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48" r:id="rId4"/>
    <p:sldId id="259" r:id="rId5"/>
    <p:sldId id="266" r:id="rId6"/>
    <p:sldId id="362" r:id="rId7"/>
    <p:sldId id="260" r:id="rId8"/>
    <p:sldId id="351" r:id="rId9"/>
    <p:sldId id="354" r:id="rId10"/>
    <p:sldId id="350" r:id="rId11"/>
    <p:sldId id="352" r:id="rId12"/>
    <p:sldId id="353" r:id="rId13"/>
    <p:sldId id="361" r:id="rId14"/>
    <p:sldId id="357" r:id="rId15"/>
    <p:sldId id="358" r:id="rId16"/>
    <p:sldId id="359" r:id="rId17"/>
    <p:sldId id="355" r:id="rId18"/>
    <p:sldId id="349" r:id="rId19"/>
    <p:sldId id="36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79" autoAdjust="0"/>
    <p:restoredTop sz="94152" autoAdjust="0"/>
  </p:normalViewPr>
  <p:slideViewPr>
    <p:cSldViewPr snapToGrid="0" snapToObjects="1">
      <p:cViewPr>
        <p:scale>
          <a:sx n="95" d="100"/>
          <a:sy n="95" d="100"/>
        </p:scale>
        <p:origin x="-80"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9F28D3-811C-044F-8BB8-289E2BC20E7D}"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160093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F28D3-811C-044F-8BB8-289E2BC20E7D}"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183544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F28D3-811C-044F-8BB8-289E2BC20E7D}"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284244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F28D3-811C-044F-8BB8-289E2BC20E7D}"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288500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F28D3-811C-044F-8BB8-289E2BC20E7D}"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128392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9F28D3-811C-044F-8BB8-289E2BC20E7D}"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42079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9F28D3-811C-044F-8BB8-289E2BC20E7D}" type="datetimeFigureOut">
              <a:rPr lang="en-US" smtClean="0"/>
              <a:t>7/21/15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159345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9F28D3-811C-044F-8BB8-289E2BC20E7D}" type="datetimeFigureOut">
              <a:rPr lang="en-US" smtClean="0"/>
              <a:t>7/21/15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189704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F28D3-811C-044F-8BB8-289E2BC20E7D}" type="datetimeFigureOut">
              <a:rPr lang="en-US" smtClean="0"/>
              <a:t>7/21/15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314693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F28D3-811C-044F-8BB8-289E2BC20E7D}"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4416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F28D3-811C-044F-8BB8-289E2BC20E7D}"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6C42F-2858-B640-B17C-F325EAA1E0CD}" type="slidenum">
              <a:rPr lang="en-US" smtClean="0"/>
              <a:t>‹#›</a:t>
            </a:fld>
            <a:endParaRPr lang="en-US"/>
          </a:p>
        </p:txBody>
      </p:sp>
    </p:spTree>
    <p:extLst>
      <p:ext uri="{BB962C8B-B14F-4D97-AF65-F5344CB8AC3E}">
        <p14:creationId xmlns:p14="http://schemas.microsoft.com/office/powerpoint/2010/main" val="3527242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F28D3-811C-044F-8BB8-289E2BC20E7D}" type="datetimeFigureOut">
              <a:rPr lang="en-US" smtClean="0"/>
              <a:t>7/21/15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6C42F-2858-B640-B17C-F325EAA1E0CD}" type="slidenum">
              <a:rPr lang="en-US" smtClean="0"/>
              <a:t>‹#›</a:t>
            </a:fld>
            <a:endParaRPr lang="en-US"/>
          </a:p>
        </p:txBody>
      </p:sp>
    </p:spTree>
    <p:extLst>
      <p:ext uri="{BB962C8B-B14F-4D97-AF65-F5344CB8AC3E}">
        <p14:creationId xmlns:p14="http://schemas.microsoft.com/office/powerpoint/2010/main" val="1547857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YRzr27Bpx_g?list=PLw5h0DiJ-9PDbh2i6knU4FybWA63PPbVi" TargetMode="External"/><Relationship Id="rId3" Type="http://schemas.openxmlformats.org/officeDocument/2006/relationships/hyperlink" Target="https://youtu.be/poRfmxCouVo?list=PLw5h0DiJ-9PDbh2i6knU4FybWA63PPbV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gvirtualoverride/ngUnitTest/tree/unit-test-karma"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s://github.com/ngvirtualoverride/ngUnitTest.g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i9MHigUZK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7092"/>
            <a:ext cx="7772400" cy="1470025"/>
          </a:xfrm>
        </p:spPr>
        <p:txBody>
          <a:bodyPr/>
          <a:lstStyle/>
          <a:p>
            <a:r>
              <a:rPr lang="en-US" dirty="0" smtClean="0"/>
              <a:t>{{ AngularJS Unit Test }}</a:t>
            </a:r>
            <a:endParaRPr lang="en-US" dirty="0"/>
          </a:p>
        </p:txBody>
      </p:sp>
      <p:pic>
        <p:nvPicPr>
          <p:cNvPr id="4" name="Picture 3" descr="Unknow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1907117"/>
            <a:ext cx="5600700" cy="1447800"/>
          </a:xfrm>
          <a:prstGeom prst="rect">
            <a:avLst/>
          </a:prstGeom>
        </p:spPr>
      </p:pic>
      <p:pic>
        <p:nvPicPr>
          <p:cNvPr id="3" name="Picture 2"/>
          <p:cNvPicPr>
            <a:picLocks noChangeAspect="1"/>
          </p:cNvPicPr>
          <p:nvPr/>
        </p:nvPicPr>
        <p:blipFill>
          <a:blip r:embed="rId3"/>
          <a:stretch>
            <a:fillRect/>
          </a:stretch>
        </p:blipFill>
        <p:spPr>
          <a:xfrm>
            <a:off x="953168" y="3671192"/>
            <a:ext cx="7886700" cy="1905000"/>
          </a:xfrm>
          <a:prstGeom prst="rect">
            <a:avLst/>
          </a:prstGeom>
        </p:spPr>
      </p:pic>
      <p:sp>
        <p:nvSpPr>
          <p:cNvPr id="6" name="Rectangle 5"/>
          <p:cNvSpPr/>
          <p:nvPr/>
        </p:nvSpPr>
        <p:spPr>
          <a:xfrm>
            <a:off x="7366000" y="5240421"/>
            <a:ext cx="1473868" cy="3357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5798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TDD? }}</a:t>
            </a:r>
            <a:endParaRPr lang="en-US" dirty="0"/>
          </a:p>
        </p:txBody>
      </p:sp>
      <p:sp>
        <p:nvSpPr>
          <p:cNvPr id="3" name="Content Placeholder 2"/>
          <p:cNvSpPr>
            <a:spLocks noGrp="1"/>
          </p:cNvSpPr>
          <p:nvPr>
            <p:ph idx="1"/>
          </p:nvPr>
        </p:nvSpPr>
        <p:spPr>
          <a:xfrm>
            <a:off x="457200" y="1600200"/>
            <a:ext cx="8229600" cy="3640221"/>
          </a:xfrm>
        </p:spPr>
        <p:txBody>
          <a:bodyPr>
            <a:normAutofit/>
          </a:bodyPr>
          <a:lstStyle/>
          <a:p>
            <a:r>
              <a:rPr lang="en-US" sz="2800" b="1" dirty="0"/>
              <a:t>Test-driven development (TDD) </a:t>
            </a:r>
            <a:r>
              <a:rPr lang="en-US" sz="2800" dirty="0"/>
              <a:t>is a software development process that relies on the repetition of a very short development cycle: first the developer writes an (initially failing) automated test case that defines a desired improvement or new function, then produces the minimum amount of code to pass that test, and finally refactors the new code to acceptable standards</a:t>
            </a:r>
          </a:p>
        </p:txBody>
      </p:sp>
    </p:spTree>
    <p:extLst>
      <p:ext uri="{BB962C8B-B14F-4D97-AF65-F5344CB8AC3E}">
        <p14:creationId xmlns:p14="http://schemas.microsoft.com/office/powerpoint/2010/main" val="40376280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TDD?</a:t>
            </a:r>
            <a:endParaRPr lang="en-US" dirty="0"/>
          </a:p>
        </p:txBody>
      </p:sp>
      <p:sp>
        <p:nvSpPr>
          <p:cNvPr id="3" name="Content Placeholder 2"/>
          <p:cNvSpPr>
            <a:spLocks noGrp="1"/>
          </p:cNvSpPr>
          <p:nvPr>
            <p:ph idx="1"/>
          </p:nvPr>
        </p:nvSpPr>
        <p:spPr/>
        <p:txBody>
          <a:bodyPr/>
          <a:lstStyle/>
          <a:p>
            <a:r>
              <a:rPr lang="en-US" dirty="0"/>
              <a:t>Creates a detailed </a:t>
            </a:r>
            <a:r>
              <a:rPr lang="en-US" dirty="0" smtClean="0"/>
              <a:t>specification</a:t>
            </a:r>
          </a:p>
          <a:p>
            <a:r>
              <a:rPr lang="en-US" dirty="0"/>
              <a:t>Reduced time in </a:t>
            </a:r>
            <a:r>
              <a:rPr lang="en-US" dirty="0" smtClean="0"/>
              <a:t>rework</a:t>
            </a:r>
          </a:p>
          <a:p>
            <a:r>
              <a:rPr lang="en-US" dirty="0"/>
              <a:t>Less time spent in the debugger and when it is required you usually get closer to problem </a:t>
            </a:r>
            <a:r>
              <a:rPr lang="en-US" dirty="0" smtClean="0"/>
              <a:t>quickly</a:t>
            </a:r>
          </a:p>
          <a:p>
            <a:r>
              <a:rPr lang="en-US" dirty="0"/>
              <a:t>Creates SOLID code (Articles: Bob Martin and Chad Myers)</a:t>
            </a:r>
          </a:p>
        </p:txBody>
      </p:sp>
    </p:spTree>
    <p:extLst>
      <p:ext uri="{BB962C8B-B14F-4D97-AF65-F5344CB8AC3E}">
        <p14:creationId xmlns:p14="http://schemas.microsoft.com/office/powerpoint/2010/main" val="223511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TDD?</a:t>
            </a:r>
            <a:endParaRPr lang="en-US" dirty="0"/>
          </a:p>
        </p:txBody>
      </p:sp>
      <p:sp>
        <p:nvSpPr>
          <p:cNvPr id="3" name="Content Placeholder 2"/>
          <p:cNvSpPr>
            <a:spLocks noGrp="1"/>
          </p:cNvSpPr>
          <p:nvPr>
            <p:ph idx="1"/>
          </p:nvPr>
        </p:nvSpPr>
        <p:spPr/>
        <p:txBody>
          <a:bodyPr/>
          <a:lstStyle/>
          <a:p>
            <a:r>
              <a:rPr lang="en-US" dirty="0"/>
              <a:t>TDD is hard to learn, especially on your own. You can expect reduced productivity for 2-4 months after starting</a:t>
            </a:r>
            <a:r>
              <a:rPr lang="en-US" dirty="0" smtClean="0"/>
              <a:t>.</a:t>
            </a:r>
          </a:p>
          <a:p>
            <a:r>
              <a:rPr lang="en-US" dirty="0" smtClean="0"/>
              <a:t>Time cosuming.</a:t>
            </a:r>
          </a:p>
          <a:p>
            <a:endParaRPr lang="en-US" dirty="0"/>
          </a:p>
        </p:txBody>
      </p:sp>
    </p:spTree>
    <p:extLst>
      <p:ext uri="{BB962C8B-B14F-4D97-AF65-F5344CB8AC3E}">
        <p14:creationId xmlns:p14="http://schemas.microsoft.com/office/powerpoint/2010/main" val="22875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Controller</a:t>
            </a:r>
          </a:p>
          <a:p>
            <a:r>
              <a:rPr lang="en-US" dirty="0" smtClean="0"/>
              <a:t>Factory &amp; Services</a:t>
            </a:r>
          </a:p>
          <a:p>
            <a:r>
              <a:rPr lang="en-US" dirty="0" smtClean="0"/>
              <a:t>API </a:t>
            </a:r>
            <a:r>
              <a:rPr lang="en-US" dirty="0" smtClean="0"/>
              <a:t>calls</a:t>
            </a:r>
            <a:endParaRPr lang="en-US" dirty="0" smtClean="0"/>
          </a:p>
        </p:txBody>
      </p:sp>
    </p:spTree>
    <p:extLst>
      <p:ext uri="{BB962C8B-B14F-4D97-AF65-F5344CB8AC3E}">
        <p14:creationId xmlns:p14="http://schemas.microsoft.com/office/powerpoint/2010/main" val="66759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Hands </a:t>
            </a:r>
            <a:r>
              <a:rPr lang="en-US" dirty="0"/>
              <a:t>D</a:t>
            </a:r>
            <a:r>
              <a:rPr lang="en-US" dirty="0" smtClean="0"/>
              <a:t>irty</a:t>
            </a:r>
            <a:endParaRPr lang="en-US" dirty="0"/>
          </a:p>
        </p:txBody>
      </p:sp>
      <p:pic>
        <p:nvPicPr>
          <p:cNvPr id="4" name="Picture 3" descr="A9725_1_fu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948" y="1417638"/>
            <a:ext cx="7573211" cy="4371472"/>
          </a:xfrm>
          <a:prstGeom prst="rect">
            <a:avLst/>
          </a:prstGeom>
        </p:spPr>
      </p:pic>
      <p:sp>
        <p:nvSpPr>
          <p:cNvPr id="5" name="TextBox 4"/>
          <p:cNvSpPr txBox="1"/>
          <p:nvPr/>
        </p:nvSpPr>
        <p:spPr>
          <a:xfrm>
            <a:off x="995948" y="5962316"/>
            <a:ext cx="1993905" cy="369332"/>
          </a:xfrm>
          <a:prstGeom prst="rect">
            <a:avLst/>
          </a:prstGeom>
          <a:noFill/>
        </p:spPr>
        <p:txBody>
          <a:bodyPr wrap="none" rtlCol="0">
            <a:spAutoFit/>
          </a:bodyPr>
          <a:lstStyle/>
          <a:p>
            <a:r>
              <a:rPr lang="en-US" b="1" dirty="0" smtClean="0">
                <a:solidFill>
                  <a:srgbClr val="FF0000"/>
                </a:solidFill>
              </a:rPr>
              <a:t>NO PAIN, NO GAIN</a:t>
            </a:r>
            <a:endParaRPr lang="en-US" b="1" dirty="0">
              <a:solidFill>
                <a:srgbClr val="FF0000"/>
              </a:solidFill>
            </a:endParaRPr>
          </a:p>
        </p:txBody>
      </p:sp>
    </p:spTree>
    <p:extLst>
      <p:ext uri="{BB962C8B-B14F-4D97-AF65-F5344CB8AC3E}">
        <p14:creationId xmlns:p14="http://schemas.microsoft.com/office/powerpoint/2010/main" val="1187651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Setup.</a:t>
            </a:r>
            <a:endParaRPr lang="en-US" dirty="0"/>
          </a:p>
        </p:txBody>
      </p:sp>
      <p:sp>
        <p:nvSpPr>
          <p:cNvPr id="3" name="Content Placeholder 2"/>
          <p:cNvSpPr>
            <a:spLocks noGrp="1"/>
          </p:cNvSpPr>
          <p:nvPr>
            <p:ph idx="1"/>
          </p:nvPr>
        </p:nvSpPr>
        <p:spPr/>
        <p:txBody>
          <a:bodyPr/>
          <a:lstStyle/>
          <a:p>
            <a:r>
              <a:rPr lang="en-US" sz="4400" dirty="0" smtClean="0"/>
              <a:t>Install dependecies</a:t>
            </a:r>
            <a:r>
              <a:rPr lang="en-US" sz="4400" dirty="0" smtClean="0"/>
              <a:t>.</a:t>
            </a:r>
            <a:endParaRPr lang="en-US" sz="4000" dirty="0" smtClean="0"/>
          </a:p>
          <a:p>
            <a:r>
              <a:rPr lang="en-US" sz="4400" dirty="0" smtClean="0"/>
              <a:t>Create </a:t>
            </a:r>
            <a:r>
              <a:rPr lang="en-US" sz="4400" dirty="0" smtClean="0"/>
              <a:t>configuration</a:t>
            </a:r>
          </a:p>
          <a:p>
            <a:endParaRPr lang="en-US" sz="4000" dirty="0"/>
          </a:p>
          <a:p>
            <a:pPr lvl="1"/>
            <a:r>
              <a:rPr lang="en-US" sz="2000" dirty="0">
                <a:hlinkClick r:id="rId2"/>
              </a:rPr>
              <a:t>https://youtu.be/YRzr27Bpx_g?list=PLw5h0DiJ-</a:t>
            </a:r>
            <a:r>
              <a:rPr lang="en-US" sz="2000" dirty="0" smtClean="0">
                <a:hlinkClick r:id="rId2"/>
              </a:rPr>
              <a:t>9PDbh2i6knU4FybWA63PPbVi</a:t>
            </a:r>
            <a:endParaRPr lang="en-US" sz="2000" dirty="0" smtClean="0"/>
          </a:p>
          <a:p>
            <a:pPr lvl="1"/>
            <a:r>
              <a:rPr lang="en-US" sz="2000" dirty="0">
                <a:hlinkClick r:id="rId3"/>
              </a:rPr>
              <a:t>https://youtu.be/poRfmxCouVo?list=PLw5h0DiJ-</a:t>
            </a:r>
            <a:r>
              <a:rPr lang="en-US" sz="2000" dirty="0" smtClean="0">
                <a:hlinkClick r:id="rId3"/>
              </a:rPr>
              <a:t>9PDbh2i6knU4FybWA63PPbVi</a:t>
            </a:r>
            <a:endParaRPr lang="en-US" sz="2000" dirty="0" smtClean="0"/>
          </a:p>
          <a:p>
            <a:pPr lvl="1"/>
            <a:endParaRPr lang="en-US" sz="2000" dirty="0" smtClean="0"/>
          </a:p>
          <a:p>
            <a:pPr marL="457200" lvl="1" indent="0">
              <a:buNone/>
            </a:pPr>
            <a:endParaRPr lang="en-US" sz="2000" dirty="0" smtClean="0"/>
          </a:p>
          <a:p>
            <a:endParaRPr lang="en-US" dirty="0" smtClean="0"/>
          </a:p>
        </p:txBody>
      </p:sp>
    </p:spTree>
    <p:extLst>
      <p:ext uri="{BB962C8B-B14F-4D97-AF65-F5344CB8AC3E}">
        <p14:creationId xmlns:p14="http://schemas.microsoft.com/office/powerpoint/2010/main" val="251771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Unit Tests</a:t>
            </a:r>
            <a:endParaRPr lang="en-US" dirty="0"/>
          </a:p>
        </p:txBody>
      </p:sp>
      <p:pic>
        <p:nvPicPr>
          <p:cNvPr id="4" name="Picture 3" descr="cpa-school-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417638"/>
            <a:ext cx="6337968" cy="4735763"/>
          </a:xfrm>
          <a:prstGeom prst="rect">
            <a:avLst/>
          </a:prstGeom>
        </p:spPr>
      </p:pic>
    </p:spTree>
    <p:extLst>
      <p:ext uri="{BB962C8B-B14F-4D97-AF65-F5344CB8AC3E}">
        <p14:creationId xmlns:p14="http://schemas.microsoft.com/office/powerpoint/2010/main" val="206015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Twelve Benefits of Writing Unit Tests First</a:t>
            </a:r>
            <a:endParaRPr lang="en-US" dirty="0" smtClean="0"/>
          </a:p>
          <a:p>
            <a:pPr lvl="1"/>
            <a:r>
              <a:rPr lang="en-US" dirty="0" smtClean="0"/>
              <a:t>http</a:t>
            </a:r>
            <a:r>
              <a:rPr lang="en-US" dirty="0"/>
              <a:t>://sd.jtimothyking.com/2006/07/11/twelve-benefits-of-writing-unit-tests-first/</a:t>
            </a:r>
          </a:p>
        </p:txBody>
      </p:sp>
    </p:spTree>
    <p:extLst>
      <p:ext uri="{BB962C8B-B14F-4D97-AF65-F5344CB8AC3E}">
        <p14:creationId xmlns:p14="http://schemas.microsoft.com/office/powerpoint/2010/main" val="4083873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stion_mark.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48" y="1042736"/>
            <a:ext cx="3743158" cy="4011863"/>
          </a:xfrm>
          <a:prstGeom prst="rect">
            <a:avLst/>
          </a:prstGeom>
        </p:spPr>
      </p:pic>
    </p:spTree>
    <p:extLst>
      <p:ext uri="{BB962C8B-B14F-4D97-AF65-F5344CB8AC3E}">
        <p14:creationId xmlns:p14="http://schemas.microsoft.com/office/powerpoint/2010/main" val="2387597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know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37" y="895684"/>
            <a:ext cx="6951579" cy="3836738"/>
          </a:xfrm>
          <a:prstGeom prst="rect">
            <a:avLst/>
          </a:prstGeom>
        </p:spPr>
      </p:pic>
    </p:spTree>
    <p:extLst>
      <p:ext uri="{BB962C8B-B14F-4D97-AF65-F5344CB8AC3E}">
        <p14:creationId xmlns:p14="http://schemas.microsoft.com/office/powerpoint/2010/main" val="264179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83092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68" y="1012295"/>
            <a:ext cx="1138321" cy="1138321"/>
          </a:xfrm>
          <a:prstGeom prst="rect">
            <a:avLst/>
          </a:prstGeom>
        </p:spPr>
      </p:pic>
      <p:sp>
        <p:nvSpPr>
          <p:cNvPr id="5" name="TextBox 4"/>
          <p:cNvSpPr txBox="1"/>
          <p:nvPr/>
        </p:nvSpPr>
        <p:spPr>
          <a:xfrm>
            <a:off x="2379587" y="1012295"/>
            <a:ext cx="2236510" cy="677108"/>
          </a:xfrm>
          <a:prstGeom prst="rect">
            <a:avLst/>
          </a:prstGeom>
          <a:noFill/>
        </p:spPr>
        <p:txBody>
          <a:bodyPr wrap="none" rtlCol="0">
            <a:spAutoFit/>
          </a:bodyPr>
          <a:lstStyle/>
          <a:p>
            <a:r>
              <a:rPr lang="en-US" sz="2400" dirty="0" smtClean="0"/>
              <a:t>{{ Arjay Elbore }}</a:t>
            </a:r>
          </a:p>
          <a:p>
            <a:r>
              <a:rPr lang="en-US" sz="1400" dirty="0" smtClean="0"/>
              <a:t>Front-end Developer</a:t>
            </a:r>
            <a:endParaRPr lang="en-US" sz="1400" dirty="0"/>
          </a:p>
        </p:txBody>
      </p:sp>
      <p:pic>
        <p:nvPicPr>
          <p:cNvPr id="6" name="Picture 5" descr="twitter-logo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468" y="2696355"/>
            <a:ext cx="1138321" cy="1177089"/>
          </a:xfrm>
          <a:prstGeom prst="rect">
            <a:avLst/>
          </a:prstGeom>
        </p:spPr>
      </p:pic>
      <p:sp>
        <p:nvSpPr>
          <p:cNvPr id="7" name="TextBox 6"/>
          <p:cNvSpPr txBox="1"/>
          <p:nvPr/>
        </p:nvSpPr>
        <p:spPr>
          <a:xfrm>
            <a:off x="2486533" y="2995445"/>
            <a:ext cx="1781783" cy="369332"/>
          </a:xfrm>
          <a:prstGeom prst="rect">
            <a:avLst/>
          </a:prstGeom>
          <a:noFill/>
        </p:spPr>
        <p:txBody>
          <a:bodyPr wrap="none" rtlCol="0">
            <a:spAutoFit/>
          </a:bodyPr>
          <a:lstStyle/>
          <a:p>
            <a:r>
              <a:rPr lang="en-US" dirty="0" smtClean="0"/>
              <a:t>@virtualoverride</a:t>
            </a:r>
            <a:endParaRPr lang="en-US" dirty="0"/>
          </a:p>
        </p:txBody>
      </p:sp>
      <p:pic>
        <p:nvPicPr>
          <p:cNvPr id="8" name="Picture 7" descr="Unknow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468" y="4598735"/>
            <a:ext cx="1137600" cy="1096211"/>
          </a:xfrm>
          <a:prstGeom prst="rect">
            <a:avLst/>
          </a:prstGeom>
        </p:spPr>
      </p:pic>
      <p:sp>
        <p:nvSpPr>
          <p:cNvPr id="9" name="TextBox 8"/>
          <p:cNvSpPr txBox="1"/>
          <p:nvPr/>
        </p:nvSpPr>
        <p:spPr>
          <a:xfrm>
            <a:off x="2515071" y="4817615"/>
            <a:ext cx="3678599" cy="369332"/>
          </a:xfrm>
          <a:prstGeom prst="rect">
            <a:avLst/>
          </a:prstGeom>
          <a:noFill/>
        </p:spPr>
        <p:txBody>
          <a:bodyPr wrap="none" rtlCol="0">
            <a:spAutoFit/>
          </a:bodyPr>
          <a:lstStyle/>
          <a:p>
            <a:r>
              <a:rPr lang="en-US" dirty="0" smtClean="0"/>
              <a:t>https://github.com</a:t>
            </a:r>
            <a:r>
              <a:rPr lang="en-US" dirty="0"/>
              <a:t>/ngvirtualoverride</a:t>
            </a:r>
            <a:endParaRPr lang="en-US" dirty="0"/>
          </a:p>
        </p:txBody>
      </p:sp>
    </p:spTree>
    <p:extLst>
      <p:ext uri="{BB962C8B-B14F-4D97-AF65-F5344CB8AC3E}">
        <p14:creationId xmlns:p14="http://schemas.microsoft.com/office/powerpoint/2010/main" val="16825066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Exercises and Demo App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git </a:t>
            </a:r>
            <a:r>
              <a:rPr lang="en-US" sz="2400" dirty="0"/>
              <a:t>clone </a:t>
            </a:r>
            <a:r>
              <a:rPr lang="en-US" sz="2400" dirty="0">
                <a:hlinkClick r:id="rId2"/>
              </a:rPr>
              <a:t>https://github.com/ngvirtualoverride/</a:t>
            </a:r>
            <a:r>
              <a:rPr lang="en-US" sz="2400" dirty="0" smtClean="0">
                <a:hlinkClick r:id="rId2"/>
              </a:rPr>
              <a:t>ngUnitTest.git</a:t>
            </a:r>
            <a:endParaRPr lang="en-US" sz="2400" dirty="0" smtClean="0"/>
          </a:p>
          <a:p>
            <a:pPr marL="0" indent="0">
              <a:buNone/>
            </a:pPr>
            <a:endParaRPr lang="en-US" sz="2400" dirty="0"/>
          </a:p>
          <a:p>
            <a:pPr marL="0" indent="0">
              <a:buNone/>
            </a:pPr>
            <a:r>
              <a:rPr lang="en-US" sz="2400" dirty="0" smtClean="0"/>
              <a:t>Or go to</a:t>
            </a:r>
          </a:p>
          <a:p>
            <a:pPr marL="0" indent="0">
              <a:buNone/>
            </a:pPr>
            <a:endParaRPr lang="en-US" sz="2400" dirty="0" smtClean="0"/>
          </a:p>
          <a:p>
            <a:pPr marL="0" indent="0">
              <a:buNone/>
            </a:pPr>
            <a:r>
              <a:rPr lang="en-US" sz="2400" dirty="0">
                <a:hlinkClick r:id="rId3"/>
              </a:rPr>
              <a:t>https://github.com/ngvirtualoverride/ngUnitTest/tree/unit-test-</a:t>
            </a:r>
            <a:r>
              <a:rPr lang="en-US" sz="2400" dirty="0" smtClean="0">
                <a:hlinkClick r:id="rId3"/>
              </a:rPr>
              <a:t>karma</a:t>
            </a:r>
            <a:endParaRPr lang="en-US" sz="2400" dirty="0" smtClean="0"/>
          </a:p>
          <a:p>
            <a:pPr marL="0" indent="0">
              <a:buNone/>
            </a:pPr>
            <a:r>
              <a:rPr lang="en-US" sz="2400" dirty="0" smtClean="0"/>
              <a:t>Click </a:t>
            </a:r>
            <a:r>
              <a:rPr lang="en-US" sz="2400" dirty="0" smtClean="0"/>
              <a:t>the download button</a:t>
            </a:r>
            <a:endParaRPr lang="en-US" sz="2400" dirty="0"/>
          </a:p>
        </p:txBody>
      </p:sp>
      <p:pic>
        <p:nvPicPr>
          <p:cNvPr id="4" name="Picture 3" descr="Screen Shot 2015-06-14 at 3.31.5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815" y="2245895"/>
            <a:ext cx="2416342" cy="3880268"/>
          </a:xfrm>
          <a:prstGeom prst="rect">
            <a:avLst/>
          </a:prstGeom>
        </p:spPr>
      </p:pic>
    </p:spTree>
    <p:extLst>
      <p:ext uri="{BB962C8B-B14F-4D97-AF65-F5344CB8AC3E}">
        <p14:creationId xmlns:p14="http://schemas.microsoft.com/office/powerpoint/2010/main" val="26266302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Agenda }}</a:t>
            </a:r>
            <a:endParaRPr lang="en-US" dirty="0"/>
          </a:p>
        </p:txBody>
      </p:sp>
      <p:sp>
        <p:nvSpPr>
          <p:cNvPr id="3" name="Content Placeholder 2"/>
          <p:cNvSpPr>
            <a:spLocks noGrp="1"/>
          </p:cNvSpPr>
          <p:nvPr>
            <p:ph idx="1"/>
          </p:nvPr>
        </p:nvSpPr>
        <p:spPr/>
        <p:txBody>
          <a:bodyPr/>
          <a:lstStyle/>
          <a:p>
            <a:r>
              <a:rPr lang="en-US" dirty="0" smtClean="0"/>
              <a:t>Unit Test &amp; </a:t>
            </a:r>
            <a:r>
              <a:rPr lang="en-US" dirty="0" smtClean="0"/>
              <a:t>TDD </a:t>
            </a:r>
            <a:r>
              <a:rPr lang="en-US" dirty="0" smtClean="0"/>
              <a:t>Overview</a:t>
            </a:r>
          </a:p>
          <a:p>
            <a:r>
              <a:rPr lang="en-US" dirty="0" smtClean="0"/>
              <a:t>Advantages &amp; Dis-advantages of TDD</a:t>
            </a:r>
          </a:p>
          <a:p>
            <a:r>
              <a:rPr lang="en-US" dirty="0" smtClean="0"/>
              <a:t>Demo </a:t>
            </a:r>
          </a:p>
          <a:p>
            <a:pPr marL="457200" lvl="1" indent="0">
              <a:buNone/>
            </a:pPr>
            <a:endParaRPr lang="en-US" dirty="0"/>
          </a:p>
        </p:txBody>
      </p:sp>
      <p:pic>
        <p:nvPicPr>
          <p:cNvPr id="4" name="Picture 3" descr="acqzByEg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634" y="3572933"/>
            <a:ext cx="2045994" cy="2553230"/>
          </a:xfrm>
          <a:prstGeom prst="rect">
            <a:avLst/>
          </a:prstGeom>
        </p:spPr>
      </p:pic>
    </p:spTree>
    <p:extLst>
      <p:ext uri="{BB962C8B-B14F-4D97-AF65-F5344CB8AC3E}">
        <p14:creationId xmlns:p14="http://schemas.microsoft.com/office/powerpoint/2010/main" val="10595219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Target Audience }}	</a:t>
            </a:r>
            <a:endParaRPr lang="en-US" dirty="0"/>
          </a:p>
        </p:txBody>
      </p:sp>
      <p:sp>
        <p:nvSpPr>
          <p:cNvPr id="3" name="Content Placeholder 2"/>
          <p:cNvSpPr>
            <a:spLocks noGrp="1"/>
          </p:cNvSpPr>
          <p:nvPr>
            <p:ph idx="1"/>
          </p:nvPr>
        </p:nvSpPr>
        <p:spPr/>
        <p:txBody>
          <a:bodyPr/>
          <a:lstStyle/>
          <a:p>
            <a:pPr marL="0" indent="0">
              <a:buNone/>
            </a:pPr>
            <a:r>
              <a:rPr lang="en-US" dirty="0" smtClean="0"/>
              <a:t>Developers with experience using the following</a:t>
            </a:r>
          </a:p>
          <a:p>
            <a:r>
              <a:rPr lang="en-US" dirty="0" smtClean="0"/>
              <a:t>HTML</a:t>
            </a:r>
          </a:p>
          <a:p>
            <a:r>
              <a:rPr lang="en-US" dirty="0" smtClean="0"/>
              <a:t>CSS</a:t>
            </a:r>
          </a:p>
          <a:p>
            <a:r>
              <a:rPr lang="en-US" dirty="0" smtClean="0"/>
              <a:t>Javacript</a:t>
            </a:r>
          </a:p>
          <a:p>
            <a:r>
              <a:rPr lang="en-US" dirty="0" smtClean="0"/>
              <a:t>AngularJS</a:t>
            </a:r>
            <a:endParaRPr lang="en-US" dirty="0" smtClean="0"/>
          </a:p>
          <a:p>
            <a:pPr lvl="1"/>
            <a:r>
              <a:rPr lang="en-US" sz="2000" dirty="0">
                <a:hlinkClick r:id="rId2"/>
              </a:rPr>
              <a:t>https://www.youtube.com/watch?v=</a:t>
            </a:r>
            <a:r>
              <a:rPr lang="en-US" sz="2000" dirty="0" smtClean="0">
                <a:hlinkClick r:id="rId2"/>
              </a:rPr>
              <a:t>i9MHigUZKEM</a:t>
            </a:r>
            <a:endParaRPr lang="en-US" sz="2000" dirty="0" smtClean="0"/>
          </a:p>
        </p:txBody>
      </p:sp>
    </p:spTree>
    <p:extLst>
      <p:ext uri="{BB962C8B-B14F-4D97-AF65-F5344CB8AC3E}">
        <p14:creationId xmlns:p14="http://schemas.microsoft.com/office/powerpoint/2010/main" val="9746994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en-US" dirty="0"/>
          </a:p>
        </p:txBody>
      </p:sp>
      <p:sp>
        <p:nvSpPr>
          <p:cNvPr id="3" name="Content Placeholder 2"/>
          <p:cNvSpPr>
            <a:spLocks noGrp="1"/>
          </p:cNvSpPr>
          <p:nvPr>
            <p:ph idx="1"/>
          </p:nvPr>
        </p:nvSpPr>
        <p:spPr/>
        <p:txBody>
          <a:bodyPr/>
          <a:lstStyle/>
          <a:p>
            <a:pPr marL="0" indent="0">
              <a:buNone/>
            </a:pPr>
            <a:r>
              <a:rPr lang="en-US" dirty="0" smtClean="0"/>
              <a:t>Step-1							Step-2						</a:t>
            </a:r>
          </a:p>
          <a:p>
            <a:pPr marL="0" indent="0">
              <a:buNone/>
            </a:pPr>
            <a:r>
              <a:rPr lang="en-US" sz="2800" dirty="0" smtClean="0"/>
              <a:t>	Create a logic code	</a:t>
            </a:r>
            <a:r>
              <a:rPr lang="en-US" dirty="0" smtClean="0"/>
              <a:t>		Create unit test</a:t>
            </a:r>
            <a:endParaRPr lang="en-US" dirty="0"/>
          </a:p>
          <a:p>
            <a:pPr lvl="1"/>
            <a:endParaRPr lang="en-US" dirty="0" smtClean="0"/>
          </a:p>
          <a:p>
            <a:pPr lvl="2"/>
            <a:endParaRPr lang="en-US" dirty="0"/>
          </a:p>
        </p:txBody>
      </p:sp>
      <p:pic>
        <p:nvPicPr>
          <p:cNvPr id="5" name="Picture 4" descr="Screen Shot 2015-07-21 at 5.39.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50901"/>
            <a:ext cx="3406608" cy="3275262"/>
          </a:xfrm>
          <a:prstGeom prst="rect">
            <a:avLst/>
          </a:prstGeom>
        </p:spPr>
      </p:pic>
      <p:pic>
        <p:nvPicPr>
          <p:cNvPr id="6" name="Picture 5" descr="Screen Shot 2015-07-21 at 5.42.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850901"/>
            <a:ext cx="4038600" cy="1774573"/>
          </a:xfrm>
          <a:prstGeom prst="rect">
            <a:avLst/>
          </a:prstGeom>
        </p:spPr>
      </p:pic>
    </p:spTree>
    <p:extLst>
      <p:ext uri="{BB962C8B-B14F-4D97-AF65-F5344CB8AC3E}">
        <p14:creationId xmlns:p14="http://schemas.microsoft.com/office/powerpoint/2010/main" val="125871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know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633" y="287866"/>
            <a:ext cx="5600700" cy="1337734"/>
          </a:xfrm>
          <a:prstGeom prst="rect">
            <a:avLst/>
          </a:prstGeom>
        </p:spPr>
      </p:pic>
      <p:sp>
        <p:nvSpPr>
          <p:cNvPr id="5" name="TextBox 4"/>
          <p:cNvSpPr txBox="1"/>
          <p:nvPr/>
        </p:nvSpPr>
        <p:spPr>
          <a:xfrm>
            <a:off x="2766372" y="2877775"/>
            <a:ext cx="3223959" cy="1107996"/>
          </a:xfrm>
          <a:prstGeom prst="rect">
            <a:avLst/>
          </a:prstGeom>
          <a:noFill/>
        </p:spPr>
        <p:txBody>
          <a:bodyPr wrap="none" rtlCol="0">
            <a:spAutoFit/>
          </a:bodyPr>
          <a:lstStyle/>
          <a:p>
            <a:r>
              <a:rPr lang="en-US" sz="6600" b="1" dirty="0" smtClean="0"/>
              <a:t>{{ TDD }}</a:t>
            </a:r>
            <a:endParaRPr lang="en-US" sz="6600" b="1" dirty="0"/>
          </a:p>
        </p:txBody>
      </p:sp>
    </p:spTree>
    <p:extLst>
      <p:ext uri="{BB962C8B-B14F-4D97-AF65-F5344CB8AC3E}">
        <p14:creationId xmlns:p14="http://schemas.microsoft.com/office/powerpoint/2010/main" val="19348430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is TDD? }}</a:t>
            </a:r>
          </a:p>
        </p:txBody>
      </p:sp>
      <p:pic>
        <p:nvPicPr>
          <p:cNvPr id="5" name="Picture 4" descr="FYmJLP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741" y="1564690"/>
            <a:ext cx="4148889" cy="3927615"/>
          </a:xfrm>
          <a:prstGeom prst="rect">
            <a:avLst/>
          </a:prstGeom>
        </p:spPr>
      </p:pic>
    </p:spTree>
    <p:extLst>
      <p:ext uri="{BB962C8B-B14F-4D97-AF65-F5344CB8AC3E}">
        <p14:creationId xmlns:p14="http://schemas.microsoft.com/office/powerpoint/2010/main" val="36444845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is TDD? }}</a:t>
            </a:r>
          </a:p>
        </p:txBody>
      </p:sp>
      <p:sp>
        <p:nvSpPr>
          <p:cNvPr id="3" name="Content Placeholder 2"/>
          <p:cNvSpPr>
            <a:spLocks noGrp="1"/>
          </p:cNvSpPr>
          <p:nvPr>
            <p:ph idx="1"/>
          </p:nvPr>
        </p:nvSpPr>
        <p:spPr/>
        <p:txBody>
          <a:bodyPr>
            <a:normAutofit lnSpcReduction="10000"/>
          </a:bodyPr>
          <a:lstStyle/>
          <a:p>
            <a:r>
              <a:rPr lang="en-US" sz="2800" b="1" dirty="0"/>
              <a:t>Red </a:t>
            </a:r>
            <a:r>
              <a:rPr lang="en-US" sz="2800" dirty="0"/>
              <a:t>— Write a test that expresses how you’ll use the code and what you need it to do. This test will fail, producing a red bar on many UI’s</a:t>
            </a:r>
            <a:r>
              <a:rPr lang="en-US" sz="2800" dirty="0" smtClean="0"/>
              <a:t>.</a:t>
            </a:r>
          </a:p>
          <a:p>
            <a:r>
              <a:rPr lang="en-US" sz="2800" b="1" dirty="0"/>
              <a:t>Green </a:t>
            </a:r>
            <a:r>
              <a:rPr lang="en-US" sz="2800" dirty="0"/>
              <a:t>— Write enough code to get the test to pass, but no more. If you need more code, for example, to check for errors, first write another test to demonstrate that feature. For now, just write enough code to get the test to pass</a:t>
            </a:r>
            <a:r>
              <a:rPr lang="en-US" sz="2800" dirty="0" smtClean="0"/>
              <a:t>.</a:t>
            </a:r>
          </a:p>
          <a:p>
            <a:r>
              <a:rPr lang="en-US" sz="2800" b="1" dirty="0"/>
              <a:t>Refactor</a:t>
            </a:r>
            <a:r>
              <a:rPr lang="en-US" sz="2800" dirty="0"/>
              <a:t> — Clean up the code to remove redundancy and improve the design. Then re-run the tests to make sure you didn’t break anything.</a:t>
            </a:r>
          </a:p>
        </p:txBody>
      </p:sp>
    </p:spTree>
    <p:extLst>
      <p:ext uri="{BB962C8B-B14F-4D97-AF65-F5344CB8AC3E}">
        <p14:creationId xmlns:p14="http://schemas.microsoft.com/office/powerpoint/2010/main" val="22569649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245223</TotalTime>
  <Words>489</Words>
  <Application>Microsoft Macintosh PowerPoint</Application>
  <PresentationFormat>On-screen Show (4:3)</PresentationFormat>
  <Paragraphs>59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AngularJS Unit Test }}</vt:lpstr>
      <vt:lpstr>PowerPoint Presentation</vt:lpstr>
      <vt:lpstr>{{ Exercises and Demo App }}</vt:lpstr>
      <vt:lpstr>{{ Agenda }}</vt:lpstr>
      <vt:lpstr>{{ Target Audience }} </vt:lpstr>
      <vt:lpstr>Unit Test</vt:lpstr>
      <vt:lpstr>PowerPoint Presentation</vt:lpstr>
      <vt:lpstr>{{ What is TDD? }}</vt:lpstr>
      <vt:lpstr>{{ What is TDD? }}</vt:lpstr>
      <vt:lpstr>{{ What is TDD? }}</vt:lpstr>
      <vt:lpstr>Advantages of TDD?</vt:lpstr>
      <vt:lpstr>Dis-advantages of TDD?</vt:lpstr>
      <vt:lpstr>DEMO</vt:lpstr>
      <vt:lpstr>Getting Hands Dirty</vt:lpstr>
      <vt:lpstr>Project Setup.</vt:lpstr>
      <vt:lpstr>Create Unit Tests</vt:lpstr>
      <vt:lpstr>References</vt:lpstr>
      <vt:lpstr>PowerPoint Presentation</vt:lpstr>
      <vt:lpstr>PowerPoint Presentation</vt:lpstr>
    </vt:vector>
  </TitlesOfParts>
  <Company>Override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Fundamentals</dc:title>
  <dc:creator>Override</dc:creator>
  <cp:lastModifiedBy>Override</cp:lastModifiedBy>
  <cp:revision>359</cp:revision>
  <dcterms:created xsi:type="dcterms:W3CDTF">2015-05-10T10:35:01Z</dcterms:created>
  <dcterms:modified xsi:type="dcterms:W3CDTF">2015-07-21T09:47:21Z</dcterms:modified>
</cp:coreProperties>
</file>