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1" r:id="rId5"/>
    <p:sldId id="264" r:id="rId6"/>
    <p:sldId id="259" r:id="rId7"/>
    <p:sldId id="260" r:id="rId8"/>
    <p:sldId id="263" r:id="rId9"/>
    <p:sldId id="267" r:id="rId10"/>
    <p:sldId id="262" r:id="rId11"/>
    <p:sldId id="265" r:id="rId12"/>
    <p:sldId id="268"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0"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253FC-E376-4727-BB21-D58EC5322F71}" type="datetimeFigureOut">
              <a:rPr lang="en-SG" smtClean="0"/>
              <a:t>9/2/2020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97761-101A-49D1-8E27-FC6F90718C57}" type="slidenum">
              <a:rPr lang="en-SG" smtClean="0"/>
              <a:t>‹#›</a:t>
            </a:fld>
            <a:endParaRPr lang="en-SG"/>
          </a:p>
        </p:txBody>
      </p:sp>
    </p:spTree>
    <p:extLst>
      <p:ext uri="{BB962C8B-B14F-4D97-AF65-F5344CB8AC3E}">
        <p14:creationId xmlns:p14="http://schemas.microsoft.com/office/powerpoint/2010/main" val="3781224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provides information about both primary and secondary vectors and a better understanding of the species composition in an area</a:t>
            </a:r>
            <a:endParaRPr lang="en-SG" dirty="0"/>
          </a:p>
        </p:txBody>
      </p:sp>
      <p:sp>
        <p:nvSpPr>
          <p:cNvPr id="4" name="Slide Number Placeholder 3"/>
          <p:cNvSpPr>
            <a:spLocks noGrp="1"/>
          </p:cNvSpPr>
          <p:nvPr>
            <p:ph type="sldNum" sz="quarter" idx="5"/>
          </p:nvPr>
        </p:nvSpPr>
        <p:spPr/>
        <p:txBody>
          <a:bodyPr/>
          <a:lstStyle/>
          <a:p>
            <a:fld id="{03197761-101A-49D1-8E27-FC6F90718C57}" type="slidenum">
              <a:rPr lang="en-SG" smtClean="0"/>
              <a:t>6</a:t>
            </a:fld>
            <a:endParaRPr lang="en-SG"/>
          </a:p>
        </p:txBody>
      </p:sp>
    </p:spTree>
    <p:extLst>
      <p:ext uri="{BB962C8B-B14F-4D97-AF65-F5344CB8AC3E}">
        <p14:creationId xmlns:p14="http://schemas.microsoft.com/office/powerpoint/2010/main" val="225400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magnitude of the difference is the number of days. </a:t>
            </a:r>
            <a:endParaRPr lang="en-US" sz="105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Resultant wind speed values are obtained by converting the x-minute wind speeds and directions for the hour into a single hourly vector. Resultant wind speed is the magnitude of this vector</a:t>
            </a:r>
            <a:endParaRPr lang="en-SG" sz="1050" dirty="0">
              <a:latin typeface="+mn-lt"/>
            </a:endParaRPr>
          </a:p>
          <a:p>
            <a:endParaRPr lang="en-SG" dirty="0"/>
          </a:p>
        </p:txBody>
      </p:sp>
      <p:sp>
        <p:nvSpPr>
          <p:cNvPr id="4" name="Slide Number Placeholder 3"/>
          <p:cNvSpPr>
            <a:spLocks noGrp="1"/>
          </p:cNvSpPr>
          <p:nvPr>
            <p:ph type="sldNum" sz="quarter" idx="5"/>
          </p:nvPr>
        </p:nvSpPr>
        <p:spPr/>
        <p:txBody>
          <a:bodyPr/>
          <a:lstStyle/>
          <a:p>
            <a:fld id="{03197761-101A-49D1-8E27-FC6F90718C57}" type="slidenum">
              <a:rPr lang="en-SG" smtClean="0"/>
              <a:t>12</a:t>
            </a:fld>
            <a:endParaRPr lang="en-SG"/>
          </a:p>
        </p:txBody>
      </p:sp>
    </p:spTree>
    <p:extLst>
      <p:ext uri="{BB962C8B-B14F-4D97-AF65-F5344CB8AC3E}">
        <p14:creationId xmlns:p14="http://schemas.microsoft.com/office/powerpoint/2010/main" val="180632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FB2D-775A-4CD5-90DD-C2CC453240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E72E4F0-E18C-4093-B2AB-74B1572F5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00FBB28-ED0C-4196-98BB-D345E1F3D048}"/>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5" name="Footer Placeholder 4">
            <a:extLst>
              <a:ext uri="{FF2B5EF4-FFF2-40B4-BE49-F238E27FC236}">
                <a16:creationId xmlns:a16="http://schemas.microsoft.com/office/drawing/2014/main" id="{44691DF3-D2B5-4701-BED9-ABC873EA328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0B3954B-DD6C-46BD-906A-52D5B12E1F0C}"/>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35527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ECE2-261D-4949-9EA7-C8FD02FD350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89E5B7A-3A0C-4F8C-93EF-56DC33DDB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AA2305F-42C5-4015-AFA9-ED88DC552044}"/>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5" name="Footer Placeholder 4">
            <a:extLst>
              <a:ext uri="{FF2B5EF4-FFF2-40B4-BE49-F238E27FC236}">
                <a16:creationId xmlns:a16="http://schemas.microsoft.com/office/drawing/2014/main" id="{D2C48D9B-49AC-4B24-A3EB-11A9E24005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D12C95B-C5D6-471C-8E9E-2467286358A6}"/>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409633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3F2CE-ADCA-437C-9804-096EFFA3EF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D4398F6-889E-450B-946B-630C32A2E1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D8BDF4C-9D51-4A7A-AA40-94A7E42D48B2}"/>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5" name="Footer Placeholder 4">
            <a:extLst>
              <a:ext uri="{FF2B5EF4-FFF2-40B4-BE49-F238E27FC236}">
                <a16:creationId xmlns:a16="http://schemas.microsoft.com/office/drawing/2014/main" id="{F427A106-F55C-4A41-86F8-9F13C85BF2A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1D4A0CD-B3FC-43CE-BF51-B1D0DBEC02F9}"/>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133264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D76B-E3E8-465B-8F27-577696F1D3A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69600E3-D1DE-414F-9263-5A0CC6C9E3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F86ACB3-17CD-4733-AF43-DAA0FDF5D7E5}"/>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5" name="Footer Placeholder 4">
            <a:extLst>
              <a:ext uri="{FF2B5EF4-FFF2-40B4-BE49-F238E27FC236}">
                <a16:creationId xmlns:a16="http://schemas.microsoft.com/office/drawing/2014/main" id="{5B758FA7-5668-4501-AC94-6B321BC918E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E399D0C-7A53-4879-B201-C67E8DC4FFE2}"/>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99723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A23A-B204-43CF-A846-5481B1670A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9C66C38-773E-41B3-B8FE-E53A1B41F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083B61-7159-4655-81B4-ADD3F9E5F17A}"/>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5" name="Footer Placeholder 4">
            <a:extLst>
              <a:ext uri="{FF2B5EF4-FFF2-40B4-BE49-F238E27FC236}">
                <a16:creationId xmlns:a16="http://schemas.microsoft.com/office/drawing/2014/main" id="{1C77E8AD-3193-4CC9-8311-901D40A22DE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ACA8D9B-764F-494F-B8A1-DE9D6E3D0BD6}"/>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261809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B63A-FC42-4B84-B3B6-676A96370DA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056C36A-B519-49D2-9A7B-5F6963E797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C89984D-25C2-4677-9A14-BC33DB07DA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EE9497E-98FE-42B9-92EB-7F0624C02003}"/>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6" name="Footer Placeholder 5">
            <a:extLst>
              <a:ext uri="{FF2B5EF4-FFF2-40B4-BE49-F238E27FC236}">
                <a16:creationId xmlns:a16="http://schemas.microsoft.com/office/drawing/2014/main" id="{AE473BF7-AA8E-46B3-8EE6-4DD9DC9A0E2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B2E6E52-D739-4904-9196-AC0DDDED34F6}"/>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53362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F193-A3A3-44E6-A1B0-F51E1EB1D81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7D11FA3-1B70-4601-8C7B-5E7AEF0A0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EBF08A-A1DD-4169-BA65-2534B13271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146475A-5724-41B3-ADAC-ED37E1986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5C32C-2EB3-4A6E-BC99-B3378D958C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EAC2DCA-BA34-4C89-B51C-FE6B093106E6}"/>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8" name="Footer Placeholder 7">
            <a:extLst>
              <a:ext uri="{FF2B5EF4-FFF2-40B4-BE49-F238E27FC236}">
                <a16:creationId xmlns:a16="http://schemas.microsoft.com/office/drawing/2014/main" id="{56BDD758-97E0-4898-BBF6-EF192DA7ECE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515BC06-9F1C-459E-8469-882093984702}"/>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178653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A438-CED0-4AF6-9A6B-688BD6B662F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80D4AA4-5515-46A7-9C92-7971CFA132A3}"/>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4" name="Footer Placeholder 3">
            <a:extLst>
              <a:ext uri="{FF2B5EF4-FFF2-40B4-BE49-F238E27FC236}">
                <a16:creationId xmlns:a16="http://schemas.microsoft.com/office/drawing/2014/main" id="{4782F088-97A2-416C-ADEE-575E1B6EEBE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D9CD7EB-7AE8-43E9-8FE6-601F3DAA1383}"/>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311844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FB38E-BC89-4C94-9E77-8A8EF964EA06}"/>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3" name="Footer Placeholder 2">
            <a:extLst>
              <a:ext uri="{FF2B5EF4-FFF2-40B4-BE49-F238E27FC236}">
                <a16:creationId xmlns:a16="http://schemas.microsoft.com/office/drawing/2014/main" id="{8F6529AB-0CEC-4494-B184-2171D8EFF2E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53773AA-ADBC-4C48-9728-AC9D61F29BC2}"/>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386451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BA64-7C9B-4B1B-9516-A8DB1FF76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3D12102-40F7-482D-82D0-0DDE41A482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98BE2DE-4CB6-476C-8FBA-2C70AEFBD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DB735-4537-47B7-B415-17ECF6F95DE2}"/>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6" name="Footer Placeholder 5">
            <a:extLst>
              <a:ext uri="{FF2B5EF4-FFF2-40B4-BE49-F238E27FC236}">
                <a16:creationId xmlns:a16="http://schemas.microsoft.com/office/drawing/2014/main" id="{710B39C9-7D3B-45B4-B85C-7D16E8303F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0DAAD96-B183-4578-A777-6F1374579E0C}"/>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19335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565F-46BE-4CBB-ABBD-934025A1A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231C74C-C55C-46FC-BFF8-C07A2CEEB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424FCC9-4950-4A71-A04D-F84EF58E0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E0523-1F16-4EFC-B2F9-2DEB441C4E34}"/>
              </a:ext>
            </a:extLst>
          </p:cNvPr>
          <p:cNvSpPr>
            <a:spLocks noGrp="1"/>
          </p:cNvSpPr>
          <p:nvPr>
            <p:ph type="dt" sz="half" idx="10"/>
          </p:nvPr>
        </p:nvSpPr>
        <p:spPr/>
        <p:txBody>
          <a:bodyPr/>
          <a:lstStyle/>
          <a:p>
            <a:fld id="{EC62CA5D-4B48-47C5-AECA-B614E7140FC7}" type="datetimeFigureOut">
              <a:rPr lang="en-SG" smtClean="0"/>
              <a:t>9/2/2020</a:t>
            </a:fld>
            <a:endParaRPr lang="en-SG"/>
          </a:p>
        </p:txBody>
      </p:sp>
      <p:sp>
        <p:nvSpPr>
          <p:cNvPr id="6" name="Footer Placeholder 5">
            <a:extLst>
              <a:ext uri="{FF2B5EF4-FFF2-40B4-BE49-F238E27FC236}">
                <a16:creationId xmlns:a16="http://schemas.microsoft.com/office/drawing/2014/main" id="{A3B5E24D-12F1-40B5-BF3B-5D61A453A39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3ACA920-A5F5-4305-99AC-F1132B800B34}"/>
              </a:ext>
            </a:extLst>
          </p:cNvPr>
          <p:cNvSpPr>
            <a:spLocks noGrp="1"/>
          </p:cNvSpPr>
          <p:nvPr>
            <p:ph type="sldNum" sz="quarter" idx="12"/>
          </p:nvPr>
        </p:nvSpPr>
        <p:spPr/>
        <p:txBody>
          <a:bodyPr/>
          <a:lstStyle/>
          <a:p>
            <a:fld id="{C89AA7B0-6B1B-43BE-A7FF-CF3A149B5E72}" type="slidenum">
              <a:rPr lang="en-SG" smtClean="0"/>
              <a:t>‹#›</a:t>
            </a:fld>
            <a:endParaRPr lang="en-SG"/>
          </a:p>
        </p:txBody>
      </p:sp>
    </p:spTree>
    <p:extLst>
      <p:ext uri="{BB962C8B-B14F-4D97-AF65-F5344CB8AC3E}">
        <p14:creationId xmlns:p14="http://schemas.microsoft.com/office/powerpoint/2010/main" val="98603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0FB42E-287C-43FC-9886-7779F4450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86A9FD5-CF41-41A5-9C0C-6B0F2A3B61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A3DF176-8C46-41B5-A362-4FBDEBBDF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2CA5D-4B48-47C5-AECA-B614E7140FC7}" type="datetimeFigureOut">
              <a:rPr lang="en-SG" smtClean="0"/>
              <a:t>9/2/2020</a:t>
            </a:fld>
            <a:endParaRPr lang="en-SG"/>
          </a:p>
        </p:txBody>
      </p:sp>
      <p:sp>
        <p:nvSpPr>
          <p:cNvPr id="5" name="Footer Placeholder 4">
            <a:extLst>
              <a:ext uri="{FF2B5EF4-FFF2-40B4-BE49-F238E27FC236}">
                <a16:creationId xmlns:a16="http://schemas.microsoft.com/office/drawing/2014/main" id="{A6B5BC20-8BB2-434F-811E-2090A7BE5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F066E43-45C6-4581-90A8-D3E4DC7C3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AA7B0-6B1B-43BE-A7FF-CF3A149B5E72}" type="slidenum">
              <a:rPr lang="en-SG" smtClean="0"/>
              <a:t>‹#›</a:t>
            </a:fld>
            <a:endParaRPr lang="en-SG"/>
          </a:p>
        </p:txBody>
      </p:sp>
    </p:spTree>
    <p:extLst>
      <p:ext uri="{BB962C8B-B14F-4D97-AF65-F5344CB8AC3E}">
        <p14:creationId xmlns:p14="http://schemas.microsoft.com/office/powerpoint/2010/main" val="4188149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2.weather.gov/climate/f6.php"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ncdc.noaa.gov/news/defining-climate-normals-new-ways" TargetMode="External"/><Relationship Id="rId5" Type="http://schemas.openxmlformats.org/officeDocument/2006/relationships/image" Target="../media/image11.jpeg"/><Relationship Id="rId4" Type="http://schemas.openxmlformats.org/officeDocument/2006/relationships/hyperlink" Target="https://www.tceq.texas.gov/cgi-bin/compliance/monops/daily_info.pl?parameter:6110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hyperlink" Target="http://www.cityofchicago.org/city/en/depts/cdph.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dc.gov/westnile/resources/pdfs/wnvGuidelines.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5341-41EB-4424-92B4-92059CB229B6}"/>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3E41B11A-7B2D-4ACD-ACD6-ACA85E672BF9}"/>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41627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296C-8542-4829-B668-811FC865021E}"/>
              </a:ext>
            </a:extLst>
          </p:cNvPr>
          <p:cNvSpPr>
            <a:spLocks noGrp="1"/>
          </p:cNvSpPr>
          <p:nvPr>
            <p:ph type="title"/>
          </p:nvPr>
        </p:nvSpPr>
        <p:spPr/>
        <p:txBody>
          <a:bodyPr/>
          <a:lstStyle/>
          <a:p>
            <a:r>
              <a:rPr lang="en-SG" dirty="0"/>
              <a:t>Mosquito-Based Surveillance Indicators</a:t>
            </a:r>
          </a:p>
        </p:txBody>
      </p:sp>
      <p:graphicFrame>
        <p:nvGraphicFramePr>
          <p:cNvPr id="4" name="Table 4">
            <a:extLst>
              <a:ext uri="{FF2B5EF4-FFF2-40B4-BE49-F238E27FC236}">
                <a16:creationId xmlns:a16="http://schemas.microsoft.com/office/drawing/2014/main" id="{62857E86-FAA8-42E5-8816-155FEFB31FED}"/>
              </a:ext>
            </a:extLst>
          </p:cNvPr>
          <p:cNvGraphicFramePr>
            <a:graphicFrameLocks noGrp="1"/>
          </p:cNvGraphicFramePr>
          <p:nvPr>
            <p:ph idx="1"/>
            <p:extLst>
              <p:ext uri="{D42A27DB-BD31-4B8C-83A1-F6EECF244321}">
                <p14:modId xmlns:p14="http://schemas.microsoft.com/office/powerpoint/2010/main" val="1844632449"/>
              </p:ext>
            </p:extLst>
          </p:nvPr>
        </p:nvGraphicFramePr>
        <p:xfrm>
          <a:off x="643890" y="505229"/>
          <a:ext cx="10515600" cy="6228080"/>
        </p:xfrm>
        <a:graphic>
          <a:graphicData uri="http://schemas.openxmlformats.org/drawingml/2006/table">
            <a:tbl>
              <a:tblPr firstRow="1" bandRow="1">
                <a:tableStyleId>{5C22544A-7EE6-4342-B048-85BDC9FD1C3A}</a:tableStyleId>
              </a:tblPr>
              <a:tblGrid>
                <a:gridCol w="1516380">
                  <a:extLst>
                    <a:ext uri="{9D8B030D-6E8A-4147-A177-3AD203B41FA5}">
                      <a16:colId xmlns:a16="http://schemas.microsoft.com/office/drawing/2014/main" val="3387176657"/>
                    </a:ext>
                  </a:extLst>
                </a:gridCol>
                <a:gridCol w="8999220">
                  <a:extLst>
                    <a:ext uri="{9D8B030D-6E8A-4147-A177-3AD203B41FA5}">
                      <a16:colId xmlns:a16="http://schemas.microsoft.com/office/drawing/2014/main" val="319787591"/>
                    </a:ext>
                  </a:extLst>
                </a:gridCol>
              </a:tblGrid>
              <a:tr h="370840">
                <a:tc>
                  <a:txBody>
                    <a:bodyPr/>
                    <a:lstStyle/>
                    <a:p>
                      <a:endParaRPr lang="en-SG" sz="1400" dirty="0"/>
                    </a:p>
                  </a:txBody>
                  <a:tcPr/>
                </a:tc>
                <a:tc>
                  <a:txBody>
                    <a:bodyPr/>
                    <a:lstStyle/>
                    <a:p>
                      <a:endParaRPr lang="en-SG" sz="1400"/>
                    </a:p>
                  </a:txBody>
                  <a:tcPr/>
                </a:tc>
                <a:extLst>
                  <a:ext uri="{0D108BD9-81ED-4DB2-BD59-A6C34878D82A}">
                    <a16:rowId xmlns:a16="http://schemas.microsoft.com/office/drawing/2014/main" val="1571944509"/>
                  </a:ext>
                </a:extLst>
              </a:tr>
              <a:tr h="370840">
                <a:tc>
                  <a:txBody>
                    <a:bodyPr/>
                    <a:lstStyle/>
                    <a:p>
                      <a:r>
                        <a:rPr lang="en-SG" sz="1400" dirty="0"/>
                        <a:t>Vector abundance</a:t>
                      </a:r>
                    </a:p>
                  </a:txBody>
                  <a:tcPr/>
                </a:tc>
                <a:tc>
                  <a:txBody>
                    <a:bodyPr/>
                    <a:lstStyle/>
                    <a:p>
                      <a:r>
                        <a:rPr lang="en-US" sz="1400" dirty="0"/>
                        <a:t>total number of mosquitoes of a particular species collected, divided by the number of trapping nights conducted during a specified sampling period, and is expressed as the number/trap night</a:t>
                      </a:r>
                    </a:p>
                    <a:p>
                      <a:endParaRPr lang="en-US" sz="1400" dirty="0"/>
                    </a:p>
                    <a:p>
                      <a:r>
                        <a:rPr lang="en-US" sz="1400" dirty="0"/>
                        <a:t>Vector abundance provides a measure of the relative number of mosquitoes in an area during a particular sampling period</a:t>
                      </a:r>
                      <a:endParaRPr lang="en-SG" sz="1400" dirty="0"/>
                    </a:p>
                  </a:txBody>
                  <a:tcPr/>
                </a:tc>
                <a:extLst>
                  <a:ext uri="{0D108BD9-81ED-4DB2-BD59-A6C34878D82A}">
                    <a16:rowId xmlns:a16="http://schemas.microsoft.com/office/drawing/2014/main" val="1767844660"/>
                  </a:ext>
                </a:extLst>
              </a:tr>
              <a:tr h="370840">
                <a:tc>
                  <a:txBody>
                    <a:bodyPr/>
                    <a:lstStyle/>
                    <a:p>
                      <a:r>
                        <a:rPr lang="en-US" sz="1400" dirty="0"/>
                        <a:t>Number of positive pools </a:t>
                      </a:r>
                      <a:endParaRPr lang="en-SG" sz="1400" dirty="0"/>
                    </a:p>
                  </a:txBody>
                  <a:tcPr/>
                </a:tc>
                <a:tc>
                  <a:txBody>
                    <a:bodyPr/>
                    <a:lstStyle/>
                    <a:p>
                      <a:r>
                        <a:rPr lang="en-US" sz="1400" dirty="0"/>
                        <a:t>total of the number of WNV positive mosquito pools detected in a given surveillance location and period</a:t>
                      </a:r>
                    </a:p>
                    <a:p>
                      <a:r>
                        <a:rPr lang="en-US" sz="1400" dirty="0"/>
                        <a:t>It is sometimes separated by species, or may be a tally of the total number of positive pools for all species tested. </a:t>
                      </a:r>
                    </a:p>
                    <a:p>
                      <a:endParaRPr lang="en-US" sz="1400" dirty="0"/>
                    </a:p>
                    <a:p>
                      <a:r>
                        <a:rPr lang="en-US" sz="1400" dirty="0"/>
                        <a:t>Expressing WNV activity as the number of positive pools is not recommended since the same data can be used to produce more informative indices.</a:t>
                      </a:r>
                      <a:endParaRPr lang="en-SG" sz="1400" dirty="0"/>
                    </a:p>
                  </a:txBody>
                  <a:tcPr/>
                </a:tc>
                <a:extLst>
                  <a:ext uri="{0D108BD9-81ED-4DB2-BD59-A6C34878D82A}">
                    <a16:rowId xmlns:a16="http://schemas.microsoft.com/office/drawing/2014/main" val="3020369066"/>
                  </a:ext>
                </a:extLst>
              </a:tr>
              <a:tr h="370840">
                <a:tc>
                  <a:txBody>
                    <a:bodyPr/>
                    <a:lstStyle/>
                    <a:p>
                      <a:r>
                        <a:rPr lang="en-US" sz="1400" dirty="0"/>
                        <a:t>Percent of pools positive </a:t>
                      </a:r>
                      <a:endParaRPr lang="en-SG" sz="1400" dirty="0"/>
                    </a:p>
                  </a:txBody>
                  <a:tcPr/>
                </a:tc>
                <a:tc>
                  <a:txBody>
                    <a:bodyPr/>
                    <a:lstStyle/>
                    <a:p>
                      <a:r>
                        <a:rPr lang="en-US" sz="1400" dirty="0"/>
                        <a:t>expressing the number of WNV-positive pools divided by the total number of pools tested</a:t>
                      </a:r>
                      <a:endParaRPr lang="en-SG" sz="1400" dirty="0"/>
                    </a:p>
                  </a:txBody>
                  <a:tcPr/>
                </a:tc>
                <a:extLst>
                  <a:ext uri="{0D108BD9-81ED-4DB2-BD59-A6C34878D82A}">
                    <a16:rowId xmlns:a16="http://schemas.microsoft.com/office/drawing/2014/main" val="1984115218"/>
                  </a:ext>
                </a:extLst>
              </a:tr>
              <a:tr h="370840">
                <a:tc>
                  <a:txBody>
                    <a:bodyPr/>
                    <a:lstStyle/>
                    <a:p>
                      <a:r>
                        <a:rPr lang="en-US" sz="1400" dirty="0"/>
                        <a:t>Infection rate </a:t>
                      </a:r>
                      <a:endParaRPr lang="en-SG" sz="1400" dirty="0"/>
                    </a:p>
                  </a:txBody>
                  <a:tcPr/>
                </a:tc>
                <a:tc>
                  <a:txBody>
                    <a:bodyPr/>
                    <a:lstStyle/>
                    <a:p>
                      <a:r>
                        <a:rPr lang="en-US" sz="1400" dirty="0"/>
                        <a:t>an estimate of the prevalence of WNV-infected mosquitoes in the population and is a good indicator of human risk.</a:t>
                      </a:r>
                    </a:p>
                    <a:p>
                      <a:endParaRPr lang="en-US" sz="1400" dirty="0"/>
                    </a:p>
                    <a:p>
                      <a:r>
                        <a:rPr lang="en-US" sz="1400" dirty="0"/>
                        <a:t>The minimum infection rate (MIR) for </a:t>
                      </a:r>
                      <a:r>
                        <a:rPr lang="en-US" sz="1400" b="1" dirty="0"/>
                        <a:t>a given mosquito species </a:t>
                      </a:r>
                      <a:r>
                        <a:rPr lang="en-US" sz="1400" dirty="0"/>
                        <a:t>is calculated by dividing the number of WNV-positive pools by the total number of mosquitoes tested (not the number of pools tested).</a:t>
                      </a:r>
                    </a:p>
                    <a:p>
                      <a:endParaRPr lang="en-US" sz="1400" dirty="0"/>
                    </a:p>
                    <a:p>
                      <a:r>
                        <a:rPr lang="en-US" sz="1400" b="0" i="0" kern="1200" dirty="0">
                          <a:solidFill>
                            <a:schemeClr val="dk1"/>
                          </a:solidFill>
                          <a:effectLst/>
                          <a:latin typeface="+mn-lt"/>
                          <a:ea typeface="+mn-ea"/>
                          <a:cs typeface="+mn-cs"/>
                        </a:rPr>
                        <a:t>number of positive pools / total specimens tested x 1000  - per species</a:t>
                      </a:r>
                    </a:p>
                    <a:p>
                      <a:endParaRPr lang="en-US" sz="14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The MIR uses the assumption that a positive pool contains only one infected mosquito, an assumption that may be invalid when infection rates are high, as has been observed during West Nile virus epidemics</a:t>
                      </a:r>
                    </a:p>
                    <a:p>
                      <a:endParaRPr lang="en-US" sz="1400" dirty="0"/>
                    </a:p>
                    <a:p>
                      <a:r>
                        <a:rPr lang="en-US" sz="1400" dirty="0"/>
                        <a:t>The maximum likelihood estimate (MLE) of the infection rate does not require the assumption of one positive mosquito per positive pool, and provides a more accurate estimate when infection rates are high (</a:t>
                      </a:r>
                      <a:endParaRPr lang="en-SG" sz="1400" dirty="0"/>
                    </a:p>
                  </a:txBody>
                  <a:tcPr/>
                </a:tc>
                <a:extLst>
                  <a:ext uri="{0D108BD9-81ED-4DB2-BD59-A6C34878D82A}">
                    <a16:rowId xmlns:a16="http://schemas.microsoft.com/office/drawing/2014/main" val="3054923344"/>
                  </a:ext>
                </a:extLst>
              </a:tr>
              <a:tr h="370840">
                <a:tc>
                  <a:txBody>
                    <a:bodyPr/>
                    <a:lstStyle/>
                    <a:p>
                      <a:r>
                        <a:rPr lang="en-US" sz="1400" dirty="0"/>
                        <a:t>Vector index </a:t>
                      </a:r>
                      <a:endParaRPr lang="en-SG" sz="1400" dirty="0"/>
                    </a:p>
                  </a:txBody>
                  <a:tcPr/>
                </a:tc>
                <a:tc>
                  <a:txBody>
                    <a:bodyPr/>
                    <a:lstStyle/>
                    <a:p>
                      <a:endParaRPr lang="en-SG" sz="1400" dirty="0"/>
                    </a:p>
                  </a:txBody>
                  <a:tcPr/>
                </a:tc>
                <a:extLst>
                  <a:ext uri="{0D108BD9-81ED-4DB2-BD59-A6C34878D82A}">
                    <a16:rowId xmlns:a16="http://schemas.microsoft.com/office/drawing/2014/main" val="539695638"/>
                  </a:ext>
                </a:extLst>
              </a:tr>
            </a:tbl>
          </a:graphicData>
        </a:graphic>
      </p:graphicFrame>
    </p:spTree>
    <p:extLst>
      <p:ext uri="{BB962C8B-B14F-4D97-AF65-F5344CB8AC3E}">
        <p14:creationId xmlns:p14="http://schemas.microsoft.com/office/powerpoint/2010/main" val="368996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991E19-917B-49C8-9323-9F7AE56498EB}"/>
              </a:ext>
            </a:extLst>
          </p:cNvPr>
          <p:cNvSpPr>
            <a:spLocks noGrp="1"/>
          </p:cNvSpPr>
          <p:nvPr>
            <p:ph type="title"/>
          </p:nvPr>
        </p:nvSpPr>
        <p:spPr/>
        <p:txBody>
          <a:bodyPr/>
          <a:lstStyle/>
          <a:p>
            <a:r>
              <a:rPr lang="en-SG" dirty="0"/>
              <a:t>Weather Elements</a:t>
            </a:r>
          </a:p>
        </p:txBody>
      </p:sp>
      <p:sp>
        <p:nvSpPr>
          <p:cNvPr id="5" name="Text Placeholder 4">
            <a:extLst>
              <a:ext uri="{FF2B5EF4-FFF2-40B4-BE49-F238E27FC236}">
                <a16:creationId xmlns:a16="http://schemas.microsoft.com/office/drawing/2014/main" id="{CD326E16-598E-46C8-8BB6-4AACA179F46D}"/>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62369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99FB5A86-6D6A-4460-A9DF-E974173FBB44}"/>
              </a:ext>
            </a:extLst>
          </p:cNvPr>
          <p:cNvGraphicFramePr>
            <a:graphicFrameLocks noGrp="1"/>
          </p:cNvGraphicFramePr>
          <p:nvPr>
            <p:extLst>
              <p:ext uri="{D42A27DB-BD31-4B8C-83A1-F6EECF244321}">
                <p14:modId xmlns:p14="http://schemas.microsoft.com/office/powerpoint/2010/main" val="1411380225"/>
              </p:ext>
            </p:extLst>
          </p:nvPr>
        </p:nvGraphicFramePr>
        <p:xfrm>
          <a:off x="3220083" y="291253"/>
          <a:ext cx="8855077" cy="6339840"/>
        </p:xfrm>
        <a:graphic>
          <a:graphicData uri="http://schemas.openxmlformats.org/drawingml/2006/table">
            <a:tbl>
              <a:tblPr firstRow="1" bandRow="1">
                <a:tableStyleId>{5940675A-B579-460E-94D1-54222C63F5DA}</a:tableStyleId>
              </a:tblPr>
              <a:tblGrid>
                <a:gridCol w="1859917">
                  <a:extLst>
                    <a:ext uri="{9D8B030D-6E8A-4147-A177-3AD203B41FA5}">
                      <a16:colId xmlns:a16="http://schemas.microsoft.com/office/drawing/2014/main" val="2011363292"/>
                    </a:ext>
                  </a:extLst>
                </a:gridCol>
                <a:gridCol w="6995160">
                  <a:extLst>
                    <a:ext uri="{9D8B030D-6E8A-4147-A177-3AD203B41FA5}">
                      <a16:colId xmlns:a16="http://schemas.microsoft.com/office/drawing/2014/main" val="756262596"/>
                    </a:ext>
                  </a:extLst>
                </a:gridCol>
              </a:tblGrid>
              <a:tr h="153458">
                <a:tc>
                  <a:txBody>
                    <a:bodyPr/>
                    <a:lstStyle/>
                    <a:p>
                      <a:r>
                        <a:rPr lang="en-SG" sz="1400" dirty="0"/>
                        <a:t>Station</a:t>
                      </a:r>
                      <a:endParaRPr lang="en-SG" sz="1400" b="0" dirty="0">
                        <a:latin typeface="+mn-lt"/>
                      </a:endParaRPr>
                    </a:p>
                  </a:txBody>
                  <a:tcPr/>
                </a:tc>
                <a:tc>
                  <a:txBody>
                    <a:bodyPr/>
                    <a:lstStyle/>
                    <a:p>
                      <a:r>
                        <a:rPr lang="en-SG" sz="1400" kern="1200" dirty="0">
                          <a:effectLst/>
                        </a:rPr>
                        <a:t>Station 1: Chicago O’Hare INTL Airport at (41.995, -87.933)</a:t>
                      </a:r>
                      <a:br>
                        <a:rPr lang="en-SG" sz="1400" dirty="0"/>
                      </a:br>
                      <a:r>
                        <a:rPr lang="en-SG" sz="1400" kern="1200" dirty="0">
                          <a:effectLst/>
                        </a:rPr>
                        <a:t>Station 2: CHICAGO Midway INTL Airport at (41.786, -87.752) </a:t>
                      </a:r>
                      <a:endParaRPr lang="en-SG" sz="1400" b="0" dirty="0">
                        <a:latin typeface="+mn-lt"/>
                      </a:endParaRPr>
                    </a:p>
                  </a:txBody>
                  <a:tcPr/>
                </a:tc>
                <a:extLst>
                  <a:ext uri="{0D108BD9-81ED-4DB2-BD59-A6C34878D82A}">
                    <a16:rowId xmlns:a16="http://schemas.microsoft.com/office/drawing/2014/main" val="348801450"/>
                  </a:ext>
                </a:extLst>
              </a:tr>
              <a:tr h="0">
                <a:tc>
                  <a:txBody>
                    <a:bodyPr/>
                    <a:lstStyle/>
                    <a:p>
                      <a:r>
                        <a:rPr lang="en-SG" sz="1400" dirty="0"/>
                        <a:t>Date</a:t>
                      </a:r>
                      <a:endParaRPr lang="en-SG" sz="1400" dirty="0">
                        <a:latin typeface="+mn-lt"/>
                      </a:endParaRPr>
                    </a:p>
                  </a:txBody>
                  <a:tcPr/>
                </a:tc>
                <a:tc>
                  <a:txBody>
                    <a:bodyPr/>
                    <a:lstStyle/>
                    <a:p>
                      <a:r>
                        <a:rPr lang="en-SG" sz="1400" dirty="0"/>
                        <a:t>Data collection date</a:t>
                      </a:r>
                      <a:endParaRPr lang="en-SG" sz="1400" dirty="0">
                        <a:latin typeface="+mn-lt"/>
                      </a:endParaRPr>
                    </a:p>
                  </a:txBody>
                  <a:tcPr/>
                </a:tc>
                <a:extLst>
                  <a:ext uri="{0D108BD9-81ED-4DB2-BD59-A6C34878D82A}">
                    <a16:rowId xmlns:a16="http://schemas.microsoft.com/office/drawing/2014/main" val="3862990443"/>
                  </a:ext>
                </a:extLst>
              </a:tr>
              <a:tr h="0">
                <a:tc>
                  <a:txBody>
                    <a:bodyPr/>
                    <a:lstStyle/>
                    <a:p>
                      <a:r>
                        <a:rPr lang="en-SG" sz="1400" dirty="0" err="1"/>
                        <a:t>Tmax</a:t>
                      </a:r>
                      <a:r>
                        <a:rPr lang="en-SG" sz="1400" dirty="0"/>
                        <a:t>, </a:t>
                      </a:r>
                      <a:r>
                        <a:rPr lang="en-SG" sz="1400" dirty="0" err="1"/>
                        <a:t>Tmin</a:t>
                      </a:r>
                      <a:r>
                        <a:rPr lang="en-SG" sz="1400" dirty="0"/>
                        <a:t>, </a:t>
                      </a:r>
                      <a:r>
                        <a:rPr lang="en-SG" sz="1400" dirty="0" err="1"/>
                        <a:t>Tavg</a:t>
                      </a:r>
                      <a:endParaRPr lang="en-SG" sz="1400" dirty="0">
                        <a:latin typeface="+mn-lt"/>
                      </a:endParaRPr>
                    </a:p>
                  </a:txBody>
                  <a:tcPr/>
                </a:tc>
                <a:tc>
                  <a:txBody>
                    <a:bodyPr/>
                    <a:lstStyle/>
                    <a:p>
                      <a:r>
                        <a:rPr lang="en-US" sz="1400" dirty="0"/>
                        <a:t>Daily extremes and averages of temperature</a:t>
                      </a:r>
                      <a:endParaRPr lang="en-SG" sz="1400" dirty="0">
                        <a:latin typeface="+mn-lt"/>
                      </a:endParaRPr>
                    </a:p>
                  </a:txBody>
                  <a:tcPr/>
                </a:tc>
                <a:extLst>
                  <a:ext uri="{0D108BD9-81ED-4DB2-BD59-A6C34878D82A}">
                    <a16:rowId xmlns:a16="http://schemas.microsoft.com/office/drawing/2014/main" val="300747837"/>
                  </a:ext>
                </a:extLst>
              </a:tr>
              <a:tr h="214842">
                <a:tc>
                  <a:txBody>
                    <a:bodyPr/>
                    <a:lstStyle/>
                    <a:p>
                      <a:r>
                        <a:rPr lang="en-SG" sz="1400" dirty="0"/>
                        <a:t>Depart</a:t>
                      </a:r>
                      <a:endParaRPr lang="en-SG" sz="1400" dirty="0">
                        <a:latin typeface="+mn-lt"/>
                      </a:endParaRPr>
                    </a:p>
                  </a:txBody>
                  <a:tcPr>
                    <a:solidFill>
                      <a:schemeClr val="bg1">
                        <a:lumMod val="85000"/>
                      </a:schemeClr>
                    </a:solidFill>
                  </a:tcPr>
                </a:tc>
                <a:tc>
                  <a:txBody>
                    <a:bodyPr/>
                    <a:lstStyle/>
                    <a:p>
                      <a:r>
                        <a:rPr lang="en-US" sz="1400" dirty="0"/>
                        <a:t>Temperature Departures from normal</a:t>
                      </a:r>
                    </a:p>
                    <a:p>
                      <a:r>
                        <a:rPr lang="en-US" sz="1400" kern="1200" dirty="0">
                          <a:effectLst/>
                        </a:rPr>
                        <a:t>The difference between the average temperature and the 30-year normal temperature for this date (climate change measurement)</a:t>
                      </a:r>
                      <a:endParaRPr lang="en-SG" sz="1400" dirty="0">
                        <a:latin typeface="+mn-lt"/>
                      </a:endParaRPr>
                    </a:p>
                  </a:txBody>
                  <a:tcPr>
                    <a:solidFill>
                      <a:schemeClr val="bg1">
                        <a:lumMod val="85000"/>
                      </a:schemeClr>
                    </a:solidFill>
                  </a:tcPr>
                </a:tc>
                <a:extLst>
                  <a:ext uri="{0D108BD9-81ED-4DB2-BD59-A6C34878D82A}">
                    <a16:rowId xmlns:a16="http://schemas.microsoft.com/office/drawing/2014/main" val="1172584031"/>
                  </a:ext>
                </a:extLst>
              </a:tr>
              <a:tr h="0">
                <a:tc>
                  <a:txBody>
                    <a:bodyPr/>
                    <a:lstStyle/>
                    <a:p>
                      <a:r>
                        <a:rPr lang="en-SG" sz="1400" dirty="0" err="1"/>
                        <a:t>DewPoint</a:t>
                      </a:r>
                      <a:endParaRPr lang="en-SG" sz="1400" dirty="0">
                        <a:latin typeface="+mn-lt"/>
                      </a:endParaRPr>
                    </a:p>
                  </a:txBody>
                  <a:tcPr/>
                </a:tc>
                <a:tc>
                  <a:txBody>
                    <a:bodyPr/>
                    <a:lstStyle/>
                    <a:p>
                      <a:r>
                        <a:rPr lang="en-US" sz="1400" dirty="0"/>
                        <a:t>Average dew point temperature</a:t>
                      </a:r>
                      <a:endParaRPr lang="en-SG" sz="1400" dirty="0">
                        <a:latin typeface="+mn-lt"/>
                      </a:endParaRPr>
                    </a:p>
                  </a:txBody>
                  <a:tcPr/>
                </a:tc>
                <a:extLst>
                  <a:ext uri="{0D108BD9-81ED-4DB2-BD59-A6C34878D82A}">
                    <a16:rowId xmlns:a16="http://schemas.microsoft.com/office/drawing/2014/main" val="38017191"/>
                  </a:ext>
                </a:extLst>
              </a:tr>
              <a:tr h="153458">
                <a:tc>
                  <a:txBody>
                    <a:bodyPr/>
                    <a:lstStyle/>
                    <a:p>
                      <a:r>
                        <a:rPr lang="en-SG" sz="1400" dirty="0" err="1"/>
                        <a:t>WetBulb</a:t>
                      </a:r>
                      <a:endParaRPr lang="en-SG"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Average wet bulb temperature</a:t>
                      </a:r>
                      <a:endParaRPr lang="en-SG" sz="1400" dirty="0">
                        <a:latin typeface="+mn-lt"/>
                      </a:endParaRPr>
                    </a:p>
                  </a:txBody>
                  <a:tcPr/>
                </a:tc>
                <a:extLst>
                  <a:ext uri="{0D108BD9-81ED-4DB2-BD59-A6C34878D82A}">
                    <a16:rowId xmlns:a16="http://schemas.microsoft.com/office/drawing/2014/main" val="3525872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Heat</a:t>
                      </a:r>
                      <a:endParaRPr lang="en-SG" sz="1400" dirty="0">
                        <a:latin typeface="+mn-lt"/>
                      </a:endParaRPr>
                    </a:p>
                  </a:txBody>
                  <a:tcPr>
                    <a:solidFill>
                      <a:schemeClr val="bg1">
                        <a:lumMod val="85000"/>
                      </a:schemeClr>
                    </a:solidFill>
                  </a:tcPr>
                </a:tc>
                <a:tc>
                  <a:txBody>
                    <a:bodyPr/>
                    <a:lstStyle/>
                    <a:p>
                      <a:r>
                        <a:rPr lang="en-US" sz="1400" kern="1200" dirty="0">
                          <a:effectLst/>
                        </a:rPr>
                        <a:t>Heating Degree Days = </a:t>
                      </a:r>
                      <a:r>
                        <a:rPr lang="en-US" sz="1400" kern="1200" dirty="0" err="1">
                          <a:effectLst/>
                        </a:rPr>
                        <a:t>Tavg</a:t>
                      </a:r>
                      <a:r>
                        <a:rPr lang="en-US" sz="1400" kern="1200" dirty="0">
                          <a:effectLst/>
                        </a:rPr>
                        <a:t> – baseline</a:t>
                      </a:r>
                      <a:endParaRPr lang="en-US" sz="1400" b="0" i="0" kern="1200" dirty="0">
                        <a:solidFill>
                          <a:schemeClr val="tx1"/>
                        </a:solidFill>
                        <a:effectLst/>
                        <a:latin typeface="+mn-lt"/>
                        <a:ea typeface="+mn-ea"/>
                        <a:cs typeface="+mn-cs"/>
                      </a:endParaRPr>
                    </a:p>
                  </a:txBody>
                  <a:tcPr>
                    <a:solidFill>
                      <a:schemeClr val="bg1">
                        <a:lumMod val="85000"/>
                      </a:schemeClr>
                    </a:solidFill>
                  </a:tcPr>
                </a:tc>
                <a:extLst>
                  <a:ext uri="{0D108BD9-81ED-4DB2-BD59-A6C34878D82A}">
                    <a16:rowId xmlns:a16="http://schemas.microsoft.com/office/drawing/2014/main" val="87513678"/>
                  </a:ext>
                </a:extLst>
              </a:tr>
              <a:tr h="153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Cool</a:t>
                      </a:r>
                    </a:p>
                    <a:p>
                      <a:endParaRPr lang="en-SG" sz="1400" dirty="0">
                        <a:latin typeface="+mn-lt"/>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effectLst/>
                        </a:rPr>
                        <a:t>Cooling Degree Days = baseline – </a:t>
                      </a:r>
                      <a:r>
                        <a:rPr lang="en-US" sz="1400" kern="1200" dirty="0" err="1">
                          <a:effectLst/>
                        </a:rPr>
                        <a:t>Tavg</a:t>
                      </a:r>
                      <a:endParaRPr lang="en-US" sz="1400" kern="12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effectLst/>
                        </a:rPr>
                        <a:t>A gauge of the energy demand for heating or cooling  a building (baseline = 65 ⁰F)</a:t>
                      </a:r>
                      <a:endParaRPr lang="en-US" sz="1400" b="0" i="0" kern="1200" dirty="0">
                        <a:solidFill>
                          <a:schemeClr val="tx1"/>
                        </a:solidFill>
                        <a:effectLst/>
                        <a:latin typeface="+mn-lt"/>
                        <a:ea typeface="+mn-ea"/>
                        <a:cs typeface="+mn-cs"/>
                      </a:endParaRPr>
                    </a:p>
                  </a:txBody>
                  <a:tcPr>
                    <a:solidFill>
                      <a:schemeClr val="bg1">
                        <a:lumMod val="85000"/>
                      </a:schemeClr>
                    </a:solidFill>
                  </a:tcPr>
                </a:tc>
                <a:extLst>
                  <a:ext uri="{0D108BD9-81ED-4DB2-BD59-A6C34878D82A}">
                    <a16:rowId xmlns:a16="http://schemas.microsoft.com/office/drawing/2014/main" val="4118931825"/>
                  </a:ext>
                </a:extLst>
              </a:tr>
              <a:tr h="0">
                <a:tc>
                  <a:txBody>
                    <a:bodyPr/>
                    <a:lstStyle/>
                    <a:p>
                      <a:r>
                        <a:rPr lang="en-SG" sz="1400" dirty="0"/>
                        <a:t>Sunrise, Sunset</a:t>
                      </a:r>
                      <a:endParaRPr lang="en-SG" sz="1400" dirty="0">
                        <a:latin typeface="+mn-lt"/>
                      </a:endParaRPr>
                    </a:p>
                  </a:txBody>
                  <a:tcPr/>
                </a:tc>
                <a:tc>
                  <a:txBody>
                    <a:bodyPr/>
                    <a:lstStyle/>
                    <a:p>
                      <a:r>
                        <a:rPr lang="en-SG" sz="1400" dirty="0"/>
                        <a:t>SUNSET   (Calculated, not observed) </a:t>
                      </a:r>
                      <a:endParaRPr lang="en-SG" sz="1400" dirty="0">
                        <a:latin typeface="+mn-lt"/>
                      </a:endParaRPr>
                    </a:p>
                  </a:txBody>
                  <a:tcPr/>
                </a:tc>
                <a:extLst>
                  <a:ext uri="{0D108BD9-81ED-4DB2-BD59-A6C34878D82A}">
                    <a16:rowId xmlns:a16="http://schemas.microsoft.com/office/drawing/2014/main" val="3998710200"/>
                  </a:ext>
                </a:extLst>
              </a:tr>
              <a:tr h="0">
                <a:tc>
                  <a:txBody>
                    <a:bodyPr/>
                    <a:lstStyle/>
                    <a:p>
                      <a:r>
                        <a:rPr lang="en-SG" sz="1400" dirty="0" err="1"/>
                        <a:t>CodeSum</a:t>
                      </a:r>
                      <a:endParaRPr lang="en-SG" sz="1400" dirty="0">
                        <a:latin typeface="+mn-lt"/>
                      </a:endParaRPr>
                    </a:p>
                  </a:txBody>
                  <a:tcPr>
                    <a:solidFill>
                      <a:schemeClr val="bg1">
                        <a:lumMod val="85000"/>
                      </a:schemeClr>
                    </a:solidFill>
                  </a:tcPr>
                </a:tc>
                <a:tc>
                  <a:txBody>
                    <a:bodyPr/>
                    <a:lstStyle/>
                    <a:p>
                      <a:r>
                        <a:rPr lang="en-US" sz="1400" dirty="0"/>
                        <a:t>Significant weather condition (coded remarks)</a:t>
                      </a:r>
                      <a:endParaRPr lang="en-SG" sz="1400" dirty="0">
                        <a:latin typeface="+mn-lt"/>
                      </a:endParaRPr>
                    </a:p>
                  </a:txBody>
                  <a:tcPr>
                    <a:solidFill>
                      <a:schemeClr val="bg1">
                        <a:lumMod val="85000"/>
                      </a:schemeClr>
                    </a:solidFill>
                  </a:tcPr>
                </a:tc>
                <a:extLst>
                  <a:ext uri="{0D108BD9-81ED-4DB2-BD59-A6C34878D82A}">
                    <a16:rowId xmlns:a16="http://schemas.microsoft.com/office/drawing/2014/main" val="2914603493"/>
                  </a:ext>
                </a:extLst>
              </a:tr>
              <a:tr h="0">
                <a:tc>
                  <a:txBody>
                    <a:bodyPr/>
                    <a:lstStyle/>
                    <a:p>
                      <a:r>
                        <a:rPr lang="en-SG" sz="1400" dirty="0"/>
                        <a:t>Depth</a:t>
                      </a:r>
                      <a:endParaRPr lang="en-SG" sz="1400" dirty="0">
                        <a:latin typeface="+mn-lt"/>
                      </a:endParaRPr>
                    </a:p>
                  </a:txBody>
                  <a:tcPr>
                    <a:solidFill>
                      <a:schemeClr val="bg1">
                        <a:lumMod val="85000"/>
                      </a:schemeClr>
                    </a:solidFill>
                  </a:tcPr>
                </a:tc>
                <a:tc>
                  <a:txBody>
                    <a:bodyPr/>
                    <a:lstStyle/>
                    <a:p>
                      <a:r>
                        <a:rPr lang="en-SG" sz="1400" dirty="0"/>
                        <a:t>?</a:t>
                      </a:r>
                      <a:endParaRPr lang="en-SG" sz="1400" dirty="0">
                        <a:latin typeface="+mn-lt"/>
                      </a:endParaRPr>
                    </a:p>
                  </a:txBody>
                  <a:tcPr>
                    <a:solidFill>
                      <a:schemeClr val="bg1">
                        <a:lumMod val="85000"/>
                      </a:schemeClr>
                    </a:solidFill>
                  </a:tcPr>
                </a:tc>
                <a:extLst>
                  <a:ext uri="{0D108BD9-81ED-4DB2-BD59-A6C34878D82A}">
                    <a16:rowId xmlns:a16="http://schemas.microsoft.com/office/drawing/2014/main" val="3631526889"/>
                  </a:ext>
                </a:extLst>
              </a:tr>
              <a:tr h="0">
                <a:tc>
                  <a:txBody>
                    <a:bodyPr/>
                    <a:lstStyle/>
                    <a:p>
                      <a:r>
                        <a:rPr lang="en-SG" sz="1400" dirty="0"/>
                        <a:t>Water1</a:t>
                      </a:r>
                      <a:endParaRPr lang="en-SG" sz="1400" dirty="0">
                        <a:latin typeface="+mn-lt"/>
                      </a:endParaRPr>
                    </a:p>
                  </a:txBody>
                  <a:tcPr>
                    <a:solidFill>
                      <a:schemeClr val="bg1">
                        <a:lumMod val="85000"/>
                      </a:schemeClr>
                    </a:solidFill>
                  </a:tcPr>
                </a:tc>
                <a:tc>
                  <a:txBody>
                    <a:bodyPr/>
                    <a:lstStyle/>
                    <a:p>
                      <a:r>
                        <a:rPr lang="en-US" sz="1400" dirty="0"/>
                        <a:t>Water equivalent of the rainfall and melted snow</a:t>
                      </a:r>
                      <a:endParaRPr lang="en-SG" sz="1400" dirty="0">
                        <a:latin typeface="+mn-lt"/>
                      </a:endParaRPr>
                    </a:p>
                  </a:txBody>
                  <a:tcPr>
                    <a:solidFill>
                      <a:schemeClr val="bg1">
                        <a:lumMod val="85000"/>
                      </a:schemeClr>
                    </a:solidFill>
                  </a:tcPr>
                </a:tc>
                <a:extLst>
                  <a:ext uri="{0D108BD9-81ED-4DB2-BD59-A6C34878D82A}">
                    <a16:rowId xmlns:a16="http://schemas.microsoft.com/office/drawing/2014/main" val="2539434359"/>
                  </a:ext>
                </a:extLst>
              </a:tr>
              <a:tr h="0">
                <a:tc>
                  <a:txBody>
                    <a:bodyPr/>
                    <a:lstStyle/>
                    <a:p>
                      <a:r>
                        <a:rPr lang="en-SG" sz="1400"/>
                        <a:t>SnowFall</a:t>
                      </a:r>
                      <a:endParaRPr lang="en-SG" sz="1400" dirty="0">
                        <a:latin typeface="+mn-lt"/>
                      </a:endParaRPr>
                    </a:p>
                  </a:txBody>
                  <a:tcPr>
                    <a:solidFill>
                      <a:schemeClr val="bg1">
                        <a:lumMod val="85000"/>
                      </a:schemeClr>
                    </a:solidFill>
                  </a:tcPr>
                </a:tc>
                <a:tc>
                  <a:txBody>
                    <a:bodyPr/>
                    <a:lstStyle/>
                    <a:p>
                      <a:r>
                        <a:rPr lang="en-US" sz="1400" dirty="0"/>
                        <a:t>The depth of snowfall</a:t>
                      </a:r>
                      <a:endParaRPr lang="en-SG" sz="1400" dirty="0">
                        <a:latin typeface="+mn-lt"/>
                      </a:endParaRPr>
                    </a:p>
                  </a:txBody>
                  <a:tcPr>
                    <a:solidFill>
                      <a:schemeClr val="bg1">
                        <a:lumMod val="85000"/>
                      </a:schemeClr>
                    </a:solidFill>
                  </a:tcPr>
                </a:tc>
                <a:extLst>
                  <a:ext uri="{0D108BD9-81ED-4DB2-BD59-A6C34878D82A}">
                    <a16:rowId xmlns:a16="http://schemas.microsoft.com/office/drawing/2014/main" val="4235961303"/>
                  </a:ext>
                </a:extLst>
              </a:tr>
              <a:tr h="0">
                <a:tc>
                  <a:txBody>
                    <a:bodyPr/>
                    <a:lstStyle/>
                    <a:p>
                      <a:r>
                        <a:rPr lang="en-SG" sz="1400" dirty="0" err="1"/>
                        <a:t>PrecipTotal</a:t>
                      </a:r>
                      <a:endParaRPr lang="en-SG" sz="1400" dirty="0">
                        <a:latin typeface="+mn-lt"/>
                      </a:endParaRPr>
                    </a:p>
                  </a:txBody>
                  <a:tcPr/>
                </a:tc>
                <a:tc>
                  <a:txBody>
                    <a:bodyPr/>
                    <a:lstStyle/>
                    <a:p>
                      <a:r>
                        <a:rPr lang="en-US" sz="1400" dirty="0"/>
                        <a:t>Total precipitation</a:t>
                      </a:r>
                      <a:endParaRPr lang="en-SG" sz="1400" dirty="0">
                        <a:latin typeface="+mn-lt"/>
                      </a:endParaRPr>
                    </a:p>
                  </a:txBody>
                  <a:tcPr/>
                </a:tc>
                <a:extLst>
                  <a:ext uri="{0D108BD9-81ED-4DB2-BD59-A6C34878D82A}">
                    <a16:rowId xmlns:a16="http://schemas.microsoft.com/office/drawing/2014/main" val="69823204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err="1"/>
                        <a:t>StnPressure</a:t>
                      </a:r>
                      <a:r>
                        <a:rPr lang="en-SG" sz="1400" dirty="0"/>
                        <a:t>, </a:t>
                      </a:r>
                      <a:r>
                        <a:rPr lang="en-SG" sz="1400" dirty="0" err="1"/>
                        <a:t>SeaLevel</a:t>
                      </a:r>
                      <a:endParaRPr lang="en-SG" sz="1400" dirty="0">
                        <a:latin typeface="+mn-lt"/>
                      </a:endParaRPr>
                    </a:p>
                  </a:txBody>
                  <a:tcPr>
                    <a:noFill/>
                  </a:tcPr>
                </a:tc>
                <a:tc>
                  <a:txBody>
                    <a:bodyPr/>
                    <a:lstStyle/>
                    <a:p>
                      <a:r>
                        <a:rPr lang="en-US" sz="1400" dirty="0"/>
                        <a:t>station and sea level pressure in unit of INCHES OF HG </a:t>
                      </a:r>
                      <a:endParaRPr lang="en-SG" sz="1400" dirty="0">
                        <a:latin typeface="+mn-lt"/>
                      </a:endParaRPr>
                    </a:p>
                  </a:txBody>
                  <a:tcPr>
                    <a:noFill/>
                  </a:tcPr>
                </a:tc>
                <a:extLst>
                  <a:ext uri="{0D108BD9-81ED-4DB2-BD59-A6C34878D82A}">
                    <a16:rowId xmlns:a16="http://schemas.microsoft.com/office/drawing/2014/main" val="1204033210"/>
                  </a:ext>
                </a:extLst>
              </a:tr>
              <a:tr h="0">
                <a:tc>
                  <a:txBody>
                    <a:bodyPr/>
                    <a:lstStyle/>
                    <a:p>
                      <a:r>
                        <a:rPr lang="en-SG" sz="1400" dirty="0" err="1"/>
                        <a:t>ResultSpeed</a:t>
                      </a:r>
                      <a:endParaRPr lang="en-SG" sz="1400" dirty="0">
                        <a:latin typeface="+mn-lt"/>
                      </a:endParaRPr>
                    </a:p>
                  </a:txBody>
                  <a:tcPr/>
                </a:tc>
                <a:tc>
                  <a:txBody>
                    <a:bodyPr/>
                    <a:lstStyle/>
                    <a:p>
                      <a:r>
                        <a:rPr lang="en-SG" sz="1400" dirty="0"/>
                        <a:t>Resultant Wind Speed (Calculated speed based on other wind speed measurements) </a:t>
                      </a:r>
                      <a:endParaRPr lang="en-SG" sz="1400" dirty="0">
                        <a:latin typeface="+mn-lt"/>
                      </a:endParaRPr>
                    </a:p>
                  </a:txBody>
                  <a:tcPr/>
                </a:tc>
                <a:extLst>
                  <a:ext uri="{0D108BD9-81ED-4DB2-BD59-A6C34878D82A}">
                    <a16:rowId xmlns:a16="http://schemas.microsoft.com/office/drawing/2014/main" val="3619085600"/>
                  </a:ext>
                </a:extLst>
              </a:tr>
              <a:tr h="0">
                <a:tc>
                  <a:txBody>
                    <a:bodyPr/>
                    <a:lstStyle/>
                    <a:p>
                      <a:r>
                        <a:rPr lang="en-SG" sz="1400" dirty="0" err="1"/>
                        <a:t>ResultDir</a:t>
                      </a:r>
                      <a:endParaRPr lang="en-SG" sz="1400" dirty="0">
                        <a:latin typeface="+mn-lt"/>
                      </a:endParaRPr>
                    </a:p>
                  </a:txBody>
                  <a:tcPr/>
                </a:tc>
                <a:tc>
                  <a:txBody>
                    <a:bodyPr/>
                    <a:lstStyle/>
                    <a:p>
                      <a:r>
                        <a:rPr lang="en-SG" sz="1400" dirty="0"/>
                        <a:t>Resultant Wind Direction (calculated based on other wind direction measurements)</a:t>
                      </a:r>
                      <a:endParaRPr lang="en-SG" sz="1400" dirty="0">
                        <a:latin typeface="+mn-lt"/>
                      </a:endParaRPr>
                    </a:p>
                  </a:txBody>
                  <a:tcPr/>
                </a:tc>
                <a:extLst>
                  <a:ext uri="{0D108BD9-81ED-4DB2-BD59-A6C34878D82A}">
                    <a16:rowId xmlns:a16="http://schemas.microsoft.com/office/drawing/2014/main" val="304502616"/>
                  </a:ext>
                </a:extLst>
              </a:tr>
              <a:tr h="0">
                <a:tc>
                  <a:txBody>
                    <a:bodyPr/>
                    <a:lstStyle/>
                    <a:p>
                      <a:r>
                        <a:rPr lang="en-SG" sz="1400" dirty="0" err="1"/>
                        <a:t>AvgSpeed</a:t>
                      </a:r>
                      <a:endParaRPr lang="en-SG" sz="1400" dirty="0">
                        <a:latin typeface="+mn-lt"/>
                      </a:endParaRPr>
                    </a:p>
                  </a:txBody>
                  <a:tcPr/>
                </a:tc>
                <a:tc>
                  <a:txBody>
                    <a:bodyPr/>
                    <a:lstStyle/>
                    <a:p>
                      <a:r>
                        <a:rPr lang="en-SG" sz="1400" dirty="0"/>
                        <a:t>Average Speed</a:t>
                      </a:r>
                      <a:endParaRPr lang="en-SG" sz="1400" dirty="0">
                        <a:latin typeface="+mn-lt"/>
                      </a:endParaRPr>
                    </a:p>
                  </a:txBody>
                  <a:tcPr/>
                </a:tc>
                <a:extLst>
                  <a:ext uri="{0D108BD9-81ED-4DB2-BD59-A6C34878D82A}">
                    <a16:rowId xmlns:a16="http://schemas.microsoft.com/office/drawing/2014/main" val="4263570654"/>
                  </a:ext>
                </a:extLst>
              </a:tr>
            </a:tbl>
          </a:graphicData>
        </a:graphic>
      </p:graphicFrame>
      <p:sp>
        <p:nvSpPr>
          <p:cNvPr id="5" name="Rectangle 4">
            <a:extLst>
              <a:ext uri="{FF2B5EF4-FFF2-40B4-BE49-F238E27FC236}">
                <a16:creationId xmlns:a16="http://schemas.microsoft.com/office/drawing/2014/main" id="{02551012-9548-4954-A2A1-46B6874E2F8E}"/>
              </a:ext>
            </a:extLst>
          </p:cNvPr>
          <p:cNvSpPr/>
          <p:nvPr/>
        </p:nvSpPr>
        <p:spPr>
          <a:xfrm>
            <a:off x="9620642" y="2840339"/>
            <a:ext cx="2454518" cy="261610"/>
          </a:xfrm>
          <a:prstGeom prst="rect">
            <a:avLst/>
          </a:prstGeom>
        </p:spPr>
        <p:txBody>
          <a:bodyPr wrap="none">
            <a:spAutoFit/>
          </a:bodyPr>
          <a:lstStyle/>
          <a:p>
            <a:r>
              <a:rPr lang="en-SG" sz="1100" dirty="0">
                <a:hlinkClick r:id="rId3"/>
              </a:rPr>
              <a:t>https://w2.weather.gov/climate/f6.php</a:t>
            </a:r>
            <a:endParaRPr lang="en-SG" sz="1100" dirty="0"/>
          </a:p>
        </p:txBody>
      </p:sp>
      <p:sp>
        <p:nvSpPr>
          <p:cNvPr id="6" name="Rectangle 5">
            <a:extLst>
              <a:ext uri="{FF2B5EF4-FFF2-40B4-BE49-F238E27FC236}">
                <a16:creationId xmlns:a16="http://schemas.microsoft.com/office/drawing/2014/main" id="{BC86829D-EA7D-4251-9A11-2F0E506DA18A}"/>
              </a:ext>
            </a:extLst>
          </p:cNvPr>
          <p:cNvSpPr/>
          <p:nvPr/>
        </p:nvSpPr>
        <p:spPr>
          <a:xfrm>
            <a:off x="8866178" y="6280998"/>
            <a:ext cx="3525520" cy="415498"/>
          </a:xfrm>
          <a:prstGeom prst="rect">
            <a:avLst/>
          </a:prstGeom>
        </p:spPr>
        <p:txBody>
          <a:bodyPr wrap="square">
            <a:spAutoFit/>
          </a:bodyPr>
          <a:lstStyle/>
          <a:p>
            <a:r>
              <a:rPr lang="en-SG" sz="1050" dirty="0">
                <a:hlinkClick r:id="rId4"/>
              </a:rPr>
              <a:t>https://www.tceq.texas.gov/cgi-bin/compliance/monops/daily_info.pl?parameter:61103</a:t>
            </a:r>
            <a:endParaRPr lang="en-SG" sz="1050" dirty="0"/>
          </a:p>
        </p:txBody>
      </p:sp>
      <p:pic>
        <p:nvPicPr>
          <p:cNvPr id="7" name="Picture 2">
            <a:extLst>
              <a:ext uri="{FF2B5EF4-FFF2-40B4-BE49-F238E27FC236}">
                <a16:creationId xmlns:a16="http://schemas.microsoft.com/office/drawing/2014/main" id="{3F08DEEE-36AA-4CCA-9830-4411527766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586" y="2210036"/>
            <a:ext cx="2516959" cy="207988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8584152-3F7A-4C31-B724-CD9DDF35D72A}"/>
              </a:ext>
            </a:extLst>
          </p:cNvPr>
          <p:cNvSpPr/>
          <p:nvPr/>
        </p:nvSpPr>
        <p:spPr>
          <a:xfrm>
            <a:off x="9622659" y="1787455"/>
            <a:ext cx="2454518" cy="261610"/>
          </a:xfrm>
          <a:prstGeom prst="rect">
            <a:avLst/>
          </a:prstGeom>
        </p:spPr>
        <p:txBody>
          <a:bodyPr wrap="none">
            <a:spAutoFit/>
          </a:bodyPr>
          <a:lstStyle/>
          <a:p>
            <a:r>
              <a:rPr lang="en-SG" sz="1100" dirty="0">
                <a:hlinkClick r:id="rId3"/>
              </a:rPr>
              <a:t>https://w2.weather.gov/climate/f6.php</a:t>
            </a:r>
            <a:endParaRPr lang="en-SG" sz="1100" dirty="0"/>
          </a:p>
        </p:txBody>
      </p:sp>
      <p:sp>
        <p:nvSpPr>
          <p:cNvPr id="10" name="Rectangle 9">
            <a:extLst>
              <a:ext uri="{FF2B5EF4-FFF2-40B4-BE49-F238E27FC236}">
                <a16:creationId xmlns:a16="http://schemas.microsoft.com/office/drawing/2014/main" id="{4A6916C1-9FB2-463D-894B-78C2305982CE}"/>
              </a:ext>
            </a:extLst>
          </p:cNvPr>
          <p:cNvSpPr/>
          <p:nvPr/>
        </p:nvSpPr>
        <p:spPr>
          <a:xfrm>
            <a:off x="7972696" y="1918260"/>
            <a:ext cx="4343400" cy="261610"/>
          </a:xfrm>
          <a:prstGeom prst="rect">
            <a:avLst/>
          </a:prstGeom>
        </p:spPr>
        <p:txBody>
          <a:bodyPr wrap="square">
            <a:spAutoFit/>
          </a:bodyPr>
          <a:lstStyle/>
          <a:p>
            <a:r>
              <a:rPr lang="en-SG" sz="1100" dirty="0">
                <a:hlinkClick r:id="rId6"/>
              </a:rPr>
              <a:t>https://www.ncdc.noaa.gov/news/defining-climate-normals-new-ways</a:t>
            </a:r>
            <a:endParaRPr lang="en-SG" sz="1100" dirty="0"/>
          </a:p>
        </p:txBody>
      </p:sp>
    </p:spTree>
    <p:extLst>
      <p:ext uri="{BB962C8B-B14F-4D97-AF65-F5344CB8AC3E}">
        <p14:creationId xmlns:p14="http://schemas.microsoft.com/office/powerpoint/2010/main" val="3358791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030609D-BD4E-42EF-A09B-4AFBC08DE3A2}"/>
              </a:ext>
            </a:extLst>
          </p:cNvPr>
          <p:cNvSpPr>
            <a:spLocks noGrp="1"/>
          </p:cNvSpPr>
          <p:nvPr>
            <p:ph type="title"/>
          </p:nvPr>
        </p:nvSpPr>
        <p:spPr>
          <a:xfrm>
            <a:off x="447040" y="1770706"/>
            <a:ext cx="10515600" cy="753516"/>
          </a:xfrm>
        </p:spPr>
        <p:txBody>
          <a:bodyPr>
            <a:normAutofit/>
          </a:bodyPr>
          <a:lstStyle/>
          <a:p>
            <a:r>
              <a:rPr lang="en-SG" sz="2800" dirty="0"/>
              <a:t>Missing Data</a:t>
            </a:r>
          </a:p>
        </p:txBody>
      </p:sp>
      <p:sp>
        <p:nvSpPr>
          <p:cNvPr id="12" name="Rectangle 11">
            <a:extLst>
              <a:ext uri="{FF2B5EF4-FFF2-40B4-BE49-F238E27FC236}">
                <a16:creationId xmlns:a16="http://schemas.microsoft.com/office/drawing/2014/main" id="{BDEEA116-E6F1-4113-BC75-DBEB1C47B3F4}"/>
              </a:ext>
            </a:extLst>
          </p:cNvPr>
          <p:cNvSpPr/>
          <p:nvPr/>
        </p:nvSpPr>
        <p:spPr>
          <a:xfrm>
            <a:off x="1302015" y="660179"/>
            <a:ext cx="5188215" cy="369332"/>
          </a:xfrm>
          <a:prstGeom prst="rect">
            <a:avLst/>
          </a:prstGeom>
        </p:spPr>
        <p:txBody>
          <a:bodyPr wrap="none">
            <a:spAutoFit/>
          </a:bodyPr>
          <a:lstStyle/>
          <a:p>
            <a:r>
              <a:rPr lang="en-SG" dirty="0"/>
              <a:t># Date, Sunrise, Sunset: should be in datetime format</a:t>
            </a:r>
          </a:p>
        </p:txBody>
      </p:sp>
      <p:sp>
        <p:nvSpPr>
          <p:cNvPr id="14" name="Title 10">
            <a:extLst>
              <a:ext uri="{FF2B5EF4-FFF2-40B4-BE49-F238E27FC236}">
                <a16:creationId xmlns:a16="http://schemas.microsoft.com/office/drawing/2014/main" id="{8D6C7258-082B-40AF-A5A6-5847AA09633B}"/>
              </a:ext>
            </a:extLst>
          </p:cNvPr>
          <p:cNvSpPr txBox="1">
            <a:spLocks/>
          </p:cNvSpPr>
          <p:nvPr/>
        </p:nvSpPr>
        <p:spPr>
          <a:xfrm>
            <a:off x="447040" y="7074"/>
            <a:ext cx="10515600" cy="753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800" dirty="0"/>
              <a:t>Wrong Data Type</a:t>
            </a:r>
          </a:p>
        </p:txBody>
      </p:sp>
      <p:graphicFrame>
        <p:nvGraphicFramePr>
          <p:cNvPr id="15" name="Table 6">
            <a:extLst>
              <a:ext uri="{FF2B5EF4-FFF2-40B4-BE49-F238E27FC236}">
                <a16:creationId xmlns:a16="http://schemas.microsoft.com/office/drawing/2014/main" id="{58D9D6D9-DF75-4A55-8715-BB038BD8C682}"/>
              </a:ext>
            </a:extLst>
          </p:cNvPr>
          <p:cNvGraphicFramePr>
            <a:graphicFrameLocks noGrp="1"/>
          </p:cNvGraphicFramePr>
          <p:nvPr>
            <p:extLst>
              <p:ext uri="{D42A27DB-BD31-4B8C-83A1-F6EECF244321}">
                <p14:modId xmlns:p14="http://schemas.microsoft.com/office/powerpoint/2010/main" val="2917008492"/>
              </p:ext>
            </p:extLst>
          </p:nvPr>
        </p:nvGraphicFramePr>
        <p:xfrm>
          <a:off x="1200415" y="2448339"/>
          <a:ext cx="9987279" cy="4297680"/>
        </p:xfrm>
        <a:graphic>
          <a:graphicData uri="http://schemas.openxmlformats.org/drawingml/2006/table">
            <a:tbl>
              <a:tblPr firstRow="1" bandRow="1">
                <a:tableStyleId>{5940675A-B579-460E-94D1-54222C63F5DA}</a:tableStyleId>
              </a:tblPr>
              <a:tblGrid>
                <a:gridCol w="1899920">
                  <a:extLst>
                    <a:ext uri="{9D8B030D-6E8A-4147-A177-3AD203B41FA5}">
                      <a16:colId xmlns:a16="http://schemas.microsoft.com/office/drawing/2014/main" val="2011363292"/>
                    </a:ext>
                  </a:extLst>
                </a:gridCol>
                <a:gridCol w="5647425">
                  <a:extLst>
                    <a:ext uri="{9D8B030D-6E8A-4147-A177-3AD203B41FA5}">
                      <a16:colId xmlns:a16="http://schemas.microsoft.com/office/drawing/2014/main" val="756262596"/>
                    </a:ext>
                  </a:extLst>
                </a:gridCol>
                <a:gridCol w="2439934">
                  <a:extLst>
                    <a:ext uri="{9D8B030D-6E8A-4147-A177-3AD203B41FA5}">
                      <a16:colId xmlns:a16="http://schemas.microsoft.com/office/drawing/2014/main" val="216506748"/>
                    </a:ext>
                  </a:extLst>
                </a:gridCol>
              </a:tblGrid>
              <a:tr h="0">
                <a:tc>
                  <a:txBody>
                    <a:bodyPr/>
                    <a:lstStyle/>
                    <a:p>
                      <a:r>
                        <a:rPr lang="en-SG" sz="1400" dirty="0" err="1">
                          <a:solidFill>
                            <a:schemeClr val="tx1"/>
                          </a:solidFill>
                        </a:rPr>
                        <a:t>Tavg</a:t>
                      </a:r>
                      <a:endParaRPr lang="en-SG" sz="1400" dirty="0">
                        <a:solidFill>
                          <a:schemeClr val="tx1"/>
                        </a:solidFill>
                        <a:latin typeface="+mn-lt"/>
                      </a:endParaRPr>
                    </a:p>
                  </a:txBody>
                  <a:tcPr/>
                </a:tc>
                <a:tc>
                  <a:txBody>
                    <a:bodyPr/>
                    <a:lstStyle/>
                    <a:p>
                      <a:r>
                        <a:rPr lang="en-US" sz="1400" dirty="0">
                          <a:solidFill>
                            <a:schemeClr val="tx1"/>
                          </a:solidFill>
                          <a:latin typeface="+mn-lt"/>
                        </a:rPr>
                        <a:t>Calculate by the average of </a:t>
                      </a:r>
                      <a:r>
                        <a:rPr lang="en-US" sz="1400" dirty="0" err="1">
                          <a:solidFill>
                            <a:schemeClr val="tx1"/>
                          </a:solidFill>
                          <a:latin typeface="+mn-lt"/>
                        </a:rPr>
                        <a:t>Tmax</a:t>
                      </a:r>
                      <a:r>
                        <a:rPr lang="en-US" sz="1400" dirty="0">
                          <a:solidFill>
                            <a:schemeClr val="tx1"/>
                          </a:solidFill>
                          <a:latin typeface="+mn-lt"/>
                        </a:rPr>
                        <a:t> and </a:t>
                      </a:r>
                      <a:r>
                        <a:rPr lang="en-US" sz="1400" dirty="0" err="1">
                          <a:solidFill>
                            <a:schemeClr val="tx1"/>
                          </a:solidFill>
                          <a:latin typeface="+mn-lt"/>
                        </a:rPr>
                        <a:t>Tmin</a:t>
                      </a:r>
                      <a:endParaRPr lang="en-SG" sz="1400" dirty="0">
                        <a:solidFill>
                          <a:schemeClr val="tx1"/>
                        </a:solidFill>
                        <a:latin typeface="+mn-lt"/>
                      </a:endParaRPr>
                    </a:p>
                  </a:txBody>
                  <a:tcPr/>
                </a:tc>
                <a:tc>
                  <a:txBody>
                    <a:bodyPr/>
                    <a:lstStyle/>
                    <a:p>
                      <a:r>
                        <a:rPr lang="en-SG" sz="1400" dirty="0">
                          <a:solidFill>
                            <a:schemeClr val="tx1"/>
                          </a:solidFill>
                          <a:latin typeface="+mn-lt"/>
                        </a:rPr>
                        <a:t>Calculate</a:t>
                      </a:r>
                    </a:p>
                  </a:txBody>
                  <a:tcPr/>
                </a:tc>
                <a:extLst>
                  <a:ext uri="{0D108BD9-81ED-4DB2-BD59-A6C34878D82A}">
                    <a16:rowId xmlns:a16="http://schemas.microsoft.com/office/drawing/2014/main" val="300747837"/>
                  </a:ext>
                </a:extLst>
              </a:tr>
              <a:tr h="214842">
                <a:tc>
                  <a:txBody>
                    <a:bodyPr/>
                    <a:lstStyle/>
                    <a:p>
                      <a:r>
                        <a:rPr lang="en-SG" sz="1400" dirty="0">
                          <a:solidFill>
                            <a:schemeClr val="tx1"/>
                          </a:solidFill>
                        </a:rPr>
                        <a:t>Depart</a:t>
                      </a:r>
                      <a:endParaRPr lang="en-SG" sz="1400" dirty="0">
                        <a:solidFill>
                          <a:schemeClr val="tx1"/>
                        </a:solidFill>
                        <a:latin typeface="+mn-lt"/>
                      </a:endParaRPr>
                    </a:p>
                  </a:txBody>
                  <a:tcPr>
                    <a:noFill/>
                  </a:tcPr>
                </a:tc>
                <a:tc>
                  <a:txBody>
                    <a:bodyPr/>
                    <a:lstStyle/>
                    <a:p>
                      <a:r>
                        <a:rPr lang="en-SG" sz="1400" dirty="0">
                          <a:solidFill>
                            <a:schemeClr val="tx1"/>
                          </a:solidFill>
                        </a:rPr>
                        <a:t>“M”: 50% - station 2 doesn’t have this data</a:t>
                      </a:r>
                    </a:p>
                    <a:p>
                      <a:r>
                        <a:rPr lang="en-SG" sz="1400" dirty="0">
                          <a:solidFill>
                            <a:schemeClr val="tx1"/>
                          </a:solidFill>
                        </a:rPr>
                        <a:t>We can reverse engineer the ‘normal’ by </a:t>
                      </a:r>
                      <a:r>
                        <a:rPr lang="en-SG" sz="1400" dirty="0" err="1">
                          <a:solidFill>
                            <a:schemeClr val="tx1"/>
                          </a:solidFill>
                        </a:rPr>
                        <a:t>Tavg</a:t>
                      </a:r>
                      <a:r>
                        <a:rPr lang="en-SG" sz="1400" dirty="0">
                          <a:solidFill>
                            <a:schemeClr val="tx1"/>
                          </a:solidFill>
                        </a:rPr>
                        <a:t> (station1) – Depart (station1)</a:t>
                      </a:r>
                    </a:p>
                    <a:p>
                      <a:r>
                        <a:rPr lang="en-SG" sz="1400" dirty="0">
                          <a:solidFill>
                            <a:schemeClr val="tx1"/>
                          </a:solidFill>
                        </a:rPr>
                        <a:t>Then Depart(station2) = </a:t>
                      </a:r>
                      <a:r>
                        <a:rPr lang="en-SG" sz="1400" dirty="0" err="1">
                          <a:solidFill>
                            <a:schemeClr val="tx1"/>
                          </a:solidFill>
                        </a:rPr>
                        <a:t>Tave</a:t>
                      </a:r>
                      <a:r>
                        <a:rPr lang="en-SG" sz="1400" dirty="0">
                          <a:solidFill>
                            <a:schemeClr val="tx1"/>
                          </a:solidFill>
                        </a:rPr>
                        <a:t>(station2) - normal</a:t>
                      </a:r>
                    </a:p>
                  </a:txBody>
                  <a:tcPr>
                    <a:noFill/>
                  </a:tcPr>
                </a:tc>
                <a:tc>
                  <a:txBody>
                    <a:bodyPr/>
                    <a:lstStyle/>
                    <a:p>
                      <a:r>
                        <a:rPr lang="en-SG" sz="1400" dirty="0">
                          <a:solidFill>
                            <a:schemeClr val="tx1"/>
                          </a:solidFill>
                          <a:latin typeface="+mn-lt"/>
                        </a:rPr>
                        <a:t>Calculate</a:t>
                      </a:r>
                    </a:p>
                  </a:txBody>
                  <a:tcPr>
                    <a:noFill/>
                  </a:tcPr>
                </a:tc>
                <a:extLst>
                  <a:ext uri="{0D108BD9-81ED-4DB2-BD59-A6C34878D82A}">
                    <a16:rowId xmlns:a16="http://schemas.microsoft.com/office/drawing/2014/main" val="1172584031"/>
                  </a:ext>
                </a:extLst>
              </a:tr>
              <a:tr h="153458">
                <a:tc>
                  <a:txBody>
                    <a:bodyPr/>
                    <a:lstStyle/>
                    <a:p>
                      <a:r>
                        <a:rPr lang="en-SG" sz="1400" dirty="0" err="1">
                          <a:solidFill>
                            <a:schemeClr val="tx1"/>
                          </a:solidFill>
                        </a:rPr>
                        <a:t>WetBulb</a:t>
                      </a:r>
                      <a:endParaRPr lang="en-SG" sz="14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solidFill>
                            <a:schemeClr val="tx1"/>
                          </a:solidFill>
                          <a:latin typeface="+mn-lt"/>
                        </a:rPr>
                        <a:t>4 “M”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solidFill>
                            <a:schemeClr val="tx1"/>
                          </a:solidFill>
                          <a:latin typeface="+mn-lt"/>
                        </a:rPr>
                        <a:t>?</a:t>
                      </a:r>
                    </a:p>
                  </a:txBody>
                  <a:tcPr/>
                </a:tc>
                <a:extLst>
                  <a:ext uri="{0D108BD9-81ED-4DB2-BD59-A6C34878D82A}">
                    <a16:rowId xmlns:a16="http://schemas.microsoft.com/office/drawing/2014/main" val="3525872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solidFill>
                            <a:schemeClr val="tx1"/>
                          </a:solidFill>
                        </a:rPr>
                        <a:t>Heat</a:t>
                      </a:r>
                      <a:endParaRPr lang="en-SG" sz="1400" dirty="0">
                        <a:solidFill>
                          <a:schemeClr val="tx1"/>
                        </a:solidFill>
                        <a:latin typeface="+mn-lt"/>
                      </a:endParaRPr>
                    </a:p>
                  </a:txBody>
                  <a:tcPr>
                    <a:solidFill>
                      <a:schemeClr val="bg1">
                        <a:lumMod val="85000"/>
                      </a:schemeClr>
                    </a:solidFill>
                  </a:tcPr>
                </a:tc>
                <a:tc>
                  <a:txBody>
                    <a:bodyPr/>
                    <a:lstStyle/>
                    <a:p>
                      <a:r>
                        <a:rPr lang="en-US" sz="1400" kern="1200" dirty="0">
                          <a:solidFill>
                            <a:schemeClr val="tx1"/>
                          </a:solidFill>
                          <a:effectLst/>
                        </a:rPr>
                        <a:t>Can be imputed by Heating Degree Days = </a:t>
                      </a:r>
                      <a:r>
                        <a:rPr lang="en-US" sz="1400" kern="1200" dirty="0" err="1">
                          <a:solidFill>
                            <a:schemeClr val="tx1"/>
                          </a:solidFill>
                          <a:effectLst/>
                        </a:rPr>
                        <a:t>Tavg</a:t>
                      </a:r>
                      <a:r>
                        <a:rPr lang="en-US" sz="1400" kern="1200" dirty="0">
                          <a:solidFill>
                            <a:schemeClr val="tx1"/>
                          </a:solidFill>
                          <a:effectLst/>
                        </a:rPr>
                        <a:t> – baseline, but redundant</a:t>
                      </a:r>
                      <a:endParaRPr lang="en-US" sz="1400" b="0" i="0" kern="1200" dirty="0">
                        <a:solidFill>
                          <a:schemeClr val="tx1"/>
                        </a:solidFill>
                        <a:effectLst/>
                        <a:latin typeface="+mn-lt"/>
                        <a:ea typeface="+mn-ea"/>
                        <a:cs typeface="+mn-cs"/>
                      </a:endParaRPr>
                    </a:p>
                  </a:txBody>
                  <a:tcPr>
                    <a:solidFill>
                      <a:schemeClr val="bg1">
                        <a:lumMod val="85000"/>
                      </a:schemeClr>
                    </a:solidFill>
                  </a:tcPr>
                </a:tc>
                <a:tc>
                  <a:txBody>
                    <a:bodyPr/>
                    <a:lstStyle/>
                    <a:p>
                      <a:r>
                        <a:rPr lang="en-US" sz="1400" b="0" i="0" kern="1200" dirty="0">
                          <a:solidFill>
                            <a:schemeClr val="tx1"/>
                          </a:solidFill>
                          <a:effectLst/>
                          <a:latin typeface="+mn-lt"/>
                          <a:ea typeface="+mn-ea"/>
                          <a:cs typeface="+mn-cs"/>
                        </a:rPr>
                        <a:t>Calculate or remove col</a:t>
                      </a:r>
                    </a:p>
                  </a:txBody>
                  <a:tcPr>
                    <a:solidFill>
                      <a:schemeClr val="bg1">
                        <a:lumMod val="85000"/>
                      </a:schemeClr>
                    </a:solidFill>
                  </a:tcPr>
                </a:tc>
                <a:extLst>
                  <a:ext uri="{0D108BD9-81ED-4DB2-BD59-A6C34878D82A}">
                    <a16:rowId xmlns:a16="http://schemas.microsoft.com/office/drawing/2014/main" val="87513678"/>
                  </a:ext>
                </a:extLst>
              </a:tr>
              <a:tr h="153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solidFill>
                            <a:schemeClr val="tx1"/>
                          </a:solidFill>
                        </a:rPr>
                        <a:t>Cool</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rPr>
                        <a:t>Can be Imputed by Cooling Degree Days = baseline – </a:t>
                      </a:r>
                      <a:r>
                        <a:rPr lang="en-US" sz="1400" kern="1200" dirty="0" err="1">
                          <a:solidFill>
                            <a:schemeClr val="tx1"/>
                          </a:solidFill>
                          <a:effectLst/>
                        </a:rPr>
                        <a:t>Tavg</a:t>
                      </a:r>
                      <a:r>
                        <a:rPr lang="en-US" sz="1400" kern="1200" dirty="0">
                          <a:solidFill>
                            <a:schemeClr val="tx1"/>
                          </a:solidFill>
                          <a:effectLst/>
                        </a:rPr>
                        <a:t>, but redundant</a:t>
                      </a:r>
                    </a:p>
                  </a:txBody>
                  <a:tcPr>
                    <a:solidFill>
                      <a:schemeClr val="bg1">
                        <a:lumMod val="85000"/>
                      </a:schemeClr>
                    </a:solidFill>
                  </a:tcPr>
                </a:tc>
                <a:tc>
                  <a:txBody>
                    <a:bodyPr/>
                    <a:lstStyle/>
                    <a:p>
                      <a:r>
                        <a:rPr lang="en-US" sz="1400" b="0" i="0" kern="1200" dirty="0" err="1">
                          <a:solidFill>
                            <a:schemeClr val="tx1"/>
                          </a:solidFill>
                          <a:effectLst/>
                          <a:latin typeface="+mn-lt"/>
                          <a:ea typeface="+mn-ea"/>
                          <a:cs typeface="+mn-cs"/>
                        </a:rPr>
                        <a:t>Calcluate</a:t>
                      </a:r>
                      <a:r>
                        <a:rPr lang="en-US" sz="1400" b="0" i="0" kern="1200" dirty="0">
                          <a:solidFill>
                            <a:schemeClr val="tx1"/>
                          </a:solidFill>
                          <a:effectLst/>
                          <a:latin typeface="+mn-lt"/>
                          <a:ea typeface="+mn-ea"/>
                          <a:cs typeface="+mn-cs"/>
                        </a:rPr>
                        <a:t> or remove col</a:t>
                      </a:r>
                    </a:p>
                  </a:txBody>
                  <a:tcPr>
                    <a:solidFill>
                      <a:schemeClr val="bg1">
                        <a:lumMod val="85000"/>
                      </a:schemeClr>
                    </a:solidFill>
                  </a:tcPr>
                </a:tc>
                <a:extLst>
                  <a:ext uri="{0D108BD9-81ED-4DB2-BD59-A6C34878D82A}">
                    <a16:rowId xmlns:a16="http://schemas.microsoft.com/office/drawing/2014/main" val="4118931825"/>
                  </a:ext>
                </a:extLst>
              </a:tr>
              <a:tr h="0">
                <a:tc>
                  <a:txBody>
                    <a:bodyPr/>
                    <a:lstStyle/>
                    <a:p>
                      <a:r>
                        <a:rPr lang="en-SG" sz="1400" dirty="0" err="1">
                          <a:solidFill>
                            <a:schemeClr val="tx1"/>
                          </a:solidFill>
                        </a:rPr>
                        <a:t>CodeSum</a:t>
                      </a:r>
                      <a:endParaRPr lang="en-SG" sz="1400" dirty="0">
                        <a:solidFill>
                          <a:schemeClr val="tx1"/>
                        </a:solidFill>
                        <a:latin typeface="+mn-lt"/>
                      </a:endParaRPr>
                    </a:p>
                  </a:txBody>
                  <a:tcPr>
                    <a:solidFill>
                      <a:schemeClr val="bg1">
                        <a:lumMod val="85000"/>
                      </a:schemeClr>
                    </a:solidFill>
                  </a:tcPr>
                </a:tc>
                <a:tc>
                  <a:txBody>
                    <a:bodyPr/>
                    <a:lstStyle/>
                    <a:p>
                      <a:r>
                        <a:rPr lang="en-US" sz="1400" dirty="0">
                          <a:solidFill>
                            <a:schemeClr val="tx1"/>
                          </a:solidFill>
                        </a:rPr>
                        <a:t>Significant weather condition (coded remarks)</a:t>
                      </a:r>
                      <a:endParaRPr lang="en-SG" sz="1400" dirty="0">
                        <a:solidFill>
                          <a:schemeClr val="tx1"/>
                        </a:solidFill>
                        <a:latin typeface="+mn-lt"/>
                      </a:endParaRPr>
                    </a:p>
                  </a:txBody>
                  <a:tcPr>
                    <a:solidFill>
                      <a:schemeClr val="bg1">
                        <a:lumMod val="85000"/>
                      </a:schemeClr>
                    </a:solidFill>
                  </a:tcPr>
                </a:tc>
                <a:tc>
                  <a:txBody>
                    <a:bodyPr/>
                    <a:lstStyle/>
                    <a:p>
                      <a:r>
                        <a:rPr lang="en-SG" sz="1400" dirty="0">
                          <a:solidFill>
                            <a:schemeClr val="tx1"/>
                          </a:solidFill>
                          <a:latin typeface="+mn-lt"/>
                        </a:rPr>
                        <a:t>Remove col?</a:t>
                      </a:r>
                    </a:p>
                  </a:txBody>
                  <a:tcPr>
                    <a:solidFill>
                      <a:schemeClr val="bg1">
                        <a:lumMod val="85000"/>
                      </a:schemeClr>
                    </a:solidFill>
                  </a:tcPr>
                </a:tc>
                <a:extLst>
                  <a:ext uri="{0D108BD9-81ED-4DB2-BD59-A6C34878D82A}">
                    <a16:rowId xmlns:a16="http://schemas.microsoft.com/office/drawing/2014/main" val="2914603493"/>
                  </a:ext>
                </a:extLst>
              </a:tr>
              <a:tr h="0">
                <a:tc>
                  <a:txBody>
                    <a:bodyPr/>
                    <a:lstStyle/>
                    <a:p>
                      <a:r>
                        <a:rPr lang="en-SG" sz="1400" dirty="0">
                          <a:solidFill>
                            <a:schemeClr val="tx1"/>
                          </a:solidFill>
                        </a:rPr>
                        <a:t>Depth</a:t>
                      </a:r>
                      <a:endParaRPr lang="en-SG" sz="1400" dirty="0">
                        <a:solidFill>
                          <a:schemeClr val="tx1"/>
                        </a:solidFill>
                        <a:latin typeface="+mn-lt"/>
                      </a:endParaRPr>
                    </a:p>
                  </a:txBody>
                  <a:tcPr>
                    <a:solidFill>
                      <a:schemeClr val="bg1">
                        <a:lumMod val="85000"/>
                      </a:schemeClr>
                    </a:solidFill>
                  </a:tcPr>
                </a:tc>
                <a:tc>
                  <a:txBody>
                    <a:bodyPr/>
                    <a:lstStyle/>
                    <a:p>
                      <a:r>
                        <a:rPr lang="en-SG" sz="1400" dirty="0">
                          <a:solidFill>
                            <a:schemeClr val="tx1"/>
                          </a:solidFill>
                          <a:latin typeface="+mn-lt"/>
                        </a:rPr>
                        <a:t>“M” or “0”   - </a:t>
                      </a:r>
                    </a:p>
                  </a:txBody>
                  <a:tcPr>
                    <a:solidFill>
                      <a:schemeClr val="bg1">
                        <a:lumMod val="85000"/>
                      </a:schemeClr>
                    </a:solidFill>
                  </a:tcPr>
                </a:tc>
                <a:tc>
                  <a:txBody>
                    <a:bodyPr/>
                    <a:lstStyle/>
                    <a:p>
                      <a:r>
                        <a:rPr lang="en-SG" sz="1400" dirty="0">
                          <a:solidFill>
                            <a:schemeClr val="tx1"/>
                          </a:solidFill>
                          <a:latin typeface="+mn-lt"/>
                        </a:rPr>
                        <a:t>Remove Col</a:t>
                      </a:r>
                    </a:p>
                  </a:txBody>
                  <a:tcPr>
                    <a:solidFill>
                      <a:schemeClr val="bg1">
                        <a:lumMod val="85000"/>
                      </a:schemeClr>
                    </a:solidFill>
                  </a:tcPr>
                </a:tc>
                <a:extLst>
                  <a:ext uri="{0D108BD9-81ED-4DB2-BD59-A6C34878D82A}">
                    <a16:rowId xmlns:a16="http://schemas.microsoft.com/office/drawing/2014/main" val="3631526889"/>
                  </a:ext>
                </a:extLst>
              </a:tr>
              <a:tr h="0">
                <a:tc>
                  <a:txBody>
                    <a:bodyPr/>
                    <a:lstStyle/>
                    <a:p>
                      <a:r>
                        <a:rPr lang="en-SG" sz="1400" dirty="0">
                          <a:solidFill>
                            <a:schemeClr val="tx1"/>
                          </a:solidFill>
                        </a:rPr>
                        <a:t>Water1</a:t>
                      </a:r>
                      <a:endParaRPr lang="en-SG" sz="1400" dirty="0">
                        <a:solidFill>
                          <a:schemeClr val="tx1"/>
                        </a:solidFill>
                        <a:latin typeface="+mn-lt"/>
                      </a:endParaRPr>
                    </a:p>
                  </a:txBody>
                  <a:tcPr>
                    <a:solidFill>
                      <a:schemeClr val="bg1">
                        <a:lumMod val="85000"/>
                      </a:schemeClr>
                    </a:solidFill>
                  </a:tcPr>
                </a:tc>
                <a:tc>
                  <a:txBody>
                    <a:bodyPr/>
                    <a:lstStyle/>
                    <a:p>
                      <a:r>
                        <a:rPr lang="en-US" sz="1400" dirty="0">
                          <a:solidFill>
                            <a:schemeClr val="tx1"/>
                          </a:solidFill>
                        </a:rPr>
                        <a:t>All “M”</a:t>
                      </a:r>
                      <a:endParaRPr lang="en-SG" sz="1400" dirty="0">
                        <a:solidFill>
                          <a:schemeClr val="tx1"/>
                        </a:solidFill>
                        <a:latin typeface="+mn-lt"/>
                      </a:endParaRPr>
                    </a:p>
                  </a:txBody>
                  <a:tcPr>
                    <a:solidFill>
                      <a:schemeClr val="bg1">
                        <a:lumMod val="85000"/>
                      </a:schemeClr>
                    </a:solidFill>
                  </a:tcPr>
                </a:tc>
                <a:tc>
                  <a:txBody>
                    <a:bodyPr/>
                    <a:lstStyle/>
                    <a:p>
                      <a:r>
                        <a:rPr lang="en-SG" sz="1400" dirty="0">
                          <a:solidFill>
                            <a:schemeClr val="tx1"/>
                          </a:solidFill>
                          <a:latin typeface="+mn-lt"/>
                        </a:rPr>
                        <a:t>Remove Col</a:t>
                      </a:r>
                    </a:p>
                  </a:txBody>
                  <a:tcPr>
                    <a:solidFill>
                      <a:schemeClr val="bg1">
                        <a:lumMod val="85000"/>
                      </a:schemeClr>
                    </a:solidFill>
                  </a:tcPr>
                </a:tc>
                <a:extLst>
                  <a:ext uri="{0D108BD9-81ED-4DB2-BD59-A6C34878D82A}">
                    <a16:rowId xmlns:a16="http://schemas.microsoft.com/office/drawing/2014/main" val="2539434359"/>
                  </a:ext>
                </a:extLst>
              </a:tr>
              <a:tr h="120465">
                <a:tc>
                  <a:txBody>
                    <a:bodyPr/>
                    <a:lstStyle/>
                    <a:p>
                      <a:r>
                        <a:rPr lang="en-SG" sz="1400" dirty="0" err="1">
                          <a:solidFill>
                            <a:schemeClr val="tx1"/>
                          </a:solidFill>
                        </a:rPr>
                        <a:t>SnowFall</a:t>
                      </a:r>
                      <a:endParaRPr lang="en-SG" sz="1400" dirty="0">
                        <a:solidFill>
                          <a:schemeClr val="tx1"/>
                        </a:solidFill>
                        <a:latin typeface="+mn-lt"/>
                      </a:endParaRPr>
                    </a:p>
                  </a:txBody>
                  <a:tcPr>
                    <a:solidFill>
                      <a:schemeClr val="bg1">
                        <a:lumMod val="85000"/>
                      </a:schemeClr>
                    </a:solidFill>
                  </a:tcPr>
                </a:tc>
                <a:tc>
                  <a:txBody>
                    <a:bodyPr/>
                    <a:lstStyle/>
                    <a:p>
                      <a:r>
                        <a:rPr lang="en-US" sz="1400" dirty="0">
                          <a:solidFill>
                            <a:schemeClr val="tx1"/>
                          </a:solidFill>
                        </a:rPr>
                        <a:t>Mostly ‘M’ or ‘0”, only 12 “T” and 1 row of 0.1</a:t>
                      </a:r>
                      <a:endParaRPr lang="en-SG" sz="1400" dirty="0">
                        <a:solidFill>
                          <a:schemeClr val="tx1"/>
                        </a:solidFill>
                        <a:latin typeface="+mn-lt"/>
                      </a:endParaRPr>
                    </a:p>
                  </a:txBody>
                  <a:tcPr>
                    <a:solidFill>
                      <a:schemeClr val="bg1">
                        <a:lumMod val="85000"/>
                      </a:schemeClr>
                    </a:solidFill>
                  </a:tcPr>
                </a:tc>
                <a:tc>
                  <a:txBody>
                    <a:bodyPr/>
                    <a:lstStyle/>
                    <a:p>
                      <a:r>
                        <a:rPr lang="en-SG" sz="1400" dirty="0">
                          <a:solidFill>
                            <a:schemeClr val="tx1"/>
                          </a:solidFill>
                          <a:latin typeface="+mn-lt"/>
                        </a:rPr>
                        <a:t>Remove Col</a:t>
                      </a:r>
                    </a:p>
                  </a:txBody>
                  <a:tcPr>
                    <a:solidFill>
                      <a:schemeClr val="bg1">
                        <a:lumMod val="85000"/>
                      </a:schemeClr>
                    </a:solidFill>
                  </a:tcPr>
                </a:tc>
                <a:extLst>
                  <a:ext uri="{0D108BD9-81ED-4DB2-BD59-A6C34878D82A}">
                    <a16:rowId xmlns:a16="http://schemas.microsoft.com/office/drawing/2014/main" val="4235961303"/>
                  </a:ext>
                </a:extLst>
              </a:tr>
              <a:tr h="0">
                <a:tc>
                  <a:txBody>
                    <a:bodyPr/>
                    <a:lstStyle/>
                    <a:p>
                      <a:r>
                        <a:rPr lang="en-SG" sz="1400" dirty="0" err="1">
                          <a:solidFill>
                            <a:schemeClr val="tx1"/>
                          </a:solidFill>
                        </a:rPr>
                        <a:t>PrecipTotal</a:t>
                      </a:r>
                      <a:endParaRPr lang="en-SG" sz="1400" dirty="0">
                        <a:solidFill>
                          <a:schemeClr val="tx1"/>
                        </a:solidFill>
                        <a:latin typeface="+mn-lt"/>
                      </a:endParaRPr>
                    </a:p>
                  </a:txBody>
                  <a:tcPr>
                    <a:noFill/>
                  </a:tcPr>
                </a:tc>
                <a:tc>
                  <a:txBody>
                    <a:bodyPr/>
                    <a:lstStyle/>
                    <a:p>
                      <a:r>
                        <a:rPr lang="en-US" sz="1400" dirty="0">
                          <a:solidFill>
                            <a:schemeClr val="tx1"/>
                          </a:solidFill>
                        </a:rPr>
                        <a:t>318 “T” and 2 “M”</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mn-lt"/>
                        </a:rPr>
                        <a:t>Impute T= 0, drop “M” rows?</a:t>
                      </a:r>
                      <a:endParaRPr lang="en-SG" sz="1400" dirty="0">
                        <a:solidFill>
                          <a:schemeClr val="tx1"/>
                        </a:solidFill>
                        <a:latin typeface="+mn-lt"/>
                      </a:endParaRPr>
                    </a:p>
                  </a:txBody>
                  <a:tcPr>
                    <a:noFill/>
                  </a:tcPr>
                </a:tc>
                <a:extLst>
                  <a:ext uri="{0D108BD9-81ED-4DB2-BD59-A6C34878D82A}">
                    <a16:rowId xmlns:a16="http://schemas.microsoft.com/office/drawing/2014/main" val="301242183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err="1">
                          <a:solidFill>
                            <a:schemeClr val="tx1"/>
                          </a:solidFill>
                        </a:rPr>
                        <a:t>StnPressure</a:t>
                      </a:r>
                      <a:endParaRPr lang="en-SG"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err="1">
                          <a:solidFill>
                            <a:schemeClr val="tx1"/>
                          </a:solidFill>
                        </a:rPr>
                        <a:t>SeaLevel</a:t>
                      </a:r>
                      <a:endParaRPr lang="en-SG" sz="1400" dirty="0">
                        <a:solidFill>
                          <a:schemeClr val="tx1"/>
                        </a:solidFill>
                        <a:latin typeface="+mn-lt"/>
                      </a:endParaRPr>
                    </a:p>
                  </a:txBody>
                  <a:tcPr>
                    <a:noFill/>
                  </a:tcPr>
                </a:tc>
                <a:tc>
                  <a:txBody>
                    <a:bodyPr/>
                    <a:lstStyle/>
                    <a:p>
                      <a:r>
                        <a:rPr lang="en-US" sz="1400" dirty="0">
                          <a:solidFill>
                            <a:schemeClr val="tx1"/>
                          </a:solidFill>
                        </a:rPr>
                        <a:t>4 “M”</a:t>
                      </a:r>
                    </a:p>
                    <a:p>
                      <a:r>
                        <a:rPr lang="en-US" sz="1400" dirty="0">
                          <a:solidFill>
                            <a:schemeClr val="tx1"/>
                          </a:solidFill>
                          <a:latin typeface="+mn-lt"/>
                        </a:rPr>
                        <a:t>9 “M”</a:t>
                      </a:r>
                      <a:endParaRPr lang="en-SG" sz="1400" dirty="0">
                        <a:solidFill>
                          <a:schemeClr val="tx1"/>
                        </a:solidFill>
                        <a:latin typeface="+mn-lt"/>
                      </a:endParaRPr>
                    </a:p>
                  </a:txBody>
                  <a:tcPr>
                    <a:noFill/>
                  </a:tcPr>
                </a:tc>
                <a:tc>
                  <a:txBody>
                    <a:bodyPr/>
                    <a:lstStyle/>
                    <a:p>
                      <a:r>
                        <a:rPr lang="en-SG" sz="1400" dirty="0">
                          <a:solidFill>
                            <a:schemeClr val="tx1"/>
                          </a:solidFill>
                          <a:latin typeface="+mn-lt"/>
                        </a:rPr>
                        <a:t>?</a:t>
                      </a:r>
                    </a:p>
                  </a:txBody>
                  <a:tcPr>
                    <a:noFill/>
                  </a:tcPr>
                </a:tc>
                <a:extLst>
                  <a:ext uri="{0D108BD9-81ED-4DB2-BD59-A6C34878D82A}">
                    <a16:rowId xmlns:a16="http://schemas.microsoft.com/office/drawing/2014/main" val="1204033210"/>
                  </a:ext>
                </a:extLst>
              </a:tr>
              <a:tr h="0">
                <a:tc>
                  <a:txBody>
                    <a:bodyPr/>
                    <a:lstStyle/>
                    <a:p>
                      <a:r>
                        <a:rPr lang="en-SG" sz="1400" dirty="0" err="1">
                          <a:solidFill>
                            <a:schemeClr val="tx1"/>
                          </a:solidFill>
                        </a:rPr>
                        <a:t>AvgSpeed</a:t>
                      </a:r>
                      <a:endParaRPr lang="en-SG" sz="1400" dirty="0">
                        <a:solidFill>
                          <a:schemeClr val="tx1"/>
                        </a:solidFill>
                        <a:latin typeface="+mn-lt"/>
                      </a:endParaRPr>
                    </a:p>
                  </a:txBody>
                  <a:tcPr/>
                </a:tc>
                <a:tc>
                  <a:txBody>
                    <a:bodyPr/>
                    <a:lstStyle/>
                    <a:p>
                      <a:r>
                        <a:rPr lang="en-SG" sz="1400" dirty="0">
                          <a:solidFill>
                            <a:schemeClr val="tx1"/>
                          </a:solidFill>
                        </a:rPr>
                        <a:t>3 “M”</a:t>
                      </a:r>
                      <a:endParaRPr lang="en-SG" sz="1400" dirty="0">
                        <a:solidFill>
                          <a:schemeClr val="tx1"/>
                        </a:solidFill>
                        <a:latin typeface="+mn-lt"/>
                      </a:endParaRPr>
                    </a:p>
                  </a:txBody>
                  <a:tcPr/>
                </a:tc>
                <a:tc>
                  <a:txBody>
                    <a:bodyPr/>
                    <a:lstStyle/>
                    <a:p>
                      <a:r>
                        <a:rPr lang="en-SG" sz="1400" dirty="0">
                          <a:solidFill>
                            <a:schemeClr val="tx1"/>
                          </a:solidFill>
                          <a:latin typeface="+mn-lt"/>
                        </a:rPr>
                        <a:t>?</a:t>
                      </a:r>
                    </a:p>
                  </a:txBody>
                  <a:tcPr/>
                </a:tc>
                <a:extLst>
                  <a:ext uri="{0D108BD9-81ED-4DB2-BD59-A6C34878D82A}">
                    <a16:rowId xmlns:a16="http://schemas.microsoft.com/office/drawing/2014/main" val="4263570654"/>
                  </a:ext>
                </a:extLst>
              </a:tr>
            </a:tbl>
          </a:graphicData>
        </a:graphic>
      </p:graphicFrame>
      <p:sp>
        <p:nvSpPr>
          <p:cNvPr id="16" name="Rectangle 15">
            <a:extLst>
              <a:ext uri="{FF2B5EF4-FFF2-40B4-BE49-F238E27FC236}">
                <a16:creationId xmlns:a16="http://schemas.microsoft.com/office/drawing/2014/main" id="{E39FEE32-50F0-45A9-A502-6A4AAE072FFF}"/>
              </a:ext>
            </a:extLst>
          </p:cNvPr>
          <p:cNvSpPr/>
          <p:nvPr/>
        </p:nvSpPr>
        <p:spPr>
          <a:xfrm>
            <a:off x="9141724" y="1643199"/>
            <a:ext cx="2188210" cy="600164"/>
          </a:xfrm>
          <a:prstGeom prst="rect">
            <a:avLst/>
          </a:prstGeom>
        </p:spPr>
        <p:txBody>
          <a:bodyPr wrap="square">
            <a:spAutoFit/>
          </a:bodyPr>
          <a:lstStyle/>
          <a:p>
            <a:r>
              <a:rPr lang="en-US" sz="1100" dirty="0">
                <a:solidFill>
                  <a:srgbClr val="000080"/>
                </a:solidFill>
                <a:latin typeface="Arial" panose="020B0604020202020204" pitchFamily="34" charset="0"/>
              </a:rPr>
              <a:t>M: Missing</a:t>
            </a:r>
          </a:p>
          <a:p>
            <a:r>
              <a:rPr lang="en-US" sz="1100" dirty="0">
                <a:solidFill>
                  <a:srgbClr val="000080"/>
                </a:solidFill>
                <a:latin typeface="Arial" panose="020B0604020202020204" pitchFamily="34" charset="0"/>
              </a:rPr>
              <a:t>T: Trace, some precipitation fell but not enough to measure</a:t>
            </a:r>
            <a:endParaRPr lang="en-SG" sz="1100" dirty="0"/>
          </a:p>
        </p:txBody>
      </p:sp>
    </p:spTree>
    <p:extLst>
      <p:ext uri="{BB962C8B-B14F-4D97-AF65-F5344CB8AC3E}">
        <p14:creationId xmlns:p14="http://schemas.microsoft.com/office/powerpoint/2010/main" val="104140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8A8E-75A5-417F-8B56-D99A05B03857}"/>
              </a:ext>
            </a:extLst>
          </p:cNvPr>
          <p:cNvSpPr>
            <a:spLocks noGrp="1"/>
          </p:cNvSpPr>
          <p:nvPr>
            <p:ph type="title"/>
          </p:nvPr>
        </p:nvSpPr>
        <p:spPr/>
        <p:txBody>
          <a:bodyPr/>
          <a:lstStyle/>
          <a:p>
            <a:endParaRPr lang="en-SG"/>
          </a:p>
        </p:txBody>
      </p:sp>
      <p:pic>
        <p:nvPicPr>
          <p:cNvPr id="3" name="Picture 2">
            <a:extLst>
              <a:ext uri="{FF2B5EF4-FFF2-40B4-BE49-F238E27FC236}">
                <a16:creationId xmlns:a16="http://schemas.microsoft.com/office/drawing/2014/main" id="{ABB6D71F-BC9F-4C7B-B595-3F032A024A99}"/>
              </a:ext>
            </a:extLst>
          </p:cNvPr>
          <p:cNvPicPr>
            <a:picLocks noChangeAspect="1"/>
          </p:cNvPicPr>
          <p:nvPr/>
        </p:nvPicPr>
        <p:blipFill>
          <a:blip r:embed="rId2"/>
          <a:stretch>
            <a:fillRect/>
          </a:stretch>
        </p:blipFill>
        <p:spPr>
          <a:xfrm>
            <a:off x="2857500" y="61912"/>
            <a:ext cx="6477000" cy="6734175"/>
          </a:xfrm>
          <a:prstGeom prst="rect">
            <a:avLst/>
          </a:prstGeom>
        </p:spPr>
      </p:pic>
      <p:sp>
        <p:nvSpPr>
          <p:cNvPr id="4" name="Rectangle: Rounded Corners 3">
            <a:extLst>
              <a:ext uri="{FF2B5EF4-FFF2-40B4-BE49-F238E27FC236}">
                <a16:creationId xmlns:a16="http://schemas.microsoft.com/office/drawing/2014/main" id="{3F089455-361D-421C-B11A-AC806059AB42}"/>
              </a:ext>
            </a:extLst>
          </p:cNvPr>
          <p:cNvSpPr/>
          <p:nvPr/>
        </p:nvSpPr>
        <p:spPr>
          <a:xfrm>
            <a:off x="8173616" y="2827176"/>
            <a:ext cx="317241" cy="11103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59EAECD0-F409-46B4-A611-48517ED08B30}"/>
              </a:ext>
            </a:extLst>
          </p:cNvPr>
          <p:cNvSpPr/>
          <p:nvPr/>
        </p:nvSpPr>
        <p:spPr>
          <a:xfrm>
            <a:off x="3539412" y="2827176"/>
            <a:ext cx="317241" cy="11103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7876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C87990-1B16-47C2-8C2A-F7E231D52294}"/>
              </a:ext>
            </a:extLst>
          </p:cNvPr>
          <p:cNvPicPr>
            <a:picLocks noChangeAspect="1"/>
          </p:cNvPicPr>
          <p:nvPr/>
        </p:nvPicPr>
        <p:blipFill>
          <a:blip r:embed="rId2"/>
          <a:stretch>
            <a:fillRect/>
          </a:stretch>
        </p:blipFill>
        <p:spPr>
          <a:xfrm>
            <a:off x="7444711" y="3217462"/>
            <a:ext cx="4676268" cy="3632458"/>
          </a:xfrm>
          <a:prstGeom prst="rect">
            <a:avLst/>
          </a:prstGeom>
        </p:spPr>
      </p:pic>
      <p:pic>
        <p:nvPicPr>
          <p:cNvPr id="9" name="Picture 8">
            <a:extLst>
              <a:ext uri="{FF2B5EF4-FFF2-40B4-BE49-F238E27FC236}">
                <a16:creationId xmlns:a16="http://schemas.microsoft.com/office/drawing/2014/main" id="{540E8CD7-34B2-4F16-840B-70F434084C2D}"/>
              </a:ext>
            </a:extLst>
          </p:cNvPr>
          <p:cNvPicPr>
            <a:picLocks noChangeAspect="1"/>
          </p:cNvPicPr>
          <p:nvPr/>
        </p:nvPicPr>
        <p:blipFill>
          <a:blip r:embed="rId3"/>
          <a:stretch>
            <a:fillRect/>
          </a:stretch>
        </p:blipFill>
        <p:spPr>
          <a:xfrm>
            <a:off x="7444711" y="252106"/>
            <a:ext cx="4624230" cy="2877163"/>
          </a:xfrm>
          <a:prstGeom prst="rect">
            <a:avLst/>
          </a:prstGeom>
        </p:spPr>
      </p:pic>
      <p:sp>
        <p:nvSpPr>
          <p:cNvPr id="10" name="Title 9">
            <a:extLst>
              <a:ext uri="{FF2B5EF4-FFF2-40B4-BE49-F238E27FC236}">
                <a16:creationId xmlns:a16="http://schemas.microsoft.com/office/drawing/2014/main" id="{EC6A7749-A6B6-453B-A10E-47844FA5B564}"/>
              </a:ext>
            </a:extLst>
          </p:cNvPr>
          <p:cNvSpPr>
            <a:spLocks noGrp="1"/>
          </p:cNvSpPr>
          <p:nvPr>
            <p:ph type="title"/>
          </p:nvPr>
        </p:nvSpPr>
        <p:spPr/>
        <p:txBody>
          <a:bodyPr/>
          <a:lstStyle/>
          <a:p>
            <a:r>
              <a:rPr lang="en-SG" dirty="0"/>
              <a:t>West Nile Virus (WNV)</a:t>
            </a:r>
          </a:p>
        </p:txBody>
      </p:sp>
      <p:sp>
        <p:nvSpPr>
          <p:cNvPr id="11" name="Rectangle 10">
            <a:extLst>
              <a:ext uri="{FF2B5EF4-FFF2-40B4-BE49-F238E27FC236}">
                <a16:creationId xmlns:a16="http://schemas.microsoft.com/office/drawing/2014/main" id="{E43880B5-9DFD-45AC-9C51-E2009519CA20}"/>
              </a:ext>
            </a:extLst>
          </p:cNvPr>
          <p:cNvSpPr/>
          <p:nvPr/>
        </p:nvSpPr>
        <p:spPr>
          <a:xfrm>
            <a:off x="417250" y="1786753"/>
            <a:ext cx="7027461" cy="4955203"/>
          </a:xfrm>
          <a:prstGeom prst="rect">
            <a:avLst/>
          </a:prstGeom>
        </p:spPr>
        <p:txBody>
          <a:bodyPr wrap="square">
            <a:spAutoFit/>
          </a:bodyPr>
          <a:lstStyle/>
          <a:p>
            <a:pPr marL="285750" indent="-285750">
              <a:buFont typeface="Arial" panose="020B0604020202020204" pitchFamily="34" charset="0"/>
              <a:buChar char="•"/>
            </a:pPr>
            <a:r>
              <a:rPr lang="en-US" sz="2000" dirty="0"/>
              <a:t>West Nile virus (WNV), which is most commonly spread by the bite of an infected Culex mosquito, first emerged in the eastern U.S. in 1999. In 2002, WNV reached Chicago for the first time with 225 human cases reported that summer. </a:t>
            </a:r>
          </a:p>
          <a:p>
            <a:endParaRPr lang="en-US" sz="2000" dirty="0"/>
          </a:p>
          <a:p>
            <a:pPr marL="285750" indent="-285750">
              <a:buFont typeface="Arial" panose="020B0604020202020204" pitchFamily="34" charset="0"/>
              <a:buChar char="•"/>
            </a:pPr>
            <a:r>
              <a:rPr lang="en-US" sz="2000" dirty="0"/>
              <a:t>While most people infected with WNV do not have symptoms, about </a:t>
            </a:r>
            <a:r>
              <a:rPr lang="en-US" sz="2000" dirty="0">
                <a:solidFill>
                  <a:srgbClr val="FF0000"/>
                </a:solidFill>
              </a:rPr>
              <a:t>one in five </a:t>
            </a:r>
            <a:r>
              <a:rPr lang="en-US" sz="2000" dirty="0"/>
              <a:t>develop a fever and/or mild symptoms. About </a:t>
            </a:r>
            <a:r>
              <a:rPr lang="en-US" sz="2000" dirty="0">
                <a:solidFill>
                  <a:srgbClr val="FF0000"/>
                </a:solidFill>
              </a:rPr>
              <a:t>one in 150 </a:t>
            </a:r>
            <a:r>
              <a:rPr lang="en-US" sz="2000" dirty="0"/>
              <a:t>infected people develop a serious illness that affects the central nervous system and can result in death. Serious illness can occur in people of any age but those over the age of 60 and those with certain medical conditions are at greater risk.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dirty="0"/>
              <a:t>WNV is maintained in nature in a bird-mosquito cycle with birds acting as amplifying hosts</a:t>
            </a:r>
          </a:p>
          <a:p>
            <a:pPr marL="285750" indent="-285750">
              <a:buFont typeface="Arial" panose="020B0604020202020204" pitchFamily="34" charset="0"/>
              <a:buChar char="•"/>
            </a:pPr>
            <a:r>
              <a:rPr lang="en-US" dirty="0"/>
              <a:t>WNV infects mostly mosquitoes from the </a:t>
            </a:r>
            <a:r>
              <a:rPr lang="en-US" i="1" dirty="0"/>
              <a:t>Culex</a:t>
            </a:r>
            <a:r>
              <a:rPr lang="en-US" dirty="0"/>
              <a:t> genus</a:t>
            </a:r>
            <a:endParaRPr lang="en-SG" sz="2000" dirty="0"/>
          </a:p>
        </p:txBody>
      </p:sp>
      <p:sp>
        <p:nvSpPr>
          <p:cNvPr id="12" name="Rectangle 11">
            <a:extLst>
              <a:ext uri="{FF2B5EF4-FFF2-40B4-BE49-F238E27FC236}">
                <a16:creationId xmlns:a16="http://schemas.microsoft.com/office/drawing/2014/main" id="{612FEE01-3CE0-41DA-BAF7-F8CCAE713534}"/>
              </a:ext>
            </a:extLst>
          </p:cNvPr>
          <p:cNvSpPr/>
          <p:nvPr/>
        </p:nvSpPr>
        <p:spPr>
          <a:xfrm>
            <a:off x="2943840" y="5483804"/>
            <a:ext cx="4409156" cy="369332"/>
          </a:xfrm>
          <a:prstGeom prst="rect">
            <a:avLst/>
          </a:prstGeom>
        </p:spPr>
        <p:txBody>
          <a:bodyPr wrap="none">
            <a:spAutoFit/>
          </a:bodyPr>
          <a:lstStyle/>
          <a:p>
            <a:r>
              <a:rPr lang="en-US" dirty="0">
                <a:solidFill>
                  <a:srgbClr val="008ABC"/>
                </a:solidFill>
                <a:latin typeface="Inter"/>
                <a:hlinkClick r:id="rId4"/>
              </a:rPr>
              <a:t>Source: </a:t>
            </a:r>
            <a:r>
              <a:rPr lang="en-US" b="0" i="0" u="none" strike="noStrike" dirty="0">
                <a:solidFill>
                  <a:srgbClr val="008ABC"/>
                </a:solidFill>
                <a:effectLst/>
                <a:latin typeface="Inter"/>
                <a:hlinkClick r:id="rId4"/>
              </a:rPr>
              <a:t>Chicago Department of Public Health</a:t>
            </a:r>
            <a:endParaRPr lang="en-SG" dirty="0"/>
          </a:p>
        </p:txBody>
      </p:sp>
      <p:pic>
        <p:nvPicPr>
          <p:cNvPr id="13" name="Picture 12">
            <a:extLst>
              <a:ext uri="{FF2B5EF4-FFF2-40B4-BE49-F238E27FC236}">
                <a16:creationId xmlns:a16="http://schemas.microsoft.com/office/drawing/2014/main" id="{C55D3BDB-563F-47EE-B9F8-27E17CCAC8B6}"/>
              </a:ext>
            </a:extLst>
          </p:cNvPr>
          <p:cNvPicPr>
            <a:picLocks noChangeAspect="1"/>
          </p:cNvPicPr>
          <p:nvPr/>
        </p:nvPicPr>
        <p:blipFill>
          <a:blip r:embed="rId5"/>
          <a:stretch>
            <a:fillRect/>
          </a:stretch>
        </p:blipFill>
        <p:spPr>
          <a:xfrm>
            <a:off x="4718181" y="1326179"/>
            <a:ext cx="3479879" cy="2614967"/>
          </a:xfrm>
          <a:prstGeom prst="rect">
            <a:avLst/>
          </a:prstGeom>
        </p:spPr>
      </p:pic>
    </p:spTree>
    <p:extLst>
      <p:ext uri="{BB962C8B-B14F-4D97-AF65-F5344CB8AC3E}">
        <p14:creationId xmlns:p14="http://schemas.microsoft.com/office/powerpoint/2010/main" val="139963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56B3-66C2-4D12-B501-6DBAAFE4CAC4}"/>
              </a:ext>
            </a:extLst>
          </p:cNvPr>
          <p:cNvSpPr>
            <a:spLocks noGrp="1"/>
          </p:cNvSpPr>
          <p:nvPr>
            <p:ph type="title"/>
          </p:nvPr>
        </p:nvSpPr>
        <p:spPr/>
        <p:txBody>
          <a:bodyPr>
            <a:normAutofit/>
          </a:bodyPr>
          <a:lstStyle/>
          <a:p>
            <a:r>
              <a:rPr lang="en-US" dirty="0"/>
              <a:t>Chicago Department of Public Health (CDPH)s Response</a:t>
            </a:r>
            <a:endParaRPr lang="en-SG" dirty="0"/>
          </a:p>
        </p:txBody>
      </p:sp>
      <p:sp>
        <p:nvSpPr>
          <p:cNvPr id="3" name="Content Placeholder 2">
            <a:extLst>
              <a:ext uri="{FF2B5EF4-FFF2-40B4-BE49-F238E27FC236}">
                <a16:creationId xmlns:a16="http://schemas.microsoft.com/office/drawing/2014/main" id="{B7DB9E41-D440-43D6-B8E8-4EB86CE4EC3F}"/>
              </a:ext>
            </a:extLst>
          </p:cNvPr>
          <p:cNvSpPr>
            <a:spLocks noGrp="1"/>
          </p:cNvSpPr>
          <p:nvPr>
            <p:ph idx="1"/>
          </p:nvPr>
        </p:nvSpPr>
        <p:spPr>
          <a:xfrm>
            <a:off x="838200" y="1825625"/>
            <a:ext cx="10515600" cy="3651897"/>
          </a:xfrm>
        </p:spPr>
        <p:txBody>
          <a:bodyPr>
            <a:normAutofit/>
          </a:bodyPr>
          <a:lstStyle/>
          <a:p>
            <a:pPr marL="0" indent="0">
              <a:buNone/>
            </a:pPr>
            <a:r>
              <a:rPr lang="en-US" dirty="0"/>
              <a:t>City‐wide surveillance and mosquito control measures:</a:t>
            </a:r>
          </a:p>
          <a:p>
            <a:r>
              <a:rPr lang="en-US" dirty="0"/>
              <a:t>From June to September, adult mosquitos were collected from 83 traps across the city, examined under microscopes to determine species and sex, “pooled” with mosquitos that could carry WNV and then tested for the virus on a weekly basis. </a:t>
            </a:r>
          </a:p>
          <a:p>
            <a:r>
              <a:rPr lang="en-US" dirty="0"/>
              <a:t>When a substantial density of WNV was detected in mosquito pools for 2 consecutive weeks, CDPH sprayed implicated geographic areas to control adult mosquitos. </a:t>
            </a:r>
          </a:p>
          <a:p>
            <a:endParaRPr lang="en-US" dirty="0"/>
          </a:p>
          <a:p>
            <a:endParaRPr lang="en-US" dirty="0"/>
          </a:p>
          <a:p>
            <a:endParaRPr lang="en-SG" dirty="0"/>
          </a:p>
        </p:txBody>
      </p:sp>
    </p:spTree>
    <p:extLst>
      <p:ext uri="{BB962C8B-B14F-4D97-AF65-F5344CB8AC3E}">
        <p14:creationId xmlns:p14="http://schemas.microsoft.com/office/powerpoint/2010/main" val="426097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CC668D-F14B-4260-8D2C-1D2F69ECC6DF}"/>
              </a:ext>
            </a:extLst>
          </p:cNvPr>
          <p:cNvSpPr>
            <a:spLocks noGrp="1"/>
          </p:cNvSpPr>
          <p:nvPr>
            <p:ph type="title"/>
          </p:nvPr>
        </p:nvSpPr>
        <p:spPr/>
        <p:txBody>
          <a:bodyPr/>
          <a:lstStyle/>
          <a:p>
            <a:r>
              <a:rPr lang="en-SG" dirty="0"/>
              <a:t>Specimen Handling and Processing</a:t>
            </a:r>
          </a:p>
        </p:txBody>
      </p:sp>
      <p:sp>
        <p:nvSpPr>
          <p:cNvPr id="4" name="Content Placeholder 3">
            <a:extLst>
              <a:ext uri="{FF2B5EF4-FFF2-40B4-BE49-F238E27FC236}">
                <a16:creationId xmlns:a16="http://schemas.microsoft.com/office/drawing/2014/main" id="{4E0669E1-388E-4527-85A5-2A5C982E7EBD}"/>
              </a:ext>
            </a:extLst>
          </p:cNvPr>
          <p:cNvSpPr>
            <a:spLocks noGrp="1"/>
          </p:cNvSpPr>
          <p:nvPr>
            <p:ph idx="1"/>
          </p:nvPr>
        </p:nvSpPr>
        <p:spPr/>
        <p:txBody>
          <a:bodyPr>
            <a:normAutofit fontScale="77500" lnSpcReduction="20000"/>
          </a:bodyPr>
          <a:lstStyle/>
          <a:p>
            <a:r>
              <a:rPr lang="en-US" dirty="0"/>
              <a:t>mosquito-based WNV surveillance relies on identifying WNV in the collected mosquitoes through detection of viral proteins, viral RNA, or live virus. Optimally, a cold chain should be maintained from the time mosquitoes are removed from the traps to the time they are delivered to the processing laboratory, and through any short-term storage and processing. efforts should be made to handle and process the specimens in a way that minimizes exposure to conditions (e.g., heat, successive freeze-thaw cycles) that would degrade the virus. O</a:t>
            </a:r>
          </a:p>
          <a:p>
            <a:endParaRPr lang="en-US" dirty="0"/>
          </a:p>
          <a:p>
            <a:r>
              <a:rPr lang="en-US" dirty="0"/>
              <a:t>Sort and identify the mosquitoes to species on a chill-table if available.</a:t>
            </a:r>
          </a:p>
          <a:p>
            <a:endParaRPr lang="en-US" dirty="0"/>
          </a:p>
          <a:p>
            <a:r>
              <a:rPr lang="en-US" dirty="0"/>
              <a:t>Mosquitoes are generally tested in pools of 50 to 100 specimens grouped by species, date, and location of collection. Larger pool sizes may result in a loss of sensitivity</a:t>
            </a:r>
          </a:p>
          <a:p>
            <a:endParaRPr lang="en-US" dirty="0"/>
          </a:p>
          <a:p>
            <a:r>
              <a:rPr lang="en-US" dirty="0"/>
              <a:t>Usually only female mosquitoes are tested in routine WNV surveillance programs</a:t>
            </a:r>
            <a:endParaRPr lang="en-SG" dirty="0"/>
          </a:p>
        </p:txBody>
      </p:sp>
      <p:sp>
        <p:nvSpPr>
          <p:cNvPr id="5" name="Rectangle 4">
            <a:extLst>
              <a:ext uri="{FF2B5EF4-FFF2-40B4-BE49-F238E27FC236}">
                <a16:creationId xmlns:a16="http://schemas.microsoft.com/office/drawing/2014/main" id="{8F4F741D-F5A3-460F-A767-2F7C5D71F4C7}"/>
              </a:ext>
            </a:extLst>
          </p:cNvPr>
          <p:cNvSpPr/>
          <p:nvPr/>
        </p:nvSpPr>
        <p:spPr>
          <a:xfrm>
            <a:off x="5955030" y="6311900"/>
            <a:ext cx="5132070" cy="307777"/>
          </a:xfrm>
          <a:prstGeom prst="rect">
            <a:avLst/>
          </a:prstGeom>
        </p:spPr>
        <p:txBody>
          <a:bodyPr wrap="square">
            <a:spAutoFit/>
          </a:bodyPr>
          <a:lstStyle/>
          <a:p>
            <a:r>
              <a:rPr lang="en-SG" sz="1400" dirty="0">
                <a:hlinkClick r:id="rId2"/>
              </a:rPr>
              <a:t>https://www.cdc.gov/westnile/resources/pdfs/wnvGuidelines.pdf</a:t>
            </a:r>
            <a:endParaRPr lang="en-SG" sz="1400" dirty="0"/>
          </a:p>
        </p:txBody>
      </p:sp>
    </p:spTree>
    <p:extLst>
      <p:ext uri="{BB962C8B-B14F-4D97-AF65-F5344CB8AC3E}">
        <p14:creationId xmlns:p14="http://schemas.microsoft.com/office/powerpoint/2010/main" val="69068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AFB904F6-BD0A-49D9-9F8A-F9A4EC4367E4}"/>
              </a:ext>
            </a:extLst>
          </p:cNvPr>
          <p:cNvSpPr/>
          <p:nvPr/>
        </p:nvSpPr>
        <p:spPr>
          <a:xfrm>
            <a:off x="2133103" y="1058893"/>
            <a:ext cx="9890372" cy="559481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7" name="Picture 6">
            <a:extLst>
              <a:ext uri="{FF2B5EF4-FFF2-40B4-BE49-F238E27FC236}">
                <a16:creationId xmlns:a16="http://schemas.microsoft.com/office/drawing/2014/main" id="{ACBC20FB-C41A-4AA1-A922-F609EE06D382}"/>
              </a:ext>
            </a:extLst>
          </p:cNvPr>
          <p:cNvPicPr>
            <a:picLocks noChangeAspect="1"/>
          </p:cNvPicPr>
          <p:nvPr/>
        </p:nvPicPr>
        <p:blipFill rotWithShape="1">
          <a:blip r:embed="rId2"/>
          <a:srcRect l="49820" t="70"/>
          <a:stretch/>
        </p:blipFill>
        <p:spPr>
          <a:xfrm>
            <a:off x="277794" y="2672790"/>
            <a:ext cx="1501200" cy="1507602"/>
          </a:xfrm>
          <a:prstGeom prst="rect">
            <a:avLst/>
          </a:prstGeom>
        </p:spPr>
      </p:pic>
      <p:grpSp>
        <p:nvGrpSpPr>
          <p:cNvPr id="17" name="Group 16">
            <a:extLst>
              <a:ext uri="{FF2B5EF4-FFF2-40B4-BE49-F238E27FC236}">
                <a16:creationId xmlns:a16="http://schemas.microsoft.com/office/drawing/2014/main" id="{5193B33E-19AC-4B7E-A31A-F50554ED7220}"/>
              </a:ext>
            </a:extLst>
          </p:cNvPr>
          <p:cNvGrpSpPr/>
          <p:nvPr/>
        </p:nvGrpSpPr>
        <p:grpSpPr>
          <a:xfrm>
            <a:off x="2842923" y="2081706"/>
            <a:ext cx="1136511" cy="3717401"/>
            <a:chOff x="4201610" y="3015206"/>
            <a:chExt cx="870027" cy="3717401"/>
          </a:xfrm>
        </p:grpSpPr>
        <p:sp>
          <p:nvSpPr>
            <p:cNvPr id="11" name="Rectangle: Rounded Corners 10">
              <a:extLst>
                <a:ext uri="{FF2B5EF4-FFF2-40B4-BE49-F238E27FC236}">
                  <a16:creationId xmlns:a16="http://schemas.microsoft.com/office/drawing/2014/main" id="{AC84AEE6-F6DD-4613-B277-0EA0FE4F85C6}"/>
                </a:ext>
              </a:extLst>
            </p:cNvPr>
            <p:cNvSpPr/>
            <p:nvPr/>
          </p:nvSpPr>
          <p:spPr>
            <a:xfrm>
              <a:off x="4201610" y="3015206"/>
              <a:ext cx="856527" cy="39354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Species 1</a:t>
              </a:r>
            </a:p>
          </p:txBody>
        </p:sp>
        <p:sp>
          <p:nvSpPr>
            <p:cNvPr id="12" name="Rectangle: Rounded Corners 11">
              <a:extLst>
                <a:ext uri="{FF2B5EF4-FFF2-40B4-BE49-F238E27FC236}">
                  <a16:creationId xmlns:a16="http://schemas.microsoft.com/office/drawing/2014/main" id="{62090421-AFEF-479A-8BC3-0AEF111B95EF}"/>
                </a:ext>
              </a:extLst>
            </p:cNvPr>
            <p:cNvSpPr/>
            <p:nvPr/>
          </p:nvSpPr>
          <p:spPr>
            <a:xfrm>
              <a:off x="4203535" y="3700040"/>
              <a:ext cx="856527" cy="3935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Species 2</a:t>
              </a:r>
            </a:p>
          </p:txBody>
        </p:sp>
        <p:grpSp>
          <p:nvGrpSpPr>
            <p:cNvPr id="9" name="Group 8">
              <a:extLst>
                <a:ext uri="{FF2B5EF4-FFF2-40B4-BE49-F238E27FC236}">
                  <a16:creationId xmlns:a16="http://schemas.microsoft.com/office/drawing/2014/main" id="{45205762-2B94-443C-A9BB-CB911353987F}"/>
                </a:ext>
              </a:extLst>
            </p:cNvPr>
            <p:cNvGrpSpPr/>
            <p:nvPr/>
          </p:nvGrpSpPr>
          <p:grpSpPr>
            <a:xfrm>
              <a:off x="4201610" y="4305781"/>
              <a:ext cx="870027" cy="2426826"/>
              <a:chOff x="4201610" y="4305781"/>
              <a:chExt cx="870027" cy="2426826"/>
            </a:xfrm>
          </p:grpSpPr>
          <p:sp>
            <p:nvSpPr>
              <p:cNvPr id="13" name="Rectangle: Rounded Corners 12">
                <a:extLst>
                  <a:ext uri="{FF2B5EF4-FFF2-40B4-BE49-F238E27FC236}">
                    <a16:creationId xmlns:a16="http://schemas.microsoft.com/office/drawing/2014/main" id="{41C37160-CE84-49DE-913B-DF7861ECB926}"/>
                  </a:ext>
                </a:extLst>
              </p:cNvPr>
              <p:cNvSpPr/>
              <p:nvPr/>
            </p:nvSpPr>
            <p:spPr>
              <a:xfrm>
                <a:off x="4201610" y="4305781"/>
                <a:ext cx="856527" cy="393540"/>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Species 3</a:t>
                </a:r>
              </a:p>
            </p:txBody>
          </p:sp>
          <p:sp>
            <p:nvSpPr>
              <p:cNvPr id="14" name="Rectangle: Rounded Corners 13">
                <a:extLst>
                  <a:ext uri="{FF2B5EF4-FFF2-40B4-BE49-F238E27FC236}">
                    <a16:creationId xmlns:a16="http://schemas.microsoft.com/office/drawing/2014/main" id="{0684A1C5-DC1B-4E15-841C-96799B6D156B}"/>
                  </a:ext>
                </a:extLst>
              </p:cNvPr>
              <p:cNvSpPr/>
              <p:nvPr/>
            </p:nvSpPr>
            <p:spPr>
              <a:xfrm>
                <a:off x="4215110" y="4990615"/>
                <a:ext cx="856527" cy="3935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Species 4</a:t>
                </a:r>
              </a:p>
            </p:txBody>
          </p:sp>
          <p:sp>
            <p:nvSpPr>
              <p:cNvPr id="15" name="Rectangle: Rounded Corners 14">
                <a:extLst>
                  <a:ext uri="{FF2B5EF4-FFF2-40B4-BE49-F238E27FC236}">
                    <a16:creationId xmlns:a16="http://schemas.microsoft.com/office/drawing/2014/main" id="{BE9B09B8-150C-41AB-AEC0-12F7BA012627}"/>
                  </a:ext>
                </a:extLst>
              </p:cNvPr>
              <p:cNvSpPr/>
              <p:nvPr/>
            </p:nvSpPr>
            <p:spPr>
              <a:xfrm>
                <a:off x="4201610" y="5654233"/>
                <a:ext cx="856527" cy="393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Species 5</a:t>
                </a:r>
              </a:p>
            </p:txBody>
          </p:sp>
          <p:sp>
            <p:nvSpPr>
              <p:cNvPr id="16" name="Rectangle: Rounded Corners 15">
                <a:extLst>
                  <a:ext uri="{FF2B5EF4-FFF2-40B4-BE49-F238E27FC236}">
                    <a16:creationId xmlns:a16="http://schemas.microsoft.com/office/drawing/2014/main" id="{0A9BECC3-6B51-45FB-AF23-E17C5E8C8E36}"/>
                  </a:ext>
                </a:extLst>
              </p:cNvPr>
              <p:cNvSpPr/>
              <p:nvPr/>
            </p:nvSpPr>
            <p:spPr>
              <a:xfrm>
                <a:off x="4203535" y="6339067"/>
                <a:ext cx="856527" cy="39354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Species 6</a:t>
                </a:r>
              </a:p>
            </p:txBody>
          </p:sp>
        </p:grpSp>
      </p:grpSp>
      <p:cxnSp>
        <p:nvCxnSpPr>
          <p:cNvPr id="19" name="Straight Arrow Connector 18">
            <a:extLst>
              <a:ext uri="{FF2B5EF4-FFF2-40B4-BE49-F238E27FC236}">
                <a16:creationId xmlns:a16="http://schemas.microsoft.com/office/drawing/2014/main" id="{6D3782C8-EA35-4B1F-A5AE-C54AC3EB7D82}"/>
              </a:ext>
            </a:extLst>
          </p:cNvPr>
          <p:cNvCxnSpPr>
            <a:cxnSpLocks/>
            <a:stCxn id="7" idx="3"/>
            <a:endCxn id="11" idx="1"/>
          </p:cNvCxnSpPr>
          <p:nvPr/>
        </p:nvCxnSpPr>
        <p:spPr>
          <a:xfrm flipV="1">
            <a:off x="1778994" y="2278476"/>
            <a:ext cx="1063929" cy="114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5B400F9-B840-4A56-903C-248760CEA31A}"/>
              </a:ext>
            </a:extLst>
          </p:cNvPr>
          <p:cNvCxnSpPr>
            <a:cxnSpLocks/>
            <a:stCxn id="7" idx="3"/>
            <a:endCxn id="12" idx="1"/>
          </p:cNvCxnSpPr>
          <p:nvPr/>
        </p:nvCxnSpPr>
        <p:spPr>
          <a:xfrm flipV="1">
            <a:off x="1778994" y="2963310"/>
            <a:ext cx="1066444" cy="46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C01F07-7313-4B27-B2A0-46075050804A}"/>
              </a:ext>
            </a:extLst>
          </p:cNvPr>
          <p:cNvCxnSpPr>
            <a:cxnSpLocks/>
            <a:stCxn id="7" idx="3"/>
            <a:endCxn id="13" idx="1"/>
          </p:cNvCxnSpPr>
          <p:nvPr/>
        </p:nvCxnSpPr>
        <p:spPr>
          <a:xfrm>
            <a:off x="1778994" y="3426591"/>
            <a:ext cx="1063929" cy="142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76640C-5047-481D-9190-882EFA984573}"/>
              </a:ext>
            </a:extLst>
          </p:cNvPr>
          <p:cNvCxnSpPr>
            <a:cxnSpLocks/>
            <a:stCxn id="7" idx="3"/>
            <a:endCxn id="14" idx="1"/>
          </p:cNvCxnSpPr>
          <p:nvPr/>
        </p:nvCxnSpPr>
        <p:spPr>
          <a:xfrm>
            <a:off x="1778994" y="3426591"/>
            <a:ext cx="1081564" cy="827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4AC8E9-A25F-4942-B038-51B82C07BE4E}"/>
              </a:ext>
            </a:extLst>
          </p:cNvPr>
          <p:cNvCxnSpPr>
            <a:cxnSpLocks/>
            <a:stCxn id="7" idx="3"/>
            <a:endCxn id="15" idx="1"/>
          </p:cNvCxnSpPr>
          <p:nvPr/>
        </p:nvCxnSpPr>
        <p:spPr>
          <a:xfrm>
            <a:off x="1778994" y="3426591"/>
            <a:ext cx="1063929" cy="1490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D00040-AE21-4DBD-89B8-B99F98DF5820}"/>
              </a:ext>
            </a:extLst>
          </p:cNvPr>
          <p:cNvCxnSpPr>
            <a:cxnSpLocks/>
            <a:stCxn id="7" idx="3"/>
            <a:endCxn id="16" idx="1"/>
          </p:cNvCxnSpPr>
          <p:nvPr/>
        </p:nvCxnSpPr>
        <p:spPr>
          <a:xfrm>
            <a:off x="1778994" y="3426591"/>
            <a:ext cx="1066444" cy="217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1CC9266-BF3C-4863-A99C-C77D4561773A}"/>
              </a:ext>
            </a:extLst>
          </p:cNvPr>
          <p:cNvSpPr txBox="1"/>
          <p:nvPr/>
        </p:nvSpPr>
        <p:spPr>
          <a:xfrm>
            <a:off x="2267757" y="1606453"/>
            <a:ext cx="2304477" cy="369332"/>
          </a:xfrm>
          <a:prstGeom prst="rect">
            <a:avLst/>
          </a:prstGeom>
          <a:noFill/>
        </p:spPr>
        <p:txBody>
          <a:bodyPr wrap="none" rtlCol="0">
            <a:spAutoFit/>
          </a:bodyPr>
          <a:lstStyle/>
          <a:p>
            <a:r>
              <a:rPr lang="en-SG" dirty="0">
                <a:latin typeface="Bodoni MT Black" panose="02070A03080606020203" pitchFamily="18" charset="0"/>
              </a:rPr>
              <a:t>Sorting &amp; Pooling</a:t>
            </a:r>
          </a:p>
        </p:txBody>
      </p:sp>
      <p:sp>
        <p:nvSpPr>
          <p:cNvPr id="40" name="TextBox 39">
            <a:extLst>
              <a:ext uri="{FF2B5EF4-FFF2-40B4-BE49-F238E27FC236}">
                <a16:creationId xmlns:a16="http://schemas.microsoft.com/office/drawing/2014/main" id="{511603F2-3B5E-426D-A66D-0F7EAB462854}"/>
              </a:ext>
            </a:extLst>
          </p:cNvPr>
          <p:cNvSpPr txBox="1"/>
          <p:nvPr/>
        </p:nvSpPr>
        <p:spPr>
          <a:xfrm>
            <a:off x="353369" y="2088651"/>
            <a:ext cx="1350050" cy="369332"/>
          </a:xfrm>
          <a:prstGeom prst="rect">
            <a:avLst/>
          </a:prstGeom>
          <a:noFill/>
        </p:spPr>
        <p:txBody>
          <a:bodyPr wrap="none" rtlCol="0">
            <a:spAutoFit/>
          </a:bodyPr>
          <a:lstStyle/>
          <a:p>
            <a:r>
              <a:rPr lang="en-SG" dirty="0">
                <a:latin typeface="Bodoni MT Black" panose="02070A03080606020203" pitchFamily="18" charset="0"/>
              </a:rPr>
              <a:t>Collection</a:t>
            </a:r>
          </a:p>
        </p:txBody>
      </p:sp>
      <p:sp>
        <p:nvSpPr>
          <p:cNvPr id="41" name="TextBox 40">
            <a:extLst>
              <a:ext uri="{FF2B5EF4-FFF2-40B4-BE49-F238E27FC236}">
                <a16:creationId xmlns:a16="http://schemas.microsoft.com/office/drawing/2014/main" id="{FA6A4930-41AD-497E-81F7-B6CCF7F23226}"/>
              </a:ext>
            </a:extLst>
          </p:cNvPr>
          <p:cNvSpPr txBox="1"/>
          <p:nvPr/>
        </p:nvSpPr>
        <p:spPr>
          <a:xfrm>
            <a:off x="2828645" y="5966948"/>
            <a:ext cx="1147430" cy="646331"/>
          </a:xfrm>
          <a:prstGeom prst="rect">
            <a:avLst/>
          </a:prstGeom>
          <a:noFill/>
        </p:spPr>
        <p:txBody>
          <a:bodyPr wrap="none" rtlCol="0">
            <a:spAutoFit/>
          </a:bodyPr>
          <a:lstStyle/>
          <a:p>
            <a:pPr algn="ctr"/>
            <a:r>
              <a:rPr lang="en-SG" dirty="0"/>
              <a:t>By species</a:t>
            </a:r>
          </a:p>
          <a:p>
            <a:pPr algn="ctr"/>
            <a:r>
              <a:rPr lang="en-SG" dirty="0"/>
              <a:t>By sex</a:t>
            </a:r>
          </a:p>
        </p:txBody>
      </p:sp>
      <p:pic>
        <p:nvPicPr>
          <p:cNvPr id="4102" name="Picture 6" descr="Image result for centrifugation">
            <a:extLst>
              <a:ext uri="{FF2B5EF4-FFF2-40B4-BE49-F238E27FC236}">
                <a16:creationId xmlns:a16="http://schemas.microsoft.com/office/drawing/2014/main" id="{F538A899-45DC-40D5-BE19-F8DA4E31F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759" y="4015954"/>
            <a:ext cx="3314254" cy="220950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A019C686-2D6D-49B7-AE25-EB5A06E372E5}"/>
              </a:ext>
            </a:extLst>
          </p:cNvPr>
          <p:cNvSpPr txBox="1"/>
          <p:nvPr/>
        </p:nvSpPr>
        <p:spPr>
          <a:xfrm>
            <a:off x="5143689" y="1194222"/>
            <a:ext cx="2106539" cy="923330"/>
          </a:xfrm>
          <a:prstGeom prst="rect">
            <a:avLst/>
          </a:prstGeom>
          <a:noFill/>
        </p:spPr>
        <p:txBody>
          <a:bodyPr wrap="none" rtlCol="0">
            <a:spAutoFit/>
          </a:bodyPr>
          <a:lstStyle/>
          <a:p>
            <a:pPr algn="ctr"/>
            <a:r>
              <a:rPr lang="en-SG" dirty="0">
                <a:latin typeface="Bodoni MT Black" panose="02070A03080606020203" pitchFamily="18" charset="0"/>
              </a:rPr>
              <a:t>Homogenisation</a:t>
            </a:r>
          </a:p>
          <a:p>
            <a:pPr algn="ctr"/>
            <a:r>
              <a:rPr lang="en-SG" dirty="0">
                <a:latin typeface="Bodoni MT Black" panose="02070A03080606020203" pitchFamily="18" charset="0"/>
              </a:rPr>
              <a:t>&amp;</a:t>
            </a:r>
          </a:p>
          <a:p>
            <a:pPr algn="ctr"/>
            <a:r>
              <a:rPr lang="en-SG" dirty="0">
                <a:latin typeface="Bodoni MT Black" panose="02070A03080606020203" pitchFamily="18" charset="0"/>
              </a:rPr>
              <a:t>Centrifugation</a:t>
            </a:r>
          </a:p>
        </p:txBody>
      </p:sp>
      <p:pic>
        <p:nvPicPr>
          <p:cNvPr id="4108" name="Picture 12" descr="Image result for ELISA">
            <a:extLst>
              <a:ext uri="{FF2B5EF4-FFF2-40B4-BE49-F238E27FC236}">
                <a16:creationId xmlns:a16="http://schemas.microsoft.com/office/drawing/2014/main" id="{AF5CB435-4BB9-4884-ACB9-959365A66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8339" y="2116620"/>
            <a:ext cx="3320291" cy="220950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33255E2D-67C8-407F-8D3D-CF1169248482}"/>
              </a:ext>
            </a:extLst>
          </p:cNvPr>
          <p:cNvSpPr txBox="1"/>
          <p:nvPr/>
        </p:nvSpPr>
        <p:spPr>
          <a:xfrm>
            <a:off x="9745544" y="1655887"/>
            <a:ext cx="1030539" cy="369332"/>
          </a:xfrm>
          <a:prstGeom prst="rect">
            <a:avLst/>
          </a:prstGeom>
          <a:noFill/>
        </p:spPr>
        <p:txBody>
          <a:bodyPr wrap="none" rtlCol="0">
            <a:spAutoFit/>
          </a:bodyPr>
          <a:lstStyle/>
          <a:p>
            <a:pPr algn="ctr"/>
            <a:r>
              <a:rPr lang="en-SG" dirty="0">
                <a:latin typeface="Bodoni MT Black" panose="02070A03080606020203" pitchFamily="18" charset="0"/>
              </a:rPr>
              <a:t>Testing</a:t>
            </a:r>
          </a:p>
        </p:txBody>
      </p:sp>
      <p:sp>
        <p:nvSpPr>
          <p:cNvPr id="43" name="Arrow: Right 42">
            <a:extLst>
              <a:ext uri="{FF2B5EF4-FFF2-40B4-BE49-F238E27FC236}">
                <a16:creationId xmlns:a16="http://schemas.microsoft.com/office/drawing/2014/main" id="{DEA1AF9B-324C-4EA9-97D9-E751248A0EC6}"/>
              </a:ext>
            </a:extLst>
          </p:cNvPr>
          <p:cNvSpPr/>
          <p:nvPr/>
        </p:nvSpPr>
        <p:spPr>
          <a:xfrm>
            <a:off x="4083737" y="3221371"/>
            <a:ext cx="45353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Arrow: Right 51">
            <a:extLst>
              <a:ext uri="{FF2B5EF4-FFF2-40B4-BE49-F238E27FC236}">
                <a16:creationId xmlns:a16="http://schemas.microsoft.com/office/drawing/2014/main" id="{304AB052-C393-4974-8C03-562D188330AF}"/>
              </a:ext>
            </a:extLst>
          </p:cNvPr>
          <p:cNvSpPr/>
          <p:nvPr/>
        </p:nvSpPr>
        <p:spPr>
          <a:xfrm>
            <a:off x="8021445" y="3203767"/>
            <a:ext cx="45353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TextBox 47">
            <a:extLst>
              <a:ext uri="{FF2B5EF4-FFF2-40B4-BE49-F238E27FC236}">
                <a16:creationId xmlns:a16="http://schemas.microsoft.com/office/drawing/2014/main" id="{D83EF05A-5AE6-474E-AF2D-7CB820B5AB84}"/>
              </a:ext>
            </a:extLst>
          </p:cNvPr>
          <p:cNvSpPr txBox="1"/>
          <p:nvPr/>
        </p:nvSpPr>
        <p:spPr>
          <a:xfrm>
            <a:off x="10133796" y="6243947"/>
            <a:ext cx="1202637" cy="369332"/>
          </a:xfrm>
          <a:prstGeom prst="rect">
            <a:avLst/>
          </a:prstGeom>
          <a:noFill/>
        </p:spPr>
        <p:txBody>
          <a:bodyPr wrap="none" rtlCol="0">
            <a:spAutoFit/>
          </a:bodyPr>
          <a:lstStyle/>
          <a:p>
            <a:r>
              <a:rPr lang="en-SG" dirty="0"/>
              <a:t>Laboratory</a:t>
            </a:r>
          </a:p>
        </p:txBody>
      </p:sp>
      <p:grpSp>
        <p:nvGrpSpPr>
          <p:cNvPr id="28" name="Group 27">
            <a:extLst>
              <a:ext uri="{FF2B5EF4-FFF2-40B4-BE49-F238E27FC236}">
                <a16:creationId xmlns:a16="http://schemas.microsoft.com/office/drawing/2014/main" id="{4047663A-3963-4091-80C5-4CED212748A7}"/>
              </a:ext>
            </a:extLst>
          </p:cNvPr>
          <p:cNvGrpSpPr/>
          <p:nvPr/>
        </p:nvGrpSpPr>
        <p:grpSpPr>
          <a:xfrm>
            <a:off x="5042858" y="2254711"/>
            <a:ext cx="2849107" cy="1511110"/>
            <a:chOff x="6193861" y="3720163"/>
            <a:chExt cx="6035262" cy="2818696"/>
          </a:xfrm>
        </p:grpSpPr>
        <p:pic>
          <p:nvPicPr>
            <p:cNvPr id="29" name="Picture 2" descr="Dead mosquitos collected for the Northwest Mosquito Abatement District and to be tested for the West Nile virus are seen at the district's offices in Wheeling in 2014.">
              <a:extLst>
                <a:ext uri="{FF2B5EF4-FFF2-40B4-BE49-F238E27FC236}">
                  <a16:creationId xmlns:a16="http://schemas.microsoft.com/office/drawing/2014/main" id="{D49ADC1B-F18A-461E-BC5C-ED3D710C34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3861" y="3773187"/>
              <a:ext cx="4916751" cy="276567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D2087E53-85BB-4DD1-8EBA-415CC73094C7}"/>
                </a:ext>
              </a:extLst>
            </p:cNvPr>
            <p:cNvSpPr/>
            <p:nvPr/>
          </p:nvSpPr>
          <p:spPr>
            <a:xfrm>
              <a:off x="8444783" y="3720163"/>
              <a:ext cx="3784340" cy="344460"/>
            </a:xfrm>
            <a:prstGeom prst="rect">
              <a:avLst/>
            </a:prstGeom>
          </p:spPr>
          <p:txBody>
            <a:bodyPr wrap="square">
              <a:spAutoFit/>
            </a:bodyPr>
            <a:lstStyle/>
            <a:p>
              <a:r>
                <a:rPr lang="en-SG" sz="600" b="0" i="0" dirty="0">
                  <a:solidFill>
                    <a:srgbClr val="333333"/>
                  </a:solidFill>
                  <a:effectLst/>
                  <a:latin typeface="Open Sans"/>
                </a:rPr>
                <a:t>(Jose M. Osorio/Chicago Tribune)</a:t>
              </a:r>
              <a:endParaRPr lang="en-SG" sz="600" dirty="0"/>
            </a:p>
          </p:txBody>
        </p:sp>
      </p:grpSp>
    </p:spTree>
    <p:extLst>
      <p:ext uri="{BB962C8B-B14F-4D97-AF65-F5344CB8AC3E}">
        <p14:creationId xmlns:p14="http://schemas.microsoft.com/office/powerpoint/2010/main" val="419678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E2B593BD-2A88-4FD7-A209-20EDC8E9C88E}"/>
              </a:ext>
            </a:extLst>
          </p:cNvPr>
          <p:cNvGraphicFramePr>
            <a:graphicFrameLocks noGrp="1"/>
          </p:cNvGraphicFramePr>
          <p:nvPr>
            <p:extLst>
              <p:ext uri="{D42A27DB-BD31-4B8C-83A1-F6EECF244321}">
                <p14:modId xmlns:p14="http://schemas.microsoft.com/office/powerpoint/2010/main" val="1278384136"/>
              </p:ext>
            </p:extLst>
          </p:nvPr>
        </p:nvGraphicFramePr>
        <p:xfrm>
          <a:off x="385587" y="785002"/>
          <a:ext cx="11267329" cy="5950934"/>
        </p:xfrm>
        <a:graphic>
          <a:graphicData uri="http://schemas.openxmlformats.org/drawingml/2006/table">
            <a:tbl>
              <a:tblPr firstRow="1" bandRow="1">
                <a:tableStyleId>{5C22544A-7EE6-4342-B048-85BDC9FD1C3A}</a:tableStyleId>
              </a:tblPr>
              <a:tblGrid>
                <a:gridCol w="1237658">
                  <a:extLst>
                    <a:ext uri="{9D8B030D-6E8A-4147-A177-3AD203B41FA5}">
                      <a16:colId xmlns:a16="http://schemas.microsoft.com/office/drawing/2014/main" val="1203458917"/>
                    </a:ext>
                  </a:extLst>
                </a:gridCol>
                <a:gridCol w="4619295">
                  <a:extLst>
                    <a:ext uri="{9D8B030D-6E8A-4147-A177-3AD203B41FA5}">
                      <a16:colId xmlns:a16="http://schemas.microsoft.com/office/drawing/2014/main" val="2664438503"/>
                    </a:ext>
                  </a:extLst>
                </a:gridCol>
                <a:gridCol w="5410376">
                  <a:extLst>
                    <a:ext uri="{9D8B030D-6E8A-4147-A177-3AD203B41FA5}">
                      <a16:colId xmlns:a16="http://schemas.microsoft.com/office/drawing/2014/main" val="3651729553"/>
                    </a:ext>
                  </a:extLst>
                </a:gridCol>
              </a:tblGrid>
              <a:tr h="460867">
                <a:tc>
                  <a:txBody>
                    <a:bodyPr/>
                    <a:lstStyle/>
                    <a:p>
                      <a:endParaRPr lang="en-SG"/>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3865774371"/>
                  </a:ext>
                </a:extLst>
              </a:tr>
              <a:tr h="4204621">
                <a:tc>
                  <a:txBody>
                    <a:bodyPr/>
                    <a:lstStyle/>
                    <a:p>
                      <a:r>
                        <a:rPr lang="en-SG" dirty="0"/>
                        <a:t>CDC miniature light trap</a:t>
                      </a:r>
                    </a:p>
                  </a:txBody>
                  <a:tcPr/>
                </a:tc>
                <a:tc>
                  <a:txBody>
                    <a:bodyPr/>
                    <a:lstStyle/>
                    <a:p>
                      <a:pPr marL="285750" indent="-285750">
                        <a:buFont typeface="Arial" panose="020B0604020202020204" pitchFamily="34" charset="0"/>
                        <a:buChar char="•"/>
                      </a:pPr>
                      <a:r>
                        <a:rPr lang="en-US" dirty="0"/>
                        <a:t>lightweight</a:t>
                      </a:r>
                    </a:p>
                    <a:p>
                      <a:pPr marL="285750" indent="-285750">
                        <a:buFont typeface="Arial" panose="020B0604020202020204" pitchFamily="34" charset="0"/>
                        <a:buChar char="•"/>
                      </a:pPr>
                      <a:r>
                        <a:rPr lang="en-US" dirty="0"/>
                        <a:t>use batteries to provide power to a light source and fan motor. </a:t>
                      </a:r>
                    </a:p>
                    <a:p>
                      <a:pPr marL="285750" indent="-285750">
                        <a:buFont typeface="Arial" panose="020B0604020202020204" pitchFamily="34" charset="0"/>
                        <a:buChar char="•"/>
                      </a:pPr>
                      <a:r>
                        <a:rPr lang="en-US" dirty="0"/>
                        <a:t>CO2 (usually dry ice) is frequently used as an additional attractant. </a:t>
                      </a:r>
                    </a:p>
                    <a:p>
                      <a:pPr marL="285750" indent="-285750">
                        <a:buFont typeface="Arial" panose="020B0604020202020204" pitchFamily="34" charset="0"/>
                        <a:buChar char="•"/>
                      </a:pPr>
                      <a:r>
                        <a:rPr lang="en-US" dirty="0"/>
                        <a:t>In some programs, the light sources are removed to minimize the capture of other nocturnal insects that are attracted to light, such as moths and beetles. In those cases CO2 is the only attractant used. </a:t>
                      </a:r>
                      <a:endParaRPr lang="en-SG" dirty="0"/>
                    </a:p>
                  </a:txBody>
                  <a:tcPr/>
                </a:tc>
                <a:tc>
                  <a:txBody>
                    <a:bodyPr/>
                    <a:lstStyle/>
                    <a:p>
                      <a:r>
                        <a:rPr lang="en-US" dirty="0"/>
                        <a:t>collect a wide range of mosquito species</a:t>
                      </a:r>
                    </a:p>
                    <a:p>
                      <a:endParaRPr lang="en-US" dirty="0"/>
                    </a:p>
                    <a:p>
                      <a:r>
                        <a:rPr lang="en-US" dirty="0"/>
                        <a:t>may consist largely of unfed, nulliparous individuals</a:t>
                      </a:r>
                    </a:p>
                    <a:p>
                      <a:endParaRPr lang="en-US" dirty="0"/>
                    </a:p>
                    <a:p>
                      <a:r>
                        <a:rPr lang="en-US" dirty="0"/>
                        <a:t>not all mosquito species are attracted to light traps</a:t>
                      </a:r>
                    </a:p>
                    <a:p>
                      <a:r>
                        <a:rPr lang="en-US" dirty="0"/>
                        <a:t>are of little use in sampling day-active time mosquitoes such as Ae. Albopictus</a:t>
                      </a:r>
                    </a:p>
                    <a:p>
                      <a:endParaRPr lang="en-US" dirty="0"/>
                    </a:p>
                    <a:p>
                      <a:r>
                        <a:rPr lang="en-US" dirty="0"/>
                        <a:t>The three major WNV vectors (</a:t>
                      </a:r>
                      <a:r>
                        <a:rPr lang="en-US" dirty="0" err="1"/>
                        <a:t>Cx</a:t>
                      </a:r>
                      <a:r>
                        <a:rPr lang="en-US" dirty="0"/>
                        <a:t>. </a:t>
                      </a:r>
                      <a:r>
                        <a:rPr lang="en-US" dirty="0" err="1"/>
                        <a:t>pipiens</a:t>
                      </a:r>
                      <a:r>
                        <a:rPr lang="en-US" dirty="0"/>
                        <a:t>, </a:t>
                      </a:r>
                      <a:r>
                        <a:rPr lang="en-US" dirty="0" err="1"/>
                        <a:t>Cx</a:t>
                      </a:r>
                      <a:r>
                        <a:rPr lang="en-US" dirty="0"/>
                        <a:t>. </a:t>
                      </a:r>
                      <a:r>
                        <a:rPr lang="en-US" dirty="0" err="1"/>
                        <a:t>quinquefasciatus</a:t>
                      </a:r>
                      <a:r>
                        <a:rPr lang="en-US" dirty="0"/>
                        <a:t> and </a:t>
                      </a:r>
                      <a:r>
                        <a:rPr lang="en-US" dirty="0" err="1"/>
                        <a:t>Cx</a:t>
                      </a:r>
                      <a:r>
                        <a:rPr lang="en-US" dirty="0"/>
                        <a:t>. </a:t>
                      </a:r>
                      <a:r>
                        <a:rPr lang="en-US" dirty="0" err="1"/>
                        <a:t>tarsalis</a:t>
                      </a:r>
                      <a:r>
                        <a:rPr lang="en-US" dirty="0"/>
                        <a:t>) can be collected in light traps, and some surveillance programs rely on light traps alone. </a:t>
                      </a:r>
                    </a:p>
                    <a:p>
                      <a:endParaRPr lang="en-US" dirty="0"/>
                    </a:p>
                    <a:p>
                      <a:r>
                        <a:rPr lang="en-US" dirty="0"/>
                        <a:t>effective in collecting large numbers of </a:t>
                      </a:r>
                      <a:r>
                        <a:rPr lang="en-US" dirty="0" err="1"/>
                        <a:t>Cx</a:t>
                      </a:r>
                      <a:r>
                        <a:rPr lang="en-US" dirty="0"/>
                        <a:t>. </a:t>
                      </a:r>
                      <a:r>
                        <a:rPr lang="en-US" dirty="0" err="1"/>
                        <a:t>tarsalis</a:t>
                      </a:r>
                      <a:r>
                        <a:rPr lang="en-US" dirty="0"/>
                        <a:t>, light traps typically collect relatively few </a:t>
                      </a:r>
                      <a:r>
                        <a:rPr lang="en-US" dirty="0" err="1"/>
                        <a:t>Cx</a:t>
                      </a:r>
                      <a:r>
                        <a:rPr lang="en-US" dirty="0"/>
                        <a:t>. </a:t>
                      </a:r>
                      <a:r>
                        <a:rPr lang="en-US" dirty="0" err="1"/>
                        <a:t>pipiens</a:t>
                      </a:r>
                      <a:r>
                        <a:rPr lang="en-US" dirty="0"/>
                        <a:t> or </a:t>
                      </a:r>
                      <a:r>
                        <a:rPr lang="en-US" dirty="0" err="1"/>
                        <a:t>Cx</a:t>
                      </a:r>
                      <a:r>
                        <a:rPr lang="en-US" dirty="0"/>
                        <a:t>. </a:t>
                      </a:r>
                      <a:r>
                        <a:rPr lang="en-US" dirty="0" err="1"/>
                        <a:t>quinquefasciatus</a:t>
                      </a:r>
                      <a:r>
                        <a:rPr lang="en-US" dirty="0"/>
                        <a:t> and the resulting small sample sizes may reduce the ability to accurately estimate WNV infection rates. </a:t>
                      </a:r>
                      <a:endParaRPr lang="en-SG" dirty="0"/>
                    </a:p>
                  </a:txBody>
                  <a:tcPr/>
                </a:tc>
                <a:extLst>
                  <a:ext uri="{0D108BD9-81ED-4DB2-BD59-A6C34878D82A}">
                    <a16:rowId xmlns:a16="http://schemas.microsoft.com/office/drawing/2014/main" val="1054317150"/>
                  </a:ext>
                </a:extLst>
              </a:tr>
              <a:tr h="460867">
                <a:tc>
                  <a:txBody>
                    <a:bodyPr/>
                    <a:lstStyle/>
                    <a:p>
                      <a:endParaRPr lang="en-SG" dirty="0"/>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386159303"/>
                  </a:ext>
                </a:extLst>
              </a:tr>
            </a:tbl>
          </a:graphicData>
        </a:graphic>
      </p:graphicFrame>
    </p:spTree>
    <p:extLst>
      <p:ext uri="{BB962C8B-B14F-4D97-AF65-F5344CB8AC3E}">
        <p14:creationId xmlns:p14="http://schemas.microsoft.com/office/powerpoint/2010/main" val="319748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8767-F696-4B03-A83D-C86627A27B65}"/>
              </a:ext>
            </a:extLst>
          </p:cNvPr>
          <p:cNvSpPr>
            <a:spLocks noGrp="1"/>
          </p:cNvSpPr>
          <p:nvPr>
            <p:ph type="title"/>
          </p:nvPr>
        </p:nvSpPr>
        <p:spPr/>
        <p:txBody>
          <a:bodyPr/>
          <a:lstStyle/>
          <a:p>
            <a:endParaRPr lang="en-SG"/>
          </a:p>
        </p:txBody>
      </p:sp>
      <p:graphicFrame>
        <p:nvGraphicFramePr>
          <p:cNvPr id="3" name="Table 3">
            <a:extLst>
              <a:ext uri="{FF2B5EF4-FFF2-40B4-BE49-F238E27FC236}">
                <a16:creationId xmlns:a16="http://schemas.microsoft.com/office/drawing/2014/main" id="{CA66EC5A-0AA2-42B0-BE56-F5588D747FF2}"/>
              </a:ext>
            </a:extLst>
          </p:cNvPr>
          <p:cNvGraphicFramePr>
            <a:graphicFrameLocks noGrp="1"/>
          </p:cNvGraphicFramePr>
          <p:nvPr>
            <p:extLst>
              <p:ext uri="{D42A27DB-BD31-4B8C-83A1-F6EECF244321}">
                <p14:modId xmlns:p14="http://schemas.microsoft.com/office/powerpoint/2010/main" val="3514857191"/>
              </p:ext>
            </p:extLst>
          </p:nvPr>
        </p:nvGraphicFramePr>
        <p:xfrm>
          <a:off x="937260" y="2151591"/>
          <a:ext cx="11018520" cy="3749040"/>
        </p:xfrm>
        <a:graphic>
          <a:graphicData uri="http://schemas.openxmlformats.org/drawingml/2006/table">
            <a:tbl>
              <a:tblPr firstRow="1" bandRow="1">
                <a:tableStyleId>{5C22544A-7EE6-4342-B048-85BDC9FD1C3A}</a:tableStyleId>
              </a:tblPr>
              <a:tblGrid>
                <a:gridCol w="1497330">
                  <a:extLst>
                    <a:ext uri="{9D8B030D-6E8A-4147-A177-3AD203B41FA5}">
                      <a16:colId xmlns:a16="http://schemas.microsoft.com/office/drawing/2014/main" val="4024202560"/>
                    </a:ext>
                  </a:extLst>
                </a:gridCol>
                <a:gridCol w="5848350">
                  <a:extLst>
                    <a:ext uri="{9D8B030D-6E8A-4147-A177-3AD203B41FA5}">
                      <a16:colId xmlns:a16="http://schemas.microsoft.com/office/drawing/2014/main" val="3932712670"/>
                    </a:ext>
                  </a:extLst>
                </a:gridCol>
                <a:gridCol w="3672840">
                  <a:extLst>
                    <a:ext uri="{9D8B030D-6E8A-4147-A177-3AD203B41FA5}">
                      <a16:colId xmlns:a16="http://schemas.microsoft.com/office/drawing/2014/main" val="1086736957"/>
                    </a:ext>
                  </a:extLst>
                </a:gridCol>
              </a:tblGrid>
              <a:tr h="331894">
                <a:tc>
                  <a:txBody>
                    <a:bodyPr/>
                    <a:lstStyle/>
                    <a:p>
                      <a:endParaRPr lang="en-SG"/>
                    </a:p>
                  </a:txBody>
                  <a:tcPr/>
                </a:tc>
                <a:tc>
                  <a:txBody>
                    <a:bodyPr/>
                    <a:lstStyle/>
                    <a:p>
                      <a:endParaRPr lang="en-SG"/>
                    </a:p>
                  </a:txBody>
                  <a:tcPr/>
                </a:tc>
                <a:tc>
                  <a:txBody>
                    <a:bodyPr/>
                    <a:lstStyle/>
                    <a:p>
                      <a:endParaRPr lang="en-SG"/>
                    </a:p>
                  </a:txBody>
                  <a:tcPr/>
                </a:tc>
                <a:extLst>
                  <a:ext uri="{0D108BD9-81ED-4DB2-BD59-A6C34878D82A}">
                    <a16:rowId xmlns:a16="http://schemas.microsoft.com/office/drawing/2014/main" val="3828209683"/>
                  </a:ext>
                </a:extLst>
              </a:tr>
              <a:tr h="2189057">
                <a:tc>
                  <a:txBody>
                    <a:bodyPr/>
                    <a:lstStyle/>
                    <a:p>
                      <a:r>
                        <a:rPr lang="en-SG" dirty="0"/>
                        <a:t>Gravid traps</a:t>
                      </a:r>
                    </a:p>
                  </a:txBody>
                  <a:tcPr/>
                </a:tc>
                <a:tc>
                  <a:txBody>
                    <a:bodyPr/>
                    <a:lstStyle/>
                    <a:p>
                      <a:r>
                        <a:rPr lang="en-US" dirty="0"/>
                        <a:t>target gravid females (i.e., those carrying mature eggs) of the </a:t>
                      </a:r>
                      <a:r>
                        <a:rPr lang="en-US" dirty="0" err="1"/>
                        <a:t>Cx</a:t>
                      </a:r>
                      <a:r>
                        <a:rPr lang="en-US" dirty="0"/>
                        <a:t>. </a:t>
                      </a:r>
                      <a:r>
                        <a:rPr lang="en-US" dirty="0" err="1"/>
                        <a:t>pipiens</a:t>
                      </a:r>
                      <a:r>
                        <a:rPr lang="en-US" dirty="0"/>
                        <a:t> complex </a:t>
                      </a:r>
                    </a:p>
                    <a:p>
                      <a:endParaRPr lang="en-US" dirty="0"/>
                    </a:p>
                    <a:p>
                      <a:r>
                        <a:rPr lang="en-US" dirty="0"/>
                        <a:t>Gravid traps can be baited attractants such as fresh or dry grass clippings infusions, rabbit chow infusions, cow manure, fish oil, or other materials that mimic the stagnant water in habitats where these species lay eggs. The different infusions vary in attractiveness </a:t>
                      </a:r>
                      <a:endParaRPr lang="en-SG" dirty="0"/>
                    </a:p>
                  </a:txBody>
                  <a:tcPr/>
                </a:tc>
                <a:tc>
                  <a:txBody>
                    <a:bodyPr/>
                    <a:lstStyle/>
                    <a:p>
                      <a:r>
                        <a:rPr lang="en-US" dirty="0"/>
                        <a:t>gravid females have previously taken a blood meal, which greatly increases the likelihood of capturing WNV infected individuals and thus detecting virus</a:t>
                      </a:r>
                    </a:p>
                    <a:p>
                      <a:endParaRPr lang="en-US" dirty="0"/>
                    </a:p>
                    <a:p>
                      <a:r>
                        <a:rPr lang="en-US" dirty="0"/>
                        <a:t>One limitation of gravid traps is that they selectively capture mosquitoes in the </a:t>
                      </a:r>
                      <a:r>
                        <a:rPr lang="en-US" dirty="0" err="1"/>
                        <a:t>Cx</a:t>
                      </a:r>
                      <a:r>
                        <a:rPr lang="en-US" dirty="0"/>
                        <a:t>. </a:t>
                      </a:r>
                      <a:r>
                        <a:rPr lang="en-US" dirty="0" err="1"/>
                        <a:t>pipiens</a:t>
                      </a:r>
                      <a:r>
                        <a:rPr lang="en-US" dirty="0"/>
                        <a:t> complex, and therefore provide limited information on species composition within a region </a:t>
                      </a:r>
                      <a:endParaRPr lang="en-SG" dirty="0"/>
                    </a:p>
                  </a:txBody>
                  <a:tcPr/>
                </a:tc>
                <a:extLst>
                  <a:ext uri="{0D108BD9-81ED-4DB2-BD59-A6C34878D82A}">
                    <a16:rowId xmlns:a16="http://schemas.microsoft.com/office/drawing/2014/main" val="924751754"/>
                  </a:ext>
                </a:extLst>
              </a:tr>
            </a:tbl>
          </a:graphicData>
        </a:graphic>
      </p:graphicFrame>
    </p:spTree>
    <p:extLst>
      <p:ext uri="{BB962C8B-B14F-4D97-AF65-F5344CB8AC3E}">
        <p14:creationId xmlns:p14="http://schemas.microsoft.com/office/powerpoint/2010/main" val="85943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0A20-6161-4A24-8288-193A3FB7ED64}"/>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501DAB6A-BF27-4557-91EA-0D8493C88B0C}"/>
              </a:ext>
            </a:extLst>
          </p:cNvPr>
          <p:cNvSpPr>
            <a:spLocks noGrp="1"/>
          </p:cNvSpPr>
          <p:nvPr>
            <p:ph idx="1"/>
          </p:nvPr>
        </p:nvSpPr>
        <p:spPr/>
        <p:txBody>
          <a:bodyPr/>
          <a:lstStyle/>
          <a:p>
            <a:endParaRPr lang="en-SG"/>
          </a:p>
        </p:txBody>
      </p:sp>
      <p:pic>
        <p:nvPicPr>
          <p:cNvPr id="2050" name="Picture 2" descr="Image result for Culex pipiens">
            <a:extLst>
              <a:ext uri="{FF2B5EF4-FFF2-40B4-BE49-F238E27FC236}">
                <a16:creationId xmlns:a16="http://schemas.microsoft.com/office/drawing/2014/main" id="{7CC7ABF7-1859-4AD6-ADAD-412524F72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100" y="3309936"/>
            <a:ext cx="2502109" cy="2105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ulex restuans">
            <a:extLst>
              <a:ext uri="{FF2B5EF4-FFF2-40B4-BE49-F238E27FC236}">
                <a16:creationId xmlns:a16="http://schemas.microsoft.com/office/drawing/2014/main" id="{42DE01B9-5456-48B4-993E-642C0C387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431" y="3281361"/>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ulex TERRITANS">
            <a:extLst>
              <a:ext uri="{FF2B5EF4-FFF2-40B4-BE49-F238E27FC236}">
                <a16:creationId xmlns:a16="http://schemas.microsoft.com/office/drawing/2014/main" id="{08B3ABA9-545F-4DCA-90E6-998CD3003F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9206" y="3500436"/>
            <a:ext cx="26955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48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C4A3-2E85-4B8C-95F3-9914F8F56FF2}"/>
              </a:ext>
            </a:extLst>
          </p:cNvPr>
          <p:cNvSpPr>
            <a:spLocks noGrp="1"/>
          </p:cNvSpPr>
          <p:nvPr>
            <p:ph type="title"/>
          </p:nvPr>
        </p:nvSpPr>
        <p:spPr/>
        <p:txBody>
          <a:bodyPr/>
          <a:lstStyle/>
          <a:p>
            <a:r>
              <a:rPr lang="en-SG" dirty="0"/>
              <a:t>Evaluation Metric – Infection Rate</a:t>
            </a:r>
          </a:p>
        </p:txBody>
      </p:sp>
      <p:sp>
        <p:nvSpPr>
          <p:cNvPr id="3" name="Content Placeholder 2">
            <a:extLst>
              <a:ext uri="{FF2B5EF4-FFF2-40B4-BE49-F238E27FC236}">
                <a16:creationId xmlns:a16="http://schemas.microsoft.com/office/drawing/2014/main" id="{8B8A85FA-77CD-4A07-A335-0D4C8779E368}"/>
              </a:ext>
            </a:extLst>
          </p:cNvPr>
          <p:cNvSpPr>
            <a:spLocks noGrp="1"/>
          </p:cNvSpPr>
          <p:nvPr>
            <p:ph idx="1"/>
          </p:nvPr>
        </p:nvSpPr>
        <p:spPr/>
        <p:txBody>
          <a:bodyPr/>
          <a:lstStyle/>
          <a:p>
            <a:r>
              <a:rPr lang="en-US" dirty="0"/>
              <a:t>“Research and operational experience shows that </a:t>
            </a:r>
            <a:r>
              <a:rPr lang="en-US" sz="3600" dirty="0">
                <a:solidFill>
                  <a:srgbClr val="FF0000"/>
                </a:solidFill>
              </a:rPr>
              <a:t>increases in WNV infection rates</a:t>
            </a:r>
            <a:r>
              <a:rPr lang="en-US" dirty="0"/>
              <a:t> in mosquito populations can provide an indicator of developing outbreak conditions several weeks in advance of increases in human </a:t>
            </a:r>
            <a:r>
              <a:rPr lang="en-US" dirty="0" err="1"/>
              <a:t>infectins</a:t>
            </a:r>
            <a:r>
              <a:rPr lang="en-US" dirty="0"/>
              <a:t>.” </a:t>
            </a:r>
          </a:p>
          <a:p>
            <a:pPr marL="0" indent="0" algn="r">
              <a:buNone/>
            </a:pPr>
            <a:r>
              <a:rPr lang="en-US" dirty="0"/>
              <a:t>- CDC WNV Guidelines</a:t>
            </a:r>
            <a:endParaRPr lang="en-SG" dirty="0"/>
          </a:p>
        </p:txBody>
      </p:sp>
    </p:spTree>
    <p:extLst>
      <p:ext uri="{BB962C8B-B14F-4D97-AF65-F5344CB8AC3E}">
        <p14:creationId xmlns:p14="http://schemas.microsoft.com/office/powerpoint/2010/main" val="76600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3233</TotalTime>
  <Words>1635</Words>
  <Application>Microsoft Office PowerPoint</Application>
  <PresentationFormat>Widescreen</PresentationFormat>
  <Paragraphs>179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Bodoni MT Black</vt:lpstr>
      <vt:lpstr>Calibri</vt:lpstr>
      <vt:lpstr>Calibri Light</vt:lpstr>
      <vt:lpstr>Inter</vt:lpstr>
      <vt:lpstr>Open Sans</vt:lpstr>
      <vt:lpstr>Office Theme</vt:lpstr>
      <vt:lpstr>PowerPoint Presentation</vt:lpstr>
      <vt:lpstr>West Nile Virus (WNV)</vt:lpstr>
      <vt:lpstr>Chicago Department of Public Health (CDPH)s Response</vt:lpstr>
      <vt:lpstr>Specimen Handling and Processing</vt:lpstr>
      <vt:lpstr>PowerPoint Presentation</vt:lpstr>
      <vt:lpstr>PowerPoint Presentation</vt:lpstr>
      <vt:lpstr>PowerPoint Presentation</vt:lpstr>
      <vt:lpstr>PowerPoint Presentation</vt:lpstr>
      <vt:lpstr>Evaluation Metric – Infection Rate</vt:lpstr>
      <vt:lpstr>Mosquito-Based Surveillance Indicators</vt:lpstr>
      <vt:lpstr>Weather Elements</vt:lpstr>
      <vt:lpstr>PowerPoint Presentation</vt:lpstr>
      <vt:lpstr>Missing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Dawn LUN</dc:creator>
  <cp:lastModifiedBy>Dawn LUN</cp:lastModifiedBy>
  <cp:revision>89</cp:revision>
  <dcterms:created xsi:type="dcterms:W3CDTF">2020-02-05T12:56:13Z</dcterms:created>
  <dcterms:modified xsi:type="dcterms:W3CDTF">2020-02-09T17:58:18Z</dcterms:modified>
</cp:coreProperties>
</file>