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71" r:id="rId12"/>
    <p:sldId id="269" r:id="rId13"/>
    <p:sldId id="272" r:id="rId14"/>
    <p:sldId id="273" r:id="rId15"/>
    <p:sldId id="274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Urban Planning &amp; Cultural Diversity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COMP20008 Elements of data processing project phase 4</a:t>
            </a:r>
          </a:p>
          <a:p>
            <a:r>
              <a:rPr lang="en-SG" dirty="0"/>
              <a:t>Wei How Ng (828472)</a:t>
            </a:r>
          </a:p>
        </p:txBody>
      </p:sp>
    </p:spTree>
    <p:extLst>
      <p:ext uri="{BB962C8B-B14F-4D97-AF65-F5344CB8AC3E}">
        <p14:creationId xmlns:p14="http://schemas.microsoft.com/office/powerpoint/2010/main" val="263822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466146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341" y="480060"/>
            <a:ext cx="466146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69" y="1873218"/>
            <a:ext cx="4330526" cy="3111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873594"/>
            <a:ext cx="4329482" cy="31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89" y="3429000"/>
            <a:ext cx="5309810" cy="3696542"/>
          </a:xfrm>
          <a:prstGeom prst="rect">
            <a:avLst/>
          </a:prstGeom>
        </p:spPr>
      </p:pic>
      <p:pic>
        <p:nvPicPr>
          <p:cNvPr id="5" name="Picture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2541"/>
            <a:ext cx="5309810" cy="3696542"/>
          </a:xfrm>
          <a:prstGeom prst="rect">
            <a:avLst/>
          </a:prstGeom>
        </p:spPr>
      </p:pic>
      <p:pic>
        <p:nvPicPr>
          <p:cNvPr id="7" name="Picture 6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89" y="-62541"/>
            <a:ext cx="5309810" cy="3696542"/>
          </a:xfrm>
          <a:prstGeom prst="rect">
            <a:avLst/>
          </a:prstGeom>
        </p:spPr>
      </p:pic>
      <p:pic>
        <p:nvPicPr>
          <p:cNvPr id="9" name="Picture 8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4001"/>
            <a:ext cx="4720871" cy="32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map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357030" y="643467"/>
            <a:ext cx="7477940" cy="5571066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66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map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2" y="643467"/>
            <a:ext cx="7378895" cy="5571066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18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09" cy="5571066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1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74428"/>
              </p:ext>
            </p:extLst>
          </p:nvPr>
        </p:nvGraphicFramePr>
        <p:xfrm>
          <a:off x="1103313" y="2052637"/>
          <a:ext cx="8947152" cy="377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2447304960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602186795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413062209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4186742091"/>
                    </a:ext>
                  </a:extLst>
                </a:gridCol>
              </a:tblGrid>
              <a:tr h="71706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Dominant Language (Con)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Housing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47146"/>
                  </a:ext>
                </a:extLst>
              </a:tr>
              <a:tr h="1020780">
                <a:tc>
                  <a:txBody>
                    <a:bodyPr/>
                    <a:lstStyle/>
                    <a:p>
                      <a:r>
                        <a:rPr lang="en-SG" dirty="0"/>
                        <a:t>Box Hill 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0.173 (Chinese)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683000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717"/>
                  </a:ext>
                </a:extLst>
              </a:tr>
              <a:tr h="1020780">
                <a:tc>
                  <a:txBody>
                    <a:bodyPr/>
                    <a:lstStyle/>
                    <a:p>
                      <a:r>
                        <a:rPr lang="en-SG" dirty="0"/>
                        <a:t>Brighton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0.770 (English)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93206"/>
                  </a:ext>
                </a:extLst>
              </a:tr>
              <a:tr h="1020780">
                <a:tc>
                  <a:txBody>
                    <a:bodyPr/>
                    <a:lstStyle/>
                    <a:p>
                      <a:r>
                        <a:rPr lang="en-SG" dirty="0"/>
                        <a:t>Meadow Heights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0.154 (Arabic)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14859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321500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3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90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Better string matching algorithm could be implemented into matching region names</a:t>
            </a:r>
          </a:p>
          <a:p>
            <a:endParaRPr lang="en-SG" dirty="0"/>
          </a:p>
          <a:p>
            <a:r>
              <a:rPr lang="en-SG" dirty="0"/>
              <a:t>Population density mapped onto a scatter plot with languages does not visualise the relationship between three factors well enough</a:t>
            </a:r>
          </a:p>
          <a:p>
            <a:endParaRPr lang="en-SG" dirty="0"/>
          </a:p>
          <a:p>
            <a:r>
              <a:rPr lang="en-SG" dirty="0"/>
              <a:t>Heat maps could be more area specific like the American ones</a:t>
            </a:r>
          </a:p>
          <a:p>
            <a:endParaRPr lang="en-SG" dirty="0"/>
          </a:p>
          <a:p>
            <a:r>
              <a:rPr lang="en-SG" dirty="0"/>
              <a:t>Selection of areas to conduct the case studies is manual and inefficient</a:t>
            </a:r>
          </a:p>
        </p:txBody>
      </p:sp>
    </p:spTree>
    <p:extLst>
      <p:ext uri="{BB962C8B-B14F-4D97-AF65-F5344CB8AC3E}">
        <p14:creationId xmlns:p14="http://schemas.microsoft.com/office/powerpoint/2010/main" val="150663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Questions?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08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i="1" dirty="0"/>
              <a:t>“Does housing prices and policies affect language and cultural diversity in Victoria?”</a:t>
            </a:r>
            <a:br>
              <a:rPr lang="en-SG" sz="2400" i="1" dirty="0"/>
            </a:br>
            <a:br>
              <a:rPr lang="en-SG" sz="2400" i="1" dirty="0"/>
            </a:br>
            <a:endParaRPr lang="en-SG" sz="2400" i="1" dirty="0"/>
          </a:p>
          <a:p>
            <a:r>
              <a:rPr lang="en-SG" sz="2400" i="1" dirty="0"/>
              <a:t>“Could proper urban planning and change of real estate policies be useful to improve spatial segregation if present in Victoria”</a:t>
            </a:r>
          </a:p>
        </p:txBody>
      </p:sp>
    </p:spTree>
    <p:extLst>
      <p:ext uri="{BB962C8B-B14F-4D97-AF65-F5344CB8AC3E}">
        <p14:creationId xmlns:p14="http://schemas.microsoft.com/office/powerpoint/2010/main" val="38228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Australian Foreign Investment policies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sz="1600" dirty="0"/>
              <a:t>Real Estate policies affect all visitors, investors, temporary residents and new immigrants.</a:t>
            </a:r>
          </a:p>
        </p:txBody>
      </p:sp>
      <p:pic>
        <p:nvPicPr>
          <p:cNvPr id="14" name="Picture 13" descr="A picture containing person,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84" y="358975"/>
            <a:ext cx="6982799" cy="2772162"/>
          </a:xfrm>
          <a:prstGeom prst="rect">
            <a:avLst/>
          </a:prstGeom>
        </p:spPr>
      </p:pic>
      <p:pic>
        <p:nvPicPr>
          <p:cNvPr id="16" name="Picture 15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03" y="3259743"/>
            <a:ext cx="812595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Spatial Segregation &amp; Cultural Pockets</a:t>
            </a:r>
          </a:p>
        </p:txBody>
      </p:sp>
      <p:pic>
        <p:nvPicPr>
          <p:cNvPr id="5" name="Content Placeholder 4" descr="A close up of a map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839" y="2052638"/>
            <a:ext cx="8234097" cy="4195762"/>
          </a:xfrm>
        </p:spPr>
      </p:pic>
    </p:spTree>
    <p:extLst>
      <p:ext uri="{BB962C8B-B14F-4D97-AF65-F5344CB8AC3E}">
        <p14:creationId xmlns:p14="http://schemas.microsoft.com/office/powerpoint/2010/main" val="168262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Spatial Segregation &amp; Cultural Pockets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Increased immigration into Victoria in the recent years have caused speakers of languages of Asian origins to almost double.</a:t>
            </a:r>
            <a:br>
              <a:rPr lang="en-SG" dirty="0"/>
            </a:br>
            <a:endParaRPr lang="en-SG" dirty="0"/>
          </a:p>
          <a:p>
            <a:r>
              <a:rPr lang="en-SG" dirty="0"/>
              <a:t>Housing Policies affect where people buy their houses</a:t>
            </a:r>
            <a:br>
              <a:rPr lang="en-SG" dirty="0"/>
            </a:br>
            <a:endParaRPr lang="en-SG" dirty="0"/>
          </a:p>
          <a:p>
            <a:r>
              <a:rPr lang="en-SG" dirty="0"/>
              <a:t>Enclosed areas with a singularly high language concentrations are starting to become prominent </a:t>
            </a:r>
            <a:br>
              <a:rPr lang="en-SG" dirty="0"/>
            </a:br>
            <a:endParaRPr lang="en-SG" dirty="0"/>
          </a:p>
          <a:p>
            <a:r>
              <a:rPr lang="en-SG" dirty="0"/>
              <a:t>Good to identify socio-cultural problems from the start </a:t>
            </a:r>
          </a:p>
        </p:txBody>
      </p:sp>
    </p:spTree>
    <p:extLst>
      <p:ext uri="{BB962C8B-B14F-4D97-AF65-F5344CB8AC3E}">
        <p14:creationId xmlns:p14="http://schemas.microsoft.com/office/powerpoint/2010/main" val="320766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227297" cy="4195481"/>
          </a:xfrm>
        </p:spPr>
        <p:txBody>
          <a:bodyPr/>
          <a:lstStyle/>
          <a:p>
            <a:r>
              <a:rPr lang="en-SG" dirty="0"/>
              <a:t>Victorian Property Sales  Report – Median House Prices by Suburb 2005-2015</a:t>
            </a:r>
            <a:br>
              <a:rPr lang="en-SG" dirty="0"/>
            </a:br>
            <a:r>
              <a:rPr lang="en-SG" dirty="0"/>
              <a:t>Real Estate Prices of new dwellings</a:t>
            </a:r>
            <a:br>
              <a:rPr lang="en-SG" dirty="0"/>
            </a:br>
            <a:endParaRPr lang="en-SG" dirty="0"/>
          </a:p>
          <a:p>
            <a:r>
              <a:rPr lang="en-SG" dirty="0"/>
              <a:t>ABS Census Data Pack – T01 Selected Person Characteristics</a:t>
            </a:r>
            <a:br>
              <a:rPr lang="en-SG" dirty="0"/>
            </a:br>
            <a:r>
              <a:rPr lang="en-SG" dirty="0"/>
              <a:t>Population Density Data for each region</a:t>
            </a:r>
            <a:br>
              <a:rPr lang="en-SG" dirty="0"/>
            </a:br>
            <a:endParaRPr lang="en-SG" dirty="0"/>
          </a:p>
          <a:p>
            <a:r>
              <a:rPr lang="en-SG" dirty="0"/>
              <a:t>ABS Census Data Pack – T10 Language Spoken at Home by Sex</a:t>
            </a:r>
            <a:br>
              <a:rPr lang="en-SG" dirty="0"/>
            </a:br>
            <a:r>
              <a:rPr lang="en-SG" dirty="0"/>
              <a:t>Language Data to determine lingual and cultural diversity</a:t>
            </a:r>
            <a:br>
              <a:rPr lang="en-SG" dirty="0"/>
            </a:br>
            <a:endParaRPr lang="en-SG" dirty="0"/>
          </a:p>
          <a:p>
            <a:r>
              <a:rPr lang="en-SG" dirty="0"/>
              <a:t>ABS Australian Statistical Geography Standard – SA2 to LGA 2011 Data</a:t>
            </a:r>
            <a:br>
              <a:rPr lang="en-SG" dirty="0"/>
            </a:br>
            <a:r>
              <a:rPr lang="en-SG" dirty="0"/>
              <a:t>Region names and code matching data</a:t>
            </a:r>
          </a:p>
        </p:txBody>
      </p:sp>
    </p:spTree>
    <p:extLst>
      <p:ext uri="{BB962C8B-B14F-4D97-AF65-F5344CB8AC3E}">
        <p14:creationId xmlns:p14="http://schemas.microsoft.com/office/powerpoint/2010/main" val="13516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 –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20160"/>
          </a:xfrm>
        </p:spPr>
        <p:txBody>
          <a:bodyPr>
            <a:normAutofit/>
          </a:bodyPr>
          <a:lstStyle/>
          <a:p>
            <a:r>
              <a:rPr lang="en-SG" dirty="0"/>
              <a:t>Year 2011 Data taken from Housing Prices, Languages and Population Data Sets. </a:t>
            </a:r>
          </a:p>
          <a:p>
            <a:r>
              <a:rPr lang="en-SG" dirty="0"/>
              <a:t>Top 6 Languages Spoken in Victoria Selected including English-Only</a:t>
            </a:r>
            <a:br>
              <a:rPr lang="en-SG" dirty="0"/>
            </a:br>
            <a:r>
              <a:rPr lang="en-SG" dirty="0"/>
              <a:t>Arabic Languages, Chinese Languages, English Only, Italian, Greek and Vietnamese</a:t>
            </a:r>
          </a:p>
          <a:p>
            <a:r>
              <a:rPr lang="en-SG" dirty="0"/>
              <a:t>2011 Total Persons per area extracted from Population dataset</a:t>
            </a:r>
          </a:p>
          <a:p>
            <a:r>
              <a:rPr lang="en-SG" dirty="0"/>
              <a:t>Housing Prices data set had their null values replaced by region average</a:t>
            </a:r>
          </a:p>
          <a:p>
            <a:r>
              <a:rPr lang="en-SG" dirty="0"/>
              <a:t>Operations not performed on areas with zero populations to avoid division by zero when finding concentration of language</a:t>
            </a:r>
          </a:p>
          <a:p>
            <a:r>
              <a:rPr lang="en-SG" dirty="0"/>
              <a:t>The region names were put into strings and standard lower cases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416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74386"/>
          </a:xfrm>
        </p:spPr>
        <p:txBody>
          <a:bodyPr>
            <a:normAutofit/>
          </a:bodyPr>
          <a:lstStyle/>
          <a:p>
            <a:r>
              <a:rPr lang="en-SG" dirty="0"/>
              <a:t>1-gram string matching algorithm to match different region names in data</a:t>
            </a:r>
          </a:p>
          <a:p>
            <a:r>
              <a:rPr lang="en-SG" dirty="0"/>
              <a:t>Region names further confirmed and matched by recombining data</a:t>
            </a:r>
          </a:p>
          <a:p>
            <a:r>
              <a:rPr lang="en-SG" dirty="0"/>
              <a:t>Concentration of language calculated for each region in used set</a:t>
            </a:r>
          </a:p>
          <a:p>
            <a:r>
              <a:rPr lang="en-SG" dirty="0"/>
              <a:t>Languages mapped out into heat maps</a:t>
            </a:r>
          </a:p>
          <a:p>
            <a:r>
              <a:rPr lang="en-SG" dirty="0"/>
              <a:t>Concentration and Population of languages onto scatter plots</a:t>
            </a:r>
          </a:p>
          <a:p>
            <a:r>
              <a:rPr lang="en-SG" dirty="0"/>
              <a:t>Case studies were done on areas with similar population but different language concentration; Particularly English Only speakers and Chinese languages speakers.</a:t>
            </a:r>
          </a:p>
          <a:p>
            <a:r>
              <a:rPr lang="en-SG" dirty="0"/>
              <a:t>Housing Data referenced in the case studies</a:t>
            </a:r>
          </a:p>
        </p:txBody>
      </p:sp>
    </p:spTree>
    <p:extLst>
      <p:ext uri="{BB962C8B-B14F-4D97-AF65-F5344CB8AC3E}">
        <p14:creationId xmlns:p14="http://schemas.microsoft.com/office/powerpoint/2010/main" val="6052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English Only speakers have almost perfect positive correlation with population as expected, unlike Greek or Italian</a:t>
            </a:r>
            <a:br>
              <a:rPr lang="en-SG" dirty="0"/>
            </a:br>
            <a:endParaRPr lang="en-SG" dirty="0"/>
          </a:p>
          <a:p>
            <a:r>
              <a:rPr lang="en-SG" dirty="0"/>
              <a:t>Chinese language concentration showed further spread</a:t>
            </a:r>
            <a:br>
              <a:rPr lang="en-SG" dirty="0"/>
            </a:br>
            <a:r>
              <a:rPr lang="en-SG" dirty="0"/>
              <a:t>Comparable to Greek and Italian</a:t>
            </a:r>
            <a:br>
              <a:rPr lang="en-SG" dirty="0"/>
            </a:br>
            <a:endParaRPr lang="en-SG" dirty="0"/>
          </a:p>
          <a:p>
            <a:r>
              <a:rPr lang="en-SG" dirty="0"/>
              <a:t>Vietnamese speaking have cheapest house to language density </a:t>
            </a:r>
            <a:br>
              <a:rPr lang="en-SG" dirty="0"/>
            </a:br>
            <a:endParaRPr lang="en-SG" dirty="0"/>
          </a:p>
          <a:p>
            <a:r>
              <a:rPr lang="en-SG" dirty="0"/>
              <a:t>Several areas identified with rising concentrations of only one language due to real estate pricing</a:t>
            </a:r>
          </a:p>
        </p:txBody>
      </p:sp>
    </p:spTree>
    <p:extLst>
      <p:ext uri="{BB962C8B-B14F-4D97-AF65-F5344CB8AC3E}">
        <p14:creationId xmlns:p14="http://schemas.microsoft.com/office/powerpoint/2010/main" val="216851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311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Urban Planning &amp; Cultural Diversity </vt:lpstr>
      <vt:lpstr>Research Question</vt:lpstr>
      <vt:lpstr>Australian Foreign Investment policies </vt:lpstr>
      <vt:lpstr>Spatial Segregation &amp; Cultural Pockets</vt:lpstr>
      <vt:lpstr>Spatial Segregation &amp; Cultural Pockets</vt:lpstr>
      <vt:lpstr>Data Sets</vt:lpstr>
      <vt:lpstr>Methodology – Wrangling</vt:lpstr>
      <vt:lpstr>Methodology – Implementation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&amp; 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Planning &amp; Cultural Diversity</dc:title>
  <dc:creator>Rene</dc:creator>
  <cp:lastModifiedBy>Rene</cp:lastModifiedBy>
  <cp:revision>22</cp:revision>
  <dcterms:created xsi:type="dcterms:W3CDTF">2017-05-15T03:56:26Z</dcterms:created>
  <dcterms:modified xsi:type="dcterms:W3CDTF">2017-05-16T05:12:00Z</dcterms:modified>
</cp:coreProperties>
</file>