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24"/>
  </p:notesMasterIdLst>
  <p:sldIdLst>
    <p:sldId id="256" r:id="rId2"/>
    <p:sldId id="257" r:id="rId3"/>
    <p:sldId id="272" r:id="rId4"/>
    <p:sldId id="258" r:id="rId5"/>
    <p:sldId id="278" r:id="rId6"/>
    <p:sldId id="282" r:id="rId7"/>
    <p:sldId id="260" r:id="rId8"/>
    <p:sldId id="281" r:id="rId9"/>
    <p:sldId id="264" r:id="rId10"/>
    <p:sldId id="273" r:id="rId11"/>
    <p:sldId id="261" r:id="rId12"/>
    <p:sldId id="268" r:id="rId13"/>
    <p:sldId id="262" r:id="rId14"/>
    <p:sldId id="263" r:id="rId15"/>
    <p:sldId id="271" r:id="rId16"/>
    <p:sldId id="275" r:id="rId17"/>
    <p:sldId id="270" r:id="rId18"/>
    <p:sldId id="276" r:id="rId19"/>
    <p:sldId id="277" r:id="rId20"/>
    <p:sldId id="269" r:id="rId21"/>
    <p:sldId id="265"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765" autoAdjust="0"/>
  </p:normalViewPr>
  <p:slideViewPr>
    <p:cSldViewPr snapToGrid="0">
      <p:cViewPr varScale="1">
        <p:scale>
          <a:sx n="50" d="100"/>
          <a:sy n="50" d="100"/>
        </p:scale>
        <p:origin x="819" y="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4CFE0-478B-4702-B46A-3CE8A737762A}"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5FC69-9E59-46E0-9325-76F80F6143D6}" type="slidenum">
              <a:rPr lang="en-US" smtClean="0"/>
              <a:t>‹#›</a:t>
            </a:fld>
            <a:endParaRPr lang="en-US"/>
          </a:p>
        </p:txBody>
      </p:sp>
    </p:spTree>
    <p:extLst>
      <p:ext uri="{BB962C8B-B14F-4D97-AF65-F5344CB8AC3E}">
        <p14:creationId xmlns:p14="http://schemas.microsoft.com/office/powerpoint/2010/main" val="4184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85FC69-9E59-46E0-9325-76F80F6143D6}" type="slidenum">
              <a:rPr lang="en-US" smtClean="0"/>
              <a:t>5</a:t>
            </a:fld>
            <a:endParaRPr lang="en-US"/>
          </a:p>
        </p:txBody>
      </p:sp>
    </p:spTree>
    <p:extLst>
      <p:ext uri="{BB962C8B-B14F-4D97-AF65-F5344CB8AC3E}">
        <p14:creationId xmlns:p14="http://schemas.microsoft.com/office/powerpoint/2010/main" val="3886254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[1] </a:t>
            </a:r>
            <a:r>
              <a:rPr lang="en-US" sz="800" dirty="0" err="1"/>
              <a:t>Mihalcea</a:t>
            </a:r>
            <a:r>
              <a:rPr lang="en-US" sz="800" dirty="0"/>
              <a:t>, R., &amp; </a:t>
            </a:r>
            <a:r>
              <a:rPr lang="en-US" sz="800" dirty="0" err="1"/>
              <a:t>Tarau</a:t>
            </a:r>
            <a:r>
              <a:rPr lang="en-US" sz="800" dirty="0"/>
              <a:t>, P. (2004, July). </a:t>
            </a:r>
            <a:r>
              <a:rPr lang="en-US" sz="800" dirty="0" err="1"/>
              <a:t>Textrank</a:t>
            </a:r>
            <a:r>
              <a:rPr lang="en-US" sz="800" dirty="0"/>
              <a:t>: Bringing order into text. In Proceedings of the 2004 conference on empirical methods in natural language processing (pp. 404-411).</a:t>
            </a:r>
          </a:p>
          <a:p>
            <a:r>
              <a:rPr lang="en-US" sz="800" dirty="0"/>
              <a:t>[2] Duan, X., Yin, M., Zhang, M., Chen, B., &amp; Luo, W. (2019, July). Zero-shot cross-lingual abstractive sentence summarization through teaching generation and attention. In Proceedings of the 57th Annual Meeting of the Association for Computational Linguistics (pp. 3162-3172).</a:t>
            </a:r>
          </a:p>
          <a:p>
            <a:r>
              <a:rPr lang="en-US" sz="800" dirty="0"/>
              <a:t>[3] Schmitt, X., Kubler, S., Robert, J., Papadakis, M., &amp; </a:t>
            </a:r>
            <a:r>
              <a:rPr lang="en-US" sz="800" dirty="0" err="1"/>
              <a:t>LeTraon</a:t>
            </a:r>
            <a:r>
              <a:rPr lang="en-US" sz="800" dirty="0"/>
              <a:t>, Y. (2019, October). A replicable comparison study of NER software: </a:t>
            </a:r>
            <a:r>
              <a:rPr lang="en-US" sz="800" dirty="0" err="1"/>
              <a:t>StanfordNLP</a:t>
            </a:r>
            <a:r>
              <a:rPr lang="en-US" sz="800" dirty="0"/>
              <a:t>, NLTK, </a:t>
            </a:r>
            <a:r>
              <a:rPr lang="en-US" sz="800" dirty="0" err="1"/>
              <a:t>OpenNLP</a:t>
            </a:r>
            <a:r>
              <a:rPr lang="en-US" sz="800" dirty="0"/>
              <a:t>, </a:t>
            </a:r>
            <a:r>
              <a:rPr lang="en-US" sz="800" dirty="0" err="1"/>
              <a:t>SpaCy</a:t>
            </a:r>
            <a:r>
              <a:rPr lang="en-US" sz="800" dirty="0"/>
              <a:t>, Gate. In 2019 Sixth International Conference on Social Networks Analysis, Management and Security (SNAMS) (pp. 338-343). IEEE.</a:t>
            </a:r>
          </a:p>
          <a:p>
            <a:r>
              <a:rPr lang="en-US" sz="800" dirty="0"/>
              <a:t>[4] Alghamdi, R., &amp; </a:t>
            </a:r>
            <a:r>
              <a:rPr lang="en-US" sz="800" dirty="0" err="1"/>
              <a:t>Alfalqi</a:t>
            </a:r>
            <a:r>
              <a:rPr lang="en-US" sz="800" dirty="0"/>
              <a:t>, K. (2015). A survey of topic modeling in text mining. Int. J. Adv. </a:t>
            </a:r>
            <a:r>
              <a:rPr lang="en-US" sz="800" dirty="0" err="1"/>
              <a:t>Comput</a:t>
            </a:r>
            <a:r>
              <a:rPr lang="en-US" sz="800" dirty="0"/>
              <a:t>. Sci. Appl.(IJACSA), 6(1).</a:t>
            </a:r>
          </a:p>
          <a:p>
            <a:r>
              <a:rPr lang="en-US" sz="800" dirty="0"/>
              <a:t>[5] Grootendorst, M. (2022). </a:t>
            </a:r>
            <a:r>
              <a:rPr lang="en-US" sz="800" dirty="0" err="1"/>
              <a:t>BERTopic</a:t>
            </a:r>
            <a:r>
              <a:rPr lang="en-US" sz="800" dirty="0"/>
              <a:t>: Neural topic modeling with a class-based TF-IDF procedure. </a:t>
            </a:r>
            <a:r>
              <a:rPr lang="en-US" sz="800" dirty="0" err="1"/>
              <a:t>arXiv</a:t>
            </a:r>
            <a:r>
              <a:rPr lang="en-US" sz="800" dirty="0"/>
              <a:t> preprint arXiv:2203.05794.</a:t>
            </a:r>
          </a:p>
          <a:p>
            <a:endParaRPr lang="en-US" sz="800" dirty="0"/>
          </a:p>
        </p:txBody>
      </p:sp>
      <p:sp>
        <p:nvSpPr>
          <p:cNvPr id="4" name="Slide Number Placeholder 3"/>
          <p:cNvSpPr>
            <a:spLocks noGrp="1"/>
          </p:cNvSpPr>
          <p:nvPr>
            <p:ph type="sldNum" sz="quarter" idx="5"/>
          </p:nvPr>
        </p:nvSpPr>
        <p:spPr/>
        <p:txBody>
          <a:bodyPr/>
          <a:lstStyle/>
          <a:p>
            <a:fld id="{D785FC69-9E59-46E0-9325-76F80F6143D6}" type="slidenum">
              <a:rPr lang="en-US" smtClean="0"/>
              <a:t>12</a:t>
            </a:fld>
            <a:endParaRPr lang="en-US"/>
          </a:p>
        </p:txBody>
      </p:sp>
    </p:spTree>
    <p:extLst>
      <p:ext uri="{BB962C8B-B14F-4D97-AF65-F5344CB8AC3E}">
        <p14:creationId xmlns:p14="http://schemas.microsoft.com/office/powerpoint/2010/main" val="176156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Coherence Score - measures the degree of semantic similarity between the top words in a topic (Using TF-IDF)</a:t>
            </a:r>
          </a:p>
          <a:p>
            <a:r>
              <a:rPr lang="en-US" sz="900" b="0" i="0" dirty="0">
                <a:solidFill>
                  <a:srgbClr val="374151"/>
                </a:solidFill>
                <a:effectLst/>
                <a:latin typeface="Söhne"/>
              </a:rPr>
              <a:t>For example, if a topic consists of the words "apple, fruit, tree, red, and sweet," the coherence score would measure how well these words are related to each other in a semantic sense. </a:t>
            </a:r>
          </a:p>
          <a:p>
            <a:endParaRPr lang="en-US" sz="9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In NMF, the matrix of term frequencies in the documents is factorized into two non-negative matrices - a document-topic matrix and a topic-term matrix.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solidFill>
                <a:srgbClr val="374151"/>
              </a:solidFill>
              <a:effectLst/>
              <a:latin typeface="Söhne"/>
            </a:endParaRPr>
          </a:p>
          <a:p>
            <a:pPr algn="l"/>
            <a:r>
              <a:rPr lang="en-US" sz="900" b="0" i="0" dirty="0">
                <a:solidFill>
                  <a:srgbClr val="374151"/>
                </a:solidFill>
                <a:effectLst/>
                <a:latin typeface="Söhne"/>
              </a:rPr>
              <a:t>LDA works by iteratively updating two sets of parameters - the topic-term matrix and the document-topic matrix - until a stable solution is obtained. The algorithm starts by randomly assigning each word in each document to one of the topics, and then iteratively updates the probability distributions until convergence. During each iteration, the algorithm computes the probability of each word in each document belonging to each topic and updates the document-topic matrix accordingly. It then computes the probability of each term belonging to each topic and updates the topic-term matrix accordingly.</a:t>
            </a:r>
          </a:p>
          <a:p>
            <a:pPr algn="l"/>
            <a:endParaRPr lang="en-US" sz="900" b="0" i="0" dirty="0">
              <a:solidFill>
                <a:srgbClr val="374151"/>
              </a:solidFill>
              <a:effectLst/>
              <a:latin typeface="Söhne"/>
            </a:endParaRPr>
          </a:p>
          <a:p>
            <a:pPr algn="l"/>
            <a:r>
              <a:rPr lang="en-US" sz="900" b="0" i="0" dirty="0">
                <a:solidFill>
                  <a:srgbClr val="374151"/>
                </a:solidFill>
                <a:effectLst/>
                <a:latin typeface="Söhne"/>
              </a:rPr>
              <a:t>In c-TFIDF, the term frequency of a term in a document is weighted by its inverse document frequency, as in the traditional TFIDF scheme. However, the inverse document frequency component is also weighted by a measure of the context in which the term appears. The context is defined as the set of other words in the document that co-occur with the term.</a:t>
            </a:r>
          </a:p>
          <a:p>
            <a:pPr algn="l"/>
            <a:endParaRPr lang="en-US" sz="900" b="0" i="0" dirty="0">
              <a:solidFill>
                <a:srgbClr val="374151"/>
              </a:solidFill>
              <a:effectLst/>
              <a:latin typeface="Söhne"/>
            </a:endParaRPr>
          </a:p>
          <a:p>
            <a:pPr algn="l"/>
            <a:r>
              <a:rPr lang="en-US" sz="900" b="0" i="0" dirty="0" err="1">
                <a:solidFill>
                  <a:srgbClr val="374151"/>
                </a:solidFill>
                <a:effectLst/>
                <a:latin typeface="Söhne"/>
              </a:rPr>
              <a:t>KeyBERT</a:t>
            </a:r>
            <a:r>
              <a:rPr lang="en-US" sz="900" b="0" i="0" dirty="0">
                <a:solidFill>
                  <a:srgbClr val="374151"/>
                </a:solidFill>
                <a:effectLst/>
                <a:latin typeface="Söhne"/>
              </a:rPr>
              <a:t> works by first embedding each sentence in the document using a pre-trained BERT model. It then calculates the sentence embeddings' similarity scores to each other to identify sentences that are most semantically similar to each other. The algorithm then selects the top-n most similar sentences and extracts the keywords from these sentences using another pre-trained BERT model. </a:t>
            </a:r>
          </a:p>
          <a:p>
            <a:pPr algn="l"/>
            <a:endParaRPr lang="en-US" sz="900" b="0" i="0" dirty="0">
              <a:solidFill>
                <a:srgbClr val="374151"/>
              </a:solidFill>
              <a:effectLst/>
              <a:latin typeface="Söhne"/>
            </a:endParaRPr>
          </a:p>
          <a:p>
            <a:pPr algn="l"/>
            <a:r>
              <a:rPr lang="en-US" sz="900" b="0" i="0" dirty="0" err="1">
                <a:solidFill>
                  <a:srgbClr val="374151"/>
                </a:solidFill>
                <a:effectLst/>
                <a:latin typeface="Söhne"/>
              </a:rPr>
              <a:t>HDBScan</a:t>
            </a:r>
            <a:r>
              <a:rPr lang="en-US" sz="900" b="0" i="0" dirty="0">
                <a:solidFill>
                  <a:srgbClr val="374151"/>
                </a:solidFill>
                <a:effectLst/>
                <a:latin typeface="Söhne"/>
              </a:rPr>
              <a:t> works by first constructing a hierarchical representation of the data using a minimum spanning tree, which connects the data points with the shortest possible distances. </a:t>
            </a:r>
          </a:p>
        </p:txBody>
      </p:sp>
      <p:sp>
        <p:nvSpPr>
          <p:cNvPr id="4" name="Slide Number Placeholder 3"/>
          <p:cNvSpPr>
            <a:spLocks noGrp="1"/>
          </p:cNvSpPr>
          <p:nvPr>
            <p:ph type="sldNum" sz="quarter" idx="5"/>
          </p:nvPr>
        </p:nvSpPr>
        <p:spPr/>
        <p:txBody>
          <a:bodyPr/>
          <a:lstStyle/>
          <a:p>
            <a:fld id="{D785FC69-9E59-46E0-9325-76F80F6143D6}" type="slidenum">
              <a:rPr lang="en-US" smtClean="0"/>
              <a:t>13</a:t>
            </a:fld>
            <a:endParaRPr lang="en-US"/>
          </a:p>
        </p:txBody>
      </p:sp>
    </p:spTree>
    <p:extLst>
      <p:ext uri="{BB962C8B-B14F-4D97-AF65-F5344CB8AC3E}">
        <p14:creationId xmlns:p14="http://schemas.microsoft.com/office/powerpoint/2010/main" val="265118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85FC69-9E59-46E0-9325-76F80F6143D6}" type="slidenum">
              <a:rPr lang="en-US" smtClean="0"/>
              <a:t>20</a:t>
            </a:fld>
            <a:endParaRPr lang="en-US"/>
          </a:p>
        </p:txBody>
      </p:sp>
    </p:spTree>
    <p:extLst>
      <p:ext uri="{BB962C8B-B14F-4D97-AF65-F5344CB8AC3E}">
        <p14:creationId xmlns:p14="http://schemas.microsoft.com/office/powerpoint/2010/main" val="147331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ED469A4-21F9-4807-9E0F-EAA431B255DE}"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3942483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69A4-21F9-4807-9E0F-EAA431B255DE}"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351564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69A4-21F9-4807-9E0F-EAA431B255DE}"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78219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469A4-21F9-4807-9E0F-EAA431B255DE}"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357503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ED469A4-21F9-4807-9E0F-EAA431B255DE}"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6526083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D469A4-21F9-4807-9E0F-EAA431B255DE}" type="datetimeFigureOut">
              <a:rPr lang="en-US" smtClean="0"/>
              <a:t>3/24/2023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115772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ED469A4-21F9-4807-9E0F-EAA431B255DE}"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4E6D-D980-447F-966F-19E08F68B7E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8091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469A4-21F9-4807-9E0F-EAA431B255DE}"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95802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469A4-21F9-4807-9E0F-EAA431B255DE}"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220799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ED469A4-21F9-4807-9E0F-EAA431B255DE}" type="datetimeFigureOut">
              <a:rPr lang="en-US" smtClean="0"/>
              <a:t>3/24/2023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168662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D469A4-21F9-4807-9E0F-EAA431B255DE}" type="datetimeFigureOut">
              <a:rPr lang="en-US" smtClean="0"/>
              <a:t>3/24/2023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E19A4E6D-D980-447F-966F-19E08F68B7E0}" type="slidenum">
              <a:rPr lang="en-US" smtClean="0"/>
              <a:t>‹#›</a:t>
            </a:fld>
            <a:endParaRPr lang="en-US"/>
          </a:p>
        </p:txBody>
      </p:sp>
    </p:spTree>
    <p:extLst>
      <p:ext uri="{BB962C8B-B14F-4D97-AF65-F5344CB8AC3E}">
        <p14:creationId xmlns:p14="http://schemas.microsoft.com/office/powerpoint/2010/main" val="232299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D469A4-21F9-4807-9E0F-EAA431B255DE}" type="datetimeFigureOut">
              <a:rPr lang="en-US" smtClean="0"/>
              <a:t>3/24/2023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9A4E6D-D980-447F-966F-19E08F68B7E0}" type="slidenum">
              <a:rPr lang="en-US" smtClean="0"/>
              <a:t>‹#›</a:t>
            </a:fld>
            <a:endParaRPr lang="en-US"/>
          </a:p>
        </p:txBody>
      </p:sp>
    </p:spTree>
    <p:extLst>
      <p:ext uri="{BB962C8B-B14F-4D97-AF65-F5344CB8AC3E}">
        <p14:creationId xmlns:p14="http://schemas.microsoft.com/office/powerpoint/2010/main" val="136156808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652-E849-ACA3-75F5-83C5B7CC8F70}"/>
              </a:ext>
            </a:extLst>
          </p:cNvPr>
          <p:cNvSpPr>
            <a:spLocks noGrp="1"/>
          </p:cNvSpPr>
          <p:nvPr>
            <p:ph type="ctrTitle"/>
          </p:nvPr>
        </p:nvSpPr>
        <p:spPr/>
        <p:txBody>
          <a:bodyPr>
            <a:normAutofit fontScale="90000"/>
          </a:bodyPr>
          <a:lstStyle/>
          <a:p>
            <a:r>
              <a:rPr lang="en-US" dirty="0"/>
              <a:t>Identifying Key Issues and Trends Related to a Country from News Reports</a:t>
            </a:r>
          </a:p>
        </p:txBody>
      </p:sp>
    </p:spTree>
    <p:extLst>
      <p:ext uri="{BB962C8B-B14F-4D97-AF65-F5344CB8AC3E}">
        <p14:creationId xmlns:p14="http://schemas.microsoft.com/office/powerpoint/2010/main" val="88826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652-E849-ACA3-75F5-83C5B7CC8F70}"/>
              </a:ext>
            </a:extLst>
          </p:cNvPr>
          <p:cNvSpPr>
            <a:spLocks noGrp="1"/>
          </p:cNvSpPr>
          <p:nvPr>
            <p:ph type="ctrTitle"/>
          </p:nvPr>
        </p:nvSpPr>
        <p:spPr/>
        <p:txBody>
          <a:bodyPr>
            <a:normAutofit/>
          </a:bodyPr>
          <a:lstStyle/>
          <a:p>
            <a:r>
              <a:rPr lang="en-US" dirty="0"/>
              <a:t>Methodology</a:t>
            </a:r>
          </a:p>
        </p:txBody>
      </p:sp>
    </p:spTree>
    <p:extLst>
      <p:ext uri="{BB962C8B-B14F-4D97-AF65-F5344CB8AC3E}">
        <p14:creationId xmlns:p14="http://schemas.microsoft.com/office/powerpoint/2010/main" val="33557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2314-FD00-2505-2ED0-6C7A05062ED2}"/>
              </a:ext>
            </a:extLst>
          </p:cNvPr>
          <p:cNvSpPr>
            <a:spLocks noGrp="1"/>
          </p:cNvSpPr>
          <p:nvPr>
            <p:ph type="title"/>
          </p:nvPr>
        </p:nvSpPr>
        <p:spPr>
          <a:xfrm>
            <a:off x="2231136" y="134375"/>
            <a:ext cx="7729728" cy="1188720"/>
          </a:xfrm>
        </p:spPr>
        <p:txBody>
          <a:bodyPr/>
          <a:lstStyle/>
          <a:p>
            <a:r>
              <a:rPr lang="en-US" dirty="0"/>
              <a:t>Overall Methodology</a:t>
            </a:r>
          </a:p>
        </p:txBody>
      </p:sp>
      <p:sp>
        <p:nvSpPr>
          <p:cNvPr id="4" name="Rectangle 3">
            <a:extLst>
              <a:ext uri="{FF2B5EF4-FFF2-40B4-BE49-F238E27FC236}">
                <a16:creationId xmlns:a16="http://schemas.microsoft.com/office/drawing/2014/main" id="{E0807667-8FEE-9E57-17BC-0B74E05FDA89}"/>
              </a:ext>
            </a:extLst>
          </p:cNvPr>
          <p:cNvSpPr/>
          <p:nvPr/>
        </p:nvSpPr>
        <p:spPr>
          <a:xfrm>
            <a:off x="914400" y="1450428"/>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Understanding</a:t>
            </a:r>
          </a:p>
        </p:txBody>
      </p:sp>
      <p:sp>
        <p:nvSpPr>
          <p:cNvPr id="5" name="Rectangle 4">
            <a:extLst>
              <a:ext uri="{FF2B5EF4-FFF2-40B4-BE49-F238E27FC236}">
                <a16:creationId xmlns:a16="http://schemas.microsoft.com/office/drawing/2014/main" id="{39116A7E-44F7-C6EE-E4D1-9C5E8E27336A}"/>
              </a:ext>
            </a:extLst>
          </p:cNvPr>
          <p:cNvSpPr/>
          <p:nvPr/>
        </p:nvSpPr>
        <p:spPr>
          <a:xfrm>
            <a:off x="914400" y="2766481"/>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Literature Review</a:t>
            </a:r>
          </a:p>
        </p:txBody>
      </p:sp>
      <p:sp>
        <p:nvSpPr>
          <p:cNvPr id="6" name="Rectangle 5">
            <a:extLst>
              <a:ext uri="{FF2B5EF4-FFF2-40B4-BE49-F238E27FC236}">
                <a16:creationId xmlns:a16="http://schemas.microsoft.com/office/drawing/2014/main" id="{88921372-7148-AD62-19B8-9674572819C8}"/>
              </a:ext>
            </a:extLst>
          </p:cNvPr>
          <p:cNvSpPr/>
          <p:nvPr/>
        </p:nvSpPr>
        <p:spPr>
          <a:xfrm>
            <a:off x="914400" y="4082534"/>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Modelling (Unsupervised)</a:t>
            </a:r>
          </a:p>
        </p:txBody>
      </p:sp>
      <p:sp>
        <p:nvSpPr>
          <p:cNvPr id="7" name="Rectangle 6">
            <a:extLst>
              <a:ext uri="{FF2B5EF4-FFF2-40B4-BE49-F238E27FC236}">
                <a16:creationId xmlns:a16="http://schemas.microsoft.com/office/drawing/2014/main" id="{7D65983C-2321-59B0-9234-6B518D5E947B}"/>
              </a:ext>
            </a:extLst>
          </p:cNvPr>
          <p:cNvSpPr/>
          <p:nvPr/>
        </p:nvSpPr>
        <p:spPr>
          <a:xfrm>
            <a:off x="914400" y="5407572"/>
            <a:ext cx="2081048"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Further Analysis</a:t>
            </a:r>
          </a:p>
        </p:txBody>
      </p:sp>
      <p:sp>
        <p:nvSpPr>
          <p:cNvPr id="8" name="Rectangle 7">
            <a:extLst>
              <a:ext uri="{FF2B5EF4-FFF2-40B4-BE49-F238E27FC236}">
                <a16:creationId xmlns:a16="http://schemas.microsoft.com/office/drawing/2014/main" id="{C86CE627-5F06-65FE-EDAF-9449C62EA3AE}"/>
              </a:ext>
            </a:extLst>
          </p:cNvPr>
          <p:cNvSpPr/>
          <p:nvPr/>
        </p:nvSpPr>
        <p:spPr>
          <a:xfrm>
            <a:off x="3273973" y="1450428"/>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What is the distribution of each data field, and across time?</a:t>
            </a:r>
          </a:p>
          <a:p>
            <a:pPr marL="285750" indent="-285750">
              <a:buFont typeface="Arial" panose="020B0604020202020204" pitchFamily="34" charset="0"/>
              <a:buChar char="•"/>
            </a:pPr>
            <a:r>
              <a:rPr lang="en-US" dirty="0">
                <a:solidFill>
                  <a:schemeClr val="tx1"/>
                </a:solidFill>
              </a:rPr>
              <a:t>Can we extract some features (NER, keywords, sentiments) to understand text data?</a:t>
            </a:r>
          </a:p>
        </p:txBody>
      </p:sp>
      <p:sp>
        <p:nvSpPr>
          <p:cNvPr id="9" name="Rectangle 8">
            <a:extLst>
              <a:ext uri="{FF2B5EF4-FFF2-40B4-BE49-F238E27FC236}">
                <a16:creationId xmlns:a16="http://schemas.microsoft.com/office/drawing/2014/main" id="{8C388A7A-A906-D633-D2C6-93823D9FBFB2}"/>
              </a:ext>
            </a:extLst>
          </p:cNvPr>
          <p:cNvSpPr/>
          <p:nvPr/>
        </p:nvSpPr>
        <p:spPr>
          <a:xfrm>
            <a:off x="3273973" y="2766481"/>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What does the common methods to tackle this problem?</a:t>
            </a:r>
          </a:p>
        </p:txBody>
      </p:sp>
      <p:sp>
        <p:nvSpPr>
          <p:cNvPr id="10" name="Rectangle 9">
            <a:extLst>
              <a:ext uri="{FF2B5EF4-FFF2-40B4-BE49-F238E27FC236}">
                <a16:creationId xmlns:a16="http://schemas.microsoft.com/office/drawing/2014/main" id="{38EAA9D0-6203-319F-955B-CD2D8652E922}"/>
              </a:ext>
            </a:extLst>
          </p:cNvPr>
          <p:cNvSpPr/>
          <p:nvPr/>
        </p:nvSpPr>
        <p:spPr>
          <a:xfrm>
            <a:off x="3273973" y="4082534"/>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chemeClr val="tx1"/>
                </a:solidFill>
              </a:rPr>
              <a:t>Cluster articles into similar topics + extract keywords per topic</a:t>
            </a:r>
          </a:p>
          <a:p>
            <a:pPr marL="285750" indent="-285750">
              <a:buFont typeface="Arial" panose="020B0604020202020204" pitchFamily="34" charset="0"/>
              <a:buChar char="•"/>
            </a:pPr>
            <a:r>
              <a:rPr lang="en-US" dirty="0">
                <a:solidFill>
                  <a:schemeClr val="tx1"/>
                </a:solidFill>
              </a:rPr>
              <a:t>Data Cleaning</a:t>
            </a:r>
          </a:p>
          <a:p>
            <a:pPr marL="285750" indent="-285750">
              <a:buFont typeface="Arial" panose="020B0604020202020204" pitchFamily="34" charset="0"/>
              <a:buChar char="•"/>
            </a:pPr>
            <a:r>
              <a:rPr lang="en-US" dirty="0">
                <a:solidFill>
                  <a:schemeClr val="tx1"/>
                </a:solidFill>
              </a:rPr>
              <a:t>Perform model selection</a:t>
            </a:r>
          </a:p>
          <a:p>
            <a:pPr marL="285750" indent="-285750">
              <a:buFont typeface="Arial" panose="020B0604020202020204" pitchFamily="34" charset="0"/>
              <a:buChar char="•"/>
            </a:pPr>
            <a:r>
              <a:rPr lang="en-US" dirty="0">
                <a:solidFill>
                  <a:schemeClr val="tx1"/>
                </a:solidFill>
              </a:rPr>
              <a:t>Model tuning</a:t>
            </a:r>
          </a:p>
        </p:txBody>
      </p:sp>
      <p:sp>
        <p:nvSpPr>
          <p:cNvPr id="11" name="Rectangle 10">
            <a:extLst>
              <a:ext uri="{FF2B5EF4-FFF2-40B4-BE49-F238E27FC236}">
                <a16:creationId xmlns:a16="http://schemas.microsoft.com/office/drawing/2014/main" id="{341C11A7-7B55-9AED-F0A4-FE91474418A6}"/>
              </a:ext>
            </a:extLst>
          </p:cNvPr>
          <p:cNvSpPr/>
          <p:nvPr/>
        </p:nvSpPr>
        <p:spPr>
          <a:xfrm>
            <a:off x="3273973" y="5398587"/>
            <a:ext cx="6952594" cy="1188720"/>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Keyword selection</a:t>
            </a:r>
          </a:p>
          <a:p>
            <a:pPr marL="285750" indent="-285750">
              <a:buFont typeface="Arial" panose="020B0604020202020204" pitchFamily="34" charset="0"/>
              <a:buChar char="•"/>
            </a:pPr>
            <a:r>
              <a:rPr lang="en-US" dirty="0">
                <a:solidFill>
                  <a:schemeClr val="tx1"/>
                </a:solidFill>
              </a:rPr>
              <a:t>Time series analysis</a:t>
            </a:r>
          </a:p>
          <a:p>
            <a:pPr marL="285750" indent="-285750">
              <a:buFont typeface="Arial" panose="020B0604020202020204" pitchFamily="34" charset="0"/>
              <a:buChar char="•"/>
            </a:pPr>
            <a:r>
              <a:rPr lang="en-US" dirty="0">
                <a:solidFill>
                  <a:schemeClr val="tx1"/>
                </a:solidFill>
              </a:rPr>
              <a:t>News outlet analysis</a:t>
            </a:r>
          </a:p>
          <a:p>
            <a:pPr marL="285750" indent="-285750">
              <a:buFont typeface="Arial" panose="020B0604020202020204" pitchFamily="34" charset="0"/>
              <a:buChar char="•"/>
            </a:pPr>
            <a:r>
              <a:rPr lang="en-US" dirty="0">
                <a:solidFill>
                  <a:schemeClr val="tx1"/>
                </a:solidFill>
              </a:rPr>
              <a:t>Filtering for related news</a:t>
            </a:r>
          </a:p>
        </p:txBody>
      </p:sp>
    </p:spTree>
    <p:extLst>
      <p:ext uri="{BB962C8B-B14F-4D97-AF65-F5344CB8AC3E}">
        <p14:creationId xmlns:p14="http://schemas.microsoft.com/office/powerpoint/2010/main" val="407624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28F6-2068-B7E7-FFE9-AB203944BC55}"/>
              </a:ext>
            </a:extLst>
          </p:cNvPr>
          <p:cNvSpPr>
            <a:spLocks noGrp="1"/>
          </p:cNvSpPr>
          <p:nvPr>
            <p:ph type="title"/>
          </p:nvPr>
        </p:nvSpPr>
        <p:spPr>
          <a:xfrm>
            <a:off x="2231136" y="323561"/>
            <a:ext cx="7729728" cy="1188720"/>
          </a:xfrm>
        </p:spPr>
        <p:txBody>
          <a:bodyPr/>
          <a:lstStyle/>
          <a:p>
            <a:r>
              <a:rPr lang="en-US" dirty="0"/>
              <a:t>How To Represent a Topic or issue</a:t>
            </a:r>
          </a:p>
        </p:txBody>
      </p:sp>
      <p:sp>
        <p:nvSpPr>
          <p:cNvPr id="6" name="Rectangle 5">
            <a:extLst>
              <a:ext uri="{FF2B5EF4-FFF2-40B4-BE49-F238E27FC236}">
                <a16:creationId xmlns:a16="http://schemas.microsoft.com/office/drawing/2014/main" id="{0F6E993E-AA54-586A-ED41-F9875D926B83}"/>
              </a:ext>
            </a:extLst>
          </p:cNvPr>
          <p:cNvSpPr/>
          <p:nvPr/>
        </p:nvSpPr>
        <p:spPr>
          <a:xfrm>
            <a:off x="767256" y="212308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Key Phrases</a:t>
            </a:r>
          </a:p>
        </p:txBody>
      </p:sp>
      <p:sp>
        <p:nvSpPr>
          <p:cNvPr id="7" name="Rectangle 6">
            <a:extLst>
              <a:ext uri="{FF2B5EF4-FFF2-40B4-BE49-F238E27FC236}">
                <a16:creationId xmlns:a16="http://schemas.microsoft.com/office/drawing/2014/main" id="{3F65FA97-1A85-3B2C-287C-45F0E0E8C231}"/>
              </a:ext>
            </a:extLst>
          </p:cNvPr>
          <p:cNvSpPr/>
          <p:nvPr/>
        </p:nvSpPr>
        <p:spPr>
          <a:xfrm>
            <a:off x="4586294" y="212308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Hierarchy and Combination</a:t>
            </a:r>
          </a:p>
        </p:txBody>
      </p:sp>
      <p:sp>
        <p:nvSpPr>
          <p:cNvPr id="8" name="Rectangle 7">
            <a:extLst>
              <a:ext uri="{FF2B5EF4-FFF2-40B4-BE49-F238E27FC236}">
                <a16:creationId xmlns:a16="http://schemas.microsoft.com/office/drawing/2014/main" id="{A55629FA-4D44-BF28-23D1-515B01259BBD}"/>
              </a:ext>
            </a:extLst>
          </p:cNvPr>
          <p:cNvSpPr/>
          <p:nvPr/>
        </p:nvSpPr>
        <p:spPr>
          <a:xfrm>
            <a:off x="8405332" y="2123088"/>
            <a:ext cx="2795751"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Sentence</a:t>
            </a:r>
          </a:p>
        </p:txBody>
      </p:sp>
      <p:sp>
        <p:nvSpPr>
          <p:cNvPr id="9" name="Rectangle 8">
            <a:extLst>
              <a:ext uri="{FF2B5EF4-FFF2-40B4-BE49-F238E27FC236}">
                <a16:creationId xmlns:a16="http://schemas.microsoft.com/office/drawing/2014/main" id="{261D4731-F90F-D7A5-3798-49540A55BAE6}"/>
              </a:ext>
            </a:extLst>
          </p:cNvPr>
          <p:cNvSpPr/>
          <p:nvPr/>
        </p:nvSpPr>
        <p:spPr>
          <a:xfrm>
            <a:off x="767256" y="2815628"/>
            <a:ext cx="2795751" cy="3847537"/>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Example: Covid-19, economy</a:t>
            </a:r>
          </a:p>
          <a:p>
            <a:endParaRPr lang="en-US" dirty="0">
              <a:solidFill>
                <a:schemeClr val="tx1"/>
              </a:solidFill>
            </a:endParaRPr>
          </a:p>
          <a:p>
            <a:r>
              <a:rPr lang="en-US" dirty="0">
                <a:solidFill>
                  <a:schemeClr val="tx1"/>
                </a:solidFill>
              </a:rPr>
              <a:t>How can we extract key phrases?</a:t>
            </a:r>
          </a:p>
          <a:p>
            <a:r>
              <a:rPr lang="en-US" b="1" u="sng" dirty="0">
                <a:solidFill>
                  <a:schemeClr val="tx1"/>
                </a:solidFill>
              </a:rPr>
              <a:t>Document level</a:t>
            </a:r>
          </a:p>
          <a:p>
            <a:pPr marL="285750" indent="-285750">
              <a:buFontTx/>
              <a:buChar char="-"/>
            </a:pPr>
            <a:r>
              <a:rPr lang="en-US" dirty="0">
                <a:solidFill>
                  <a:schemeClr val="tx1"/>
                </a:solidFill>
              </a:rPr>
              <a:t>Graph algorithms:  </a:t>
            </a:r>
            <a:r>
              <a:rPr lang="en-US" dirty="0" err="1">
                <a:solidFill>
                  <a:schemeClr val="tx1"/>
                </a:solidFill>
              </a:rPr>
              <a:t>TextRank</a:t>
            </a:r>
            <a:r>
              <a:rPr lang="en-US" dirty="0">
                <a:solidFill>
                  <a:schemeClr val="tx1"/>
                </a:solidFill>
              </a:rPr>
              <a:t> [1]</a:t>
            </a:r>
          </a:p>
          <a:p>
            <a:pPr marL="285750" indent="-285750">
              <a:buFontTx/>
              <a:buChar char="-"/>
            </a:pPr>
            <a:r>
              <a:rPr lang="en-US" dirty="0">
                <a:solidFill>
                  <a:schemeClr val="tx1"/>
                </a:solidFill>
              </a:rPr>
              <a:t>Zero shot summarization [2]</a:t>
            </a:r>
          </a:p>
          <a:p>
            <a:pPr marL="285750" indent="-285750">
              <a:buFontTx/>
              <a:buChar char="-"/>
            </a:pPr>
            <a:r>
              <a:rPr lang="en-US" dirty="0">
                <a:solidFill>
                  <a:schemeClr val="tx1"/>
                </a:solidFill>
              </a:rPr>
              <a:t>NER [3]</a:t>
            </a:r>
          </a:p>
          <a:p>
            <a:r>
              <a:rPr lang="en-US" b="1" u="sng" dirty="0">
                <a:solidFill>
                  <a:schemeClr val="tx1"/>
                </a:solidFill>
              </a:rPr>
              <a:t>Cluster of Documents</a:t>
            </a:r>
          </a:p>
          <a:p>
            <a:r>
              <a:rPr lang="en-US" dirty="0">
                <a:solidFill>
                  <a:schemeClr val="tx1"/>
                </a:solidFill>
              </a:rPr>
              <a:t>- Topic modelling: LDA [4], NMF[4], </a:t>
            </a:r>
            <a:r>
              <a:rPr lang="en-US" dirty="0" err="1">
                <a:solidFill>
                  <a:schemeClr val="tx1"/>
                </a:solidFill>
              </a:rPr>
              <a:t>BERTopic</a:t>
            </a:r>
            <a:r>
              <a:rPr lang="en-US" dirty="0">
                <a:solidFill>
                  <a:schemeClr val="tx1"/>
                </a:solidFill>
              </a:rPr>
              <a:t>[5]</a:t>
            </a:r>
          </a:p>
        </p:txBody>
      </p:sp>
      <p:sp>
        <p:nvSpPr>
          <p:cNvPr id="10" name="Rectangle 9">
            <a:extLst>
              <a:ext uri="{FF2B5EF4-FFF2-40B4-BE49-F238E27FC236}">
                <a16:creationId xmlns:a16="http://schemas.microsoft.com/office/drawing/2014/main" id="{2F15BD49-B92F-5682-AFD4-1EC8A5B6577F}"/>
              </a:ext>
            </a:extLst>
          </p:cNvPr>
          <p:cNvSpPr/>
          <p:nvPr/>
        </p:nvSpPr>
        <p:spPr>
          <a:xfrm>
            <a:off x="4586293" y="2915733"/>
            <a:ext cx="2795751" cy="2160763"/>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Example: Economy under covid-19 (which is under health </a:t>
            </a:r>
          </a:p>
          <a:p>
            <a:r>
              <a:rPr lang="en-US" dirty="0">
                <a:solidFill>
                  <a:schemeClr val="tx1"/>
                </a:solidFill>
              </a:rPr>
              <a:t>How?</a:t>
            </a:r>
          </a:p>
          <a:p>
            <a:pPr marL="285750" indent="-285750">
              <a:buFontTx/>
              <a:buChar char="-"/>
            </a:pPr>
            <a:r>
              <a:rPr lang="en-US" dirty="0">
                <a:solidFill>
                  <a:schemeClr val="tx1"/>
                </a:solidFill>
              </a:rPr>
              <a:t>Topics and sub-topics classification (IAB) [6]</a:t>
            </a:r>
          </a:p>
          <a:p>
            <a:pPr marL="285750" indent="-285750">
              <a:buFontTx/>
              <a:buChar char="-"/>
            </a:pPr>
            <a:r>
              <a:rPr lang="en-US" dirty="0">
                <a:solidFill>
                  <a:schemeClr val="tx1"/>
                </a:solidFill>
              </a:rPr>
              <a:t>Hierarchical clustering (Topic models) [5]</a:t>
            </a:r>
          </a:p>
        </p:txBody>
      </p:sp>
      <p:pic>
        <p:nvPicPr>
          <p:cNvPr id="12" name="Picture 11">
            <a:extLst>
              <a:ext uri="{FF2B5EF4-FFF2-40B4-BE49-F238E27FC236}">
                <a16:creationId xmlns:a16="http://schemas.microsoft.com/office/drawing/2014/main" id="{40F9ACC3-FDEC-69E3-72A0-2DEA266EAC7E}"/>
              </a:ext>
            </a:extLst>
          </p:cNvPr>
          <p:cNvPicPr>
            <a:picLocks noChangeAspect="1"/>
          </p:cNvPicPr>
          <p:nvPr/>
        </p:nvPicPr>
        <p:blipFill>
          <a:blip r:embed="rId3"/>
          <a:stretch>
            <a:fillRect/>
          </a:stretch>
        </p:blipFill>
        <p:spPr>
          <a:xfrm>
            <a:off x="4526888" y="5295766"/>
            <a:ext cx="2855156" cy="1346772"/>
          </a:xfrm>
          <a:prstGeom prst="rect">
            <a:avLst/>
          </a:prstGeom>
        </p:spPr>
      </p:pic>
      <p:sp>
        <p:nvSpPr>
          <p:cNvPr id="13" name="Rectangle 12">
            <a:extLst>
              <a:ext uri="{FF2B5EF4-FFF2-40B4-BE49-F238E27FC236}">
                <a16:creationId xmlns:a16="http://schemas.microsoft.com/office/drawing/2014/main" id="{328B86ED-E865-5C50-AE6D-4D42634EA289}"/>
              </a:ext>
            </a:extLst>
          </p:cNvPr>
          <p:cNvSpPr/>
          <p:nvPr/>
        </p:nvSpPr>
        <p:spPr>
          <a:xfrm>
            <a:off x="8405330" y="2795001"/>
            <a:ext cx="2795751" cy="3868164"/>
          </a:xfrm>
          <a:prstGeom prst="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Example: Covid-19 have resulted in economic downturn in the tourism industry.</a:t>
            </a:r>
          </a:p>
          <a:p>
            <a:pPr marL="285750" indent="-285750">
              <a:buFontTx/>
              <a:buChar char="-"/>
            </a:pPr>
            <a:r>
              <a:rPr lang="en-US" dirty="0">
                <a:solidFill>
                  <a:schemeClr val="tx1"/>
                </a:solidFill>
              </a:rPr>
              <a:t>Zero-shot Summarization of a cluster of documents</a:t>
            </a:r>
          </a:p>
          <a:p>
            <a:pPr marL="285750" indent="-285750">
              <a:buFontTx/>
              <a:buChar char="-"/>
            </a:pPr>
            <a:r>
              <a:rPr lang="en-US" dirty="0">
                <a:solidFill>
                  <a:schemeClr val="tx1"/>
                </a:solidFill>
              </a:rPr>
              <a:t>Extraction of key sentences per article</a:t>
            </a:r>
          </a:p>
          <a:p>
            <a:r>
              <a:rPr lang="en-US" dirty="0">
                <a:solidFill>
                  <a:schemeClr val="tx1"/>
                </a:solidFill>
              </a:rPr>
              <a:t>(not performed)</a:t>
            </a:r>
          </a:p>
          <a:p>
            <a:r>
              <a:rPr lang="en-US" dirty="0">
                <a:solidFill>
                  <a:schemeClr val="tx1"/>
                </a:solidFill>
              </a:rPr>
              <a:t>- Utilize an example article</a:t>
            </a:r>
          </a:p>
          <a:p>
            <a:endParaRPr lang="en-US" dirty="0">
              <a:solidFill>
                <a:schemeClr val="tx1"/>
              </a:solidFill>
            </a:endParaRPr>
          </a:p>
        </p:txBody>
      </p:sp>
    </p:spTree>
    <p:extLst>
      <p:ext uri="{BB962C8B-B14F-4D97-AF65-F5344CB8AC3E}">
        <p14:creationId xmlns:p14="http://schemas.microsoft.com/office/powerpoint/2010/main" val="9596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5361-4389-25E6-4B14-F7AEBF0EECB4}"/>
              </a:ext>
            </a:extLst>
          </p:cNvPr>
          <p:cNvSpPr>
            <a:spLocks noGrp="1"/>
          </p:cNvSpPr>
          <p:nvPr>
            <p:ph type="title"/>
          </p:nvPr>
        </p:nvSpPr>
        <p:spPr>
          <a:xfrm>
            <a:off x="2231136" y="292030"/>
            <a:ext cx="7729728" cy="1188720"/>
          </a:xfrm>
        </p:spPr>
        <p:txBody>
          <a:bodyPr/>
          <a:lstStyle/>
          <a:p>
            <a:r>
              <a:rPr lang="en-US" dirty="0"/>
              <a:t>Topic Model Utilized</a:t>
            </a:r>
          </a:p>
        </p:txBody>
      </p:sp>
      <p:sp>
        <p:nvSpPr>
          <p:cNvPr id="3" name="Content Placeholder 2">
            <a:extLst>
              <a:ext uri="{FF2B5EF4-FFF2-40B4-BE49-F238E27FC236}">
                <a16:creationId xmlns:a16="http://schemas.microsoft.com/office/drawing/2014/main" id="{94793D23-95B5-0FDE-4506-307845C3B301}"/>
              </a:ext>
            </a:extLst>
          </p:cNvPr>
          <p:cNvSpPr>
            <a:spLocks noGrp="1"/>
          </p:cNvSpPr>
          <p:nvPr>
            <p:ph idx="1"/>
          </p:nvPr>
        </p:nvSpPr>
        <p:spPr>
          <a:xfrm>
            <a:off x="2231136" y="1581141"/>
            <a:ext cx="7729728" cy="4178392"/>
          </a:xfrm>
        </p:spPr>
        <p:txBody>
          <a:bodyPr>
            <a:normAutofit/>
          </a:bodyPr>
          <a:lstStyle/>
          <a:p>
            <a:pPr marL="0" indent="0">
              <a:buNone/>
            </a:pPr>
            <a:r>
              <a:rPr lang="en-US" sz="2000" dirty="0"/>
              <a:t>Why </a:t>
            </a:r>
            <a:r>
              <a:rPr lang="en-US" sz="2000" dirty="0" err="1"/>
              <a:t>BERTopic</a:t>
            </a:r>
            <a:r>
              <a:rPr lang="en-US" sz="2000" dirty="0"/>
              <a:t> is utilized?</a:t>
            </a:r>
          </a:p>
          <a:p>
            <a:pPr>
              <a:buFontTx/>
              <a:buChar char="-"/>
            </a:pPr>
            <a:r>
              <a:rPr lang="en-US" sz="2000" dirty="0"/>
              <a:t>Explainable models include NMF and BERT</a:t>
            </a:r>
          </a:p>
          <a:p>
            <a:pPr>
              <a:buFontTx/>
              <a:buChar char="-"/>
            </a:pPr>
            <a:r>
              <a:rPr lang="en-US" sz="2000" dirty="0"/>
              <a:t>Coherence Score is poor (0) for NMF</a:t>
            </a:r>
          </a:p>
          <a:p>
            <a:pPr>
              <a:buFontTx/>
              <a:buChar char="-"/>
            </a:pPr>
            <a:r>
              <a:rPr lang="en-US" sz="2000" dirty="0"/>
              <a:t>Ability to utilize embeddings</a:t>
            </a:r>
          </a:p>
          <a:p>
            <a:pPr>
              <a:buFontTx/>
              <a:buChar char="-"/>
            </a:pPr>
            <a:endParaRPr lang="en-US" sz="2000" dirty="0"/>
          </a:p>
        </p:txBody>
      </p:sp>
      <p:pic>
        <p:nvPicPr>
          <p:cNvPr id="5" name="Picture 4">
            <a:extLst>
              <a:ext uri="{FF2B5EF4-FFF2-40B4-BE49-F238E27FC236}">
                <a16:creationId xmlns:a16="http://schemas.microsoft.com/office/drawing/2014/main" id="{F15492D5-0089-7874-A1A4-27AD2E08F8AF}"/>
              </a:ext>
            </a:extLst>
          </p:cNvPr>
          <p:cNvPicPr>
            <a:picLocks noChangeAspect="1"/>
          </p:cNvPicPr>
          <p:nvPr/>
        </p:nvPicPr>
        <p:blipFill>
          <a:blip r:embed="rId3"/>
          <a:stretch>
            <a:fillRect/>
          </a:stretch>
        </p:blipFill>
        <p:spPr>
          <a:xfrm>
            <a:off x="2452687" y="3283841"/>
            <a:ext cx="6362866" cy="3282129"/>
          </a:xfrm>
          <a:prstGeom prst="rect">
            <a:avLst/>
          </a:prstGeom>
        </p:spPr>
      </p:pic>
      <p:sp>
        <p:nvSpPr>
          <p:cNvPr id="6" name="Rectangle 5">
            <a:extLst>
              <a:ext uri="{FF2B5EF4-FFF2-40B4-BE49-F238E27FC236}">
                <a16:creationId xmlns:a16="http://schemas.microsoft.com/office/drawing/2014/main" id="{43836DC6-3BF3-8A82-26C9-3524F32E1D96}"/>
              </a:ext>
            </a:extLst>
          </p:cNvPr>
          <p:cNvSpPr/>
          <p:nvPr/>
        </p:nvSpPr>
        <p:spPr>
          <a:xfrm>
            <a:off x="5523284" y="6019705"/>
            <a:ext cx="1520042"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13F198-9468-B015-F458-3A36E09FC9B0}"/>
              </a:ext>
            </a:extLst>
          </p:cNvPr>
          <p:cNvSpPr/>
          <p:nvPr/>
        </p:nvSpPr>
        <p:spPr>
          <a:xfrm>
            <a:off x="4252624" y="4944442"/>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BD39F5-6942-E788-06D5-D6CC11A8A82F}"/>
              </a:ext>
            </a:extLst>
          </p:cNvPr>
          <p:cNvSpPr/>
          <p:nvPr/>
        </p:nvSpPr>
        <p:spPr>
          <a:xfrm>
            <a:off x="5592557" y="4378640"/>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CBBAEA-6DA8-3FAA-A177-B871126A1541}"/>
              </a:ext>
            </a:extLst>
          </p:cNvPr>
          <p:cNvSpPr/>
          <p:nvPr/>
        </p:nvSpPr>
        <p:spPr>
          <a:xfrm>
            <a:off x="7364207" y="3832375"/>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0CF44E-EAE8-A5E2-0C2B-96A05F57A7F5}"/>
              </a:ext>
            </a:extLst>
          </p:cNvPr>
          <p:cNvSpPr/>
          <p:nvPr/>
        </p:nvSpPr>
        <p:spPr>
          <a:xfrm>
            <a:off x="4252624" y="3303377"/>
            <a:ext cx="1381496"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FA9B2-1A7A-4222-D4D3-A1EB4E6979C6}"/>
              </a:ext>
            </a:extLst>
          </p:cNvPr>
          <p:cNvSpPr/>
          <p:nvPr/>
        </p:nvSpPr>
        <p:spPr>
          <a:xfrm>
            <a:off x="7364207" y="5527097"/>
            <a:ext cx="1520042" cy="546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645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42F6-99CB-C1F3-6822-6DE29CCFCA80}"/>
              </a:ext>
            </a:extLst>
          </p:cNvPr>
          <p:cNvSpPr>
            <a:spLocks noGrp="1"/>
          </p:cNvSpPr>
          <p:nvPr>
            <p:ph type="title"/>
          </p:nvPr>
        </p:nvSpPr>
        <p:spPr>
          <a:xfrm>
            <a:off x="2231136" y="15539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21B18006-AFA8-B0A0-425B-F0DB522BE4E5}"/>
              </a:ext>
            </a:extLst>
          </p:cNvPr>
          <p:cNvSpPr>
            <a:spLocks noGrp="1"/>
          </p:cNvSpPr>
          <p:nvPr>
            <p:ph idx="1"/>
          </p:nvPr>
        </p:nvSpPr>
        <p:spPr>
          <a:xfrm>
            <a:off x="847493" y="1476564"/>
            <a:ext cx="10805532" cy="5125680"/>
          </a:xfrm>
        </p:spPr>
        <p:txBody>
          <a:bodyPr>
            <a:normAutofit/>
          </a:bodyPr>
          <a:lstStyle/>
          <a:p>
            <a:pPr marL="0" indent="0">
              <a:buNone/>
            </a:pPr>
            <a:r>
              <a:rPr lang="en-US" b="1" u="sng" dirty="0"/>
              <a:t>Outlier Documents</a:t>
            </a:r>
          </a:p>
          <a:p>
            <a:pPr>
              <a:buFontTx/>
              <a:buChar char="-"/>
            </a:pPr>
            <a:r>
              <a:rPr lang="en-US" dirty="0"/>
              <a:t>We can utilize similarity (c-TF-IDF vs BERT) to bring re-assign outlier documents to similar clusters</a:t>
            </a:r>
          </a:p>
          <a:p>
            <a:pPr marL="0" indent="0">
              <a:buNone/>
            </a:pPr>
            <a:r>
              <a:rPr lang="en-US" b="1" u="sng" dirty="0"/>
              <a:t>Number of Topics</a:t>
            </a:r>
          </a:p>
          <a:p>
            <a:pPr>
              <a:buFontTx/>
              <a:buChar char="-"/>
            </a:pPr>
            <a:r>
              <a:rPr lang="en-US" dirty="0"/>
              <a:t>Number of topics could be auto-assigned by </a:t>
            </a:r>
            <a:r>
              <a:rPr lang="en-US" dirty="0" err="1"/>
              <a:t>BERTopic</a:t>
            </a:r>
            <a:r>
              <a:rPr lang="en-US" dirty="0"/>
              <a:t> (158 topics) based on coherence score. However, it is hard to interpret so many topics</a:t>
            </a:r>
          </a:p>
          <a:p>
            <a:pPr>
              <a:buFontTx/>
              <a:buChar char="-"/>
            </a:pPr>
            <a:r>
              <a:rPr lang="en-US" dirty="0"/>
              <a:t>Reduce the number of topics gradually (158 -&gt; 40) while keeping coherence score at a high level (0.68 -&gt; 0.68)</a:t>
            </a:r>
          </a:p>
          <a:p>
            <a:pPr>
              <a:buFontTx/>
              <a:buChar char="-"/>
            </a:pPr>
            <a:r>
              <a:rPr lang="en-US" dirty="0"/>
              <a:t>Use hierarchical charts to determine if topics can be further combined.</a:t>
            </a:r>
          </a:p>
        </p:txBody>
      </p:sp>
      <p:pic>
        <p:nvPicPr>
          <p:cNvPr id="7" name="Picture 6">
            <a:extLst>
              <a:ext uri="{FF2B5EF4-FFF2-40B4-BE49-F238E27FC236}">
                <a16:creationId xmlns:a16="http://schemas.microsoft.com/office/drawing/2014/main" id="{02702A25-A349-E9AC-BA78-C1BE931AC350}"/>
              </a:ext>
            </a:extLst>
          </p:cNvPr>
          <p:cNvPicPr>
            <a:picLocks noChangeAspect="1"/>
          </p:cNvPicPr>
          <p:nvPr/>
        </p:nvPicPr>
        <p:blipFill>
          <a:blip r:embed="rId2"/>
          <a:stretch>
            <a:fillRect/>
          </a:stretch>
        </p:blipFill>
        <p:spPr>
          <a:xfrm>
            <a:off x="1043585" y="4400676"/>
            <a:ext cx="6037440" cy="2334017"/>
          </a:xfrm>
          <a:prstGeom prst="rect">
            <a:avLst/>
          </a:prstGeom>
        </p:spPr>
      </p:pic>
      <p:cxnSp>
        <p:nvCxnSpPr>
          <p:cNvPr id="9" name="Straight Arrow Connector 8">
            <a:extLst>
              <a:ext uri="{FF2B5EF4-FFF2-40B4-BE49-F238E27FC236}">
                <a16:creationId xmlns:a16="http://schemas.microsoft.com/office/drawing/2014/main" id="{726E0F46-8615-C674-9D85-5D8DE15B7817}"/>
              </a:ext>
            </a:extLst>
          </p:cNvPr>
          <p:cNvCxnSpPr/>
          <p:nvPr/>
        </p:nvCxnSpPr>
        <p:spPr>
          <a:xfrm flipH="1">
            <a:off x="6389649" y="4672361"/>
            <a:ext cx="2219092" cy="3568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CFDD19F-7B33-0050-DDAE-A96CA09F12BF}"/>
              </a:ext>
            </a:extLst>
          </p:cNvPr>
          <p:cNvSpPr txBox="1"/>
          <p:nvPr/>
        </p:nvSpPr>
        <p:spPr>
          <a:xfrm>
            <a:off x="8297437" y="4351853"/>
            <a:ext cx="6094140" cy="369332"/>
          </a:xfrm>
          <a:prstGeom prst="rect">
            <a:avLst/>
          </a:prstGeom>
          <a:noFill/>
        </p:spPr>
        <p:txBody>
          <a:bodyPr wrap="square">
            <a:spAutoFit/>
          </a:bodyPr>
          <a:lstStyle/>
          <a:p>
            <a:r>
              <a:rPr lang="en-US" dirty="0"/>
              <a:t>Rice sugar coffee rendang</a:t>
            </a:r>
          </a:p>
        </p:txBody>
      </p:sp>
      <p:cxnSp>
        <p:nvCxnSpPr>
          <p:cNvPr id="12" name="Straight Arrow Connector 11">
            <a:extLst>
              <a:ext uri="{FF2B5EF4-FFF2-40B4-BE49-F238E27FC236}">
                <a16:creationId xmlns:a16="http://schemas.microsoft.com/office/drawing/2014/main" id="{C4049E0A-27E4-29D5-ED78-7EC130E25847}"/>
              </a:ext>
            </a:extLst>
          </p:cNvPr>
          <p:cNvCxnSpPr>
            <a:cxnSpLocks/>
          </p:cNvCxnSpPr>
          <p:nvPr/>
        </p:nvCxnSpPr>
        <p:spPr>
          <a:xfrm flipH="1">
            <a:off x="6177776" y="5898995"/>
            <a:ext cx="2430965" cy="267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B594D92-425B-625F-B17F-E63108EF7851}"/>
              </a:ext>
            </a:extLst>
          </p:cNvPr>
          <p:cNvSpPr txBox="1"/>
          <p:nvPr/>
        </p:nvSpPr>
        <p:spPr>
          <a:xfrm>
            <a:off x="8394082" y="5529663"/>
            <a:ext cx="6094140" cy="369332"/>
          </a:xfrm>
          <a:prstGeom prst="rect">
            <a:avLst/>
          </a:prstGeom>
          <a:noFill/>
        </p:spPr>
        <p:txBody>
          <a:bodyPr wrap="square">
            <a:spAutoFit/>
          </a:bodyPr>
          <a:lstStyle/>
          <a:p>
            <a:r>
              <a:rPr lang="en-US" dirty="0"/>
              <a:t>Nickel coal mine oil China</a:t>
            </a:r>
          </a:p>
        </p:txBody>
      </p:sp>
    </p:spTree>
    <p:extLst>
      <p:ext uri="{BB962C8B-B14F-4D97-AF65-F5344CB8AC3E}">
        <p14:creationId xmlns:p14="http://schemas.microsoft.com/office/powerpoint/2010/main" val="44651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AFB6AB-816F-E8AC-828D-4E0D197783B1}"/>
              </a:ext>
            </a:extLst>
          </p:cNvPr>
          <p:cNvPicPr>
            <a:picLocks noChangeAspect="1"/>
          </p:cNvPicPr>
          <p:nvPr/>
        </p:nvPicPr>
        <p:blipFill>
          <a:blip r:embed="rId2"/>
          <a:stretch>
            <a:fillRect/>
          </a:stretch>
        </p:blipFill>
        <p:spPr>
          <a:xfrm>
            <a:off x="6132513" y="3376035"/>
            <a:ext cx="3828351" cy="3326569"/>
          </a:xfrm>
          <a:prstGeom prst="rect">
            <a:avLst/>
          </a:prstGeom>
        </p:spPr>
      </p:pic>
      <p:sp>
        <p:nvSpPr>
          <p:cNvPr id="2" name="Title 1">
            <a:extLst>
              <a:ext uri="{FF2B5EF4-FFF2-40B4-BE49-F238E27FC236}">
                <a16:creationId xmlns:a16="http://schemas.microsoft.com/office/drawing/2014/main" id="{2E1B42F6-99CB-C1F3-6822-6DE29CCFCA80}"/>
              </a:ext>
            </a:extLst>
          </p:cNvPr>
          <p:cNvSpPr>
            <a:spLocks noGrp="1"/>
          </p:cNvSpPr>
          <p:nvPr>
            <p:ph type="title"/>
          </p:nvPr>
        </p:nvSpPr>
        <p:spPr>
          <a:xfrm>
            <a:off x="2231136" y="15539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21B18006-AFA8-B0A0-425B-F0DB522BE4E5}"/>
              </a:ext>
            </a:extLst>
          </p:cNvPr>
          <p:cNvSpPr>
            <a:spLocks noGrp="1"/>
          </p:cNvSpPr>
          <p:nvPr>
            <p:ph idx="1"/>
          </p:nvPr>
        </p:nvSpPr>
        <p:spPr>
          <a:xfrm>
            <a:off x="847493" y="1476564"/>
            <a:ext cx="10805532" cy="1077704"/>
          </a:xfrm>
        </p:spPr>
        <p:txBody>
          <a:bodyPr>
            <a:normAutofit/>
          </a:bodyPr>
          <a:lstStyle/>
          <a:p>
            <a:pPr marL="0" indent="0">
              <a:buNone/>
            </a:pPr>
            <a:r>
              <a:rPr lang="en-US" b="1" u="sng" dirty="0"/>
              <a:t>Number of  Topics</a:t>
            </a:r>
          </a:p>
          <a:p>
            <a:pPr>
              <a:buFontTx/>
              <a:buChar char="-"/>
            </a:pPr>
            <a:r>
              <a:rPr lang="en-US" dirty="0"/>
              <a:t>Evaluate the improvement via the </a:t>
            </a:r>
            <a:r>
              <a:rPr lang="en-US" dirty="0" err="1"/>
              <a:t>intertopic</a:t>
            </a:r>
            <a:r>
              <a:rPr lang="en-US" dirty="0"/>
              <a:t>-distance maps</a:t>
            </a:r>
          </a:p>
        </p:txBody>
      </p:sp>
      <p:sp>
        <p:nvSpPr>
          <p:cNvPr id="4" name="Rectangle 3">
            <a:extLst>
              <a:ext uri="{FF2B5EF4-FFF2-40B4-BE49-F238E27FC236}">
                <a16:creationId xmlns:a16="http://schemas.microsoft.com/office/drawing/2014/main" id="{05D4E9A7-4AD2-0351-B63C-E1C3C5B67A5B}"/>
              </a:ext>
            </a:extLst>
          </p:cNvPr>
          <p:cNvSpPr/>
          <p:nvPr/>
        </p:nvSpPr>
        <p:spPr>
          <a:xfrm>
            <a:off x="538975" y="2603508"/>
            <a:ext cx="3828037"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Before</a:t>
            </a:r>
          </a:p>
        </p:txBody>
      </p:sp>
      <p:sp>
        <p:nvSpPr>
          <p:cNvPr id="5" name="Rectangle 4">
            <a:extLst>
              <a:ext uri="{FF2B5EF4-FFF2-40B4-BE49-F238E27FC236}">
                <a16:creationId xmlns:a16="http://schemas.microsoft.com/office/drawing/2014/main" id="{BFADD3EC-B4B7-C4E5-28D0-410DFB396819}"/>
              </a:ext>
            </a:extLst>
          </p:cNvPr>
          <p:cNvSpPr/>
          <p:nvPr/>
        </p:nvSpPr>
        <p:spPr>
          <a:xfrm>
            <a:off x="6096000" y="2554268"/>
            <a:ext cx="3828037" cy="5686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After</a:t>
            </a:r>
          </a:p>
        </p:txBody>
      </p:sp>
      <p:pic>
        <p:nvPicPr>
          <p:cNvPr id="8" name="Picture 7">
            <a:extLst>
              <a:ext uri="{FF2B5EF4-FFF2-40B4-BE49-F238E27FC236}">
                <a16:creationId xmlns:a16="http://schemas.microsoft.com/office/drawing/2014/main" id="{9E0B37DD-78B5-3E7D-99AB-3F3BA204E25A}"/>
              </a:ext>
            </a:extLst>
          </p:cNvPr>
          <p:cNvPicPr>
            <a:picLocks noChangeAspect="1"/>
          </p:cNvPicPr>
          <p:nvPr/>
        </p:nvPicPr>
        <p:blipFill>
          <a:blip r:embed="rId3"/>
          <a:stretch>
            <a:fillRect/>
          </a:stretch>
        </p:blipFill>
        <p:spPr>
          <a:xfrm>
            <a:off x="538975" y="3376036"/>
            <a:ext cx="3828037" cy="3326569"/>
          </a:xfrm>
          <a:prstGeom prst="rect">
            <a:avLst/>
          </a:prstGeom>
        </p:spPr>
      </p:pic>
      <p:cxnSp>
        <p:nvCxnSpPr>
          <p:cNvPr id="15" name="Straight Arrow Connector 14">
            <a:extLst>
              <a:ext uri="{FF2B5EF4-FFF2-40B4-BE49-F238E27FC236}">
                <a16:creationId xmlns:a16="http://schemas.microsoft.com/office/drawing/2014/main" id="{1EA3A2F7-4398-1C2C-4976-D56F1F8CB4A1}"/>
              </a:ext>
            </a:extLst>
          </p:cNvPr>
          <p:cNvCxnSpPr>
            <a:cxnSpLocks/>
          </p:cNvCxnSpPr>
          <p:nvPr/>
        </p:nvCxnSpPr>
        <p:spPr>
          <a:xfrm flipH="1">
            <a:off x="9437914" y="3376036"/>
            <a:ext cx="876964" cy="599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4F5A41C-F9AC-8286-76EA-8BF6E385E473}"/>
              </a:ext>
            </a:extLst>
          </p:cNvPr>
          <p:cNvSpPr txBox="1"/>
          <p:nvPr/>
        </p:nvSpPr>
        <p:spPr>
          <a:xfrm>
            <a:off x="9061162" y="3092889"/>
            <a:ext cx="6094140" cy="369332"/>
          </a:xfrm>
          <a:prstGeom prst="rect">
            <a:avLst/>
          </a:prstGeom>
          <a:noFill/>
        </p:spPr>
        <p:txBody>
          <a:bodyPr wrap="square">
            <a:spAutoFit/>
          </a:bodyPr>
          <a:lstStyle/>
          <a:p>
            <a:r>
              <a:rPr lang="en-US" dirty="0"/>
              <a:t>Covid | Cases | Health | People</a:t>
            </a:r>
          </a:p>
        </p:txBody>
      </p:sp>
      <p:cxnSp>
        <p:nvCxnSpPr>
          <p:cNvPr id="19" name="Straight Arrow Connector 18">
            <a:extLst>
              <a:ext uri="{FF2B5EF4-FFF2-40B4-BE49-F238E27FC236}">
                <a16:creationId xmlns:a16="http://schemas.microsoft.com/office/drawing/2014/main" id="{CF99DF93-9EFB-72D6-A1DF-45B810CE1AD6}"/>
              </a:ext>
            </a:extLst>
          </p:cNvPr>
          <p:cNvCxnSpPr>
            <a:cxnSpLocks/>
          </p:cNvCxnSpPr>
          <p:nvPr/>
        </p:nvCxnSpPr>
        <p:spPr>
          <a:xfrm flipH="1" flipV="1">
            <a:off x="9350829" y="4026053"/>
            <a:ext cx="751114" cy="2716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F1310BB-A0FD-29A2-8307-9C1C0B056423}"/>
              </a:ext>
            </a:extLst>
          </p:cNvPr>
          <p:cNvSpPr txBox="1"/>
          <p:nvPr/>
        </p:nvSpPr>
        <p:spPr>
          <a:xfrm>
            <a:off x="9200073" y="4430004"/>
            <a:ext cx="6094140" cy="369332"/>
          </a:xfrm>
          <a:prstGeom prst="rect">
            <a:avLst/>
          </a:prstGeom>
          <a:noFill/>
        </p:spPr>
        <p:txBody>
          <a:bodyPr wrap="square">
            <a:spAutoFit/>
          </a:bodyPr>
          <a:lstStyle/>
          <a:p>
            <a:r>
              <a:rPr lang="en-US" dirty="0" err="1"/>
              <a:t>Sinaga</a:t>
            </a:r>
            <a:r>
              <a:rPr lang="en-US" dirty="0"/>
              <a:t> | Manchester | Victims</a:t>
            </a:r>
          </a:p>
        </p:txBody>
      </p:sp>
    </p:spTree>
    <p:extLst>
      <p:ext uri="{BB962C8B-B14F-4D97-AF65-F5344CB8AC3E}">
        <p14:creationId xmlns:p14="http://schemas.microsoft.com/office/powerpoint/2010/main" val="24711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F778-44F5-D10B-E5EA-3B588ED5B6B4}"/>
              </a:ext>
            </a:extLst>
          </p:cNvPr>
          <p:cNvSpPr>
            <a:spLocks noGrp="1"/>
          </p:cNvSpPr>
          <p:nvPr>
            <p:ph type="title"/>
          </p:nvPr>
        </p:nvSpPr>
        <p:spPr>
          <a:xfrm>
            <a:off x="2231136" y="17295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43E52D31-A74A-D394-2BE9-EA2883572F95}"/>
              </a:ext>
            </a:extLst>
          </p:cNvPr>
          <p:cNvSpPr>
            <a:spLocks noGrp="1"/>
          </p:cNvSpPr>
          <p:nvPr>
            <p:ph idx="1"/>
          </p:nvPr>
        </p:nvSpPr>
        <p:spPr>
          <a:xfrm>
            <a:off x="612369" y="2278257"/>
            <a:ext cx="4727225" cy="3101983"/>
          </a:xfrm>
        </p:spPr>
        <p:txBody>
          <a:bodyPr>
            <a:normAutofit lnSpcReduction="10000"/>
          </a:bodyPr>
          <a:lstStyle/>
          <a:p>
            <a:pPr marL="0" indent="0">
              <a:buNone/>
            </a:pPr>
            <a:r>
              <a:rPr lang="en-US" b="1" u="sng" dirty="0"/>
              <a:t>Number of  Topics</a:t>
            </a:r>
          </a:p>
          <a:p>
            <a:pPr>
              <a:buFontTx/>
              <a:buChar char="-"/>
            </a:pPr>
            <a:r>
              <a:rPr lang="en-US" dirty="0"/>
              <a:t>Are there still any similar articles which we can combine?</a:t>
            </a:r>
          </a:p>
          <a:p>
            <a:pPr>
              <a:buFontTx/>
              <a:buChar char="-"/>
            </a:pPr>
            <a:r>
              <a:rPr lang="en-US" dirty="0"/>
              <a:t>Yes, however, it may not make sense to combine them.  </a:t>
            </a:r>
            <a:r>
              <a:rPr lang="en-US" dirty="0" err="1"/>
              <a:t>Ie</a:t>
            </a:r>
            <a:r>
              <a:rPr lang="en-US" dirty="0"/>
              <a:t> covid19 + economy vs economy + banks</a:t>
            </a:r>
          </a:p>
          <a:p>
            <a:pPr>
              <a:buFontTx/>
              <a:buChar char="-"/>
            </a:pPr>
            <a:r>
              <a:rPr lang="en-US" dirty="0"/>
              <a:t>Can manually combine topics like </a:t>
            </a:r>
            <a:r>
              <a:rPr lang="en-US" dirty="0" err="1"/>
              <a:t>power|energy|coal</a:t>
            </a:r>
            <a:r>
              <a:rPr lang="en-US" dirty="0"/>
              <a:t> and </a:t>
            </a:r>
            <a:r>
              <a:rPr lang="en-US" dirty="0" err="1"/>
              <a:t>oil|palm|trade</a:t>
            </a:r>
            <a:r>
              <a:rPr lang="en-US" dirty="0"/>
              <a:t>, but there are not many to combine</a:t>
            </a:r>
          </a:p>
          <a:p>
            <a:pPr>
              <a:buFontTx/>
              <a:buChar char="-"/>
            </a:pPr>
            <a:r>
              <a:rPr lang="en-US" dirty="0"/>
              <a:t>Total about 38 topics identified</a:t>
            </a:r>
          </a:p>
          <a:p>
            <a:pPr>
              <a:buFontTx/>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92394CB3-3144-4123-7E32-4F98E8081A2F}"/>
              </a:ext>
            </a:extLst>
          </p:cNvPr>
          <p:cNvPicPr>
            <a:picLocks noChangeAspect="1"/>
          </p:cNvPicPr>
          <p:nvPr/>
        </p:nvPicPr>
        <p:blipFill>
          <a:blip r:embed="rId2"/>
          <a:stretch>
            <a:fillRect/>
          </a:stretch>
        </p:blipFill>
        <p:spPr>
          <a:xfrm>
            <a:off x="5339594" y="1477760"/>
            <a:ext cx="5376727" cy="5338211"/>
          </a:xfrm>
          <a:prstGeom prst="rect">
            <a:avLst/>
          </a:prstGeom>
        </p:spPr>
      </p:pic>
    </p:spTree>
    <p:extLst>
      <p:ext uri="{BB962C8B-B14F-4D97-AF65-F5344CB8AC3E}">
        <p14:creationId xmlns:p14="http://schemas.microsoft.com/office/powerpoint/2010/main" val="13467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42F6-99CB-C1F3-6822-6DE29CCFCA80}"/>
              </a:ext>
            </a:extLst>
          </p:cNvPr>
          <p:cNvSpPr>
            <a:spLocks noGrp="1"/>
          </p:cNvSpPr>
          <p:nvPr>
            <p:ph type="title"/>
          </p:nvPr>
        </p:nvSpPr>
        <p:spPr>
          <a:xfrm>
            <a:off x="2231136" y="155395"/>
            <a:ext cx="7729728" cy="1188720"/>
          </a:xfrm>
        </p:spPr>
        <p:txBody>
          <a:bodyPr/>
          <a:lstStyle/>
          <a:p>
            <a:r>
              <a:rPr lang="en-US" dirty="0"/>
              <a:t>Tuning Topic Models</a:t>
            </a:r>
          </a:p>
        </p:txBody>
      </p:sp>
      <p:sp>
        <p:nvSpPr>
          <p:cNvPr id="3" name="Content Placeholder 2">
            <a:extLst>
              <a:ext uri="{FF2B5EF4-FFF2-40B4-BE49-F238E27FC236}">
                <a16:creationId xmlns:a16="http://schemas.microsoft.com/office/drawing/2014/main" id="{21B18006-AFA8-B0A0-425B-F0DB522BE4E5}"/>
              </a:ext>
            </a:extLst>
          </p:cNvPr>
          <p:cNvSpPr>
            <a:spLocks noGrp="1"/>
          </p:cNvSpPr>
          <p:nvPr>
            <p:ph idx="1"/>
          </p:nvPr>
        </p:nvSpPr>
        <p:spPr>
          <a:xfrm>
            <a:off x="2231136" y="1518691"/>
            <a:ext cx="7894171" cy="5125680"/>
          </a:xfrm>
        </p:spPr>
        <p:txBody>
          <a:bodyPr>
            <a:normAutofit/>
          </a:bodyPr>
          <a:lstStyle/>
          <a:p>
            <a:pPr marL="0" indent="0">
              <a:buNone/>
            </a:pPr>
            <a:r>
              <a:rPr lang="en-US" b="1" u="sng" dirty="0"/>
              <a:t>Number of Keywords</a:t>
            </a:r>
          </a:p>
          <a:p>
            <a:pPr marL="0" indent="0">
              <a:buNone/>
            </a:pPr>
            <a:r>
              <a:rPr lang="en-US" dirty="0"/>
              <a:t>-  Utilize c-TF-IDF score and elbow charts to determine the appropriate cut-off for keywords (4, globally)</a:t>
            </a:r>
          </a:p>
        </p:txBody>
      </p:sp>
      <p:pic>
        <p:nvPicPr>
          <p:cNvPr id="5" name="Picture 4">
            <a:extLst>
              <a:ext uri="{FF2B5EF4-FFF2-40B4-BE49-F238E27FC236}">
                <a16:creationId xmlns:a16="http://schemas.microsoft.com/office/drawing/2014/main" id="{2440C9CA-CC80-3175-00CF-FCFFEF284085}"/>
              </a:ext>
            </a:extLst>
          </p:cNvPr>
          <p:cNvPicPr>
            <a:picLocks noChangeAspect="1"/>
          </p:cNvPicPr>
          <p:nvPr/>
        </p:nvPicPr>
        <p:blipFill>
          <a:blip r:embed="rId2"/>
          <a:stretch>
            <a:fillRect/>
          </a:stretch>
        </p:blipFill>
        <p:spPr>
          <a:xfrm>
            <a:off x="2231136" y="2609611"/>
            <a:ext cx="7212722" cy="4248389"/>
          </a:xfrm>
          <a:prstGeom prst="rect">
            <a:avLst/>
          </a:prstGeom>
        </p:spPr>
      </p:pic>
      <p:cxnSp>
        <p:nvCxnSpPr>
          <p:cNvPr id="4" name="Straight Arrow Connector 3">
            <a:extLst>
              <a:ext uri="{FF2B5EF4-FFF2-40B4-BE49-F238E27FC236}">
                <a16:creationId xmlns:a16="http://schemas.microsoft.com/office/drawing/2014/main" id="{02F205D5-A365-529A-7B89-DF6774FC2ED4}"/>
              </a:ext>
            </a:extLst>
          </p:cNvPr>
          <p:cNvCxnSpPr>
            <a:cxnSpLocks/>
          </p:cNvCxnSpPr>
          <p:nvPr/>
        </p:nvCxnSpPr>
        <p:spPr>
          <a:xfrm flipH="1">
            <a:off x="4237464" y="5642517"/>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9E748FD6-8161-C0DF-6132-B6D1CB2AD906}"/>
              </a:ext>
            </a:extLst>
          </p:cNvPr>
          <p:cNvCxnSpPr>
            <a:cxnSpLocks/>
          </p:cNvCxnSpPr>
          <p:nvPr/>
        </p:nvCxnSpPr>
        <p:spPr>
          <a:xfrm flipH="1">
            <a:off x="5469507" y="4389864"/>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162B38F6-10DE-CC60-2CFE-2F25871C13D5}"/>
              </a:ext>
            </a:extLst>
          </p:cNvPr>
          <p:cNvCxnSpPr>
            <a:cxnSpLocks/>
          </p:cNvCxnSpPr>
          <p:nvPr/>
        </p:nvCxnSpPr>
        <p:spPr>
          <a:xfrm flipH="1">
            <a:off x="5474916" y="5180353"/>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1766AD3-033A-FF65-4EBF-CEBD39EE2996}"/>
              </a:ext>
            </a:extLst>
          </p:cNvPr>
          <p:cNvCxnSpPr>
            <a:cxnSpLocks/>
          </p:cNvCxnSpPr>
          <p:nvPr/>
        </p:nvCxnSpPr>
        <p:spPr>
          <a:xfrm flipH="1">
            <a:off x="5519521" y="5666309"/>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E3AA1C4-5DD9-793E-464D-4058D3D52975}"/>
              </a:ext>
            </a:extLst>
          </p:cNvPr>
          <p:cNvCxnSpPr>
            <a:cxnSpLocks/>
          </p:cNvCxnSpPr>
          <p:nvPr/>
        </p:nvCxnSpPr>
        <p:spPr>
          <a:xfrm flipH="1">
            <a:off x="4237464" y="5410263"/>
            <a:ext cx="367990" cy="1449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9483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B8E2-1FB6-43ED-F9B0-5D3764CFFA27}"/>
              </a:ext>
            </a:extLst>
          </p:cNvPr>
          <p:cNvSpPr>
            <a:spLocks noGrp="1"/>
          </p:cNvSpPr>
          <p:nvPr>
            <p:ph type="title"/>
          </p:nvPr>
        </p:nvSpPr>
        <p:spPr>
          <a:xfrm>
            <a:off x="2231136" y="317921"/>
            <a:ext cx="7729728" cy="1188720"/>
          </a:xfrm>
        </p:spPr>
        <p:txBody>
          <a:bodyPr/>
          <a:lstStyle/>
          <a:p>
            <a:r>
              <a:rPr lang="en-US" dirty="0"/>
              <a:t>Text Data Cleaning</a:t>
            </a:r>
          </a:p>
        </p:txBody>
      </p:sp>
      <p:sp>
        <p:nvSpPr>
          <p:cNvPr id="4" name="Content Placeholder 2">
            <a:extLst>
              <a:ext uri="{FF2B5EF4-FFF2-40B4-BE49-F238E27FC236}">
                <a16:creationId xmlns:a16="http://schemas.microsoft.com/office/drawing/2014/main" id="{11B2936F-1A8A-EBFF-13DB-813F6A221D92}"/>
              </a:ext>
            </a:extLst>
          </p:cNvPr>
          <p:cNvSpPr>
            <a:spLocks noGrp="1"/>
          </p:cNvSpPr>
          <p:nvPr>
            <p:ph idx="1"/>
          </p:nvPr>
        </p:nvSpPr>
        <p:spPr>
          <a:xfrm>
            <a:off x="2141926" y="1878008"/>
            <a:ext cx="7729728" cy="3407670"/>
          </a:xfrm>
        </p:spPr>
        <p:txBody>
          <a:bodyPr>
            <a:normAutofit fontScale="92500"/>
          </a:bodyPr>
          <a:lstStyle/>
          <a:p>
            <a:pPr>
              <a:buFontTx/>
              <a:buChar char="-"/>
            </a:pPr>
            <a:r>
              <a:rPr lang="en-US" dirty="0"/>
              <a:t>Text data cleaning depends on the output of the specific analysis to be provided</a:t>
            </a:r>
          </a:p>
          <a:p>
            <a:pPr>
              <a:buFontTx/>
              <a:buChar char="-"/>
            </a:pPr>
            <a:r>
              <a:rPr lang="en-US" dirty="0"/>
              <a:t>For example, for BERT models, there are less data cleaning which needs to be done.</a:t>
            </a:r>
          </a:p>
          <a:p>
            <a:pPr>
              <a:buFontTx/>
              <a:buChar char="-"/>
            </a:pPr>
            <a:r>
              <a:rPr lang="en-US" dirty="0"/>
              <a:t>In general data cleaning steps include:</a:t>
            </a:r>
          </a:p>
          <a:p>
            <a:pPr marL="342900" indent="-342900">
              <a:buAutoNum type="arabicPeriod"/>
            </a:pPr>
            <a:r>
              <a:rPr lang="en-US" dirty="0"/>
              <a:t>Remove URLs (usually not relevant to the analysis) (</a:t>
            </a:r>
            <a:r>
              <a:rPr lang="en-US" dirty="0" err="1"/>
              <a:t>BERTopic</a:t>
            </a:r>
            <a:r>
              <a:rPr lang="en-US" dirty="0"/>
              <a:t>)</a:t>
            </a:r>
          </a:p>
          <a:p>
            <a:pPr marL="342900" indent="-342900">
              <a:buAutoNum type="arabicPeriod"/>
            </a:pPr>
            <a:r>
              <a:rPr lang="en-US" dirty="0"/>
              <a:t>Removing new lines (</a:t>
            </a:r>
            <a:r>
              <a:rPr lang="en-US" dirty="0" err="1"/>
              <a:t>BERTopic</a:t>
            </a:r>
            <a:r>
              <a:rPr lang="en-US" dirty="0"/>
              <a:t>)</a:t>
            </a:r>
          </a:p>
          <a:p>
            <a:pPr marL="342900" indent="-342900">
              <a:buAutoNum type="arabicPeriod"/>
            </a:pPr>
            <a:r>
              <a:rPr lang="en-US" dirty="0"/>
              <a:t>Removing stop words (</a:t>
            </a:r>
            <a:r>
              <a:rPr lang="en-US" dirty="0" err="1"/>
              <a:t>BERTopic</a:t>
            </a:r>
            <a:r>
              <a:rPr lang="en-US" dirty="0"/>
              <a:t>)</a:t>
            </a:r>
          </a:p>
          <a:p>
            <a:pPr marL="342900" indent="-342900">
              <a:buAutoNum type="arabicPeriod"/>
            </a:pPr>
            <a:r>
              <a:rPr lang="en-US" dirty="0"/>
              <a:t>Stemming (removing suffixes)</a:t>
            </a:r>
          </a:p>
          <a:p>
            <a:pPr marL="342900" indent="-342900">
              <a:buAutoNum type="arabicPeriod"/>
            </a:pPr>
            <a:r>
              <a:rPr lang="en-US" dirty="0"/>
              <a:t>Lemmatizing (converting to base form)</a:t>
            </a:r>
          </a:p>
        </p:txBody>
      </p:sp>
    </p:spTree>
    <p:extLst>
      <p:ext uri="{BB962C8B-B14F-4D97-AF65-F5344CB8AC3E}">
        <p14:creationId xmlns:p14="http://schemas.microsoft.com/office/powerpoint/2010/main" val="211254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A71B-CD5D-79ED-B63B-7880283BBE80}"/>
              </a:ext>
            </a:extLst>
          </p:cNvPr>
          <p:cNvSpPr>
            <a:spLocks noGrp="1"/>
          </p:cNvSpPr>
          <p:nvPr>
            <p:ph type="title"/>
          </p:nvPr>
        </p:nvSpPr>
        <p:spPr>
          <a:xfrm>
            <a:off x="2231136" y="295619"/>
            <a:ext cx="7729728" cy="1188720"/>
          </a:xfrm>
        </p:spPr>
        <p:txBody>
          <a:bodyPr/>
          <a:lstStyle/>
          <a:p>
            <a:r>
              <a:rPr lang="en-US" dirty="0"/>
              <a:t>Filtering for Related News</a:t>
            </a:r>
          </a:p>
        </p:txBody>
      </p:sp>
      <p:sp>
        <p:nvSpPr>
          <p:cNvPr id="3" name="Content Placeholder 2">
            <a:extLst>
              <a:ext uri="{FF2B5EF4-FFF2-40B4-BE49-F238E27FC236}">
                <a16:creationId xmlns:a16="http://schemas.microsoft.com/office/drawing/2014/main" id="{DACABE2E-6534-332E-02BD-FCC5C799AA76}"/>
              </a:ext>
            </a:extLst>
          </p:cNvPr>
          <p:cNvSpPr>
            <a:spLocks noGrp="1"/>
          </p:cNvSpPr>
          <p:nvPr>
            <p:ph idx="1"/>
          </p:nvPr>
        </p:nvSpPr>
        <p:spPr>
          <a:xfrm>
            <a:off x="2231136" y="2136239"/>
            <a:ext cx="7729728" cy="4043844"/>
          </a:xfrm>
        </p:spPr>
        <p:txBody>
          <a:bodyPr/>
          <a:lstStyle/>
          <a:p>
            <a:pPr marL="0" indent="0">
              <a:buNone/>
            </a:pPr>
            <a:r>
              <a:rPr lang="en-US" b="1" u="sng" dirty="0"/>
              <a:t>News related to Indonesia could be:</a:t>
            </a:r>
          </a:p>
          <a:p>
            <a:pPr>
              <a:buFontTx/>
              <a:buChar char="-"/>
            </a:pPr>
            <a:r>
              <a:rPr lang="en-US" dirty="0"/>
              <a:t>Local news</a:t>
            </a:r>
          </a:p>
          <a:p>
            <a:pPr>
              <a:buFontTx/>
              <a:buChar char="-"/>
            </a:pPr>
            <a:r>
              <a:rPr lang="en-US" dirty="0"/>
              <a:t>News which impact Indonesia/Indonesians (harder to evaluate)</a:t>
            </a:r>
          </a:p>
          <a:p>
            <a:pPr marL="0" indent="0">
              <a:buNone/>
            </a:pPr>
            <a:r>
              <a:rPr lang="en-US" b="1" u="sng" dirty="0"/>
              <a:t>Methods:</a:t>
            </a:r>
          </a:p>
          <a:p>
            <a:pPr>
              <a:buFontTx/>
              <a:buChar char="-"/>
            </a:pPr>
            <a:r>
              <a:rPr lang="en-US" dirty="0"/>
              <a:t>We look at the entities / keywords surrounding Indonesia using NER spacy library and </a:t>
            </a:r>
            <a:r>
              <a:rPr lang="en-US" dirty="0" err="1"/>
              <a:t>textrank</a:t>
            </a:r>
            <a:endParaRPr lang="en-US" dirty="0"/>
          </a:p>
          <a:p>
            <a:pPr>
              <a:buFontTx/>
              <a:buChar char="-"/>
            </a:pPr>
            <a:r>
              <a:rPr lang="en-US" dirty="0"/>
              <a:t>Negative approach to reduce false positive – topics that have articles with few key words related to Indonesia, we will eliminate them</a:t>
            </a:r>
          </a:p>
          <a:p>
            <a:pPr marL="0" indent="0">
              <a:buNone/>
            </a:pPr>
            <a:r>
              <a:rPr lang="en-US" b="1" u="sng" dirty="0"/>
              <a:t>Result:</a:t>
            </a:r>
          </a:p>
          <a:p>
            <a:pPr marL="0" indent="0">
              <a:buNone/>
            </a:pPr>
            <a:r>
              <a:rPr lang="en-US" dirty="0"/>
              <a:t>- Topic related to ('Taliban', 'Afghanistan’) is removed from list of topics</a:t>
            </a:r>
          </a:p>
        </p:txBody>
      </p:sp>
    </p:spTree>
    <p:extLst>
      <p:ext uri="{BB962C8B-B14F-4D97-AF65-F5344CB8AC3E}">
        <p14:creationId xmlns:p14="http://schemas.microsoft.com/office/powerpoint/2010/main" val="380471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0BA7-89C5-EDEB-4A3D-1432C9922326}"/>
              </a:ext>
            </a:extLst>
          </p:cNvPr>
          <p:cNvSpPr>
            <a:spLocks noGrp="1"/>
          </p:cNvSpPr>
          <p:nvPr>
            <p:ph type="title"/>
          </p:nvPr>
        </p:nvSpPr>
        <p:spPr>
          <a:xfrm>
            <a:off x="2325729" y="102843"/>
            <a:ext cx="7729728" cy="1188720"/>
          </a:xfrm>
        </p:spPr>
        <p:txBody>
          <a:bodyPr/>
          <a:lstStyle/>
          <a:p>
            <a:r>
              <a:rPr lang="en-US" dirty="0"/>
              <a:t>Table of contents</a:t>
            </a:r>
          </a:p>
        </p:txBody>
      </p:sp>
      <p:sp>
        <p:nvSpPr>
          <p:cNvPr id="3" name="Content Placeholder 2">
            <a:extLst>
              <a:ext uri="{FF2B5EF4-FFF2-40B4-BE49-F238E27FC236}">
                <a16:creationId xmlns:a16="http://schemas.microsoft.com/office/drawing/2014/main" id="{1E4F974F-83E3-E303-59AB-3182C83DAEEB}"/>
              </a:ext>
            </a:extLst>
          </p:cNvPr>
          <p:cNvSpPr>
            <a:spLocks noGrp="1"/>
          </p:cNvSpPr>
          <p:nvPr>
            <p:ph idx="1"/>
          </p:nvPr>
        </p:nvSpPr>
        <p:spPr>
          <a:xfrm>
            <a:off x="2325729" y="1418845"/>
            <a:ext cx="7729728" cy="5052533"/>
          </a:xfrm>
        </p:spPr>
        <p:txBody>
          <a:bodyPr>
            <a:normAutofit/>
          </a:bodyPr>
          <a:lstStyle/>
          <a:p>
            <a:pPr marL="0" indent="0" algn="ctr">
              <a:buNone/>
            </a:pPr>
            <a:r>
              <a:rPr lang="en-US" b="1" u="sng" dirty="0"/>
              <a:t>Key Findings</a:t>
            </a:r>
          </a:p>
          <a:p>
            <a:pPr algn="ctr"/>
            <a:r>
              <a:rPr lang="en-US" dirty="0"/>
              <a:t>Key Issues</a:t>
            </a:r>
          </a:p>
          <a:p>
            <a:pPr algn="ctr"/>
            <a:r>
              <a:rPr lang="en-US" dirty="0"/>
              <a:t>Time Analysis</a:t>
            </a:r>
          </a:p>
          <a:p>
            <a:pPr algn="ctr"/>
            <a:r>
              <a:rPr lang="en-US" dirty="0"/>
              <a:t>Entities Analysis</a:t>
            </a:r>
          </a:p>
          <a:p>
            <a:pPr algn="ctr"/>
            <a:r>
              <a:rPr lang="en-US" dirty="0"/>
              <a:t>News Outlet Analysis</a:t>
            </a:r>
          </a:p>
          <a:p>
            <a:pPr marL="0" indent="0" algn="ctr">
              <a:buNone/>
            </a:pPr>
            <a:r>
              <a:rPr lang="en-US" b="1" u="sng" dirty="0"/>
              <a:t>Methodology</a:t>
            </a:r>
          </a:p>
          <a:p>
            <a:pPr algn="ctr"/>
            <a:r>
              <a:rPr lang="en-US" dirty="0"/>
              <a:t>Overview</a:t>
            </a:r>
          </a:p>
          <a:p>
            <a:pPr algn="ctr"/>
            <a:r>
              <a:rPr lang="en-US" dirty="0"/>
              <a:t>How to represent an issue</a:t>
            </a:r>
          </a:p>
          <a:p>
            <a:pPr algn="ctr"/>
            <a:r>
              <a:rPr lang="en-US" dirty="0"/>
              <a:t>Topic model</a:t>
            </a:r>
          </a:p>
          <a:p>
            <a:pPr algn="ctr"/>
            <a:r>
              <a:rPr lang="en-US" dirty="0"/>
              <a:t>Tuning topic model</a:t>
            </a:r>
          </a:p>
          <a:p>
            <a:pPr algn="ctr"/>
            <a:r>
              <a:rPr lang="en-US" dirty="0"/>
              <a:t>Text data cleaning</a:t>
            </a:r>
          </a:p>
          <a:p>
            <a:pPr algn="ctr"/>
            <a:r>
              <a:rPr lang="en-US" dirty="0"/>
              <a:t>Other analysis</a:t>
            </a:r>
          </a:p>
        </p:txBody>
      </p:sp>
    </p:spTree>
    <p:extLst>
      <p:ext uri="{BB962C8B-B14F-4D97-AF65-F5344CB8AC3E}">
        <p14:creationId xmlns:p14="http://schemas.microsoft.com/office/powerpoint/2010/main" val="215592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F066-B669-FCF9-77EB-1CF758A8A399}"/>
              </a:ext>
            </a:extLst>
          </p:cNvPr>
          <p:cNvSpPr>
            <a:spLocks noGrp="1"/>
          </p:cNvSpPr>
          <p:nvPr>
            <p:ph type="title"/>
          </p:nvPr>
        </p:nvSpPr>
        <p:spPr>
          <a:xfrm>
            <a:off x="2141926" y="228712"/>
            <a:ext cx="7729728" cy="1188720"/>
          </a:xfrm>
        </p:spPr>
        <p:txBody>
          <a:bodyPr/>
          <a:lstStyle/>
          <a:p>
            <a:r>
              <a:rPr lang="en-US" dirty="0"/>
              <a:t>Other Analysis</a:t>
            </a:r>
          </a:p>
        </p:txBody>
      </p:sp>
      <p:sp>
        <p:nvSpPr>
          <p:cNvPr id="3" name="Content Placeholder 2">
            <a:extLst>
              <a:ext uri="{FF2B5EF4-FFF2-40B4-BE49-F238E27FC236}">
                <a16:creationId xmlns:a16="http://schemas.microsoft.com/office/drawing/2014/main" id="{E887D098-F20C-E634-8E03-B9257BE34732}"/>
              </a:ext>
            </a:extLst>
          </p:cNvPr>
          <p:cNvSpPr>
            <a:spLocks noGrp="1"/>
          </p:cNvSpPr>
          <p:nvPr>
            <p:ph idx="1"/>
          </p:nvPr>
        </p:nvSpPr>
        <p:spPr>
          <a:xfrm>
            <a:off x="2141926" y="1878008"/>
            <a:ext cx="7729728" cy="3407670"/>
          </a:xfrm>
        </p:spPr>
        <p:txBody>
          <a:bodyPr>
            <a:normAutofit/>
          </a:bodyPr>
          <a:lstStyle/>
          <a:p>
            <a:pPr marL="0" indent="0">
              <a:buNone/>
            </a:pPr>
            <a:r>
              <a:rPr lang="en-US" dirty="0"/>
              <a:t>Are there any other features within the text which can be utilized to gleam more information on the issues?</a:t>
            </a:r>
          </a:p>
          <a:p>
            <a:r>
              <a:rPr lang="en-US" dirty="0"/>
              <a:t>NER – using spacy library</a:t>
            </a:r>
          </a:p>
          <a:p>
            <a:r>
              <a:rPr lang="en-US" dirty="0"/>
              <a:t>Keywords – utilize </a:t>
            </a:r>
            <a:r>
              <a:rPr lang="en-US" dirty="0" err="1"/>
              <a:t>textrank</a:t>
            </a:r>
            <a:r>
              <a:rPr lang="en-US" dirty="0"/>
              <a:t> /</a:t>
            </a:r>
            <a:r>
              <a:rPr lang="en-US" dirty="0" err="1"/>
              <a:t>positionrank</a:t>
            </a:r>
            <a:r>
              <a:rPr lang="en-US" dirty="0"/>
              <a:t> model</a:t>
            </a:r>
          </a:p>
          <a:p>
            <a:r>
              <a:rPr lang="en-US" dirty="0"/>
              <a:t>IAB Classification using zero shot models</a:t>
            </a:r>
          </a:p>
          <a:p>
            <a:endParaRPr lang="en-US" dirty="0"/>
          </a:p>
          <a:p>
            <a:pPr marL="0" indent="0">
              <a:buNone/>
            </a:pPr>
            <a:r>
              <a:rPr lang="en-US" dirty="0"/>
              <a:t>How?</a:t>
            </a:r>
          </a:p>
          <a:p>
            <a:pPr marL="0" indent="0">
              <a:buNone/>
            </a:pPr>
            <a:r>
              <a:rPr lang="en-US" dirty="0"/>
              <a:t>We have the topic cluster assignment for each document in topic modelling. We can look at the top features extracted from topic models for each cluster.</a:t>
            </a:r>
          </a:p>
        </p:txBody>
      </p:sp>
    </p:spTree>
    <p:extLst>
      <p:ext uri="{BB962C8B-B14F-4D97-AF65-F5344CB8AC3E}">
        <p14:creationId xmlns:p14="http://schemas.microsoft.com/office/powerpoint/2010/main" val="343708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6D54-512A-135E-8D66-D0B26A01AC4E}"/>
              </a:ext>
            </a:extLst>
          </p:cNvPr>
          <p:cNvSpPr>
            <a:spLocks noGrp="1"/>
          </p:cNvSpPr>
          <p:nvPr>
            <p:ph type="title"/>
          </p:nvPr>
        </p:nvSpPr>
        <p:spPr>
          <a:xfrm>
            <a:off x="2231136" y="123865"/>
            <a:ext cx="7729728" cy="1188720"/>
          </a:xfrm>
        </p:spPr>
        <p:txBody>
          <a:bodyPr/>
          <a:lstStyle/>
          <a:p>
            <a:r>
              <a:rPr lang="en-US" dirty="0"/>
              <a:t>Normalizing News outlet coverage</a:t>
            </a:r>
          </a:p>
        </p:txBody>
      </p:sp>
      <p:sp>
        <p:nvSpPr>
          <p:cNvPr id="3" name="Content Placeholder 2">
            <a:extLst>
              <a:ext uri="{FF2B5EF4-FFF2-40B4-BE49-F238E27FC236}">
                <a16:creationId xmlns:a16="http://schemas.microsoft.com/office/drawing/2014/main" id="{26732E6D-461D-E3A1-38AA-720B43522F64}"/>
              </a:ext>
            </a:extLst>
          </p:cNvPr>
          <p:cNvSpPr>
            <a:spLocks noGrp="1"/>
          </p:cNvSpPr>
          <p:nvPr>
            <p:ph idx="1"/>
          </p:nvPr>
        </p:nvSpPr>
        <p:spPr>
          <a:xfrm>
            <a:off x="2231136" y="1878008"/>
            <a:ext cx="7729728" cy="3902682"/>
          </a:xfrm>
        </p:spPr>
        <p:txBody>
          <a:bodyPr>
            <a:normAutofit/>
          </a:bodyPr>
          <a:lstStyle/>
          <a:p>
            <a:r>
              <a:rPr lang="en-US" dirty="0"/>
              <a:t>There are 430 “duplicated” articles based on titles, which could be excluded</a:t>
            </a:r>
          </a:p>
          <a:p>
            <a:pPr marL="0" indent="0">
              <a:buNone/>
            </a:pPr>
            <a:endParaRPr lang="en-US" dirty="0"/>
          </a:p>
          <a:p>
            <a:pPr marL="0" indent="0">
              <a:buNone/>
            </a:pPr>
            <a:r>
              <a:rPr lang="en-US" b="1" dirty="0"/>
              <a:t>Question: What constitutes a key or important issue?</a:t>
            </a:r>
          </a:p>
          <a:p>
            <a:pPr>
              <a:buFontTx/>
              <a:buChar char="-"/>
            </a:pPr>
            <a:r>
              <a:rPr lang="en-US" dirty="0"/>
              <a:t>Number of news outlet reporting on the same topic</a:t>
            </a:r>
          </a:p>
          <a:p>
            <a:pPr>
              <a:buFontTx/>
              <a:buChar char="-"/>
            </a:pPr>
            <a:r>
              <a:rPr lang="en-US" dirty="0"/>
              <a:t>Number of articles of the same topic per news outlet</a:t>
            </a:r>
          </a:p>
          <a:p>
            <a:pPr>
              <a:buFontTx/>
              <a:buChar char="-"/>
            </a:pPr>
            <a:r>
              <a:rPr lang="en-US" dirty="0"/>
              <a:t>Number of viewers viewing the same topic (not available)</a:t>
            </a:r>
          </a:p>
          <a:p>
            <a:pPr>
              <a:buFontTx/>
              <a:buChar char="-"/>
            </a:pPr>
            <a:r>
              <a:rPr lang="en-US" dirty="0"/>
              <a:t>Impact of news article on the user (hard to measure)</a:t>
            </a:r>
          </a:p>
          <a:p>
            <a:pPr marL="0" indent="0">
              <a:buNone/>
            </a:pPr>
            <a:endParaRPr lang="en-US" dirty="0"/>
          </a:p>
          <a:p>
            <a:pPr marL="0" indent="0">
              <a:buNone/>
            </a:pPr>
            <a:r>
              <a:rPr lang="en-US" dirty="0"/>
              <a:t>Therefore, news outlet coverage can be normalized if we have other features  available.</a:t>
            </a:r>
          </a:p>
        </p:txBody>
      </p:sp>
    </p:spTree>
    <p:extLst>
      <p:ext uri="{BB962C8B-B14F-4D97-AF65-F5344CB8AC3E}">
        <p14:creationId xmlns:p14="http://schemas.microsoft.com/office/powerpoint/2010/main" val="114089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934A-B791-0F81-0BEF-8E1A55D5E40D}"/>
              </a:ext>
            </a:extLst>
          </p:cNvPr>
          <p:cNvSpPr>
            <a:spLocks noGrp="1"/>
          </p:cNvSpPr>
          <p:nvPr>
            <p:ph type="title"/>
          </p:nvPr>
        </p:nvSpPr>
        <p:spPr>
          <a:xfrm>
            <a:off x="2231136" y="313051"/>
            <a:ext cx="7729728" cy="1188720"/>
          </a:xfrm>
        </p:spPr>
        <p:txBody>
          <a:bodyPr/>
          <a:lstStyle/>
          <a:p>
            <a:r>
              <a:rPr lang="en-US" dirty="0"/>
              <a:t>Further Work</a:t>
            </a:r>
          </a:p>
        </p:txBody>
      </p:sp>
      <p:sp>
        <p:nvSpPr>
          <p:cNvPr id="3" name="Content Placeholder 2">
            <a:extLst>
              <a:ext uri="{FF2B5EF4-FFF2-40B4-BE49-F238E27FC236}">
                <a16:creationId xmlns:a16="http://schemas.microsoft.com/office/drawing/2014/main" id="{8B437B2A-EBD3-7B30-0C16-672E6963D1C1}"/>
              </a:ext>
            </a:extLst>
          </p:cNvPr>
          <p:cNvSpPr>
            <a:spLocks noGrp="1"/>
          </p:cNvSpPr>
          <p:nvPr>
            <p:ph idx="1"/>
          </p:nvPr>
        </p:nvSpPr>
        <p:spPr>
          <a:xfrm>
            <a:off x="2231136" y="2102017"/>
            <a:ext cx="7729728" cy="3101983"/>
          </a:xfrm>
        </p:spPr>
        <p:txBody>
          <a:bodyPr/>
          <a:lstStyle/>
          <a:p>
            <a:r>
              <a:rPr lang="en-US" dirty="0"/>
              <a:t>Manual merging of topics to prevent false positives</a:t>
            </a:r>
          </a:p>
          <a:p>
            <a:r>
              <a:rPr lang="en-US" dirty="0"/>
              <a:t>Tune number of keywords per topic</a:t>
            </a:r>
          </a:p>
          <a:p>
            <a:r>
              <a:rPr lang="en-US" dirty="0"/>
              <a:t>Glean more insights from article classification (zero shot) using IAB level 1 and 2 labels</a:t>
            </a:r>
          </a:p>
          <a:p>
            <a:r>
              <a:rPr lang="en-US" dirty="0"/>
              <a:t>Removal of location and organizational entities within topic keywords and provide a separate analysis for these entities</a:t>
            </a:r>
          </a:p>
          <a:p>
            <a:r>
              <a:rPr lang="en-US" dirty="0"/>
              <a:t>Craft sentence representation of topics by using graph-algorithms for key sentence extraction and zero-shot summarization</a:t>
            </a:r>
          </a:p>
          <a:p>
            <a:endParaRPr lang="en-US" dirty="0"/>
          </a:p>
          <a:p>
            <a:endParaRPr lang="en-US" dirty="0"/>
          </a:p>
        </p:txBody>
      </p:sp>
    </p:spTree>
    <p:extLst>
      <p:ext uri="{BB962C8B-B14F-4D97-AF65-F5344CB8AC3E}">
        <p14:creationId xmlns:p14="http://schemas.microsoft.com/office/powerpoint/2010/main" val="246166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0652-E849-ACA3-75F5-83C5B7CC8F70}"/>
              </a:ext>
            </a:extLst>
          </p:cNvPr>
          <p:cNvSpPr>
            <a:spLocks noGrp="1"/>
          </p:cNvSpPr>
          <p:nvPr>
            <p:ph type="ctrTitle"/>
          </p:nvPr>
        </p:nvSpPr>
        <p:spPr/>
        <p:txBody>
          <a:bodyPr>
            <a:normAutofit/>
          </a:bodyPr>
          <a:lstStyle/>
          <a:p>
            <a:r>
              <a:rPr lang="en-US" dirty="0"/>
              <a:t>Key Findings</a:t>
            </a:r>
          </a:p>
        </p:txBody>
      </p:sp>
    </p:spTree>
    <p:extLst>
      <p:ext uri="{BB962C8B-B14F-4D97-AF65-F5344CB8AC3E}">
        <p14:creationId xmlns:p14="http://schemas.microsoft.com/office/powerpoint/2010/main" val="348762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2F6-53C3-44DB-495C-F67998D01159}"/>
              </a:ext>
            </a:extLst>
          </p:cNvPr>
          <p:cNvSpPr>
            <a:spLocks noGrp="1"/>
          </p:cNvSpPr>
          <p:nvPr>
            <p:ph type="title"/>
          </p:nvPr>
        </p:nvSpPr>
        <p:spPr>
          <a:xfrm>
            <a:off x="2231136" y="123863"/>
            <a:ext cx="7729728" cy="1188720"/>
          </a:xfrm>
        </p:spPr>
        <p:txBody>
          <a:bodyPr/>
          <a:lstStyle/>
          <a:p>
            <a:r>
              <a:rPr lang="en-US" dirty="0"/>
              <a:t>Top 5 Key Issues</a:t>
            </a:r>
          </a:p>
        </p:txBody>
      </p:sp>
      <p:graphicFrame>
        <p:nvGraphicFramePr>
          <p:cNvPr id="4" name="Table 4">
            <a:extLst>
              <a:ext uri="{FF2B5EF4-FFF2-40B4-BE49-F238E27FC236}">
                <a16:creationId xmlns:a16="http://schemas.microsoft.com/office/drawing/2014/main" id="{61F65BA4-37FB-38F5-B2AF-60BF891E169A}"/>
              </a:ext>
            </a:extLst>
          </p:cNvPr>
          <p:cNvGraphicFramePr>
            <a:graphicFrameLocks noGrp="1"/>
          </p:cNvGraphicFramePr>
          <p:nvPr>
            <p:extLst>
              <p:ext uri="{D42A27DB-BD31-4B8C-83A1-F6EECF244321}">
                <p14:modId xmlns:p14="http://schemas.microsoft.com/office/powerpoint/2010/main" val="2545371690"/>
              </p:ext>
            </p:extLst>
          </p:nvPr>
        </p:nvGraphicFramePr>
        <p:xfrm>
          <a:off x="227474" y="1371600"/>
          <a:ext cx="11519338" cy="4663440"/>
        </p:xfrm>
        <a:graphic>
          <a:graphicData uri="http://schemas.openxmlformats.org/drawingml/2006/table">
            <a:tbl>
              <a:tblPr firstRow="1" bandRow="1">
                <a:tableStyleId>{21E4AEA4-8DFA-4A89-87EB-49C32662AFE0}</a:tableStyleId>
              </a:tblPr>
              <a:tblGrid>
                <a:gridCol w="795783">
                  <a:extLst>
                    <a:ext uri="{9D8B030D-6E8A-4147-A177-3AD203B41FA5}">
                      <a16:colId xmlns:a16="http://schemas.microsoft.com/office/drawing/2014/main" val="3398703407"/>
                    </a:ext>
                  </a:extLst>
                </a:gridCol>
                <a:gridCol w="3450396">
                  <a:extLst>
                    <a:ext uri="{9D8B030D-6E8A-4147-A177-3AD203B41FA5}">
                      <a16:colId xmlns:a16="http://schemas.microsoft.com/office/drawing/2014/main" val="90128048"/>
                    </a:ext>
                  </a:extLst>
                </a:gridCol>
                <a:gridCol w="7273159">
                  <a:extLst>
                    <a:ext uri="{9D8B030D-6E8A-4147-A177-3AD203B41FA5}">
                      <a16:colId xmlns:a16="http://schemas.microsoft.com/office/drawing/2014/main" val="2001605244"/>
                    </a:ext>
                  </a:extLst>
                </a:gridCol>
              </a:tblGrid>
              <a:tr h="323251">
                <a:tc>
                  <a:txBody>
                    <a:bodyPr/>
                    <a:lstStyle/>
                    <a:p>
                      <a:r>
                        <a:rPr lang="en-US" dirty="0"/>
                        <a:t>Issue</a:t>
                      </a:r>
                    </a:p>
                  </a:txBody>
                  <a:tcPr/>
                </a:tc>
                <a:tc>
                  <a:txBody>
                    <a:bodyPr/>
                    <a:lstStyle/>
                    <a:p>
                      <a:r>
                        <a:rPr lang="en-US" dirty="0"/>
                        <a:t>Representative Keywords</a:t>
                      </a:r>
                    </a:p>
                  </a:txBody>
                  <a:tcPr/>
                </a:tc>
                <a:tc>
                  <a:txBody>
                    <a:bodyPr/>
                    <a:lstStyle/>
                    <a:p>
                      <a:r>
                        <a:rPr lang="en-US" dirty="0"/>
                        <a:t>Examples (title)</a:t>
                      </a:r>
                    </a:p>
                  </a:txBody>
                  <a:tcPr/>
                </a:tc>
                <a:extLst>
                  <a:ext uri="{0D108BD9-81ED-4DB2-BD59-A6C34878D82A}">
                    <a16:rowId xmlns:a16="http://schemas.microsoft.com/office/drawing/2014/main" val="2767882971"/>
                  </a:ext>
                </a:extLst>
              </a:tr>
              <a:tr h="17371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Cases, said, coronavirus, people</a:t>
                      </a:r>
                    </a:p>
                  </a:txBody>
                  <a:tcPr/>
                </a:tc>
                <a:tc>
                  <a:txBody>
                    <a:bodyPr/>
                    <a:lstStyle/>
                    <a:p>
                      <a:pPr marL="285750" indent="-285750">
                        <a:buFont typeface="Arial" panose="020B0604020202020204" pitchFamily="34" charset="0"/>
                        <a:buChar char="•"/>
                      </a:pPr>
                      <a:r>
                        <a:rPr lang="en-US" dirty="0"/>
                        <a:t>17 foreign, two Indian participants of Nizamuddin discourse found in </a:t>
                      </a:r>
                      <a:r>
                        <a:rPr lang="en-US" dirty="0" err="1"/>
                        <a:t>Bahraich</a:t>
                      </a:r>
                      <a:r>
                        <a:rPr lang="en-US" dirty="0"/>
                        <a:t>: Official</a:t>
                      </a:r>
                    </a:p>
                    <a:p>
                      <a:pPr marL="285750" indent="-285750">
                        <a:buFont typeface="Arial" panose="020B0604020202020204" pitchFamily="34" charset="0"/>
                        <a:buChar char="•"/>
                      </a:pPr>
                      <a:r>
                        <a:rPr lang="en-US" dirty="0"/>
                        <a:t>Latest coronavirus update: Tamil Nadu sees big jump, 57 positive cases</a:t>
                      </a:r>
                    </a:p>
                  </a:txBody>
                  <a:tcPr/>
                </a:tc>
                <a:extLst>
                  <a:ext uri="{0D108BD9-81ED-4DB2-BD59-A6C34878D82A}">
                    <a16:rowId xmlns:a16="http://schemas.microsoft.com/office/drawing/2014/main" val="3063906983"/>
                  </a:ext>
                </a:extLst>
              </a:tr>
              <a:tr h="370840">
                <a:tc>
                  <a:txBody>
                    <a:bodyPr/>
                    <a:lstStyle/>
                    <a:p>
                      <a:r>
                        <a:rPr lang="en-US" dirty="0"/>
                        <a:t>2</a:t>
                      </a:r>
                    </a:p>
                  </a:txBody>
                  <a:tcPr/>
                </a:tc>
                <a:tc>
                  <a:txBody>
                    <a:bodyPr/>
                    <a:lstStyle/>
                    <a:p>
                      <a:r>
                        <a:rPr lang="en-US" dirty="0"/>
                        <a:t>Market, company, Indonesia, business</a:t>
                      </a:r>
                    </a:p>
                  </a:txBody>
                  <a:tcPr/>
                </a:tc>
                <a:tc>
                  <a:txBody>
                    <a:bodyPr/>
                    <a:lstStyle/>
                    <a:p>
                      <a:pPr marL="285750" indent="-285750">
                        <a:buFont typeface="Arial" panose="020B0604020202020204" pitchFamily="34" charset="0"/>
                        <a:buChar char="•"/>
                      </a:pPr>
                      <a:r>
                        <a:rPr lang="en-US" dirty="0"/>
                        <a:t>Indonesian startups </a:t>
                      </a:r>
                      <a:r>
                        <a:rPr lang="en-US" dirty="0" err="1"/>
                        <a:t>ProSpark</a:t>
                      </a:r>
                      <a:r>
                        <a:rPr lang="en-US" dirty="0"/>
                        <a:t>, </a:t>
                      </a:r>
                      <a:r>
                        <a:rPr lang="en-US" dirty="0" err="1"/>
                        <a:t>Webtrace</a:t>
                      </a:r>
                      <a:r>
                        <a:rPr lang="en-US" dirty="0"/>
                        <a:t> raise funding to expand ops</a:t>
                      </a:r>
                    </a:p>
                    <a:p>
                      <a:pPr marL="285750" indent="-285750">
                        <a:buFont typeface="Arial" panose="020B0604020202020204" pitchFamily="34" charset="0"/>
                        <a:buChar char="•"/>
                      </a:pPr>
                      <a:r>
                        <a:rPr lang="en-US" dirty="0"/>
                        <a:t>The return of the Indonesian MotoGP</a:t>
                      </a:r>
                    </a:p>
                  </a:txBody>
                  <a:tcPr/>
                </a:tc>
                <a:extLst>
                  <a:ext uri="{0D108BD9-81ED-4DB2-BD59-A6C34878D82A}">
                    <a16:rowId xmlns:a16="http://schemas.microsoft.com/office/drawing/2014/main" val="2739537715"/>
                  </a:ext>
                </a:extLst>
              </a:tr>
              <a:tr h="370840">
                <a:tc>
                  <a:txBody>
                    <a:bodyPr/>
                    <a:lstStyle/>
                    <a:p>
                      <a:r>
                        <a:rPr lang="en-US" dirty="0"/>
                        <a:t>3</a:t>
                      </a:r>
                    </a:p>
                  </a:txBody>
                  <a:tcPr/>
                </a:tc>
                <a:tc>
                  <a:txBody>
                    <a:bodyPr/>
                    <a:lstStyle/>
                    <a:p>
                      <a:r>
                        <a:rPr lang="en-US" dirty="0"/>
                        <a:t>Sea, China, crew, fishing	</a:t>
                      </a:r>
                    </a:p>
                  </a:txBody>
                  <a:tcPr/>
                </a:tc>
                <a:tc>
                  <a:txBody>
                    <a:bodyPr/>
                    <a:lstStyle/>
                    <a:p>
                      <a:pPr marL="285750" indent="-285750">
                        <a:buFont typeface="Arial" panose="020B0604020202020204" pitchFamily="34" charset="0"/>
                        <a:buChar char="•"/>
                      </a:pPr>
                      <a:r>
                        <a:rPr lang="en-US" dirty="0"/>
                        <a:t>Hundreds of Indonesian crew members flying in from Italy skip quarantine after testing negative for COVID-19</a:t>
                      </a:r>
                    </a:p>
                    <a:p>
                      <a:pPr marL="285750" indent="-285750">
                        <a:buFont typeface="Arial" panose="020B0604020202020204" pitchFamily="34" charset="0"/>
                        <a:buChar char="•"/>
                      </a:pPr>
                      <a:r>
                        <a:rPr lang="en-US" dirty="0"/>
                        <a:t>Coronavirus: Obese cruise passenger unable to fly home to sail from Australia to Germany</a:t>
                      </a:r>
                    </a:p>
                  </a:txBody>
                  <a:tcPr/>
                </a:tc>
                <a:extLst>
                  <a:ext uri="{0D108BD9-81ED-4DB2-BD59-A6C34878D82A}">
                    <a16:rowId xmlns:a16="http://schemas.microsoft.com/office/drawing/2014/main" val="2594117613"/>
                  </a:ext>
                </a:extLst>
              </a:tr>
              <a:tr h="370840">
                <a:tc>
                  <a:txBody>
                    <a:bodyPr/>
                    <a:lstStyle/>
                    <a:p>
                      <a:r>
                        <a:rPr lang="en-US" dirty="0"/>
                        <a:t>4</a:t>
                      </a:r>
                    </a:p>
                  </a:txBody>
                  <a:tcPr/>
                </a:tc>
                <a:tc>
                  <a:txBody>
                    <a:bodyPr/>
                    <a:lstStyle/>
                    <a:p>
                      <a:r>
                        <a:rPr lang="en-US" sz="1800" b="0" i="0" kern="1200" dirty="0">
                          <a:solidFill>
                            <a:schemeClr val="dk1"/>
                          </a:solidFill>
                          <a:effectLst/>
                          <a:latin typeface="+mn-lt"/>
                          <a:ea typeface="+mn-ea"/>
                          <a:cs typeface="+mn-cs"/>
                        </a:rPr>
                        <a:t>Flights, airlines, air, China</a:t>
                      </a:r>
                      <a:endParaRPr lang="en-US" dirty="0"/>
                    </a:p>
                  </a:txBody>
                  <a:tcPr/>
                </a:tc>
                <a:tc>
                  <a:txBody>
                    <a:bodyPr/>
                    <a:lstStyle/>
                    <a:p>
                      <a:pPr marL="285750" indent="-285750">
                        <a:buFont typeface="Arial" panose="020B0604020202020204" pitchFamily="34" charset="0"/>
                        <a:buChar char="•"/>
                      </a:pPr>
                      <a:r>
                        <a:rPr lang="en-US" dirty="0" err="1"/>
                        <a:t>Saffers</a:t>
                      </a:r>
                      <a:r>
                        <a:rPr lang="en-US" dirty="0"/>
                        <a:t> stuck in Indonesia say Emirates and SA Embassy very unhelpful</a:t>
                      </a:r>
                    </a:p>
                    <a:p>
                      <a:pPr marL="285750" indent="-285750">
                        <a:buFont typeface="Arial" panose="020B0604020202020204" pitchFamily="34" charset="0"/>
                        <a:buChar char="•"/>
                      </a:pPr>
                      <a:r>
                        <a:rPr lang="en-US" dirty="0"/>
                        <a:t>How can Britons abroad get on rescue flights back to the UK? Latest coronavirus travel advice</a:t>
                      </a:r>
                    </a:p>
                  </a:txBody>
                  <a:tcPr/>
                </a:tc>
                <a:extLst>
                  <a:ext uri="{0D108BD9-81ED-4DB2-BD59-A6C34878D82A}">
                    <a16:rowId xmlns:a16="http://schemas.microsoft.com/office/drawing/2014/main" val="1345217646"/>
                  </a:ext>
                </a:extLst>
              </a:tr>
              <a:tr h="370840">
                <a:tc>
                  <a:txBody>
                    <a:bodyPr/>
                    <a:lstStyle/>
                    <a:p>
                      <a:r>
                        <a:rPr lang="en-US" dirty="0"/>
                        <a:t>5</a:t>
                      </a:r>
                    </a:p>
                  </a:txBody>
                  <a:tcPr/>
                </a:tc>
                <a:tc>
                  <a:txBody>
                    <a:bodyPr/>
                    <a:lstStyle/>
                    <a:p>
                      <a:r>
                        <a:rPr lang="en-US" dirty="0"/>
                        <a:t>Australia, Papua, Dutch, Indonesia</a:t>
                      </a:r>
                    </a:p>
                  </a:txBody>
                  <a:tcPr/>
                </a:tc>
                <a:tc>
                  <a:txBody>
                    <a:bodyPr/>
                    <a:lstStyle/>
                    <a:p>
                      <a:pPr marL="285750" indent="-285750">
                        <a:buFont typeface="Arial" panose="020B0604020202020204" pitchFamily="34" charset="0"/>
                        <a:buChar char="•"/>
                      </a:pPr>
                      <a:r>
                        <a:rPr lang="en-US" dirty="0"/>
                        <a:t>Perth man charged for failing to self-isolate</a:t>
                      </a:r>
                    </a:p>
                    <a:p>
                      <a:pPr marL="285750" indent="-285750">
                        <a:buFont typeface="Arial" panose="020B0604020202020204" pitchFamily="34" charset="0"/>
                        <a:buChar char="•"/>
                      </a:pPr>
                      <a:r>
                        <a:rPr lang="en-US" dirty="0"/>
                        <a:t>Tom Bradby's great Australian odyssey</a:t>
                      </a:r>
                    </a:p>
                  </a:txBody>
                  <a:tcPr/>
                </a:tc>
                <a:extLst>
                  <a:ext uri="{0D108BD9-81ED-4DB2-BD59-A6C34878D82A}">
                    <a16:rowId xmlns:a16="http://schemas.microsoft.com/office/drawing/2014/main" val="3246727264"/>
                  </a:ext>
                </a:extLst>
              </a:tr>
            </a:tbl>
          </a:graphicData>
        </a:graphic>
      </p:graphicFrame>
    </p:spTree>
    <p:extLst>
      <p:ext uri="{BB962C8B-B14F-4D97-AF65-F5344CB8AC3E}">
        <p14:creationId xmlns:p14="http://schemas.microsoft.com/office/powerpoint/2010/main" val="31220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0222-8202-0EFC-2C65-511CAA3ADCC4}"/>
              </a:ext>
            </a:extLst>
          </p:cNvPr>
          <p:cNvSpPr>
            <a:spLocks noGrp="1"/>
          </p:cNvSpPr>
          <p:nvPr>
            <p:ph type="title"/>
          </p:nvPr>
        </p:nvSpPr>
        <p:spPr>
          <a:xfrm>
            <a:off x="2231136" y="176416"/>
            <a:ext cx="7729728" cy="1188720"/>
          </a:xfrm>
        </p:spPr>
        <p:txBody>
          <a:bodyPr/>
          <a:lstStyle/>
          <a:p>
            <a:r>
              <a:rPr lang="en-US" dirty="0"/>
              <a:t>Prominent Entities Per Topic</a:t>
            </a:r>
          </a:p>
        </p:txBody>
      </p:sp>
      <p:pic>
        <p:nvPicPr>
          <p:cNvPr id="4102" name="Picture 6">
            <a:extLst>
              <a:ext uri="{FF2B5EF4-FFF2-40B4-BE49-F238E27FC236}">
                <a16:creationId xmlns:a16="http://schemas.microsoft.com/office/drawing/2014/main" id="{3E72B883-4A30-DFC8-F1C4-80163D0DB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9" y="2460329"/>
            <a:ext cx="2355667" cy="237489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1295A36-9991-3DFD-E109-33982F5DD5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646" y="2522660"/>
            <a:ext cx="2561768" cy="222801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F0F327DE-D9F0-0D22-EEE8-9D3C8339D1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9231" y="2534715"/>
            <a:ext cx="2081924" cy="222612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F0EDE177-07AC-010A-882C-A2B6EC78CE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1588" y="2460329"/>
            <a:ext cx="2200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DA3B547B-587A-4A04-5197-874A6A6BBA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1740" y="2471441"/>
            <a:ext cx="2457450" cy="2352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D72570-69E9-CF31-3EA5-980E582B8BC2}"/>
              </a:ext>
            </a:extLst>
          </p:cNvPr>
          <p:cNvSpPr txBox="1"/>
          <p:nvPr/>
        </p:nvSpPr>
        <p:spPr>
          <a:xfrm>
            <a:off x="-12189" y="6512307"/>
            <a:ext cx="4486650" cy="338554"/>
          </a:xfrm>
          <a:prstGeom prst="rect">
            <a:avLst/>
          </a:prstGeom>
          <a:noFill/>
        </p:spPr>
        <p:txBody>
          <a:bodyPr wrap="square">
            <a:spAutoFit/>
          </a:bodyPr>
          <a:lstStyle/>
          <a:p>
            <a:r>
              <a:rPr lang="en-US" sz="1600" dirty="0"/>
              <a:t>Note: Entities exclude location, numerical entities</a:t>
            </a:r>
          </a:p>
        </p:txBody>
      </p:sp>
      <p:sp>
        <p:nvSpPr>
          <p:cNvPr id="6" name="TextBox 5">
            <a:extLst>
              <a:ext uri="{FF2B5EF4-FFF2-40B4-BE49-F238E27FC236}">
                <a16:creationId xmlns:a16="http://schemas.microsoft.com/office/drawing/2014/main" id="{14E97C1F-67B7-81C5-1DAE-5EC9BECD66C6}"/>
              </a:ext>
            </a:extLst>
          </p:cNvPr>
          <p:cNvSpPr txBox="1"/>
          <p:nvPr/>
        </p:nvSpPr>
        <p:spPr>
          <a:xfrm>
            <a:off x="161718" y="1888384"/>
            <a:ext cx="9611636" cy="369332"/>
          </a:xfrm>
          <a:prstGeom prst="rect">
            <a:avLst/>
          </a:prstGeom>
          <a:noFill/>
        </p:spPr>
        <p:txBody>
          <a:bodyPr wrap="square">
            <a:spAutoFit/>
          </a:bodyPr>
          <a:lstStyle/>
          <a:p>
            <a:r>
              <a:rPr lang="en-US" dirty="0"/>
              <a:t>Entities provide us more details on issues. Top 5 issues shown below.</a:t>
            </a:r>
          </a:p>
        </p:txBody>
      </p:sp>
    </p:spTree>
    <p:extLst>
      <p:ext uri="{BB962C8B-B14F-4D97-AF65-F5344CB8AC3E}">
        <p14:creationId xmlns:p14="http://schemas.microsoft.com/office/powerpoint/2010/main" val="317260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827-F50F-3BE2-3861-42982FE1C988}"/>
              </a:ext>
            </a:extLst>
          </p:cNvPr>
          <p:cNvSpPr>
            <a:spLocks noGrp="1"/>
          </p:cNvSpPr>
          <p:nvPr>
            <p:ph type="title"/>
          </p:nvPr>
        </p:nvSpPr>
        <p:spPr>
          <a:xfrm>
            <a:off x="2231136" y="159150"/>
            <a:ext cx="7729728" cy="1188720"/>
          </a:xfrm>
        </p:spPr>
        <p:txBody>
          <a:bodyPr/>
          <a:lstStyle/>
          <a:p>
            <a:r>
              <a:rPr lang="en-US" dirty="0"/>
              <a:t>Top 5 to 10 topics</a:t>
            </a:r>
          </a:p>
        </p:txBody>
      </p:sp>
      <p:pic>
        <p:nvPicPr>
          <p:cNvPr id="1026" name="Picture 2">
            <a:extLst>
              <a:ext uri="{FF2B5EF4-FFF2-40B4-BE49-F238E27FC236}">
                <a16:creationId xmlns:a16="http://schemas.microsoft.com/office/drawing/2014/main" id="{07248543-90CB-1886-6B66-D9C392F5F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5" y="1849891"/>
            <a:ext cx="2200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982B200-1BDC-219F-1C3A-DD64956BD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357" y="1849891"/>
            <a:ext cx="2200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7363927-7441-0F34-6449-01E7F0254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942" y="1849891"/>
            <a:ext cx="2200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40EC624-C80F-D80E-38D8-22610D9D49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3527" y="1839006"/>
            <a:ext cx="2200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1942331-A7F1-8C51-41C9-93FEF0A58D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0685" y="1839005"/>
            <a:ext cx="2286000" cy="2352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886184-1120-A2BB-3F7A-CE652417740A}"/>
              </a:ext>
            </a:extLst>
          </p:cNvPr>
          <p:cNvSpPr txBox="1"/>
          <p:nvPr/>
        </p:nvSpPr>
        <p:spPr>
          <a:xfrm>
            <a:off x="65315" y="4202566"/>
            <a:ext cx="1948542" cy="1477328"/>
          </a:xfrm>
          <a:prstGeom prst="rect">
            <a:avLst/>
          </a:prstGeom>
          <a:noFill/>
        </p:spPr>
        <p:txBody>
          <a:bodyPr wrap="square">
            <a:spAutoFit/>
          </a:bodyPr>
          <a:lstStyle/>
          <a:p>
            <a:r>
              <a:rPr lang="en-US" dirty="0"/>
              <a:t>Barito Pacific donates Rp 30 billion worth of medical devices to hospitals</a:t>
            </a:r>
          </a:p>
        </p:txBody>
      </p:sp>
      <p:sp>
        <p:nvSpPr>
          <p:cNvPr id="5" name="TextBox 4">
            <a:extLst>
              <a:ext uri="{FF2B5EF4-FFF2-40B4-BE49-F238E27FC236}">
                <a16:creationId xmlns:a16="http://schemas.microsoft.com/office/drawing/2014/main" id="{32BB6ED9-50E9-F1C3-7454-41C346D186D5}"/>
              </a:ext>
            </a:extLst>
          </p:cNvPr>
          <p:cNvSpPr txBox="1"/>
          <p:nvPr/>
        </p:nvSpPr>
        <p:spPr>
          <a:xfrm>
            <a:off x="2502357" y="4276141"/>
            <a:ext cx="1948542" cy="646331"/>
          </a:xfrm>
          <a:prstGeom prst="rect">
            <a:avLst/>
          </a:prstGeom>
          <a:noFill/>
        </p:spPr>
        <p:txBody>
          <a:bodyPr wrap="square">
            <a:spAutoFit/>
          </a:bodyPr>
          <a:lstStyle/>
          <a:p>
            <a:r>
              <a:rPr lang="en-US" dirty="0"/>
              <a:t>Trade war proves a boon for apparel</a:t>
            </a:r>
          </a:p>
        </p:txBody>
      </p:sp>
      <p:sp>
        <p:nvSpPr>
          <p:cNvPr id="9" name="TextBox 8">
            <a:extLst>
              <a:ext uri="{FF2B5EF4-FFF2-40B4-BE49-F238E27FC236}">
                <a16:creationId xmlns:a16="http://schemas.microsoft.com/office/drawing/2014/main" id="{907C27BB-9193-D9E3-A25E-2F7F21EDA811}"/>
              </a:ext>
            </a:extLst>
          </p:cNvPr>
          <p:cNvSpPr txBox="1"/>
          <p:nvPr/>
        </p:nvSpPr>
        <p:spPr>
          <a:xfrm>
            <a:off x="4995862" y="4322308"/>
            <a:ext cx="2200275" cy="1200329"/>
          </a:xfrm>
          <a:prstGeom prst="rect">
            <a:avLst/>
          </a:prstGeom>
          <a:noFill/>
        </p:spPr>
        <p:txBody>
          <a:bodyPr wrap="square">
            <a:spAutoFit/>
          </a:bodyPr>
          <a:lstStyle/>
          <a:p>
            <a:r>
              <a:rPr lang="en-US" dirty="0" err="1"/>
              <a:t>Komnas</a:t>
            </a:r>
            <a:r>
              <a:rPr lang="en-US" dirty="0"/>
              <a:t> HAM: ISIS Militants Must be Held Accountable Under the Law</a:t>
            </a:r>
          </a:p>
        </p:txBody>
      </p:sp>
      <p:sp>
        <p:nvSpPr>
          <p:cNvPr id="11" name="TextBox 10">
            <a:extLst>
              <a:ext uri="{FF2B5EF4-FFF2-40B4-BE49-F238E27FC236}">
                <a16:creationId xmlns:a16="http://schemas.microsoft.com/office/drawing/2014/main" id="{34BC9D06-7804-4143-CECE-D8FCB8110293}"/>
              </a:ext>
            </a:extLst>
          </p:cNvPr>
          <p:cNvSpPr txBox="1"/>
          <p:nvPr/>
        </p:nvSpPr>
        <p:spPr>
          <a:xfrm>
            <a:off x="7463527" y="4336106"/>
            <a:ext cx="2200275" cy="646331"/>
          </a:xfrm>
          <a:prstGeom prst="rect">
            <a:avLst/>
          </a:prstGeom>
          <a:noFill/>
        </p:spPr>
        <p:txBody>
          <a:bodyPr wrap="square">
            <a:spAutoFit/>
          </a:bodyPr>
          <a:lstStyle/>
          <a:p>
            <a:r>
              <a:rPr lang="en-US" dirty="0"/>
              <a:t>Japanese cuisine on a roll in Indonesia</a:t>
            </a:r>
          </a:p>
        </p:txBody>
      </p:sp>
      <p:sp>
        <p:nvSpPr>
          <p:cNvPr id="13" name="TextBox 12">
            <a:extLst>
              <a:ext uri="{FF2B5EF4-FFF2-40B4-BE49-F238E27FC236}">
                <a16:creationId xmlns:a16="http://schemas.microsoft.com/office/drawing/2014/main" id="{B9D9194C-4636-2C50-3202-8E41B365DF30}"/>
              </a:ext>
            </a:extLst>
          </p:cNvPr>
          <p:cNvSpPr txBox="1"/>
          <p:nvPr/>
        </p:nvSpPr>
        <p:spPr>
          <a:xfrm>
            <a:off x="9960864" y="4322308"/>
            <a:ext cx="2013422" cy="1200329"/>
          </a:xfrm>
          <a:prstGeom prst="rect">
            <a:avLst/>
          </a:prstGeom>
          <a:noFill/>
        </p:spPr>
        <p:txBody>
          <a:bodyPr wrap="square">
            <a:spAutoFit/>
          </a:bodyPr>
          <a:lstStyle/>
          <a:p>
            <a:r>
              <a:rPr lang="en-US" dirty="0"/>
              <a:t>Indonesia taxes tech companies through new regulation</a:t>
            </a:r>
          </a:p>
        </p:txBody>
      </p:sp>
    </p:spTree>
    <p:extLst>
      <p:ext uri="{BB962C8B-B14F-4D97-AF65-F5344CB8AC3E}">
        <p14:creationId xmlns:p14="http://schemas.microsoft.com/office/powerpoint/2010/main" val="357746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26AB-D58A-E4B8-F484-29BAEEB75657}"/>
              </a:ext>
            </a:extLst>
          </p:cNvPr>
          <p:cNvSpPr>
            <a:spLocks noGrp="1"/>
          </p:cNvSpPr>
          <p:nvPr>
            <p:ph type="title"/>
          </p:nvPr>
        </p:nvSpPr>
        <p:spPr>
          <a:xfrm>
            <a:off x="2231136" y="197438"/>
            <a:ext cx="7729728" cy="1188720"/>
          </a:xfrm>
        </p:spPr>
        <p:txBody>
          <a:bodyPr/>
          <a:lstStyle/>
          <a:p>
            <a:r>
              <a:rPr lang="en-US" dirty="0"/>
              <a:t>Key Issues In Specific Timelines</a:t>
            </a:r>
          </a:p>
        </p:txBody>
      </p:sp>
      <p:pic>
        <p:nvPicPr>
          <p:cNvPr id="5" name="Picture 4">
            <a:extLst>
              <a:ext uri="{FF2B5EF4-FFF2-40B4-BE49-F238E27FC236}">
                <a16:creationId xmlns:a16="http://schemas.microsoft.com/office/drawing/2014/main" id="{F6872E86-669E-6D85-5865-AA8D305FDB60}"/>
              </a:ext>
            </a:extLst>
          </p:cNvPr>
          <p:cNvPicPr>
            <a:picLocks noChangeAspect="1"/>
          </p:cNvPicPr>
          <p:nvPr/>
        </p:nvPicPr>
        <p:blipFill>
          <a:blip r:embed="rId2"/>
          <a:stretch>
            <a:fillRect/>
          </a:stretch>
        </p:blipFill>
        <p:spPr>
          <a:xfrm>
            <a:off x="1086644" y="2565434"/>
            <a:ext cx="10345281" cy="3474642"/>
          </a:xfrm>
          <a:prstGeom prst="rect">
            <a:avLst/>
          </a:prstGeom>
        </p:spPr>
      </p:pic>
      <p:sp>
        <p:nvSpPr>
          <p:cNvPr id="7" name="TextBox 6">
            <a:extLst>
              <a:ext uri="{FF2B5EF4-FFF2-40B4-BE49-F238E27FC236}">
                <a16:creationId xmlns:a16="http://schemas.microsoft.com/office/drawing/2014/main" id="{B34053AF-22DA-8E2D-3A13-8315A31FE63F}"/>
              </a:ext>
            </a:extLst>
          </p:cNvPr>
          <p:cNvSpPr txBox="1"/>
          <p:nvPr/>
        </p:nvSpPr>
        <p:spPr>
          <a:xfrm>
            <a:off x="1229710" y="1615924"/>
            <a:ext cx="9028386" cy="369332"/>
          </a:xfrm>
          <a:prstGeom prst="rect">
            <a:avLst/>
          </a:prstGeom>
          <a:noFill/>
        </p:spPr>
        <p:txBody>
          <a:bodyPr wrap="square">
            <a:spAutoFit/>
          </a:bodyPr>
          <a:lstStyle/>
          <a:p>
            <a:r>
              <a:rPr lang="en-US" dirty="0"/>
              <a:t>Examples of key issues that occurs in specific timeline can be gleaned using time series plots:</a:t>
            </a:r>
          </a:p>
        </p:txBody>
      </p:sp>
      <p:sp>
        <p:nvSpPr>
          <p:cNvPr id="8" name="Oval 7">
            <a:extLst>
              <a:ext uri="{FF2B5EF4-FFF2-40B4-BE49-F238E27FC236}">
                <a16:creationId xmlns:a16="http://schemas.microsoft.com/office/drawing/2014/main" id="{B33FA831-88BF-2292-438E-5D1C522528C6}"/>
              </a:ext>
            </a:extLst>
          </p:cNvPr>
          <p:cNvSpPr/>
          <p:nvPr/>
        </p:nvSpPr>
        <p:spPr>
          <a:xfrm>
            <a:off x="5219887" y="3566382"/>
            <a:ext cx="241738" cy="2732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A7C138-E37F-57D1-F197-A46258198E47}"/>
              </a:ext>
            </a:extLst>
          </p:cNvPr>
          <p:cNvSpPr/>
          <p:nvPr/>
        </p:nvSpPr>
        <p:spPr>
          <a:xfrm>
            <a:off x="7391025" y="3374191"/>
            <a:ext cx="241738" cy="2732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CF421DA-1A48-94BC-AF02-341B6FC9D11C}"/>
              </a:ext>
            </a:extLst>
          </p:cNvPr>
          <p:cNvSpPr/>
          <p:nvPr/>
        </p:nvSpPr>
        <p:spPr>
          <a:xfrm>
            <a:off x="1986394" y="3839651"/>
            <a:ext cx="241738" cy="2732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98A1996-D46B-701A-33E9-640BBD839195}"/>
              </a:ext>
            </a:extLst>
          </p:cNvPr>
          <p:cNvSpPr/>
          <p:nvPr/>
        </p:nvSpPr>
        <p:spPr>
          <a:xfrm>
            <a:off x="2704851" y="3870428"/>
            <a:ext cx="241738" cy="2732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D38F08-6578-E571-E406-C91722056526}"/>
              </a:ext>
            </a:extLst>
          </p:cNvPr>
          <p:cNvSpPr txBox="1"/>
          <p:nvPr/>
        </p:nvSpPr>
        <p:spPr>
          <a:xfrm>
            <a:off x="2380714" y="3243216"/>
            <a:ext cx="2813769" cy="646331"/>
          </a:xfrm>
          <a:prstGeom prst="rect">
            <a:avLst/>
          </a:prstGeom>
          <a:noFill/>
        </p:spPr>
        <p:txBody>
          <a:bodyPr wrap="square">
            <a:spAutoFit/>
          </a:bodyPr>
          <a:lstStyle/>
          <a:p>
            <a:r>
              <a:rPr lang="en-US" dirty="0"/>
              <a:t>Palm oil dispute possibly with the listed countries</a:t>
            </a:r>
          </a:p>
        </p:txBody>
      </p:sp>
      <p:sp>
        <p:nvSpPr>
          <p:cNvPr id="11" name="TextBox 10">
            <a:extLst>
              <a:ext uri="{FF2B5EF4-FFF2-40B4-BE49-F238E27FC236}">
                <a16:creationId xmlns:a16="http://schemas.microsoft.com/office/drawing/2014/main" id="{9747A39C-479B-A430-65C0-F52069938ED0}"/>
              </a:ext>
            </a:extLst>
          </p:cNvPr>
          <p:cNvSpPr txBox="1"/>
          <p:nvPr/>
        </p:nvSpPr>
        <p:spPr>
          <a:xfrm>
            <a:off x="477786" y="3066490"/>
            <a:ext cx="1775750" cy="646331"/>
          </a:xfrm>
          <a:prstGeom prst="rect">
            <a:avLst/>
          </a:prstGeom>
          <a:noFill/>
        </p:spPr>
        <p:txBody>
          <a:bodyPr wrap="square">
            <a:spAutoFit/>
          </a:bodyPr>
          <a:lstStyle/>
          <a:p>
            <a:r>
              <a:rPr lang="en-US" dirty="0"/>
              <a:t>Flooding in start of Feb in Jakarta</a:t>
            </a:r>
          </a:p>
        </p:txBody>
      </p:sp>
      <p:sp>
        <p:nvSpPr>
          <p:cNvPr id="13" name="TextBox 12">
            <a:extLst>
              <a:ext uri="{FF2B5EF4-FFF2-40B4-BE49-F238E27FC236}">
                <a16:creationId xmlns:a16="http://schemas.microsoft.com/office/drawing/2014/main" id="{B6A61FE9-D32A-B618-9AA7-DCCCEE5F1412}"/>
              </a:ext>
            </a:extLst>
          </p:cNvPr>
          <p:cNvSpPr txBox="1"/>
          <p:nvPr/>
        </p:nvSpPr>
        <p:spPr>
          <a:xfrm>
            <a:off x="7280230" y="3020323"/>
            <a:ext cx="2977866" cy="369332"/>
          </a:xfrm>
          <a:prstGeom prst="rect">
            <a:avLst/>
          </a:prstGeom>
          <a:noFill/>
        </p:spPr>
        <p:txBody>
          <a:bodyPr wrap="square">
            <a:spAutoFit/>
          </a:bodyPr>
          <a:lstStyle/>
          <a:p>
            <a:r>
              <a:rPr lang="en-US" dirty="0"/>
              <a:t>Ramadan occurring in Apr</a:t>
            </a:r>
          </a:p>
        </p:txBody>
      </p:sp>
      <p:sp>
        <p:nvSpPr>
          <p:cNvPr id="15" name="TextBox 14">
            <a:extLst>
              <a:ext uri="{FF2B5EF4-FFF2-40B4-BE49-F238E27FC236}">
                <a16:creationId xmlns:a16="http://schemas.microsoft.com/office/drawing/2014/main" id="{CC6C5806-1D11-162A-DD36-D37751037F19}"/>
              </a:ext>
            </a:extLst>
          </p:cNvPr>
          <p:cNvSpPr txBox="1"/>
          <p:nvPr/>
        </p:nvSpPr>
        <p:spPr>
          <a:xfrm>
            <a:off x="4885870" y="2908037"/>
            <a:ext cx="2813769" cy="646331"/>
          </a:xfrm>
          <a:prstGeom prst="rect">
            <a:avLst/>
          </a:prstGeom>
          <a:noFill/>
        </p:spPr>
        <p:txBody>
          <a:bodyPr wrap="square">
            <a:spAutoFit/>
          </a:bodyPr>
          <a:lstStyle/>
          <a:p>
            <a:r>
              <a:rPr lang="en-US" dirty="0"/>
              <a:t>Dispute regarding Dutch New Guinea</a:t>
            </a:r>
          </a:p>
        </p:txBody>
      </p:sp>
      <p:sp>
        <p:nvSpPr>
          <p:cNvPr id="17" name="TextBox 16">
            <a:extLst>
              <a:ext uri="{FF2B5EF4-FFF2-40B4-BE49-F238E27FC236}">
                <a16:creationId xmlns:a16="http://schemas.microsoft.com/office/drawing/2014/main" id="{43349D0F-3244-C372-7640-D23D0887885F}"/>
              </a:ext>
            </a:extLst>
          </p:cNvPr>
          <p:cNvSpPr txBox="1"/>
          <p:nvPr/>
        </p:nvSpPr>
        <p:spPr>
          <a:xfrm>
            <a:off x="4484914" y="5717290"/>
            <a:ext cx="6662056" cy="369332"/>
          </a:xfrm>
          <a:prstGeom prst="rect">
            <a:avLst/>
          </a:prstGeom>
          <a:noFill/>
        </p:spPr>
        <p:txBody>
          <a:bodyPr wrap="square">
            <a:spAutoFit/>
          </a:bodyPr>
          <a:lstStyle/>
          <a:p>
            <a:r>
              <a:rPr lang="en-US" dirty="0"/>
              <a:t>Week number</a:t>
            </a:r>
          </a:p>
        </p:txBody>
      </p:sp>
    </p:spTree>
    <p:extLst>
      <p:ext uri="{BB962C8B-B14F-4D97-AF65-F5344CB8AC3E}">
        <p14:creationId xmlns:p14="http://schemas.microsoft.com/office/powerpoint/2010/main" val="250731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936B-35D7-2C9E-7D61-AC026F4676DD}"/>
              </a:ext>
            </a:extLst>
          </p:cNvPr>
          <p:cNvSpPr>
            <a:spLocks noGrp="1"/>
          </p:cNvSpPr>
          <p:nvPr>
            <p:ph type="title"/>
          </p:nvPr>
        </p:nvSpPr>
        <p:spPr>
          <a:xfrm>
            <a:off x="2189094" y="217434"/>
            <a:ext cx="7729728" cy="1188720"/>
          </a:xfrm>
        </p:spPr>
        <p:txBody>
          <a:bodyPr/>
          <a:lstStyle/>
          <a:p>
            <a:r>
              <a:rPr lang="en-US" dirty="0"/>
              <a:t>Key Issues in specific Timelines</a:t>
            </a:r>
          </a:p>
        </p:txBody>
      </p:sp>
      <p:pic>
        <p:nvPicPr>
          <p:cNvPr id="7" name="Picture 6">
            <a:extLst>
              <a:ext uri="{FF2B5EF4-FFF2-40B4-BE49-F238E27FC236}">
                <a16:creationId xmlns:a16="http://schemas.microsoft.com/office/drawing/2014/main" id="{7D4DA170-E7D3-EA4C-A288-2C01D21A6E02}"/>
              </a:ext>
            </a:extLst>
          </p:cNvPr>
          <p:cNvPicPr>
            <a:picLocks noChangeAspect="1"/>
          </p:cNvPicPr>
          <p:nvPr/>
        </p:nvPicPr>
        <p:blipFill>
          <a:blip r:embed="rId2"/>
          <a:stretch>
            <a:fillRect/>
          </a:stretch>
        </p:blipFill>
        <p:spPr>
          <a:xfrm>
            <a:off x="2448910" y="4361039"/>
            <a:ext cx="7210097" cy="2496960"/>
          </a:xfrm>
          <a:prstGeom prst="rect">
            <a:avLst/>
          </a:prstGeom>
        </p:spPr>
      </p:pic>
      <p:sp>
        <p:nvSpPr>
          <p:cNvPr id="8" name="Oval 7">
            <a:extLst>
              <a:ext uri="{FF2B5EF4-FFF2-40B4-BE49-F238E27FC236}">
                <a16:creationId xmlns:a16="http://schemas.microsoft.com/office/drawing/2014/main" id="{DBCC2BA5-B6F4-2168-CD38-7C6232B92017}"/>
              </a:ext>
            </a:extLst>
          </p:cNvPr>
          <p:cNvSpPr/>
          <p:nvPr/>
        </p:nvSpPr>
        <p:spPr>
          <a:xfrm>
            <a:off x="5004510" y="4884255"/>
            <a:ext cx="241738" cy="2732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41735F-363B-AA89-838A-3BC5F275AE31}"/>
              </a:ext>
            </a:extLst>
          </p:cNvPr>
          <p:cNvSpPr txBox="1"/>
          <p:nvPr/>
        </p:nvSpPr>
        <p:spPr>
          <a:xfrm>
            <a:off x="2448910" y="4126514"/>
            <a:ext cx="6096000" cy="369332"/>
          </a:xfrm>
          <a:prstGeom prst="rect">
            <a:avLst/>
          </a:prstGeom>
          <a:noFill/>
        </p:spPr>
        <p:txBody>
          <a:bodyPr wrap="square">
            <a:spAutoFit/>
          </a:bodyPr>
          <a:lstStyle/>
          <a:p>
            <a:r>
              <a:rPr lang="en-US" dirty="0"/>
              <a:t>Face Mask Issues in the middle of the pandemic</a:t>
            </a:r>
          </a:p>
        </p:txBody>
      </p:sp>
      <p:pic>
        <p:nvPicPr>
          <p:cNvPr id="12" name="Picture 11">
            <a:extLst>
              <a:ext uri="{FF2B5EF4-FFF2-40B4-BE49-F238E27FC236}">
                <a16:creationId xmlns:a16="http://schemas.microsoft.com/office/drawing/2014/main" id="{8C140E31-53DF-943E-3D4B-29FA15D8EECB}"/>
              </a:ext>
            </a:extLst>
          </p:cNvPr>
          <p:cNvPicPr>
            <a:picLocks noChangeAspect="1"/>
          </p:cNvPicPr>
          <p:nvPr/>
        </p:nvPicPr>
        <p:blipFill>
          <a:blip r:embed="rId3"/>
          <a:stretch>
            <a:fillRect/>
          </a:stretch>
        </p:blipFill>
        <p:spPr>
          <a:xfrm>
            <a:off x="2448910" y="1838328"/>
            <a:ext cx="7210097" cy="2274754"/>
          </a:xfrm>
          <a:prstGeom prst="rect">
            <a:avLst/>
          </a:prstGeom>
        </p:spPr>
      </p:pic>
      <p:sp>
        <p:nvSpPr>
          <p:cNvPr id="13" name="TextBox 12">
            <a:extLst>
              <a:ext uri="{FF2B5EF4-FFF2-40B4-BE49-F238E27FC236}">
                <a16:creationId xmlns:a16="http://schemas.microsoft.com/office/drawing/2014/main" id="{D179FA37-670A-362E-F22B-2DAE566F68E6}"/>
              </a:ext>
            </a:extLst>
          </p:cNvPr>
          <p:cNvSpPr txBox="1"/>
          <p:nvPr/>
        </p:nvSpPr>
        <p:spPr>
          <a:xfrm>
            <a:off x="2448910" y="1530132"/>
            <a:ext cx="6096000" cy="369332"/>
          </a:xfrm>
          <a:prstGeom prst="rect">
            <a:avLst/>
          </a:prstGeom>
          <a:noFill/>
        </p:spPr>
        <p:txBody>
          <a:bodyPr wrap="square">
            <a:spAutoFit/>
          </a:bodyPr>
          <a:lstStyle/>
          <a:p>
            <a:r>
              <a:rPr lang="en-US" dirty="0"/>
              <a:t>Crime news don’t tend to persist across time</a:t>
            </a:r>
          </a:p>
        </p:txBody>
      </p:sp>
      <p:sp>
        <p:nvSpPr>
          <p:cNvPr id="14" name="Oval 13">
            <a:extLst>
              <a:ext uri="{FF2B5EF4-FFF2-40B4-BE49-F238E27FC236}">
                <a16:creationId xmlns:a16="http://schemas.microsoft.com/office/drawing/2014/main" id="{1BA98CBA-8D44-863A-273A-64B18BC856AF}"/>
              </a:ext>
            </a:extLst>
          </p:cNvPr>
          <p:cNvSpPr/>
          <p:nvPr/>
        </p:nvSpPr>
        <p:spPr>
          <a:xfrm>
            <a:off x="3075862" y="2329931"/>
            <a:ext cx="241738" cy="2732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749BAD-54DB-BB80-681F-B6FC197E16B7}"/>
              </a:ext>
            </a:extLst>
          </p:cNvPr>
          <p:cNvSpPr txBox="1"/>
          <p:nvPr/>
        </p:nvSpPr>
        <p:spPr>
          <a:xfrm>
            <a:off x="5003426" y="6611122"/>
            <a:ext cx="6662056" cy="246221"/>
          </a:xfrm>
          <a:prstGeom prst="rect">
            <a:avLst/>
          </a:prstGeom>
          <a:noFill/>
        </p:spPr>
        <p:txBody>
          <a:bodyPr wrap="square">
            <a:spAutoFit/>
          </a:bodyPr>
          <a:lstStyle/>
          <a:p>
            <a:r>
              <a:rPr lang="en-US" sz="1000" dirty="0"/>
              <a:t>Week number</a:t>
            </a:r>
          </a:p>
        </p:txBody>
      </p:sp>
      <p:sp>
        <p:nvSpPr>
          <p:cNvPr id="5" name="TextBox 4">
            <a:extLst>
              <a:ext uri="{FF2B5EF4-FFF2-40B4-BE49-F238E27FC236}">
                <a16:creationId xmlns:a16="http://schemas.microsoft.com/office/drawing/2014/main" id="{6DAA02CA-1F82-80BA-7F6A-288E66E24401}"/>
              </a:ext>
            </a:extLst>
          </p:cNvPr>
          <p:cNvSpPr txBox="1"/>
          <p:nvPr/>
        </p:nvSpPr>
        <p:spPr>
          <a:xfrm>
            <a:off x="5277779" y="4038541"/>
            <a:ext cx="6662056" cy="246221"/>
          </a:xfrm>
          <a:prstGeom prst="rect">
            <a:avLst/>
          </a:prstGeom>
          <a:noFill/>
        </p:spPr>
        <p:txBody>
          <a:bodyPr wrap="square">
            <a:spAutoFit/>
          </a:bodyPr>
          <a:lstStyle/>
          <a:p>
            <a:r>
              <a:rPr lang="en-US" sz="1000" dirty="0"/>
              <a:t>Week number</a:t>
            </a:r>
          </a:p>
        </p:txBody>
      </p:sp>
    </p:spTree>
    <p:extLst>
      <p:ext uri="{BB962C8B-B14F-4D97-AF65-F5344CB8AC3E}">
        <p14:creationId xmlns:p14="http://schemas.microsoft.com/office/powerpoint/2010/main" val="170396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8D65-51AB-E60F-42FD-B15D62D26FEC}"/>
              </a:ext>
            </a:extLst>
          </p:cNvPr>
          <p:cNvSpPr>
            <a:spLocks noGrp="1"/>
          </p:cNvSpPr>
          <p:nvPr>
            <p:ph type="title"/>
          </p:nvPr>
        </p:nvSpPr>
        <p:spPr>
          <a:xfrm>
            <a:off x="2231136" y="92333"/>
            <a:ext cx="7729728" cy="1188720"/>
          </a:xfrm>
        </p:spPr>
        <p:txBody>
          <a:bodyPr/>
          <a:lstStyle/>
          <a:p>
            <a:r>
              <a:rPr lang="en-US" dirty="0"/>
              <a:t>Topics and News outlet</a:t>
            </a:r>
          </a:p>
        </p:txBody>
      </p:sp>
      <p:sp>
        <p:nvSpPr>
          <p:cNvPr id="3" name="Content Placeholder 2">
            <a:extLst>
              <a:ext uri="{FF2B5EF4-FFF2-40B4-BE49-F238E27FC236}">
                <a16:creationId xmlns:a16="http://schemas.microsoft.com/office/drawing/2014/main" id="{A903424E-C249-E9A4-A6AB-CDDB4F41EC50}"/>
              </a:ext>
            </a:extLst>
          </p:cNvPr>
          <p:cNvSpPr>
            <a:spLocks noGrp="1"/>
          </p:cNvSpPr>
          <p:nvPr>
            <p:ph idx="1"/>
          </p:nvPr>
        </p:nvSpPr>
        <p:spPr>
          <a:xfrm>
            <a:off x="784558" y="1499912"/>
            <a:ext cx="3930802" cy="935437"/>
          </a:xfrm>
        </p:spPr>
        <p:txBody>
          <a:bodyPr/>
          <a:lstStyle/>
          <a:p>
            <a:pPr marL="0" indent="0" algn="just">
              <a:buNone/>
            </a:pPr>
            <a:r>
              <a:rPr lang="en-US" dirty="0"/>
              <a:t>No topic is only reported by one news outlet, but there are topics which few news outlets report.</a:t>
            </a:r>
          </a:p>
        </p:txBody>
      </p:sp>
      <p:pic>
        <p:nvPicPr>
          <p:cNvPr id="3074" name="Picture 2">
            <a:extLst>
              <a:ext uri="{FF2B5EF4-FFF2-40B4-BE49-F238E27FC236}">
                <a16:creationId xmlns:a16="http://schemas.microsoft.com/office/drawing/2014/main" id="{DC8A0A0D-90F5-B5AE-FB3B-8AB259FF9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23" y="2380103"/>
            <a:ext cx="4262437" cy="31019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B8A25E-2613-8B38-09C2-0017254B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898" y="2308761"/>
            <a:ext cx="4533978" cy="3240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5C021F-179E-FB76-8CE5-5D6884775505}"/>
              </a:ext>
            </a:extLst>
          </p:cNvPr>
          <p:cNvSpPr txBox="1"/>
          <p:nvPr/>
        </p:nvSpPr>
        <p:spPr>
          <a:xfrm>
            <a:off x="211185" y="5426839"/>
            <a:ext cx="6096000" cy="1477328"/>
          </a:xfrm>
          <a:prstGeom prst="rect">
            <a:avLst/>
          </a:prstGeom>
          <a:noFill/>
        </p:spPr>
        <p:txBody>
          <a:bodyPr wrap="square">
            <a:spAutoFit/>
          </a:bodyPr>
          <a:lstStyle/>
          <a:p>
            <a:r>
              <a:rPr lang="en-US" sz="900" dirty="0"/>
              <a:t>36_kashmir_jammu_srinagar_positive</a:t>
            </a:r>
          </a:p>
          <a:p>
            <a:r>
              <a:rPr lang="en-US" sz="900" dirty="0"/>
              <a:t>37_poor_households_effendy_muhadjir</a:t>
            </a:r>
          </a:p>
          <a:p>
            <a:r>
              <a:rPr lang="en-US" sz="900" dirty="0"/>
              <a:t>25_jiwasraya_insurance_bpjs_insurer</a:t>
            </a:r>
          </a:p>
          <a:p>
            <a:r>
              <a:rPr lang="en-US" sz="900" dirty="0"/>
              <a:t>35_brands_brand_products_beauty</a:t>
            </a:r>
          </a:p>
          <a:p>
            <a:r>
              <a:rPr lang="en-US" sz="900" dirty="0"/>
              <a:t>34_monash_university_universities_students</a:t>
            </a:r>
          </a:p>
          <a:p>
            <a:r>
              <a:rPr lang="en-US" sz="900" dirty="0"/>
              <a:t>32_crocodile_tire_reward_reptile’</a:t>
            </a:r>
          </a:p>
          <a:p>
            <a:r>
              <a:rPr lang="en-US" sz="900" dirty="0"/>
              <a:t>26_court_mco_jail_wto</a:t>
            </a:r>
          </a:p>
          <a:p>
            <a:r>
              <a:rPr lang="en-US" sz="900" dirty="0"/>
              <a:t>30_village_ghosts_haunted_pocong</a:t>
            </a:r>
          </a:p>
          <a:p>
            <a:r>
              <a:rPr lang="en-US" sz="900" dirty="0"/>
              <a:t>28_relations_cooperation_bilateral_indonesia</a:t>
            </a:r>
          </a:p>
          <a:p>
            <a:r>
              <a:rPr lang="en-US" sz="900" dirty="0"/>
              <a:t>33_prisoners_inmates_prison_release</a:t>
            </a:r>
          </a:p>
        </p:txBody>
      </p:sp>
      <p:sp>
        <p:nvSpPr>
          <p:cNvPr id="6" name="Content Placeholder 2">
            <a:extLst>
              <a:ext uri="{FF2B5EF4-FFF2-40B4-BE49-F238E27FC236}">
                <a16:creationId xmlns:a16="http://schemas.microsoft.com/office/drawing/2014/main" id="{10CC8E72-FDAE-4A1E-ABFF-D4201571DE7A}"/>
              </a:ext>
            </a:extLst>
          </p:cNvPr>
          <p:cNvSpPr txBox="1">
            <a:spLocks/>
          </p:cNvSpPr>
          <p:nvPr/>
        </p:nvSpPr>
        <p:spPr>
          <a:xfrm>
            <a:off x="6307185" y="1499911"/>
            <a:ext cx="3930802" cy="9354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Font typeface="Arial" panose="020B0604020202020204" pitchFamily="34" charset="0"/>
              <a:buNone/>
            </a:pPr>
            <a:r>
              <a:rPr lang="en-US" dirty="0"/>
              <a:t>While top issues are usually reported by many news outlets, some news outlet a particular issue more frequently.</a:t>
            </a:r>
          </a:p>
        </p:txBody>
      </p:sp>
      <p:sp>
        <p:nvSpPr>
          <p:cNvPr id="11" name="TextBox 10">
            <a:extLst>
              <a:ext uri="{FF2B5EF4-FFF2-40B4-BE49-F238E27FC236}">
                <a16:creationId xmlns:a16="http://schemas.microsoft.com/office/drawing/2014/main" id="{05CD8825-76DF-1D35-9ECA-3070F0DC304D}"/>
              </a:ext>
            </a:extLst>
          </p:cNvPr>
          <p:cNvSpPr txBox="1"/>
          <p:nvPr/>
        </p:nvSpPr>
        <p:spPr>
          <a:xfrm>
            <a:off x="6096000" y="5422394"/>
            <a:ext cx="6096000" cy="1477328"/>
          </a:xfrm>
          <a:prstGeom prst="rect">
            <a:avLst/>
          </a:prstGeom>
          <a:noFill/>
        </p:spPr>
        <p:txBody>
          <a:bodyPr wrap="square">
            <a:spAutoFit/>
          </a:bodyPr>
          <a:lstStyle>
            <a:defPPr>
              <a:defRPr lang="en-US"/>
            </a:defPPr>
            <a:lvl1pPr>
              <a:defRPr sz="900"/>
            </a:lvl1pPr>
          </a:lstStyle>
          <a:p>
            <a:r>
              <a:rPr lang="en-US" dirty="0"/>
              <a:t>11_species_conservation_animals_forest</a:t>
            </a:r>
          </a:p>
          <a:p>
            <a:r>
              <a:rPr lang="en-US" dirty="0"/>
              <a:t>5_getty_via_medical</a:t>
            </a:r>
          </a:p>
          <a:p>
            <a:r>
              <a:rPr lang="en-US" dirty="0"/>
              <a:t>12_data_information_users_tiktok</a:t>
            </a:r>
          </a:p>
          <a:p>
            <a:r>
              <a:rPr lang="en-US" dirty="0"/>
              <a:t>7_council_syria_security_saudi</a:t>
            </a:r>
          </a:p>
          <a:p>
            <a:r>
              <a:rPr lang="en-US" dirty="0"/>
              <a:t> 6_oil_palm_imports_exports</a:t>
            </a:r>
          </a:p>
          <a:p>
            <a:r>
              <a:rPr lang="en-US" dirty="0"/>
              <a:t>2_sea_china_crew_fishing</a:t>
            </a:r>
          </a:p>
          <a:p>
            <a:r>
              <a:rPr lang="en-US" dirty="0"/>
              <a:t>4_australia_papua_dutch_indonesia</a:t>
            </a:r>
          </a:p>
          <a:p>
            <a:r>
              <a:rPr lang="en-US" dirty="0"/>
              <a:t>3_flights_airlines_air_china</a:t>
            </a:r>
          </a:p>
          <a:p>
            <a:r>
              <a:rPr lang="en-US" dirty="0"/>
              <a:t>1_market_company_indonesia_business</a:t>
            </a:r>
          </a:p>
          <a:p>
            <a:r>
              <a:rPr lang="en-US" dirty="0"/>
              <a:t>0_cases_said_coronavirus_people</a:t>
            </a:r>
          </a:p>
        </p:txBody>
      </p:sp>
    </p:spTree>
    <p:extLst>
      <p:ext uri="{BB962C8B-B14F-4D97-AF65-F5344CB8AC3E}">
        <p14:creationId xmlns:p14="http://schemas.microsoft.com/office/powerpoint/2010/main" val="32666841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2910</TotalTime>
  <Words>2003</Words>
  <Application>Microsoft Office PowerPoint</Application>
  <PresentationFormat>Widescreen</PresentationFormat>
  <Paragraphs>215</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Söhne</vt:lpstr>
      <vt:lpstr>Parcel</vt:lpstr>
      <vt:lpstr>Identifying Key Issues and Trends Related to a Country from News Reports</vt:lpstr>
      <vt:lpstr>Table of contents</vt:lpstr>
      <vt:lpstr>Key Findings</vt:lpstr>
      <vt:lpstr>Top 5 Key Issues</vt:lpstr>
      <vt:lpstr>Prominent Entities Per Topic</vt:lpstr>
      <vt:lpstr>Top 5 to 10 topics</vt:lpstr>
      <vt:lpstr>Key Issues In Specific Timelines</vt:lpstr>
      <vt:lpstr>Key Issues in specific Timelines</vt:lpstr>
      <vt:lpstr>Topics and News outlet</vt:lpstr>
      <vt:lpstr>Methodology</vt:lpstr>
      <vt:lpstr>Overall Methodology</vt:lpstr>
      <vt:lpstr>How To Represent a Topic or issue</vt:lpstr>
      <vt:lpstr>Topic Model Utilized</vt:lpstr>
      <vt:lpstr>Tuning Topic Models</vt:lpstr>
      <vt:lpstr>Tuning Topic Models</vt:lpstr>
      <vt:lpstr>Tuning Topic Models</vt:lpstr>
      <vt:lpstr>Tuning Topic Models</vt:lpstr>
      <vt:lpstr>Text Data Cleaning</vt:lpstr>
      <vt:lpstr>Filtering for Related News</vt:lpstr>
      <vt:lpstr>Other Analysis</vt:lpstr>
      <vt:lpstr>Normalizing News outlet coverage</vt:lpstr>
      <vt:lpstr>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Key Issues and Trends Related to a Country from News Reports</dc:title>
  <dc:creator>weixuan.ng.2013@accountancy.smu.edu.sg</dc:creator>
  <cp:lastModifiedBy>weixuan.ng.2013@accountancy.smu.edu.sg</cp:lastModifiedBy>
  <cp:revision>12</cp:revision>
  <dcterms:created xsi:type="dcterms:W3CDTF">2023-03-22T03:37:45Z</dcterms:created>
  <dcterms:modified xsi:type="dcterms:W3CDTF">2023-03-24T06:07:15Z</dcterms:modified>
</cp:coreProperties>
</file>