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22"/>
  </p:notesMasterIdLst>
  <p:sldIdLst>
    <p:sldId id="256" r:id="rId2"/>
    <p:sldId id="257" r:id="rId3"/>
    <p:sldId id="272" r:id="rId4"/>
    <p:sldId id="258" r:id="rId5"/>
    <p:sldId id="260" r:id="rId6"/>
    <p:sldId id="264" r:id="rId7"/>
    <p:sldId id="278" r:id="rId8"/>
    <p:sldId id="259" r:id="rId9"/>
    <p:sldId id="273" r:id="rId10"/>
    <p:sldId id="261" r:id="rId11"/>
    <p:sldId id="268" r:id="rId12"/>
    <p:sldId id="262" r:id="rId13"/>
    <p:sldId id="263" r:id="rId14"/>
    <p:sldId id="271" r:id="rId15"/>
    <p:sldId id="275" r:id="rId16"/>
    <p:sldId id="270" r:id="rId17"/>
    <p:sldId id="276" r:id="rId18"/>
    <p:sldId id="269" r:id="rId19"/>
    <p:sldId id="277"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31" autoAdjust="0"/>
  </p:normalViewPr>
  <p:slideViewPr>
    <p:cSldViewPr snapToGrid="0">
      <p:cViewPr varScale="1">
        <p:scale>
          <a:sx n="52" d="100"/>
          <a:sy n="52" d="100"/>
        </p:scale>
        <p:origin x="751" y="2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4CFE0-478B-4702-B46A-3CE8A737762A}"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5FC69-9E59-46E0-9325-76F80F6143D6}" type="slidenum">
              <a:rPr lang="en-US" smtClean="0"/>
              <a:t>‹#›</a:t>
            </a:fld>
            <a:endParaRPr lang="en-US"/>
          </a:p>
        </p:txBody>
      </p:sp>
    </p:spTree>
    <p:extLst>
      <p:ext uri="{BB962C8B-B14F-4D97-AF65-F5344CB8AC3E}">
        <p14:creationId xmlns:p14="http://schemas.microsoft.com/office/powerpoint/2010/main" val="4184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Coherence Score - measures the degree of semantic similarity between the top words in a topic (Using TF-IDF)</a:t>
            </a:r>
          </a:p>
          <a:p>
            <a:r>
              <a:rPr lang="en-US" sz="900" b="0" i="0" dirty="0">
                <a:solidFill>
                  <a:srgbClr val="374151"/>
                </a:solidFill>
                <a:effectLst/>
                <a:latin typeface="Söhne"/>
              </a:rPr>
              <a:t>For example, if a topic consists of the words "apple, fruit, tree, red, and sweet," the coherence score would measure how well these words are related to each other in a semantic sense. </a:t>
            </a:r>
          </a:p>
          <a:p>
            <a:endParaRPr lang="en-US"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 NMF, the matrix of term frequencies in the documents is factorized into two non-negative matrices - a document-topic matrix and a topic-term matrix.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374151"/>
              </a:solidFill>
              <a:effectLst/>
              <a:latin typeface="Söhne"/>
            </a:endParaRPr>
          </a:p>
          <a:p>
            <a:pPr algn="l"/>
            <a:r>
              <a:rPr lang="en-US" sz="900" b="0" i="0" dirty="0">
                <a:solidFill>
                  <a:srgbClr val="374151"/>
                </a:solidFill>
                <a:effectLst/>
                <a:latin typeface="Söhne"/>
              </a:rPr>
              <a:t>LDA works by iteratively updating two sets of parameters - the topic-term matrix and the document-topic matrix - until a stable solution is obtained. The algorithm starts by randomly assigning each word in each document to one of the topics, and then iteratively updates the probability distributions until convergence. During each iteration, the algorithm computes the probability of each word in each document belonging to each topic and updates the document-topic matrix accordingly. It then computes the probability of each term belonging to each topic and updates the topic-term matrix accordingly.</a:t>
            </a:r>
          </a:p>
          <a:p>
            <a:pPr algn="l"/>
            <a:endParaRPr lang="en-US" sz="900" b="0" i="0" dirty="0">
              <a:solidFill>
                <a:srgbClr val="374151"/>
              </a:solidFill>
              <a:effectLst/>
              <a:latin typeface="Söhne"/>
            </a:endParaRPr>
          </a:p>
          <a:p>
            <a:pPr algn="l"/>
            <a:r>
              <a:rPr lang="en-US" sz="900" b="0" i="0" dirty="0">
                <a:solidFill>
                  <a:srgbClr val="374151"/>
                </a:solidFill>
                <a:effectLst/>
                <a:latin typeface="Söhne"/>
              </a:rPr>
              <a:t>In c-TFIDF, the term frequency of a term in a document is weighted by its inverse document frequency, as in the traditional TFIDF scheme. However, the inverse document frequency component is also weighted by a measure of the context in which the term appears. The context is defined as the set of other words in the document that co-occur with the term.</a:t>
            </a:r>
          </a:p>
          <a:p>
            <a:pPr algn="l"/>
            <a:endParaRPr lang="en-US" sz="900" b="0" i="0" dirty="0">
              <a:solidFill>
                <a:srgbClr val="374151"/>
              </a:solidFill>
              <a:effectLst/>
              <a:latin typeface="Söhne"/>
            </a:endParaRPr>
          </a:p>
          <a:p>
            <a:pPr algn="l"/>
            <a:r>
              <a:rPr lang="en-US" sz="900" b="0" i="0" dirty="0" err="1">
                <a:solidFill>
                  <a:srgbClr val="374151"/>
                </a:solidFill>
                <a:effectLst/>
                <a:latin typeface="Söhne"/>
              </a:rPr>
              <a:t>KeyBERT</a:t>
            </a:r>
            <a:r>
              <a:rPr lang="en-US" sz="900" b="0" i="0" dirty="0">
                <a:solidFill>
                  <a:srgbClr val="374151"/>
                </a:solidFill>
                <a:effectLst/>
                <a:latin typeface="Söhne"/>
              </a:rPr>
              <a:t> works by first embedding each sentence in the document using a pre-trained BERT model. It then calculates the sentence embeddings' similarity scores to each other to identify sentences that are most semantically similar to each other. The algorithm then selects the top-n most similar sentences and extracts the keywords from these sentences using another pre-trained BERT model. </a:t>
            </a:r>
          </a:p>
          <a:p>
            <a:pPr algn="l"/>
            <a:endParaRPr lang="en-US" sz="900" b="0" i="0" dirty="0">
              <a:solidFill>
                <a:srgbClr val="374151"/>
              </a:solidFill>
              <a:effectLst/>
              <a:latin typeface="Söhne"/>
            </a:endParaRPr>
          </a:p>
          <a:p>
            <a:pPr algn="l"/>
            <a:r>
              <a:rPr lang="en-US" sz="900" b="0" i="0" dirty="0" err="1">
                <a:solidFill>
                  <a:srgbClr val="374151"/>
                </a:solidFill>
                <a:effectLst/>
                <a:latin typeface="Söhne"/>
              </a:rPr>
              <a:t>HDBScan</a:t>
            </a:r>
            <a:r>
              <a:rPr lang="en-US" sz="900" b="0" i="0" dirty="0">
                <a:solidFill>
                  <a:srgbClr val="374151"/>
                </a:solidFill>
                <a:effectLst/>
                <a:latin typeface="Söhne"/>
              </a:rPr>
              <a:t> works by first constructing a hierarchical representation of the data using a minimum spanning tree, which connects the data points with the shortest possible distances. </a:t>
            </a:r>
          </a:p>
        </p:txBody>
      </p:sp>
      <p:sp>
        <p:nvSpPr>
          <p:cNvPr id="4" name="Slide Number Placeholder 3"/>
          <p:cNvSpPr>
            <a:spLocks noGrp="1"/>
          </p:cNvSpPr>
          <p:nvPr>
            <p:ph type="sldNum" sz="quarter" idx="5"/>
          </p:nvPr>
        </p:nvSpPr>
        <p:spPr/>
        <p:txBody>
          <a:bodyPr/>
          <a:lstStyle/>
          <a:p>
            <a:fld id="{D785FC69-9E59-46E0-9325-76F80F6143D6}" type="slidenum">
              <a:rPr lang="en-US" smtClean="0"/>
              <a:t>12</a:t>
            </a:fld>
            <a:endParaRPr lang="en-US"/>
          </a:p>
        </p:txBody>
      </p:sp>
    </p:spTree>
    <p:extLst>
      <p:ext uri="{BB962C8B-B14F-4D97-AF65-F5344CB8AC3E}">
        <p14:creationId xmlns:p14="http://schemas.microsoft.com/office/powerpoint/2010/main" val="265118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5FC69-9E59-46E0-9325-76F80F6143D6}" type="slidenum">
              <a:rPr lang="en-US" smtClean="0"/>
              <a:t>18</a:t>
            </a:fld>
            <a:endParaRPr lang="en-US"/>
          </a:p>
        </p:txBody>
      </p:sp>
    </p:spTree>
    <p:extLst>
      <p:ext uri="{BB962C8B-B14F-4D97-AF65-F5344CB8AC3E}">
        <p14:creationId xmlns:p14="http://schemas.microsoft.com/office/powerpoint/2010/main" val="147331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ED469A4-21F9-4807-9E0F-EAA431B255DE}"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942483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69A4-21F9-4807-9E0F-EAA431B255D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51564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69A4-21F9-4807-9E0F-EAA431B255DE}"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78219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469A4-21F9-4807-9E0F-EAA431B255DE}"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57503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ED469A4-21F9-4807-9E0F-EAA431B255DE}"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6526083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D469A4-21F9-4807-9E0F-EAA431B255DE}" type="datetimeFigureOut">
              <a:rPr lang="en-US" smtClean="0"/>
              <a:t>3/22/2023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115772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D469A4-21F9-4807-9E0F-EAA431B255DE}"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8091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469A4-21F9-4807-9E0F-EAA431B255DE}"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95802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469A4-21F9-4807-9E0F-EAA431B255DE}"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220799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D469A4-21F9-4807-9E0F-EAA431B255DE}" type="datetimeFigureOut">
              <a:rPr lang="en-US" smtClean="0"/>
              <a:t>3/22/2023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168662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D469A4-21F9-4807-9E0F-EAA431B255DE}" type="datetimeFigureOut">
              <a:rPr lang="en-US" smtClean="0"/>
              <a:t>3/22/2023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232299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D469A4-21F9-4807-9E0F-EAA431B255DE}" type="datetimeFigureOut">
              <a:rPr lang="en-US" smtClean="0"/>
              <a:t>3/22/2023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9A4E6D-D980-447F-966F-19E08F68B7E0}" type="slidenum">
              <a:rPr lang="en-US" smtClean="0"/>
              <a:t>‹#›</a:t>
            </a:fld>
            <a:endParaRPr lang="en-US"/>
          </a:p>
        </p:txBody>
      </p:sp>
    </p:spTree>
    <p:extLst>
      <p:ext uri="{BB962C8B-B14F-4D97-AF65-F5344CB8AC3E}">
        <p14:creationId xmlns:p14="http://schemas.microsoft.com/office/powerpoint/2010/main" val="136156808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fontScale="90000"/>
          </a:bodyPr>
          <a:lstStyle/>
          <a:p>
            <a:r>
              <a:rPr lang="en-US" dirty="0"/>
              <a:t>Identifying Key Issues and Trends Related to a Country from News Reports</a:t>
            </a:r>
          </a:p>
        </p:txBody>
      </p:sp>
    </p:spTree>
    <p:extLst>
      <p:ext uri="{BB962C8B-B14F-4D97-AF65-F5344CB8AC3E}">
        <p14:creationId xmlns:p14="http://schemas.microsoft.com/office/powerpoint/2010/main" val="88826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2314-FD00-2505-2ED0-6C7A05062ED2}"/>
              </a:ext>
            </a:extLst>
          </p:cNvPr>
          <p:cNvSpPr>
            <a:spLocks noGrp="1"/>
          </p:cNvSpPr>
          <p:nvPr>
            <p:ph type="title"/>
          </p:nvPr>
        </p:nvSpPr>
        <p:spPr>
          <a:xfrm>
            <a:off x="2231136" y="134375"/>
            <a:ext cx="7729728" cy="1188720"/>
          </a:xfrm>
        </p:spPr>
        <p:txBody>
          <a:bodyPr/>
          <a:lstStyle/>
          <a:p>
            <a:r>
              <a:rPr lang="en-US" dirty="0"/>
              <a:t>Overall Methodology</a:t>
            </a:r>
          </a:p>
        </p:txBody>
      </p:sp>
      <p:sp>
        <p:nvSpPr>
          <p:cNvPr id="4" name="Rectangle 3">
            <a:extLst>
              <a:ext uri="{FF2B5EF4-FFF2-40B4-BE49-F238E27FC236}">
                <a16:creationId xmlns:a16="http://schemas.microsoft.com/office/drawing/2014/main" id="{E0807667-8FEE-9E57-17BC-0B74E05FDA89}"/>
              </a:ext>
            </a:extLst>
          </p:cNvPr>
          <p:cNvSpPr/>
          <p:nvPr/>
        </p:nvSpPr>
        <p:spPr>
          <a:xfrm>
            <a:off x="914400" y="1450428"/>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Understanding</a:t>
            </a:r>
          </a:p>
        </p:txBody>
      </p:sp>
      <p:sp>
        <p:nvSpPr>
          <p:cNvPr id="5" name="Rectangle 4">
            <a:extLst>
              <a:ext uri="{FF2B5EF4-FFF2-40B4-BE49-F238E27FC236}">
                <a16:creationId xmlns:a16="http://schemas.microsoft.com/office/drawing/2014/main" id="{39116A7E-44F7-C6EE-E4D1-9C5E8E27336A}"/>
              </a:ext>
            </a:extLst>
          </p:cNvPr>
          <p:cNvSpPr/>
          <p:nvPr/>
        </p:nvSpPr>
        <p:spPr>
          <a:xfrm>
            <a:off x="914400" y="2766481"/>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Literature Review</a:t>
            </a:r>
          </a:p>
        </p:txBody>
      </p:sp>
      <p:sp>
        <p:nvSpPr>
          <p:cNvPr id="6" name="Rectangle 5">
            <a:extLst>
              <a:ext uri="{FF2B5EF4-FFF2-40B4-BE49-F238E27FC236}">
                <a16:creationId xmlns:a16="http://schemas.microsoft.com/office/drawing/2014/main" id="{88921372-7148-AD62-19B8-9674572819C8}"/>
              </a:ext>
            </a:extLst>
          </p:cNvPr>
          <p:cNvSpPr/>
          <p:nvPr/>
        </p:nvSpPr>
        <p:spPr>
          <a:xfrm>
            <a:off x="914400" y="4082534"/>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Modelling (Unsupervised)</a:t>
            </a:r>
          </a:p>
        </p:txBody>
      </p:sp>
      <p:sp>
        <p:nvSpPr>
          <p:cNvPr id="7" name="Rectangle 6">
            <a:extLst>
              <a:ext uri="{FF2B5EF4-FFF2-40B4-BE49-F238E27FC236}">
                <a16:creationId xmlns:a16="http://schemas.microsoft.com/office/drawing/2014/main" id="{7D65983C-2321-59B0-9234-6B518D5E947B}"/>
              </a:ext>
            </a:extLst>
          </p:cNvPr>
          <p:cNvSpPr/>
          <p:nvPr/>
        </p:nvSpPr>
        <p:spPr>
          <a:xfrm>
            <a:off x="914400" y="5407572"/>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Further Analysis</a:t>
            </a:r>
          </a:p>
        </p:txBody>
      </p:sp>
      <p:sp>
        <p:nvSpPr>
          <p:cNvPr id="8" name="Rectangle 7">
            <a:extLst>
              <a:ext uri="{FF2B5EF4-FFF2-40B4-BE49-F238E27FC236}">
                <a16:creationId xmlns:a16="http://schemas.microsoft.com/office/drawing/2014/main" id="{C86CE627-5F06-65FE-EDAF-9449C62EA3AE}"/>
              </a:ext>
            </a:extLst>
          </p:cNvPr>
          <p:cNvSpPr/>
          <p:nvPr/>
        </p:nvSpPr>
        <p:spPr>
          <a:xfrm>
            <a:off x="3273973" y="1450428"/>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What is the distribution of each data field, and across time?</a:t>
            </a:r>
          </a:p>
          <a:p>
            <a:pPr marL="285750" indent="-285750">
              <a:buFont typeface="Arial" panose="020B0604020202020204" pitchFamily="34" charset="0"/>
              <a:buChar char="•"/>
            </a:pPr>
            <a:r>
              <a:rPr lang="en-US" dirty="0">
                <a:solidFill>
                  <a:schemeClr val="tx1"/>
                </a:solidFill>
              </a:rPr>
              <a:t>Can we extract some features (NER, keywords, sentiments) to understand text data?</a:t>
            </a:r>
          </a:p>
        </p:txBody>
      </p:sp>
      <p:sp>
        <p:nvSpPr>
          <p:cNvPr id="9" name="Rectangle 8">
            <a:extLst>
              <a:ext uri="{FF2B5EF4-FFF2-40B4-BE49-F238E27FC236}">
                <a16:creationId xmlns:a16="http://schemas.microsoft.com/office/drawing/2014/main" id="{8C388A7A-A906-D633-D2C6-93823D9FBFB2}"/>
              </a:ext>
            </a:extLst>
          </p:cNvPr>
          <p:cNvSpPr/>
          <p:nvPr/>
        </p:nvSpPr>
        <p:spPr>
          <a:xfrm>
            <a:off x="3273973" y="2766481"/>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What does the common methods to tackle this problem?</a:t>
            </a:r>
          </a:p>
        </p:txBody>
      </p:sp>
      <p:sp>
        <p:nvSpPr>
          <p:cNvPr id="10" name="Rectangle 9">
            <a:extLst>
              <a:ext uri="{FF2B5EF4-FFF2-40B4-BE49-F238E27FC236}">
                <a16:creationId xmlns:a16="http://schemas.microsoft.com/office/drawing/2014/main" id="{38EAA9D0-6203-319F-955B-CD2D8652E922}"/>
              </a:ext>
            </a:extLst>
          </p:cNvPr>
          <p:cNvSpPr/>
          <p:nvPr/>
        </p:nvSpPr>
        <p:spPr>
          <a:xfrm>
            <a:off x="3273973" y="4082534"/>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chemeClr val="tx1"/>
                </a:solidFill>
              </a:rPr>
              <a:t>Cluster articles into similar topics + extract keywords per topic</a:t>
            </a:r>
          </a:p>
          <a:p>
            <a:pPr marL="285750" indent="-285750">
              <a:buFont typeface="Arial" panose="020B0604020202020204" pitchFamily="34" charset="0"/>
              <a:buChar char="•"/>
            </a:pPr>
            <a:r>
              <a:rPr lang="en-US" dirty="0">
                <a:solidFill>
                  <a:schemeClr val="tx1"/>
                </a:solidFill>
              </a:rPr>
              <a:t>Data Cleaning</a:t>
            </a:r>
          </a:p>
          <a:p>
            <a:pPr marL="285750" indent="-285750">
              <a:buFont typeface="Arial" panose="020B0604020202020204" pitchFamily="34" charset="0"/>
              <a:buChar char="•"/>
            </a:pPr>
            <a:r>
              <a:rPr lang="en-US" dirty="0">
                <a:solidFill>
                  <a:schemeClr val="tx1"/>
                </a:solidFill>
              </a:rPr>
              <a:t>Perform model selection</a:t>
            </a:r>
          </a:p>
          <a:p>
            <a:pPr marL="285750" indent="-285750">
              <a:buFont typeface="Arial" panose="020B0604020202020204" pitchFamily="34" charset="0"/>
              <a:buChar char="•"/>
            </a:pPr>
            <a:r>
              <a:rPr lang="en-US" dirty="0">
                <a:solidFill>
                  <a:schemeClr val="tx1"/>
                </a:solidFill>
              </a:rPr>
              <a:t>Model tuning</a:t>
            </a:r>
          </a:p>
        </p:txBody>
      </p:sp>
      <p:sp>
        <p:nvSpPr>
          <p:cNvPr id="11" name="Rectangle 10">
            <a:extLst>
              <a:ext uri="{FF2B5EF4-FFF2-40B4-BE49-F238E27FC236}">
                <a16:creationId xmlns:a16="http://schemas.microsoft.com/office/drawing/2014/main" id="{341C11A7-7B55-9AED-F0A4-FE91474418A6}"/>
              </a:ext>
            </a:extLst>
          </p:cNvPr>
          <p:cNvSpPr/>
          <p:nvPr/>
        </p:nvSpPr>
        <p:spPr>
          <a:xfrm>
            <a:off x="3273973" y="5398587"/>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Keyword selection</a:t>
            </a:r>
          </a:p>
          <a:p>
            <a:pPr marL="285750" indent="-285750">
              <a:buFont typeface="Arial" panose="020B0604020202020204" pitchFamily="34" charset="0"/>
              <a:buChar char="•"/>
            </a:pPr>
            <a:r>
              <a:rPr lang="en-US" dirty="0">
                <a:solidFill>
                  <a:schemeClr val="tx1"/>
                </a:solidFill>
              </a:rPr>
              <a:t>Time series analysis</a:t>
            </a:r>
          </a:p>
          <a:p>
            <a:pPr marL="285750" indent="-285750">
              <a:buFont typeface="Arial" panose="020B0604020202020204" pitchFamily="34" charset="0"/>
              <a:buChar char="•"/>
            </a:pPr>
            <a:r>
              <a:rPr lang="en-US" dirty="0">
                <a:solidFill>
                  <a:schemeClr val="tx1"/>
                </a:solidFill>
              </a:rPr>
              <a:t>News outlet analysis</a:t>
            </a:r>
          </a:p>
          <a:p>
            <a:pPr marL="285750" indent="-285750">
              <a:buFont typeface="Arial" panose="020B0604020202020204" pitchFamily="34" charset="0"/>
              <a:buChar char="•"/>
            </a:pPr>
            <a:r>
              <a:rPr lang="en-US" dirty="0">
                <a:solidFill>
                  <a:schemeClr val="tx1"/>
                </a:solidFill>
              </a:rPr>
              <a:t>Filtering for related news</a:t>
            </a:r>
          </a:p>
        </p:txBody>
      </p:sp>
    </p:spTree>
    <p:extLst>
      <p:ext uri="{BB962C8B-B14F-4D97-AF65-F5344CB8AC3E}">
        <p14:creationId xmlns:p14="http://schemas.microsoft.com/office/powerpoint/2010/main" val="407624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28F6-2068-B7E7-FFE9-AB203944BC55}"/>
              </a:ext>
            </a:extLst>
          </p:cNvPr>
          <p:cNvSpPr>
            <a:spLocks noGrp="1"/>
          </p:cNvSpPr>
          <p:nvPr>
            <p:ph type="title"/>
          </p:nvPr>
        </p:nvSpPr>
        <p:spPr>
          <a:xfrm>
            <a:off x="2231136" y="323561"/>
            <a:ext cx="7729728" cy="1188720"/>
          </a:xfrm>
        </p:spPr>
        <p:txBody>
          <a:bodyPr/>
          <a:lstStyle/>
          <a:p>
            <a:r>
              <a:rPr lang="en-US" dirty="0"/>
              <a:t>How To Represent a Topic or issue</a:t>
            </a:r>
          </a:p>
        </p:txBody>
      </p:sp>
      <p:sp>
        <p:nvSpPr>
          <p:cNvPr id="6" name="Rectangle 5">
            <a:extLst>
              <a:ext uri="{FF2B5EF4-FFF2-40B4-BE49-F238E27FC236}">
                <a16:creationId xmlns:a16="http://schemas.microsoft.com/office/drawing/2014/main" id="{0F6E993E-AA54-586A-ED41-F9875D926B83}"/>
              </a:ext>
            </a:extLst>
          </p:cNvPr>
          <p:cNvSpPr/>
          <p:nvPr/>
        </p:nvSpPr>
        <p:spPr>
          <a:xfrm>
            <a:off x="767256"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Key Phrases</a:t>
            </a:r>
          </a:p>
        </p:txBody>
      </p:sp>
      <p:sp>
        <p:nvSpPr>
          <p:cNvPr id="7" name="Rectangle 6">
            <a:extLst>
              <a:ext uri="{FF2B5EF4-FFF2-40B4-BE49-F238E27FC236}">
                <a16:creationId xmlns:a16="http://schemas.microsoft.com/office/drawing/2014/main" id="{3F65FA97-1A85-3B2C-287C-45F0E0E8C231}"/>
              </a:ext>
            </a:extLst>
          </p:cNvPr>
          <p:cNvSpPr/>
          <p:nvPr/>
        </p:nvSpPr>
        <p:spPr>
          <a:xfrm>
            <a:off x="4586294"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Hierarchy and Combination</a:t>
            </a:r>
          </a:p>
        </p:txBody>
      </p:sp>
      <p:sp>
        <p:nvSpPr>
          <p:cNvPr id="8" name="Rectangle 7">
            <a:extLst>
              <a:ext uri="{FF2B5EF4-FFF2-40B4-BE49-F238E27FC236}">
                <a16:creationId xmlns:a16="http://schemas.microsoft.com/office/drawing/2014/main" id="{A55629FA-4D44-BF28-23D1-515B01259BBD}"/>
              </a:ext>
            </a:extLst>
          </p:cNvPr>
          <p:cNvSpPr/>
          <p:nvPr/>
        </p:nvSpPr>
        <p:spPr>
          <a:xfrm>
            <a:off x="8405332"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Sentence</a:t>
            </a:r>
          </a:p>
        </p:txBody>
      </p:sp>
      <p:sp>
        <p:nvSpPr>
          <p:cNvPr id="9" name="Rectangle 8">
            <a:extLst>
              <a:ext uri="{FF2B5EF4-FFF2-40B4-BE49-F238E27FC236}">
                <a16:creationId xmlns:a16="http://schemas.microsoft.com/office/drawing/2014/main" id="{261D4731-F90F-D7A5-3798-49540A55BAE6}"/>
              </a:ext>
            </a:extLst>
          </p:cNvPr>
          <p:cNvSpPr/>
          <p:nvPr/>
        </p:nvSpPr>
        <p:spPr>
          <a:xfrm>
            <a:off x="767256" y="2815628"/>
            <a:ext cx="2795751" cy="3847537"/>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Covid-19, economy</a:t>
            </a:r>
          </a:p>
          <a:p>
            <a:endParaRPr lang="en-US" dirty="0">
              <a:solidFill>
                <a:schemeClr val="tx1"/>
              </a:solidFill>
            </a:endParaRPr>
          </a:p>
          <a:p>
            <a:r>
              <a:rPr lang="en-US" dirty="0">
                <a:solidFill>
                  <a:schemeClr val="tx1"/>
                </a:solidFill>
              </a:rPr>
              <a:t>How can we extract key phrases?</a:t>
            </a:r>
          </a:p>
          <a:p>
            <a:r>
              <a:rPr lang="en-US" b="1" u="sng" dirty="0">
                <a:solidFill>
                  <a:schemeClr val="tx1"/>
                </a:solidFill>
              </a:rPr>
              <a:t>Document level</a:t>
            </a:r>
          </a:p>
          <a:p>
            <a:pPr marL="285750" indent="-285750">
              <a:buFontTx/>
              <a:buChar char="-"/>
            </a:pPr>
            <a:r>
              <a:rPr lang="en-US" dirty="0">
                <a:solidFill>
                  <a:schemeClr val="tx1"/>
                </a:solidFill>
              </a:rPr>
              <a:t>Graph algorithms:  </a:t>
            </a:r>
            <a:r>
              <a:rPr lang="en-US" dirty="0" err="1">
                <a:solidFill>
                  <a:schemeClr val="tx1"/>
                </a:solidFill>
              </a:rPr>
              <a:t>TextRank</a:t>
            </a:r>
            <a:endParaRPr lang="en-US" dirty="0">
              <a:solidFill>
                <a:schemeClr val="tx1"/>
              </a:solidFill>
            </a:endParaRPr>
          </a:p>
          <a:p>
            <a:pPr marL="285750" indent="-285750">
              <a:buFontTx/>
              <a:buChar char="-"/>
            </a:pPr>
            <a:r>
              <a:rPr lang="en-US" dirty="0">
                <a:solidFill>
                  <a:schemeClr val="tx1"/>
                </a:solidFill>
              </a:rPr>
              <a:t>Zero shot summarization</a:t>
            </a:r>
          </a:p>
          <a:p>
            <a:pPr marL="285750" indent="-285750">
              <a:buFontTx/>
              <a:buChar char="-"/>
            </a:pPr>
            <a:r>
              <a:rPr lang="en-US" dirty="0">
                <a:solidFill>
                  <a:schemeClr val="tx1"/>
                </a:solidFill>
              </a:rPr>
              <a:t>NER</a:t>
            </a:r>
          </a:p>
          <a:p>
            <a:r>
              <a:rPr lang="en-US" b="1" u="sng" dirty="0">
                <a:solidFill>
                  <a:schemeClr val="tx1"/>
                </a:solidFill>
              </a:rPr>
              <a:t>Cluster of Documents</a:t>
            </a:r>
          </a:p>
          <a:p>
            <a:r>
              <a:rPr lang="en-US" dirty="0">
                <a:solidFill>
                  <a:schemeClr val="tx1"/>
                </a:solidFill>
              </a:rPr>
              <a:t>- Topic modelling: LDA, NMF, </a:t>
            </a:r>
            <a:r>
              <a:rPr lang="en-US" dirty="0" err="1">
                <a:solidFill>
                  <a:schemeClr val="tx1"/>
                </a:solidFill>
              </a:rPr>
              <a:t>BERTopic</a:t>
            </a:r>
            <a:endParaRPr lang="en-US" dirty="0">
              <a:solidFill>
                <a:schemeClr val="tx1"/>
              </a:solidFill>
            </a:endParaRPr>
          </a:p>
        </p:txBody>
      </p:sp>
      <p:sp>
        <p:nvSpPr>
          <p:cNvPr id="10" name="Rectangle 9">
            <a:extLst>
              <a:ext uri="{FF2B5EF4-FFF2-40B4-BE49-F238E27FC236}">
                <a16:creationId xmlns:a16="http://schemas.microsoft.com/office/drawing/2014/main" id="{2F15BD49-B92F-5682-AFD4-1EC8A5B6577F}"/>
              </a:ext>
            </a:extLst>
          </p:cNvPr>
          <p:cNvSpPr/>
          <p:nvPr/>
        </p:nvSpPr>
        <p:spPr>
          <a:xfrm>
            <a:off x="4586293" y="2915733"/>
            <a:ext cx="2795751" cy="2160763"/>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Economy under covid-19 (which is under health </a:t>
            </a:r>
          </a:p>
          <a:p>
            <a:r>
              <a:rPr lang="en-US" dirty="0">
                <a:solidFill>
                  <a:schemeClr val="tx1"/>
                </a:solidFill>
              </a:rPr>
              <a:t>How?</a:t>
            </a:r>
          </a:p>
          <a:p>
            <a:pPr marL="285750" indent="-285750">
              <a:buFontTx/>
              <a:buChar char="-"/>
            </a:pPr>
            <a:r>
              <a:rPr lang="en-US" dirty="0">
                <a:solidFill>
                  <a:schemeClr val="tx1"/>
                </a:solidFill>
              </a:rPr>
              <a:t>Hierarchical labelling (IAB)</a:t>
            </a:r>
          </a:p>
          <a:p>
            <a:pPr marL="285750" indent="-285750">
              <a:buFontTx/>
              <a:buChar char="-"/>
            </a:pPr>
            <a:r>
              <a:rPr lang="en-US" dirty="0">
                <a:solidFill>
                  <a:schemeClr val="tx1"/>
                </a:solidFill>
              </a:rPr>
              <a:t>Hierarchical clustering (Topic models)</a:t>
            </a:r>
          </a:p>
        </p:txBody>
      </p:sp>
      <p:pic>
        <p:nvPicPr>
          <p:cNvPr id="12" name="Picture 11">
            <a:extLst>
              <a:ext uri="{FF2B5EF4-FFF2-40B4-BE49-F238E27FC236}">
                <a16:creationId xmlns:a16="http://schemas.microsoft.com/office/drawing/2014/main" id="{40F9ACC3-FDEC-69E3-72A0-2DEA266EAC7E}"/>
              </a:ext>
            </a:extLst>
          </p:cNvPr>
          <p:cNvPicPr>
            <a:picLocks noChangeAspect="1"/>
          </p:cNvPicPr>
          <p:nvPr/>
        </p:nvPicPr>
        <p:blipFill>
          <a:blip r:embed="rId2"/>
          <a:stretch>
            <a:fillRect/>
          </a:stretch>
        </p:blipFill>
        <p:spPr>
          <a:xfrm>
            <a:off x="4526888" y="5295766"/>
            <a:ext cx="2855156" cy="1346772"/>
          </a:xfrm>
          <a:prstGeom prst="rect">
            <a:avLst/>
          </a:prstGeom>
        </p:spPr>
      </p:pic>
      <p:sp>
        <p:nvSpPr>
          <p:cNvPr id="13" name="Rectangle 12">
            <a:extLst>
              <a:ext uri="{FF2B5EF4-FFF2-40B4-BE49-F238E27FC236}">
                <a16:creationId xmlns:a16="http://schemas.microsoft.com/office/drawing/2014/main" id="{328B86ED-E865-5C50-AE6D-4D42634EA289}"/>
              </a:ext>
            </a:extLst>
          </p:cNvPr>
          <p:cNvSpPr/>
          <p:nvPr/>
        </p:nvSpPr>
        <p:spPr>
          <a:xfrm>
            <a:off x="8405330" y="2795001"/>
            <a:ext cx="2795751" cy="3868164"/>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Covid-19 have resulted in economic downturn in the tourism industry.</a:t>
            </a:r>
          </a:p>
          <a:p>
            <a:pPr marL="285750" indent="-285750">
              <a:buFontTx/>
              <a:buChar char="-"/>
            </a:pPr>
            <a:r>
              <a:rPr lang="en-US" dirty="0">
                <a:solidFill>
                  <a:schemeClr val="tx1"/>
                </a:solidFill>
              </a:rPr>
              <a:t>Zero-shot Summarization of a cluster of documents</a:t>
            </a:r>
          </a:p>
          <a:p>
            <a:pPr marL="285750" indent="-285750">
              <a:buFontTx/>
              <a:buChar char="-"/>
            </a:pPr>
            <a:r>
              <a:rPr lang="en-US" dirty="0">
                <a:solidFill>
                  <a:schemeClr val="tx1"/>
                </a:solidFill>
              </a:rPr>
              <a:t>Extraction of key sentences per article</a:t>
            </a:r>
          </a:p>
          <a:p>
            <a:r>
              <a:rPr lang="en-US" dirty="0">
                <a:solidFill>
                  <a:schemeClr val="tx1"/>
                </a:solidFill>
              </a:rPr>
              <a:t>(not performed)</a:t>
            </a:r>
          </a:p>
          <a:p>
            <a:endParaRPr lang="en-US" dirty="0">
              <a:solidFill>
                <a:schemeClr val="tx1"/>
              </a:solidFill>
            </a:endParaRPr>
          </a:p>
        </p:txBody>
      </p:sp>
    </p:spTree>
    <p:extLst>
      <p:ext uri="{BB962C8B-B14F-4D97-AF65-F5344CB8AC3E}">
        <p14:creationId xmlns:p14="http://schemas.microsoft.com/office/powerpoint/2010/main" val="9596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5361-4389-25E6-4B14-F7AEBF0EECB4}"/>
              </a:ext>
            </a:extLst>
          </p:cNvPr>
          <p:cNvSpPr>
            <a:spLocks noGrp="1"/>
          </p:cNvSpPr>
          <p:nvPr>
            <p:ph type="title"/>
          </p:nvPr>
        </p:nvSpPr>
        <p:spPr>
          <a:xfrm>
            <a:off x="2231136" y="292030"/>
            <a:ext cx="7729728" cy="1188720"/>
          </a:xfrm>
        </p:spPr>
        <p:txBody>
          <a:bodyPr/>
          <a:lstStyle/>
          <a:p>
            <a:r>
              <a:rPr lang="en-US" dirty="0"/>
              <a:t>Topic Model Utilized</a:t>
            </a:r>
          </a:p>
        </p:txBody>
      </p:sp>
      <p:sp>
        <p:nvSpPr>
          <p:cNvPr id="3" name="Content Placeholder 2">
            <a:extLst>
              <a:ext uri="{FF2B5EF4-FFF2-40B4-BE49-F238E27FC236}">
                <a16:creationId xmlns:a16="http://schemas.microsoft.com/office/drawing/2014/main" id="{94793D23-95B5-0FDE-4506-307845C3B301}"/>
              </a:ext>
            </a:extLst>
          </p:cNvPr>
          <p:cNvSpPr>
            <a:spLocks noGrp="1"/>
          </p:cNvSpPr>
          <p:nvPr>
            <p:ph idx="1"/>
          </p:nvPr>
        </p:nvSpPr>
        <p:spPr>
          <a:xfrm>
            <a:off x="2231136" y="1581141"/>
            <a:ext cx="7729728" cy="4178392"/>
          </a:xfrm>
        </p:spPr>
        <p:txBody>
          <a:bodyPr>
            <a:normAutofit/>
          </a:bodyPr>
          <a:lstStyle/>
          <a:p>
            <a:pPr marL="0" indent="0">
              <a:buNone/>
            </a:pPr>
            <a:r>
              <a:rPr lang="en-US" sz="2000" dirty="0"/>
              <a:t>Why </a:t>
            </a:r>
            <a:r>
              <a:rPr lang="en-US" sz="2000" dirty="0" err="1"/>
              <a:t>BERTopic</a:t>
            </a:r>
            <a:r>
              <a:rPr lang="en-US" sz="2000" dirty="0"/>
              <a:t> is utilized?</a:t>
            </a:r>
          </a:p>
          <a:p>
            <a:pPr>
              <a:buFontTx/>
              <a:buChar char="-"/>
            </a:pPr>
            <a:r>
              <a:rPr lang="en-US" sz="2000" dirty="0"/>
              <a:t>Explainable models include NMF and BERT</a:t>
            </a:r>
          </a:p>
          <a:p>
            <a:pPr>
              <a:buFontTx/>
              <a:buChar char="-"/>
            </a:pPr>
            <a:r>
              <a:rPr lang="en-US" sz="2000" dirty="0"/>
              <a:t>Coherence Score is poor (0) for NMF</a:t>
            </a:r>
          </a:p>
          <a:p>
            <a:pPr>
              <a:buFontTx/>
              <a:buChar char="-"/>
            </a:pPr>
            <a:r>
              <a:rPr lang="en-US" sz="2000" dirty="0"/>
              <a:t>Ability to utilize embeddings</a:t>
            </a:r>
          </a:p>
          <a:p>
            <a:pPr>
              <a:buFontTx/>
              <a:buChar char="-"/>
            </a:pPr>
            <a:endParaRPr lang="en-US" sz="2000" dirty="0"/>
          </a:p>
        </p:txBody>
      </p:sp>
      <p:pic>
        <p:nvPicPr>
          <p:cNvPr id="5" name="Picture 4">
            <a:extLst>
              <a:ext uri="{FF2B5EF4-FFF2-40B4-BE49-F238E27FC236}">
                <a16:creationId xmlns:a16="http://schemas.microsoft.com/office/drawing/2014/main" id="{F15492D5-0089-7874-A1A4-27AD2E08F8AF}"/>
              </a:ext>
            </a:extLst>
          </p:cNvPr>
          <p:cNvPicPr>
            <a:picLocks noChangeAspect="1"/>
          </p:cNvPicPr>
          <p:nvPr/>
        </p:nvPicPr>
        <p:blipFill>
          <a:blip r:embed="rId3"/>
          <a:stretch>
            <a:fillRect/>
          </a:stretch>
        </p:blipFill>
        <p:spPr>
          <a:xfrm>
            <a:off x="2452687" y="3283841"/>
            <a:ext cx="6362866" cy="3282129"/>
          </a:xfrm>
          <a:prstGeom prst="rect">
            <a:avLst/>
          </a:prstGeom>
        </p:spPr>
      </p:pic>
      <p:sp>
        <p:nvSpPr>
          <p:cNvPr id="6" name="Rectangle 5">
            <a:extLst>
              <a:ext uri="{FF2B5EF4-FFF2-40B4-BE49-F238E27FC236}">
                <a16:creationId xmlns:a16="http://schemas.microsoft.com/office/drawing/2014/main" id="{43836DC6-3BF3-8A82-26C9-3524F32E1D96}"/>
              </a:ext>
            </a:extLst>
          </p:cNvPr>
          <p:cNvSpPr/>
          <p:nvPr/>
        </p:nvSpPr>
        <p:spPr>
          <a:xfrm>
            <a:off x="5523284" y="6019705"/>
            <a:ext cx="1520042"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13F198-9468-B015-F458-3A36E09FC9B0}"/>
              </a:ext>
            </a:extLst>
          </p:cNvPr>
          <p:cNvSpPr/>
          <p:nvPr/>
        </p:nvSpPr>
        <p:spPr>
          <a:xfrm>
            <a:off x="4252624" y="4944442"/>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BD39F5-6942-E788-06D5-D6CC11A8A82F}"/>
              </a:ext>
            </a:extLst>
          </p:cNvPr>
          <p:cNvSpPr/>
          <p:nvPr/>
        </p:nvSpPr>
        <p:spPr>
          <a:xfrm>
            <a:off x="5592557" y="4378640"/>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CBBAEA-6DA8-3FAA-A177-B871126A1541}"/>
              </a:ext>
            </a:extLst>
          </p:cNvPr>
          <p:cNvSpPr/>
          <p:nvPr/>
        </p:nvSpPr>
        <p:spPr>
          <a:xfrm>
            <a:off x="7364207" y="3832375"/>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0CF44E-EAE8-A5E2-0C2B-96A05F57A7F5}"/>
              </a:ext>
            </a:extLst>
          </p:cNvPr>
          <p:cNvSpPr/>
          <p:nvPr/>
        </p:nvSpPr>
        <p:spPr>
          <a:xfrm>
            <a:off x="4252624" y="3303377"/>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FA9B2-1A7A-4222-D4D3-A1EB4E6979C6}"/>
              </a:ext>
            </a:extLst>
          </p:cNvPr>
          <p:cNvSpPr/>
          <p:nvPr/>
        </p:nvSpPr>
        <p:spPr>
          <a:xfrm>
            <a:off x="7364207" y="5527097"/>
            <a:ext cx="1520042"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64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847493" y="1476564"/>
            <a:ext cx="10805532" cy="5125680"/>
          </a:xfrm>
        </p:spPr>
        <p:txBody>
          <a:bodyPr>
            <a:normAutofit/>
          </a:bodyPr>
          <a:lstStyle/>
          <a:p>
            <a:pPr marL="0" indent="0">
              <a:buNone/>
            </a:pPr>
            <a:r>
              <a:rPr lang="en-US" b="1" u="sng" dirty="0"/>
              <a:t>Outlier Documents</a:t>
            </a:r>
          </a:p>
          <a:p>
            <a:pPr>
              <a:buFontTx/>
              <a:buChar char="-"/>
            </a:pPr>
            <a:r>
              <a:rPr lang="en-US" dirty="0"/>
              <a:t>We can utilize similarity (c-TF-IDF vs BERT) to bring re-assign outlier documents to similar clusters</a:t>
            </a:r>
          </a:p>
          <a:p>
            <a:pPr marL="0" indent="0">
              <a:buNone/>
            </a:pPr>
            <a:r>
              <a:rPr lang="en-US" b="1" u="sng" dirty="0"/>
              <a:t>Number of Topics</a:t>
            </a:r>
          </a:p>
          <a:p>
            <a:pPr>
              <a:buFontTx/>
              <a:buChar char="-"/>
            </a:pPr>
            <a:r>
              <a:rPr lang="en-US" dirty="0"/>
              <a:t>Number of topics could be auto-assigned by </a:t>
            </a:r>
            <a:r>
              <a:rPr lang="en-US" dirty="0" err="1"/>
              <a:t>BERTopic</a:t>
            </a:r>
            <a:r>
              <a:rPr lang="en-US" dirty="0"/>
              <a:t> (158 topics) based on coherence score. However, it is hard to interpret so many topics</a:t>
            </a:r>
          </a:p>
          <a:p>
            <a:pPr>
              <a:buFontTx/>
              <a:buChar char="-"/>
            </a:pPr>
            <a:r>
              <a:rPr lang="en-US" dirty="0"/>
              <a:t>Reduce the number of topics gradually (158 -&gt; 40) while keeping coherence score at a high level (0.68 -&gt; 0.68)</a:t>
            </a:r>
          </a:p>
          <a:p>
            <a:pPr>
              <a:buFontTx/>
              <a:buChar char="-"/>
            </a:pPr>
            <a:r>
              <a:rPr lang="en-US" dirty="0"/>
              <a:t>Use hierarchical charts to determine if topics can be further combined.</a:t>
            </a:r>
          </a:p>
        </p:txBody>
      </p:sp>
      <p:pic>
        <p:nvPicPr>
          <p:cNvPr id="7" name="Picture 6">
            <a:extLst>
              <a:ext uri="{FF2B5EF4-FFF2-40B4-BE49-F238E27FC236}">
                <a16:creationId xmlns:a16="http://schemas.microsoft.com/office/drawing/2014/main" id="{02702A25-A349-E9AC-BA78-C1BE931AC350}"/>
              </a:ext>
            </a:extLst>
          </p:cNvPr>
          <p:cNvPicPr>
            <a:picLocks noChangeAspect="1"/>
          </p:cNvPicPr>
          <p:nvPr/>
        </p:nvPicPr>
        <p:blipFill>
          <a:blip r:embed="rId2"/>
          <a:stretch>
            <a:fillRect/>
          </a:stretch>
        </p:blipFill>
        <p:spPr>
          <a:xfrm>
            <a:off x="1043585" y="4400676"/>
            <a:ext cx="6037440" cy="2334017"/>
          </a:xfrm>
          <a:prstGeom prst="rect">
            <a:avLst/>
          </a:prstGeom>
        </p:spPr>
      </p:pic>
      <p:cxnSp>
        <p:nvCxnSpPr>
          <p:cNvPr id="9" name="Straight Arrow Connector 8">
            <a:extLst>
              <a:ext uri="{FF2B5EF4-FFF2-40B4-BE49-F238E27FC236}">
                <a16:creationId xmlns:a16="http://schemas.microsoft.com/office/drawing/2014/main" id="{726E0F46-8615-C674-9D85-5D8DE15B7817}"/>
              </a:ext>
            </a:extLst>
          </p:cNvPr>
          <p:cNvCxnSpPr/>
          <p:nvPr/>
        </p:nvCxnSpPr>
        <p:spPr>
          <a:xfrm flipH="1">
            <a:off x="6389649" y="4672361"/>
            <a:ext cx="2219092" cy="356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CFDD19F-7B33-0050-DDAE-A96CA09F12BF}"/>
              </a:ext>
            </a:extLst>
          </p:cNvPr>
          <p:cNvSpPr txBox="1"/>
          <p:nvPr/>
        </p:nvSpPr>
        <p:spPr>
          <a:xfrm>
            <a:off x="8297437" y="4351853"/>
            <a:ext cx="6094140" cy="369332"/>
          </a:xfrm>
          <a:prstGeom prst="rect">
            <a:avLst/>
          </a:prstGeom>
          <a:noFill/>
        </p:spPr>
        <p:txBody>
          <a:bodyPr wrap="square">
            <a:spAutoFit/>
          </a:bodyPr>
          <a:lstStyle/>
          <a:p>
            <a:r>
              <a:rPr lang="en-US" dirty="0"/>
              <a:t>Rice sugar coffee rendang</a:t>
            </a:r>
          </a:p>
        </p:txBody>
      </p:sp>
      <p:cxnSp>
        <p:nvCxnSpPr>
          <p:cNvPr id="12" name="Straight Arrow Connector 11">
            <a:extLst>
              <a:ext uri="{FF2B5EF4-FFF2-40B4-BE49-F238E27FC236}">
                <a16:creationId xmlns:a16="http://schemas.microsoft.com/office/drawing/2014/main" id="{C4049E0A-27E4-29D5-ED78-7EC130E25847}"/>
              </a:ext>
            </a:extLst>
          </p:cNvPr>
          <p:cNvCxnSpPr>
            <a:cxnSpLocks/>
          </p:cNvCxnSpPr>
          <p:nvPr/>
        </p:nvCxnSpPr>
        <p:spPr>
          <a:xfrm flipH="1">
            <a:off x="6177776" y="5898995"/>
            <a:ext cx="2430965" cy="267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B594D92-425B-625F-B17F-E63108EF7851}"/>
              </a:ext>
            </a:extLst>
          </p:cNvPr>
          <p:cNvSpPr txBox="1"/>
          <p:nvPr/>
        </p:nvSpPr>
        <p:spPr>
          <a:xfrm>
            <a:off x="8394082" y="5529663"/>
            <a:ext cx="6094140" cy="369332"/>
          </a:xfrm>
          <a:prstGeom prst="rect">
            <a:avLst/>
          </a:prstGeom>
          <a:noFill/>
        </p:spPr>
        <p:txBody>
          <a:bodyPr wrap="square">
            <a:spAutoFit/>
          </a:bodyPr>
          <a:lstStyle/>
          <a:p>
            <a:r>
              <a:rPr lang="en-US" dirty="0"/>
              <a:t>Nickel coal mine oil China</a:t>
            </a:r>
          </a:p>
        </p:txBody>
      </p:sp>
    </p:spTree>
    <p:extLst>
      <p:ext uri="{BB962C8B-B14F-4D97-AF65-F5344CB8AC3E}">
        <p14:creationId xmlns:p14="http://schemas.microsoft.com/office/powerpoint/2010/main" val="44651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847493" y="1476564"/>
            <a:ext cx="10805532" cy="1077704"/>
          </a:xfrm>
        </p:spPr>
        <p:txBody>
          <a:bodyPr>
            <a:normAutofit/>
          </a:bodyPr>
          <a:lstStyle/>
          <a:p>
            <a:pPr marL="0" indent="0">
              <a:buNone/>
            </a:pPr>
            <a:r>
              <a:rPr lang="en-US" b="1" u="sng" dirty="0"/>
              <a:t>Number of Topics</a:t>
            </a:r>
          </a:p>
          <a:p>
            <a:pPr>
              <a:buFontTx/>
              <a:buChar char="-"/>
            </a:pPr>
            <a:r>
              <a:rPr lang="en-US" dirty="0"/>
              <a:t>Evaluate the improvement via the </a:t>
            </a:r>
            <a:r>
              <a:rPr lang="en-US" dirty="0" err="1"/>
              <a:t>intertopic</a:t>
            </a:r>
            <a:r>
              <a:rPr lang="en-US" dirty="0"/>
              <a:t>-distance maps</a:t>
            </a:r>
          </a:p>
        </p:txBody>
      </p:sp>
      <p:sp>
        <p:nvSpPr>
          <p:cNvPr id="4" name="Rectangle 3">
            <a:extLst>
              <a:ext uri="{FF2B5EF4-FFF2-40B4-BE49-F238E27FC236}">
                <a16:creationId xmlns:a16="http://schemas.microsoft.com/office/drawing/2014/main" id="{05D4E9A7-4AD2-0351-B63C-E1C3C5B67A5B}"/>
              </a:ext>
            </a:extLst>
          </p:cNvPr>
          <p:cNvSpPr/>
          <p:nvPr/>
        </p:nvSpPr>
        <p:spPr>
          <a:xfrm>
            <a:off x="538975" y="255426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Before</a:t>
            </a:r>
          </a:p>
        </p:txBody>
      </p:sp>
      <p:sp>
        <p:nvSpPr>
          <p:cNvPr id="5" name="Rectangle 4">
            <a:extLst>
              <a:ext uri="{FF2B5EF4-FFF2-40B4-BE49-F238E27FC236}">
                <a16:creationId xmlns:a16="http://schemas.microsoft.com/office/drawing/2014/main" id="{BFADD3EC-B4B7-C4E5-28D0-410DFB396819}"/>
              </a:ext>
            </a:extLst>
          </p:cNvPr>
          <p:cNvSpPr/>
          <p:nvPr/>
        </p:nvSpPr>
        <p:spPr>
          <a:xfrm>
            <a:off x="6096000" y="255426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After</a:t>
            </a:r>
          </a:p>
        </p:txBody>
      </p:sp>
      <p:pic>
        <p:nvPicPr>
          <p:cNvPr id="8" name="Picture 7">
            <a:extLst>
              <a:ext uri="{FF2B5EF4-FFF2-40B4-BE49-F238E27FC236}">
                <a16:creationId xmlns:a16="http://schemas.microsoft.com/office/drawing/2014/main" id="{9E0B37DD-78B5-3E7D-99AB-3F3BA204E25A}"/>
              </a:ext>
            </a:extLst>
          </p:cNvPr>
          <p:cNvPicPr>
            <a:picLocks noChangeAspect="1"/>
          </p:cNvPicPr>
          <p:nvPr/>
        </p:nvPicPr>
        <p:blipFill>
          <a:blip r:embed="rId2"/>
          <a:stretch>
            <a:fillRect/>
          </a:stretch>
        </p:blipFill>
        <p:spPr>
          <a:xfrm>
            <a:off x="538975" y="3376036"/>
            <a:ext cx="3828037" cy="3326569"/>
          </a:xfrm>
          <a:prstGeom prst="rect">
            <a:avLst/>
          </a:prstGeom>
        </p:spPr>
      </p:pic>
      <p:pic>
        <p:nvPicPr>
          <p:cNvPr id="14" name="Picture 13">
            <a:extLst>
              <a:ext uri="{FF2B5EF4-FFF2-40B4-BE49-F238E27FC236}">
                <a16:creationId xmlns:a16="http://schemas.microsoft.com/office/drawing/2014/main" id="{CD8E94E6-479B-7E95-EEF9-1ADCB4F2F09A}"/>
              </a:ext>
            </a:extLst>
          </p:cNvPr>
          <p:cNvPicPr>
            <a:picLocks noChangeAspect="1"/>
          </p:cNvPicPr>
          <p:nvPr/>
        </p:nvPicPr>
        <p:blipFill>
          <a:blip r:embed="rId3"/>
          <a:stretch>
            <a:fillRect/>
          </a:stretch>
        </p:blipFill>
        <p:spPr>
          <a:xfrm>
            <a:off x="6092283" y="3221358"/>
            <a:ext cx="3864530" cy="3635924"/>
          </a:xfrm>
          <a:prstGeom prst="rect">
            <a:avLst/>
          </a:prstGeom>
        </p:spPr>
      </p:pic>
      <p:cxnSp>
        <p:nvCxnSpPr>
          <p:cNvPr id="15" name="Straight Arrow Connector 14">
            <a:extLst>
              <a:ext uri="{FF2B5EF4-FFF2-40B4-BE49-F238E27FC236}">
                <a16:creationId xmlns:a16="http://schemas.microsoft.com/office/drawing/2014/main" id="{1EA3A2F7-4398-1C2C-4976-D56F1F8CB4A1}"/>
              </a:ext>
            </a:extLst>
          </p:cNvPr>
          <p:cNvCxnSpPr>
            <a:cxnSpLocks/>
          </p:cNvCxnSpPr>
          <p:nvPr/>
        </p:nvCxnSpPr>
        <p:spPr>
          <a:xfrm flipH="1">
            <a:off x="8024548" y="3376036"/>
            <a:ext cx="2290330" cy="15156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4F5A41C-F9AC-8286-76EA-8BF6E385E473}"/>
              </a:ext>
            </a:extLst>
          </p:cNvPr>
          <p:cNvSpPr txBox="1"/>
          <p:nvPr/>
        </p:nvSpPr>
        <p:spPr>
          <a:xfrm>
            <a:off x="9035898" y="3036692"/>
            <a:ext cx="6094140" cy="369332"/>
          </a:xfrm>
          <a:prstGeom prst="rect">
            <a:avLst/>
          </a:prstGeom>
          <a:noFill/>
        </p:spPr>
        <p:txBody>
          <a:bodyPr wrap="square">
            <a:spAutoFit/>
          </a:bodyPr>
          <a:lstStyle/>
          <a:p>
            <a:r>
              <a:rPr lang="en-US" dirty="0"/>
              <a:t>Covid | Cases | Health | People</a:t>
            </a:r>
          </a:p>
        </p:txBody>
      </p:sp>
      <p:cxnSp>
        <p:nvCxnSpPr>
          <p:cNvPr id="19" name="Straight Arrow Connector 18">
            <a:extLst>
              <a:ext uri="{FF2B5EF4-FFF2-40B4-BE49-F238E27FC236}">
                <a16:creationId xmlns:a16="http://schemas.microsoft.com/office/drawing/2014/main" id="{CF99DF93-9EFB-72D6-A1DF-45B810CE1AD6}"/>
              </a:ext>
            </a:extLst>
          </p:cNvPr>
          <p:cNvCxnSpPr>
            <a:cxnSpLocks/>
          </p:cNvCxnSpPr>
          <p:nvPr/>
        </p:nvCxnSpPr>
        <p:spPr>
          <a:xfrm flipH="1">
            <a:off x="7917366" y="4891669"/>
            <a:ext cx="2297151" cy="984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F1310BB-A0FD-29A2-8307-9C1C0B056423}"/>
              </a:ext>
            </a:extLst>
          </p:cNvPr>
          <p:cNvSpPr txBox="1"/>
          <p:nvPr/>
        </p:nvSpPr>
        <p:spPr>
          <a:xfrm>
            <a:off x="9200073" y="4430004"/>
            <a:ext cx="6094140" cy="369332"/>
          </a:xfrm>
          <a:prstGeom prst="rect">
            <a:avLst/>
          </a:prstGeom>
          <a:noFill/>
        </p:spPr>
        <p:txBody>
          <a:bodyPr wrap="square">
            <a:spAutoFit/>
          </a:bodyPr>
          <a:lstStyle/>
          <a:p>
            <a:r>
              <a:rPr lang="en-US" dirty="0" err="1"/>
              <a:t>Sinaga</a:t>
            </a:r>
            <a:r>
              <a:rPr lang="en-US" dirty="0"/>
              <a:t> | Manchester | Victims</a:t>
            </a:r>
          </a:p>
        </p:txBody>
      </p:sp>
    </p:spTree>
    <p:extLst>
      <p:ext uri="{BB962C8B-B14F-4D97-AF65-F5344CB8AC3E}">
        <p14:creationId xmlns:p14="http://schemas.microsoft.com/office/powerpoint/2010/main" val="24711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F778-44F5-D10B-E5EA-3B588ED5B6B4}"/>
              </a:ext>
            </a:extLst>
          </p:cNvPr>
          <p:cNvSpPr>
            <a:spLocks noGrp="1"/>
          </p:cNvSpPr>
          <p:nvPr>
            <p:ph type="title"/>
          </p:nvPr>
        </p:nvSpPr>
        <p:spPr>
          <a:xfrm>
            <a:off x="2231136" y="17295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43E52D31-A74A-D394-2BE9-EA2883572F95}"/>
              </a:ext>
            </a:extLst>
          </p:cNvPr>
          <p:cNvSpPr>
            <a:spLocks noGrp="1"/>
          </p:cNvSpPr>
          <p:nvPr>
            <p:ph idx="1"/>
          </p:nvPr>
        </p:nvSpPr>
        <p:spPr>
          <a:xfrm>
            <a:off x="612369" y="2278257"/>
            <a:ext cx="4727225" cy="3101983"/>
          </a:xfrm>
        </p:spPr>
        <p:txBody>
          <a:bodyPr/>
          <a:lstStyle/>
          <a:p>
            <a:pPr marL="0" indent="0">
              <a:buNone/>
            </a:pPr>
            <a:r>
              <a:rPr lang="en-US" b="1" u="sng" dirty="0"/>
              <a:t>Number of Topics</a:t>
            </a:r>
          </a:p>
          <a:p>
            <a:pPr>
              <a:buFontTx/>
              <a:buChar char="-"/>
            </a:pPr>
            <a:r>
              <a:rPr lang="en-US" dirty="0"/>
              <a:t>Are there still any similar articles which we can combine?</a:t>
            </a:r>
          </a:p>
          <a:p>
            <a:pPr>
              <a:buFontTx/>
              <a:buChar char="-"/>
            </a:pPr>
            <a:r>
              <a:rPr lang="en-US" dirty="0"/>
              <a:t>Yes, however, it may not make sense to combine them.  </a:t>
            </a:r>
            <a:r>
              <a:rPr lang="en-US" dirty="0" err="1"/>
              <a:t>Ie</a:t>
            </a:r>
            <a:r>
              <a:rPr lang="en-US" dirty="0"/>
              <a:t> covid19 + economy vs economy + banks</a:t>
            </a:r>
          </a:p>
          <a:p>
            <a:pPr>
              <a:buFontTx/>
              <a:buChar char="-"/>
            </a:pPr>
            <a:r>
              <a:rPr lang="en-US" dirty="0"/>
              <a:t>Can manually combine topics like </a:t>
            </a:r>
            <a:r>
              <a:rPr lang="en-US" dirty="0" err="1"/>
              <a:t>power|energy|coal</a:t>
            </a:r>
            <a:r>
              <a:rPr lang="en-US" dirty="0"/>
              <a:t> and </a:t>
            </a:r>
            <a:r>
              <a:rPr lang="en-US" dirty="0" err="1"/>
              <a:t>oil|palm|trade</a:t>
            </a:r>
            <a:r>
              <a:rPr lang="en-US" dirty="0"/>
              <a:t>, but there are not many to combine</a:t>
            </a:r>
          </a:p>
          <a:p>
            <a:pPr>
              <a:buFontTx/>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92394CB3-3144-4123-7E32-4F98E8081A2F}"/>
              </a:ext>
            </a:extLst>
          </p:cNvPr>
          <p:cNvPicPr>
            <a:picLocks noChangeAspect="1"/>
          </p:cNvPicPr>
          <p:nvPr/>
        </p:nvPicPr>
        <p:blipFill>
          <a:blip r:embed="rId2"/>
          <a:stretch>
            <a:fillRect/>
          </a:stretch>
        </p:blipFill>
        <p:spPr>
          <a:xfrm>
            <a:off x="5339594" y="1477760"/>
            <a:ext cx="5376727" cy="5338211"/>
          </a:xfrm>
          <a:prstGeom prst="rect">
            <a:avLst/>
          </a:prstGeom>
        </p:spPr>
      </p:pic>
    </p:spTree>
    <p:extLst>
      <p:ext uri="{BB962C8B-B14F-4D97-AF65-F5344CB8AC3E}">
        <p14:creationId xmlns:p14="http://schemas.microsoft.com/office/powerpoint/2010/main" val="13467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2231136" y="1518691"/>
            <a:ext cx="7894171" cy="5125680"/>
          </a:xfrm>
        </p:spPr>
        <p:txBody>
          <a:bodyPr>
            <a:normAutofit/>
          </a:bodyPr>
          <a:lstStyle/>
          <a:p>
            <a:pPr marL="0" indent="0">
              <a:buNone/>
            </a:pPr>
            <a:r>
              <a:rPr lang="en-US" b="1" u="sng" dirty="0"/>
              <a:t>Number of Keywords</a:t>
            </a:r>
          </a:p>
          <a:p>
            <a:pPr marL="0" indent="0">
              <a:buNone/>
            </a:pPr>
            <a:r>
              <a:rPr lang="en-US" dirty="0"/>
              <a:t>-  Utilize c-TF-IDF score and elbow charts to determine the appropriate cut-off for keywords (4, globally)</a:t>
            </a:r>
          </a:p>
        </p:txBody>
      </p:sp>
      <p:pic>
        <p:nvPicPr>
          <p:cNvPr id="5" name="Picture 4">
            <a:extLst>
              <a:ext uri="{FF2B5EF4-FFF2-40B4-BE49-F238E27FC236}">
                <a16:creationId xmlns:a16="http://schemas.microsoft.com/office/drawing/2014/main" id="{2440C9CA-CC80-3175-00CF-FCFFEF284085}"/>
              </a:ext>
            </a:extLst>
          </p:cNvPr>
          <p:cNvPicPr>
            <a:picLocks noChangeAspect="1"/>
          </p:cNvPicPr>
          <p:nvPr/>
        </p:nvPicPr>
        <p:blipFill>
          <a:blip r:embed="rId2"/>
          <a:stretch>
            <a:fillRect/>
          </a:stretch>
        </p:blipFill>
        <p:spPr>
          <a:xfrm>
            <a:off x="2231136" y="2609611"/>
            <a:ext cx="7212722" cy="4248389"/>
          </a:xfrm>
          <a:prstGeom prst="rect">
            <a:avLst/>
          </a:prstGeom>
        </p:spPr>
      </p:pic>
      <p:cxnSp>
        <p:nvCxnSpPr>
          <p:cNvPr id="4" name="Straight Arrow Connector 3">
            <a:extLst>
              <a:ext uri="{FF2B5EF4-FFF2-40B4-BE49-F238E27FC236}">
                <a16:creationId xmlns:a16="http://schemas.microsoft.com/office/drawing/2014/main" id="{02F205D5-A365-529A-7B89-DF6774FC2ED4}"/>
              </a:ext>
            </a:extLst>
          </p:cNvPr>
          <p:cNvCxnSpPr>
            <a:cxnSpLocks/>
          </p:cNvCxnSpPr>
          <p:nvPr/>
        </p:nvCxnSpPr>
        <p:spPr>
          <a:xfrm flipH="1">
            <a:off x="4237464" y="5642517"/>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9E748FD6-8161-C0DF-6132-B6D1CB2AD906}"/>
              </a:ext>
            </a:extLst>
          </p:cNvPr>
          <p:cNvCxnSpPr>
            <a:cxnSpLocks/>
          </p:cNvCxnSpPr>
          <p:nvPr/>
        </p:nvCxnSpPr>
        <p:spPr>
          <a:xfrm flipH="1">
            <a:off x="5469507" y="4389864"/>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162B38F6-10DE-CC60-2CFE-2F25871C13D5}"/>
              </a:ext>
            </a:extLst>
          </p:cNvPr>
          <p:cNvCxnSpPr>
            <a:cxnSpLocks/>
          </p:cNvCxnSpPr>
          <p:nvPr/>
        </p:nvCxnSpPr>
        <p:spPr>
          <a:xfrm flipH="1">
            <a:off x="5474916" y="5180353"/>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1766AD3-033A-FF65-4EBF-CEBD39EE2996}"/>
              </a:ext>
            </a:extLst>
          </p:cNvPr>
          <p:cNvCxnSpPr>
            <a:cxnSpLocks/>
          </p:cNvCxnSpPr>
          <p:nvPr/>
        </p:nvCxnSpPr>
        <p:spPr>
          <a:xfrm flipH="1">
            <a:off x="5519521" y="5666309"/>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E3AA1C4-5DD9-793E-464D-4058D3D52975}"/>
              </a:ext>
            </a:extLst>
          </p:cNvPr>
          <p:cNvCxnSpPr>
            <a:cxnSpLocks/>
          </p:cNvCxnSpPr>
          <p:nvPr/>
        </p:nvCxnSpPr>
        <p:spPr>
          <a:xfrm flipH="1">
            <a:off x="4237464" y="5410263"/>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948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B8E2-1FB6-43ED-F9B0-5D3764CFFA27}"/>
              </a:ext>
            </a:extLst>
          </p:cNvPr>
          <p:cNvSpPr>
            <a:spLocks noGrp="1"/>
          </p:cNvSpPr>
          <p:nvPr>
            <p:ph type="title"/>
          </p:nvPr>
        </p:nvSpPr>
        <p:spPr>
          <a:xfrm>
            <a:off x="2231136" y="317921"/>
            <a:ext cx="7729728" cy="1188720"/>
          </a:xfrm>
        </p:spPr>
        <p:txBody>
          <a:bodyPr/>
          <a:lstStyle/>
          <a:p>
            <a:r>
              <a:rPr lang="en-US" dirty="0"/>
              <a:t>Text Data Cleaning</a:t>
            </a:r>
          </a:p>
        </p:txBody>
      </p:sp>
      <p:sp>
        <p:nvSpPr>
          <p:cNvPr id="4" name="Content Placeholder 2">
            <a:extLst>
              <a:ext uri="{FF2B5EF4-FFF2-40B4-BE49-F238E27FC236}">
                <a16:creationId xmlns:a16="http://schemas.microsoft.com/office/drawing/2014/main" id="{11B2936F-1A8A-EBFF-13DB-813F6A221D92}"/>
              </a:ext>
            </a:extLst>
          </p:cNvPr>
          <p:cNvSpPr>
            <a:spLocks noGrp="1"/>
          </p:cNvSpPr>
          <p:nvPr>
            <p:ph idx="1"/>
          </p:nvPr>
        </p:nvSpPr>
        <p:spPr>
          <a:xfrm>
            <a:off x="2141926" y="1878008"/>
            <a:ext cx="7729728" cy="3407670"/>
          </a:xfrm>
        </p:spPr>
        <p:txBody>
          <a:bodyPr>
            <a:normAutofit fontScale="92500"/>
          </a:bodyPr>
          <a:lstStyle/>
          <a:p>
            <a:pPr>
              <a:buFontTx/>
              <a:buChar char="-"/>
            </a:pPr>
            <a:r>
              <a:rPr lang="en-US" dirty="0"/>
              <a:t>Text data cleaning depends on the output of the specific analysis to be provided</a:t>
            </a:r>
          </a:p>
          <a:p>
            <a:pPr>
              <a:buFontTx/>
              <a:buChar char="-"/>
            </a:pPr>
            <a:r>
              <a:rPr lang="en-US" dirty="0"/>
              <a:t>For example, for BERT models, there are less data cleaning which needs to be done.</a:t>
            </a:r>
          </a:p>
          <a:p>
            <a:pPr>
              <a:buFontTx/>
              <a:buChar char="-"/>
            </a:pPr>
            <a:r>
              <a:rPr lang="en-US" dirty="0"/>
              <a:t>In general data cleaning steps include:</a:t>
            </a:r>
          </a:p>
          <a:p>
            <a:pPr marL="342900" indent="-342900">
              <a:buAutoNum type="arabicPeriod"/>
            </a:pPr>
            <a:r>
              <a:rPr lang="en-US" dirty="0"/>
              <a:t>Remove URLs (usually not relevant to the analysis)</a:t>
            </a:r>
          </a:p>
          <a:p>
            <a:pPr marL="342900" indent="-342900">
              <a:buAutoNum type="arabicPeriod"/>
            </a:pPr>
            <a:r>
              <a:rPr lang="en-US" dirty="0"/>
              <a:t>Removing new lines</a:t>
            </a:r>
          </a:p>
          <a:p>
            <a:pPr marL="342900" indent="-342900">
              <a:buAutoNum type="arabicPeriod"/>
            </a:pPr>
            <a:r>
              <a:rPr lang="en-US" dirty="0"/>
              <a:t>Removing stop words</a:t>
            </a:r>
          </a:p>
          <a:p>
            <a:pPr marL="342900" indent="-342900">
              <a:buAutoNum type="arabicPeriod"/>
            </a:pPr>
            <a:r>
              <a:rPr lang="en-US" dirty="0"/>
              <a:t>Stemming (removing suffixes)</a:t>
            </a:r>
          </a:p>
          <a:p>
            <a:pPr marL="342900" indent="-342900">
              <a:buAutoNum type="arabicPeriod"/>
            </a:pPr>
            <a:r>
              <a:rPr lang="en-US" dirty="0"/>
              <a:t>Lemmatizing (converting to base form)</a:t>
            </a:r>
          </a:p>
        </p:txBody>
      </p:sp>
    </p:spTree>
    <p:extLst>
      <p:ext uri="{BB962C8B-B14F-4D97-AF65-F5344CB8AC3E}">
        <p14:creationId xmlns:p14="http://schemas.microsoft.com/office/powerpoint/2010/main" val="211254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F066-B669-FCF9-77EB-1CF758A8A399}"/>
              </a:ext>
            </a:extLst>
          </p:cNvPr>
          <p:cNvSpPr>
            <a:spLocks noGrp="1"/>
          </p:cNvSpPr>
          <p:nvPr>
            <p:ph type="title"/>
          </p:nvPr>
        </p:nvSpPr>
        <p:spPr>
          <a:xfrm>
            <a:off x="2141926" y="228712"/>
            <a:ext cx="7729728" cy="1188720"/>
          </a:xfrm>
        </p:spPr>
        <p:txBody>
          <a:bodyPr/>
          <a:lstStyle/>
          <a:p>
            <a:r>
              <a:rPr lang="en-US" dirty="0"/>
              <a:t>Further Analysis</a:t>
            </a:r>
          </a:p>
        </p:txBody>
      </p:sp>
      <p:sp>
        <p:nvSpPr>
          <p:cNvPr id="3" name="Content Placeholder 2">
            <a:extLst>
              <a:ext uri="{FF2B5EF4-FFF2-40B4-BE49-F238E27FC236}">
                <a16:creationId xmlns:a16="http://schemas.microsoft.com/office/drawing/2014/main" id="{E887D098-F20C-E634-8E03-B9257BE34732}"/>
              </a:ext>
            </a:extLst>
          </p:cNvPr>
          <p:cNvSpPr>
            <a:spLocks noGrp="1"/>
          </p:cNvSpPr>
          <p:nvPr>
            <p:ph idx="1"/>
          </p:nvPr>
        </p:nvSpPr>
        <p:spPr>
          <a:xfrm>
            <a:off x="2141926" y="1878008"/>
            <a:ext cx="7729728" cy="3407670"/>
          </a:xfrm>
        </p:spPr>
        <p:txBody>
          <a:bodyPr>
            <a:normAutofit/>
          </a:bodyPr>
          <a:lstStyle/>
          <a:p>
            <a:pPr marL="0" indent="0">
              <a:buNone/>
            </a:pPr>
            <a:r>
              <a:rPr lang="en-US" dirty="0"/>
              <a:t>Are there any other features within the text which can be utilized to gleam more information on the issues?</a:t>
            </a:r>
          </a:p>
          <a:p>
            <a:r>
              <a:rPr lang="en-US" dirty="0"/>
              <a:t>NER – using spacy library</a:t>
            </a:r>
          </a:p>
          <a:p>
            <a:r>
              <a:rPr lang="en-US" dirty="0"/>
              <a:t>Keywords – utilize </a:t>
            </a:r>
            <a:r>
              <a:rPr lang="en-US" dirty="0" err="1"/>
              <a:t>textrank</a:t>
            </a:r>
            <a:r>
              <a:rPr lang="en-US" dirty="0"/>
              <a:t> /</a:t>
            </a:r>
            <a:r>
              <a:rPr lang="en-US" dirty="0" err="1"/>
              <a:t>positionrank</a:t>
            </a:r>
            <a:r>
              <a:rPr lang="en-US" dirty="0"/>
              <a:t> model</a:t>
            </a:r>
          </a:p>
          <a:p>
            <a:r>
              <a:rPr lang="en-US" dirty="0"/>
              <a:t>IAB Classification using zero shot models</a:t>
            </a:r>
          </a:p>
          <a:p>
            <a:endParaRPr lang="en-US" dirty="0"/>
          </a:p>
          <a:p>
            <a:pPr marL="0" indent="0">
              <a:buNone/>
            </a:pPr>
            <a:r>
              <a:rPr lang="en-US" dirty="0"/>
              <a:t>How?</a:t>
            </a:r>
          </a:p>
          <a:p>
            <a:pPr marL="0" indent="0">
              <a:buNone/>
            </a:pPr>
            <a:r>
              <a:rPr lang="en-US" dirty="0"/>
              <a:t>We have the topic cluster assignment for each document in topic modelling. We can look at the top features extracted from topic models for each cluster.</a:t>
            </a:r>
          </a:p>
        </p:txBody>
      </p:sp>
    </p:spTree>
    <p:extLst>
      <p:ext uri="{BB962C8B-B14F-4D97-AF65-F5344CB8AC3E}">
        <p14:creationId xmlns:p14="http://schemas.microsoft.com/office/powerpoint/2010/main" val="343708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A71B-CD5D-79ED-B63B-7880283BBE80}"/>
              </a:ext>
            </a:extLst>
          </p:cNvPr>
          <p:cNvSpPr>
            <a:spLocks noGrp="1"/>
          </p:cNvSpPr>
          <p:nvPr>
            <p:ph type="title"/>
          </p:nvPr>
        </p:nvSpPr>
        <p:spPr>
          <a:xfrm>
            <a:off x="2231136" y="295619"/>
            <a:ext cx="7729728" cy="1188720"/>
          </a:xfrm>
        </p:spPr>
        <p:txBody>
          <a:bodyPr/>
          <a:lstStyle/>
          <a:p>
            <a:r>
              <a:rPr lang="en-US" dirty="0"/>
              <a:t>Filtering for Related News</a:t>
            </a:r>
          </a:p>
        </p:txBody>
      </p:sp>
      <p:sp>
        <p:nvSpPr>
          <p:cNvPr id="3" name="Content Placeholder 2">
            <a:extLst>
              <a:ext uri="{FF2B5EF4-FFF2-40B4-BE49-F238E27FC236}">
                <a16:creationId xmlns:a16="http://schemas.microsoft.com/office/drawing/2014/main" id="{DACABE2E-6534-332E-02BD-FCC5C799AA76}"/>
              </a:ext>
            </a:extLst>
          </p:cNvPr>
          <p:cNvSpPr>
            <a:spLocks noGrp="1"/>
          </p:cNvSpPr>
          <p:nvPr>
            <p:ph idx="1"/>
          </p:nvPr>
        </p:nvSpPr>
        <p:spPr>
          <a:xfrm>
            <a:off x="2231136" y="2136239"/>
            <a:ext cx="7729728" cy="3101983"/>
          </a:xfrm>
        </p:spPr>
        <p:txBody>
          <a:bodyPr/>
          <a:lstStyle/>
          <a:p>
            <a:pPr marL="0" indent="0">
              <a:buNone/>
            </a:pPr>
            <a:r>
              <a:rPr lang="en-US" b="1" u="sng" dirty="0"/>
              <a:t>News related to Indonesia could be:</a:t>
            </a:r>
          </a:p>
          <a:p>
            <a:pPr>
              <a:buFontTx/>
              <a:buChar char="-"/>
            </a:pPr>
            <a:r>
              <a:rPr lang="en-US" dirty="0"/>
              <a:t>Local news</a:t>
            </a:r>
          </a:p>
          <a:p>
            <a:pPr>
              <a:buFontTx/>
              <a:buChar char="-"/>
            </a:pPr>
            <a:r>
              <a:rPr lang="en-US" dirty="0"/>
              <a:t>News which impact Indonesia/Indonesians (harder to evaluate)</a:t>
            </a:r>
          </a:p>
          <a:p>
            <a:pPr marL="0" indent="0">
              <a:buNone/>
            </a:pPr>
            <a:r>
              <a:rPr lang="en-US" b="1" u="sng" dirty="0"/>
              <a:t>Methods:</a:t>
            </a:r>
          </a:p>
          <a:p>
            <a:pPr>
              <a:buFontTx/>
              <a:buChar char="-"/>
            </a:pPr>
            <a:r>
              <a:rPr lang="en-US" dirty="0"/>
              <a:t>We look at the entities / keywords surrounding Indonesia using NER spacy library and </a:t>
            </a:r>
            <a:r>
              <a:rPr lang="en-US" dirty="0" err="1"/>
              <a:t>textrank</a:t>
            </a:r>
            <a:endParaRPr lang="en-US" dirty="0"/>
          </a:p>
          <a:p>
            <a:pPr>
              <a:buFontTx/>
              <a:buChar char="-"/>
            </a:pPr>
            <a:r>
              <a:rPr lang="en-US" dirty="0"/>
              <a:t>Negative approach to reduce false positive – topics that have articles with few key words related to Indonesia, we will eliminate them</a:t>
            </a:r>
          </a:p>
        </p:txBody>
      </p:sp>
    </p:spTree>
    <p:extLst>
      <p:ext uri="{BB962C8B-B14F-4D97-AF65-F5344CB8AC3E}">
        <p14:creationId xmlns:p14="http://schemas.microsoft.com/office/powerpoint/2010/main" val="380471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0BA7-89C5-EDEB-4A3D-1432C9922326}"/>
              </a:ext>
            </a:extLst>
          </p:cNvPr>
          <p:cNvSpPr>
            <a:spLocks noGrp="1"/>
          </p:cNvSpPr>
          <p:nvPr>
            <p:ph type="title"/>
          </p:nvPr>
        </p:nvSpPr>
        <p:spPr>
          <a:xfrm>
            <a:off x="2325729" y="102843"/>
            <a:ext cx="7729728" cy="1188720"/>
          </a:xfrm>
        </p:spPr>
        <p:txBody>
          <a:bodyPr/>
          <a:lstStyle/>
          <a:p>
            <a:r>
              <a:rPr lang="en-US" dirty="0"/>
              <a:t>Table of contents</a:t>
            </a:r>
          </a:p>
        </p:txBody>
      </p:sp>
      <p:sp>
        <p:nvSpPr>
          <p:cNvPr id="3" name="Content Placeholder 2">
            <a:extLst>
              <a:ext uri="{FF2B5EF4-FFF2-40B4-BE49-F238E27FC236}">
                <a16:creationId xmlns:a16="http://schemas.microsoft.com/office/drawing/2014/main" id="{1E4F974F-83E3-E303-59AB-3182C83DAEEB}"/>
              </a:ext>
            </a:extLst>
          </p:cNvPr>
          <p:cNvSpPr>
            <a:spLocks noGrp="1"/>
          </p:cNvSpPr>
          <p:nvPr>
            <p:ph idx="1"/>
          </p:nvPr>
        </p:nvSpPr>
        <p:spPr>
          <a:xfrm>
            <a:off x="2325729" y="1702624"/>
            <a:ext cx="7729728" cy="5052533"/>
          </a:xfrm>
        </p:spPr>
        <p:txBody>
          <a:bodyPr>
            <a:normAutofit lnSpcReduction="10000"/>
          </a:bodyPr>
          <a:lstStyle/>
          <a:p>
            <a:pPr marL="0" indent="0">
              <a:buNone/>
            </a:pPr>
            <a:r>
              <a:rPr lang="en-US" b="1" u="sng" dirty="0"/>
              <a:t>Key Findings</a:t>
            </a:r>
          </a:p>
          <a:p>
            <a:r>
              <a:rPr lang="en-US" dirty="0"/>
              <a:t>Key Issues</a:t>
            </a:r>
          </a:p>
          <a:p>
            <a:r>
              <a:rPr lang="en-US" dirty="0"/>
              <a:t>Time Analysis</a:t>
            </a:r>
          </a:p>
          <a:p>
            <a:r>
              <a:rPr lang="en-US" dirty="0"/>
              <a:t>News Outlet Analysis</a:t>
            </a:r>
          </a:p>
          <a:p>
            <a:r>
              <a:rPr lang="en-US" dirty="0"/>
              <a:t>Entities Analysis</a:t>
            </a:r>
          </a:p>
          <a:p>
            <a:r>
              <a:rPr lang="en-US" dirty="0"/>
              <a:t>Others</a:t>
            </a:r>
          </a:p>
          <a:p>
            <a:pPr marL="0" indent="0">
              <a:buNone/>
            </a:pPr>
            <a:r>
              <a:rPr lang="en-US" b="1" u="sng" dirty="0"/>
              <a:t>Methodology</a:t>
            </a:r>
          </a:p>
          <a:p>
            <a:r>
              <a:rPr lang="en-US" dirty="0"/>
              <a:t>Overview</a:t>
            </a:r>
          </a:p>
          <a:p>
            <a:r>
              <a:rPr lang="en-US" dirty="0"/>
              <a:t>How to represent an issue</a:t>
            </a:r>
          </a:p>
          <a:p>
            <a:r>
              <a:rPr lang="en-US" dirty="0"/>
              <a:t>Topic model</a:t>
            </a:r>
          </a:p>
          <a:p>
            <a:r>
              <a:rPr lang="en-US" dirty="0"/>
              <a:t>Tuning topic model</a:t>
            </a:r>
          </a:p>
          <a:p>
            <a:r>
              <a:rPr lang="en-US" dirty="0"/>
              <a:t>Text data cleaning</a:t>
            </a:r>
          </a:p>
          <a:p>
            <a:r>
              <a:rPr lang="en-US" dirty="0"/>
              <a:t>Other analysis</a:t>
            </a:r>
          </a:p>
        </p:txBody>
      </p:sp>
    </p:spTree>
    <p:extLst>
      <p:ext uri="{BB962C8B-B14F-4D97-AF65-F5344CB8AC3E}">
        <p14:creationId xmlns:p14="http://schemas.microsoft.com/office/powerpoint/2010/main" val="215592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6D54-512A-135E-8D66-D0B26A01AC4E}"/>
              </a:ext>
            </a:extLst>
          </p:cNvPr>
          <p:cNvSpPr>
            <a:spLocks noGrp="1"/>
          </p:cNvSpPr>
          <p:nvPr>
            <p:ph type="title"/>
          </p:nvPr>
        </p:nvSpPr>
        <p:spPr>
          <a:xfrm>
            <a:off x="2231136" y="123865"/>
            <a:ext cx="7729728" cy="1188720"/>
          </a:xfrm>
        </p:spPr>
        <p:txBody>
          <a:bodyPr/>
          <a:lstStyle/>
          <a:p>
            <a:r>
              <a:rPr lang="en-US" dirty="0"/>
              <a:t>Normalizing News outlet coverage</a:t>
            </a:r>
          </a:p>
        </p:txBody>
      </p:sp>
      <p:sp>
        <p:nvSpPr>
          <p:cNvPr id="3" name="Content Placeholder 2">
            <a:extLst>
              <a:ext uri="{FF2B5EF4-FFF2-40B4-BE49-F238E27FC236}">
                <a16:creationId xmlns:a16="http://schemas.microsoft.com/office/drawing/2014/main" id="{26732E6D-461D-E3A1-38AA-720B43522F64}"/>
              </a:ext>
            </a:extLst>
          </p:cNvPr>
          <p:cNvSpPr>
            <a:spLocks noGrp="1"/>
          </p:cNvSpPr>
          <p:nvPr>
            <p:ph idx="1"/>
          </p:nvPr>
        </p:nvSpPr>
        <p:spPr>
          <a:xfrm>
            <a:off x="2231136" y="1878008"/>
            <a:ext cx="7729728" cy="3101983"/>
          </a:xfrm>
        </p:spPr>
        <p:txBody>
          <a:bodyPr>
            <a:normAutofit fontScale="92500"/>
          </a:bodyPr>
          <a:lstStyle/>
          <a:p>
            <a:r>
              <a:rPr lang="en-US" dirty="0"/>
              <a:t>There are 430 “duplicated” articles based on titles, which could be excluded</a:t>
            </a:r>
          </a:p>
          <a:p>
            <a:pPr marL="0" indent="0">
              <a:buNone/>
            </a:pPr>
            <a:endParaRPr lang="en-US" dirty="0"/>
          </a:p>
          <a:p>
            <a:pPr marL="0" indent="0">
              <a:buNone/>
            </a:pPr>
            <a:r>
              <a:rPr lang="en-US" dirty="0"/>
              <a:t>Question: What constitutes a key or important issue?</a:t>
            </a:r>
          </a:p>
          <a:p>
            <a:pPr>
              <a:buFontTx/>
              <a:buChar char="-"/>
            </a:pPr>
            <a:r>
              <a:rPr lang="en-US" dirty="0"/>
              <a:t>Number of news outlet reporting on the same topic</a:t>
            </a:r>
          </a:p>
          <a:p>
            <a:pPr>
              <a:buFontTx/>
              <a:buChar char="-"/>
            </a:pPr>
            <a:r>
              <a:rPr lang="en-US" dirty="0"/>
              <a:t>Number of viewers viewing the same topic (not available)</a:t>
            </a:r>
          </a:p>
          <a:p>
            <a:pPr>
              <a:buFontTx/>
              <a:buChar char="-"/>
            </a:pPr>
            <a:r>
              <a:rPr lang="en-US" dirty="0"/>
              <a:t>Impact of news article on the user (hard to measure)</a:t>
            </a:r>
          </a:p>
          <a:p>
            <a:pPr marL="0" indent="0">
              <a:buNone/>
            </a:pPr>
            <a:endParaRPr lang="en-US" dirty="0"/>
          </a:p>
          <a:p>
            <a:pPr marL="0" indent="0">
              <a:buNone/>
            </a:pPr>
            <a:r>
              <a:rPr lang="en-US" dirty="0"/>
              <a:t>Therefore, news outlet coverage can be normalized if we have other metrics available.</a:t>
            </a:r>
          </a:p>
        </p:txBody>
      </p:sp>
    </p:spTree>
    <p:extLst>
      <p:ext uri="{BB962C8B-B14F-4D97-AF65-F5344CB8AC3E}">
        <p14:creationId xmlns:p14="http://schemas.microsoft.com/office/powerpoint/2010/main" val="114089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a:bodyPr>
          <a:lstStyle/>
          <a:p>
            <a:r>
              <a:rPr lang="en-US" dirty="0"/>
              <a:t>Key Findings</a:t>
            </a:r>
          </a:p>
        </p:txBody>
      </p:sp>
    </p:spTree>
    <p:extLst>
      <p:ext uri="{BB962C8B-B14F-4D97-AF65-F5344CB8AC3E}">
        <p14:creationId xmlns:p14="http://schemas.microsoft.com/office/powerpoint/2010/main" val="348762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2F6-53C3-44DB-495C-F67998D01159}"/>
              </a:ext>
            </a:extLst>
          </p:cNvPr>
          <p:cNvSpPr>
            <a:spLocks noGrp="1"/>
          </p:cNvSpPr>
          <p:nvPr>
            <p:ph type="title"/>
          </p:nvPr>
        </p:nvSpPr>
        <p:spPr>
          <a:xfrm>
            <a:off x="2231136" y="281519"/>
            <a:ext cx="7729728" cy="1188720"/>
          </a:xfrm>
        </p:spPr>
        <p:txBody>
          <a:bodyPr/>
          <a:lstStyle/>
          <a:p>
            <a:r>
              <a:rPr lang="en-US" dirty="0"/>
              <a:t>Top 5 Key Issues</a:t>
            </a:r>
          </a:p>
        </p:txBody>
      </p:sp>
      <p:graphicFrame>
        <p:nvGraphicFramePr>
          <p:cNvPr id="4" name="Table 4">
            <a:extLst>
              <a:ext uri="{FF2B5EF4-FFF2-40B4-BE49-F238E27FC236}">
                <a16:creationId xmlns:a16="http://schemas.microsoft.com/office/drawing/2014/main" id="{61F65BA4-37FB-38F5-B2AF-60BF891E169A}"/>
              </a:ext>
            </a:extLst>
          </p:cNvPr>
          <p:cNvGraphicFramePr>
            <a:graphicFrameLocks noGrp="1"/>
          </p:cNvGraphicFramePr>
          <p:nvPr>
            <p:extLst>
              <p:ext uri="{D42A27DB-BD31-4B8C-83A1-F6EECF244321}">
                <p14:modId xmlns:p14="http://schemas.microsoft.com/office/powerpoint/2010/main" val="1265355248"/>
              </p:ext>
            </p:extLst>
          </p:nvPr>
        </p:nvGraphicFramePr>
        <p:xfrm>
          <a:off x="1832864" y="1896825"/>
          <a:ext cx="8128000" cy="7416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398703407"/>
                    </a:ext>
                  </a:extLst>
                </a:gridCol>
                <a:gridCol w="4064000">
                  <a:extLst>
                    <a:ext uri="{9D8B030D-6E8A-4147-A177-3AD203B41FA5}">
                      <a16:colId xmlns:a16="http://schemas.microsoft.com/office/drawing/2014/main" val="2001605244"/>
                    </a:ext>
                  </a:extLst>
                </a:gridCol>
              </a:tblGrid>
              <a:tr h="370840">
                <a:tc>
                  <a:txBody>
                    <a:bodyPr/>
                    <a:lstStyle/>
                    <a:p>
                      <a:r>
                        <a:rPr lang="en-US" dirty="0"/>
                        <a:t>Top Issue</a:t>
                      </a:r>
                    </a:p>
                  </a:txBody>
                  <a:tcPr/>
                </a:tc>
                <a:tc>
                  <a:txBody>
                    <a:bodyPr/>
                    <a:lstStyle/>
                    <a:p>
                      <a:r>
                        <a:rPr lang="en-US" dirty="0"/>
                        <a:t>Example (title) of  this issue</a:t>
                      </a:r>
                    </a:p>
                  </a:txBody>
                  <a:tcPr/>
                </a:tc>
                <a:extLst>
                  <a:ext uri="{0D108BD9-81ED-4DB2-BD59-A6C34878D82A}">
                    <a16:rowId xmlns:a16="http://schemas.microsoft.com/office/drawing/2014/main" val="27678829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63906983"/>
                  </a:ext>
                </a:extLst>
              </a:tr>
            </a:tbl>
          </a:graphicData>
        </a:graphic>
      </p:graphicFrame>
    </p:spTree>
    <p:extLst>
      <p:ext uri="{BB962C8B-B14F-4D97-AF65-F5344CB8AC3E}">
        <p14:creationId xmlns:p14="http://schemas.microsoft.com/office/powerpoint/2010/main" val="31220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26AB-D58A-E4B8-F484-29BAEEB75657}"/>
              </a:ext>
            </a:extLst>
          </p:cNvPr>
          <p:cNvSpPr>
            <a:spLocks noGrp="1"/>
          </p:cNvSpPr>
          <p:nvPr>
            <p:ph type="title"/>
          </p:nvPr>
        </p:nvSpPr>
        <p:spPr>
          <a:xfrm>
            <a:off x="2231136" y="197438"/>
            <a:ext cx="7729728" cy="1188720"/>
          </a:xfrm>
        </p:spPr>
        <p:txBody>
          <a:bodyPr/>
          <a:lstStyle/>
          <a:p>
            <a:r>
              <a:rPr lang="en-US" dirty="0"/>
              <a:t>Key Issues In Specific Timelines</a:t>
            </a:r>
          </a:p>
        </p:txBody>
      </p:sp>
    </p:spTree>
    <p:extLst>
      <p:ext uri="{BB962C8B-B14F-4D97-AF65-F5344CB8AC3E}">
        <p14:creationId xmlns:p14="http://schemas.microsoft.com/office/powerpoint/2010/main" val="250731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8D65-51AB-E60F-42FD-B15D62D26FEC}"/>
              </a:ext>
            </a:extLst>
          </p:cNvPr>
          <p:cNvSpPr>
            <a:spLocks noGrp="1"/>
          </p:cNvSpPr>
          <p:nvPr>
            <p:ph type="title"/>
          </p:nvPr>
        </p:nvSpPr>
        <p:spPr>
          <a:xfrm>
            <a:off x="2231136" y="92333"/>
            <a:ext cx="7729728" cy="1188720"/>
          </a:xfrm>
        </p:spPr>
        <p:txBody>
          <a:bodyPr/>
          <a:lstStyle/>
          <a:p>
            <a:r>
              <a:rPr lang="en-US" dirty="0"/>
              <a:t>News outlet analysis</a:t>
            </a:r>
          </a:p>
        </p:txBody>
      </p:sp>
      <p:sp>
        <p:nvSpPr>
          <p:cNvPr id="3" name="Content Placeholder 2">
            <a:extLst>
              <a:ext uri="{FF2B5EF4-FFF2-40B4-BE49-F238E27FC236}">
                <a16:creationId xmlns:a16="http://schemas.microsoft.com/office/drawing/2014/main" id="{A903424E-C249-E9A4-A6AB-CDDB4F41EC50}"/>
              </a:ext>
            </a:extLst>
          </p:cNvPr>
          <p:cNvSpPr>
            <a:spLocks noGrp="1"/>
          </p:cNvSpPr>
          <p:nvPr>
            <p:ph idx="1"/>
          </p:nvPr>
        </p:nvSpPr>
        <p:spPr>
          <a:xfrm>
            <a:off x="2231136" y="1555479"/>
            <a:ext cx="7729728" cy="3101983"/>
          </a:xfrm>
        </p:spPr>
        <p:txBody>
          <a:bodyPr/>
          <a:lstStyle/>
          <a:p>
            <a:r>
              <a:rPr lang="en-US" dirty="0"/>
              <a:t>News outlet is defined by the domain name of the news article</a:t>
            </a:r>
          </a:p>
          <a:p>
            <a:r>
              <a:rPr lang="en-US" dirty="0"/>
              <a:t>Therefore, the same news outlet with different domains may be treated differently (</a:t>
            </a:r>
            <a:r>
              <a:rPr lang="en-US" dirty="0" err="1"/>
              <a:t>ie</a:t>
            </a:r>
            <a:r>
              <a:rPr lang="en-US" dirty="0"/>
              <a:t>. yahoo.com vs in.yahoo.com)</a:t>
            </a:r>
          </a:p>
        </p:txBody>
      </p:sp>
    </p:spTree>
    <p:extLst>
      <p:ext uri="{BB962C8B-B14F-4D97-AF65-F5344CB8AC3E}">
        <p14:creationId xmlns:p14="http://schemas.microsoft.com/office/powerpoint/2010/main" val="326668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0222-8202-0EFC-2C65-511CAA3ADCC4}"/>
              </a:ext>
            </a:extLst>
          </p:cNvPr>
          <p:cNvSpPr>
            <a:spLocks noGrp="1"/>
          </p:cNvSpPr>
          <p:nvPr>
            <p:ph type="title"/>
          </p:nvPr>
        </p:nvSpPr>
        <p:spPr>
          <a:xfrm>
            <a:off x="2231136" y="176416"/>
            <a:ext cx="7729728" cy="1188720"/>
          </a:xfrm>
        </p:spPr>
        <p:txBody>
          <a:bodyPr/>
          <a:lstStyle/>
          <a:p>
            <a:r>
              <a:rPr lang="en-US" dirty="0"/>
              <a:t>Entities Analysis</a:t>
            </a:r>
          </a:p>
        </p:txBody>
      </p:sp>
      <p:sp>
        <p:nvSpPr>
          <p:cNvPr id="3" name="Content Placeholder 2">
            <a:extLst>
              <a:ext uri="{FF2B5EF4-FFF2-40B4-BE49-F238E27FC236}">
                <a16:creationId xmlns:a16="http://schemas.microsoft.com/office/drawing/2014/main" id="{79861848-2660-BE5E-EBA4-426F806290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260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A38-A7D1-A115-B1AD-E146BD0C9466}"/>
              </a:ext>
            </a:extLst>
          </p:cNvPr>
          <p:cNvSpPr>
            <a:spLocks noGrp="1"/>
          </p:cNvSpPr>
          <p:nvPr>
            <p:ph type="title"/>
          </p:nvPr>
        </p:nvSpPr>
        <p:spPr>
          <a:xfrm>
            <a:off x="2231136" y="98470"/>
            <a:ext cx="7729728" cy="1188720"/>
          </a:xfrm>
        </p:spPr>
        <p:txBody>
          <a:bodyPr/>
          <a:lstStyle/>
          <a:p>
            <a:r>
              <a:rPr lang="en-US" dirty="0"/>
              <a:t>Other Key Findings</a:t>
            </a:r>
          </a:p>
        </p:txBody>
      </p:sp>
    </p:spTree>
    <p:extLst>
      <p:ext uri="{BB962C8B-B14F-4D97-AF65-F5344CB8AC3E}">
        <p14:creationId xmlns:p14="http://schemas.microsoft.com/office/powerpoint/2010/main" val="37685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a:bodyPr>
          <a:lstStyle/>
          <a:p>
            <a:r>
              <a:rPr lang="en-US" dirty="0"/>
              <a:t>Methodology</a:t>
            </a:r>
          </a:p>
        </p:txBody>
      </p:sp>
    </p:spTree>
    <p:extLst>
      <p:ext uri="{BB962C8B-B14F-4D97-AF65-F5344CB8AC3E}">
        <p14:creationId xmlns:p14="http://schemas.microsoft.com/office/powerpoint/2010/main" val="3355755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1592</TotalTime>
  <Words>1154</Words>
  <Application>Microsoft Office PowerPoint</Application>
  <PresentationFormat>Widescreen</PresentationFormat>
  <Paragraphs>139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Söhne</vt:lpstr>
      <vt:lpstr>Parcel</vt:lpstr>
      <vt:lpstr>Identifying Key Issues and Trends Related to a Country from News Reports</vt:lpstr>
      <vt:lpstr>Table of contents</vt:lpstr>
      <vt:lpstr>Key Findings</vt:lpstr>
      <vt:lpstr>Top 5 Key Issues</vt:lpstr>
      <vt:lpstr>Key Issues In Specific Timelines</vt:lpstr>
      <vt:lpstr>News outlet analysis</vt:lpstr>
      <vt:lpstr>Entities Analysis</vt:lpstr>
      <vt:lpstr>Other Key Findings</vt:lpstr>
      <vt:lpstr>Methodology</vt:lpstr>
      <vt:lpstr>Overall Methodology</vt:lpstr>
      <vt:lpstr>How To Represent a Topic or issue</vt:lpstr>
      <vt:lpstr>Topic Model Utilized</vt:lpstr>
      <vt:lpstr>Tuning Topic Models</vt:lpstr>
      <vt:lpstr>Tuning Topic Models</vt:lpstr>
      <vt:lpstr>Tuning Topic Models</vt:lpstr>
      <vt:lpstr>Tuning Topic Models</vt:lpstr>
      <vt:lpstr>Text Data Cleaning</vt:lpstr>
      <vt:lpstr>Further Analysis</vt:lpstr>
      <vt:lpstr>Filtering for Related News</vt:lpstr>
      <vt:lpstr>Normalizing News outlet coverage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Key Issues and Trends Related to a Country from News Reports</dc:title>
  <dc:creator>weixuan.ng.2013@accountancy.smu.edu.sg</dc:creator>
  <cp:lastModifiedBy>weixuan.ng.2013@accountancy.smu.edu.sg</cp:lastModifiedBy>
  <cp:revision>2</cp:revision>
  <dcterms:created xsi:type="dcterms:W3CDTF">2023-03-22T03:37:45Z</dcterms:created>
  <dcterms:modified xsi:type="dcterms:W3CDTF">2023-03-23T06:09:46Z</dcterms:modified>
</cp:coreProperties>
</file>