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92" r:id="rId3"/>
    <p:sldId id="264" r:id="rId4"/>
    <p:sldId id="300" r:id="rId5"/>
    <p:sldId id="293" r:id="rId6"/>
    <p:sldId id="294" r:id="rId7"/>
    <p:sldId id="297" r:id="rId8"/>
    <p:sldId id="298" r:id="rId9"/>
    <p:sldId id="299" r:id="rId10"/>
    <p:sldId id="30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ABFFB-5334-44C3-B300-1D1CF00049F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A7ECA-D4AB-45C8-BA67-0A55D12A4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6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493B6-CB6B-F183-BEE0-B3628A32A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CC6C94-B6F7-0545-F10A-AC38ED3831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DED534-1EA6-EA77-7F0E-6210D7D6E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9A16C-EE5E-6435-67BE-FED6D482D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195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16CD7-2D44-3A26-B345-5B23C587D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0C8B6A-7B8F-5624-32EA-17B88DAC2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0D8A44-6989-6351-0F58-B2231B20A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86880-FC0C-6395-7BBF-362418F52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27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28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1D865-EFA5-DFA1-FFF7-D08BE5239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F9CDF0-C2DA-2087-EEFF-AEAE80E39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F04365-3888-9440-6C1F-B0CEF35CA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FE4DF-B9B9-88E5-F5C6-4C1F93CF4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710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C922E-B06F-602A-6722-EF7A52F03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EBEF4-C1D9-C67F-2520-83C679E082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FCA02E-5C83-34C2-419B-5034D78B1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F3697-FD75-BFB7-3C17-233BBD24A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726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D21B7-8237-3273-FB4C-B146F6210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86A49-6E97-8253-AA2A-4E541E67EC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D49A28-91D0-BF67-F837-7908662B9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25ECB-9946-D2D1-D59A-2AB3FC9B4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513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E60C5-9FF2-9118-675F-D07CF28FC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B7EF2A-74A2-3A65-2650-CCF835E88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89A4F4-9449-E8FB-AA8B-55793CA26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36CD9-62DA-E527-0100-11FB0D638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84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3BA70-E053-177C-9C45-08F0B98F2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F91A82-7EB7-DA43-B209-6D30504074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02367D-3F7C-34B0-FC1C-50FF7E7C9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0D1E2-14DB-44A0-D2AC-1894FB995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825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D2784-BB82-A59D-C6AD-67B806FF7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AB257-D157-5CD1-80A6-2DC3345BF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A48B95-35AF-7D81-4AD4-32AD953CD9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3F6BB-25A7-5CAF-348A-1259C6CCE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23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104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471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582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049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88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8572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05232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07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96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725444"/>
            <a:ext cx="11277600" cy="1044253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45360"/>
            <a:ext cx="3342640" cy="3992880"/>
          </a:xfrm>
        </p:spPr>
        <p:txBody>
          <a:bodyPr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36720" y="2236109"/>
            <a:ext cx="7498080" cy="4002131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90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2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094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741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694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577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640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6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252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444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27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1133963"/>
            <a:ext cx="11265407" cy="1499616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Direct Marketing Optimization</a:t>
            </a:r>
            <a:br>
              <a:rPr lang="en-US" dirty="0"/>
            </a:br>
            <a:r>
              <a:rPr lang="en-US" dirty="0"/>
              <a:t>Summary of Results </a:t>
            </a:r>
            <a:endParaRPr lang="en-US" sz="3600" b="1" dirty="0">
              <a:latin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F063F-3CF6-3745-FBA8-263060A0DD21}"/>
              </a:ext>
            </a:extLst>
          </p:cNvPr>
          <p:cNvSpPr txBox="1"/>
          <p:nvPr/>
        </p:nvSpPr>
        <p:spPr>
          <a:xfrm>
            <a:off x="858983" y="46020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Ng Wei Xuan</a:t>
            </a:r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14D4E-79A4-84BF-2074-5A141F34D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5B59E9F-2C21-042C-DC6B-FB2B00ED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1133963"/>
            <a:ext cx="11265407" cy="1499616"/>
          </a:xfrm>
        </p:spPr>
        <p:txBody>
          <a:bodyPr/>
          <a:lstStyle/>
          <a:p>
            <a:r>
              <a:rPr lang="en-US" sz="3600" b="1" dirty="0">
                <a:latin typeface="Trebuchet MS" panose="020B0603020202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64198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15D19-B64D-A149-1754-419269C9A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D8A71F-4A79-A973-68A4-7D467B79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674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Correlation Analysis</a:t>
            </a:r>
          </a:p>
        </p:txBody>
      </p:sp>
      <p:pic>
        <p:nvPicPr>
          <p:cNvPr id="18" name="Picture 17" descr="A diagram of a heat map&#10;&#10;AI-generated content may be incorrect.">
            <a:extLst>
              <a:ext uri="{FF2B5EF4-FFF2-40B4-BE49-F238E27FC236}">
                <a16:creationId xmlns:a16="http://schemas.microsoft.com/office/drawing/2014/main" id="{43407E27-2DDF-B25C-A93B-327A45763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677" y="868242"/>
            <a:ext cx="5857589" cy="536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0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276" y="-384679"/>
            <a:ext cx="3657600" cy="2100851"/>
          </a:xfrm>
        </p:spPr>
        <p:txBody>
          <a:bodyPr/>
          <a:lstStyle/>
          <a:p>
            <a:r>
              <a:rPr lang="en-US" sz="3200" b="1" dirty="0">
                <a:latin typeface="Trebuchet MS" panose="020B0603020202020204" pitchFamily="34" charset="0"/>
              </a:rPr>
              <a:t>Agenda</a:t>
            </a:r>
            <a:r>
              <a:rPr lang="en-US" sz="3200" dirty="0">
                <a:latin typeface="Trebuchet MS" panose="020B0603020202020204" pitchFamily="34" charset="0"/>
              </a:rPr>
              <a:t>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61696" y="2121491"/>
            <a:ext cx="6889531" cy="3510898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Objectives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Overview of Results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Data Analysis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Data Transformation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Modelling Approach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Revenue Calculation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Future Work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674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Objectives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C69167C3-302B-24DE-9CF7-D85D5D5DD20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2234658"/>
            <a:ext cx="11166764" cy="3633047"/>
          </a:xfrm>
        </p:spPr>
        <p:txBody>
          <a:bodyPr>
            <a:normAutofit/>
          </a:bodyPr>
          <a:lstStyle/>
          <a:p>
            <a:r>
              <a:rPr lang="en-US" sz="2400" b="1" dirty="0"/>
              <a:t>Build Purchase Propensity Models</a:t>
            </a:r>
            <a:r>
              <a:rPr lang="en-US" sz="2400" dirty="0"/>
              <a:t>: Develop three separate models to predict the likelihood that a customer will purchase:</a:t>
            </a:r>
            <a:br>
              <a:rPr lang="en-US" sz="2400" dirty="0"/>
            </a:br>
            <a:r>
              <a:rPr lang="en-US" sz="2400" dirty="0"/>
              <a:t>a. A </a:t>
            </a:r>
            <a:r>
              <a:rPr lang="en-US" sz="2400" b="1" dirty="0"/>
              <a:t>Consumer Loan</a:t>
            </a:r>
            <a:br>
              <a:rPr lang="en-US" sz="2400" dirty="0"/>
            </a:br>
            <a:r>
              <a:rPr lang="en-US" sz="2400" dirty="0"/>
              <a:t>b. A </a:t>
            </a:r>
            <a:r>
              <a:rPr lang="en-US" sz="2400" b="1" dirty="0"/>
              <a:t>Credit Card</a:t>
            </a:r>
            <a:br>
              <a:rPr lang="en-US" sz="2400" dirty="0"/>
            </a:br>
            <a:r>
              <a:rPr lang="en-US" sz="2400" dirty="0"/>
              <a:t>c. A </a:t>
            </a:r>
            <a:r>
              <a:rPr lang="en-US" sz="2400" b="1" dirty="0"/>
              <a:t>Mutual Fund</a:t>
            </a:r>
            <a:endParaRPr lang="en-US" sz="2400" dirty="0"/>
          </a:p>
          <a:p>
            <a:r>
              <a:rPr lang="en-US" sz="2400" b="1" dirty="0"/>
              <a:t>Design Revenue-Optimized Targeting Strategy</a:t>
            </a:r>
            <a:r>
              <a:rPr lang="en-US" sz="2400" dirty="0"/>
              <a:t>: Identify the optimal set of clients to receive marketing offers to maximize total revenue, while strictly adhering to all specified constraints.</a:t>
            </a:r>
            <a:endParaRPr lang="en-US" sz="2400" dirty="0">
              <a:latin typeface="Trebuchet MS" panose="020B0603020202020204" pitchFamily="34" charset="0"/>
            </a:endParaRPr>
          </a:p>
          <a:p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399C7-571C-2E1A-80F2-9BB3DE927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8AD15E7-FCD0-C55E-8072-5722EDAE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0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Overview of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98C90-470D-BA69-91E3-5C9ED5BE2639}"/>
              </a:ext>
            </a:extLst>
          </p:cNvPr>
          <p:cNvSpPr txBox="1"/>
          <p:nvPr/>
        </p:nvSpPr>
        <p:spPr>
          <a:xfrm>
            <a:off x="457199" y="1362670"/>
            <a:ext cx="120338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Potential Expected Revenue through optimization for top 15% of customers:  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4D1DC-D287-E3B9-B8ED-FF7733EBCE51}"/>
              </a:ext>
            </a:extLst>
          </p:cNvPr>
          <p:cNvSpPr txBox="1"/>
          <p:nvPr/>
        </p:nvSpPr>
        <p:spPr>
          <a:xfrm>
            <a:off x="457199" y="2960659"/>
            <a:ext cx="1170604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Best Propensity Models: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Credit Card (</a:t>
            </a:r>
            <a:r>
              <a:rPr lang="en-US" sz="2400" dirty="0" err="1">
                <a:latin typeface="Trebuchet MS" panose="020B0603020202020204" pitchFamily="34" charset="0"/>
              </a:rPr>
              <a:t>xgboost</a:t>
            </a:r>
            <a:r>
              <a:rPr lang="en-US" sz="2400" dirty="0">
                <a:latin typeface="Trebuchet MS" panose="020B0603020202020204" pitchFamily="34" charset="0"/>
              </a:rPr>
              <a:t>): Targeting top 15% yields 50% response, 2.35× better than random, with decent prediction confidence (ECE 0.14).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Consumer Loan (random forest): Top 15% targeting gives 57% response, 2.07× lift, and very reliable predictions (ECE 0.05).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Mutual Fund (</a:t>
            </a:r>
            <a:r>
              <a:rPr lang="en-US" sz="2400" dirty="0" err="1">
                <a:latin typeface="Trebuchet MS" panose="020B0603020202020204" pitchFamily="34" charset="0"/>
              </a:rPr>
              <a:t>xgboost</a:t>
            </a:r>
            <a:r>
              <a:rPr lang="en-US" sz="2400">
                <a:latin typeface="Trebuchet MS" panose="020B0603020202020204" pitchFamily="34" charset="0"/>
              </a:rPr>
              <a:t>): </a:t>
            </a:r>
            <a:r>
              <a:rPr lang="en-US" sz="2400" dirty="0">
                <a:latin typeface="Trebuchet MS" panose="020B0603020202020204" pitchFamily="34" charset="0"/>
              </a:rPr>
              <a:t>Top 15% targeting gets 43% response, 1.49× lift, decent separation (AUC 0.66), moderate prediction confidence (ECE 0.18).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ECC94-DB62-53C1-111C-A89C2F1FA813}"/>
              </a:ext>
            </a:extLst>
          </p:cNvPr>
          <p:cNvSpPr txBox="1"/>
          <p:nvPr/>
        </p:nvSpPr>
        <p:spPr>
          <a:xfrm>
            <a:off x="609599" y="2044005"/>
            <a:ext cx="7803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rebuchet MS" panose="020B0603020202020204" pitchFamily="34" charset="0"/>
              </a:rPr>
              <a:t>$ 2976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98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11BD1-19CB-9781-BC6B-5443AAA9F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9B967A7-7D61-FD4B-5E01-DB4F5803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80" y="-11316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Exploratory Data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B850A9-62DC-FB3C-8A4D-5E9968BA9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125333"/>
              </p:ext>
            </p:extLst>
          </p:nvPr>
        </p:nvGraphicFramePr>
        <p:xfrm>
          <a:off x="462280" y="1029838"/>
          <a:ext cx="11267440" cy="5435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948152">
                  <a:extLst>
                    <a:ext uri="{9D8B030D-6E8A-4147-A177-3AD203B41FA5}">
                      <a16:colId xmlns:a16="http://schemas.microsoft.com/office/drawing/2014/main" val="282126961"/>
                    </a:ext>
                  </a:extLst>
                </a:gridCol>
                <a:gridCol w="3263462">
                  <a:extLst>
                    <a:ext uri="{9D8B030D-6E8A-4147-A177-3AD203B41FA5}">
                      <a16:colId xmlns:a16="http://schemas.microsoft.com/office/drawing/2014/main" val="545677734"/>
                    </a:ext>
                  </a:extLst>
                </a:gridCol>
                <a:gridCol w="5055826">
                  <a:extLst>
                    <a:ext uri="{9D8B030D-6E8A-4147-A177-3AD203B41FA5}">
                      <a16:colId xmlns:a16="http://schemas.microsoft.com/office/drawing/2014/main" val="2185834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Exploratory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Rationale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4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Missing values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rebuchet MS" panose="020B0603020202020204" pitchFamily="34" charset="0"/>
                        </a:rPr>
                        <a:t>Missing values need to be dropped or treated.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New customer may have “missing” transaction data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Sex has 2 rows of missing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098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Outlier analysis using IQR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Outliers may negatively impact the performance of some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Several transaction data have large “outlier”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Predictive strength with labels using mutual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 aid in feature selection to help alleviate 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 predictive features for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MF: , for CC , for CL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Correlation between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Labels too correlated might be de-prioritized to reduce 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Transaction/balances data are correlated</a:t>
                      </a:r>
                    </a:p>
                    <a:p>
                      <a:r>
                        <a:rPr lang="en-US" sz="1600" dirty="0"/>
                        <a:t>May consider future feature engineering to drop or aggregate this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9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Age-Tenure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Business logic check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 samples which tenure exceeds 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1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To perform a distribution check (KS Test) between clients with labels and without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all points are labelled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ActBal_CA</a:t>
                      </a:r>
                      <a:r>
                        <a:rPr lang="en-US" sz="1600" dirty="0"/>
                        <a:t> might have deviation. To perform further business / monitoring checks but included for modelling at the moment.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57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Label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Imbalanced classes may result in poor model performance.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None of the classes are majorly imbalanced (at most 20%), but future augmentation can be considered.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567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33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3388B-AB48-D723-F706-733BF21D0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C4FDB82-2C22-41C6-8A8E-8F19A230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674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Data cleaning and Transformation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B15B25-EC4C-FBC3-5157-E8A1988AD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469462"/>
              </p:ext>
            </p:extLst>
          </p:nvPr>
        </p:nvGraphicFramePr>
        <p:xfrm>
          <a:off x="457200" y="1600818"/>
          <a:ext cx="10846676" cy="4399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64756">
                  <a:extLst>
                    <a:ext uri="{9D8B030D-6E8A-4147-A177-3AD203B41FA5}">
                      <a16:colId xmlns:a16="http://schemas.microsoft.com/office/drawing/2014/main" val="282126961"/>
                    </a:ext>
                  </a:extLst>
                </a:gridCol>
                <a:gridCol w="6381920">
                  <a:extLst>
                    <a:ext uri="{9D8B030D-6E8A-4147-A177-3AD203B41FA5}">
                      <a16:colId xmlns:a16="http://schemas.microsoft.com/office/drawing/2014/main" val="545677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Transformation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4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Select labelled clients.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all points are labelled. Assumption that labelled points are not biased / representative.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90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Handle Missing Value: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Drop rows with missing sex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Fill 0 for the rest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Sex only has 2 missing points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Others are transaction or balance data which 0 can represent no previous transaction. For existing customer with accounts but no balance, we still include account information for modelling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098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Remove points which tenure &gt;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Assumption: Erroneous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Log transform numeric columns with high values (and non-negatives), normalize for those with negatives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effect of 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Standardize and perform PCA for numeric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dimensionality, model performance is poor without 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9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93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62426-0414-93F1-9231-E59EC0EB3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AF63130-B30C-04F3-ABDB-14827FB7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8655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Modelling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B39E5-A394-BC6A-3916-F6C258C72A3C}"/>
              </a:ext>
            </a:extLst>
          </p:cNvPr>
          <p:cNvSpPr txBox="1"/>
          <p:nvPr/>
        </p:nvSpPr>
        <p:spPr>
          <a:xfrm>
            <a:off x="5085693" y="610832"/>
            <a:ext cx="7106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 Data is split 80% training, 10% validation and 10% test set.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3DE2D7-1162-1724-CD61-86E19CD28171}"/>
              </a:ext>
            </a:extLst>
          </p:cNvPr>
          <p:cNvSpPr txBox="1"/>
          <p:nvPr/>
        </p:nvSpPr>
        <p:spPr>
          <a:xfrm>
            <a:off x="554262" y="5614005"/>
            <a:ext cx="110733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Observations: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- Both models show sign of overfitting (training scores &gt;&gt; </a:t>
            </a:r>
            <a:r>
              <a:rPr lang="en-US" sz="1800" dirty="0" err="1">
                <a:latin typeface="Trebuchet MS" panose="020B0603020202020204" pitchFamily="34" charset="0"/>
              </a:rPr>
              <a:t>val</a:t>
            </a:r>
            <a:r>
              <a:rPr lang="en-US" sz="1800" dirty="0">
                <a:latin typeface="Trebuchet MS" panose="020B0603020202020204" pitchFamily="34" charset="0"/>
              </a:rPr>
              <a:t> and test), especially </a:t>
            </a:r>
            <a:r>
              <a:rPr lang="en-US" sz="1800" dirty="0" err="1">
                <a:latin typeface="Trebuchet MS" panose="020B0603020202020204" pitchFamily="34" charset="0"/>
              </a:rPr>
              <a:t>XGBoost</a:t>
            </a:r>
            <a:endParaRPr lang="en-US" sz="1800" dirty="0">
              <a:latin typeface="Trebuchet MS" panose="020B0603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- Models capture true positives effectively but have variable precision and calibration across products.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- Discrimination and lift show good targeting; further tuning needed to balance accuracy and confidence.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0FF80EC-0E06-0642-88FE-775552099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12615"/>
              </p:ext>
            </p:extLst>
          </p:nvPr>
        </p:nvGraphicFramePr>
        <p:xfrm>
          <a:off x="738272" y="1940219"/>
          <a:ext cx="10705296" cy="367378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29328">
                  <a:extLst>
                    <a:ext uri="{9D8B030D-6E8A-4147-A177-3AD203B41FA5}">
                      <a16:colId xmlns:a16="http://schemas.microsoft.com/office/drawing/2014/main" val="4160690638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378212885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1219936254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3357818689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2980421331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2429179105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3856396827"/>
                    </a:ext>
                  </a:extLst>
                </a:gridCol>
              </a:tblGrid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Metric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RF (CC)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XGB (CC)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RF (CL)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XGB (CL)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RF (MF)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XGB (MF)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29880924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Top 15% Precision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0.3571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0.5000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0.5714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0.5714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0.3571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0.4286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2806271683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Top 15% Lift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1.6786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2.3500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2.0659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2.0659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1.2434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1.4921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3151494769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ECE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0.0780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0.1407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0.0502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0.2019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0.0887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0.1754</a:t>
                      </a:r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3048199402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AUC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0.6007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0.5845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0.7381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0.6199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0.6108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0.6639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2918033864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Brier Score 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0.1592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0.1726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0.1730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0.2233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0.2050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0.2256</a:t>
                      </a:r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3989816006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/>
                        <a:t>F1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0.2400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0.3380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0.5484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0.4375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0.4151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0.4688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3876804477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Precision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0.6000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0.2353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0.4722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0.3684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0.2785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0.4054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573247613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Recall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0.1500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0.6000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0.6538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0.5385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0.8148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0.5556</a:t>
                      </a:r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2347568140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Top 15% Recall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0.2500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0.3500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0.3077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0.3077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0.1852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0.2222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108019343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58E8B92-A977-4F57-4CD5-ED5524632645}"/>
              </a:ext>
            </a:extLst>
          </p:cNvPr>
          <p:cNvSpPr txBox="1"/>
          <p:nvPr/>
        </p:nvSpPr>
        <p:spPr>
          <a:xfrm>
            <a:off x="738272" y="1016889"/>
            <a:ext cx="111805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Top15 Precision / Lift: Directly measures accuracy on target subset (top 15%) for maximum ROI.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AUC: Ensures good overall ranking of prospects for flexible thresholding.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Expected Calibration Error (ECE): Ensures predicted probabilities are reliable for revenue optimization.</a:t>
            </a:r>
          </a:p>
        </p:txBody>
      </p:sp>
    </p:spTree>
    <p:extLst>
      <p:ext uri="{BB962C8B-B14F-4D97-AF65-F5344CB8AC3E}">
        <p14:creationId xmlns:p14="http://schemas.microsoft.com/office/powerpoint/2010/main" val="234051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BAE07-5380-EDDF-DF9D-8D66C63AB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DBC640A-A866-AF0E-6AF2-1BC7B052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4" y="0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Revenue calculation and Optimization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D6BF39-B228-95B8-54C1-D0E4C82C3643}"/>
              </a:ext>
            </a:extLst>
          </p:cNvPr>
          <p:cNvSpPr/>
          <p:nvPr/>
        </p:nvSpPr>
        <p:spPr>
          <a:xfrm>
            <a:off x="247198" y="2604417"/>
            <a:ext cx="5738412" cy="45798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Optimization 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D6E88-7A90-226B-D58A-7CCE1164A8DD}"/>
              </a:ext>
            </a:extLst>
          </p:cNvPr>
          <p:cNvSpPr/>
          <p:nvPr/>
        </p:nvSpPr>
        <p:spPr>
          <a:xfrm>
            <a:off x="6154043" y="2568590"/>
            <a:ext cx="5796455" cy="457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Greedy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2CE6A-DAEB-ACCD-8020-EEA4CE184A4A}"/>
              </a:ext>
            </a:extLst>
          </p:cNvPr>
          <p:cNvSpPr txBox="1"/>
          <p:nvPr/>
        </p:nvSpPr>
        <p:spPr>
          <a:xfrm>
            <a:off x="6096000" y="3161014"/>
            <a:ext cx="5738412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800" b="1" dirty="0">
                <a:latin typeface="Trebuchet MS" panose="020B0603020202020204" pitchFamily="34" charset="0"/>
              </a:rPr>
              <a:t>Select Best Offer per Client</a:t>
            </a:r>
            <a:r>
              <a:rPr lang="en-US" sz="1800" dirty="0">
                <a:latin typeface="Trebuchet MS" panose="020B0603020202020204" pitchFamily="34" charset="0"/>
              </a:rPr>
              <a:t> for each client, keep only the offer with the highest predicted score. This ensures the “one offer per client” constraint.</a:t>
            </a:r>
          </a:p>
          <a:p>
            <a:pPr marL="342900" indent="-342900">
              <a:buAutoNum type="arabicPeriod"/>
            </a:pPr>
            <a:r>
              <a:rPr lang="en-US" sz="1800" b="1" dirty="0">
                <a:latin typeface="Trebuchet MS" panose="020B0603020202020204" pitchFamily="34" charset="0"/>
              </a:rPr>
              <a:t>Rank Clients by Score</a:t>
            </a:r>
            <a:r>
              <a:rPr lang="en-US" sz="1800" dirty="0">
                <a:latin typeface="Trebuchet MS" panose="020B0603020202020204" pitchFamily="34" charset="0"/>
              </a:rPr>
              <a:t>: Sort clients by their selected offer’s predicted score in descending order.</a:t>
            </a:r>
          </a:p>
          <a:p>
            <a:pPr marL="342900" indent="-342900">
              <a:buAutoNum type="arabicPeriod"/>
            </a:pPr>
            <a:r>
              <a:rPr lang="en-US" sz="1800" b="1" dirty="0">
                <a:latin typeface="Trebuchet MS" panose="020B0603020202020204" pitchFamily="34" charset="0"/>
              </a:rPr>
              <a:t>Apply Contact Limit</a:t>
            </a:r>
            <a:r>
              <a:rPr lang="en-US" sz="1800" dirty="0">
                <a:latin typeface="Trebuchet MS" panose="020B0603020202020204" pitchFamily="34" charset="0"/>
              </a:rPr>
              <a:t>: Select the top N clients (e.g., top 15% or top 100).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581CE-A2D4-7B16-525C-D31BB1FF9353}"/>
              </a:ext>
            </a:extLst>
          </p:cNvPr>
          <p:cNvSpPr txBox="1"/>
          <p:nvPr/>
        </p:nvSpPr>
        <p:spPr>
          <a:xfrm>
            <a:off x="299544" y="1065497"/>
            <a:ext cx="112674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rebuchet MS" panose="020B0603020202020204" pitchFamily="34" charset="0"/>
              </a:rPr>
              <a:t>Limited Outreach: </a:t>
            </a:r>
            <a:r>
              <a:rPr lang="en-US" sz="1800" dirty="0">
                <a:latin typeface="Trebuchet MS" panose="020B0603020202020204" pitchFamily="34" charset="0"/>
              </a:rPr>
              <a:t>The bank is restricted to contacting just 15% of its customer base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rebuchet MS" panose="020B0603020202020204" pitchFamily="34" charset="0"/>
              </a:rPr>
              <a:t>One Offer Per Customer: </a:t>
            </a:r>
            <a:r>
              <a:rPr lang="en-US" sz="1800" dirty="0">
                <a:latin typeface="Trebuchet MS" panose="020B0603020202020204" pitchFamily="34" charset="0"/>
              </a:rPr>
              <a:t>Each customer is eligible to receive only a single marketing offer t</a:t>
            </a:r>
            <a:endParaRPr lang="en-US" sz="1800" b="1" dirty="0">
              <a:latin typeface="Trebuchet MS" panose="020B0603020202020204" pitchFamily="34" charset="0"/>
            </a:endParaRPr>
          </a:p>
          <a:p>
            <a:pPr algn="just"/>
            <a:r>
              <a:rPr lang="en-US" sz="1800" b="1" u="sng" dirty="0">
                <a:latin typeface="Trebuchet MS" panose="020B0603020202020204" pitchFamily="34" charset="0"/>
              </a:rPr>
              <a:t>Assumptions: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Historical revenue is used as a proxy for expected revenue.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No further constraints: </a:t>
            </a:r>
            <a:r>
              <a:rPr lang="en-US" b="1" dirty="0"/>
              <a:t>Both greedy and optimization method yield the same result.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542BF7-6A99-7594-A0D5-A08D4A3AC11B}"/>
              </a:ext>
            </a:extLst>
          </p:cNvPr>
          <p:cNvSpPr txBox="1"/>
          <p:nvPr/>
        </p:nvSpPr>
        <p:spPr>
          <a:xfrm>
            <a:off x="247198" y="3062397"/>
            <a:ext cx="5633720" cy="36933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Objective: </a:t>
            </a:r>
            <a:r>
              <a:rPr lang="en-US" dirty="0"/>
              <a:t>Maximize the total expected revenue from all selected client-offer pairs.</a:t>
            </a:r>
          </a:p>
          <a:p>
            <a:endParaRPr lang="en-US" dirty="0"/>
          </a:p>
          <a:p>
            <a:r>
              <a:rPr lang="en-US" b="1" dirty="0"/>
              <a:t>Constraints: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contact up to 15% of all clients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Each client can receive at most one offer (no multiple offers per person).</a:t>
            </a:r>
          </a:p>
          <a:p>
            <a:pPr marL="285750" indent="-285750">
              <a:buFontTx/>
              <a:buChar char="-"/>
            </a:pPr>
            <a:r>
              <a:rPr lang="en-US" dirty="0"/>
              <a:t>Each client-offer decision is yes/no (either assign or don’t assign).</a:t>
            </a:r>
          </a:p>
          <a:p>
            <a:pPr marL="285750" indent="-285750">
              <a:buFontTx/>
              <a:buChar char="-"/>
            </a:pPr>
            <a:r>
              <a:rPr lang="en-US" dirty="0"/>
              <a:t> Total number of assigned clients must not exceed the contact limit.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valid offers based on client eligibility or predicted scores are considered.</a:t>
            </a:r>
          </a:p>
        </p:txBody>
      </p:sp>
    </p:spTree>
    <p:extLst>
      <p:ext uri="{BB962C8B-B14F-4D97-AF65-F5344CB8AC3E}">
        <p14:creationId xmlns:p14="http://schemas.microsoft.com/office/powerpoint/2010/main" val="327960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9A0C1-B871-849B-7DB4-271D79189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5B12D5B-B8BF-1530-4539-927AFE4E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674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Future work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140C28FF-1B29-75E0-11AC-F21C35F02B2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1880489"/>
            <a:ext cx="6763407" cy="433112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1" dirty="0">
                <a:latin typeface="Trebuchet MS" panose="020B0603020202020204" pitchFamily="34" charset="0"/>
              </a:rPr>
              <a:t>Feature Selection</a:t>
            </a:r>
            <a:r>
              <a:rPr lang="en-US" sz="2400" dirty="0">
                <a:latin typeface="Trebuchet MS" panose="020B0603020202020204" pitchFamily="34" charset="0"/>
              </a:rPr>
              <a:t>: ablation study for features include removing feature with low feature importance score. This can be done along with error analysis.</a:t>
            </a:r>
          </a:p>
          <a:p>
            <a:pPr algn="just"/>
            <a:r>
              <a:rPr lang="en-US" sz="2400" b="1" dirty="0">
                <a:latin typeface="Trebuchet MS" panose="020B0603020202020204" pitchFamily="34" charset="0"/>
              </a:rPr>
              <a:t>More models and hyperparameter tuning</a:t>
            </a:r>
            <a:r>
              <a:rPr lang="en-US" sz="2400" dirty="0">
                <a:latin typeface="Trebuchet MS" panose="020B0603020202020204" pitchFamily="34" charset="0"/>
              </a:rPr>
              <a:t>: Simpler models </a:t>
            </a:r>
            <a:r>
              <a:rPr lang="en-US" sz="2400" dirty="0" err="1">
                <a:latin typeface="Trebuchet MS" panose="020B0603020202020204" pitchFamily="34" charset="0"/>
              </a:rPr>
              <a:t>ie</a:t>
            </a:r>
            <a:r>
              <a:rPr lang="en-US" sz="2400" dirty="0">
                <a:latin typeface="Trebuchet MS" panose="020B0603020202020204" pitchFamily="34" charset="0"/>
              </a:rPr>
              <a:t>. Logistic regression may help alleviate overfitting</a:t>
            </a:r>
          </a:p>
          <a:p>
            <a:pPr algn="just"/>
            <a:r>
              <a:rPr lang="en-US" sz="2400" b="1" dirty="0">
                <a:latin typeface="Trebuchet MS" panose="020B0603020202020204" pitchFamily="34" charset="0"/>
              </a:rPr>
              <a:t>Multi-task modelling for both revenue and propensity</a:t>
            </a:r>
            <a:r>
              <a:rPr lang="en-US" sz="2400" dirty="0">
                <a:latin typeface="Trebuchet MS" panose="020B0603020202020204" pitchFamily="34" charset="0"/>
              </a:rPr>
              <a:t>: Either create separate models to predict revenue or utilize dual-objective heads (using deep learning models) for modelling expected revenue.</a:t>
            </a:r>
          </a:p>
          <a:p>
            <a:pPr algn="just"/>
            <a:endParaRPr lang="en-US" sz="2400" dirty="0">
              <a:latin typeface="Trebuchet MS" panose="020B0603020202020204" pitchFamily="34" charset="0"/>
            </a:endParaRPr>
          </a:p>
          <a:p>
            <a:pPr algn="just"/>
            <a:endParaRPr lang="en-US" sz="2400" dirty="0"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6FDB7-477D-B6EA-48C1-9C95F6923B21}"/>
              </a:ext>
            </a:extLst>
          </p:cNvPr>
          <p:cNvSpPr txBox="1"/>
          <p:nvPr/>
        </p:nvSpPr>
        <p:spPr>
          <a:xfrm>
            <a:off x="7229801" y="1356160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Trebuchet MS" panose="020B0603020202020204" pitchFamily="34" charset="0"/>
              </a:rPr>
              <a:t>Top Features for MG, </a:t>
            </a:r>
            <a:r>
              <a:rPr lang="en-US" sz="1800" b="1" u="sng" dirty="0" err="1">
                <a:latin typeface="Trebuchet MS" panose="020B0603020202020204" pitchFamily="34" charset="0"/>
              </a:rPr>
              <a:t>XGBoost</a:t>
            </a:r>
            <a:endParaRPr lang="en-US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A3204-F6A4-2871-45AC-E38D20D06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801" y="2011242"/>
            <a:ext cx="4962199" cy="376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612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1045</Words>
  <Application>Microsoft Office PowerPoint</Application>
  <PresentationFormat>Widescreen</PresentationFormat>
  <Paragraphs>179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Trebuchet MS</vt:lpstr>
      <vt:lpstr>Wingdings 2</vt:lpstr>
      <vt:lpstr>DividendVTI</vt:lpstr>
      <vt:lpstr> Direct Marketing Optimization Summary of Results </vt:lpstr>
      <vt:lpstr>Agenda </vt:lpstr>
      <vt:lpstr>Objectives</vt:lpstr>
      <vt:lpstr>Overview of results</vt:lpstr>
      <vt:lpstr>Exploratory Data Analysis</vt:lpstr>
      <vt:lpstr>Data cleaning and Transformation</vt:lpstr>
      <vt:lpstr>Modelling Results</vt:lpstr>
      <vt:lpstr>Revenue calculation and Optimization</vt:lpstr>
      <vt:lpstr>Future work</vt:lpstr>
      <vt:lpstr>Appendix</vt:lpstr>
      <vt:lpstr>Correlation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 Wei Xuan</dc:creator>
  <cp:lastModifiedBy>NG Wei Xuan</cp:lastModifiedBy>
  <cp:revision>8</cp:revision>
  <dcterms:created xsi:type="dcterms:W3CDTF">2025-07-07T15:49:10Z</dcterms:created>
  <dcterms:modified xsi:type="dcterms:W3CDTF">2025-07-08T10:43:20Z</dcterms:modified>
</cp:coreProperties>
</file>