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99EA-9C3A-F142-991E-645E329D7D9F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06B5C-63FD-9D4C-8600-628AA834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06B5C-63FD-9D4C-8600-628AA834B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06B5C-63FD-9D4C-8600-628AA834B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06B5C-63FD-9D4C-8600-628AA834B3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06B5C-63FD-9D4C-8600-628AA834B3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592A-6F99-1447-B2CD-9855375B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CD2D-F1B7-604B-9315-6E7D4A2C0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9953-3242-2F47-AD0A-CACB28CE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7338-455F-0648-AA6B-ED6AB6A1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D7784-D3A5-B441-911D-94F28484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2F56-0448-0848-9284-17F76847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FFB8-B3D7-6644-B7C8-05659541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9306-7950-D64A-B8CA-B315E922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800C-DE7C-5D4F-8341-EBBC30A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E420-3DAC-4440-B614-2430B7F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4CF2-958C-394B-8A01-1039820B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DAC4-C6F0-8841-BDDE-182C1EC7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7B21-D07A-D648-96F3-77921662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86A5-7E9F-E74E-9C2C-7ED30EB5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A7A3-00F5-6740-B79A-DB408956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DDC-7842-C948-8D09-D18EA5AB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F218-023B-5040-9572-A6E0AEC9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B2F0-009E-DD4E-B990-CFA5BAA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2330-B112-484C-AF0C-8C6D1BEF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6957-C4AB-A144-B7A8-45701A9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5D44-11D9-5040-9F29-20BCF30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3F5E-BA7D-FB48-B4E8-70817226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0AD2-86E8-4F40-AE97-B547279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601B-982F-AC47-9BA9-090447DB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D6B8-70D8-7444-A991-E5FC350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A79C-1206-4B47-B37B-37270750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C42D-6C92-A944-9FA6-69EF7D97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3AE49-D6B7-5043-8B36-6FA40270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A54E-E78E-7A43-9EA3-ACA08FE0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0E90-FE0C-7844-AC35-5FFC5490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46AC5-E535-7D47-9527-ABCF50A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3B5D-2A9B-994E-A545-BF717564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202D2-8949-2A4D-BC72-E9CED0DE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C0870-1593-634B-80D1-74FD41FD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D321-E188-0445-8676-6C73B7743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B4B24-A38A-B844-9F92-FA14F43C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18B97-3570-4447-969F-180EF92C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A4D5B-46D1-6343-90A5-6DBCF648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9E6FB-8325-8442-9892-285678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4573-8F37-2144-B4F7-3538F6CF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38409-D96B-2047-9EE5-424328A2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EF02-E30D-0040-84BB-3837690D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66F3-B718-034C-8181-0F235AC7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45E94-A9AA-7945-BCED-5DF07A30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DE786-F17B-ED4B-BF8E-CE6C9059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9AB4C-73A4-3C4A-A38A-28EB55E1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F022-6308-3F43-864E-7B0B82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BFCF-0234-194A-9BBD-407B5187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EA36-F85E-8545-9A28-57E198889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0C9A-32DA-5544-8FF9-427CCD69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C79A-04D9-5A47-9734-F65EE971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5CDA-F5C5-0541-BB4B-DEE77E3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7B17-FF73-5241-AA3D-B906993F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0924-EFDF-C74D-980E-2BA4B10E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6A448-F814-BC4F-91B9-12EBDABA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1ED0-9DDF-9C43-B4EE-B922736C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2970E-8C9E-014B-812B-BA061CF2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BC2F4-2D9A-FE43-AA5A-83436A0C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CF910-89A9-DA4B-9643-B98E72B2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44EB-E41F-E949-9589-BB1A353A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BA1F-7014-B045-B64F-3D91775C3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3FE2-4BAA-B447-ADBD-C298989A49B8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DD8C-FB75-EF47-8585-A0CAF2D15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668F-73E5-E645-A47D-2F638CD4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C4E1-9D6E-F942-9B02-2ABB7524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lls of blueprints">
            <a:extLst>
              <a:ext uri="{FF2B5EF4-FFF2-40B4-BE49-F238E27FC236}">
                <a16:creationId xmlns:a16="http://schemas.microsoft.com/office/drawing/2014/main" id="{01AE195C-512D-40C8-9642-31CC8BC17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8418-9B96-C646-B7EC-3DC62285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Race and Standardized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A6EB-E939-A047-847F-D4794091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 dirty="0"/>
              <a:t>DSI-24 Project 1</a:t>
            </a:r>
          </a:p>
          <a:p>
            <a:r>
              <a:rPr lang="en-US" sz="1600" dirty="0"/>
              <a:t>By Ethan </a:t>
            </a:r>
            <a:r>
              <a:rPr lang="en-US" sz="1600" dirty="0" err="1"/>
              <a:t>Leow</a:t>
            </a:r>
            <a:endParaRPr lang="en-US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9F4A1-8DD8-6A45-9AB9-E6F37E3EF649}"/>
              </a:ext>
            </a:extLst>
          </p:cNvPr>
          <p:cNvSpPr/>
          <p:nvPr/>
        </p:nvSpPr>
        <p:spPr>
          <a:xfrm>
            <a:off x="5105400" y="4374143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9057A-8306-5A41-B97B-EB7406B594DC}"/>
              </a:ext>
            </a:extLst>
          </p:cNvPr>
          <p:cNvSpPr/>
          <p:nvPr/>
        </p:nvSpPr>
        <p:spPr>
          <a:xfrm>
            <a:off x="9817100" y="3855112"/>
            <a:ext cx="2374900" cy="174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2322-B029-C24A-B06F-E6DF4FE4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287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We show that states with higher proportions of minority races tend to perform worse in standardised test. </a:t>
            </a:r>
          </a:p>
          <a:p>
            <a:pPr lvl="1"/>
            <a:r>
              <a:rPr lang="en-GB" sz="2000" dirty="0"/>
              <a:t>States with high proportion of </a:t>
            </a:r>
            <a:r>
              <a:rPr lang="en-GB" sz="2000" dirty="0">
                <a:solidFill>
                  <a:srgbClr val="0070C0"/>
                </a:solidFill>
              </a:rPr>
              <a:t>Black and Native American </a:t>
            </a:r>
            <a:r>
              <a:rPr lang="en-GB" sz="2000" dirty="0"/>
              <a:t>races perform the worst in </a:t>
            </a:r>
            <a:r>
              <a:rPr lang="en-GB" sz="2000" dirty="0">
                <a:solidFill>
                  <a:srgbClr val="0070C0"/>
                </a:solidFill>
              </a:rPr>
              <a:t>ACTs</a:t>
            </a:r>
            <a:r>
              <a:rPr lang="en-GB" sz="2000" dirty="0"/>
              <a:t>, and</a:t>
            </a:r>
          </a:p>
          <a:p>
            <a:pPr lvl="1"/>
            <a:r>
              <a:rPr lang="en-GB" sz="2000" dirty="0"/>
              <a:t>States with high proportion of </a:t>
            </a:r>
            <a:r>
              <a:rPr lang="en-GB" sz="2000" dirty="0">
                <a:solidFill>
                  <a:srgbClr val="0070C0"/>
                </a:solidFill>
              </a:rPr>
              <a:t>Asian and Hispanic </a:t>
            </a:r>
            <a:r>
              <a:rPr lang="en-GB" sz="2000" dirty="0"/>
              <a:t>races perform the worst in </a:t>
            </a:r>
            <a:r>
              <a:rPr lang="en-GB" sz="2000" dirty="0">
                <a:solidFill>
                  <a:srgbClr val="0070C0"/>
                </a:solidFill>
              </a:rPr>
              <a:t>SATs</a:t>
            </a:r>
          </a:p>
          <a:p>
            <a:r>
              <a:rPr lang="en-GB" sz="2400" dirty="0"/>
              <a:t>We invalidate a potential “racist” argument that Whites are more hard-working than Blacks and other minorities, and thus earning larger incomes to provide better educational resources for their kids to do well in standardised tests.</a:t>
            </a:r>
          </a:p>
          <a:p>
            <a:pPr lvl="1"/>
            <a:r>
              <a:rPr lang="en-GB" sz="2000" dirty="0"/>
              <a:t>Higher </a:t>
            </a:r>
            <a:r>
              <a:rPr lang="en-GB" sz="2000" dirty="0">
                <a:solidFill>
                  <a:srgbClr val="0070C0"/>
                </a:solidFill>
              </a:rPr>
              <a:t>income levels </a:t>
            </a:r>
            <a:r>
              <a:rPr lang="en-GB" sz="2000" dirty="0"/>
              <a:t>do not necessarily correlate with higher </a:t>
            </a:r>
            <a:r>
              <a:rPr lang="en-GB" sz="2000" dirty="0">
                <a:solidFill>
                  <a:srgbClr val="0070C0"/>
                </a:solidFill>
              </a:rPr>
              <a:t>test scores</a:t>
            </a:r>
          </a:p>
          <a:p>
            <a:pPr lvl="1"/>
            <a:r>
              <a:rPr lang="en-GB" sz="2000" dirty="0"/>
              <a:t>States with higher proportions of Whites actually have lower income levels, not higher (maybe Whites are lazier than Blacks and other minorities?)</a:t>
            </a:r>
          </a:p>
          <a:p>
            <a:r>
              <a:rPr lang="en-GB" sz="2400" dirty="0"/>
              <a:t>Please give us a grant to fund a further study to investigate if standardised tests are truly discriminatory</a:t>
            </a:r>
          </a:p>
          <a:p>
            <a:pPr lvl="1"/>
            <a:r>
              <a:rPr lang="en-GB" sz="2000" dirty="0"/>
              <a:t>We want to study if Blacks and other minority races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0070C0"/>
                </a:solidFill>
              </a:rPr>
              <a:t>comparable socioeconomic</a:t>
            </a:r>
            <a:r>
              <a:rPr lang="en-US" sz="2000" dirty="0"/>
              <a:t> backgrounds </a:t>
            </a:r>
            <a:r>
              <a:rPr lang="en-GB" sz="2000" dirty="0"/>
              <a:t>do worse than their White counterparts</a:t>
            </a:r>
          </a:p>
        </p:txBody>
      </p:sp>
    </p:spTree>
    <p:extLst>
      <p:ext uri="{BB962C8B-B14F-4D97-AF65-F5344CB8AC3E}">
        <p14:creationId xmlns:p14="http://schemas.microsoft.com/office/powerpoint/2010/main" val="17642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CF9D-4D09-084E-8CE6-3DDE4AEB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Hypothetical Background and Problem Statement</a:t>
            </a:r>
          </a:p>
        </p:txBody>
      </p:sp>
      <p:sp>
        <p:nvSpPr>
          <p:cNvPr id="44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58AB5E-1C06-534C-8049-2B8868AE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We are a student advocacy group looking for donors to give us grant money to investigate if standardized tests are discriminatory. Our long-term goal is to find out if Blacks and other minorities from comparable socioeconomic backgrounds score lower than their White peers.</a:t>
            </a:r>
          </a:p>
          <a:p>
            <a:endParaRPr lang="en-US" sz="2600" dirty="0"/>
          </a:p>
          <a:p>
            <a:r>
              <a:rPr lang="en-US" sz="2600" dirty="0"/>
              <a:t>Using some publicly-available data and EDA, we hope to show hints of negative relationships between ACT/SAT results and minority races, so that we can pique donor interest to fund our long-term study.</a:t>
            </a:r>
          </a:p>
        </p:txBody>
      </p:sp>
    </p:spTree>
    <p:extLst>
      <p:ext uri="{BB962C8B-B14F-4D97-AF65-F5344CB8AC3E}">
        <p14:creationId xmlns:p14="http://schemas.microsoft.com/office/powerpoint/2010/main" val="754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E992-533D-E342-A591-A9D97330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0"/>
            <a:ext cx="10515600" cy="4351338"/>
          </a:xfrm>
        </p:spPr>
        <p:txBody>
          <a:bodyPr/>
          <a:lstStyle/>
          <a:p>
            <a:r>
              <a:rPr lang="en-US"/>
              <a:t>ACT and SAT scores for all 50 U.S. states</a:t>
            </a:r>
            <a:r>
              <a:rPr lang="en-US" baseline="30000"/>
              <a:t>1</a:t>
            </a:r>
          </a:p>
          <a:p>
            <a:r>
              <a:rPr lang="en-US"/>
              <a:t>ACT and SAT participation rates for all 50 U.S. states</a:t>
            </a:r>
            <a:r>
              <a:rPr lang="en-US" baseline="30000"/>
              <a:t>1</a:t>
            </a:r>
          </a:p>
          <a:p>
            <a:r>
              <a:rPr lang="en-US"/>
              <a:t>Population breakdown by race, for all 50 U.S. states</a:t>
            </a:r>
            <a:r>
              <a:rPr lang="en-US" baseline="30000"/>
              <a:t>2</a:t>
            </a:r>
          </a:p>
          <a:p>
            <a:r>
              <a:rPr lang="en-US"/>
              <a:t>Mean household income for all 50 U.S. states</a:t>
            </a:r>
            <a:r>
              <a:rPr lang="en-US" baseline="30000"/>
              <a:t>3</a:t>
            </a:r>
            <a:endParaRPr lang="en-US"/>
          </a:p>
          <a:p>
            <a:r>
              <a:rPr lang="en-US"/>
              <a:t>Gini coefficient for all 50 U.S. states</a:t>
            </a:r>
            <a:r>
              <a:rPr lang="en-US" baseline="30000"/>
              <a:t>3</a:t>
            </a:r>
          </a:p>
          <a:p>
            <a:pPr lvl="1"/>
            <a:r>
              <a:rPr lang="en-US"/>
              <a:t>Measure of income inequality</a:t>
            </a:r>
          </a:p>
          <a:p>
            <a:pPr lvl="1"/>
            <a:r>
              <a:rPr lang="en-US"/>
              <a:t>A Gini coefficient of 1.0 implies perfect inequality</a:t>
            </a:r>
          </a:p>
          <a:p>
            <a:pPr lvl="1"/>
            <a:r>
              <a:rPr lang="en-US"/>
              <a:t>A Gini coefficient of 0.0 implies perfect equality</a:t>
            </a:r>
          </a:p>
          <a:p>
            <a:r>
              <a:rPr lang="en-US"/>
              <a:t>All above data are available for calendar years 2017 and 2018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53037-A421-9745-B2EF-60F6A79D9CB2}"/>
              </a:ext>
            </a:extLst>
          </p:cNvPr>
          <p:cNvSpPr txBox="1"/>
          <p:nvPr/>
        </p:nvSpPr>
        <p:spPr>
          <a:xfrm>
            <a:off x="951469" y="6054812"/>
            <a:ext cx="3150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/>
              <a:t>1</a:t>
            </a:r>
            <a:r>
              <a:rPr lang="en-US" sz="1400"/>
              <a:t> From General Assembly</a:t>
            </a:r>
          </a:p>
          <a:p>
            <a:r>
              <a:rPr lang="en-US" sz="1400" baseline="30000"/>
              <a:t>2</a:t>
            </a:r>
            <a:r>
              <a:rPr lang="en-US" sz="1400"/>
              <a:t> From Kaiser Family Foundation</a:t>
            </a:r>
          </a:p>
          <a:p>
            <a:r>
              <a:rPr lang="en-US" sz="1400" baseline="30000"/>
              <a:t>3</a:t>
            </a:r>
            <a:r>
              <a:rPr lang="en-US" sz="1400"/>
              <a:t> From US Census Bureau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86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ACT/SAT scores and participation rate across all 50 U.S. states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370F3-3FE1-4545-B0BA-932836EDF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25" y="1825625"/>
            <a:ext cx="58851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0C7F8-A659-4741-A297-35F5EF9D2BC5}"/>
              </a:ext>
            </a:extLst>
          </p:cNvPr>
          <p:cNvSpPr txBox="1"/>
          <p:nvPr/>
        </p:nvSpPr>
        <p:spPr>
          <a:xfrm>
            <a:off x="7180942" y="1924958"/>
            <a:ext cx="4425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average state-level ACT composite scores lie between 19.5 to 20.5. There seem to be a slight drop in statewide ACT performance from 2017 to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SAT total scores lie between 1050 and 1100. There seem to be a slight decay in statewide ACT performance from 2017 to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seems to be a more common or popular test to take than SAT. About 20 states have 90-100% ACT participation rates, as opposed to 10 states for SAT. About 3-4 states have less than 10% ACT participation rates while 17-22 states have less then 10% SAT participation rates.</a:t>
            </a:r>
          </a:p>
        </p:txBody>
      </p:sp>
    </p:spTree>
    <p:extLst>
      <p:ext uri="{BB962C8B-B14F-4D97-AF65-F5344CB8AC3E}">
        <p14:creationId xmlns:p14="http://schemas.microsoft.com/office/powerpoint/2010/main" val="426403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racial distribution across all 50 U.S.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0C7F8-A659-4741-A297-35F5EF9D2BC5}"/>
              </a:ext>
            </a:extLst>
          </p:cNvPr>
          <p:cNvSpPr txBox="1"/>
          <p:nvPr/>
        </p:nvSpPr>
        <p:spPr>
          <a:xfrm>
            <a:off x="7201050" y="1698625"/>
            <a:ext cx="44250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is the majority race in the U.S., with an average proportion of 70% for most states, and its distribution across states is left-skewed.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minority races, the distribution of all other races are right-skewed. Blacks and Hispanics are the next largest racial groups, with average proportions of approximately 10% across all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Asians is the fourth largest racial group. Their average proportion is approximately 4%, with an outlier in Hawaii constituting 40% of its state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fifth group (</a:t>
            </a:r>
            <a:r>
              <a:rPr lang="en-US" dirty="0" err="1"/>
              <a:t>race_others</a:t>
            </a:r>
            <a:r>
              <a:rPr lang="en-US" dirty="0"/>
              <a:t>) consists of American Indians, Alaskan Natives, Pacific Islanders and other races. They make up approximately 4% across all states, with outliers in Alaska, Hawaii, Oklahoma.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EC75E0-CEBA-D548-BF9B-40B4EA28B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7" y="1698625"/>
            <a:ext cx="6444493" cy="47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with high proportion of Whites perform better in ACT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0C7F8-A659-4741-A297-35F5EF9D2BC5}"/>
              </a:ext>
            </a:extLst>
          </p:cNvPr>
          <p:cNvSpPr txBox="1"/>
          <p:nvPr/>
        </p:nvSpPr>
        <p:spPr>
          <a:xfrm>
            <a:off x="7247063" y="2161435"/>
            <a:ext cx="44250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“Whitest” states do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“Asian” states do slightly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minority-heavy states do worse, especially those with high proportions of American Indians, Alaskan Natives and Pacific Islanders (</a:t>
            </a:r>
            <a:r>
              <a:rPr lang="en-US" sz="2400" dirty="0" err="1"/>
              <a:t>race_others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10516AE-D36F-4F48-BE37-A33722EDE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4" y="1690688"/>
            <a:ext cx="6858000" cy="50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891EC9-C981-294E-AB95-68B6D2C93813}"/>
              </a:ext>
            </a:extLst>
          </p:cNvPr>
          <p:cNvSpPr/>
          <p:nvPr/>
        </p:nvSpPr>
        <p:spPr>
          <a:xfrm>
            <a:off x="5041900" y="4476931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with high proportion of Whites perform better in SAT 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85D36C-874F-FF4C-9F9F-8F227786E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8" y="1621779"/>
            <a:ext cx="6858000" cy="50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69F4A1-8DD8-6A45-9AB9-E6F37E3EF649}"/>
              </a:ext>
            </a:extLst>
          </p:cNvPr>
          <p:cNvSpPr/>
          <p:nvPr/>
        </p:nvSpPr>
        <p:spPr>
          <a:xfrm>
            <a:off x="5105400" y="4374143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1FE8F-6FBD-9D40-BD8C-89B344EF516E}"/>
              </a:ext>
            </a:extLst>
          </p:cNvPr>
          <p:cNvSpPr txBox="1"/>
          <p:nvPr/>
        </p:nvSpPr>
        <p:spPr>
          <a:xfrm>
            <a:off x="7247063" y="2161435"/>
            <a:ext cx="4425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“Whitest” states do even better on SAT than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“Asian” states now perform the worst on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minority-heavy states also do worse on SAT, with Hispanic-heavy states coming second-lowest after “Asian” states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8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criticisms of comparing test scores and state racial demographics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9F4A1-8DD8-6A45-9AB9-E6F37E3EF649}"/>
              </a:ext>
            </a:extLst>
          </p:cNvPr>
          <p:cNvSpPr/>
          <p:nvPr/>
        </p:nvSpPr>
        <p:spPr>
          <a:xfrm>
            <a:off x="5105400" y="4374143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9057A-8306-5A41-B97B-EB7406B594DC}"/>
              </a:ext>
            </a:extLst>
          </p:cNvPr>
          <p:cNvSpPr/>
          <p:nvPr/>
        </p:nvSpPr>
        <p:spPr>
          <a:xfrm>
            <a:off x="9817100" y="3855112"/>
            <a:ext cx="2374900" cy="174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CB0321-ED42-A042-AE58-1E614659C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8" y="1797630"/>
            <a:ext cx="6517371" cy="468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016998-D20E-844E-B7EF-3D65C062F722}"/>
              </a:ext>
            </a:extLst>
          </p:cNvPr>
          <p:cNvSpPr txBox="1"/>
          <p:nvPr/>
        </p:nvSpPr>
        <p:spPr>
          <a:xfrm>
            <a:off x="7047139" y="2026555"/>
            <a:ext cx="4537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Donors might claim that states that are “Whiter” are more hardworking and earn higher income, thereby providing more educational resources for their children to do well in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034D9-1623-F346-9467-2263B92B5F75}"/>
              </a:ext>
            </a:extLst>
          </p:cNvPr>
          <p:cNvSpPr/>
          <p:nvPr/>
        </p:nvSpPr>
        <p:spPr>
          <a:xfrm>
            <a:off x="4735738" y="4390608"/>
            <a:ext cx="2108200" cy="1999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F2D2D-D514-4949-BA07-723829BB8D13}"/>
              </a:ext>
            </a:extLst>
          </p:cNvPr>
          <p:cNvSpPr/>
          <p:nvPr/>
        </p:nvSpPr>
        <p:spPr>
          <a:xfrm>
            <a:off x="7047138" y="4529857"/>
            <a:ext cx="4737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 true: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“Whiter” states tend to have lower household income..!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“Hispanic” and “Asian” states have higher household income!!!</a:t>
            </a:r>
          </a:p>
        </p:txBody>
      </p:sp>
    </p:spTree>
    <p:extLst>
      <p:ext uri="{BB962C8B-B14F-4D97-AF65-F5344CB8AC3E}">
        <p14:creationId xmlns:p14="http://schemas.microsoft.com/office/powerpoint/2010/main" val="106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997-6F95-1A42-B0B0-D7C5787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levels do not predict (or correlate) with standardized test scores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C4B4-033D-7147-A220-3B279D6311DB}"/>
              </a:ext>
            </a:extLst>
          </p:cNvPr>
          <p:cNvSpPr/>
          <p:nvPr/>
        </p:nvSpPr>
        <p:spPr>
          <a:xfrm>
            <a:off x="4902200" y="4267200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9F4A1-8DD8-6A45-9AB9-E6F37E3EF649}"/>
              </a:ext>
            </a:extLst>
          </p:cNvPr>
          <p:cNvSpPr/>
          <p:nvPr/>
        </p:nvSpPr>
        <p:spPr>
          <a:xfrm>
            <a:off x="5105400" y="4374143"/>
            <a:ext cx="2108200" cy="22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9057A-8306-5A41-B97B-EB7406B594DC}"/>
              </a:ext>
            </a:extLst>
          </p:cNvPr>
          <p:cNvSpPr/>
          <p:nvPr/>
        </p:nvSpPr>
        <p:spPr>
          <a:xfrm>
            <a:off x="9817100" y="3855112"/>
            <a:ext cx="2374900" cy="174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6998-D20E-844E-B7EF-3D65C062F722}"/>
              </a:ext>
            </a:extLst>
          </p:cNvPr>
          <p:cNvSpPr txBox="1"/>
          <p:nvPr/>
        </p:nvSpPr>
        <p:spPr>
          <a:xfrm>
            <a:off x="6096000" y="2296651"/>
            <a:ext cx="50792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Another way to address potential donor criticisms is to look at the relationship between standardized test scores and household income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see that higher income does not predict (or correlate) with higher test scores… otherwise both charts would have upward sloping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36FF6B-58A1-1C4D-9C91-B36A7D21A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08" y="1846645"/>
            <a:ext cx="4404568" cy="47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0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880</Words>
  <Application>Microsoft Macintosh PowerPoint</Application>
  <PresentationFormat>Widescreen</PresentationFormat>
  <Paragraphs>63</Paragraphs>
  <Slides>10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Race and Standardized Tests</vt:lpstr>
      <vt:lpstr>Hypothetical Background and Problem Statement</vt:lpstr>
      <vt:lpstr>Data Sources</vt:lpstr>
      <vt:lpstr>Description of ACT/SAT scores and participation rate across all 50 U.S. states</vt:lpstr>
      <vt:lpstr>Description of racial distribution across all 50 U.S. states</vt:lpstr>
      <vt:lpstr>States with high proportion of Whites perform better in ACT tests</vt:lpstr>
      <vt:lpstr>States with high proportion of Whites perform better in SAT tests</vt:lpstr>
      <vt:lpstr>Potential criticisms of comparing test scores and state racial demographics</vt:lpstr>
      <vt:lpstr>Income levels do not predict (or correlate) with standardized test scores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DSI24 Project 1</dc:title>
  <dc:creator>LEOW, Kah Shin (Quantedge)</dc:creator>
  <cp:lastModifiedBy>LEOW, Kah Shin (Quantedge)</cp:lastModifiedBy>
  <cp:revision>9</cp:revision>
  <dcterms:created xsi:type="dcterms:W3CDTF">2021-09-01T06:38:23Z</dcterms:created>
  <dcterms:modified xsi:type="dcterms:W3CDTF">2021-09-02T08:41:44Z</dcterms:modified>
</cp:coreProperties>
</file>