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70" r:id="rId9"/>
    <p:sldId id="266" r:id="rId10"/>
    <p:sldId id="267" r:id="rId11"/>
    <p:sldId id="262" r:id="rId12"/>
    <p:sldId id="263" r:id="rId13"/>
    <p:sldId id="264" r:id="rId14"/>
    <p:sldId id="265" r:id="rId15"/>
    <p:sldId id="268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2"/>
    <p:restoredTop sz="94612"/>
  </p:normalViewPr>
  <p:slideViewPr>
    <p:cSldViewPr snapToGrid="0" snapToObjects="1">
      <p:cViewPr varScale="1">
        <p:scale>
          <a:sx n="119" d="100"/>
          <a:sy n="119" d="100"/>
        </p:scale>
        <p:origin x="208" y="1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01B53-DF52-4A52-9C21-DD20D306E14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4F1CD97-C502-4C60-88C2-A7D5AD118D0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Real Estate Investment Trusts</a:t>
          </a:r>
          <a:endParaRPr lang="en-US"/>
        </a:p>
      </dgm:t>
    </dgm:pt>
    <dgm:pt modelId="{5DA2E70A-BA37-4920-A332-5C6989FA1B0E}" type="parTrans" cxnId="{768597F5-747C-462A-83B3-A654D7AE4270}">
      <dgm:prSet/>
      <dgm:spPr/>
      <dgm:t>
        <a:bodyPr/>
        <a:lstStyle/>
        <a:p>
          <a:endParaRPr lang="en-US"/>
        </a:p>
      </dgm:t>
    </dgm:pt>
    <dgm:pt modelId="{ABBD257D-3D5D-4589-B8B4-AF31AD69459D}" type="sibTrans" cxnId="{768597F5-747C-462A-83B3-A654D7AE4270}">
      <dgm:prSet/>
      <dgm:spPr/>
      <dgm:t>
        <a:bodyPr/>
        <a:lstStyle/>
        <a:p>
          <a:endParaRPr lang="en-US"/>
        </a:p>
      </dgm:t>
    </dgm:pt>
    <dgm:pt modelId="{B2955942-85F1-4BE8-B575-14D70A60C40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Really boring stocks…typically owned by retirees or pension funds</a:t>
          </a:r>
          <a:endParaRPr lang="en-US"/>
        </a:p>
      </dgm:t>
    </dgm:pt>
    <dgm:pt modelId="{5790826D-504C-49D2-8C71-D29C35491EDA}" type="parTrans" cxnId="{8CB59CFD-E8C5-413B-8386-EE6CD042E562}">
      <dgm:prSet/>
      <dgm:spPr/>
      <dgm:t>
        <a:bodyPr/>
        <a:lstStyle/>
        <a:p>
          <a:endParaRPr lang="en-US"/>
        </a:p>
      </dgm:t>
    </dgm:pt>
    <dgm:pt modelId="{C0441821-621E-4F96-8F21-5270AFB9C66B}" type="sibTrans" cxnId="{8CB59CFD-E8C5-413B-8386-EE6CD042E562}">
      <dgm:prSet/>
      <dgm:spPr/>
      <dgm:t>
        <a:bodyPr/>
        <a:lstStyle/>
        <a:p>
          <a:endParaRPr lang="en-US"/>
        </a:p>
      </dgm:t>
    </dgm:pt>
    <dgm:pt modelId="{C6629D68-3C9D-4337-A098-F64D431EBAF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need to give out &gt;90% of their annual income (mostly rental yield)</a:t>
          </a:r>
          <a:endParaRPr lang="en-US" dirty="0"/>
        </a:p>
      </dgm:t>
    </dgm:pt>
    <dgm:pt modelId="{9B10CDF4-9A94-475E-B6FC-91362FD80ACB}" type="parTrans" cxnId="{8B63F448-3795-4362-8A68-FE27A6DA3113}">
      <dgm:prSet/>
      <dgm:spPr/>
      <dgm:t>
        <a:bodyPr/>
        <a:lstStyle/>
        <a:p>
          <a:endParaRPr lang="en-US"/>
        </a:p>
      </dgm:t>
    </dgm:pt>
    <dgm:pt modelId="{BA1B2651-B008-48B7-BEEA-912EE8277094}" type="sibTrans" cxnId="{8B63F448-3795-4362-8A68-FE27A6DA3113}">
      <dgm:prSet/>
      <dgm:spPr/>
      <dgm:t>
        <a:bodyPr/>
        <a:lstStyle/>
        <a:p>
          <a:endParaRPr lang="en-US"/>
        </a:p>
      </dgm:t>
    </dgm:pt>
    <dgm:pt modelId="{CC81C4BB-6C0B-4EE5-9C50-D74BFCC42CD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this asset class tends to behave more like bonds than stocks…</a:t>
          </a:r>
          <a:endParaRPr lang="en-US" dirty="0"/>
        </a:p>
      </dgm:t>
    </dgm:pt>
    <dgm:pt modelId="{4DFF2739-EA57-40A3-844C-531C987AB56B}" type="parTrans" cxnId="{FBB2A8B8-14FD-41C7-AB19-96CD644C94C5}">
      <dgm:prSet/>
      <dgm:spPr/>
      <dgm:t>
        <a:bodyPr/>
        <a:lstStyle/>
        <a:p>
          <a:endParaRPr lang="en-US"/>
        </a:p>
      </dgm:t>
    </dgm:pt>
    <dgm:pt modelId="{C811ABD5-4450-41DC-A48A-997791C2D847}" type="sibTrans" cxnId="{FBB2A8B8-14FD-41C7-AB19-96CD644C94C5}">
      <dgm:prSet/>
      <dgm:spPr/>
      <dgm:t>
        <a:bodyPr/>
        <a:lstStyle/>
        <a:p>
          <a:endParaRPr lang="en-US"/>
        </a:p>
      </dgm:t>
    </dgm:pt>
    <dgm:pt modelId="{B5EC132F-7021-454B-9CCD-A2DF42D6573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Hence, REITS are typically ignored by financial literature </a:t>
          </a:r>
          <a:endParaRPr lang="en-US" dirty="0"/>
        </a:p>
      </dgm:t>
    </dgm:pt>
    <dgm:pt modelId="{629AEBF6-4F07-6B49-BB0D-82F9C710217A}" type="parTrans" cxnId="{6633AA17-9C00-E943-A86E-BBEE9A58BAB0}">
      <dgm:prSet/>
      <dgm:spPr/>
      <dgm:t>
        <a:bodyPr/>
        <a:lstStyle/>
        <a:p>
          <a:endParaRPr lang="en-GB"/>
        </a:p>
      </dgm:t>
    </dgm:pt>
    <dgm:pt modelId="{D4C71C2E-D42C-B049-8FE3-38F50A2D30E6}" type="sibTrans" cxnId="{6633AA17-9C00-E943-A86E-BBEE9A58BAB0}">
      <dgm:prSet/>
      <dgm:spPr/>
      <dgm:t>
        <a:bodyPr/>
        <a:lstStyle/>
        <a:p>
          <a:endParaRPr lang="en-GB"/>
        </a:p>
      </dgm:t>
    </dgm:pt>
    <dgm:pt modelId="{6528A40F-4B42-406F-B86A-20822B69D38A}" type="pres">
      <dgm:prSet presAssocID="{B8401B53-DF52-4A52-9C21-DD20D306E14E}" presName="root" presStyleCnt="0">
        <dgm:presLayoutVars>
          <dgm:dir/>
          <dgm:resizeHandles val="exact"/>
        </dgm:presLayoutVars>
      </dgm:prSet>
      <dgm:spPr/>
    </dgm:pt>
    <dgm:pt modelId="{9803A407-C3B1-4B7D-ACE8-ED179DD8E620}" type="pres">
      <dgm:prSet presAssocID="{C4F1CD97-C502-4C60-88C2-A7D5AD118D0A}" presName="compNode" presStyleCnt="0"/>
      <dgm:spPr/>
    </dgm:pt>
    <dgm:pt modelId="{E0B9EBAE-6D74-47D1-A08E-2E6876EE4CD1}" type="pres">
      <dgm:prSet presAssocID="{C4F1CD97-C502-4C60-88C2-A7D5AD118D0A}" presName="iconBgRect" presStyleLbl="bgShp" presStyleIdx="0" presStyleCnt="5"/>
      <dgm:spPr/>
    </dgm:pt>
    <dgm:pt modelId="{7A1A61D2-8F0C-4FA1-9F1E-A674382C7B12}" type="pres">
      <dgm:prSet presAssocID="{C4F1CD97-C502-4C60-88C2-A7D5AD118D0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0192C1AD-E599-45A0-AC30-2A098F52D637}" type="pres">
      <dgm:prSet presAssocID="{C4F1CD97-C502-4C60-88C2-A7D5AD118D0A}" presName="spaceRect" presStyleCnt="0"/>
      <dgm:spPr/>
    </dgm:pt>
    <dgm:pt modelId="{67ACE4A0-AFF7-4E9D-AB5D-69101E28CB6F}" type="pres">
      <dgm:prSet presAssocID="{C4F1CD97-C502-4C60-88C2-A7D5AD118D0A}" presName="textRect" presStyleLbl="revTx" presStyleIdx="0" presStyleCnt="5">
        <dgm:presLayoutVars>
          <dgm:chMax val="1"/>
          <dgm:chPref val="1"/>
        </dgm:presLayoutVars>
      </dgm:prSet>
      <dgm:spPr/>
    </dgm:pt>
    <dgm:pt modelId="{3A8F86C9-0882-4431-83D2-295F96B2F500}" type="pres">
      <dgm:prSet presAssocID="{ABBD257D-3D5D-4589-B8B4-AF31AD69459D}" presName="sibTrans" presStyleCnt="0"/>
      <dgm:spPr/>
    </dgm:pt>
    <dgm:pt modelId="{83FBDD9D-8B5F-4D35-B8E2-802B9F4F055C}" type="pres">
      <dgm:prSet presAssocID="{B2955942-85F1-4BE8-B575-14D70A60C401}" presName="compNode" presStyleCnt="0"/>
      <dgm:spPr/>
    </dgm:pt>
    <dgm:pt modelId="{3B6A7568-E528-416B-87B3-E369371C0964}" type="pres">
      <dgm:prSet presAssocID="{B2955942-85F1-4BE8-B575-14D70A60C401}" presName="iconBgRect" presStyleLbl="bgShp" presStyleIdx="1" presStyleCnt="5"/>
      <dgm:spPr/>
    </dgm:pt>
    <dgm:pt modelId="{A2C901D8-84ED-4C9F-90BB-84752281B2B4}" type="pres">
      <dgm:prSet presAssocID="{B2955942-85F1-4BE8-B575-14D70A60C40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239D8D89-D3B6-47CF-A024-99AE5FEB637B}" type="pres">
      <dgm:prSet presAssocID="{B2955942-85F1-4BE8-B575-14D70A60C401}" presName="spaceRect" presStyleCnt="0"/>
      <dgm:spPr/>
    </dgm:pt>
    <dgm:pt modelId="{97E0A5B3-B2D0-41A0-95C8-7B673E0B6B93}" type="pres">
      <dgm:prSet presAssocID="{B2955942-85F1-4BE8-B575-14D70A60C401}" presName="textRect" presStyleLbl="revTx" presStyleIdx="1" presStyleCnt="5">
        <dgm:presLayoutVars>
          <dgm:chMax val="1"/>
          <dgm:chPref val="1"/>
        </dgm:presLayoutVars>
      </dgm:prSet>
      <dgm:spPr/>
    </dgm:pt>
    <dgm:pt modelId="{E5606218-1DA5-4477-86CA-062D6E182349}" type="pres">
      <dgm:prSet presAssocID="{C0441821-621E-4F96-8F21-5270AFB9C66B}" presName="sibTrans" presStyleCnt="0"/>
      <dgm:spPr/>
    </dgm:pt>
    <dgm:pt modelId="{7F418D5F-1DD7-4718-9016-90DAD2961D0D}" type="pres">
      <dgm:prSet presAssocID="{C6629D68-3C9D-4337-A098-F64D431EBAFB}" presName="compNode" presStyleCnt="0"/>
      <dgm:spPr/>
    </dgm:pt>
    <dgm:pt modelId="{2A0FBF87-DB13-4CC0-A68D-67BC37B02B63}" type="pres">
      <dgm:prSet presAssocID="{C6629D68-3C9D-4337-A098-F64D431EBAFB}" presName="iconBgRect" presStyleLbl="bgShp" presStyleIdx="2" presStyleCnt="5"/>
      <dgm:spPr/>
    </dgm:pt>
    <dgm:pt modelId="{BA8A0F97-6F84-4AE6-808C-EBDD1AF87EAC}" type="pres">
      <dgm:prSet presAssocID="{C6629D68-3C9D-4337-A098-F64D431EBAF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C7329C9-533B-434E-A902-09E7CED4530F}" type="pres">
      <dgm:prSet presAssocID="{C6629D68-3C9D-4337-A098-F64D431EBAFB}" presName="spaceRect" presStyleCnt="0"/>
      <dgm:spPr/>
    </dgm:pt>
    <dgm:pt modelId="{AAB7E2FA-1AED-44F7-B774-FFBB5C063148}" type="pres">
      <dgm:prSet presAssocID="{C6629D68-3C9D-4337-A098-F64D431EBAFB}" presName="textRect" presStyleLbl="revTx" presStyleIdx="2" presStyleCnt="5">
        <dgm:presLayoutVars>
          <dgm:chMax val="1"/>
          <dgm:chPref val="1"/>
        </dgm:presLayoutVars>
      </dgm:prSet>
      <dgm:spPr/>
    </dgm:pt>
    <dgm:pt modelId="{CA27B56E-92A6-4B38-BF32-A7BC4FA86E9B}" type="pres">
      <dgm:prSet presAssocID="{BA1B2651-B008-48B7-BEEA-912EE8277094}" presName="sibTrans" presStyleCnt="0"/>
      <dgm:spPr/>
    </dgm:pt>
    <dgm:pt modelId="{6B7CDF69-CA2F-40EE-AAC2-ACAD0F001D58}" type="pres">
      <dgm:prSet presAssocID="{CC81C4BB-6C0B-4EE5-9C50-D74BFCC42CDD}" presName="compNode" presStyleCnt="0"/>
      <dgm:spPr/>
    </dgm:pt>
    <dgm:pt modelId="{A9B50A96-D3E6-4B77-AA4B-6DD102BDB47C}" type="pres">
      <dgm:prSet presAssocID="{CC81C4BB-6C0B-4EE5-9C50-D74BFCC42CDD}" presName="iconBgRect" presStyleLbl="bgShp" presStyleIdx="3" presStyleCnt="5"/>
      <dgm:spPr/>
    </dgm:pt>
    <dgm:pt modelId="{EB05098C-4DD8-47BE-B7BA-EC5F406734C0}" type="pres">
      <dgm:prSet presAssocID="{CC81C4BB-6C0B-4EE5-9C50-D74BFCC42CD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A773E21-10C7-452F-89EF-CFE1B6E34DF4}" type="pres">
      <dgm:prSet presAssocID="{CC81C4BB-6C0B-4EE5-9C50-D74BFCC42CDD}" presName="spaceRect" presStyleCnt="0"/>
      <dgm:spPr/>
    </dgm:pt>
    <dgm:pt modelId="{F6B040DD-C342-4625-A79D-C1DD2D4FB144}" type="pres">
      <dgm:prSet presAssocID="{CC81C4BB-6C0B-4EE5-9C50-D74BFCC42CDD}" presName="textRect" presStyleLbl="revTx" presStyleIdx="3" presStyleCnt="5">
        <dgm:presLayoutVars>
          <dgm:chMax val="1"/>
          <dgm:chPref val="1"/>
        </dgm:presLayoutVars>
      </dgm:prSet>
      <dgm:spPr/>
    </dgm:pt>
    <dgm:pt modelId="{40978B94-D8D9-2340-A273-5860104493C8}" type="pres">
      <dgm:prSet presAssocID="{C811ABD5-4450-41DC-A48A-997791C2D847}" presName="sibTrans" presStyleCnt="0"/>
      <dgm:spPr/>
    </dgm:pt>
    <dgm:pt modelId="{55064162-7F09-3D4F-91CD-86B695CBF76F}" type="pres">
      <dgm:prSet presAssocID="{B5EC132F-7021-454B-9CCD-A2DF42D65730}" presName="compNode" presStyleCnt="0"/>
      <dgm:spPr/>
    </dgm:pt>
    <dgm:pt modelId="{7F115969-EADB-CA4F-B389-A5F75F88BA56}" type="pres">
      <dgm:prSet presAssocID="{B5EC132F-7021-454B-9CCD-A2DF42D65730}" presName="iconBgRect" presStyleLbl="bgShp" presStyleIdx="4" presStyleCnt="5"/>
      <dgm:spPr/>
    </dgm:pt>
    <dgm:pt modelId="{7BC0C422-58CB-5C45-BF6F-1CC77764B006}" type="pres">
      <dgm:prSet presAssocID="{B5EC132F-7021-454B-9CCD-A2DF42D6573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gry face outline outline"/>
        </a:ext>
      </dgm:extLst>
    </dgm:pt>
    <dgm:pt modelId="{A29A509B-7D39-EA49-95C2-248B4FB29801}" type="pres">
      <dgm:prSet presAssocID="{B5EC132F-7021-454B-9CCD-A2DF42D65730}" presName="spaceRect" presStyleCnt="0"/>
      <dgm:spPr/>
    </dgm:pt>
    <dgm:pt modelId="{BD685C10-01F1-E840-A48A-6318479B9B72}" type="pres">
      <dgm:prSet presAssocID="{B5EC132F-7021-454B-9CCD-A2DF42D6573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633AA17-9C00-E943-A86E-BBEE9A58BAB0}" srcId="{B8401B53-DF52-4A52-9C21-DD20D306E14E}" destId="{B5EC132F-7021-454B-9CCD-A2DF42D65730}" srcOrd="4" destOrd="0" parTransId="{629AEBF6-4F07-6B49-BB0D-82F9C710217A}" sibTransId="{D4C71C2E-D42C-B049-8FE3-38F50A2D30E6}"/>
    <dgm:cxn modelId="{102BAF3D-4FA8-F245-BB54-C39C9837EA9B}" type="presOf" srcId="{C4F1CD97-C502-4C60-88C2-A7D5AD118D0A}" destId="{67ACE4A0-AFF7-4E9D-AB5D-69101E28CB6F}" srcOrd="0" destOrd="0" presId="urn:microsoft.com/office/officeart/2018/5/layout/IconCircleLabelList"/>
    <dgm:cxn modelId="{8B63F448-3795-4362-8A68-FE27A6DA3113}" srcId="{B8401B53-DF52-4A52-9C21-DD20D306E14E}" destId="{C6629D68-3C9D-4337-A098-F64D431EBAFB}" srcOrd="2" destOrd="0" parTransId="{9B10CDF4-9A94-475E-B6FC-91362FD80ACB}" sibTransId="{BA1B2651-B008-48B7-BEEA-912EE8277094}"/>
    <dgm:cxn modelId="{8C3C306F-91D0-664D-A3EA-97D417F9CDE2}" type="presOf" srcId="{C6629D68-3C9D-4337-A098-F64D431EBAFB}" destId="{AAB7E2FA-1AED-44F7-B774-FFBB5C063148}" srcOrd="0" destOrd="0" presId="urn:microsoft.com/office/officeart/2018/5/layout/IconCircleLabelList"/>
    <dgm:cxn modelId="{0D97FB8E-AC09-BD42-AB26-FC2AA8C194C0}" type="presOf" srcId="{B8401B53-DF52-4A52-9C21-DD20D306E14E}" destId="{6528A40F-4B42-406F-B86A-20822B69D38A}" srcOrd="0" destOrd="0" presId="urn:microsoft.com/office/officeart/2018/5/layout/IconCircleLabelList"/>
    <dgm:cxn modelId="{FBB2A8B8-14FD-41C7-AB19-96CD644C94C5}" srcId="{B8401B53-DF52-4A52-9C21-DD20D306E14E}" destId="{CC81C4BB-6C0B-4EE5-9C50-D74BFCC42CDD}" srcOrd="3" destOrd="0" parTransId="{4DFF2739-EA57-40A3-844C-531C987AB56B}" sibTransId="{C811ABD5-4450-41DC-A48A-997791C2D847}"/>
    <dgm:cxn modelId="{D725CECF-ADB0-CD40-83F0-60B62C2FEF7C}" type="presOf" srcId="{CC81C4BB-6C0B-4EE5-9C50-D74BFCC42CDD}" destId="{F6B040DD-C342-4625-A79D-C1DD2D4FB144}" srcOrd="0" destOrd="0" presId="urn:microsoft.com/office/officeart/2018/5/layout/IconCircleLabelList"/>
    <dgm:cxn modelId="{02D2E6CF-4628-9342-9674-41885C96113B}" type="presOf" srcId="{B2955942-85F1-4BE8-B575-14D70A60C401}" destId="{97E0A5B3-B2D0-41A0-95C8-7B673E0B6B93}" srcOrd="0" destOrd="0" presId="urn:microsoft.com/office/officeart/2018/5/layout/IconCircleLabelList"/>
    <dgm:cxn modelId="{4E805AD5-3897-DD43-A089-A831781A5D8D}" type="presOf" srcId="{B5EC132F-7021-454B-9CCD-A2DF42D65730}" destId="{BD685C10-01F1-E840-A48A-6318479B9B72}" srcOrd="0" destOrd="0" presId="urn:microsoft.com/office/officeart/2018/5/layout/IconCircleLabelList"/>
    <dgm:cxn modelId="{768597F5-747C-462A-83B3-A654D7AE4270}" srcId="{B8401B53-DF52-4A52-9C21-DD20D306E14E}" destId="{C4F1CD97-C502-4C60-88C2-A7D5AD118D0A}" srcOrd="0" destOrd="0" parTransId="{5DA2E70A-BA37-4920-A332-5C6989FA1B0E}" sibTransId="{ABBD257D-3D5D-4589-B8B4-AF31AD69459D}"/>
    <dgm:cxn modelId="{8CB59CFD-E8C5-413B-8386-EE6CD042E562}" srcId="{B8401B53-DF52-4A52-9C21-DD20D306E14E}" destId="{B2955942-85F1-4BE8-B575-14D70A60C401}" srcOrd="1" destOrd="0" parTransId="{5790826D-504C-49D2-8C71-D29C35491EDA}" sibTransId="{C0441821-621E-4F96-8F21-5270AFB9C66B}"/>
    <dgm:cxn modelId="{BE77291B-D4E0-6D4D-81A0-A79216A3548E}" type="presParOf" srcId="{6528A40F-4B42-406F-B86A-20822B69D38A}" destId="{9803A407-C3B1-4B7D-ACE8-ED179DD8E620}" srcOrd="0" destOrd="0" presId="urn:microsoft.com/office/officeart/2018/5/layout/IconCircleLabelList"/>
    <dgm:cxn modelId="{FB562602-8AF1-E14D-88CA-3A8C2ACE6D92}" type="presParOf" srcId="{9803A407-C3B1-4B7D-ACE8-ED179DD8E620}" destId="{E0B9EBAE-6D74-47D1-A08E-2E6876EE4CD1}" srcOrd="0" destOrd="0" presId="urn:microsoft.com/office/officeart/2018/5/layout/IconCircleLabelList"/>
    <dgm:cxn modelId="{532B25AC-196F-8749-BC55-6326B21AB7FE}" type="presParOf" srcId="{9803A407-C3B1-4B7D-ACE8-ED179DD8E620}" destId="{7A1A61D2-8F0C-4FA1-9F1E-A674382C7B12}" srcOrd="1" destOrd="0" presId="urn:microsoft.com/office/officeart/2018/5/layout/IconCircleLabelList"/>
    <dgm:cxn modelId="{EA605F1B-47A1-4B43-A438-BB645558E406}" type="presParOf" srcId="{9803A407-C3B1-4B7D-ACE8-ED179DD8E620}" destId="{0192C1AD-E599-45A0-AC30-2A098F52D637}" srcOrd="2" destOrd="0" presId="urn:microsoft.com/office/officeart/2018/5/layout/IconCircleLabelList"/>
    <dgm:cxn modelId="{CA9E8CE2-B516-8C40-86DE-7F50C25136DC}" type="presParOf" srcId="{9803A407-C3B1-4B7D-ACE8-ED179DD8E620}" destId="{67ACE4A0-AFF7-4E9D-AB5D-69101E28CB6F}" srcOrd="3" destOrd="0" presId="urn:microsoft.com/office/officeart/2018/5/layout/IconCircleLabelList"/>
    <dgm:cxn modelId="{F506BA6B-04CC-1240-A741-5017357B9940}" type="presParOf" srcId="{6528A40F-4B42-406F-B86A-20822B69D38A}" destId="{3A8F86C9-0882-4431-83D2-295F96B2F500}" srcOrd="1" destOrd="0" presId="urn:microsoft.com/office/officeart/2018/5/layout/IconCircleLabelList"/>
    <dgm:cxn modelId="{EA675022-9F0B-EF47-8F5B-D142E9C65733}" type="presParOf" srcId="{6528A40F-4B42-406F-B86A-20822B69D38A}" destId="{83FBDD9D-8B5F-4D35-B8E2-802B9F4F055C}" srcOrd="2" destOrd="0" presId="urn:microsoft.com/office/officeart/2018/5/layout/IconCircleLabelList"/>
    <dgm:cxn modelId="{7F6617CB-EDC3-1648-A27B-A7F71820ACD8}" type="presParOf" srcId="{83FBDD9D-8B5F-4D35-B8E2-802B9F4F055C}" destId="{3B6A7568-E528-416B-87B3-E369371C0964}" srcOrd="0" destOrd="0" presId="urn:microsoft.com/office/officeart/2018/5/layout/IconCircleLabelList"/>
    <dgm:cxn modelId="{1260E8DE-C167-3141-B1BB-814DBB758342}" type="presParOf" srcId="{83FBDD9D-8B5F-4D35-B8E2-802B9F4F055C}" destId="{A2C901D8-84ED-4C9F-90BB-84752281B2B4}" srcOrd="1" destOrd="0" presId="urn:microsoft.com/office/officeart/2018/5/layout/IconCircleLabelList"/>
    <dgm:cxn modelId="{E259D2E8-7827-0548-A026-65BCE3EC1F18}" type="presParOf" srcId="{83FBDD9D-8B5F-4D35-B8E2-802B9F4F055C}" destId="{239D8D89-D3B6-47CF-A024-99AE5FEB637B}" srcOrd="2" destOrd="0" presId="urn:microsoft.com/office/officeart/2018/5/layout/IconCircleLabelList"/>
    <dgm:cxn modelId="{E8816089-0E03-5D48-88CE-8A17515A2E8A}" type="presParOf" srcId="{83FBDD9D-8B5F-4D35-B8E2-802B9F4F055C}" destId="{97E0A5B3-B2D0-41A0-95C8-7B673E0B6B93}" srcOrd="3" destOrd="0" presId="urn:microsoft.com/office/officeart/2018/5/layout/IconCircleLabelList"/>
    <dgm:cxn modelId="{AE23D9EB-C4F5-DB46-AAAC-6F7DCE10A80D}" type="presParOf" srcId="{6528A40F-4B42-406F-B86A-20822B69D38A}" destId="{E5606218-1DA5-4477-86CA-062D6E182349}" srcOrd="3" destOrd="0" presId="urn:microsoft.com/office/officeart/2018/5/layout/IconCircleLabelList"/>
    <dgm:cxn modelId="{E2D60B7A-DA2B-3C46-8103-C1F030CA5ACF}" type="presParOf" srcId="{6528A40F-4B42-406F-B86A-20822B69D38A}" destId="{7F418D5F-1DD7-4718-9016-90DAD2961D0D}" srcOrd="4" destOrd="0" presId="urn:microsoft.com/office/officeart/2018/5/layout/IconCircleLabelList"/>
    <dgm:cxn modelId="{8BA35BD5-5767-4F47-903D-3BF28368B22D}" type="presParOf" srcId="{7F418D5F-1DD7-4718-9016-90DAD2961D0D}" destId="{2A0FBF87-DB13-4CC0-A68D-67BC37B02B63}" srcOrd="0" destOrd="0" presId="urn:microsoft.com/office/officeart/2018/5/layout/IconCircleLabelList"/>
    <dgm:cxn modelId="{341B1726-BCB3-4440-B2BB-3E50ED04A642}" type="presParOf" srcId="{7F418D5F-1DD7-4718-9016-90DAD2961D0D}" destId="{BA8A0F97-6F84-4AE6-808C-EBDD1AF87EAC}" srcOrd="1" destOrd="0" presId="urn:microsoft.com/office/officeart/2018/5/layout/IconCircleLabelList"/>
    <dgm:cxn modelId="{26AE4F92-CE52-D442-984E-FA5CB313DA72}" type="presParOf" srcId="{7F418D5F-1DD7-4718-9016-90DAD2961D0D}" destId="{BC7329C9-533B-434E-A902-09E7CED4530F}" srcOrd="2" destOrd="0" presId="urn:microsoft.com/office/officeart/2018/5/layout/IconCircleLabelList"/>
    <dgm:cxn modelId="{FE231AD9-C054-1649-BE1E-6272D7F72950}" type="presParOf" srcId="{7F418D5F-1DD7-4718-9016-90DAD2961D0D}" destId="{AAB7E2FA-1AED-44F7-B774-FFBB5C063148}" srcOrd="3" destOrd="0" presId="urn:microsoft.com/office/officeart/2018/5/layout/IconCircleLabelList"/>
    <dgm:cxn modelId="{07D6898F-50FF-6249-B729-F7FDB215D874}" type="presParOf" srcId="{6528A40F-4B42-406F-B86A-20822B69D38A}" destId="{CA27B56E-92A6-4B38-BF32-A7BC4FA86E9B}" srcOrd="5" destOrd="0" presId="urn:microsoft.com/office/officeart/2018/5/layout/IconCircleLabelList"/>
    <dgm:cxn modelId="{A34F6E4A-5F6E-AE4D-BAFA-71B0834B2AA9}" type="presParOf" srcId="{6528A40F-4B42-406F-B86A-20822B69D38A}" destId="{6B7CDF69-CA2F-40EE-AAC2-ACAD0F001D58}" srcOrd="6" destOrd="0" presId="urn:microsoft.com/office/officeart/2018/5/layout/IconCircleLabelList"/>
    <dgm:cxn modelId="{6CF63BD9-FBEA-694F-8FA3-EC7605A3C6BD}" type="presParOf" srcId="{6B7CDF69-CA2F-40EE-AAC2-ACAD0F001D58}" destId="{A9B50A96-D3E6-4B77-AA4B-6DD102BDB47C}" srcOrd="0" destOrd="0" presId="urn:microsoft.com/office/officeart/2018/5/layout/IconCircleLabelList"/>
    <dgm:cxn modelId="{031B0230-C01A-3B4C-9026-1E68BE4E12A7}" type="presParOf" srcId="{6B7CDF69-CA2F-40EE-AAC2-ACAD0F001D58}" destId="{EB05098C-4DD8-47BE-B7BA-EC5F406734C0}" srcOrd="1" destOrd="0" presId="urn:microsoft.com/office/officeart/2018/5/layout/IconCircleLabelList"/>
    <dgm:cxn modelId="{39C8BDAC-D4D7-8941-8B07-3F2895269F16}" type="presParOf" srcId="{6B7CDF69-CA2F-40EE-AAC2-ACAD0F001D58}" destId="{6A773E21-10C7-452F-89EF-CFE1B6E34DF4}" srcOrd="2" destOrd="0" presId="urn:microsoft.com/office/officeart/2018/5/layout/IconCircleLabelList"/>
    <dgm:cxn modelId="{B374F9C6-BD9F-4445-89F4-4FC050928677}" type="presParOf" srcId="{6B7CDF69-CA2F-40EE-AAC2-ACAD0F001D58}" destId="{F6B040DD-C342-4625-A79D-C1DD2D4FB144}" srcOrd="3" destOrd="0" presId="urn:microsoft.com/office/officeart/2018/5/layout/IconCircleLabelList"/>
    <dgm:cxn modelId="{89461256-C423-E744-849D-DE7972E34CE8}" type="presParOf" srcId="{6528A40F-4B42-406F-B86A-20822B69D38A}" destId="{40978B94-D8D9-2340-A273-5860104493C8}" srcOrd="7" destOrd="0" presId="urn:microsoft.com/office/officeart/2018/5/layout/IconCircleLabelList"/>
    <dgm:cxn modelId="{2B4272C9-4469-1944-954C-40DB3FEFCE4C}" type="presParOf" srcId="{6528A40F-4B42-406F-B86A-20822B69D38A}" destId="{55064162-7F09-3D4F-91CD-86B695CBF76F}" srcOrd="8" destOrd="0" presId="urn:microsoft.com/office/officeart/2018/5/layout/IconCircleLabelList"/>
    <dgm:cxn modelId="{AC258093-7B8A-BF4D-84D3-B71FE5374B56}" type="presParOf" srcId="{55064162-7F09-3D4F-91CD-86B695CBF76F}" destId="{7F115969-EADB-CA4F-B389-A5F75F88BA56}" srcOrd="0" destOrd="0" presId="urn:microsoft.com/office/officeart/2018/5/layout/IconCircleLabelList"/>
    <dgm:cxn modelId="{8767E093-EFF7-2341-B6EE-CAF83F9A7AD6}" type="presParOf" srcId="{55064162-7F09-3D4F-91CD-86B695CBF76F}" destId="{7BC0C422-58CB-5C45-BF6F-1CC77764B006}" srcOrd="1" destOrd="0" presId="urn:microsoft.com/office/officeart/2018/5/layout/IconCircleLabelList"/>
    <dgm:cxn modelId="{E9F7989D-7EB9-1D41-8495-211692434D78}" type="presParOf" srcId="{55064162-7F09-3D4F-91CD-86B695CBF76F}" destId="{A29A509B-7D39-EA49-95C2-248B4FB29801}" srcOrd="2" destOrd="0" presId="urn:microsoft.com/office/officeart/2018/5/layout/IconCircleLabelList"/>
    <dgm:cxn modelId="{0040DA61-8F7A-5F4D-8C3C-10EF9854A03E}" type="presParOf" srcId="{55064162-7F09-3D4F-91CD-86B695CBF76F}" destId="{BD685C10-01F1-E840-A48A-6318479B9B7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A0B04A-6D72-4D39-9B71-F95672133F7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6ED632-5C42-43D2-A65A-6B26E4F348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94 stock-level features</a:t>
          </a:r>
          <a:endParaRPr lang="en-US"/>
        </a:p>
      </dgm:t>
    </dgm:pt>
    <dgm:pt modelId="{974316E4-F68B-482C-8B3D-8828741C7C71}" type="parTrans" cxnId="{0CDCDCA3-B2F0-4144-A0A1-CBA2E1D1D5C5}">
      <dgm:prSet/>
      <dgm:spPr/>
      <dgm:t>
        <a:bodyPr/>
        <a:lstStyle/>
        <a:p>
          <a:endParaRPr lang="en-US"/>
        </a:p>
      </dgm:t>
    </dgm:pt>
    <dgm:pt modelId="{F0A0235D-9B3C-4100-AD10-C041ED5458FE}" type="sibTrans" cxnId="{0CDCDCA3-B2F0-4144-A0A1-CBA2E1D1D5C5}">
      <dgm:prSet/>
      <dgm:spPr/>
      <dgm:t>
        <a:bodyPr/>
        <a:lstStyle/>
        <a:p>
          <a:endParaRPr lang="en-US"/>
        </a:p>
      </dgm:t>
    </dgm:pt>
    <dgm:pt modelId="{2915712F-9C39-4E7B-9A7A-F27FF1BFF6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15 machine-learning models</a:t>
          </a:r>
          <a:endParaRPr lang="en-US"/>
        </a:p>
      </dgm:t>
    </dgm:pt>
    <dgm:pt modelId="{2DE3F2C2-703C-4698-B9C4-E66C654578CF}" type="parTrans" cxnId="{5FFE616A-43D8-4943-84AB-5ACC53D4CA64}">
      <dgm:prSet/>
      <dgm:spPr/>
      <dgm:t>
        <a:bodyPr/>
        <a:lstStyle/>
        <a:p>
          <a:endParaRPr lang="en-US"/>
        </a:p>
      </dgm:t>
    </dgm:pt>
    <dgm:pt modelId="{452A72D4-F0B9-4AEC-8929-E0FAF9B9FC4D}" type="sibTrans" cxnId="{5FFE616A-43D8-4943-84AB-5ACC53D4CA64}">
      <dgm:prSet/>
      <dgm:spPr/>
      <dgm:t>
        <a:bodyPr/>
        <a:lstStyle/>
        <a:p>
          <a:endParaRPr lang="en-US"/>
        </a:p>
      </dgm:t>
    </dgm:pt>
    <dgm:pt modelId="{DF68D058-3F50-4E14-AC94-6208606320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Plenty of sweat, blood and pain</a:t>
          </a:r>
          <a:endParaRPr lang="en-US"/>
        </a:p>
      </dgm:t>
    </dgm:pt>
    <dgm:pt modelId="{8AC62D82-C565-4019-B12C-3D21E2CFAD57}" type="parTrans" cxnId="{3A2B06A8-425D-4112-94FD-CA0BB3701349}">
      <dgm:prSet/>
      <dgm:spPr/>
      <dgm:t>
        <a:bodyPr/>
        <a:lstStyle/>
        <a:p>
          <a:endParaRPr lang="en-US"/>
        </a:p>
      </dgm:t>
    </dgm:pt>
    <dgm:pt modelId="{1C154BB1-F42C-4142-B3A7-E8742D0E67EA}" type="sibTrans" cxnId="{3A2B06A8-425D-4112-94FD-CA0BB3701349}">
      <dgm:prSet/>
      <dgm:spPr/>
      <dgm:t>
        <a:bodyPr/>
        <a:lstStyle/>
        <a:p>
          <a:endParaRPr lang="en-US"/>
        </a:p>
      </dgm:t>
    </dgm:pt>
    <dgm:pt modelId="{9A27DD31-4D88-4D2D-A002-D0E0B75CC3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…including a total hard disk wipeout</a:t>
          </a:r>
          <a:endParaRPr lang="en-US"/>
        </a:p>
      </dgm:t>
    </dgm:pt>
    <dgm:pt modelId="{DA061421-3C11-4CF3-8ACC-022BB72EC493}" type="parTrans" cxnId="{0D3C14E8-C948-4AB7-A731-5200A3BA228A}">
      <dgm:prSet/>
      <dgm:spPr/>
      <dgm:t>
        <a:bodyPr/>
        <a:lstStyle/>
        <a:p>
          <a:endParaRPr lang="en-US"/>
        </a:p>
      </dgm:t>
    </dgm:pt>
    <dgm:pt modelId="{F13B0C63-D89C-489A-B893-A5C324D11095}" type="sibTrans" cxnId="{0D3C14E8-C948-4AB7-A731-5200A3BA228A}">
      <dgm:prSet/>
      <dgm:spPr/>
      <dgm:t>
        <a:bodyPr/>
        <a:lstStyle/>
        <a:p>
          <a:endParaRPr lang="en-US"/>
        </a:p>
      </dgm:t>
    </dgm:pt>
    <dgm:pt modelId="{A2944CE5-7A4F-4326-9626-6A4DFEDFBC65}" type="pres">
      <dgm:prSet presAssocID="{B9A0B04A-6D72-4D39-9B71-F95672133F73}" presName="root" presStyleCnt="0">
        <dgm:presLayoutVars>
          <dgm:dir/>
          <dgm:resizeHandles val="exact"/>
        </dgm:presLayoutVars>
      </dgm:prSet>
      <dgm:spPr/>
    </dgm:pt>
    <dgm:pt modelId="{0F03773F-8E87-42FE-BAF9-02636DA621A9}" type="pres">
      <dgm:prSet presAssocID="{276ED632-5C42-43D2-A65A-6B26E4F3483E}" presName="compNode" presStyleCnt="0"/>
      <dgm:spPr/>
    </dgm:pt>
    <dgm:pt modelId="{2E398EAD-0837-4D18-A8D6-805E63DA79DA}" type="pres">
      <dgm:prSet presAssocID="{276ED632-5C42-43D2-A65A-6B26E4F3483E}" presName="bgRect" presStyleLbl="bgShp" presStyleIdx="0" presStyleCnt="4"/>
      <dgm:spPr/>
    </dgm:pt>
    <dgm:pt modelId="{ED879F6D-0172-4A28-AEF9-E7FBDC568AA6}" type="pres">
      <dgm:prSet presAssocID="{276ED632-5C42-43D2-A65A-6B26E4F3483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5DBD881-EEA3-4CEF-A603-5800FD8C4F33}" type="pres">
      <dgm:prSet presAssocID="{276ED632-5C42-43D2-A65A-6B26E4F3483E}" presName="spaceRect" presStyleCnt="0"/>
      <dgm:spPr/>
    </dgm:pt>
    <dgm:pt modelId="{05C73CC5-F0FC-4F4D-B85C-718F14332262}" type="pres">
      <dgm:prSet presAssocID="{276ED632-5C42-43D2-A65A-6B26E4F3483E}" presName="parTx" presStyleLbl="revTx" presStyleIdx="0" presStyleCnt="4">
        <dgm:presLayoutVars>
          <dgm:chMax val="0"/>
          <dgm:chPref val="0"/>
        </dgm:presLayoutVars>
      </dgm:prSet>
      <dgm:spPr/>
    </dgm:pt>
    <dgm:pt modelId="{B1AA37EF-F70A-4F98-A552-3683C957B2E4}" type="pres">
      <dgm:prSet presAssocID="{F0A0235D-9B3C-4100-AD10-C041ED5458FE}" presName="sibTrans" presStyleCnt="0"/>
      <dgm:spPr/>
    </dgm:pt>
    <dgm:pt modelId="{AB163798-D04A-4EB3-9E0F-31E07C01DBD5}" type="pres">
      <dgm:prSet presAssocID="{2915712F-9C39-4E7B-9A7A-F27FF1BFF6A3}" presName="compNode" presStyleCnt="0"/>
      <dgm:spPr/>
    </dgm:pt>
    <dgm:pt modelId="{73F7A9DD-8E5D-4CD6-88A6-E80700FFF22A}" type="pres">
      <dgm:prSet presAssocID="{2915712F-9C39-4E7B-9A7A-F27FF1BFF6A3}" presName="bgRect" presStyleLbl="bgShp" presStyleIdx="1" presStyleCnt="4"/>
      <dgm:spPr/>
    </dgm:pt>
    <dgm:pt modelId="{F9267A25-DEDF-47C9-B64E-CD9D2A07089C}" type="pres">
      <dgm:prSet presAssocID="{2915712F-9C39-4E7B-9A7A-F27FF1BFF6A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A4F7FD1-77FD-4D18-85BF-42D969E60D74}" type="pres">
      <dgm:prSet presAssocID="{2915712F-9C39-4E7B-9A7A-F27FF1BFF6A3}" presName="spaceRect" presStyleCnt="0"/>
      <dgm:spPr/>
    </dgm:pt>
    <dgm:pt modelId="{FE44FFEE-F7BB-4FAF-986B-71DEFBB5DA5F}" type="pres">
      <dgm:prSet presAssocID="{2915712F-9C39-4E7B-9A7A-F27FF1BFF6A3}" presName="parTx" presStyleLbl="revTx" presStyleIdx="1" presStyleCnt="4">
        <dgm:presLayoutVars>
          <dgm:chMax val="0"/>
          <dgm:chPref val="0"/>
        </dgm:presLayoutVars>
      </dgm:prSet>
      <dgm:spPr/>
    </dgm:pt>
    <dgm:pt modelId="{F83C215D-B04E-4A80-AD1C-96DBE1391665}" type="pres">
      <dgm:prSet presAssocID="{452A72D4-F0B9-4AEC-8929-E0FAF9B9FC4D}" presName="sibTrans" presStyleCnt="0"/>
      <dgm:spPr/>
    </dgm:pt>
    <dgm:pt modelId="{CE2F8F5F-AE7E-4B60-B79B-BD12E7C76DFB}" type="pres">
      <dgm:prSet presAssocID="{DF68D058-3F50-4E14-AC94-62086063200F}" presName="compNode" presStyleCnt="0"/>
      <dgm:spPr/>
    </dgm:pt>
    <dgm:pt modelId="{14F12E19-2104-4566-9D59-A85D3C978FB5}" type="pres">
      <dgm:prSet presAssocID="{DF68D058-3F50-4E14-AC94-62086063200F}" presName="bgRect" presStyleLbl="bgShp" presStyleIdx="2" presStyleCnt="4"/>
      <dgm:spPr/>
    </dgm:pt>
    <dgm:pt modelId="{06034747-4B7E-4CD8-BEA8-A21B828330F2}" type="pres">
      <dgm:prSet presAssocID="{DF68D058-3F50-4E14-AC94-62086063200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cle Arm"/>
        </a:ext>
      </dgm:extLst>
    </dgm:pt>
    <dgm:pt modelId="{55AF6814-FCEC-4620-A7A1-D45B7C9E33B1}" type="pres">
      <dgm:prSet presAssocID="{DF68D058-3F50-4E14-AC94-62086063200F}" presName="spaceRect" presStyleCnt="0"/>
      <dgm:spPr/>
    </dgm:pt>
    <dgm:pt modelId="{4EA1068E-09AC-4945-A0DC-A6776A9EB4FC}" type="pres">
      <dgm:prSet presAssocID="{DF68D058-3F50-4E14-AC94-62086063200F}" presName="parTx" presStyleLbl="revTx" presStyleIdx="2" presStyleCnt="4">
        <dgm:presLayoutVars>
          <dgm:chMax val="0"/>
          <dgm:chPref val="0"/>
        </dgm:presLayoutVars>
      </dgm:prSet>
      <dgm:spPr/>
    </dgm:pt>
    <dgm:pt modelId="{5E690752-7864-483C-B50A-1EDC7A2F8AD9}" type="pres">
      <dgm:prSet presAssocID="{1C154BB1-F42C-4142-B3A7-E8742D0E67EA}" presName="sibTrans" presStyleCnt="0"/>
      <dgm:spPr/>
    </dgm:pt>
    <dgm:pt modelId="{2C0513E2-C3BA-4802-AA9C-80708A9554A4}" type="pres">
      <dgm:prSet presAssocID="{9A27DD31-4D88-4D2D-A002-D0E0B75CC348}" presName="compNode" presStyleCnt="0"/>
      <dgm:spPr/>
    </dgm:pt>
    <dgm:pt modelId="{1DF2B9FF-F0A7-4E03-9E17-2677F1BDD608}" type="pres">
      <dgm:prSet presAssocID="{9A27DD31-4D88-4D2D-A002-D0E0B75CC348}" presName="bgRect" presStyleLbl="bgShp" presStyleIdx="3" presStyleCnt="4"/>
      <dgm:spPr/>
    </dgm:pt>
    <dgm:pt modelId="{A1131A99-BD90-4D19-A3DB-8F732D633C2D}" type="pres">
      <dgm:prSet presAssocID="{9A27DD31-4D88-4D2D-A002-D0E0B75CC34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295A6D5D-7B03-4FFB-B28A-C543FBF561DB}" type="pres">
      <dgm:prSet presAssocID="{9A27DD31-4D88-4D2D-A002-D0E0B75CC348}" presName="spaceRect" presStyleCnt="0"/>
      <dgm:spPr/>
    </dgm:pt>
    <dgm:pt modelId="{4FC783AD-B433-484E-8F4A-A7406F0CF999}" type="pres">
      <dgm:prSet presAssocID="{9A27DD31-4D88-4D2D-A002-D0E0B75CC34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7691A00-ACBD-40EA-9A70-B5CF69EBED98}" type="presOf" srcId="{B9A0B04A-6D72-4D39-9B71-F95672133F73}" destId="{A2944CE5-7A4F-4326-9626-6A4DFEDFBC65}" srcOrd="0" destOrd="0" presId="urn:microsoft.com/office/officeart/2018/2/layout/IconVerticalSolidList"/>
    <dgm:cxn modelId="{25B36C3B-AE1C-4F66-BCF0-E875AF63BDA8}" type="presOf" srcId="{DF68D058-3F50-4E14-AC94-62086063200F}" destId="{4EA1068E-09AC-4945-A0DC-A6776A9EB4FC}" srcOrd="0" destOrd="0" presId="urn:microsoft.com/office/officeart/2018/2/layout/IconVerticalSolidList"/>
    <dgm:cxn modelId="{5FFE616A-43D8-4943-84AB-5ACC53D4CA64}" srcId="{B9A0B04A-6D72-4D39-9B71-F95672133F73}" destId="{2915712F-9C39-4E7B-9A7A-F27FF1BFF6A3}" srcOrd="1" destOrd="0" parTransId="{2DE3F2C2-703C-4698-B9C4-E66C654578CF}" sibTransId="{452A72D4-F0B9-4AEC-8929-E0FAF9B9FC4D}"/>
    <dgm:cxn modelId="{AF7EC572-20CD-4554-8DD2-5CAFA0E56FAD}" type="presOf" srcId="{9A27DD31-4D88-4D2D-A002-D0E0B75CC348}" destId="{4FC783AD-B433-484E-8F4A-A7406F0CF999}" srcOrd="0" destOrd="0" presId="urn:microsoft.com/office/officeart/2018/2/layout/IconVerticalSolidList"/>
    <dgm:cxn modelId="{2D1B4490-3512-4B06-BC22-5E77B97FE040}" type="presOf" srcId="{2915712F-9C39-4E7B-9A7A-F27FF1BFF6A3}" destId="{FE44FFEE-F7BB-4FAF-986B-71DEFBB5DA5F}" srcOrd="0" destOrd="0" presId="urn:microsoft.com/office/officeart/2018/2/layout/IconVerticalSolidList"/>
    <dgm:cxn modelId="{0CDCDCA3-B2F0-4144-A0A1-CBA2E1D1D5C5}" srcId="{B9A0B04A-6D72-4D39-9B71-F95672133F73}" destId="{276ED632-5C42-43D2-A65A-6B26E4F3483E}" srcOrd="0" destOrd="0" parTransId="{974316E4-F68B-482C-8B3D-8828741C7C71}" sibTransId="{F0A0235D-9B3C-4100-AD10-C041ED5458FE}"/>
    <dgm:cxn modelId="{3A2B06A8-425D-4112-94FD-CA0BB3701349}" srcId="{B9A0B04A-6D72-4D39-9B71-F95672133F73}" destId="{DF68D058-3F50-4E14-AC94-62086063200F}" srcOrd="2" destOrd="0" parTransId="{8AC62D82-C565-4019-B12C-3D21E2CFAD57}" sibTransId="{1C154BB1-F42C-4142-B3A7-E8742D0E67EA}"/>
    <dgm:cxn modelId="{C2AAC1C4-DDFD-4822-8C41-A17DC5E6E34E}" type="presOf" srcId="{276ED632-5C42-43D2-A65A-6B26E4F3483E}" destId="{05C73CC5-F0FC-4F4D-B85C-718F14332262}" srcOrd="0" destOrd="0" presId="urn:microsoft.com/office/officeart/2018/2/layout/IconVerticalSolidList"/>
    <dgm:cxn modelId="{0D3C14E8-C948-4AB7-A731-5200A3BA228A}" srcId="{B9A0B04A-6D72-4D39-9B71-F95672133F73}" destId="{9A27DD31-4D88-4D2D-A002-D0E0B75CC348}" srcOrd="3" destOrd="0" parTransId="{DA061421-3C11-4CF3-8ACC-022BB72EC493}" sibTransId="{F13B0C63-D89C-489A-B893-A5C324D11095}"/>
    <dgm:cxn modelId="{0A74A88A-37F9-4C7C-9891-0D6B7E7867FC}" type="presParOf" srcId="{A2944CE5-7A4F-4326-9626-6A4DFEDFBC65}" destId="{0F03773F-8E87-42FE-BAF9-02636DA621A9}" srcOrd="0" destOrd="0" presId="urn:microsoft.com/office/officeart/2018/2/layout/IconVerticalSolidList"/>
    <dgm:cxn modelId="{3A5B834C-FFBD-4781-A1DC-A58730AAA1ED}" type="presParOf" srcId="{0F03773F-8E87-42FE-BAF9-02636DA621A9}" destId="{2E398EAD-0837-4D18-A8D6-805E63DA79DA}" srcOrd="0" destOrd="0" presId="urn:microsoft.com/office/officeart/2018/2/layout/IconVerticalSolidList"/>
    <dgm:cxn modelId="{4E493A9F-8634-429F-8B81-4B1AB2685607}" type="presParOf" srcId="{0F03773F-8E87-42FE-BAF9-02636DA621A9}" destId="{ED879F6D-0172-4A28-AEF9-E7FBDC568AA6}" srcOrd="1" destOrd="0" presId="urn:microsoft.com/office/officeart/2018/2/layout/IconVerticalSolidList"/>
    <dgm:cxn modelId="{051D9044-6052-448F-A97F-8BA9CA4B1BFD}" type="presParOf" srcId="{0F03773F-8E87-42FE-BAF9-02636DA621A9}" destId="{45DBD881-EEA3-4CEF-A603-5800FD8C4F33}" srcOrd="2" destOrd="0" presId="urn:microsoft.com/office/officeart/2018/2/layout/IconVerticalSolidList"/>
    <dgm:cxn modelId="{A3FE247D-3A39-453D-85EC-7095510BB684}" type="presParOf" srcId="{0F03773F-8E87-42FE-BAF9-02636DA621A9}" destId="{05C73CC5-F0FC-4F4D-B85C-718F14332262}" srcOrd="3" destOrd="0" presId="urn:microsoft.com/office/officeart/2018/2/layout/IconVerticalSolidList"/>
    <dgm:cxn modelId="{C421A111-8CB3-4200-85E2-635B173D1239}" type="presParOf" srcId="{A2944CE5-7A4F-4326-9626-6A4DFEDFBC65}" destId="{B1AA37EF-F70A-4F98-A552-3683C957B2E4}" srcOrd="1" destOrd="0" presId="urn:microsoft.com/office/officeart/2018/2/layout/IconVerticalSolidList"/>
    <dgm:cxn modelId="{9E8DF4AB-89A3-41FC-BC0D-7C252F400BA5}" type="presParOf" srcId="{A2944CE5-7A4F-4326-9626-6A4DFEDFBC65}" destId="{AB163798-D04A-4EB3-9E0F-31E07C01DBD5}" srcOrd="2" destOrd="0" presId="urn:microsoft.com/office/officeart/2018/2/layout/IconVerticalSolidList"/>
    <dgm:cxn modelId="{D96E96A8-A6F7-435E-9EDA-08329C55BA02}" type="presParOf" srcId="{AB163798-D04A-4EB3-9E0F-31E07C01DBD5}" destId="{73F7A9DD-8E5D-4CD6-88A6-E80700FFF22A}" srcOrd="0" destOrd="0" presId="urn:microsoft.com/office/officeart/2018/2/layout/IconVerticalSolidList"/>
    <dgm:cxn modelId="{0F0FAF87-1990-4D3D-A160-8BAF36269AE9}" type="presParOf" srcId="{AB163798-D04A-4EB3-9E0F-31E07C01DBD5}" destId="{F9267A25-DEDF-47C9-B64E-CD9D2A07089C}" srcOrd="1" destOrd="0" presId="urn:microsoft.com/office/officeart/2018/2/layout/IconVerticalSolidList"/>
    <dgm:cxn modelId="{02CEEBB0-3CF1-473A-BFCB-8A74C6171CF7}" type="presParOf" srcId="{AB163798-D04A-4EB3-9E0F-31E07C01DBD5}" destId="{DA4F7FD1-77FD-4D18-85BF-42D969E60D74}" srcOrd="2" destOrd="0" presId="urn:microsoft.com/office/officeart/2018/2/layout/IconVerticalSolidList"/>
    <dgm:cxn modelId="{292324E7-08C9-430D-B148-02138152C4D4}" type="presParOf" srcId="{AB163798-D04A-4EB3-9E0F-31E07C01DBD5}" destId="{FE44FFEE-F7BB-4FAF-986B-71DEFBB5DA5F}" srcOrd="3" destOrd="0" presId="urn:microsoft.com/office/officeart/2018/2/layout/IconVerticalSolidList"/>
    <dgm:cxn modelId="{C0BC5866-FBEB-4AF2-A896-0D4AC1E34D6D}" type="presParOf" srcId="{A2944CE5-7A4F-4326-9626-6A4DFEDFBC65}" destId="{F83C215D-B04E-4A80-AD1C-96DBE1391665}" srcOrd="3" destOrd="0" presId="urn:microsoft.com/office/officeart/2018/2/layout/IconVerticalSolidList"/>
    <dgm:cxn modelId="{5B828018-6609-4D2C-9F50-FBF1CA3372C6}" type="presParOf" srcId="{A2944CE5-7A4F-4326-9626-6A4DFEDFBC65}" destId="{CE2F8F5F-AE7E-4B60-B79B-BD12E7C76DFB}" srcOrd="4" destOrd="0" presId="urn:microsoft.com/office/officeart/2018/2/layout/IconVerticalSolidList"/>
    <dgm:cxn modelId="{402000AC-8368-4244-A408-8F6B2E3B17A6}" type="presParOf" srcId="{CE2F8F5F-AE7E-4B60-B79B-BD12E7C76DFB}" destId="{14F12E19-2104-4566-9D59-A85D3C978FB5}" srcOrd="0" destOrd="0" presId="urn:microsoft.com/office/officeart/2018/2/layout/IconVerticalSolidList"/>
    <dgm:cxn modelId="{2905314B-B469-46F9-8A74-7475300418EB}" type="presParOf" srcId="{CE2F8F5F-AE7E-4B60-B79B-BD12E7C76DFB}" destId="{06034747-4B7E-4CD8-BEA8-A21B828330F2}" srcOrd="1" destOrd="0" presId="urn:microsoft.com/office/officeart/2018/2/layout/IconVerticalSolidList"/>
    <dgm:cxn modelId="{4FDA394F-BDA9-405D-8938-854BCE785CDD}" type="presParOf" srcId="{CE2F8F5F-AE7E-4B60-B79B-BD12E7C76DFB}" destId="{55AF6814-FCEC-4620-A7A1-D45B7C9E33B1}" srcOrd="2" destOrd="0" presId="urn:microsoft.com/office/officeart/2018/2/layout/IconVerticalSolidList"/>
    <dgm:cxn modelId="{7FA3415B-2E69-4314-B8F5-2524CFC19B30}" type="presParOf" srcId="{CE2F8F5F-AE7E-4B60-B79B-BD12E7C76DFB}" destId="{4EA1068E-09AC-4945-A0DC-A6776A9EB4FC}" srcOrd="3" destOrd="0" presId="urn:microsoft.com/office/officeart/2018/2/layout/IconVerticalSolidList"/>
    <dgm:cxn modelId="{16D3061A-F5DC-40ED-8A5C-DFBD872FE1EF}" type="presParOf" srcId="{A2944CE5-7A4F-4326-9626-6A4DFEDFBC65}" destId="{5E690752-7864-483C-B50A-1EDC7A2F8AD9}" srcOrd="5" destOrd="0" presId="urn:microsoft.com/office/officeart/2018/2/layout/IconVerticalSolidList"/>
    <dgm:cxn modelId="{68FA15D4-F88E-48A4-9721-1089AC842CC0}" type="presParOf" srcId="{A2944CE5-7A4F-4326-9626-6A4DFEDFBC65}" destId="{2C0513E2-C3BA-4802-AA9C-80708A9554A4}" srcOrd="6" destOrd="0" presId="urn:microsoft.com/office/officeart/2018/2/layout/IconVerticalSolidList"/>
    <dgm:cxn modelId="{B51E4C79-55ED-47F4-BFE3-8AAD340BBF7C}" type="presParOf" srcId="{2C0513E2-C3BA-4802-AA9C-80708A9554A4}" destId="{1DF2B9FF-F0A7-4E03-9E17-2677F1BDD608}" srcOrd="0" destOrd="0" presId="urn:microsoft.com/office/officeart/2018/2/layout/IconVerticalSolidList"/>
    <dgm:cxn modelId="{21AFCE70-D6AF-49BD-A6C3-57714C3604CA}" type="presParOf" srcId="{2C0513E2-C3BA-4802-AA9C-80708A9554A4}" destId="{A1131A99-BD90-4D19-A3DB-8F732D633C2D}" srcOrd="1" destOrd="0" presId="urn:microsoft.com/office/officeart/2018/2/layout/IconVerticalSolidList"/>
    <dgm:cxn modelId="{C2269B48-44A7-43AF-8F59-5B85C41533C8}" type="presParOf" srcId="{2C0513E2-C3BA-4802-AA9C-80708A9554A4}" destId="{295A6D5D-7B03-4FFB-B28A-C543FBF561DB}" srcOrd="2" destOrd="0" presId="urn:microsoft.com/office/officeart/2018/2/layout/IconVerticalSolidList"/>
    <dgm:cxn modelId="{AC504316-0864-48FA-AC77-1E7B760376C1}" type="presParOf" srcId="{2C0513E2-C3BA-4802-AA9C-80708A9554A4}" destId="{4FC783AD-B433-484E-8F4A-A7406F0CF9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D1F737-90B2-3A42-9362-28806BAFC7CB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5CFC6CF-8BD6-C249-BA36-E0AEDC59FE40}">
      <dgm:prSet phldrT="[Text]"/>
      <dgm:spPr/>
      <dgm:t>
        <a:bodyPr/>
        <a:lstStyle/>
        <a:p>
          <a:r>
            <a:rPr lang="en-GB" dirty="0"/>
            <a:t>Linear Regression</a:t>
          </a:r>
        </a:p>
      </dgm:t>
    </dgm:pt>
    <dgm:pt modelId="{D4E4B4BA-B6DE-304F-9D7B-969D5AC7F189}" type="parTrans" cxnId="{5CDCB7EE-F947-2A40-8022-DE17A66173A9}">
      <dgm:prSet/>
      <dgm:spPr/>
      <dgm:t>
        <a:bodyPr/>
        <a:lstStyle/>
        <a:p>
          <a:endParaRPr lang="en-GB"/>
        </a:p>
      </dgm:t>
    </dgm:pt>
    <dgm:pt modelId="{B189830C-4729-8144-90B1-A1D8DADF72FB}" type="sibTrans" cxnId="{5CDCB7EE-F947-2A40-8022-DE17A66173A9}">
      <dgm:prSet/>
      <dgm:spPr/>
      <dgm:t>
        <a:bodyPr/>
        <a:lstStyle/>
        <a:p>
          <a:endParaRPr lang="en-GB"/>
        </a:p>
      </dgm:t>
    </dgm:pt>
    <dgm:pt modelId="{F7568F6F-4E3D-734A-A7EE-12F3A0FC672F}">
      <dgm:prSet phldrT="[Text]"/>
      <dgm:spPr/>
      <dgm:t>
        <a:bodyPr/>
        <a:lstStyle/>
        <a:p>
          <a:r>
            <a:rPr lang="en-GB" dirty="0"/>
            <a:t>OLS severely overfits to 94 features</a:t>
          </a:r>
        </a:p>
      </dgm:t>
    </dgm:pt>
    <dgm:pt modelId="{381D2107-9198-A84F-8D9E-BC5B531D6983}" type="parTrans" cxnId="{1AC8278C-8CCC-CA4D-89AF-B62E9B9FFCA1}">
      <dgm:prSet/>
      <dgm:spPr/>
      <dgm:t>
        <a:bodyPr/>
        <a:lstStyle/>
        <a:p>
          <a:endParaRPr lang="en-GB"/>
        </a:p>
      </dgm:t>
    </dgm:pt>
    <dgm:pt modelId="{3E790620-D18E-C240-8CFE-F05FC1D5FC53}" type="sibTrans" cxnId="{1AC8278C-8CCC-CA4D-89AF-B62E9B9FFCA1}">
      <dgm:prSet/>
      <dgm:spPr/>
      <dgm:t>
        <a:bodyPr/>
        <a:lstStyle/>
        <a:p>
          <a:endParaRPr lang="en-GB"/>
        </a:p>
      </dgm:t>
    </dgm:pt>
    <dgm:pt modelId="{47F4A6CD-99E8-8543-AEFD-7182EE3481C6}">
      <dgm:prSet phldrT="[Text]"/>
      <dgm:spPr/>
      <dgm:t>
        <a:bodyPr/>
        <a:lstStyle/>
        <a:p>
          <a:r>
            <a:rPr lang="en-GB" dirty="0"/>
            <a:t>Regularisation</a:t>
          </a:r>
        </a:p>
      </dgm:t>
    </dgm:pt>
    <dgm:pt modelId="{F7D3AF27-9A69-7B43-AC74-E8BEF5D7A940}" type="parTrans" cxnId="{40313680-11C0-7749-9642-A87735ED8F2F}">
      <dgm:prSet/>
      <dgm:spPr/>
      <dgm:t>
        <a:bodyPr/>
        <a:lstStyle/>
        <a:p>
          <a:endParaRPr lang="en-GB"/>
        </a:p>
      </dgm:t>
    </dgm:pt>
    <dgm:pt modelId="{FC291955-A0DC-9040-A8C6-C1705118B0DF}" type="sibTrans" cxnId="{40313680-11C0-7749-9642-A87735ED8F2F}">
      <dgm:prSet/>
      <dgm:spPr/>
      <dgm:t>
        <a:bodyPr/>
        <a:lstStyle/>
        <a:p>
          <a:endParaRPr lang="en-GB"/>
        </a:p>
      </dgm:t>
    </dgm:pt>
    <dgm:pt modelId="{C3AAE1B6-4C77-3F4D-B97E-981C843E4577}">
      <dgm:prSet phldrT="[Text]"/>
      <dgm:spPr/>
      <dgm:t>
        <a:bodyPr/>
        <a:lstStyle/>
        <a:p>
          <a:r>
            <a:rPr lang="en-GB" dirty="0"/>
            <a:t>Large jump in performance</a:t>
          </a:r>
        </a:p>
      </dgm:t>
    </dgm:pt>
    <dgm:pt modelId="{3EB22CEE-BEDF-0944-979E-1164B60DFE1C}" type="parTrans" cxnId="{F48B0BA2-4DFD-DB40-8ADC-765A5B648DEB}">
      <dgm:prSet/>
      <dgm:spPr/>
      <dgm:t>
        <a:bodyPr/>
        <a:lstStyle/>
        <a:p>
          <a:endParaRPr lang="en-GB"/>
        </a:p>
      </dgm:t>
    </dgm:pt>
    <dgm:pt modelId="{E79D3DBD-D455-BF47-BA1B-AB55BFC083C2}" type="sibTrans" cxnId="{F48B0BA2-4DFD-DB40-8ADC-765A5B648DEB}">
      <dgm:prSet/>
      <dgm:spPr/>
      <dgm:t>
        <a:bodyPr/>
        <a:lstStyle/>
        <a:p>
          <a:endParaRPr lang="en-GB"/>
        </a:p>
      </dgm:t>
    </dgm:pt>
    <dgm:pt modelId="{1F2D48C3-0CFB-1941-983E-0C381F57EA1E}">
      <dgm:prSet phldrT="[Text]"/>
      <dgm:spPr/>
      <dgm:t>
        <a:bodyPr/>
        <a:lstStyle/>
        <a:p>
          <a:r>
            <a:rPr lang="en-GB" dirty="0"/>
            <a:t>R</a:t>
          </a:r>
          <a:r>
            <a:rPr lang="en-GB" baseline="30000" dirty="0"/>
            <a:t>2</a:t>
          </a:r>
          <a:r>
            <a:rPr lang="en-GB" dirty="0"/>
            <a:t> of 0.18-0.23</a:t>
          </a:r>
        </a:p>
      </dgm:t>
    </dgm:pt>
    <dgm:pt modelId="{3781593F-A51B-6940-AF9D-103B6A5DB1FA}" type="parTrans" cxnId="{8C6DC568-5A0E-3349-A358-D5793F9339F9}">
      <dgm:prSet/>
      <dgm:spPr/>
      <dgm:t>
        <a:bodyPr/>
        <a:lstStyle/>
        <a:p>
          <a:endParaRPr lang="en-GB"/>
        </a:p>
      </dgm:t>
    </dgm:pt>
    <dgm:pt modelId="{E6D20C31-4208-B148-AA7D-D3171A6A58C3}" type="sibTrans" cxnId="{8C6DC568-5A0E-3349-A358-D5793F9339F9}">
      <dgm:prSet/>
      <dgm:spPr/>
      <dgm:t>
        <a:bodyPr/>
        <a:lstStyle/>
        <a:p>
          <a:endParaRPr lang="en-GB"/>
        </a:p>
      </dgm:t>
    </dgm:pt>
    <dgm:pt modelId="{C810EB31-5950-CE41-873E-B8ED09FE0C79}">
      <dgm:prSet phldrT="[Text]"/>
      <dgm:spPr/>
      <dgm:t>
        <a:bodyPr/>
        <a:lstStyle/>
        <a:p>
          <a:r>
            <a:rPr lang="en-GB" dirty="0"/>
            <a:t>Trees and Forests</a:t>
          </a:r>
        </a:p>
      </dgm:t>
    </dgm:pt>
    <dgm:pt modelId="{177EB9BA-E4C9-7D44-B9D2-327ACC8B541B}" type="parTrans" cxnId="{0C1FB590-5D09-9A46-821E-B2118246B343}">
      <dgm:prSet/>
      <dgm:spPr/>
      <dgm:t>
        <a:bodyPr/>
        <a:lstStyle/>
        <a:p>
          <a:endParaRPr lang="en-GB"/>
        </a:p>
      </dgm:t>
    </dgm:pt>
    <dgm:pt modelId="{F9E8CDDC-4043-0649-AB9D-71D0FC5A6C7E}" type="sibTrans" cxnId="{0C1FB590-5D09-9A46-821E-B2118246B343}">
      <dgm:prSet/>
      <dgm:spPr/>
      <dgm:t>
        <a:bodyPr/>
        <a:lstStyle/>
        <a:p>
          <a:endParaRPr lang="en-GB"/>
        </a:p>
      </dgm:t>
    </dgm:pt>
    <dgm:pt modelId="{B1447F72-24C3-4746-8493-20EED0B150C6}">
      <dgm:prSet phldrT="[Text]"/>
      <dgm:spPr/>
      <dgm:t>
        <a:bodyPr/>
        <a:lstStyle/>
        <a:p>
          <a:r>
            <a:rPr lang="en-GB" dirty="0"/>
            <a:t>Worst performing models</a:t>
          </a:r>
        </a:p>
      </dgm:t>
    </dgm:pt>
    <dgm:pt modelId="{D4238B94-3216-8949-8B8F-A5B2E7350D11}" type="parTrans" cxnId="{A41E48EE-16E6-A04D-9013-DBAA42E47E98}">
      <dgm:prSet/>
      <dgm:spPr/>
      <dgm:t>
        <a:bodyPr/>
        <a:lstStyle/>
        <a:p>
          <a:endParaRPr lang="en-GB"/>
        </a:p>
      </dgm:t>
    </dgm:pt>
    <dgm:pt modelId="{D947EC1F-9E8A-DC48-914B-D5D86D081582}" type="sibTrans" cxnId="{A41E48EE-16E6-A04D-9013-DBAA42E47E98}">
      <dgm:prSet/>
      <dgm:spPr/>
      <dgm:t>
        <a:bodyPr/>
        <a:lstStyle/>
        <a:p>
          <a:endParaRPr lang="en-GB"/>
        </a:p>
      </dgm:t>
    </dgm:pt>
    <dgm:pt modelId="{EB390C35-8816-944D-AD59-13584B202751}">
      <dgm:prSet phldrT="[Text]"/>
      <dgm:spPr/>
      <dgm:t>
        <a:bodyPr/>
        <a:lstStyle/>
        <a:p>
          <a:r>
            <a:rPr lang="en-GB" dirty="0"/>
            <a:t>Neural Networks</a:t>
          </a:r>
        </a:p>
      </dgm:t>
    </dgm:pt>
    <dgm:pt modelId="{03BFBC89-1892-C949-9524-081FFECB81F2}" type="parTrans" cxnId="{939B3557-5536-8841-A00C-F6445C76057C}">
      <dgm:prSet/>
      <dgm:spPr/>
      <dgm:t>
        <a:bodyPr/>
        <a:lstStyle/>
        <a:p>
          <a:endParaRPr lang="en-GB"/>
        </a:p>
      </dgm:t>
    </dgm:pt>
    <dgm:pt modelId="{EFAA9070-E0EE-B741-9C83-99769284F82A}" type="sibTrans" cxnId="{939B3557-5536-8841-A00C-F6445C76057C}">
      <dgm:prSet/>
      <dgm:spPr/>
      <dgm:t>
        <a:bodyPr/>
        <a:lstStyle/>
        <a:p>
          <a:endParaRPr lang="en-GB"/>
        </a:p>
      </dgm:t>
    </dgm:pt>
    <dgm:pt modelId="{B7862FA0-01DB-794E-BE04-AEBE4060D54B}">
      <dgm:prSet phldrT="[Text]"/>
      <dgm:spPr/>
      <dgm:t>
        <a:bodyPr/>
        <a:lstStyle/>
        <a:p>
          <a:r>
            <a:rPr lang="en-GB" dirty="0"/>
            <a:t>Dimension Reduction</a:t>
          </a:r>
        </a:p>
      </dgm:t>
    </dgm:pt>
    <dgm:pt modelId="{30EA8662-FAB6-1943-AF16-BC8201EC4ED3}" type="parTrans" cxnId="{0A5CBFA4-2EF7-4446-B8BC-A731B3B395C8}">
      <dgm:prSet/>
      <dgm:spPr/>
      <dgm:t>
        <a:bodyPr/>
        <a:lstStyle/>
        <a:p>
          <a:endParaRPr lang="en-GB"/>
        </a:p>
      </dgm:t>
    </dgm:pt>
    <dgm:pt modelId="{AFEFE4A7-1506-9C40-9461-0915607059E0}" type="sibTrans" cxnId="{0A5CBFA4-2EF7-4446-B8BC-A731B3B395C8}">
      <dgm:prSet/>
      <dgm:spPr/>
      <dgm:t>
        <a:bodyPr/>
        <a:lstStyle/>
        <a:p>
          <a:endParaRPr lang="en-GB"/>
        </a:p>
      </dgm:t>
    </dgm:pt>
    <dgm:pt modelId="{9388E45F-FE6B-D543-8044-FEC87A74C113}">
      <dgm:prSet phldrT="[Text]"/>
      <dgm:spPr/>
      <dgm:t>
        <a:bodyPr/>
        <a:lstStyle/>
        <a:p>
          <a:r>
            <a:rPr lang="en-GB" dirty="0"/>
            <a:t>Negative R</a:t>
          </a:r>
          <a:r>
            <a:rPr lang="en-GB" baseline="30000" dirty="0"/>
            <a:t>2</a:t>
          </a:r>
        </a:p>
      </dgm:t>
    </dgm:pt>
    <dgm:pt modelId="{301E91C4-9EEA-6F43-B8B0-904B82A8A36F}" type="parTrans" cxnId="{3FB34E57-9762-1743-A779-762D40FF9220}">
      <dgm:prSet/>
      <dgm:spPr/>
      <dgm:t>
        <a:bodyPr/>
        <a:lstStyle/>
        <a:p>
          <a:endParaRPr lang="en-GB"/>
        </a:p>
      </dgm:t>
    </dgm:pt>
    <dgm:pt modelId="{0CAFF101-F641-1F45-9594-B71990FE6167}" type="sibTrans" cxnId="{3FB34E57-9762-1743-A779-762D40FF9220}">
      <dgm:prSet/>
      <dgm:spPr/>
      <dgm:t>
        <a:bodyPr/>
        <a:lstStyle/>
        <a:p>
          <a:endParaRPr lang="en-GB"/>
        </a:p>
      </dgm:t>
    </dgm:pt>
    <dgm:pt modelId="{9F917C95-309F-044F-90EA-4B1C56AD9DF8}">
      <dgm:prSet phldrT="[Text]"/>
      <dgm:spPr/>
      <dgm:t>
        <a:bodyPr/>
        <a:lstStyle/>
        <a:p>
          <a:r>
            <a:rPr lang="en-GB" dirty="0"/>
            <a:t>Low R</a:t>
          </a:r>
          <a:r>
            <a:rPr lang="en-GB" baseline="30000" dirty="0"/>
            <a:t>2 </a:t>
          </a:r>
          <a:r>
            <a:rPr lang="en-GB" dirty="0"/>
            <a:t>of -0.06 to 0.09 </a:t>
          </a:r>
        </a:p>
      </dgm:t>
    </dgm:pt>
    <dgm:pt modelId="{F19415D6-0004-2343-B1FE-CC4B2F9175D9}" type="parTrans" cxnId="{1C2350D1-FC02-6047-9EDA-769A98E64C57}">
      <dgm:prSet/>
      <dgm:spPr/>
      <dgm:t>
        <a:bodyPr/>
        <a:lstStyle/>
        <a:p>
          <a:endParaRPr lang="en-GB"/>
        </a:p>
      </dgm:t>
    </dgm:pt>
    <dgm:pt modelId="{ADA46253-A68B-5249-AB57-5DFF3A13F9D0}" type="sibTrans" cxnId="{1C2350D1-FC02-6047-9EDA-769A98E64C57}">
      <dgm:prSet/>
      <dgm:spPr/>
      <dgm:t>
        <a:bodyPr/>
        <a:lstStyle/>
        <a:p>
          <a:endParaRPr lang="en-GB"/>
        </a:p>
      </dgm:t>
    </dgm:pt>
    <dgm:pt modelId="{05429C2B-EF49-E345-8628-5259157FF822}">
      <dgm:prSet phldrT="[Text]"/>
      <dgm:spPr/>
      <dgm:t>
        <a:bodyPr/>
        <a:lstStyle/>
        <a:p>
          <a:r>
            <a:rPr lang="en-GB" dirty="0"/>
            <a:t>PCA – Reduced to 28 components</a:t>
          </a:r>
        </a:p>
      </dgm:t>
    </dgm:pt>
    <dgm:pt modelId="{080E9C39-8810-F549-8600-4BE0119F351B}" type="parTrans" cxnId="{5CC27499-8ADA-4942-8338-F5023B0E9FA7}">
      <dgm:prSet/>
      <dgm:spPr/>
      <dgm:t>
        <a:bodyPr/>
        <a:lstStyle/>
        <a:p>
          <a:endParaRPr lang="en-GB"/>
        </a:p>
      </dgm:t>
    </dgm:pt>
    <dgm:pt modelId="{E171E2A5-E020-664D-8878-156DDB4FFFDE}" type="sibTrans" cxnId="{5CC27499-8ADA-4942-8338-F5023B0E9FA7}">
      <dgm:prSet/>
      <dgm:spPr/>
      <dgm:t>
        <a:bodyPr/>
        <a:lstStyle/>
        <a:p>
          <a:endParaRPr lang="en-GB"/>
        </a:p>
      </dgm:t>
    </dgm:pt>
    <dgm:pt modelId="{69A18B3D-61B3-4041-9562-935C21889211}">
      <dgm:prSet phldrT="[Text]"/>
      <dgm:spPr/>
      <dgm:t>
        <a:bodyPr/>
        <a:lstStyle/>
        <a:p>
          <a:r>
            <a:rPr lang="en-GB" dirty="0"/>
            <a:t>PLS – 1 component!</a:t>
          </a:r>
        </a:p>
      </dgm:t>
    </dgm:pt>
    <dgm:pt modelId="{2B128722-0DBE-B546-83FA-75DB7DCE49B6}" type="parTrans" cxnId="{42C99995-6CC0-3843-982D-575B2D064DB3}">
      <dgm:prSet/>
      <dgm:spPr/>
      <dgm:t>
        <a:bodyPr/>
        <a:lstStyle/>
        <a:p>
          <a:endParaRPr lang="en-GB"/>
        </a:p>
      </dgm:t>
    </dgm:pt>
    <dgm:pt modelId="{9570E4AD-7D0F-5D43-BA8C-D8891FF91058}" type="sibTrans" cxnId="{42C99995-6CC0-3843-982D-575B2D064DB3}">
      <dgm:prSet/>
      <dgm:spPr/>
      <dgm:t>
        <a:bodyPr/>
        <a:lstStyle/>
        <a:p>
          <a:endParaRPr lang="en-GB"/>
        </a:p>
      </dgm:t>
    </dgm:pt>
    <dgm:pt modelId="{4DED73F8-47D7-954A-B588-4EC6BCDAB206}">
      <dgm:prSet phldrT="[Text]"/>
      <dgm:spPr/>
      <dgm:t>
        <a:bodyPr/>
        <a:lstStyle/>
        <a:p>
          <a:r>
            <a:rPr lang="en-GB" dirty="0"/>
            <a:t>Low R</a:t>
          </a:r>
          <a:r>
            <a:rPr lang="en-GB" baseline="30000" dirty="0"/>
            <a:t>2 </a:t>
          </a:r>
          <a:r>
            <a:rPr lang="en-GB" dirty="0"/>
            <a:t>of -0.04 to   -0.75!</a:t>
          </a:r>
        </a:p>
      </dgm:t>
    </dgm:pt>
    <dgm:pt modelId="{0298A6BB-0F92-3C46-A1E4-9EAE1AD84368}" type="parTrans" cxnId="{5C7160F8-F030-8446-BC9B-B2471F498F33}">
      <dgm:prSet/>
      <dgm:spPr/>
      <dgm:t>
        <a:bodyPr/>
        <a:lstStyle/>
        <a:p>
          <a:endParaRPr lang="en-GB"/>
        </a:p>
      </dgm:t>
    </dgm:pt>
    <dgm:pt modelId="{8D3948A0-CB12-354B-AC55-1BDF194562B8}" type="sibTrans" cxnId="{5C7160F8-F030-8446-BC9B-B2471F498F33}">
      <dgm:prSet/>
      <dgm:spPr/>
      <dgm:t>
        <a:bodyPr/>
        <a:lstStyle/>
        <a:p>
          <a:endParaRPr lang="en-GB"/>
        </a:p>
      </dgm:t>
    </dgm:pt>
    <dgm:pt modelId="{C3B0F122-85D0-0E4E-94B5-92BE0FB23E29}">
      <dgm:prSet phldrT="[Text]"/>
      <dgm:spPr/>
      <dgm:t>
        <a:bodyPr/>
        <a:lstStyle/>
        <a:p>
          <a:r>
            <a:rPr lang="en-GB" dirty="0"/>
            <a:t>Struggled in 2007</a:t>
          </a:r>
        </a:p>
      </dgm:t>
    </dgm:pt>
    <dgm:pt modelId="{C1152FBF-18A5-3542-A54A-BBD7952858B3}" type="parTrans" cxnId="{5FB0B3DC-738C-F544-A0C5-32D7F272A91C}">
      <dgm:prSet/>
      <dgm:spPr/>
      <dgm:t>
        <a:bodyPr/>
        <a:lstStyle/>
        <a:p>
          <a:endParaRPr lang="en-GB"/>
        </a:p>
      </dgm:t>
    </dgm:pt>
    <dgm:pt modelId="{37A8E9CA-7D76-3A46-B522-D9F90DF0143A}" type="sibTrans" cxnId="{5FB0B3DC-738C-F544-A0C5-32D7F272A91C}">
      <dgm:prSet/>
      <dgm:spPr/>
      <dgm:t>
        <a:bodyPr/>
        <a:lstStyle/>
        <a:p>
          <a:endParaRPr lang="en-GB"/>
        </a:p>
      </dgm:t>
    </dgm:pt>
    <dgm:pt modelId="{51A8B65D-82EE-8A4C-A68A-C2B792556A9C}">
      <dgm:prSet phldrT="[Text]"/>
      <dgm:spPr/>
      <dgm:t>
        <a:bodyPr/>
        <a:lstStyle/>
        <a:p>
          <a:r>
            <a:rPr lang="en-GB" dirty="0"/>
            <a:t>Best performing, but only for five layers and above</a:t>
          </a:r>
        </a:p>
      </dgm:t>
    </dgm:pt>
    <dgm:pt modelId="{671E9EDA-A539-A343-961F-8292915AC12C}" type="parTrans" cxnId="{2F138242-7AEC-704D-8D51-9FAA39C26000}">
      <dgm:prSet/>
      <dgm:spPr/>
      <dgm:t>
        <a:bodyPr/>
        <a:lstStyle/>
        <a:p>
          <a:endParaRPr lang="en-GB"/>
        </a:p>
      </dgm:t>
    </dgm:pt>
    <dgm:pt modelId="{449672B3-0699-FE41-9221-CA1EFAE2B27A}" type="sibTrans" cxnId="{2F138242-7AEC-704D-8D51-9FAA39C26000}">
      <dgm:prSet/>
      <dgm:spPr/>
      <dgm:t>
        <a:bodyPr/>
        <a:lstStyle/>
        <a:p>
          <a:endParaRPr lang="en-GB"/>
        </a:p>
      </dgm:t>
    </dgm:pt>
    <dgm:pt modelId="{036F468E-7799-AC4E-BBDD-E1EA7F001190}">
      <dgm:prSet phldrT="[Text]"/>
      <dgm:spPr/>
      <dgm:t>
        <a:bodyPr/>
        <a:lstStyle/>
        <a:p>
          <a:r>
            <a:rPr lang="en-GB" dirty="0"/>
            <a:t>Highest R2 of 0.23 to 0.42</a:t>
          </a:r>
        </a:p>
      </dgm:t>
    </dgm:pt>
    <dgm:pt modelId="{4113AA2B-738B-5649-A6E0-67DCF088B55D}" type="parTrans" cxnId="{4569C52C-5660-AB48-9354-9D7740ADCDAA}">
      <dgm:prSet/>
      <dgm:spPr/>
      <dgm:t>
        <a:bodyPr/>
        <a:lstStyle/>
        <a:p>
          <a:endParaRPr lang="en-GB"/>
        </a:p>
      </dgm:t>
    </dgm:pt>
    <dgm:pt modelId="{2546C58F-DDFA-6C4A-AF07-D6D5D5AC7BF3}" type="sibTrans" cxnId="{4569C52C-5660-AB48-9354-9D7740ADCDAA}">
      <dgm:prSet/>
      <dgm:spPr/>
      <dgm:t>
        <a:bodyPr/>
        <a:lstStyle/>
        <a:p>
          <a:endParaRPr lang="en-GB"/>
        </a:p>
      </dgm:t>
    </dgm:pt>
    <dgm:pt modelId="{4676A1F8-AD40-AB47-8D97-9D1428C33E81}" type="pres">
      <dgm:prSet presAssocID="{40D1F737-90B2-3A42-9362-28806BAFC7CB}" presName="Name0" presStyleCnt="0">
        <dgm:presLayoutVars>
          <dgm:dir/>
          <dgm:animLvl val="lvl"/>
          <dgm:resizeHandles val="exact"/>
        </dgm:presLayoutVars>
      </dgm:prSet>
      <dgm:spPr/>
    </dgm:pt>
    <dgm:pt modelId="{500A16D5-5BDC-EC44-89C5-440232A80E28}" type="pres">
      <dgm:prSet presAssocID="{40D1F737-90B2-3A42-9362-28806BAFC7CB}" presName="tSp" presStyleCnt="0"/>
      <dgm:spPr/>
    </dgm:pt>
    <dgm:pt modelId="{D675B0B3-27FD-C043-86C6-3EFD1B130965}" type="pres">
      <dgm:prSet presAssocID="{40D1F737-90B2-3A42-9362-28806BAFC7CB}" presName="bSp" presStyleCnt="0"/>
      <dgm:spPr/>
    </dgm:pt>
    <dgm:pt modelId="{78A60923-AFB8-B34B-9C5A-65DF290B24E2}" type="pres">
      <dgm:prSet presAssocID="{40D1F737-90B2-3A42-9362-28806BAFC7CB}" presName="process" presStyleCnt="0"/>
      <dgm:spPr/>
    </dgm:pt>
    <dgm:pt modelId="{4394EA10-F826-FD42-8EF8-3A8FA8BEBB45}" type="pres">
      <dgm:prSet presAssocID="{15CFC6CF-8BD6-C249-BA36-E0AEDC59FE40}" presName="composite1" presStyleCnt="0"/>
      <dgm:spPr/>
    </dgm:pt>
    <dgm:pt modelId="{CD5F7F2A-DF58-0749-970B-015ECA632025}" type="pres">
      <dgm:prSet presAssocID="{15CFC6CF-8BD6-C249-BA36-E0AEDC59FE40}" presName="dummyNode1" presStyleLbl="node1" presStyleIdx="0" presStyleCnt="5"/>
      <dgm:spPr/>
    </dgm:pt>
    <dgm:pt modelId="{AB37F87A-DD7D-514F-96A1-5BC03DDAC3E7}" type="pres">
      <dgm:prSet presAssocID="{15CFC6CF-8BD6-C249-BA36-E0AEDC59FE40}" presName="childNode1" presStyleLbl="bgAcc1" presStyleIdx="0" presStyleCnt="5">
        <dgm:presLayoutVars>
          <dgm:bulletEnabled val="1"/>
        </dgm:presLayoutVars>
      </dgm:prSet>
      <dgm:spPr/>
    </dgm:pt>
    <dgm:pt modelId="{92905B34-1E94-BD4E-8777-0E91F97E53B4}" type="pres">
      <dgm:prSet presAssocID="{15CFC6CF-8BD6-C249-BA36-E0AEDC59FE40}" presName="childNode1tx" presStyleLbl="bgAcc1" presStyleIdx="0" presStyleCnt="5">
        <dgm:presLayoutVars>
          <dgm:bulletEnabled val="1"/>
        </dgm:presLayoutVars>
      </dgm:prSet>
      <dgm:spPr/>
    </dgm:pt>
    <dgm:pt modelId="{9BF93FB1-5E06-5C4B-82A9-4F1A42C9B1B3}" type="pres">
      <dgm:prSet presAssocID="{15CFC6CF-8BD6-C249-BA36-E0AEDC59FE40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5C026AE5-13A5-1C4F-911F-04BDB14DC737}" type="pres">
      <dgm:prSet presAssocID="{15CFC6CF-8BD6-C249-BA36-E0AEDC59FE40}" presName="connSite1" presStyleCnt="0"/>
      <dgm:spPr/>
    </dgm:pt>
    <dgm:pt modelId="{D590018A-C8B9-B049-9D0D-3F360BE52BD1}" type="pres">
      <dgm:prSet presAssocID="{B189830C-4729-8144-90B1-A1D8DADF72FB}" presName="Name9" presStyleLbl="sibTrans2D1" presStyleIdx="0" presStyleCnt="4"/>
      <dgm:spPr/>
    </dgm:pt>
    <dgm:pt modelId="{B78DD1FE-99BE-A547-8D8E-FC8227F4650F}" type="pres">
      <dgm:prSet presAssocID="{47F4A6CD-99E8-8543-AEFD-7182EE3481C6}" presName="composite2" presStyleCnt="0"/>
      <dgm:spPr/>
    </dgm:pt>
    <dgm:pt modelId="{09D36941-00D7-8B4B-8B32-EE9696B4D92D}" type="pres">
      <dgm:prSet presAssocID="{47F4A6CD-99E8-8543-AEFD-7182EE3481C6}" presName="dummyNode2" presStyleLbl="node1" presStyleIdx="0" presStyleCnt="5"/>
      <dgm:spPr/>
    </dgm:pt>
    <dgm:pt modelId="{E4DC20B9-91AC-A945-A667-D38FBC2E3119}" type="pres">
      <dgm:prSet presAssocID="{47F4A6CD-99E8-8543-AEFD-7182EE3481C6}" presName="childNode2" presStyleLbl="bgAcc1" presStyleIdx="1" presStyleCnt="5">
        <dgm:presLayoutVars>
          <dgm:bulletEnabled val="1"/>
        </dgm:presLayoutVars>
      </dgm:prSet>
      <dgm:spPr/>
    </dgm:pt>
    <dgm:pt modelId="{BD360F03-B294-BF41-8C20-935F8A71993D}" type="pres">
      <dgm:prSet presAssocID="{47F4A6CD-99E8-8543-AEFD-7182EE3481C6}" presName="childNode2tx" presStyleLbl="bgAcc1" presStyleIdx="1" presStyleCnt="5">
        <dgm:presLayoutVars>
          <dgm:bulletEnabled val="1"/>
        </dgm:presLayoutVars>
      </dgm:prSet>
      <dgm:spPr/>
    </dgm:pt>
    <dgm:pt modelId="{100DC6F0-1A68-AF47-B8C5-9F6E17DE4B4D}" type="pres">
      <dgm:prSet presAssocID="{47F4A6CD-99E8-8543-AEFD-7182EE3481C6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06AB3802-0483-D748-8294-1E7E96126048}" type="pres">
      <dgm:prSet presAssocID="{47F4A6CD-99E8-8543-AEFD-7182EE3481C6}" presName="connSite2" presStyleCnt="0"/>
      <dgm:spPr/>
    </dgm:pt>
    <dgm:pt modelId="{2B43710C-F498-BA44-AA1D-456A0BA1AB75}" type="pres">
      <dgm:prSet presAssocID="{FC291955-A0DC-9040-A8C6-C1705118B0DF}" presName="Name18" presStyleLbl="sibTrans2D1" presStyleIdx="1" presStyleCnt="4"/>
      <dgm:spPr/>
    </dgm:pt>
    <dgm:pt modelId="{1C9BEEBC-2EBE-4A46-BB0B-BC3CA2CBBB4B}" type="pres">
      <dgm:prSet presAssocID="{B7862FA0-01DB-794E-BE04-AEBE4060D54B}" presName="composite1" presStyleCnt="0"/>
      <dgm:spPr/>
    </dgm:pt>
    <dgm:pt modelId="{76F2986C-7FD3-834F-8F92-DF9E6BA83263}" type="pres">
      <dgm:prSet presAssocID="{B7862FA0-01DB-794E-BE04-AEBE4060D54B}" presName="dummyNode1" presStyleLbl="node1" presStyleIdx="1" presStyleCnt="5"/>
      <dgm:spPr/>
    </dgm:pt>
    <dgm:pt modelId="{7EC21570-44FC-4642-80EF-C1D45A5B56BA}" type="pres">
      <dgm:prSet presAssocID="{B7862FA0-01DB-794E-BE04-AEBE4060D54B}" presName="childNode1" presStyleLbl="bgAcc1" presStyleIdx="2" presStyleCnt="5">
        <dgm:presLayoutVars>
          <dgm:bulletEnabled val="1"/>
        </dgm:presLayoutVars>
      </dgm:prSet>
      <dgm:spPr/>
    </dgm:pt>
    <dgm:pt modelId="{874AC197-5AD6-BD49-BA43-8516C6A296A4}" type="pres">
      <dgm:prSet presAssocID="{B7862FA0-01DB-794E-BE04-AEBE4060D54B}" presName="childNode1tx" presStyleLbl="bgAcc1" presStyleIdx="2" presStyleCnt="5">
        <dgm:presLayoutVars>
          <dgm:bulletEnabled val="1"/>
        </dgm:presLayoutVars>
      </dgm:prSet>
      <dgm:spPr/>
    </dgm:pt>
    <dgm:pt modelId="{902274AA-DD06-1D45-BA83-562B0840933F}" type="pres">
      <dgm:prSet presAssocID="{B7862FA0-01DB-794E-BE04-AEBE4060D54B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AACE98C2-25D4-7545-88BF-83235E74B14E}" type="pres">
      <dgm:prSet presAssocID="{B7862FA0-01DB-794E-BE04-AEBE4060D54B}" presName="connSite1" presStyleCnt="0"/>
      <dgm:spPr/>
    </dgm:pt>
    <dgm:pt modelId="{373318AD-E720-9E47-B7C4-0D26B5539AAD}" type="pres">
      <dgm:prSet presAssocID="{AFEFE4A7-1506-9C40-9461-0915607059E0}" presName="Name9" presStyleLbl="sibTrans2D1" presStyleIdx="2" presStyleCnt="4"/>
      <dgm:spPr/>
    </dgm:pt>
    <dgm:pt modelId="{C7649F4E-BE9D-834A-BBA9-161FEF87C263}" type="pres">
      <dgm:prSet presAssocID="{C810EB31-5950-CE41-873E-B8ED09FE0C79}" presName="composite2" presStyleCnt="0"/>
      <dgm:spPr/>
    </dgm:pt>
    <dgm:pt modelId="{7C0F6312-53E4-F241-A567-6439DEB321E7}" type="pres">
      <dgm:prSet presAssocID="{C810EB31-5950-CE41-873E-B8ED09FE0C79}" presName="dummyNode2" presStyleLbl="node1" presStyleIdx="2" presStyleCnt="5"/>
      <dgm:spPr/>
    </dgm:pt>
    <dgm:pt modelId="{40051382-236F-CA4F-979E-35285693B355}" type="pres">
      <dgm:prSet presAssocID="{C810EB31-5950-CE41-873E-B8ED09FE0C79}" presName="childNode2" presStyleLbl="bgAcc1" presStyleIdx="3" presStyleCnt="5">
        <dgm:presLayoutVars>
          <dgm:bulletEnabled val="1"/>
        </dgm:presLayoutVars>
      </dgm:prSet>
      <dgm:spPr/>
    </dgm:pt>
    <dgm:pt modelId="{5695DE65-1DD4-A044-8D89-9D965309D3C8}" type="pres">
      <dgm:prSet presAssocID="{C810EB31-5950-CE41-873E-B8ED09FE0C79}" presName="childNode2tx" presStyleLbl="bgAcc1" presStyleIdx="3" presStyleCnt="5">
        <dgm:presLayoutVars>
          <dgm:bulletEnabled val="1"/>
        </dgm:presLayoutVars>
      </dgm:prSet>
      <dgm:spPr/>
    </dgm:pt>
    <dgm:pt modelId="{14464989-683D-7B40-8A85-2A554D11860C}" type="pres">
      <dgm:prSet presAssocID="{C810EB31-5950-CE41-873E-B8ED09FE0C79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5E2AEFBF-E038-2A49-ADEE-874314A46C36}" type="pres">
      <dgm:prSet presAssocID="{C810EB31-5950-CE41-873E-B8ED09FE0C79}" presName="connSite2" presStyleCnt="0"/>
      <dgm:spPr/>
    </dgm:pt>
    <dgm:pt modelId="{E1318103-2318-2742-9EB0-A73952AFA6F6}" type="pres">
      <dgm:prSet presAssocID="{F9E8CDDC-4043-0649-AB9D-71D0FC5A6C7E}" presName="Name18" presStyleLbl="sibTrans2D1" presStyleIdx="3" presStyleCnt="4"/>
      <dgm:spPr/>
    </dgm:pt>
    <dgm:pt modelId="{02876E21-A356-3A4A-A137-9634F9140984}" type="pres">
      <dgm:prSet presAssocID="{EB390C35-8816-944D-AD59-13584B202751}" presName="composite1" presStyleCnt="0"/>
      <dgm:spPr/>
    </dgm:pt>
    <dgm:pt modelId="{312EABCD-A550-944D-9304-57261F75B8AD}" type="pres">
      <dgm:prSet presAssocID="{EB390C35-8816-944D-AD59-13584B202751}" presName="dummyNode1" presStyleLbl="node1" presStyleIdx="3" presStyleCnt="5"/>
      <dgm:spPr/>
    </dgm:pt>
    <dgm:pt modelId="{4583D355-C76C-E54F-8A00-76ABD2481FD7}" type="pres">
      <dgm:prSet presAssocID="{EB390C35-8816-944D-AD59-13584B202751}" presName="childNode1" presStyleLbl="bgAcc1" presStyleIdx="4" presStyleCnt="5">
        <dgm:presLayoutVars>
          <dgm:bulletEnabled val="1"/>
        </dgm:presLayoutVars>
      </dgm:prSet>
      <dgm:spPr/>
    </dgm:pt>
    <dgm:pt modelId="{E849F50C-C9C3-CD42-BF03-D44DC861F913}" type="pres">
      <dgm:prSet presAssocID="{EB390C35-8816-944D-AD59-13584B202751}" presName="childNode1tx" presStyleLbl="bgAcc1" presStyleIdx="4" presStyleCnt="5">
        <dgm:presLayoutVars>
          <dgm:bulletEnabled val="1"/>
        </dgm:presLayoutVars>
      </dgm:prSet>
      <dgm:spPr/>
    </dgm:pt>
    <dgm:pt modelId="{EFE20FAB-EF59-8544-BC83-9A0A811EDC23}" type="pres">
      <dgm:prSet presAssocID="{EB390C35-8816-944D-AD59-13584B202751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3A6E125B-D1D7-1446-AB6F-B8174A2AB721}" type="pres">
      <dgm:prSet presAssocID="{EB390C35-8816-944D-AD59-13584B202751}" presName="connSite1" presStyleCnt="0"/>
      <dgm:spPr/>
    </dgm:pt>
  </dgm:ptLst>
  <dgm:cxnLst>
    <dgm:cxn modelId="{891BB205-C1F2-794F-81C5-88F5858AC023}" type="presOf" srcId="{F7568F6F-4E3D-734A-A7EE-12F3A0FC672F}" destId="{92905B34-1E94-BD4E-8777-0E91F97E53B4}" srcOrd="1" destOrd="0" presId="urn:microsoft.com/office/officeart/2005/8/layout/hProcess4"/>
    <dgm:cxn modelId="{216FAD10-56C2-8A40-BC21-B7E9AB795B0E}" type="presOf" srcId="{69A18B3D-61B3-4041-9562-935C21889211}" destId="{874AC197-5AD6-BD49-BA43-8516C6A296A4}" srcOrd="1" destOrd="2" presId="urn:microsoft.com/office/officeart/2005/8/layout/hProcess4"/>
    <dgm:cxn modelId="{4B272813-BEA3-C244-8D05-DAF9B6C80527}" type="presOf" srcId="{1F2D48C3-0CFB-1941-983E-0C381F57EA1E}" destId="{E4DC20B9-91AC-A945-A667-D38FBC2E3119}" srcOrd="0" destOrd="1" presId="urn:microsoft.com/office/officeart/2005/8/layout/hProcess4"/>
    <dgm:cxn modelId="{37425F15-1B22-D943-904E-3D71973C33C2}" type="presOf" srcId="{FC291955-A0DC-9040-A8C6-C1705118B0DF}" destId="{2B43710C-F498-BA44-AA1D-456A0BA1AB75}" srcOrd="0" destOrd="0" presId="urn:microsoft.com/office/officeart/2005/8/layout/hProcess4"/>
    <dgm:cxn modelId="{FD17621B-D0C9-E54A-BAAE-4C09B4915DA6}" type="presOf" srcId="{C3AAE1B6-4C77-3F4D-B97E-981C843E4577}" destId="{E4DC20B9-91AC-A945-A667-D38FBC2E3119}" srcOrd="0" destOrd="0" presId="urn:microsoft.com/office/officeart/2005/8/layout/hProcess4"/>
    <dgm:cxn modelId="{BF512020-2B06-5F43-A2CE-B809B0773FA1}" type="presOf" srcId="{4DED73F8-47D7-954A-B588-4EC6BCDAB206}" destId="{40051382-236F-CA4F-979E-35285693B355}" srcOrd="0" destOrd="1" presId="urn:microsoft.com/office/officeart/2005/8/layout/hProcess4"/>
    <dgm:cxn modelId="{E0C50F2C-043C-5248-AB7E-45B6A0F50307}" type="presOf" srcId="{036F468E-7799-AC4E-BBDD-E1EA7F001190}" destId="{4583D355-C76C-E54F-8A00-76ABD2481FD7}" srcOrd="0" destOrd="1" presId="urn:microsoft.com/office/officeart/2005/8/layout/hProcess4"/>
    <dgm:cxn modelId="{4569C52C-5660-AB48-9354-9D7740ADCDAA}" srcId="{EB390C35-8816-944D-AD59-13584B202751}" destId="{036F468E-7799-AC4E-BBDD-E1EA7F001190}" srcOrd="1" destOrd="0" parTransId="{4113AA2B-738B-5649-A6E0-67DCF088B55D}" sibTransId="{2546C58F-DDFA-6C4A-AF07-D6D5D5AC7BF3}"/>
    <dgm:cxn modelId="{106A712E-56C5-4C4E-89C4-D6EF217E9880}" type="presOf" srcId="{F9E8CDDC-4043-0649-AB9D-71D0FC5A6C7E}" destId="{E1318103-2318-2742-9EB0-A73952AFA6F6}" srcOrd="0" destOrd="0" presId="urn:microsoft.com/office/officeart/2005/8/layout/hProcess4"/>
    <dgm:cxn modelId="{0BEA0640-C872-9D45-B70A-EAE5D1D90C28}" type="presOf" srcId="{B1447F72-24C3-4746-8493-20EED0B150C6}" destId="{40051382-236F-CA4F-979E-35285693B355}" srcOrd="0" destOrd="0" presId="urn:microsoft.com/office/officeart/2005/8/layout/hProcess4"/>
    <dgm:cxn modelId="{2F138242-7AEC-704D-8D51-9FAA39C26000}" srcId="{EB390C35-8816-944D-AD59-13584B202751}" destId="{51A8B65D-82EE-8A4C-A68A-C2B792556A9C}" srcOrd="0" destOrd="0" parTransId="{671E9EDA-A539-A343-961F-8292915AC12C}" sibTransId="{449672B3-0699-FE41-9221-CA1EFAE2B27A}"/>
    <dgm:cxn modelId="{CD617244-66F9-C44D-9D61-5E6A31775B06}" type="presOf" srcId="{B7862FA0-01DB-794E-BE04-AEBE4060D54B}" destId="{902274AA-DD06-1D45-BA83-562B0840933F}" srcOrd="0" destOrd="0" presId="urn:microsoft.com/office/officeart/2005/8/layout/hProcess4"/>
    <dgm:cxn modelId="{4FF0DA4A-2ADF-4241-80DC-0FCC453C56F3}" type="presOf" srcId="{69A18B3D-61B3-4041-9562-935C21889211}" destId="{7EC21570-44FC-4642-80EF-C1D45A5B56BA}" srcOrd="0" destOrd="2" presId="urn:microsoft.com/office/officeart/2005/8/layout/hProcess4"/>
    <dgm:cxn modelId="{470CE24E-427B-EF46-A5F6-1255AB6FA557}" type="presOf" srcId="{40D1F737-90B2-3A42-9362-28806BAFC7CB}" destId="{4676A1F8-AD40-AB47-8D97-9D1428C33E81}" srcOrd="0" destOrd="0" presId="urn:microsoft.com/office/officeart/2005/8/layout/hProcess4"/>
    <dgm:cxn modelId="{D30F8356-6B4C-0E4E-9638-31A8B10ED15B}" type="presOf" srcId="{9388E45F-FE6B-D543-8044-FEC87A74C113}" destId="{AB37F87A-DD7D-514F-96A1-5BC03DDAC3E7}" srcOrd="0" destOrd="1" presId="urn:microsoft.com/office/officeart/2005/8/layout/hProcess4"/>
    <dgm:cxn modelId="{939B3557-5536-8841-A00C-F6445C76057C}" srcId="{40D1F737-90B2-3A42-9362-28806BAFC7CB}" destId="{EB390C35-8816-944D-AD59-13584B202751}" srcOrd="4" destOrd="0" parTransId="{03BFBC89-1892-C949-9524-081FFECB81F2}" sibTransId="{EFAA9070-E0EE-B741-9C83-99769284F82A}"/>
    <dgm:cxn modelId="{3FB34E57-9762-1743-A779-762D40FF9220}" srcId="{15CFC6CF-8BD6-C249-BA36-E0AEDC59FE40}" destId="{9388E45F-FE6B-D543-8044-FEC87A74C113}" srcOrd="1" destOrd="0" parTransId="{301E91C4-9EEA-6F43-B8B0-904B82A8A36F}" sibTransId="{0CAFF101-F641-1F45-9594-B71990FE6167}"/>
    <dgm:cxn modelId="{B83B575F-CD40-204F-9374-7F01BEAB9574}" type="presOf" srcId="{C3B0F122-85D0-0E4E-94B5-92BE0FB23E29}" destId="{5695DE65-1DD4-A044-8D89-9D965309D3C8}" srcOrd="1" destOrd="2" presId="urn:microsoft.com/office/officeart/2005/8/layout/hProcess4"/>
    <dgm:cxn modelId="{74688460-EFBF-D541-8ADE-C36A7DBA99EF}" type="presOf" srcId="{B189830C-4729-8144-90B1-A1D8DADF72FB}" destId="{D590018A-C8B9-B049-9D0D-3F360BE52BD1}" srcOrd="0" destOrd="0" presId="urn:microsoft.com/office/officeart/2005/8/layout/hProcess4"/>
    <dgm:cxn modelId="{0A2A9762-8EF7-D14E-87F9-E4551FB8274C}" type="presOf" srcId="{C3AAE1B6-4C77-3F4D-B97E-981C843E4577}" destId="{BD360F03-B294-BF41-8C20-935F8A71993D}" srcOrd="1" destOrd="0" presId="urn:microsoft.com/office/officeart/2005/8/layout/hProcess4"/>
    <dgm:cxn modelId="{DB9A8565-487E-2B45-9F21-72EDB524B775}" type="presOf" srcId="{47F4A6CD-99E8-8543-AEFD-7182EE3481C6}" destId="{100DC6F0-1A68-AF47-B8C5-9F6E17DE4B4D}" srcOrd="0" destOrd="0" presId="urn:microsoft.com/office/officeart/2005/8/layout/hProcess4"/>
    <dgm:cxn modelId="{8C6DC568-5A0E-3349-A358-D5793F9339F9}" srcId="{47F4A6CD-99E8-8543-AEFD-7182EE3481C6}" destId="{1F2D48C3-0CFB-1941-983E-0C381F57EA1E}" srcOrd="1" destOrd="0" parTransId="{3781593F-A51B-6940-AF9D-103B6A5DB1FA}" sibTransId="{E6D20C31-4208-B148-AA7D-D3171A6A58C3}"/>
    <dgm:cxn modelId="{421F516E-DE0A-834F-B92A-42F710F10397}" type="presOf" srcId="{B1447F72-24C3-4746-8493-20EED0B150C6}" destId="{5695DE65-1DD4-A044-8D89-9D965309D3C8}" srcOrd="1" destOrd="0" presId="urn:microsoft.com/office/officeart/2005/8/layout/hProcess4"/>
    <dgm:cxn modelId="{7E607877-1AE7-A543-B7F7-5139322D8FEC}" type="presOf" srcId="{05429C2B-EF49-E345-8628-5259157FF822}" destId="{874AC197-5AD6-BD49-BA43-8516C6A296A4}" srcOrd="1" destOrd="1" presId="urn:microsoft.com/office/officeart/2005/8/layout/hProcess4"/>
    <dgm:cxn modelId="{39382679-5811-DC49-89A7-5CF7B3AE55DC}" type="presOf" srcId="{F7568F6F-4E3D-734A-A7EE-12F3A0FC672F}" destId="{AB37F87A-DD7D-514F-96A1-5BC03DDAC3E7}" srcOrd="0" destOrd="0" presId="urn:microsoft.com/office/officeart/2005/8/layout/hProcess4"/>
    <dgm:cxn modelId="{9C1F527B-D15E-174B-95E5-12B4B0048352}" type="presOf" srcId="{9F917C95-309F-044F-90EA-4B1C56AD9DF8}" destId="{7EC21570-44FC-4642-80EF-C1D45A5B56BA}" srcOrd="0" destOrd="0" presId="urn:microsoft.com/office/officeart/2005/8/layout/hProcess4"/>
    <dgm:cxn modelId="{40313680-11C0-7749-9642-A87735ED8F2F}" srcId="{40D1F737-90B2-3A42-9362-28806BAFC7CB}" destId="{47F4A6CD-99E8-8543-AEFD-7182EE3481C6}" srcOrd="1" destOrd="0" parTransId="{F7D3AF27-9A69-7B43-AC74-E8BEF5D7A940}" sibTransId="{FC291955-A0DC-9040-A8C6-C1705118B0DF}"/>
    <dgm:cxn modelId="{1AC8278C-8CCC-CA4D-89AF-B62E9B9FFCA1}" srcId="{15CFC6CF-8BD6-C249-BA36-E0AEDC59FE40}" destId="{F7568F6F-4E3D-734A-A7EE-12F3A0FC672F}" srcOrd="0" destOrd="0" parTransId="{381D2107-9198-A84F-8D9E-BC5B531D6983}" sibTransId="{3E790620-D18E-C240-8CFE-F05FC1D5FC53}"/>
    <dgm:cxn modelId="{0C1FB590-5D09-9A46-821E-B2118246B343}" srcId="{40D1F737-90B2-3A42-9362-28806BAFC7CB}" destId="{C810EB31-5950-CE41-873E-B8ED09FE0C79}" srcOrd="3" destOrd="0" parTransId="{177EB9BA-E4C9-7D44-B9D2-327ACC8B541B}" sibTransId="{F9E8CDDC-4043-0649-AB9D-71D0FC5A6C7E}"/>
    <dgm:cxn modelId="{6BF6F792-FCF9-5145-A1A0-5619A1DB9FD3}" type="presOf" srcId="{15CFC6CF-8BD6-C249-BA36-E0AEDC59FE40}" destId="{9BF93FB1-5E06-5C4B-82A9-4F1A42C9B1B3}" srcOrd="0" destOrd="0" presId="urn:microsoft.com/office/officeart/2005/8/layout/hProcess4"/>
    <dgm:cxn modelId="{42C99995-6CC0-3843-982D-575B2D064DB3}" srcId="{B7862FA0-01DB-794E-BE04-AEBE4060D54B}" destId="{69A18B3D-61B3-4041-9562-935C21889211}" srcOrd="2" destOrd="0" parTransId="{2B128722-0DBE-B546-83FA-75DB7DCE49B6}" sibTransId="{9570E4AD-7D0F-5D43-BA8C-D8891FF91058}"/>
    <dgm:cxn modelId="{B8365098-BE10-2840-8832-577A37EB1899}" type="presOf" srcId="{C3B0F122-85D0-0E4E-94B5-92BE0FB23E29}" destId="{40051382-236F-CA4F-979E-35285693B355}" srcOrd="0" destOrd="2" presId="urn:microsoft.com/office/officeart/2005/8/layout/hProcess4"/>
    <dgm:cxn modelId="{5CC27499-8ADA-4942-8338-F5023B0E9FA7}" srcId="{B7862FA0-01DB-794E-BE04-AEBE4060D54B}" destId="{05429C2B-EF49-E345-8628-5259157FF822}" srcOrd="1" destOrd="0" parTransId="{080E9C39-8810-F549-8600-4BE0119F351B}" sibTransId="{E171E2A5-E020-664D-8878-156DDB4FFFDE}"/>
    <dgm:cxn modelId="{9D50159B-D8A1-644A-BD1B-0017BCC5F668}" type="presOf" srcId="{EB390C35-8816-944D-AD59-13584B202751}" destId="{EFE20FAB-EF59-8544-BC83-9A0A811EDC23}" srcOrd="0" destOrd="0" presId="urn:microsoft.com/office/officeart/2005/8/layout/hProcess4"/>
    <dgm:cxn modelId="{F48B0BA2-4DFD-DB40-8ADC-765A5B648DEB}" srcId="{47F4A6CD-99E8-8543-AEFD-7182EE3481C6}" destId="{C3AAE1B6-4C77-3F4D-B97E-981C843E4577}" srcOrd="0" destOrd="0" parTransId="{3EB22CEE-BEDF-0944-979E-1164B60DFE1C}" sibTransId="{E79D3DBD-D455-BF47-BA1B-AB55BFC083C2}"/>
    <dgm:cxn modelId="{0A5CBFA4-2EF7-4446-B8BC-A731B3B395C8}" srcId="{40D1F737-90B2-3A42-9362-28806BAFC7CB}" destId="{B7862FA0-01DB-794E-BE04-AEBE4060D54B}" srcOrd="2" destOrd="0" parTransId="{30EA8662-FAB6-1943-AF16-BC8201EC4ED3}" sibTransId="{AFEFE4A7-1506-9C40-9461-0915607059E0}"/>
    <dgm:cxn modelId="{62C193A8-A453-024B-8676-DB8144E32449}" type="presOf" srcId="{05429C2B-EF49-E345-8628-5259157FF822}" destId="{7EC21570-44FC-4642-80EF-C1D45A5B56BA}" srcOrd="0" destOrd="1" presId="urn:microsoft.com/office/officeart/2005/8/layout/hProcess4"/>
    <dgm:cxn modelId="{95480AAA-6155-C542-A529-3A4DD2ECD482}" type="presOf" srcId="{4DED73F8-47D7-954A-B588-4EC6BCDAB206}" destId="{5695DE65-1DD4-A044-8D89-9D965309D3C8}" srcOrd="1" destOrd="1" presId="urn:microsoft.com/office/officeart/2005/8/layout/hProcess4"/>
    <dgm:cxn modelId="{1E0338B2-C887-694A-B752-1DE4611FB25E}" type="presOf" srcId="{AFEFE4A7-1506-9C40-9461-0915607059E0}" destId="{373318AD-E720-9E47-B7C4-0D26B5539AAD}" srcOrd="0" destOrd="0" presId="urn:microsoft.com/office/officeart/2005/8/layout/hProcess4"/>
    <dgm:cxn modelId="{035895C4-1589-8246-93A7-EBE27CFFDBB9}" type="presOf" srcId="{036F468E-7799-AC4E-BBDD-E1EA7F001190}" destId="{E849F50C-C9C3-CD42-BF03-D44DC861F913}" srcOrd="1" destOrd="1" presId="urn:microsoft.com/office/officeart/2005/8/layout/hProcess4"/>
    <dgm:cxn modelId="{1C2350D1-FC02-6047-9EDA-769A98E64C57}" srcId="{B7862FA0-01DB-794E-BE04-AEBE4060D54B}" destId="{9F917C95-309F-044F-90EA-4B1C56AD9DF8}" srcOrd="0" destOrd="0" parTransId="{F19415D6-0004-2343-B1FE-CC4B2F9175D9}" sibTransId="{ADA46253-A68B-5249-AB57-5DFF3A13F9D0}"/>
    <dgm:cxn modelId="{0E6789D6-8BA1-9941-94F2-D25F416C6B68}" type="presOf" srcId="{51A8B65D-82EE-8A4C-A68A-C2B792556A9C}" destId="{E849F50C-C9C3-CD42-BF03-D44DC861F913}" srcOrd="1" destOrd="0" presId="urn:microsoft.com/office/officeart/2005/8/layout/hProcess4"/>
    <dgm:cxn modelId="{5FB0B3DC-738C-F544-A0C5-32D7F272A91C}" srcId="{C810EB31-5950-CE41-873E-B8ED09FE0C79}" destId="{C3B0F122-85D0-0E4E-94B5-92BE0FB23E29}" srcOrd="2" destOrd="0" parTransId="{C1152FBF-18A5-3542-A54A-BBD7952858B3}" sibTransId="{37A8E9CA-7D76-3A46-B522-D9F90DF0143A}"/>
    <dgm:cxn modelId="{DAC715E6-E081-9544-9272-B41250920305}" type="presOf" srcId="{1F2D48C3-0CFB-1941-983E-0C381F57EA1E}" destId="{BD360F03-B294-BF41-8C20-935F8A71993D}" srcOrd="1" destOrd="1" presId="urn:microsoft.com/office/officeart/2005/8/layout/hProcess4"/>
    <dgm:cxn modelId="{A41E48EE-16E6-A04D-9013-DBAA42E47E98}" srcId="{C810EB31-5950-CE41-873E-B8ED09FE0C79}" destId="{B1447F72-24C3-4746-8493-20EED0B150C6}" srcOrd="0" destOrd="0" parTransId="{D4238B94-3216-8949-8B8F-A5B2E7350D11}" sibTransId="{D947EC1F-9E8A-DC48-914B-D5D86D081582}"/>
    <dgm:cxn modelId="{5CDCB7EE-F947-2A40-8022-DE17A66173A9}" srcId="{40D1F737-90B2-3A42-9362-28806BAFC7CB}" destId="{15CFC6CF-8BD6-C249-BA36-E0AEDC59FE40}" srcOrd="0" destOrd="0" parTransId="{D4E4B4BA-B6DE-304F-9D7B-969D5AC7F189}" sibTransId="{B189830C-4729-8144-90B1-A1D8DADF72FB}"/>
    <dgm:cxn modelId="{5C7160F8-F030-8446-BC9B-B2471F498F33}" srcId="{C810EB31-5950-CE41-873E-B8ED09FE0C79}" destId="{4DED73F8-47D7-954A-B588-4EC6BCDAB206}" srcOrd="1" destOrd="0" parTransId="{0298A6BB-0F92-3C46-A1E4-9EAE1AD84368}" sibTransId="{8D3948A0-CB12-354B-AC55-1BDF194562B8}"/>
    <dgm:cxn modelId="{CCB57DF9-37BE-8F46-983B-9CB8C08AF2F8}" type="presOf" srcId="{9388E45F-FE6B-D543-8044-FEC87A74C113}" destId="{92905B34-1E94-BD4E-8777-0E91F97E53B4}" srcOrd="1" destOrd="1" presId="urn:microsoft.com/office/officeart/2005/8/layout/hProcess4"/>
    <dgm:cxn modelId="{675293FA-96F6-394D-90DF-1418F3CDFF6F}" type="presOf" srcId="{9F917C95-309F-044F-90EA-4B1C56AD9DF8}" destId="{874AC197-5AD6-BD49-BA43-8516C6A296A4}" srcOrd="1" destOrd="0" presId="urn:microsoft.com/office/officeart/2005/8/layout/hProcess4"/>
    <dgm:cxn modelId="{A74BBCFA-81C7-BC4D-AD8C-7D1F9AF2B37C}" type="presOf" srcId="{51A8B65D-82EE-8A4C-A68A-C2B792556A9C}" destId="{4583D355-C76C-E54F-8A00-76ABD2481FD7}" srcOrd="0" destOrd="0" presId="urn:microsoft.com/office/officeart/2005/8/layout/hProcess4"/>
    <dgm:cxn modelId="{8B2C12FB-74CC-C341-AE05-A528F96654E3}" type="presOf" srcId="{C810EB31-5950-CE41-873E-B8ED09FE0C79}" destId="{14464989-683D-7B40-8A85-2A554D11860C}" srcOrd="0" destOrd="0" presId="urn:microsoft.com/office/officeart/2005/8/layout/hProcess4"/>
    <dgm:cxn modelId="{5D8AA356-9220-CA41-9B5B-FAB509F909F2}" type="presParOf" srcId="{4676A1F8-AD40-AB47-8D97-9D1428C33E81}" destId="{500A16D5-5BDC-EC44-89C5-440232A80E28}" srcOrd="0" destOrd="0" presId="urn:microsoft.com/office/officeart/2005/8/layout/hProcess4"/>
    <dgm:cxn modelId="{422AEDA5-EF81-774C-A80C-9A564680259E}" type="presParOf" srcId="{4676A1F8-AD40-AB47-8D97-9D1428C33E81}" destId="{D675B0B3-27FD-C043-86C6-3EFD1B130965}" srcOrd="1" destOrd="0" presId="urn:microsoft.com/office/officeart/2005/8/layout/hProcess4"/>
    <dgm:cxn modelId="{4CDFD4B2-D419-1F4B-9D75-A7E896032DEB}" type="presParOf" srcId="{4676A1F8-AD40-AB47-8D97-9D1428C33E81}" destId="{78A60923-AFB8-B34B-9C5A-65DF290B24E2}" srcOrd="2" destOrd="0" presId="urn:microsoft.com/office/officeart/2005/8/layout/hProcess4"/>
    <dgm:cxn modelId="{79E9663D-701F-B047-81B0-F8C4EAC0E20F}" type="presParOf" srcId="{78A60923-AFB8-B34B-9C5A-65DF290B24E2}" destId="{4394EA10-F826-FD42-8EF8-3A8FA8BEBB45}" srcOrd="0" destOrd="0" presId="urn:microsoft.com/office/officeart/2005/8/layout/hProcess4"/>
    <dgm:cxn modelId="{16B4023A-F02D-204A-8208-2EF15D2083E0}" type="presParOf" srcId="{4394EA10-F826-FD42-8EF8-3A8FA8BEBB45}" destId="{CD5F7F2A-DF58-0749-970B-015ECA632025}" srcOrd="0" destOrd="0" presId="urn:microsoft.com/office/officeart/2005/8/layout/hProcess4"/>
    <dgm:cxn modelId="{5ACC51B7-A9F6-AC44-8D82-7D1801EA55E5}" type="presParOf" srcId="{4394EA10-F826-FD42-8EF8-3A8FA8BEBB45}" destId="{AB37F87A-DD7D-514F-96A1-5BC03DDAC3E7}" srcOrd="1" destOrd="0" presId="urn:microsoft.com/office/officeart/2005/8/layout/hProcess4"/>
    <dgm:cxn modelId="{00449489-F2CA-2745-A2E8-198AEB3AEBC9}" type="presParOf" srcId="{4394EA10-F826-FD42-8EF8-3A8FA8BEBB45}" destId="{92905B34-1E94-BD4E-8777-0E91F97E53B4}" srcOrd="2" destOrd="0" presId="urn:microsoft.com/office/officeart/2005/8/layout/hProcess4"/>
    <dgm:cxn modelId="{8E3599CC-0629-8C42-AB7C-9A9383854C6E}" type="presParOf" srcId="{4394EA10-F826-FD42-8EF8-3A8FA8BEBB45}" destId="{9BF93FB1-5E06-5C4B-82A9-4F1A42C9B1B3}" srcOrd="3" destOrd="0" presId="urn:microsoft.com/office/officeart/2005/8/layout/hProcess4"/>
    <dgm:cxn modelId="{E6B7FA24-CBD5-9C46-84ED-18BDCE6D30AB}" type="presParOf" srcId="{4394EA10-F826-FD42-8EF8-3A8FA8BEBB45}" destId="{5C026AE5-13A5-1C4F-911F-04BDB14DC737}" srcOrd="4" destOrd="0" presId="urn:microsoft.com/office/officeart/2005/8/layout/hProcess4"/>
    <dgm:cxn modelId="{CDA417EF-8160-C14B-B7BF-72AF1BFEBD69}" type="presParOf" srcId="{78A60923-AFB8-B34B-9C5A-65DF290B24E2}" destId="{D590018A-C8B9-B049-9D0D-3F360BE52BD1}" srcOrd="1" destOrd="0" presId="urn:microsoft.com/office/officeart/2005/8/layout/hProcess4"/>
    <dgm:cxn modelId="{6E19205F-A102-DA4A-BF81-5FDB158C06FB}" type="presParOf" srcId="{78A60923-AFB8-B34B-9C5A-65DF290B24E2}" destId="{B78DD1FE-99BE-A547-8D8E-FC8227F4650F}" srcOrd="2" destOrd="0" presId="urn:microsoft.com/office/officeart/2005/8/layout/hProcess4"/>
    <dgm:cxn modelId="{56AA76B3-1D13-A147-B38D-B4AEC426BFE9}" type="presParOf" srcId="{B78DD1FE-99BE-A547-8D8E-FC8227F4650F}" destId="{09D36941-00D7-8B4B-8B32-EE9696B4D92D}" srcOrd="0" destOrd="0" presId="urn:microsoft.com/office/officeart/2005/8/layout/hProcess4"/>
    <dgm:cxn modelId="{E6411D78-21EC-D54B-82EA-8AD91EDE5D66}" type="presParOf" srcId="{B78DD1FE-99BE-A547-8D8E-FC8227F4650F}" destId="{E4DC20B9-91AC-A945-A667-D38FBC2E3119}" srcOrd="1" destOrd="0" presId="urn:microsoft.com/office/officeart/2005/8/layout/hProcess4"/>
    <dgm:cxn modelId="{792C1E72-AF40-244E-8973-74EB951987E8}" type="presParOf" srcId="{B78DD1FE-99BE-A547-8D8E-FC8227F4650F}" destId="{BD360F03-B294-BF41-8C20-935F8A71993D}" srcOrd="2" destOrd="0" presId="urn:microsoft.com/office/officeart/2005/8/layout/hProcess4"/>
    <dgm:cxn modelId="{15B7C59B-E468-F149-BC5D-A85C642A48E0}" type="presParOf" srcId="{B78DD1FE-99BE-A547-8D8E-FC8227F4650F}" destId="{100DC6F0-1A68-AF47-B8C5-9F6E17DE4B4D}" srcOrd="3" destOrd="0" presId="urn:microsoft.com/office/officeart/2005/8/layout/hProcess4"/>
    <dgm:cxn modelId="{9BCACE16-2DDB-0542-9304-75410AD83F27}" type="presParOf" srcId="{B78DD1FE-99BE-A547-8D8E-FC8227F4650F}" destId="{06AB3802-0483-D748-8294-1E7E96126048}" srcOrd="4" destOrd="0" presId="urn:microsoft.com/office/officeart/2005/8/layout/hProcess4"/>
    <dgm:cxn modelId="{6D7786DA-AE13-F346-8BE1-E29BC20D7875}" type="presParOf" srcId="{78A60923-AFB8-B34B-9C5A-65DF290B24E2}" destId="{2B43710C-F498-BA44-AA1D-456A0BA1AB75}" srcOrd="3" destOrd="0" presId="urn:microsoft.com/office/officeart/2005/8/layout/hProcess4"/>
    <dgm:cxn modelId="{639A2EDA-0C48-BD46-875C-E4247C5EE0F1}" type="presParOf" srcId="{78A60923-AFB8-B34B-9C5A-65DF290B24E2}" destId="{1C9BEEBC-2EBE-4A46-BB0B-BC3CA2CBBB4B}" srcOrd="4" destOrd="0" presId="urn:microsoft.com/office/officeart/2005/8/layout/hProcess4"/>
    <dgm:cxn modelId="{78E542DC-15FA-A948-828F-10434B13A748}" type="presParOf" srcId="{1C9BEEBC-2EBE-4A46-BB0B-BC3CA2CBBB4B}" destId="{76F2986C-7FD3-834F-8F92-DF9E6BA83263}" srcOrd="0" destOrd="0" presId="urn:microsoft.com/office/officeart/2005/8/layout/hProcess4"/>
    <dgm:cxn modelId="{B2B1A2B5-282C-E04D-8D4A-632FC5450F59}" type="presParOf" srcId="{1C9BEEBC-2EBE-4A46-BB0B-BC3CA2CBBB4B}" destId="{7EC21570-44FC-4642-80EF-C1D45A5B56BA}" srcOrd="1" destOrd="0" presId="urn:microsoft.com/office/officeart/2005/8/layout/hProcess4"/>
    <dgm:cxn modelId="{C83DB24F-921E-494A-8E55-EB2760EACF93}" type="presParOf" srcId="{1C9BEEBC-2EBE-4A46-BB0B-BC3CA2CBBB4B}" destId="{874AC197-5AD6-BD49-BA43-8516C6A296A4}" srcOrd="2" destOrd="0" presId="urn:microsoft.com/office/officeart/2005/8/layout/hProcess4"/>
    <dgm:cxn modelId="{D3A027FD-EEF7-F048-9CEE-FB20D43A0253}" type="presParOf" srcId="{1C9BEEBC-2EBE-4A46-BB0B-BC3CA2CBBB4B}" destId="{902274AA-DD06-1D45-BA83-562B0840933F}" srcOrd="3" destOrd="0" presId="urn:microsoft.com/office/officeart/2005/8/layout/hProcess4"/>
    <dgm:cxn modelId="{10637612-0BCB-3846-80DF-0C8E52C8EE43}" type="presParOf" srcId="{1C9BEEBC-2EBE-4A46-BB0B-BC3CA2CBBB4B}" destId="{AACE98C2-25D4-7545-88BF-83235E74B14E}" srcOrd="4" destOrd="0" presId="urn:microsoft.com/office/officeart/2005/8/layout/hProcess4"/>
    <dgm:cxn modelId="{8359A3C0-4C44-A64E-A91A-96C4F95E3D7A}" type="presParOf" srcId="{78A60923-AFB8-B34B-9C5A-65DF290B24E2}" destId="{373318AD-E720-9E47-B7C4-0D26B5539AAD}" srcOrd="5" destOrd="0" presId="urn:microsoft.com/office/officeart/2005/8/layout/hProcess4"/>
    <dgm:cxn modelId="{C89DAE52-16C7-094D-88AC-D2FFB9CC628C}" type="presParOf" srcId="{78A60923-AFB8-B34B-9C5A-65DF290B24E2}" destId="{C7649F4E-BE9D-834A-BBA9-161FEF87C263}" srcOrd="6" destOrd="0" presId="urn:microsoft.com/office/officeart/2005/8/layout/hProcess4"/>
    <dgm:cxn modelId="{11A1C23C-367F-984E-9A31-7EFD15A3E39B}" type="presParOf" srcId="{C7649F4E-BE9D-834A-BBA9-161FEF87C263}" destId="{7C0F6312-53E4-F241-A567-6439DEB321E7}" srcOrd="0" destOrd="0" presId="urn:microsoft.com/office/officeart/2005/8/layout/hProcess4"/>
    <dgm:cxn modelId="{D8ABA91C-A7F3-CA41-90CB-DA344861D9D4}" type="presParOf" srcId="{C7649F4E-BE9D-834A-BBA9-161FEF87C263}" destId="{40051382-236F-CA4F-979E-35285693B355}" srcOrd="1" destOrd="0" presId="urn:microsoft.com/office/officeart/2005/8/layout/hProcess4"/>
    <dgm:cxn modelId="{4664444C-9725-7943-837D-435792154D28}" type="presParOf" srcId="{C7649F4E-BE9D-834A-BBA9-161FEF87C263}" destId="{5695DE65-1DD4-A044-8D89-9D965309D3C8}" srcOrd="2" destOrd="0" presId="urn:microsoft.com/office/officeart/2005/8/layout/hProcess4"/>
    <dgm:cxn modelId="{6845CE4E-B2DF-2143-BDBF-18E0A89F41E8}" type="presParOf" srcId="{C7649F4E-BE9D-834A-BBA9-161FEF87C263}" destId="{14464989-683D-7B40-8A85-2A554D11860C}" srcOrd="3" destOrd="0" presId="urn:microsoft.com/office/officeart/2005/8/layout/hProcess4"/>
    <dgm:cxn modelId="{EEDAACE3-6BEA-F941-8AEC-7C4B9CC24FD1}" type="presParOf" srcId="{C7649F4E-BE9D-834A-BBA9-161FEF87C263}" destId="{5E2AEFBF-E038-2A49-ADEE-874314A46C36}" srcOrd="4" destOrd="0" presId="urn:microsoft.com/office/officeart/2005/8/layout/hProcess4"/>
    <dgm:cxn modelId="{C32FE239-C550-E648-9601-7A94D78B3E32}" type="presParOf" srcId="{78A60923-AFB8-B34B-9C5A-65DF290B24E2}" destId="{E1318103-2318-2742-9EB0-A73952AFA6F6}" srcOrd="7" destOrd="0" presId="urn:microsoft.com/office/officeart/2005/8/layout/hProcess4"/>
    <dgm:cxn modelId="{1364F58E-E4F8-164E-AD14-5C408D74748D}" type="presParOf" srcId="{78A60923-AFB8-B34B-9C5A-65DF290B24E2}" destId="{02876E21-A356-3A4A-A137-9634F9140984}" srcOrd="8" destOrd="0" presId="urn:microsoft.com/office/officeart/2005/8/layout/hProcess4"/>
    <dgm:cxn modelId="{0BA55419-3141-CF4D-9D31-AAFD5DA9E2DF}" type="presParOf" srcId="{02876E21-A356-3A4A-A137-9634F9140984}" destId="{312EABCD-A550-944D-9304-57261F75B8AD}" srcOrd="0" destOrd="0" presId="urn:microsoft.com/office/officeart/2005/8/layout/hProcess4"/>
    <dgm:cxn modelId="{CEF6A74E-0FA4-8246-BBC5-CCBABCC9B53E}" type="presParOf" srcId="{02876E21-A356-3A4A-A137-9634F9140984}" destId="{4583D355-C76C-E54F-8A00-76ABD2481FD7}" srcOrd="1" destOrd="0" presId="urn:microsoft.com/office/officeart/2005/8/layout/hProcess4"/>
    <dgm:cxn modelId="{25C8E2F1-68B4-8744-8FA5-53B598168602}" type="presParOf" srcId="{02876E21-A356-3A4A-A137-9634F9140984}" destId="{E849F50C-C9C3-CD42-BF03-D44DC861F913}" srcOrd="2" destOrd="0" presId="urn:microsoft.com/office/officeart/2005/8/layout/hProcess4"/>
    <dgm:cxn modelId="{4615A081-9727-F64B-9656-C2C1CC9BCE8E}" type="presParOf" srcId="{02876E21-A356-3A4A-A137-9634F9140984}" destId="{EFE20FAB-EF59-8544-BC83-9A0A811EDC23}" srcOrd="3" destOrd="0" presId="urn:microsoft.com/office/officeart/2005/8/layout/hProcess4"/>
    <dgm:cxn modelId="{30E20EE0-F6A3-7D43-A9C4-29189D2E1594}" type="presParOf" srcId="{02876E21-A356-3A4A-A137-9634F9140984}" destId="{3A6E125B-D1D7-1446-AB6F-B8174A2AB72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9EBAE-6D74-47D1-A08E-2E6876EE4CD1}">
      <dsp:nvSpPr>
        <dsp:cNvPr id="0" name=""/>
        <dsp:cNvSpPr/>
      </dsp:nvSpPr>
      <dsp:spPr>
        <a:xfrm>
          <a:off x="355227" y="554091"/>
          <a:ext cx="1095855" cy="10958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1A61D2-8F0C-4FA1-9F1E-A674382C7B12}">
      <dsp:nvSpPr>
        <dsp:cNvPr id="0" name=""/>
        <dsp:cNvSpPr/>
      </dsp:nvSpPr>
      <dsp:spPr>
        <a:xfrm>
          <a:off x="588770" y="787634"/>
          <a:ext cx="628769" cy="628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CE4A0-AFF7-4E9D-AB5D-69101E28CB6F}">
      <dsp:nvSpPr>
        <dsp:cNvPr id="0" name=""/>
        <dsp:cNvSpPr/>
      </dsp:nvSpPr>
      <dsp:spPr>
        <a:xfrm>
          <a:off x="4913" y="1991278"/>
          <a:ext cx="1796484" cy="71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Real Estate Investment Trusts</a:t>
          </a:r>
          <a:endParaRPr lang="en-US" sz="1100" kern="1200"/>
        </a:p>
      </dsp:txBody>
      <dsp:txXfrm>
        <a:off x="4913" y="1991278"/>
        <a:ext cx="1796484" cy="718593"/>
      </dsp:txXfrm>
    </dsp:sp>
    <dsp:sp modelId="{3B6A7568-E528-416B-87B3-E369371C0964}">
      <dsp:nvSpPr>
        <dsp:cNvPr id="0" name=""/>
        <dsp:cNvSpPr/>
      </dsp:nvSpPr>
      <dsp:spPr>
        <a:xfrm>
          <a:off x="2466096" y="554091"/>
          <a:ext cx="1095855" cy="10958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901D8-84ED-4C9F-90BB-84752281B2B4}">
      <dsp:nvSpPr>
        <dsp:cNvPr id="0" name=""/>
        <dsp:cNvSpPr/>
      </dsp:nvSpPr>
      <dsp:spPr>
        <a:xfrm>
          <a:off x="2699639" y="787634"/>
          <a:ext cx="628769" cy="628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0A5B3-B2D0-41A0-95C8-7B673E0B6B93}">
      <dsp:nvSpPr>
        <dsp:cNvPr id="0" name=""/>
        <dsp:cNvSpPr/>
      </dsp:nvSpPr>
      <dsp:spPr>
        <a:xfrm>
          <a:off x="2115782" y="1991278"/>
          <a:ext cx="1796484" cy="71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Really boring stocks…typically owned by retirees or pension funds</a:t>
          </a:r>
          <a:endParaRPr lang="en-US" sz="1100" kern="1200"/>
        </a:p>
      </dsp:txBody>
      <dsp:txXfrm>
        <a:off x="2115782" y="1991278"/>
        <a:ext cx="1796484" cy="718593"/>
      </dsp:txXfrm>
    </dsp:sp>
    <dsp:sp modelId="{2A0FBF87-DB13-4CC0-A68D-67BC37B02B63}">
      <dsp:nvSpPr>
        <dsp:cNvPr id="0" name=""/>
        <dsp:cNvSpPr/>
      </dsp:nvSpPr>
      <dsp:spPr>
        <a:xfrm>
          <a:off x="4576965" y="554091"/>
          <a:ext cx="1095855" cy="10958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A0F97-6F84-4AE6-808C-EBDD1AF87EAC}">
      <dsp:nvSpPr>
        <dsp:cNvPr id="0" name=""/>
        <dsp:cNvSpPr/>
      </dsp:nvSpPr>
      <dsp:spPr>
        <a:xfrm>
          <a:off x="4810508" y="787634"/>
          <a:ext cx="628769" cy="628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7E2FA-1AED-44F7-B774-FFBB5C063148}">
      <dsp:nvSpPr>
        <dsp:cNvPr id="0" name=""/>
        <dsp:cNvSpPr/>
      </dsp:nvSpPr>
      <dsp:spPr>
        <a:xfrm>
          <a:off x="4226651" y="1991278"/>
          <a:ext cx="1796484" cy="71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need to give out &gt;90% of their annual income (mostly rental yield)</a:t>
          </a:r>
          <a:endParaRPr lang="en-US" sz="1100" kern="1200" dirty="0"/>
        </a:p>
      </dsp:txBody>
      <dsp:txXfrm>
        <a:off x="4226651" y="1991278"/>
        <a:ext cx="1796484" cy="718593"/>
      </dsp:txXfrm>
    </dsp:sp>
    <dsp:sp modelId="{A9B50A96-D3E6-4B77-AA4B-6DD102BDB47C}">
      <dsp:nvSpPr>
        <dsp:cNvPr id="0" name=""/>
        <dsp:cNvSpPr/>
      </dsp:nvSpPr>
      <dsp:spPr>
        <a:xfrm>
          <a:off x="6687834" y="554091"/>
          <a:ext cx="1095855" cy="10958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5098C-4DD8-47BE-B7BA-EC5F406734C0}">
      <dsp:nvSpPr>
        <dsp:cNvPr id="0" name=""/>
        <dsp:cNvSpPr/>
      </dsp:nvSpPr>
      <dsp:spPr>
        <a:xfrm>
          <a:off x="6921377" y="787634"/>
          <a:ext cx="628769" cy="6287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040DD-C342-4625-A79D-C1DD2D4FB144}">
      <dsp:nvSpPr>
        <dsp:cNvPr id="0" name=""/>
        <dsp:cNvSpPr/>
      </dsp:nvSpPr>
      <dsp:spPr>
        <a:xfrm>
          <a:off x="6337520" y="1991278"/>
          <a:ext cx="1796484" cy="71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this asset class tends to behave more like bonds than stocks…</a:t>
          </a:r>
          <a:endParaRPr lang="en-US" sz="1100" kern="1200" dirty="0"/>
        </a:p>
      </dsp:txBody>
      <dsp:txXfrm>
        <a:off x="6337520" y="1991278"/>
        <a:ext cx="1796484" cy="718593"/>
      </dsp:txXfrm>
    </dsp:sp>
    <dsp:sp modelId="{7F115969-EADB-CA4F-B389-A5F75F88BA56}">
      <dsp:nvSpPr>
        <dsp:cNvPr id="0" name=""/>
        <dsp:cNvSpPr/>
      </dsp:nvSpPr>
      <dsp:spPr>
        <a:xfrm>
          <a:off x="8798704" y="554091"/>
          <a:ext cx="1095855" cy="109585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0C422-58CB-5C45-BF6F-1CC77764B006}">
      <dsp:nvSpPr>
        <dsp:cNvPr id="0" name=""/>
        <dsp:cNvSpPr/>
      </dsp:nvSpPr>
      <dsp:spPr>
        <a:xfrm>
          <a:off x="9032247" y="787634"/>
          <a:ext cx="628769" cy="6287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85C10-01F1-E840-A48A-6318479B9B72}">
      <dsp:nvSpPr>
        <dsp:cNvPr id="0" name=""/>
        <dsp:cNvSpPr/>
      </dsp:nvSpPr>
      <dsp:spPr>
        <a:xfrm>
          <a:off x="8448389" y="1991278"/>
          <a:ext cx="1796484" cy="71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Hence, REITS are typically ignored by financial literature </a:t>
          </a:r>
          <a:endParaRPr lang="en-US" sz="1100" kern="1200" dirty="0"/>
        </a:p>
      </dsp:txBody>
      <dsp:txXfrm>
        <a:off x="8448389" y="1991278"/>
        <a:ext cx="1796484" cy="7185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98EAD-0837-4D18-A8D6-805E63DA79DA}">
      <dsp:nvSpPr>
        <dsp:cNvPr id="0" name=""/>
        <dsp:cNvSpPr/>
      </dsp:nvSpPr>
      <dsp:spPr>
        <a:xfrm>
          <a:off x="0" y="1494"/>
          <a:ext cx="6195187" cy="7575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79F6D-0172-4A28-AEF9-E7FBDC568AA6}">
      <dsp:nvSpPr>
        <dsp:cNvPr id="0" name=""/>
        <dsp:cNvSpPr/>
      </dsp:nvSpPr>
      <dsp:spPr>
        <a:xfrm>
          <a:off x="229149" y="171936"/>
          <a:ext cx="416636" cy="4166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73CC5-F0FC-4F4D-B85C-718F14332262}">
      <dsp:nvSpPr>
        <dsp:cNvPr id="0" name=""/>
        <dsp:cNvSpPr/>
      </dsp:nvSpPr>
      <dsp:spPr>
        <a:xfrm>
          <a:off x="874936" y="1494"/>
          <a:ext cx="5320250" cy="75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71" tIns="80171" rIns="80171" bIns="8017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94 stock-level features</a:t>
          </a:r>
          <a:endParaRPr lang="en-US" sz="2200" kern="1200"/>
        </a:p>
      </dsp:txBody>
      <dsp:txXfrm>
        <a:off x="874936" y="1494"/>
        <a:ext cx="5320250" cy="757520"/>
      </dsp:txXfrm>
    </dsp:sp>
    <dsp:sp modelId="{73F7A9DD-8E5D-4CD6-88A6-E80700FFF22A}">
      <dsp:nvSpPr>
        <dsp:cNvPr id="0" name=""/>
        <dsp:cNvSpPr/>
      </dsp:nvSpPr>
      <dsp:spPr>
        <a:xfrm>
          <a:off x="0" y="948395"/>
          <a:ext cx="6195187" cy="7575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67A25-DEDF-47C9-B64E-CD9D2A07089C}">
      <dsp:nvSpPr>
        <dsp:cNvPr id="0" name=""/>
        <dsp:cNvSpPr/>
      </dsp:nvSpPr>
      <dsp:spPr>
        <a:xfrm>
          <a:off x="229149" y="1118837"/>
          <a:ext cx="416636" cy="4166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44FFEE-F7BB-4FAF-986B-71DEFBB5DA5F}">
      <dsp:nvSpPr>
        <dsp:cNvPr id="0" name=""/>
        <dsp:cNvSpPr/>
      </dsp:nvSpPr>
      <dsp:spPr>
        <a:xfrm>
          <a:off x="874936" y="948395"/>
          <a:ext cx="5320250" cy="75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71" tIns="80171" rIns="80171" bIns="8017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15 machine-learning models</a:t>
          </a:r>
          <a:endParaRPr lang="en-US" sz="2200" kern="1200"/>
        </a:p>
      </dsp:txBody>
      <dsp:txXfrm>
        <a:off x="874936" y="948395"/>
        <a:ext cx="5320250" cy="757520"/>
      </dsp:txXfrm>
    </dsp:sp>
    <dsp:sp modelId="{14F12E19-2104-4566-9D59-A85D3C978FB5}">
      <dsp:nvSpPr>
        <dsp:cNvPr id="0" name=""/>
        <dsp:cNvSpPr/>
      </dsp:nvSpPr>
      <dsp:spPr>
        <a:xfrm>
          <a:off x="0" y="1895296"/>
          <a:ext cx="6195187" cy="7575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034747-4B7E-4CD8-BEA8-A21B828330F2}">
      <dsp:nvSpPr>
        <dsp:cNvPr id="0" name=""/>
        <dsp:cNvSpPr/>
      </dsp:nvSpPr>
      <dsp:spPr>
        <a:xfrm>
          <a:off x="229149" y="2065738"/>
          <a:ext cx="416636" cy="4166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1068E-09AC-4945-A0DC-A6776A9EB4FC}">
      <dsp:nvSpPr>
        <dsp:cNvPr id="0" name=""/>
        <dsp:cNvSpPr/>
      </dsp:nvSpPr>
      <dsp:spPr>
        <a:xfrm>
          <a:off x="874936" y="1895296"/>
          <a:ext cx="5320250" cy="75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71" tIns="80171" rIns="80171" bIns="8017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Plenty of sweat, blood and pain</a:t>
          </a:r>
          <a:endParaRPr lang="en-US" sz="2200" kern="1200"/>
        </a:p>
      </dsp:txBody>
      <dsp:txXfrm>
        <a:off x="874936" y="1895296"/>
        <a:ext cx="5320250" cy="757520"/>
      </dsp:txXfrm>
    </dsp:sp>
    <dsp:sp modelId="{1DF2B9FF-F0A7-4E03-9E17-2677F1BDD608}">
      <dsp:nvSpPr>
        <dsp:cNvPr id="0" name=""/>
        <dsp:cNvSpPr/>
      </dsp:nvSpPr>
      <dsp:spPr>
        <a:xfrm>
          <a:off x="0" y="2842196"/>
          <a:ext cx="6195187" cy="7575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31A99-BD90-4D19-A3DB-8F732D633C2D}">
      <dsp:nvSpPr>
        <dsp:cNvPr id="0" name=""/>
        <dsp:cNvSpPr/>
      </dsp:nvSpPr>
      <dsp:spPr>
        <a:xfrm>
          <a:off x="229149" y="3012638"/>
          <a:ext cx="416636" cy="4166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783AD-B433-484E-8F4A-A7406F0CF999}">
      <dsp:nvSpPr>
        <dsp:cNvPr id="0" name=""/>
        <dsp:cNvSpPr/>
      </dsp:nvSpPr>
      <dsp:spPr>
        <a:xfrm>
          <a:off x="874936" y="2842196"/>
          <a:ext cx="5320250" cy="75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71" tIns="80171" rIns="80171" bIns="8017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…including a total hard disk wipeout</a:t>
          </a:r>
          <a:endParaRPr lang="en-US" sz="2200" kern="1200"/>
        </a:p>
      </dsp:txBody>
      <dsp:txXfrm>
        <a:off x="874936" y="2842196"/>
        <a:ext cx="5320250" cy="757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37F87A-DD7D-514F-96A1-5BC03DDAC3E7}">
      <dsp:nvSpPr>
        <dsp:cNvPr id="0" name=""/>
        <dsp:cNvSpPr/>
      </dsp:nvSpPr>
      <dsp:spPr>
        <a:xfrm>
          <a:off x="2197" y="2470628"/>
          <a:ext cx="1781511" cy="1469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OLS severely overfits to 94 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Negative R</a:t>
          </a:r>
          <a:r>
            <a:rPr lang="en-GB" sz="1300" kern="1200" baseline="30000" dirty="0"/>
            <a:t>2</a:t>
          </a:r>
        </a:p>
      </dsp:txBody>
      <dsp:txXfrm>
        <a:off x="36011" y="2504442"/>
        <a:ext cx="1713883" cy="1086880"/>
      </dsp:txXfrm>
    </dsp:sp>
    <dsp:sp modelId="{D590018A-C8B9-B049-9D0D-3F360BE52BD1}">
      <dsp:nvSpPr>
        <dsp:cNvPr id="0" name=""/>
        <dsp:cNvSpPr/>
      </dsp:nvSpPr>
      <dsp:spPr>
        <a:xfrm>
          <a:off x="1015345" y="2863632"/>
          <a:ext cx="1901086" cy="1901086"/>
        </a:xfrm>
        <a:prstGeom prst="leftCircularArrow">
          <a:avLst>
            <a:gd name="adj1" fmla="val 2822"/>
            <a:gd name="adj2" fmla="val 344610"/>
            <a:gd name="adj3" fmla="val 2120121"/>
            <a:gd name="adj4" fmla="val 9024489"/>
            <a:gd name="adj5" fmla="val 329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93FB1-5E06-5C4B-82A9-4F1A42C9B1B3}">
      <dsp:nvSpPr>
        <dsp:cNvPr id="0" name=""/>
        <dsp:cNvSpPr/>
      </dsp:nvSpPr>
      <dsp:spPr>
        <a:xfrm>
          <a:off x="398088" y="3625136"/>
          <a:ext cx="1583565" cy="629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Linear Regression</a:t>
          </a:r>
        </a:p>
      </dsp:txBody>
      <dsp:txXfrm>
        <a:off x="416532" y="3643580"/>
        <a:ext cx="1546677" cy="592843"/>
      </dsp:txXfrm>
    </dsp:sp>
    <dsp:sp modelId="{E4DC20B9-91AC-A945-A667-D38FBC2E3119}">
      <dsp:nvSpPr>
        <dsp:cNvPr id="0" name=""/>
        <dsp:cNvSpPr/>
      </dsp:nvSpPr>
      <dsp:spPr>
        <a:xfrm>
          <a:off x="2237143" y="2470628"/>
          <a:ext cx="1781511" cy="1469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Large jump in performance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R</a:t>
          </a:r>
          <a:r>
            <a:rPr lang="en-GB" sz="1300" kern="1200" baseline="30000" dirty="0"/>
            <a:t>2</a:t>
          </a:r>
          <a:r>
            <a:rPr lang="en-GB" sz="1300" kern="1200" dirty="0"/>
            <a:t> of 0.18-0.23</a:t>
          </a:r>
        </a:p>
      </dsp:txBody>
      <dsp:txXfrm>
        <a:off x="2270957" y="2819308"/>
        <a:ext cx="1713883" cy="1086880"/>
      </dsp:txXfrm>
    </dsp:sp>
    <dsp:sp modelId="{2B43710C-F498-BA44-AA1D-456A0BA1AB75}">
      <dsp:nvSpPr>
        <dsp:cNvPr id="0" name=""/>
        <dsp:cNvSpPr/>
      </dsp:nvSpPr>
      <dsp:spPr>
        <a:xfrm>
          <a:off x="3235445" y="1588299"/>
          <a:ext cx="2128723" cy="2128723"/>
        </a:xfrm>
        <a:prstGeom prst="circularArrow">
          <a:avLst>
            <a:gd name="adj1" fmla="val 2520"/>
            <a:gd name="adj2" fmla="val 305603"/>
            <a:gd name="adj3" fmla="val 19518887"/>
            <a:gd name="adj4" fmla="val 12575511"/>
            <a:gd name="adj5" fmla="val 29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DC6F0-1A68-AF47-B8C5-9F6E17DE4B4D}">
      <dsp:nvSpPr>
        <dsp:cNvPr id="0" name=""/>
        <dsp:cNvSpPr/>
      </dsp:nvSpPr>
      <dsp:spPr>
        <a:xfrm>
          <a:off x="2633035" y="2155762"/>
          <a:ext cx="1583565" cy="629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Regularisation</a:t>
          </a:r>
        </a:p>
      </dsp:txBody>
      <dsp:txXfrm>
        <a:off x="2651479" y="2174206"/>
        <a:ext cx="1546677" cy="592843"/>
      </dsp:txXfrm>
    </dsp:sp>
    <dsp:sp modelId="{7EC21570-44FC-4642-80EF-C1D45A5B56BA}">
      <dsp:nvSpPr>
        <dsp:cNvPr id="0" name=""/>
        <dsp:cNvSpPr/>
      </dsp:nvSpPr>
      <dsp:spPr>
        <a:xfrm>
          <a:off x="4472090" y="2470628"/>
          <a:ext cx="1781511" cy="1469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Low R</a:t>
          </a:r>
          <a:r>
            <a:rPr lang="en-GB" sz="1300" kern="1200" baseline="30000" dirty="0"/>
            <a:t>2 </a:t>
          </a:r>
          <a:r>
            <a:rPr lang="en-GB" sz="1300" kern="1200" dirty="0"/>
            <a:t>of -0.06 to 0.09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PCA – Reduced to 28 components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PLS – 1 component!</a:t>
          </a:r>
        </a:p>
      </dsp:txBody>
      <dsp:txXfrm>
        <a:off x="4505904" y="2504442"/>
        <a:ext cx="1713883" cy="1086880"/>
      </dsp:txXfrm>
    </dsp:sp>
    <dsp:sp modelId="{373318AD-E720-9E47-B7C4-0D26B5539AAD}">
      <dsp:nvSpPr>
        <dsp:cNvPr id="0" name=""/>
        <dsp:cNvSpPr/>
      </dsp:nvSpPr>
      <dsp:spPr>
        <a:xfrm>
          <a:off x="5485237" y="2863632"/>
          <a:ext cx="1901086" cy="1901086"/>
        </a:xfrm>
        <a:prstGeom prst="leftCircularArrow">
          <a:avLst>
            <a:gd name="adj1" fmla="val 2822"/>
            <a:gd name="adj2" fmla="val 344610"/>
            <a:gd name="adj3" fmla="val 2120121"/>
            <a:gd name="adj4" fmla="val 9024489"/>
            <a:gd name="adj5" fmla="val 329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274AA-DD06-1D45-BA83-562B0840933F}">
      <dsp:nvSpPr>
        <dsp:cNvPr id="0" name=""/>
        <dsp:cNvSpPr/>
      </dsp:nvSpPr>
      <dsp:spPr>
        <a:xfrm>
          <a:off x="4867981" y="3625136"/>
          <a:ext cx="1583565" cy="629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Dimension Reduction</a:t>
          </a:r>
        </a:p>
      </dsp:txBody>
      <dsp:txXfrm>
        <a:off x="4886425" y="3643580"/>
        <a:ext cx="1546677" cy="592843"/>
      </dsp:txXfrm>
    </dsp:sp>
    <dsp:sp modelId="{40051382-236F-CA4F-979E-35285693B355}">
      <dsp:nvSpPr>
        <dsp:cNvPr id="0" name=""/>
        <dsp:cNvSpPr/>
      </dsp:nvSpPr>
      <dsp:spPr>
        <a:xfrm>
          <a:off x="6707036" y="2470628"/>
          <a:ext cx="1781511" cy="1469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Worst performing models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Low R</a:t>
          </a:r>
          <a:r>
            <a:rPr lang="en-GB" sz="1300" kern="1200" baseline="30000" dirty="0"/>
            <a:t>2 </a:t>
          </a:r>
          <a:r>
            <a:rPr lang="en-GB" sz="1300" kern="1200" dirty="0"/>
            <a:t>of -0.04 to   -0.75!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Struggled in 2007</a:t>
          </a:r>
        </a:p>
      </dsp:txBody>
      <dsp:txXfrm>
        <a:off x="6740850" y="2819308"/>
        <a:ext cx="1713883" cy="1086880"/>
      </dsp:txXfrm>
    </dsp:sp>
    <dsp:sp modelId="{E1318103-2318-2742-9EB0-A73952AFA6F6}">
      <dsp:nvSpPr>
        <dsp:cNvPr id="0" name=""/>
        <dsp:cNvSpPr/>
      </dsp:nvSpPr>
      <dsp:spPr>
        <a:xfrm>
          <a:off x="7705338" y="1588299"/>
          <a:ext cx="2128723" cy="2128723"/>
        </a:xfrm>
        <a:prstGeom prst="circularArrow">
          <a:avLst>
            <a:gd name="adj1" fmla="val 2520"/>
            <a:gd name="adj2" fmla="val 305603"/>
            <a:gd name="adj3" fmla="val 19518887"/>
            <a:gd name="adj4" fmla="val 12575511"/>
            <a:gd name="adj5" fmla="val 29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64989-683D-7B40-8A85-2A554D11860C}">
      <dsp:nvSpPr>
        <dsp:cNvPr id="0" name=""/>
        <dsp:cNvSpPr/>
      </dsp:nvSpPr>
      <dsp:spPr>
        <a:xfrm>
          <a:off x="7102927" y="2155762"/>
          <a:ext cx="1583565" cy="629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Trees and Forests</a:t>
          </a:r>
        </a:p>
      </dsp:txBody>
      <dsp:txXfrm>
        <a:off x="7121371" y="2174206"/>
        <a:ext cx="1546677" cy="592843"/>
      </dsp:txXfrm>
    </dsp:sp>
    <dsp:sp modelId="{4583D355-C76C-E54F-8A00-76ABD2481FD7}">
      <dsp:nvSpPr>
        <dsp:cNvPr id="0" name=""/>
        <dsp:cNvSpPr/>
      </dsp:nvSpPr>
      <dsp:spPr>
        <a:xfrm>
          <a:off x="8941982" y="2470628"/>
          <a:ext cx="1781511" cy="1469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Best performing, but only for five layers and above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Highest R2 of 0.23 to 0.42</a:t>
          </a:r>
        </a:p>
      </dsp:txBody>
      <dsp:txXfrm>
        <a:off x="8975796" y="2504442"/>
        <a:ext cx="1713883" cy="1086880"/>
      </dsp:txXfrm>
    </dsp:sp>
    <dsp:sp modelId="{EFE20FAB-EF59-8544-BC83-9A0A811EDC23}">
      <dsp:nvSpPr>
        <dsp:cNvPr id="0" name=""/>
        <dsp:cNvSpPr/>
      </dsp:nvSpPr>
      <dsp:spPr>
        <a:xfrm>
          <a:off x="9337874" y="3625136"/>
          <a:ext cx="1583565" cy="629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Neural Networks</a:t>
          </a:r>
        </a:p>
      </dsp:txBody>
      <dsp:txXfrm>
        <a:off x="9356318" y="3643580"/>
        <a:ext cx="1546677" cy="592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F8176-AF7E-2048-92A7-73334C98E049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F5CF4-B5A1-7348-A89C-800180004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896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F5CF4-B5A1-7348-A89C-800180004AE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013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11/10/21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78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84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07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37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6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40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11/10/21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75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29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11/10/21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00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63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17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11/10/21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8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19E9D7-469B-E546-BA30-7C1759A58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5100"/>
              <a:t>Understanding the cross-section of U.S. REIT returns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E8071-2B7C-2D49-9F8E-E02F3B7F2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en-GB" dirty="0"/>
              <a:t>DSI 24 Capstone Project</a:t>
            </a:r>
          </a:p>
          <a:p>
            <a:r>
              <a:rPr lang="en-GB" dirty="0"/>
              <a:t>by</a:t>
            </a:r>
          </a:p>
          <a:p>
            <a:r>
              <a:rPr lang="en-GB" dirty="0"/>
              <a:t>Ethan </a:t>
            </a:r>
            <a:r>
              <a:rPr lang="en-GB" dirty="0" err="1"/>
              <a:t>Leow</a:t>
            </a:r>
            <a:endParaRPr lang="en-GB" dirty="0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78219996-FC46-4089-B8C1-01DC54ACC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94" r="34265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736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E40B1-30F3-D94D-A1E4-CB81947BD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/>
              <a:t>Features of importance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0CBC064-D087-47EC-9A70-687F9E1A4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 average, 1-month momentum (mom1m) is the highest-ranked feature across all models</a:t>
            </a:r>
          </a:p>
          <a:p>
            <a:r>
              <a:rPr lang="en-US" dirty="0"/>
              <a:t>Followed by volatility of returns (</a:t>
            </a:r>
            <a:r>
              <a:rPr lang="en-US" dirty="0" err="1"/>
              <a:t>retvol</a:t>
            </a:r>
            <a:r>
              <a:rPr lang="en-US" dirty="0"/>
              <a:t>) is next highest</a:t>
            </a:r>
          </a:p>
          <a:p>
            <a:r>
              <a:rPr lang="en-US" dirty="0"/>
              <a:t>Random Forest and </a:t>
            </a:r>
            <a:r>
              <a:rPr lang="en-US" dirty="0" err="1"/>
              <a:t>XGBoost</a:t>
            </a:r>
            <a:r>
              <a:rPr lang="en-US" dirty="0"/>
              <a:t> disagree with other models…all of their important features contradict other models</a:t>
            </a:r>
          </a:p>
        </p:txBody>
      </p:sp>
      <p:grpSp>
        <p:nvGrpSpPr>
          <p:cNvPr id="103" name="Group 12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4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562AB8-4D16-6141-82BA-EB3201822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468"/>
            <a:ext cx="6096989" cy="681228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6858A33-B13F-2E4B-924A-9D31C1F436BD}"/>
              </a:ext>
            </a:extLst>
          </p:cNvPr>
          <p:cNvSpPr/>
          <p:nvPr/>
        </p:nvSpPr>
        <p:spPr>
          <a:xfrm>
            <a:off x="9191708" y="2932329"/>
            <a:ext cx="509753" cy="4966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8236A2F-4E40-6742-AA99-5C109FA7FCE7}"/>
              </a:ext>
            </a:extLst>
          </p:cNvPr>
          <p:cNvSpPr/>
          <p:nvPr/>
        </p:nvSpPr>
        <p:spPr>
          <a:xfrm>
            <a:off x="9924553" y="2932328"/>
            <a:ext cx="509753" cy="4966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573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964196-2BCA-7540-A841-F562918E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en-GB"/>
              <a:t>Portfolio Performance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A9AA91-5450-5D4A-8131-9C378525D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49" y="1563483"/>
            <a:ext cx="7077758" cy="4161460"/>
          </a:xfrm>
          <a:prstGeom prst="rect">
            <a:avLst/>
          </a:prstGeom>
        </p:spPr>
      </p:pic>
      <p:cxnSp>
        <p:nvCxnSpPr>
          <p:cNvPr id="24" name="Straight Connector 12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4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6" name="Oval 15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4" name="Content Placeholder 7">
            <a:extLst>
              <a:ext uri="{FF2B5EF4-FFF2-40B4-BE49-F238E27FC236}">
                <a16:creationId xmlns:a16="http://schemas.microsoft.com/office/drawing/2014/main" id="{75686A80-9991-A542-B2E3-6A8C8E5DABA4}"/>
              </a:ext>
            </a:extLst>
          </p:cNvPr>
          <p:cNvSpPr txBox="1">
            <a:spLocks/>
          </p:cNvSpPr>
          <p:nvPr/>
        </p:nvSpPr>
        <p:spPr>
          <a:xfrm>
            <a:off x="7988646" y="1744583"/>
            <a:ext cx="3926946" cy="4016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Plain OLS is not too bad at the portfolio-level, despite overfitting at the stock-level</a:t>
            </a:r>
          </a:p>
          <a:p>
            <a:r>
              <a:rPr lang="en-US" dirty="0"/>
              <a:t>Tree regressors are terrible</a:t>
            </a:r>
          </a:p>
          <a:p>
            <a:r>
              <a:rPr lang="en-US" dirty="0"/>
              <a:t>Neural networks are the champs…even better on a portfolio level!!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772694-4181-1E40-9EE5-C0D12C2546B2}"/>
              </a:ext>
            </a:extLst>
          </p:cNvPr>
          <p:cNvSpPr/>
          <p:nvPr/>
        </p:nvSpPr>
        <p:spPr>
          <a:xfrm>
            <a:off x="6942221" y="1405382"/>
            <a:ext cx="661737" cy="4355846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77BCB55-4FCD-FC44-88E5-26B4671D5F6D}"/>
              </a:ext>
            </a:extLst>
          </p:cNvPr>
          <p:cNvSpPr/>
          <p:nvPr/>
        </p:nvSpPr>
        <p:spPr>
          <a:xfrm>
            <a:off x="2213811" y="1405382"/>
            <a:ext cx="397042" cy="4355846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C893A4D-0533-B440-B40C-20651FD72031}"/>
              </a:ext>
            </a:extLst>
          </p:cNvPr>
          <p:cNvSpPr/>
          <p:nvPr/>
        </p:nvSpPr>
        <p:spPr>
          <a:xfrm>
            <a:off x="4730981" y="1405382"/>
            <a:ext cx="1105983" cy="435584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" descr="Thumbs Down with solid fill">
            <a:extLst>
              <a:ext uri="{FF2B5EF4-FFF2-40B4-BE49-F238E27FC236}">
                <a16:creationId xmlns:a16="http://schemas.microsoft.com/office/drawing/2014/main" id="{6BBD5A31-74BE-914A-AE1D-4B3FEEFD2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807287" y="6152215"/>
            <a:ext cx="457200" cy="457200"/>
          </a:xfrm>
          <a:prstGeom prst="rect">
            <a:avLst/>
          </a:prstGeom>
        </p:spPr>
      </p:pic>
      <p:pic>
        <p:nvPicPr>
          <p:cNvPr id="9" name="Graphic 8" descr="Thumbs up sign outline">
            <a:extLst>
              <a:ext uri="{FF2B5EF4-FFF2-40B4-BE49-F238E27FC236}">
                <a16:creationId xmlns:a16="http://schemas.microsoft.com/office/drawing/2014/main" id="{A5028D3A-5A7F-C441-BDCD-C570B2C990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35254" y="6157385"/>
            <a:ext cx="457200" cy="457200"/>
          </a:xfrm>
          <a:prstGeom prst="rect">
            <a:avLst/>
          </a:prstGeom>
        </p:spPr>
      </p:pic>
      <p:pic>
        <p:nvPicPr>
          <p:cNvPr id="31" name="Graphic 30" descr="Thumbs up sign outline">
            <a:extLst>
              <a:ext uri="{FF2B5EF4-FFF2-40B4-BE49-F238E27FC236}">
                <a16:creationId xmlns:a16="http://schemas.microsoft.com/office/drawing/2014/main" id="{3700FEDA-0852-5C4E-9CCC-62314F863C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59176" y="6152215"/>
            <a:ext cx="457200" cy="457200"/>
          </a:xfrm>
          <a:prstGeom prst="rect">
            <a:avLst/>
          </a:prstGeom>
        </p:spPr>
      </p:pic>
      <p:pic>
        <p:nvPicPr>
          <p:cNvPr id="33" name="Graphic 32" descr="Thumbs up sign outline">
            <a:extLst>
              <a:ext uri="{FF2B5EF4-FFF2-40B4-BE49-F238E27FC236}">
                <a16:creationId xmlns:a16="http://schemas.microsoft.com/office/drawing/2014/main" id="{062D4302-BE89-3142-A134-6ED5E80893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77152" y="6157340"/>
            <a:ext cx="457200" cy="457200"/>
          </a:xfrm>
          <a:prstGeom prst="rect">
            <a:avLst/>
          </a:prstGeom>
        </p:spPr>
      </p:pic>
      <p:pic>
        <p:nvPicPr>
          <p:cNvPr id="34" name="Graphic 33" descr="Thumbs up sign outline">
            <a:extLst>
              <a:ext uri="{FF2B5EF4-FFF2-40B4-BE49-F238E27FC236}">
                <a16:creationId xmlns:a16="http://schemas.microsoft.com/office/drawing/2014/main" id="{84499004-1961-EB41-9501-1528198D69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9050" y="6157295"/>
            <a:ext cx="457200" cy="457200"/>
          </a:xfrm>
          <a:prstGeom prst="rect">
            <a:avLst/>
          </a:prstGeom>
        </p:spPr>
      </p:pic>
      <p:pic>
        <p:nvPicPr>
          <p:cNvPr id="35" name="Graphic 34" descr="Thumbs Down with solid fill">
            <a:extLst>
              <a:ext uri="{FF2B5EF4-FFF2-40B4-BE49-F238E27FC236}">
                <a16:creationId xmlns:a16="http://schemas.microsoft.com/office/drawing/2014/main" id="{F3182037-BF9C-FB40-8A0B-6159DC7F2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316104" y="6152215"/>
            <a:ext cx="457200" cy="457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A9217B-C65F-0344-A4AE-54CDAD31CE6A}"/>
              </a:ext>
            </a:extLst>
          </p:cNvPr>
          <p:cNvSpPr/>
          <p:nvPr/>
        </p:nvSpPr>
        <p:spPr>
          <a:xfrm>
            <a:off x="6927203" y="4884487"/>
            <a:ext cx="676756" cy="707923"/>
          </a:xfrm>
          <a:prstGeom prst="rect">
            <a:avLst/>
          </a:prstGeom>
          <a:noFill/>
          <a:ln w="2222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696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83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F54F7-A880-714D-9361-B8AC18744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Marginal effects (Part 1)</a:t>
            </a:r>
          </a:p>
        </p:txBody>
      </p:sp>
      <p:sp>
        <p:nvSpPr>
          <p:cNvPr id="65" name="Content Placeholder 7">
            <a:extLst>
              <a:ext uri="{FF2B5EF4-FFF2-40B4-BE49-F238E27FC236}">
                <a16:creationId xmlns:a16="http://schemas.microsoft.com/office/drawing/2014/main" id="{0AE650FF-4B79-4A50-AC59-D2990CF6A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92709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Life is not so simple like a straight line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For example, traditional theory says that large book-to-market ratios (‘cheap stocks’) imply higher expected returns while low ratios imply lower returns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However, neural networks says </a:t>
            </a:r>
            <a:r>
              <a:rPr lang="en-US" sz="1800" i="1" dirty="0" err="1"/>
              <a:t>chotto</a:t>
            </a:r>
            <a:r>
              <a:rPr lang="en-US" sz="1800" i="1" dirty="0"/>
              <a:t> matte</a:t>
            </a:r>
            <a:r>
              <a:rPr lang="en-US" sz="1800" dirty="0"/>
              <a:t>… yes, higher positive b/m ratios imply higher returns, but please ignore low b/m ratio companies, otherwise you might suffer badly if you go against them (think Tesla and FAANG stocks)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03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5158B9D1-A974-B94B-80C3-30144C928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737" y="810223"/>
            <a:ext cx="7571431" cy="478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64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F54F7-A880-714D-9361-B8AC18744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Marginal effects (Part 2)</a:t>
            </a:r>
          </a:p>
        </p:txBody>
      </p:sp>
      <p:sp>
        <p:nvSpPr>
          <p:cNvPr id="65" name="Content Placeholder 7">
            <a:extLst>
              <a:ext uri="{FF2B5EF4-FFF2-40B4-BE49-F238E27FC236}">
                <a16:creationId xmlns:a16="http://schemas.microsoft.com/office/drawing/2014/main" id="{0AE650FF-4B79-4A50-AC59-D2990CF6A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93" y="2485898"/>
            <a:ext cx="4133559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Same for other variables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OLS say REITs with high trading volume imply higher expected returns and low volume imply lower returns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BUT… neural network say: leave REITs with low trading volume alone… short them at your own risk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ym typeface="Wingdings" pitchFamily="2" charset="2"/>
              </a:rPr>
              <a:t>Focus on those with high trading volume, they should have higher expected returns</a:t>
            </a:r>
            <a:endParaRPr lang="en-US" sz="18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87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03CFE3F-F369-AC4D-AB91-40614FB46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852" y="797464"/>
            <a:ext cx="7403605" cy="473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53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F54F7-A880-714D-9361-B8AC18744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95" y="85985"/>
            <a:ext cx="8841316" cy="600430"/>
          </a:xfrm>
        </p:spPr>
        <p:txBody>
          <a:bodyPr anchor="b">
            <a:normAutofit fontScale="90000"/>
          </a:bodyPr>
          <a:lstStyle/>
          <a:p>
            <a:r>
              <a:rPr lang="en-GB" dirty="0"/>
              <a:t>Interaction effects (Part 1)</a:t>
            </a:r>
          </a:p>
        </p:txBody>
      </p:sp>
      <p:sp>
        <p:nvSpPr>
          <p:cNvPr id="65" name="Content Placeholder 7">
            <a:extLst>
              <a:ext uri="{FF2B5EF4-FFF2-40B4-BE49-F238E27FC236}">
                <a16:creationId xmlns:a16="http://schemas.microsoft.com/office/drawing/2014/main" id="{0AE650FF-4B79-4A50-AC59-D2990CF6A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3802" y="809039"/>
            <a:ext cx="3784600" cy="4945833"/>
          </a:xfrm>
        </p:spPr>
        <p:txBody>
          <a:bodyPr anchor="t">
            <a:normAutofit/>
          </a:bodyPr>
          <a:lstStyle/>
          <a:p>
            <a:r>
              <a:rPr lang="en-US" sz="1800" dirty="0"/>
              <a:t>Regression-based models are unable to deal with unordered behavior</a:t>
            </a:r>
          </a:p>
          <a:p>
            <a:r>
              <a:rPr lang="en-US" sz="1800" dirty="0"/>
              <a:t>E.g. if it says larger companies (mve0 = 2) have larger b/m effect on expected returns than smaller companies (mve0 = -2), it is always true for all ranges of b/m ratios, i.e.</a:t>
            </a:r>
          </a:p>
          <a:p>
            <a:endParaRPr lang="en-US" sz="1800" dirty="0"/>
          </a:p>
          <a:p>
            <a:r>
              <a:rPr lang="en-US" sz="1800" dirty="0"/>
              <a:t>Neural network is more flexible</a:t>
            </a:r>
          </a:p>
          <a:p>
            <a:r>
              <a:rPr lang="en-US" sz="1800" dirty="0"/>
              <a:t>At low b/m values, large companies outperform small companies, but at high b/m values…it switches!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74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86D0CC-F21B-A64F-9F3B-5CC1D681A66E}"/>
              </a:ext>
            </a:extLst>
          </p:cNvPr>
          <p:cNvSpPr txBox="1"/>
          <p:nvPr/>
        </p:nvSpPr>
        <p:spPr>
          <a:xfrm rot="16200000">
            <a:off x="-485384" y="1943444"/>
            <a:ext cx="165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NN - 7 Layers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DBC8C3-CE0C-7C4B-BEED-8D96F406E357}"/>
              </a:ext>
            </a:extLst>
          </p:cNvPr>
          <p:cNvSpPr txBox="1"/>
          <p:nvPr/>
        </p:nvSpPr>
        <p:spPr>
          <a:xfrm rot="16200000">
            <a:off x="-63248" y="4603191"/>
            <a:ext cx="80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Ridge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B66BE2-DBEC-D447-BA7E-2D87194BD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61" y="1003372"/>
            <a:ext cx="6673045" cy="244155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D40F26B-3751-DE47-A9B5-70F864F3674F}"/>
              </a:ext>
            </a:extLst>
          </p:cNvPr>
          <p:cNvSpPr/>
          <p:nvPr/>
        </p:nvSpPr>
        <p:spPr>
          <a:xfrm rot="19777303">
            <a:off x="2774717" y="1192657"/>
            <a:ext cx="902824" cy="568062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478683-2C12-9F4F-8730-73019D817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61" y="3657365"/>
            <a:ext cx="6673045" cy="234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4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54F7-A880-714D-9361-B8AC18744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95" y="85985"/>
            <a:ext cx="8841316" cy="600430"/>
          </a:xfrm>
        </p:spPr>
        <p:txBody>
          <a:bodyPr anchor="b">
            <a:normAutofit fontScale="90000"/>
          </a:bodyPr>
          <a:lstStyle/>
          <a:p>
            <a:r>
              <a:rPr lang="en-GB" dirty="0"/>
              <a:t>Interaction effects (Part 2)</a:t>
            </a: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DD753431-C3DD-9146-BA24-8999B5BBB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0503" y="1081548"/>
            <a:ext cx="4069131" cy="4306529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r>
              <a:rPr lang="en-US" sz="1800" dirty="0"/>
              <a:t>We observe the same non-linear behavior for trading volume</a:t>
            </a:r>
          </a:p>
          <a:p>
            <a:endParaRPr lang="en-US" sz="1800" dirty="0"/>
          </a:p>
          <a:p>
            <a:r>
              <a:rPr lang="en-US" sz="1800" dirty="0"/>
              <a:t>3 segments:</a:t>
            </a:r>
          </a:p>
          <a:p>
            <a:pPr lvl="1"/>
            <a:r>
              <a:rPr lang="en-US" sz="1400" dirty="0"/>
              <a:t>Low trading volume (-2 to -1.5 S.D.): Large REITs underperform small REITs</a:t>
            </a:r>
          </a:p>
          <a:p>
            <a:pPr lvl="1"/>
            <a:r>
              <a:rPr lang="en-US" sz="1400" dirty="0"/>
              <a:t>Medium (-1.5 to +1.0 S.D.): Large REITs outperform small REITs</a:t>
            </a:r>
          </a:p>
          <a:p>
            <a:pPr lvl="1"/>
            <a:r>
              <a:rPr lang="en-US" sz="1400" dirty="0"/>
              <a:t>High trading volume (&gt;1.0 S.D.): No difference between large and small REITs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5E02EC-6328-BC49-93EE-6787C145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66" y="918164"/>
            <a:ext cx="6831996" cy="24729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2BC3D9-975D-E944-811E-2DD069836BBF}"/>
              </a:ext>
            </a:extLst>
          </p:cNvPr>
          <p:cNvSpPr txBox="1"/>
          <p:nvPr/>
        </p:nvSpPr>
        <p:spPr>
          <a:xfrm rot="16200000">
            <a:off x="-485384" y="1943444"/>
            <a:ext cx="165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NN - 7 Layers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2DB329-012B-2E4A-92B4-0B228CDC5988}"/>
              </a:ext>
            </a:extLst>
          </p:cNvPr>
          <p:cNvSpPr txBox="1"/>
          <p:nvPr/>
        </p:nvSpPr>
        <p:spPr>
          <a:xfrm rot="16200000">
            <a:off x="-63247" y="4603191"/>
            <a:ext cx="80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Ridge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47AA8F-A38C-EE49-8937-A950AE151EE7}"/>
              </a:ext>
            </a:extLst>
          </p:cNvPr>
          <p:cNvSpPr/>
          <p:nvPr/>
        </p:nvSpPr>
        <p:spPr>
          <a:xfrm rot="6779768">
            <a:off x="4288013" y="1898731"/>
            <a:ext cx="727587" cy="568062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32850-5AE8-6C4E-97B1-4673CBB57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61" y="3607879"/>
            <a:ext cx="6823615" cy="247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61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7EF4-59E8-E14C-82BE-EA65C282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Lessons learnt </a:t>
            </a:r>
            <a:r>
              <a:rPr lang="en-GB" sz="1600" dirty="0"/>
              <a:t>(in context of financial time series)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DAA22-CE6A-CA40-B2AF-231B0F1C5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628393"/>
            <a:ext cx="9114427" cy="5098978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Classical tree bagging regressor is extremely slow, followed by random forest. </a:t>
            </a:r>
            <a:r>
              <a:rPr lang="en-US" dirty="0" err="1"/>
              <a:t>ExtraTrees</a:t>
            </a:r>
            <a:r>
              <a:rPr lang="en-US" dirty="0"/>
              <a:t> is the fastest and most accurate amongst tree-based regression models</a:t>
            </a:r>
          </a:p>
          <a:p>
            <a:endParaRPr lang="en-US" dirty="0"/>
          </a:p>
          <a:p>
            <a:r>
              <a:rPr lang="en-US" dirty="0"/>
              <a:t>AdaBoost is slow to run, </a:t>
            </a:r>
            <a:r>
              <a:rPr lang="en-US" dirty="0" err="1"/>
              <a:t>XGBoost</a:t>
            </a:r>
            <a:r>
              <a:rPr lang="en-US" dirty="0"/>
              <a:t> is faster and has comparable performance Neural networks are expensive to run, and prone to crashes</a:t>
            </a:r>
          </a:p>
          <a:p>
            <a:pPr lvl="1"/>
            <a:r>
              <a:rPr lang="en-US" dirty="0"/>
              <a:t>Do not set </a:t>
            </a:r>
            <a:r>
              <a:rPr lang="en-US" dirty="0" err="1"/>
              <a:t>n_jobs</a:t>
            </a:r>
            <a:r>
              <a:rPr lang="en-US" dirty="0"/>
              <a:t> = -1 and let your computer run overnight</a:t>
            </a:r>
          </a:p>
          <a:p>
            <a:pPr lvl="1"/>
            <a:r>
              <a:rPr lang="en-US" dirty="0"/>
              <a:t>Limit to 2 or 4 cores, if you have a 6-core computer</a:t>
            </a:r>
          </a:p>
          <a:p>
            <a:pPr lvl="1"/>
            <a:endParaRPr lang="en-US" dirty="0"/>
          </a:p>
          <a:p>
            <a:r>
              <a:rPr lang="en-GB" dirty="0"/>
              <a:t>Neural network lessons:</a:t>
            </a:r>
          </a:p>
          <a:p>
            <a:pPr lvl="1"/>
            <a:r>
              <a:rPr lang="en-GB" dirty="0"/>
              <a:t>Use batch optimization at every layer if you have a lot of features</a:t>
            </a:r>
          </a:p>
          <a:p>
            <a:pPr lvl="1"/>
            <a:r>
              <a:rPr lang="en-GB" dirty="0"/>
              <a:t>Early stopping significantly improves performance (from large negative R</a:t>
            </a:r>
            <a:r>
              <a:rPr lang="en-GB" baseline="30000" dirty="0"/>
              <a:t>2</a:t>
            </a:r>
            <a:r>
              <a:rPr lang="en-GB" dirty="0"/>
              <a:t> to the best R</a:t>
            </a:r>
            <a:r>
              <a:rPr lang="en-GB" baseline="30000" dirty="0"/>
              <a:t>2</a:t>
            </a:r>
            <a:r>
              <a:rPr lang="en-GB" dirty="0"/>
              <a:t> amongst all machine learning models</a:t>
            </a:r>
          </a:p>
          <a:p>
            <a:pPr lvl="1"/>
            <a:r>
              <a:rPr lang="en-GB" dirty="0"/>
              <a:t>Dropouts did not work as well, regularisation seems to perform better (and L2 is better than L1 regularisation)</a:t>
            </a:r>
          </a:p>
          <a:p>
            <a:pPr lvl="1"/>
            <a:r>
              <a:rPr lang="en-GB" dirty="0"/>
              <a:t>Ensemble </a:t>
            </a:r>
            <a:r>
              <a:rPr lang="en-GB"/>
              <a:t>method helps a lot </a:t>
            </a:r>
            <a:r>
              <a:rPr lang="en-GB" dirty="0"/>
              <a:t>too, but it is </a:t>
            </a:r>
            <a:r>
              <a:rPr lang="en-GB"/>
              <a:t>computationally expensive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5139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7EF4-59E8-E14C-82BE-EA65C282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DAA22-CE6A-CA40-B2AF-231B0F1C5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23686"/>
            <a:ext cx="9362621" cy="398853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Back to problem statement</a:t>
            </a:r>
          </a:p>
          <a:p>
            <a:pPr lvl="1"/>
            <a:r>
              <a:rPr lang="en-GB" dirty="0"/>
              <a:t>Yes! I am confident of constructing a better portfolio of boring REITs, with a 40% improvement in Sharpe ratio over a buy-and-hold portfolio</a:t>
            </a:r>
          </a:p>
          <a:p>
            <a:pPr lvl="1"/>
            <a:r>
              <a:rPr lang="en-GB" dirty="0"/>
              <a:t>I have a better understanding of the relationship between REIT returns and underlying features such as book-to-market ratios, market cap, turnover, etc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Areas for improvement:</a:t>
            </a:r>
          </a:p>
          <a:p>
            <a:pPr lvl="1"/>
            <a:r>
              <a:rPr lang="en-GB" dirty="0"/>
              <a:t>Recurrent neural network (long short-term memory models)</a:t>
            </a:r>
          </a:p>
          <a:p>
            <a:pPr lvl="1"/>
            <a:r>
              <a:rPr lang="en-US" dirty="0"/>
              <a:t>Hierarchical time series forecasting </a:t>
            </a:r>
            <a:r>
              <a:rPr lang="en-GB" dirty="0"/>
              <a:t> (Meta, Uber)</a:t>
            </a:r>
          </a:p>
          <a:p>
            <a:pPr lvl="1"/>
            <a:r>
              <a:rPr lang="en-GB" dirty="0"/>
              <a:t>Non-trivial to execute with panel data, but payoffs can be huge if one can figure out time-based </a:t>
            </a:r>
            <a:r>
              <a:rPr lang="en-US" dirty="0"/>
              <a:t>cross-sectional predictive ability!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72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2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F117C-1B4E-B448-87C3-71BDD0C13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668997" cy="1268984"/>
          </a:xfrm>
        </p:spPr>
        <p:txBody>
          <a:bodyPr>
            <a:normAutofit/>
          </a:bodyPr>
          <a:lstStyle/>
          <a:p>
            <a:r>
              <a:rPr lang="en-GB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2F8D7-FD53-2140-8CCE-1B74B934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6172534" cy="36012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sz="2000" dirty="0"/>
              <a:t>I am a portfolio manager at a real estate investment fund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According to Campbell and Thompson (2008), small improvements in </a:t>
            </a:r>
            <a:r>
              <a:rPr lang="en-GB" sz="2000" i="1" dirty="0"/>
              <a:t>R</a:t>
            </a:r>
            <a:r>
              <a:rPr lang="en-GB" sz="2000" i="1" baseline="30000" dirty="0"/>
              <a:t>2</a:t>
            </a:r>
            <a:r>
              <a:rPr lang="en-GB" sz="2000" dirty="0"/>
              <a:t> lead to large gains in investment performance, where expected gain =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i="1" dirty="0"/>
              <a:t>S</a:t>
            </a:r>
            <a:r>
              <a:rPr lang="en-GB" sz="2000" dirty="0"/>
              <a:t> </a:t>
            </a:r>
            <a:r>
              <a:rPr lang="en-US" sz="2000" dirty="0"/>
              <a:t>is the Sharpe ratio earned by a passive buy-and-hold investor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My goal is to use machine learning to improve the </a:t>
            </a:r>
            <a:r>
              <a:rPr lang="en-GB" sz="2000" i="1" dirty="0"/>
              <a:t>R</a:t>
            </a:r>
            <a:r>
              <a:rPr lang="en-GB" sz="2000" i="1" baseline="30000" dirty="0"/>
              <a:t>2 </a:t>
            </a:r>
            <a:r>
              <a:rPr lang="en-US" sz="2000" dirty="0"/>
              <a:t> of my portfolio holdings of U.S. REITs.</a:t>
            </a:r>
            <a:endParaRPr lang="en-GB" sz="2000" dirty="0"/>
          </a:p>
        </p:txBody>
      </p:sp>
      <p:grpSp>
        <p:nvGrpSpPr>
          <p:cNvPr id="34" name="Group 24">
            <a:extLst>
              <a:ext uri="{FF2B5EF4-FFF2-40B4-BE49-F238E27FC236}">
                <a16:creationId xmlns:a16="http://schemas.microsoft.com/office/drawing/2014/main" id="{2ACBB827-9A2D-D449-9686-F47D2A20E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9B921EC8-AD62-E940-80A2-682AC7104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6DBDC735-9A9C-6340-B1E4-3576B27ED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E3F399C2-198A-1347-8B48-1B1D508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AB3593B-CA05-1845-839E-90B9B70EC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312D3F3-F069-4B4C-8446-CA68902FD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151" y="3264591"/>
            <a:ext cx="2743200" cy="914400"/>
          </a:xfrm>
          <a:prstGeom prst="rect">
            <a:avLst/>
          </a:prstGeom>
        </p:spPr>
      </p:pic>
      <p:cxnSp>
        <p:nvCxnSpPr>
          <p:cNvPr id="39" name="Straight Connector 3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66899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EB06AEE-FF87-3940-9464-312429A2D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484" y="1417217"/>
            <a:ext cx="2739695" cy="1245314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43FEFA-C049-5A4F-BBB5-836FF4C37374}"/>
              </a:ext>
            </a:extLst>
          </p:cNvPr>
          <p:cNvSpPr txBox="1"/>
          <p:nvPr/>
        </p:nvSpPr>
        <p:spPr>
          <a:xfrm>
            <a:off x="8851484" y="4668023"/>
            <a:ext cx="3002232" cy="92333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none" rtlCol="0" anchor="ctr">
            <a:spAutoFit/>
          </a:bodyPr>
          <a:lstStyle/>
          <a:p>
            <a:endParaRPr lang="en-GB" i="1" dirty="0"/>
          </a:p>
          <a:p>
            <a:r>
              <a:rPr lang="en-GB" i="1" dirty="0"/>
              <a:t>R</a:t>
            </a:r>
            <a:r>
              <a:rPr lang="en-GB" i="1" baseline="30000" dirty="0"/>
              <a:t>2 </a:t>
            </a:r>
            <a:r>
              <a:rPr lang="en-GB" i="1" dirty="0"/>
              <a:t>= R-squared of portfolio</a:t>
            </a:r>
          </a:p>
          <a:p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9E3828-F6A1-7248-9E99-35DC0DBA3E14}"/>
              </a:ext>
            </a:extLst>
          </p:cNvPr>
          <p:cNvCxnSpPr/>
          <p:nvPr/>
        </p:nvCxnSpPr>
        <p:spPr>
          <a:xfrm flipH="1">
            <a:off x="7933607" y="2160016"/>
            <a:ext cx="717098" cy="81178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26BCA19-9324-2146-9680-5B785E54622C}"/>
              </a:ext>
            </a:extLst>
          </p:cNvPr>
          <p:cNvCxnSpPr>
            <a:cxnSpLocks/>
          </p:cNvCxnSpPr>
          <p:nvPr/>
        </p:nvCxnSpPr>
        <p:spPr>
          <a:xfrm flipH="1" flipV="1">
            <a:off x="7834497" y="4426438"/>
            <a:ext cx="799299" cy="61660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38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F117C-1B4E-B448-87C3-71BDD0C13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GB" dirty="0"/>
              <a:t>What are REITs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9904725-323A-4C23-99EC-9A1D152F73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602069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036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7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29" name="Oval 7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2" name="Oval 7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Oval 7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4" name="Oval 7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6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7" name="Oval 7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Oval 8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Oval 8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Oval 82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3" name="Oval 8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Oval 86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Oval 8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053" name="Straight Connector 9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4" name="Rectangle 9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DB5BA-0550-3F4E-9E72-8CA7E5F3A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66065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Empirical Asset Pricing and Machine Learning</a:t>
            </a:r>
            <a:br>
              <a:rPr lang="en-US" sz="4600" dirty="0"/>
            </a:br>
            <a:endParaRPr lang="en-US" sz="4600" dirty="0"/>
          </a:p>
        </p:txBody>
      </p:sp>
      <p:grpSp>
        <p:nvGrpSpPr>
          <p:cNvPr id="1055" name="Group 100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056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7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8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9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060" name="Straight Connector 106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2A87374-1473-1D4C-A8AE-80465C91C4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4837" y="962809"/>
            <a:ext cx="6272272" cy="492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BB0060-2207-C04C-B0DC-CBB2F94FD7C4}"/>
              </a:ext>
            </a:extLst>
          </p:cNvPr>
          <p:cNvSpPr txBox="1"/>
          <p:nvPr/>
        </p:nvSpPr>
        <p:spPr>
          <a:xfrm>
            <a:off x="565149" y="3305961"/>
            <a:ext cx="4044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Nascent subject in financial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Portfolio managers don’t like ‘black box’ models that they don’t understand, or explain to investors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Gu, Kelly, </a:t>
            </a:r>
            <a:r>
              <a:rPr lang="en-US" dirty="0" err="1"/>
              <a:t>Xiu</a:t>
            </a:r>
            <a:r>
              <a:rPr lang="en-US" dirty="0"/>
              <a:t> (2020)</a:t>
            </a:r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0BD7FD8-18B7-6F45-B7D1-BC673E511A1F}"/>
              </a:ext>
            </a:extLst>
          </p:cNvPr>
          <p:cNvSpPr/>
          <p:nvPr/>
        </p:nvSpPr>
        <p:spPr>
          <a:xfrm>
            <a:off x="8419199" y="1702756"/>
            <a:ext cx="360947" cy="6014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E59524-D695-2046-8E8C-30464699EDC7}"/>
              </a:ext>
            </a:extLst>
          </p:cNvPr>
          <p:cNvSpPr/>
          <p:nvPr/>
        </p:nvSpPr>
        <p:spPr>
          <a:xfrm>
            <a:off x="6053598" y="1702757"/>
            <a:ext cx="360947" cy="6014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F3BF21D-7843-F04F-A4C9-CFB2F4EC4C26}"/>
              </a:ext>
            </a:extLst>
          </p:cNvPr>
          <p:cNvSpPr/>
          <p:nvPr/>
        </p:nvSpPr>
        <p:spPr>
          <a:xfrm>
            <a:off x="9964524" y="1702758"/>
            <a:ext cx="360947" cy="6014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08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4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51">
            <a:extLst>
              <a:ext uri="{FF2B5EF4-FFF2-40B4-BE49-F238E27FC236}">
                <a16:creationId xmlns:a16="http://schemas.microsoft.com/office/drawing/2014/main" id="{8E67A6F5-F47F-BD4C-9336-30E0A60EB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29613" y="0"/>
            <a:ext cx="1901686" cy="4677439"/>
            <a:chOff x="10290315" y="0"/>
            <a:chExt cx="1901686" cy="4677439"/>
          </a:xfrm>
        </p:grpSpPr>
        <p:sp>
          <p:nvSpPr>
            <p:cNvPr id="104" name="Freeform 19">
              <a:extLst>
                <a:ext uri="{FF2B5EF4-FFF2-40B4-BE49-F238E27FC236}">
                  <a16:creationId xmlns:a16="http://schemas.microsoft.com/office/drawing/2014/main" id="{DA710708-67E0-194C-9A96-FD528D207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Freeform 21">
              <a:extLst>
                <a:ext uri="{FF2B5EF4-FFF2-40B4-BE49-F238E27FC236}">
                  <a16:creationId xmlns:a16="http://schemas.microsoft.com/office/drawing/2014/main" id="{2B6DA887-E216-1245-8F6F-B21233D9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Freeform 23">
              <a:extLst>
                <a:ext uri="{FF2B5EF4-FFF2-40B4-BE49-F238E27FC236}">
                  <a16:creationId xmlns:a16="http://schemas.microsoft.com/office/drawing/2014/main" id="{2AE2F0EF-0001-F243-85DC-2B8812AB4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Freeform 24">
              <a:extLst>
                <a:ext uri="{FF2B5EF4-FFF2-40B4-BE49-F238E27FC236}">
                  <a16:creationId xmlns:a16="http://schemas.microsoft.com/office/drawing/2014/main" id="{1491B174-1F11-D548-A885-7F98AF742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F2A3AE-FC73-6D4D-9327-D08C67DF4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195187" cy="12689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Modelling Approach</a:t>
            </a:r>
          </a:p>
        </p:txBody>
      </p:sp>
      <p:graphicFrame>
        <p:nvGraphicFramePr>
          <p:cNvPr id="89" name="Content Placeholder 2">
            <a:extLst>
              <a:ext uri="{FF2B5EF4-FFF2-40B4-BE49-F238E27FC236}">
                <a16:creationId xmlns:a16="http://schemas.microsoft.com/office/drawing/2014/main" id="{3D8450DF-42DB-41D5-84AD-8C451275E4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5150" y="2160016"/>
          <a:ext cx="6195187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8" name="Straight Connector 57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ADD288C9-9FCB-2B44-8644-66150B1D315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-1" b="1341"/>
          <a:stretch/>
        </p:blipFill>
        <p:spPr>
          <a:xfrm>
            <a:off x="7534655" y="1"/>
            <a:ext cx="465734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8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A3AE-FC73-6D4D-9327-D08C67DF4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925869" cy="12689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Anchored walk-forward procedure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3583A3A-A9A4-E74D-982C-0A1A59BB96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695859"/>
              </p:ext>
            </p:extLst>
          </p:nvPr>
        </p:nvGraphicFramePr>
        <p:xfrm>
          <a:off x="565149" y="4454948"/>
          <a:ext cx="9767576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1352">
                  <a:extLst>
                    <a:ext uri="{9D8B030D-6E8A-4147-A177-3AD203B41FA5}">
                      <a16:colId xmlns:a16="http://schemas.microsoft.com/office/drawing/2014/main" val="2052945365"/>
                    </a:ext>
                  </a:extLst>
                </a:gridCol>
                <a:gridCol w="751352">
                  <a:extLst>
                    <a:ext uri="{9D8B030D-6E8A-4147-A177-3AD203B41FA5}">
                      <a16:colId xmlns:a16="http://schemas.microsoft.com/office/drawing/2014/main" val="3854629729"/>
                    </a:ext>
                  </a:extLst>
                </a:gridCol>
                <a:gridCol w="751352">
                  <a:extLst>
                    <a:ext uri="{9D8B030D-6E8A-4147-A177-3AD203B41FA5}">
                      <a16:colId xmlns:a16="http://schemas.microsoft.com/office/drawing/2014/main" val="2308049958"/>
                    </a:ext>
                  </a:extLst>
                </a:gridCol>
                <a:gridCol w="751352">
                  <a:extLst>
                    <a:ext uri="{9D8B030D-6E8A-4147-A177-3AD203B41FA5}">
                      <a16:colId xmlns:a16="http://schemas.microsoft.com/office/drawing/2014/main" val="1946281253"/>
                    </a:ext>
                  </a:extLst>
                </a:gridCol>
                <a:gridCol w="751352">
                  <a:extLst>
                    <a:ext uri="{9D8B030D-6E8A-4147-A177-3AD203B41FA5}">
                      <a16:colId xmlns:a16="http://schemas.microsoft.com/office/drawing/2014/main" val="1827140978"/>
                    </a:ext>
                  </a:extLst>
                </a:gridCol>
                <a:gridCol w="751352">
                  <a:extLst>
                    <a:ext uri="{9D8B030D-6E8A-4147-A177-3AD203B41FA5}">
                      <a16:colId xmlns:a16="http://schemas.microsoft.com/office/drawing/2014/main" val="2350435851"/>
                    </a:ext>
                  </a:extLst>
                </a:gridCol>
                <a:gridCol w="751352">
                  <a:extLst>
                    <a:ext uri="{9D8B030D-6E8A-4147-A177-3AD203B41FA5}">
                      <a16:colId xmlns:a16="http://schemas.microsoft.com/office/drawing/2014/main" val="2152444014"/>
                    </a:ext>
                  </a:extLst>
                </a:gridCol>
                <a:gridCol w="751352">
                  <a:extLst>
                    <a:ext uri="{9D8B030D-6E8A-4147-A177-3AD203B41FA5}">
                      <a16:colId xmlns:a16="http://schemas.microsoft.com/office/drawing/2014/main" val="2607881856"/>
                    </a:ext>
                  </a:extLst>
                </a:gridCol>
                <a:gridCol w="751352">
                  <a:extLst>
                    <a:ext uri="{9D8B030D-6E8A-4147-A177-3AD203B41FA5}">
                      <a16:colId xmlns:a16="http://schemas.microsoft.com/office/drawing/2014/main" val="3053805643"/>
                    </a:ext>
                  </a:extLst>
                </a:gridCol>
                <a:gridCol w="751352">
                  <a:extLst>
                    <a:ext uri="{9D8B030D-6E8A-4147-A177-3AD203B41FA5}">
                      <a16:colId xmlns:a16="http://schemas.microsoft.com/office/drawing/2014/main" val="1241975674"/>
                    </a:ext>
                  </a:extLst>
                </a:gridCol>
                <a:gridCol w="751352">
                  <a:extLst>
                    <a:ext uri="{9D8B030D-6E8A-4147-A177-3AD203B41FA5}">
                      <a16:colId xmlns:a16="http://schemas.microsoft.com/office/drawing/2014/main" val="2554432568"/>
                    </a:ext>
                  </a:extLst>
                </a:gridCol>
                <a:gridCol w="751352">
                  <a:extLst>
                    <a:ext uri="{9D8B030D-6E8A-4147-A177-3AD203B41FA5}">
                      <a16:colId xmlns:a16="http://schemas.microsoft.com/office/drawing/2014/main" val="824816737"/>
                    </a:ext>
                  </a:extLst>
                </a:gridCol>
                <a:gridCol w="751352">
                  <a:extLst>
                    <a:ext uri="{9D8B030D-6E8A-4147-A177-3AD203B41FA5}">
                      <a16:colId xmlns:a16="http://schemas.microsoft.com/office/drawing/2014/main" val="3219185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7832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Train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Validate and Optimise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Test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44565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Train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Validate and Optimise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Test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776725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Train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Validate and Optimise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Test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89463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Train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Validate and Optimise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Test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562713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Train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Validate and Optimise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Test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4959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D9E5DFC-4D59-C44C-BB47-EFBA35C20E20}"/>
              </a:ext>
            </a:extLst>
          </p:cNvPr>
          <p:cNvSpPr txBox="1"/>
          <p:nvPr/>
        </p:nvSpPr>
        <p:spPr>
          <a:xfrm flipH="1">
            <a:off x="2664340" y="1896183"/>
            <a:ext cx="4999623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31 years of data: 1990 – 2020 </a:t>
            </a:r>
          </a:p>
          <a:p>
            <a:pPr algn="ctr"/>
            <a:endParaRPr lang="en-GB" dirty="0"/>
          </a:p>
          <a:p>
            <a:pPr algn="ctr"/>
            <a:r>
              <a:rPr lang="en-GB" u="sng" dirty="0"/>
              <a:t>In-sample data (16 years)</a:t>
            </a:r>
          </a:p>
          <a:p>
            <a:pPr algn="ctr"/>
            <a:r>
              <a:rPr lang="en-GB" dirty="0"/>
              <a:t>Training period: 1990 – 2000 </a:t>
            </a:r>
          </a:p>
          <a:p>
            <a:pPr algn="ctr"/>
            <a:r>
              <a:rPr lang="en-GB" dirty="0"/>
              <a:t>Validation period: 2001 – 2005</a:t>
            </a:r>
          </a:p>
          <a:p>
            <a:pPr algn="ctr"/>
            <a:endParaRPr lang="en-GB" dirty="0"/>
          </a:p>
          <a:p>
            <a:pPr algn="ctr"/>
            <a:r>
              <a:rPr lang="en-GB" u="sng" dirty="0"/>
              <a:t>Out-of-sample data (15 years)</a:t>
            </a:r>
          </a:p>
          <a:p>
            <a:pPr algn="ctr"/>
            <a:r>
              <a:rPr lang="en-GB" dirty="0"/>
              <a:t>Test period: 2006 – 2020 </a:t>
            </a:r>
          </a:p>
        </p:txBody>
      </p:sp>
    </p:spTree>
    <p:extLst>
      <p:ext uri="{BB962C8B-B14F-4D97-AF65-F5344CB8AC3E}">
        <p14:creationId xmlns:p14="http://schemas.microsoft.com/office/powerpoint/2010/main" val="332615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2">
            <a:extLst>
              <a:ext uri="{FF2B5EF4-FFF2-40B4-BE49-F238E27FC236}">
                <a16:creationId xmlns:a16="http://schemas.microsoft.com/office/drawing/2014/main" id="{D77D276D-CA9B-9446-A765-86D888D1F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61373" y="0"/>
            <a:ext cx="1901686" cy="4677439"/>
            <a:chOff x="10290315" y="0"/>
            <a:chExt cx="1901686" cy="4677439"/>
          </a:xfrm>
        </p:grpSpPr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C0BB80D1-CF6D-BB4F-AD2B-49B975452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C6126A28-C746-C74A-912C-2C303EA36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AB3D858D-21A8-7D4F-8A5B-0CD82902F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5335B45B-B169-4047-908E-14D1FEFAC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9F2737-B01E-4947-8EC3-8C7BCC438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3926946" cy="1268984"/>
          </a:xfrm>
        </p:spPr>
        <p:txBody>
          <a:bodyPr>
            <a:normAutofit/>
          </a:bodyPr>
          <a:lstStyle/>
          <a:p>
            <a:r>
              <a:rPr lang="en-GB"/>
              <a:t>Results</a:t>
            </a:r>
            <a:endParaRPr lang="en-GB" dirty="0"/>
          </a:p>
        </p:txBody>
      </p: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52788920-0A61-458E-8525-587C91121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1744583"/>
            <a:ext cx="3926946" cy="43425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Plain OLS can’t work…overfits</a:t>
            </a:r>
          </a:p>
          <a:p>
            <a:r>
              <a:rPr lang="en-US" dirty="0"/>
              <a:t>Tree regressors are worse</a:t>
            </a:r>
          </a:p>
          <a:p>
            <a:r>
              <a:rPr lang="en-US" dirty="0"/>
              <a:t>Regularized regression are better</a:t>
            </a:r>
          </a:p>
          <a:p>
            <a:r>
              <a:rPr lang="en-US" dirty="0"/>
              <a:t>Neural networks are the champs</a:t>
            </a:r>
          </a:p>
          <a:p>
            <a:r>
              <a:rPr lang="en-US" dirty="0"/>
              <a:t>All models cannot deal with 2007’s subprime crisis</a:t>
            </a:r>
          </a:p>
        </p:txBody>
      </p:sp>
      <p:cxnSp>
        <p:nvCxnSpPr>
          <p:cNvPr id="28" name="Straight Connector 18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4C60488-1301-D741-9DE7-510503D04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41" y="4193"/>
            <a:ext cx="6712257" cy="6858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89BBE73C-D6EB-C542-A002-9DDE52937EBF}"/>
              </a:ext>
            </a:extLst>
          </p:cNvPr>
          <p:cNvSpPr/>
          <p:nvPr/>
        </p:nvSpPr>
        <p:spPr>
          <a:xfrm>
            <a:off x="8851235" y="-4016"/>
            <a:ext cx="348915" cy="6858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F683E4E-D1DB-EE46-BC29-E850CF487699}"/>
              </a:ext>
            </a:extLst>
          </p:cNvPr>
          <p:cNvSpPr/>
          <p:nvPr/>
        </p:nvSpPr>
        <p:spPr>
          <a:xfrm>
            <a:off x="7992979" y="5534526"/>
            <a:ext cx="557461" cy="1323474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C27A41A-9EF4-6F45-9E22-7F5E493807E9}"/>
              </a:ext>
            </a:extLst>
          </p:cNvPr>
          <p:cNvSpPr/>
          <p:nvPr/>
        </p:nvSpPr>
        <p:spPr>
          <a:xfrm>
            <a:off x="7988966" y="770890"/>
            <a:ext cx="557461" cy="421967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B0BDBF6-2A7E-1045-AD5B-F02C0EE16E30}"/>
              </a:ext>
            </a:extLst>
          </p:cNvPr>
          <p:cNvSpPr/>
          <p:nvPr/>
        </p:nvSpPr>
        <p:spPr>
          <a:xfrm>
            <a:off x="8010710" y="2039875"/>
            <a:ext cx="557461" cy="1090338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6D40537-E1DD-CF4F-A7AA-7486314F724B}"/>
              </a:ext>
            </a:extLst>
          </p:cNvPr>
          <p:cNvSpPr/>
          <p:nvPr/>
        </p:nvSpPr>
        <p:spPr>
          <a:xfrm>
            <a:off x="8010709" y="3692785"/>
            <a:ext cx="557461" cy="1107815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15E4AA-CAA8-2E44-84C9-B9590170D6CC}"/>
              </a:ext>
            </a:extLst>
          </p:cNvPr>
          <p:cNvSpPr/>
          <p:nvPr/>
        </p:nvSpPr>
        <p:spPr>
          <a:xfrm>
            <a:off x="8097253" y="0"/>
            <a:ext cx="348915" cy="685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834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CC23B64-AF3F-1A4F-A6FA-A8A3E8FC41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9131381"/>
              </p:ext>
            </p:extLst>
          </p:nvPr>
        </p:nvGraphicFramePr>
        <p:xfrm>
          <a:off x="481781" y="69247"/>
          <a:ext cx="10923637" cy="6410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6D87802-A004-C54F-9BA7-58393733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10830-52C6-6F4B-AAA4-63C5D3E3F33C}"/>
              </a:ext>
            </a:extLst>
          </p:cNvPr>
          <p:cNvSpPr txBox="1"/>
          <p:nvPr/>
        </p:nvSpPr>
        <p:spPr>
          <a:xfrm>
            <a:off x="566644" y="4932589"/>
            <a:ext cx="1547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1. Ordinary least squares</a:t>
            </a:r>
          </a:p>
          <a:p>
            <a:r>
              <a:rPr lang="en-GB" sz="1400" dirty="0"/>
              <a:t>2. Huber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0A2B8-4647-9E40-83AB-5E7B222CBBAB}"/>
              </a:ext>
            </a:extLst>
          </p:cNvPr>
          <p:cNvSpPr txBox="1"/>
          <p:nvPr/>
        </p:nvSpPr>
        <p:spPr>
          <a:xfrm>
            <a:off x="2984392" y="4932589"/>
            <a:ext cx="12486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3. Ridge</a:t>
            </a:r>
          </a:p>
          <a:p>
            <a:r>
              <a:rPr lang="en-GB" sz="1400" dirty="0"/>
              <a:t>4. Lasso</a:t>
            </a:r>
          </a:p>
          <a:p>
            <a:r>
              <a:rPr lang="en-GB" sz="1400" dirty="0"/>
              <a:t>5. Elastic 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E5F74-17A3-7D42-92B0-74F5FE8CDF77}"/>
              </a:ext>
            </a:extLst>
          </p:cNvPr>
          <p:cNvSpPr txBox="1"/>
          <p:nvPr/>
        </p:nvSpPr>
        <p:spPr>
          <a:xfrm>
            <a:off x="5169260" y="4932589"/>
            <a:ext cx="13614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6. Principal components</a:t>
            </a:r>
          </a:p>
          <a:p>
            <a:r>
              <a:rPr lang="en-GB" sz="1400" dirty="0"/>
              <a:t>7. Partial least squares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52E445-5AD1-084A-A7EA-5F706F33769C}"/>
              </a:ext>
            </a:extLst>
          </p:cNvPr>
          <p:cNvSpPr txBox="1"/>
          <p:nvPr/>
        </p:nvSpPr>
        <p:spPr>
          <a:xfrm>
            <a:off x="9816001" y="4932589"/>
            <a:ext cx="114916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11. NN-1</a:t>
            </a:r>
          </a:p>
          <a:p>
            <a:r>
              <a:rPr lang="en-GB" sz="1400" dirty="0"/>
              <a:t>12. NN-3</a:t>
            </a:r>
          </a:p>
          <a:p>
            <a:r>
              <a:rPr lang="en-GB" sz="1400" dirty="0"/>
              <a:t>13. NN-5</a:t>
            </a:r>
          </a:p>
          <a:p>
            <a:r>
              <a:rPr lang="en-GB" sz="1600" b="1" dirty="0"/>
              <a:t>14. NN-7</a:t>
            </a:r>
          </a:p>
          <a:p>
            <a:r>
              <a:rPr lang="en-GB" sz="1400" dirty="0"/>
              <a:t>15. NN-9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461101-D38B-2B4F-99B5-B2851F9653B4}"/>
              </a:ext>
            </a:extLst>
          </p:cNvPr>
          <p:cNvSpPr txBox="1"/>
          <p:nvPr/>
        </p:nvSpPr>
        <p:spPr>
          <a:xfrm>
            <a:off x="7488842" y="4932589"/>
            <a:ext cx="12486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8. Random forest</a:t>
            </a:r>
          </a:p>
          <a:p>
            <a:r>
              <a:rPr lang="en-GB" sz="1400" dirty="0"/>
              <a:t>9. Extra trees</a:t>
            </a:r>
          </a:p>
          <a:p>
            <a:r>
              <a:rPr lang="en-GB" sz="1400" dirty="0"/>
              <a:t>10. </a:t>
            </a:r>
            <a:r>
              <a:rPr lang="en-GB" sz="1400" dirty="0" err="1"/>
              <a:t>XGBoost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88284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DDA3D6-6DD2-434B-A887-C0AD697A1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5022345"/>
            <a:ext cx="4541446" cy="1587162"/>
          </a:xfrm>
        </p:spPr>
        <p:txBody>
          <a:bodyPr anchor="b">
            <a:normAutofit/>
          </a:bodyPr>
          <a:lstStyle/>
          <a:p>
            <a:r>
              <a:rPr lang="en-GB" sz="3200" dirty="0"/>
              <a:t>Features of importance</a:t>
            </a:r>
          </a:p>
        </p:txBody>
      </p:sp>
      <p:grpSp>
        <p:nvGrpSpPr>
          <p:cNvPr id="22" name="Group 12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18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C22685-4346-CC49-9859-E8564FD93D62}"/>
              </a:ext>
            </a:extLst>
          </p:cNvPr>
          <p:cNvSpPr txBox="1"/>
          <p:nvPr/>
        </p:nvSpPr>
        <p:spPr>
          <a:xfrm>
            <a:off x="236124" y="826034"/>
            <a:ext cx="21482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The most common features of importance 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Market capitalisation (mve0)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Momentum-related factors (mom1m, mom6m, mom12m, </a:t>
            </a:r>
            <a:r>
              <a:rPr lang="en-GB" sz="1200" dirty="0" err="1"/>
              <a:t>chmom</a:t>
            </a:r>
            <a:r>
              <a:rPr lang="en-GB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Tree-based models pick up totally ‘wrong’ features to apply the heaviest weights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Standard deviation of accruals??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Change in sales minus change in inventory??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ADFF0-BA87-4240-A443-BC1927ACE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740" y="5302122"/>
            <a:ext cx="8271440" cy="1486679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b">
            <a:normAutofit/>
          </a:bodyPr>
          <a:lstStyle/>
          <a:p>
            <a:r>
              <a:rPr lang="en-GB" sz="1400" dirty="0"/>
              <a:t>Measures the drop in R</a:t>
            </a:r>
            <a:r>
              <a:rPr lang="en-GB" sz="1400" baseline="30000" dirty="0"/>
              <a:t>2</a:t>
            </a:r>
            <a:r>
              <a:rPr lang="en-GB" sz="1400" dirty="0"/>
              <a:t> by setting the feature of interest to 0 (all features are already standard-scaled)</a:t>
            </a:r>
          </a:p>
          <a:p>
            <a:r>
              <a:rPr lang="en-GB" sz="1400" dirty="0"/>
              <a:t>Allows ‘black box’ models such as Principal Component Regression, </a:t>
            </a:r>
            <a:r>
              <a:rPr lang="en-GB" sz="1400" dirty="0" err="1"/>
              <a:t>XGBoost</a:t>
            </a:r>
            <a:r>
              <a:rPr lang="en-GB" sz="1400" dirty="0"/>
              <a:t> and Neural Networks to be assessed on an apple-to-apple footing with regression models such as OLS and Elastic Net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67D127-D122-E340-806A-97BC6C208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105" y="137206"/>
            <a:ext cx="9249853" cy="541565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0022704-6B76-9D4A-8BB2-3C2F4AA0E8CE}"/>
              </a:ext>
            </a:extLst>
          </p:cNvPr>
          <p:cNvSpPr/>
          <p:nvPr/>
        </p:nvSpPr>
        <p:spPr>
          <a:xfrm rot="1023927">
            <a:off x="2366171" y="3109058"/>
            <a:ext cx="688471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943899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RightStep">
      <a:dk1>
        <a:srgbClr val="000000"/>
      </a:dk1>
      <a:lt1>
        <a:srgbClr val="FFFFFF"/>
      </a:lt1>
      <a:dk2>
        <a:srgbClr val="1C2F31"/>
      </a:dk2>
      <a:lt2>
        <a:srgbClr val="F2F0F3"/>
      </a:lt2>
      <a:accent1>
        <a:srgbClr val="77B12B"/>
      </a:accent1>
      <a:accent2>
        <a:srgbClr val="37B720"/>
      </a:accent2>
      <a:accent3>
        <a:srgbClr val="2CB951"/>
      </a:accent3>
      <a:accent4>
        <a:srgbClr val="1FB484"/>
      </a:accent4>
      <a:accent5>
        <a:srgbClr val="2EB1BF"/>
      </a:accent5>
      <a:accent6>
        <a:srgbClr val="2374C9"/>
      </a:accent6>
      <a:hlink>
        <a:srgbClr val="8C5EC9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1199</Words>
  <Application>Microsoft Macintosh PowerPoint</Application>
  <PresentationFormat>Widescreen</PresentationFormat>
  <Paragraphs>180</Paragraphs>
  <Slides>17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Neue Haas Grotesk Text Pro</vt:lpstr>
      <vt:lpstr>PunchcardVTI</vt:lpstr>
      <vt:lpstr>Understanding the cross-section of U.S. REIT returns</vt:lpstr>
      <vt:lpstr>Problem Statement</vt:lpstr>
      <vt:lpstr>What are REITs</vt:lpstr>
      <vt:lpstr>Empirical Asset Pricing and Machine Learning </vt:lpstr>
      <vt:lpstr>Modelling Approach</vt:lpstr>
      <vt:lpstr>Anchored walk-forward procedure</vt:lpstr>
      <vt:lpstr>Results</vt:lpstr>
      <vt:lpstr>Results</vt:lpstr>
      <vt:lpstr>Features of importance</vt:lpstr>
      <vt:lpstr>Features of importance</vt:lpstr>
      <vt:lpstr>Portfolio Performance</vt:lpstr>
      <vt:lpstr>Marginal effects (Part 1)</vt:lpstr>
      <vt:lpstr>Marginal effects (Part 2)</vt:lpstr>
      <vt:lpstr>Interaction effects (Part 1)</vt:lpstr>
      <vt:lpstr>Interaction effects (Part 2)</vt:lpstr>
      <vt:lpstr>Lessons learnt (in context of financial time series)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cross-section of U.S. REIT returns</dc:title>
  <dc:creator>LEOW, Kah Shin (Quantedge)</dc:creator>
  <cp:lastModifiedBy>LEOW, Kah Shin (Quantedge)</cp:lastModifiedBy>
  <cp:revision>15</cp:revision>
  <dcterms:created xsi:type="dcterms:W3CDTF">2021-11-08T08:01:14Z</dcterms:created>
  <dcterms:modified xsi:type="dcterms:W3CDTF">2021-11-10T14:50:15Z</dcterms:modified>
</cp:coreProperties>
</file>