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5"/>
    <p:restoredTop sz="94626"/>
  </p:normalViewPr>
  <p:slideViewPr>
    <p:cSldViewPr snapToGrid="0" snapToObjects="1">
      <p:cViewPr varScale="1">
        <p:scale>
          <a:sx n="121" d="100"/>
          <a:sy n="121" d="100"/>
        </p:scale>
        <p:origin x="7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3599EA-9C3A-F142-991E-645E329D7D9F}" type="datetimeFigureOut">
              <a:rPr lang="en-US" smtClean="0"/>
              <a:t>9/1/21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A06B5C-63FD-9D4C-8600-628AA834B32C}" type="slidenum">
              <a:rPr lang="en-US" smtClean="0"/>
              <a:t>‹#›</a:t>
            </a:fld>
            <a:endParaRPr lang="en-US"/>
          </a:p>
        </p:txBody>
      </p:sp>
    </p:spTree>
    <p:extLst>
      <p:ext uri="{BB962C8B-B14F-4D97-AF65-F5344CB8AC3E}">
        <p14:creationId xmlns:p14="http://schemas.microsoft.com/office/powerpoint/2010/main" val="602442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A06B5C-63FD-9D4C-8600-628AA834B32C}" type="slidenum">
              <a:rPr lang="en-US" smtClean="0"/>
              <a:t>7</a:t>
            </a:fld>
            <a:endParaRPr lang="en-US"/>
          </a:p>
        </p:txBody>
      </p:sp>
    </p:spTree>
    <p:extLst>
      <p:ext uri="{BB962C8B-B14F-4D97-AF65-F5344CB8AC3E}">
        <p14:creationId xmlns:p14="http://schemas.microsoft.com/office/powerpoint/2010/main" val="1811714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A06B5C-63FD-9D4C-8600-628AA834B32C}" type="slidenum">
              <a:rPr lang="en-US" smtClean="0"/>
              <a:t>8</a:t>
            </a:fld>
            <a:endParaRPr lang="en-US"/>
          </a:p>
        </p:txBody>
      </p:sp>
    </p:spTree>
    <p:extLst>
      <p:ext uri="{BB962C8B-B14F-4D97-AF65-F5344CB8AC3E}">
        <p14:creationId xmlns:p14="http://schemas.microsoft.com/office/powerpoint/2010/main" val="1106089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A06B5C-63FD-9D4C-8600-628AA834B32C}" type="slidenum">
              <a:rPr lang="en-US" smtClean="0"/>
              <a:t>9</a:t>
            </a:fld>
            <a:endParaRPr lang="en-US"/>
          </a:p>
        </p:txBody>
      </p:sp>
    </p:spTree>
    <p:extLst>
      <p:ext uri="{BB962C8B-B14F-4D97-AF65-F5344CB8AC3E}">
        <p14:creationId xmlns:p14="http://schemas.microsoft.com/office/powerpoint/2010/main" val="2688238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A06B5C-63FD-9D4C-8600-628AA834B32C}" type="slidenum">
              <a:rPr lang="en-US" smtClean="0"/>
              <a:t>10</a:t>
            </a:fld>
            <a:endParaRPr lang="en-US"/>
          </a:p>
        </p:txBody>
      </p:sp>
    </p:spTree>
    <p:extLst>
      <p:ext uri="{BB962C8B-B14F-4D97-AF65-F5344CB8AC3E}">
        <p14:creationId xmlns:p14="http://schemas.microsoft.com/office/powerpoint/2010/main" val="134302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592A-6F99-1447-B2CD-9855375B9A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E4CD2D-F1B7-604B-9315-6E7D4A2C01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AC9953-3242-2F47-AD0A-CACB28CEE5DA}"/>
              </a:ext>
            </a:extLst>
          </p:cNvPr>
          <p:cNvSpPr>
            <a:spLocks noGrp="1"/>
          </p:cNvSpPr>
          <p:nvPr>
            <p:ph type="dt" sz="half" idx="10"/>
          </p:nvPr>
        </p:nvSpPr>
        <p:spPr/>
        <p:txBody>
          <a:bodyPr/>
          <a:lstStyle/>
          <a:p>
            <a:fld id="{C6173FE2-4BAA-B447-ADBD-C298989A49B8}" type="datetimeFigureOut">
              <a:rPr lang="en-US" smtClean="0"/>
              <a:t>9/1/21</a:t>
            </a:fld>
            <a:endParaRPr lang="en-US"/>
          </a:p>
        </p:txBody>
      </p:sp>
      <p:sp>
        <p:nvSpPr>
          <p:cNvPr id="5" name="Footer Placeholder 4">
            <a:extLst>
              <a:ext uri="{FF2B5EF4-FFF2-40B4-BE49-F238E27FC236}">
                <a16:creationId xmlns:a16="http://schemas.microsoft.com/office/drawing/2014/main" id="{D1937338-455F-0648-AA6B-ED6AB6A19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7D7784-D3A5-B441-911D-94F28484B57B}"/>
              </a:ext>
            </a:extLst>
          </p:cNvPr>
          <p:cNvSpPr>
            <a:spLocks noGrp="1"/>
          </p:cNvSpPr>
          <p:nvPr>
            <p:ph type="sldNum" sz="quarter" idx="12"/>
          </p:nvPr>
        </p:nvSpPr>
        <p:spPr/>
        <p:txBody>
          <a:bodyPr/>
          <a:lstStyle/>
          <a:p>
            <a:fld id="{37B9C4E1-9D6E-F942-9B02-2ABB7524DA8A}" type="slidenum">
              <a:rPr lang="en-US" smtClean="0"/>
              <a:t>‹#›</a:t>
            </a:fld>
            <a:endParaRPr lang="en-US"/>
          </a:p>
        </p:txBody>
      </p:sp>
    </p:spTree>
    <p:extLst>
      <p:ext uri="{BB962C8B-B14F-4D97-AF65-F5344CB8AC3E}">
        <p14:creationId xmlns:p14="http://schemas.microsoft.com/office/powerpoint/2010/main" val="122385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2F56-0448-0848-9284-17F768472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52FFB8-B3D7-6644-B7C8-05659541E5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2D9306-7950-D64A-B8CA-B315E922126D}"/>
              </a:ext>
            </a:extLst>
          </p:cNvPr>
          <p:cNvSpPr>
            <a:spLocks noGrp="1"/>
          </p:cNvSpPr>
          <p:nvPr>
            <p:ph type="dt" sz="half" idx="10"/>
          </p:nvPr>
        </p:nvSpPr>
        <p:spPr/>
        <p:txBody>
          <a:bodyPr/>
          <a:lstStyle/>
          <a:p>
            <a:fld id="{C6173FE2-4BAA-B447-ADBD-C298989A49B8}" type="datetimeFigureOut">
              <a:rPr lang="en-US" smtClean="0"/>
              <a:t>9/1/21</a:t>
            </a:fld>
            <a:endParaRPr lang="en-US"/>
          </a:p>
        </p:txBody>
      </p:sp>
      <p:sp>
        <p:nvSpPr>
          <p:cNvPr id="5" name="Footer Placeholder 4">
            <a:extLst>
              <a:ext uri="{FF2B5EF4-FFF2-40B4-BE49-F238E27FC236}">
                <a16:creationId xmlns:a16="http://schemas.microsoft.com/office/drawing/2014/main" id="{3E1E800C-DE7C-5D4F-8341-EBBC30AF9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BE420-3DAC-4440-B614-2430B7FB1F5E}"/>
              </a:ext>
            </a:extLst>
          </p:cNvPr>
          <p:cNvSpPr>
            <a:spLocks noGrp="1"/>
          </p:cNvSpPr>
          <p:nvPr>
            <p:ph type="sldNum" sz="quarter" idx="12"/>
          </p:nvPr>
        </p:nvSpPr>
        <p:spPr/>
        <p:txBody>
          <a:bodyPr/>
          <a:lstStyle/>
          <a:p>
            <a:fld id="{37B9C4E1-9D6E-F942-9B02-2ABB7524DA8A}" type="slidenum">
              <a:rPr lang="en-US" smtClean="0"/>
              <a:t>‹#›</a:t>
            </a:fld>
            <a:endParaRPr lang="en-US"/>
          </a:p>
        </p:txBody>
      </p:sp>
    </p:spTree>
    <p:extLst>
      <p:ext uri="{BB962C8B-B14F-4D97-AF65-F5344CB8AC3E}">
        <p14:creationId xmlns:p14="http://schemas.microsoft.com/office/powerpoint/2010/main" val="1771280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8D4CF2-958C-394B-8A01-1039820BF8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94DAC4-C6F0-8841-BDDE-182C1EC7EF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C87B21-D07A-D648-96F3-779216629B1F}"/>
              </a:ext>
            </a:extLst>
          </p:cNvPr>
          <p:cNvSpPr>
            <a:spLocks noGrp="1"/>
          </p:cNvSpPr>
          <p:nvPr>
            <p:ph type="dt" sz="half" idx="10"/>
          </p:nvPr>
        </p:nvSpPr>
        <p:spPr/>
        <p:txBody>
          <a:bodyPr/>
          <a:lstStyle/>
          <a:p>
            <a:fld id="{C6173FE2-4BAA-B447-ADBD-C298989A49B8}" type="datetimeFigureOut">
              <a:rPr lang="en-US" smtClean="0"/>
              <a:t>9/1/21</a:t>
            </a:fld>
            <a:endParaRPr lang="en-US"/>
          </a:p>
        </p:txBody>
      </p:sp>
      <p:sp>
        <p:nvSpPr>
          <p:cNvPr id="5" name="Footer Placeholder 4">
            <a:extLst>
              <a:ext uri="{FF2B5EF4-FFF2-40B4-BE49-F238E27FC236}">
                <a16:creationId xmlns:a16="http://schemas.microsoft.com/office/drawing/2014/main" id="{507586A5-7E9F-E74E-9C2C-7ED30EB571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53A7A3-00F5-6740-B79A-DB408956E04D}"/>
              </a:ext>
            </a:extLst>
          </p:cNvPr>
          <p:cNvSpPr>
            <a:spLocks noGrp="1"/>
          </p:cNvSpPr>
          <p:nvPr>
            <p:ph type="sldNum" sz="quarter" idx="12"/>
          </p:nvPr>
        </p:nvSpPr>
        <p:spPr/>
        <p:txBody>
          <a:bodyPr/>
          <a:lstStyle/>
          <a:p>
            <a:fld id="{37B9C4E1-9D6E-F942-9B02-2ABB7524DA8A}" type="slidenum">
              <a:rPr lang="en-US" smtClean="0"/>
              <a:t>‹#›</a:t>
            </a:fld>
            <a:endParaRPr lang="en-US"/>
          </a:p>
        </p:txBody>
      </p:sp>
    </p:spTree>
    <p:extLst>
      <p:ext uri="{BB962C8B-B14F-4D97-AF65-F5344CB8AC3E}">
        <p14:creationId xmlns:p14="http://schemas.microsoft.com/office/powerpoint/2010/main" val="1778785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2CDDC-7842-C948-8D09-D18EA5AB41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C9F218-023B-5040-9572-A6E0AEC961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0B2F0-009E-DD4E-B990-CFA5BAAEA29F}"/>
              </a:ext>
            </a:extLst>
          </p:cNvPr>
          <p:cNvSpPr>
            <a:spLocks noGrp="1"/>
          </p:cNvSpPr>
          <p:nvPr>
            <p:ph type="dt" sz="half" idx="10"/>
          </p:nvPr>
        </p:nvSpPr>
        <p:spPr/>
        <p:txBody>
          <a:bodyPr/>
          <a:lstStyle/>
          <a:p>
            <a:fld id="{C6173FE2-4BAA-B447-ADBD-C298989A49B8}" type="datetimeFigureOut">
              <a:rPr lang="en-US" smtClean="0"/>
              <a:t>9/1/21</a:t>
            </a:fld>
            <a:endParaRPr lang="en-US"/>
          </a:p>
        </p:txBody>
      </p:sp>
      <p:sp>
        <p:nvSpPr>
          <p:cNvPr id="5" name="Footer Placeholder 4">
            <a:extLst>
              <a:ext uri="{FF2B5EF4-FFF2-40B4-BE49-F238E27FC236}">
                <a16:creationId xmlns:a16="http://schemas.microsoft.com/office/drawing/2014/main" id="{E1512330-B112-484C-AF0C-8C6D1BEFB1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AD6957-C4AB-A144-B7A8-45701A943475}"/>
              </a:ext>
            </a:extLst>
          </p:cNvPr>
          <p:cNvSpPr>
            <a:spLocks noGrp="1"/>
          </p:cNvSpPr>
          <p:nvPr>
            <p:ph type="sldNum" sz="quarter" idx="12"/>
          </p:nvPr>
        </p:nvSpPr>
        <p:spPr/>
        <p:txBody>
          <a:bodyPr/>
          <a:lstStyle/>
          <a:p>
            <a:fld id="{37B9C4E1-9D6E-F942-9B02-2ABB7524DA8A}" type="slidenum">
              <a:rPr lang="en-US" smtClean="0"/>
              <a:t>‹#›</a:t>
            </a:fld>
            <a:endParaRPr lang="en-US"/>
          </a:p>
        </p:txBody>
      </p:sp>
    </p:spTree>
    <p:extLst>
      <p:ext uri="{BB962C8B-B14F-4D97-AF65-F5344CB8AC3E}">
        <p14:creationId xmlns:p14="http://schemas.microsoft.com/office/powerpoint/2010/main" val="244241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55D44-11D9-5040-9F29-20BCF3095C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D93F5E-BA7D-FB48-B4E8-7081722665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DE0AD2-86E8-4F40-AE97-B547279F63C8}"/>
              </a:ext>
            </a:extLst>
          </p:cNvPr>
          <p:cNvSpPr>
            <a:spLocks noGrp="1"/>
          </p:cNvSpPr>
          <p:nvPr>
            <p:ph type="dt" sz="half" idx="10"/>
          </p:nvPr>
        </p:nvSpPr>
        <p:spPr/>
        <p:txBody>
          <a:bodyPr/>
          <a:lstStyle/>
          <a:p>
            <a:fld id="{C6173FE2-4BAA-B447-ADBD-C298989A49B8}" type="datetimeFigureOut">
              <a:rPr lang="en-US" smtClean="0"/>
              <a:t>9/1/21</a:t>
            </a:fld>
            <a:endParaRPr lang="en-US"/>
          </a:p>
        </p:txBody>
      </p:sp>
      <p:sp>
        <p:nvSpPr>
          <p:cNvPr id="5" name="Footer Placeholder 4">
            <a:extLst>
              <a:ext uri="{FF2B5EF4-FFF2-40B4-BE49-F238E27FC236}">
                <a16:creationId xmlns:a16="http://schemas.microsoft.com/office/drawing/2014/main" id="{DFF0601B-982F-AC47-9BA9-090447DBF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17D6B8-70D8-7444-A991-E5FC350DD374}"/>
              </a:ext>
            </a:extLst>
          </p:cNvPr>
          <p:cNvSpPr>
            <a:spLocks noGrp="1"/>
          </p:cNvSpPr>
          <p:nvPr>
            <p:ph type="sldNum" sz="quarter" idx="12"/>
          </p:nvPr>
        </p:nvSpPr>
        <p:spPr/>
        <p:txBody>
          <a:bodyPr/>
          <a:lstStyle/>
          <a:p>
            <a:fld id="{37B9C4E1-9D6E-F942-9B02-2ABB7524DA8A}" type="slidenum">
              <a:rPr lang="en-US" smtClean="0"/>
              <a:t>‹#›</a:t>
            </a:fld>
            <a:endParaRPr lang="en-US"/>
          </a:p>
        </p:txBody>
      </p:sp>
    </p:spTree>
    <p:extLst>
      <p:ext uri="{BB962C8B-B14F-4D97-AF65-F5344CB8AC3E}">
        <p14:creationId xmlns:p14="http://schemas.microsoft.com/office/powerpoint/2010/main" val="3235010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8A79C-1206-4B47-B37B-3727075077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8C42D-6C92-A944-9FA6-69EF7D977C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A3AE49-D6B7-5043-8B36-6FA4027026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30A54E-E78E-7A43-9EA3-ACA08FE017E4}"/>
              </a:ext>
            </a:extLst>
          </p:cNvPr>
          <p:cNvSpPr>
            <a:spLocks noGrp="1"/>
          </p:cNvSpPr>
          <p:nvPr>
            <p:ph type="dt" sz="half" idx="10"/>
          </p:nvPr>
        </p:nvSpPr>
        <p:spPr/>
        <p:txBody>
          <a:bodyPr/>
          <a:lstStyle/>
          <a:p>
            <a:fld id="{C6173FE2-4BAA-B447-ADBD-C298989A49B8}" type="datetimeFigureOut">
              <a:rPr lang="en-US" smtClean="0"/>
              <a:t>9/1/21</a:t>
            </a:fld>
            <a:endParaRPr lang="en-US"/>
          </a:p>
        </p:txBody>
      </p:sp>
      <p:sp>
        <p:nvSpPr>
          <p:cNvPr id="6" name="Footer Placeholder 5">
            <a:extLst>
              <a:ext uri="{FF2B5EF4-FFF2-40B4-BE49-F238E27FC236}">
                <a16:creationId xmlns:a16="http://schemas.microsoft.com/office/drawing/2014/main" id="{BE210E90-FE0C-7844-AC35-5FFC5490BC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C46AC5-E535-7D47-9527-ABCF50A8088F}"/>
              </a:ext>
            </a:extLst>
          </p:cNvPr>
          <p:cNvSpPr>
            <a:spLocks noGrp="1"/>
          </p:cNvSpPr>
          <p:nvPr>
            <p:ph type="sldNum" sz="quarter" idx="12"/>
          </p:nvPr>
        </p:nvSpPr>
        <p:spPr/>
        <p:txBody>
          <a:bodyPr/>
          <a:lstStyle/>
          <a:p>
            <a:fld id="{37B9C4E1-9D6E-F942-9B02-2ABB7524DA8A}" type="slidenum">
              <a:rPr lang="en-US" smtClean="0"/>
              <a:t>‹#›</a:t>
            </a:fld>
            <a:endParaRPr lang="en-US"/>
          </a:p>
        </p:txBody>
      </p:sp>
    </p:spTree>
    <p:extLst>
      <p:ext uri="{BB962C8B-B14F-4D97-AF65-F5344CB8AC3E}">
        <p14:creationId xmlns:p14="http://schemas.microsoft.com/office/powerpoint/2010/main" val="105140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73B5D-2A9B-994E-A545-BF7175643F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4202D2-8949-2A4D-BC72-E9CED0DE15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1C0870-1593-634B-80D1-74FD41FD45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BDD321-E188-0445-8676-6C73B77437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EB4B24-A38A-B844-9F92-FA14F43C2B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D18B97-3570-4447-969F-180EF92C7ED8}"/>
              </a:ext>
            </a:extLst>
          </p:cNvPr>
          <p:cNvSpPr>
            <a:spLocks noGrp="1"/>
          </p:cNvSpPr>
          <p:nvPr>
            <p:ph type="dt" sz="half" idx="10"/>
          </p:nvPr>
        </p:nvSpPr>
        <p:spPr/>
        <p:txBody>
          <a:bodyPr/>
          <a:lstStyle/>
          <a:p>
            <a:fld id="{C6173FE2-4BAA-B447-ADBD-C298989A49B8}" type="datetimeFigureOut">
              <a:rPr lang="en-US" smtClean="0"/>
              <a:t>9/1/21</a:t>
            </a:fld>
            <a:endParaRPr lang="en-US"/>
          </a:p>
        </p:txBody>
      </p:sp>
      <p:sp>
        <p:nvSpPr>
          <p:cNvPr id="8" name="Footer Placeholder 7">
            <a:extLst>
              <a:ext uri="{FF2B5EF4-FFF2-40B4-BE49-F238E27FC236}">
                <a16:creationId xmlns:a16="http://schemas.microsoft.com/office/drawing/2014/main" id="{1D9A4D5B-46D1-6343-90A5-6DBCF64868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A9E6FB-8325-8442-9892-28567843FA83}"/>
              </a:ext>
            </a:extLst>
          </p:cNvPr>
          <p:cNvSpPr>
            <a:spLocks noGrp="1"/>
          </p:cNvSpPr>
          <p:nvPr>
            <p:ph type="sldNum" sz="quarter" idx="12"/>
          </p:nvPr>
        </p:nvSpPr>
        <p:spPr/>
        <p:txBody>
          <a:bodyPr/>
          <a:lstStyle/>
          <a:p>
            <a:fld id="{37B9C4E1-9D6E-F942-9B02-2ABB7524DA8A}" type="slidenum">
              <a:rPr lang="en-US" smtClean="0"/>
              <a:t>‹#›</a:t>
            </a:fld>
            <a:endParaRPr lang="en-US"/>
          </a:p>
        </p:txBody>
      </p:sp>
    </p:spTree>
    <p:extLst>
      <p:ext uri="{BB962C8B-B14F-4D97-AF65-F5344CB8AC3E}">
        <p14:creationId xmlns:p14="http://schemas.microsoft.com/office/powerpoint/2010/main" val="795615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4573-8F37-2144-B4F7-3538F6CFD7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538409-D96B-2047-9EE5-424328A28BB2}"/>
              </a:ext>
            </a:extLst>
          </p:cNvPr>
          <p:cNvSpPr>
            <a:spLocks noGrp="1"/>
          </p:cNvSpPr>
          <p:nvPr>
            <p:ph type="dt" sz="half" idx="10"/>
          </p:nvPr>
        </p:nvSpPr>
        <p:spPr/>
        <p:txBody>
          <a:bodyPr/>
          <a:lstStyle/>
          <a:p>
            <a:fld id="{C6173FE2-4BAA-B447-ADBD-C298989A49B8}" type="datetimeFigureOut">
              <a:rPr lang="en-US" smtClean="0"/>
              <a:t>9/1/21</a:t>
            </a:fld>
            <a:endParaRPr lang="en-US"/>
          </a:p>
        </p:txBody>
      </p:sp>
      <p:sp>
        <p:nvSpPr>
          <p:cNvPr id="4" name="Footer Placeholder 3">
            <a:extLst>
              <a:ext uri="{FF2B5EF4-FFF2-40B4-BE49-F238E27FC236}">
                <a16:creationId xmlns:a16="http://schemas.microsoft.com/office/drawing/2014/main" id="{52F1EF02-E30D-0040-84BB-3837690DF3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AE66F3-B718-034C-8181-0F235AC78B20}"/>
              </a:ext>
            </a:extLst>
          </p:cNvPr>
          <p:cNvSpPr>
            <a:spLocks noGrp="1"/>
          </p:cNvSpPr>
          <p:nvPr>
            <p:ph type="sldNum" sz="quarter" idx="12"/>
          </p:nvPr>
        </p:nvSpPr>
        <p:spPr/>
        <p:txBody>
          <a:bodyPr/>
          <a:lstStyle/>
          <a:p>
            <a:fld id="{37B9C4E1-9D6E-F942-9B02-2ABB7524DA8A}" type="slidenum">
              <a:rPr lang="en-US" smtClean="0"/>
              <a:t>‹#›</a:t>
            </a:fld>
            <a:endParaRPr lang="en-US"/>
          </a:p>
        </p:txBody>
      </p:sp>
    </p:spTree>
    <p:extLst>
      <p:ext uri="{BB962C8B-B14F-4D97-AF65-F5344CB8AC3E}">
        <p14:creationId xmlns:p14="http://schemas.microsoft.com/office/powerpoint/2010/main" val="3086136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945E94-A9AA-7945-BCED-5DF07A302D1F}"/>
              </a:ext>
            </a:extLst>
          </p:cNvPr>
          <p:cNvSpPr>
            <a:spLocks noGrp="1"/>
          </p:cNvSpPr>
          <p:nvPr>
            <p:ph type="dt" sz="half" idx="10"/>
          </p:nvPr>
        </p:nvSpPr>
        <p:spPr/>
        <p:txBody>
          <a:bodyPr/>
          <a:lstStyle/>
          <a:p>
            <a:fld id="{C6173FE2-4BAA-B447-ADBD-C298989A49B8}" type="datetimeFigureOut">
              <a:rPr lang="en-US" smtClean="0"/>
              <a:t>9/1/21</a:t>
            </a:fld>
            <a:endParaRPr lang="en-US"/>
          </a:p>
        </p:txBody>
      </p:sp>
      <p:sp>
        <p:nvSpPr>
          <p:cNvPr id="3" name="Footer Placeholder 2">
            <a:extLst>
              <a:ext uri="{FF2B5EF4-FFF2-40B4-BE49-F238E27FC236}">
                <a16:creationId xmlns:a16="http://schemas.microsoft.com/office/drawing/2014/main" id="{04BDE786-F17B-ED4B-BF8E-CE6C905965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F9AB4C-73A4-3C4A-A38A-28EB55E1F4E0}"/>
              </a:ext>
            </a:extLst>
          </p:cNvPr>
          <p:cNvSpPr>
            <a:spLocks noGrp="1"/>
          </p:cNvSpPr>
          <p:nvPr>
            <p:ph type="sldNum" sz="quarter" idx="12"/>
          </p:nvPr>
        </p:nvSpPr>
        <p:spPr/>
        <p:txBody>
          <a:bodyPr/>
          <a:lstStyle/>
          <a:p>
            <a:fld id="{37B9C4E1-9D6E-F942-9B02-2ABB7524DA8A}" type="slidenum">
              <a:rPr lang="en-US" smtClean="0"/>
              <a:t>‹#›</a:t>
            </a:fld>
            <a:endParaRPr lang="en-US"/>
          </a:p>
        </p:txBody>
      </p:sp>
    </p:spTree>
    <p:extLst>
      <p:ext uri="{BB962C8B-B14F-4D97-AF65-F5344CB8AC3E}">
        <p14:creationId xmlns:p14="http://schemas.microsoft.com/office/powerpoint/2010/main" val="2443820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6F022-6308-3F43-864E-7B0B8288BC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3ABFCF-0234-194A-9BBD-407B5187D3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D7EA36-F85E-8545-9A28-57E1988899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000C9A-32DA-5544-8FF9-427CCD6924CF}"/>
              </a:ext>
            </a:extLst>
          </p:cNvPr>
          <p:cNvSpPr>
            <a:spLocks noGrp="1"/>
          </p:cNvSpPr>
          <p:nvPr>
            <p:ph type="dt" sz="half" idx="10"/>
          </p:nvPr>
        </p:nvSpPr>
        <p:spPr/>
        <p:txBody>
          <a:bodyPr/>
          <a:lstStyle/>
          <a:p>
            <a:fld id="{C6173FE2-4BAA-B447-ADBD-C298989A49B8}" type="datetimeFigureOut">
              <a:rPr lang="en-US" smtClean="0"/>
              <a:t>9/1/21</a:t>
            </a:fld>
            <a:endParaRPr lang="en-US"/>
          </a:p>
        </p:txBody>
      </p:sp>
      <p:sp>
        <p:nvSpPr>
          <p:cNvPr id="6" name="Footer Placeholder 5">
            <a:extLst>
              <a:ext uri="{FF2B5EF4-FFF2-40B4-BE49-F238E27FC236}">
                <a16:creationId xmlns:a16="http://schemas.microsoft.com/office/drawing/2014/main" id="{191FC79A-04D9-5A47-9734-F65EE97142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FE5CDA-F5C5-0541-BB4B-DEE77E3F2570}"/>
              </a:ext>
            </a:extLst>
          </p:cNvPr>
          <p:cNvSpPr>
            <a:spLocks noGrp="1"/>
          </p:cNvSpPr>
          <p:nvPr>
            <p:ph type="sldNum" sz="quarter" idx="12"/>
          </p:nvPr>
        </p:nvSpPr>
        <p:spPr/>
        <p:txBody>
          <a:bodyPr/>
          <a:lstStyle/>
          <a:p>
            <a:fld id="{37B9C4E1-9D6E-F942-9B02-2ABB7524DA8A}" type="slidenum">
              <a:rPr lang="en-US" smtClean="0"/>
              <a:t>‹#›</a:t>
            </a:fld>
            <a:endParaRPr lang="en-US"/>
          </a:p>
        </p:txBody>
      </p:sp>
    </p:spTree>
    <p:extLst>
      <p:ext uri="{BB962C8B-B14F-4D97-AF65-F5344CB8AC3E}">
        <p14:creationId xmlns:p14="http://schemas.microsoft.com/office/powerpoint/2010/main" val="888156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7B17-FF73-5241-AA3D-B906993F33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620924-EFDF-C74D-980E-2BA4B10EAE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46A448-F814-BC4F-91B9-12EBDABA3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4F1ED0-9DDF-9C43-B4EE-B922736C9F35}"/>
              </a:ext>
            </a:extLst>
          </p:cNvPr>
          <p:cNvSpPr>
            <a:spLocks noGrp="1"/>
          </p:cNvSpPr>
          <p:nvPr>
            <p:ph type="dt" sz="half" idx="10"/>
          </p:nvPr>
        </p:nvSpPr>
        <p:spPr/>
        <p:txBody>
          <a:bodyPr/>
          <a:lstStyle/>
          <a:p>
            <a:fld id="{C6173FE2-4BAA-B447-ADBD-C298989A49B8}" type="datetimeFigureOut">
              <a:rPr lang="en-US" smtClean="0"/>
              <a:t>9/1/21</a:t>
            </a:fld>
            <a:endParaRPr lang="en-US"/>
          </a:p>
        </p:txBody>
      </p:sp>
      <p:sp>
        <p:nvSpPr>
          <p:cNvPr id="6" name="Footer Placeholder 5">
            <a:extLst>
              <a:ext uri="{FF2B5EF4-FFF2-40B4-BE49-F238E27FC236}">
                <a16:creationId xmlns:a16="http://schemas.microsoft.com/office/drawing/2014/main" id="{C472970E-8C9E-014B-812B-BA061CF270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EBC2F4-2D9A-FE43-AA5A-83436A0CB117}"/>
              </a:ext>
            </a:extLst>
          </p:cNvPr>
          <p:cNvSpPr>
            <a:spLocks noGrp="1"/>
          </p:cNvSpPr>
          <p:nvPr>
            <p:ph type="sldNum" sz="quarter" idx="12"/>
          </p:nvPr>
        </p:nvSpPr>
        <p:spPr/>
        <p:txBody>
          <a:bodyPr/>
          <a:lstStyle/>
          <a:p>
            <a:fld id="{37B9C4E1-9D6E-F942-9B02-2ABB7524DA8A}" type="slidenum">
              <a:rPr lang="en-US" smtClean="0"/>
              <a:t>‹#›</a:t>
            </a:fld>
            <a:endParaRPr lang="en-US"/>
          </a:p>
        </p:txBody>
      </p:sp>
    </p:spTree>
    <p:extLst>
      <p:ext uri="{BB962C8B-B14F-4D97-AF65-F5344CB8AC3E}">
        <p14:creationId xmlns:p14="http://schemas.microsoft.com/office/powerpoint/2010/main" val="742583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BCF910-89A9-DA4B-9643-B98E72B2BC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2E44EB-E41F-E949-9589-BB1A353ACB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62BA1F-7014-B045-B64F-3D91775C3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173FE2-4BAA-B447-ADBD-C298989A49B8}" type="datetimeFigureOut">
              <a:rPr lang="en-US" smtClean="0"/>
              <a:t>9/1/21</a:t>
            </a:fld>
            <a:endParaRPr lang="en-US"/>
          </a:p>
        </p:txBody>
      </p:sp>
      <p:sp>
        <p:nvSpPr>
          <p:cNvPr id="5" name="Footer Placeholder 4">
            <a:extLst>
              <a:ext uri="{FF2B5EF4-FFF2-40B4-BE49-F238E27FC236}">
                <a16:creationId xmlns:a16="http://schemas.microsoft.com/office/drawing/2014/main" id="{EF7ADD8C-FB75-EF47-8585-A0CAF2D15D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09668F-73E5-E645-A47D-2F638CD4C0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B9C4E1-9D6E-F942-9B02-2ABB7524DA8A}" type="slidenum">
              <a:rPr lang="en-US" smtClean="0"/>
              <a:t>‹#›</a:t>
            </a:fld>
            <a:endParaRPr lang="en-US"/>
          </a:p>
        </p:txBody>
      </p:sp>
    </p:spTree>
    <p:extLst>
      <p:ext uri="{BB962C8B-B14F-4D97-AF65-F5344CB8AC3E}">
        <p14:creationId xmlns:p14="http://schemas.microsoft.com/office/powerpoint/2010/main" val="1309149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1718418-9B96-C646-B7EC-3DC62285B945}"/>
              </a:ext>
            </a:extLst>
          </p:cNvPr>
          <p:cNvSpPr>
            <a:spLocks noGrp="1"/>
          </p:cNvSpPr>
          <p:nvPr>
            <p:ph type="ctrTitle"/>
          </p:nvPr>
        </p:nvSpPr>
        <p:spPr>
          <a:xfrm>
            <a:off x="1870997" y="1607809"/>
            <a:ext cx="9236026" cy="2876680"/>
          </a:xfrm>
        </p:spPr>
        <p:txBody>
          <a:bodyPr anchor="b">
            <a:normAutofit/>
          </a:bodyPr>
          <a:lstStyle/>
          <a:p>
            <a:pPr algn="l"/>
            <a:r>
              <a:rPr lang="en-US" sz="6600" dirty="0">
                <a:solidFill>
                  <a:srgbClr val="FFFFFF"/>
                </a:solidFill>
              </a:rPr>
              <a:t>DSI24 Project 1</a:t>
            </a:r>
          </a:p>
        </p:txBody>
      </p:sp>
      <p:sp>
        <p:nvSpPr>
          <p:cNvPr id="3" name="Subtitle 2">
            <a:extLst>
              <a:ext uri="{FF2B5EF4-FFF2-40B4-BE49-F238E27FC236}">
                <a16:creationId xmlns:a16="http://schemas.microsoft.com/office/drawing/2014/main" id="{E5CFA6EB-E939-A047-847F-D4794091D472}"/>
              </a:ext>
            </a:extLst>
          </p:cNvPr>
          <p:cNvSpPr>
            <a:spLocks noGrp="1"/>
          </p:cNvSpPr>
          <p:nvPr>
            <p:ph type="subTitle" idx="1"/>
          </p:nvPr>
        </p:nvSpPr>
        <p:spPr>
          <a:xfrm>
            <a:off x="1987499" y="4810308"/>
            <a:ext cx="9003022" cy="1076551"/>
          </a:xfrm>
        </p:spPr>
        <p:txBody>
          <a:bodyPr>
            <a:normAutofit/>
          </a:bodyPr>
          <a:lstStyle/>
          <a:p>
            <a:pPr algn="l"/>
            <a:r>
              <a:rPr lang="en-US" dirty="0"/>
              <a:t>Race, ACT and SAT</a:t>
            </a:r>
          </a:p>
          <a:p>
            <a:pPr algn="l"/>
            <a:r>
              <a:rPr lang="en-US" dirty="0"/>
              <a:t>By Ethan </a:t>
            </a:r>
            <a:r>
              <a:rPr lang="en-US" dirty="0" err="1"/>
              <a:t>Leow</a:t>
            </a:r>
            <a:endParaRPr lang="en-US" dirty="0"/>
          </a:p>
        </p:txBody>
      </p:sp>
    </p:spTree>
    <p:extLst>
      <p:ext uri="{BB962C8B-B14F-4D97-AF65-F5344CB8AC3E}">
        <p14:creationId xmlns:p14="http://schemas.microsoft.com/office/powerpoint/2010/main" val="422243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5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86997-6F95-1A42-B0B0-D7C5787BDEE2}"/>
              </a:ext>
            </a:extLst>
          </p:cNvPr>
          <p:cNvSpPr>
            <a:spLocks noGrp="1"/>
          </p:cNvSpPr>
          <p:nvPr>
            <p:ph type="title"/>
          </p:nvPr>
        </p:nvSpPr>
        <p:spPr/>
        <p:txBody>
          <a:bodyPr/>
          <a:lstStyle/>
          <a:p>
            <a:r>
              <a:rPr lang="en-US" dirty="0"/>
              <a:t>Conclusions and Recommendations</a:t>
            </a:r>
          </a:p>
        </p:txBody>
      </p:sp>
      <p:sp>
        <p:nvSpPr>
          <p:cNvPr id="6" name="Rectangle 5">
            <a:extLst>
              <a:ext uri="{FF2B5EF4-FFF2-40B4-BE49-F238E27FC236}">
                <a16:creationId xmlns:a16="http://schemas.microsoft.com/office/drawing/2014/main" id="{85B3C4B4-033D-7147-A220-3B279D6311DB}"/>
              </a:ext>
            </a:extLst>
          </p:cNvPr>
          <p:cNvSpPr/>
          <p:nvPr/>
        </p:nvSpPr>
        <p:spPr>
          <a:xfrm>
            <a:off x="4902200" y="4267200"/>
            <a:ext cx="2108200" cy="22016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E69F4A1-8DD8-6A45-9AB9-E6F37E3EF649}"/>
              </a:ext>
            </a:extLst>
          </p:cNvPr>
          <p:cNvSpPr/>
          <p:nvPr/>
        </p:nvSpPr>
        <p:spPr>
          <a:xfrm>
            <a:off x="5105400" y="4374143"/>
            <a:ext cx="2108200" cy="22016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BD9057A-8306-5A41-B97B-EB7406B594DC}"/>
              </a:ext>
            </a:extLst>
          </p:cNvPr>
          <p:cNvSpPr/>
          <p:nvPr/>
        </p:nvSpPr>
        <p:spPr>
          <a:xfrm>
            <a:off x="9817100" y="3855112"/>
            <a:ext cx="2374900" cy="1747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DBD82322-B029-C24A-B06F-E6DF4FE447B2}"/>
              </a:ext>
            </a:extLst>
          </p:cNvPr>
          <p:cNvSpPr>
            <a:spLocks noGrp="1"/>
          </p:cNvSpPr>
          <p:nvPr>
            <p:ph idx="1"/>
          </p:nvPr>
        </p:nvSpPr>
        <p:spPr>
          <a:xfrm>
            <a:off x="838200" y="1825625"/>
            <a:ext cx="10515600" cy="4837934"/>
          </a:xfrm>
        </p:spPr>
        <p:txBody>
          <a:bodyPr>
            <a:normAutofit lnSpcReduction="10000"/>
          </a:bodyPr>
          <a:lstStyle/>
          <a:p>
            <a:r>
              <a:rPr lang="en-GB" sz="2400" dirty="0"/>
              <a:t>We show that states with higher proportions of minority races tend to perform worse in standardised test. </a:t>
            </a:r>
          </a:p>
          <a:p>
            <a:pPr lvl="1"/>
            <a:r>
              <a:rPr lang="en-GB" sz="2000" dirty="0"/>
              <a:t>In particular, states with high proportion of Black and Native American races perform the worst in ACTs, and</a:t>
            </a:r>
          </a:p>
          <a:p>
            <a:pPr lvl="1"/>
            <a:r>
              <a:rPr lang="en-GB" sz="2000" dirty="0"/>
              <a:t>States with high proportion of Asian and Hispanic races perform the worst in SATs</a:t>
            </a:r>
          </a:p>
          <a:p>
            <a:r>
              <a:rPr lang="en-GB" sz="2400" dirty="0"/>
              <a:t>We invalidate a potential “racist” argument that Whites are more hard-working than Blacks and other minorities, and thus earning larger incomes to provide better educational resources for their kids to do well in standardised tests.</a:t>
            </a:r>
          </a:p>
          <a:p>
            <a:pPr lvl="1"/>
            <a:r>
              <a:rPr lang="en-GB" sz="2000" dirty="0"/>
              <a:t>Higher income levels do not necessarily correlate with higher test scores</a:t>
            </a:r>
          </a:p>
          <a:p>
            <a:pPr lvl="1"/>
            <a:r>
              <a:rPr lang="en-GB" sz="2000" dirty="0"/>
              <a:t>States with higher proportions of Whites actually have lower income levels, not higher (maybe Whites are lazier than Blacks and other minorities?)</a:t>
            </a:r>
          </a:p>
          <a:p>
            <a:r>
              <a:rPr lang="en-GB" sz="2400" dirty="0"/>
              <a:t>We recommend a further study to investigate if standardised tests are truly discriminatory</a:t>
            </a:r>
          </a:p>
          <a:p>
            <a:pPr lvl="1"/>
            <a:r>
              <a:rPr lang="en-GB" sz="2000" dirty="0"/>
              <a:t>Please give us a $100,000 grant!</a:t>
            </a:r>
          </a:p>
        </p:txBody>
      </p:sp>
    </p:spTree>
    <p:extLst>
      <p:ext uri="{BB962C8B-B14F-4D97-AF65-F5344CB8AC3E}">
        <p14:creationId xmlns:p14="http://schemas.microsoft.com/office/powerpoint/2010/main" val="1764218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A97CF9D-4D09-084E-8CE6-3DDE4AEB9B11}"/>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Hypothetical Background and Problem Statement</a:t>
            </a:r>
          </a:p>
        </p:txBody>
      </p:sp>
      <p:sp>
        <p:nvSpPr>
          <p:cNvPr id="16" name="Content Placeholder 2">
            <a:extLst>
              <a:ext uri="{FF2B5EF4-FFF2-40B4-BE49-F238E27FC236}">
                <a16:creationId xmlns:a16="http://schemas.microsoft.com/office/drawing/2014/main" id="{4D58AB5E-1C06-534C-8049-2B8868AE9354}"/>
              </a:ext>
            </a:extLst>
          </p:cNvPr>
          <p:cNvSpPr>
            <a:spLocks noGrp="1"/>
          </p:cNvSpPr>
          <p:nvPr>
            <p:ph idx="1"/>
          </p:nvPr>
        </p:nvSpPr>
        <p:spPr>
          <a:xfrm>
            <a:off x="1367624" y="2490436"/>
            <a:ext cx="9708995" cy="3567173"/>
          </a:xfrm>
        </p:spPr>
        <p:txBody>
          <a:bodyPr anchor="ctr">
            <a:normAutofit/>
          </a:bodyPr>
          <a:lstStyle/>
          <a:p>
            <a:r>
              <a:rPr lang="en-US" sz="2400" dirty="0"/>
              <a:t>We are a student advocacy group looking for donors to give us a $100,000 grant to investigate if standardized tests are discriminatory. Particularly, the study hopes to find out if Blacks and other minorities from comparable socioeconomic backgrounds score lower than their White peers.</a:t>
            </a:r>
            <a:endParaRPr lang="en-US" sz="2400"/>
          </a:p>
          <a:p>
            <a:endParaRPr lang="en-US" sz="2400"/>
          </a:p>
          <a:p>
            <a:r>
              <a:rPr lang="en-US" sz="2400" dirty="0"/>
              <a:t>Using some basic data from publicly-available sources, we hope to show some negative relationships between ACT/SAT results and minority races in order to pique donor interest in funding our in-depth study.</a:t>
            </a:r>
            <a:endParaRPr lang="en-US" sz="2400"/>
          </a:p>
        </p:txBody>
      </p:sp>
    </p:spTree>
    <p:extLst>
      <p:ext uri="{BB962C8B-B14F-4D97-AF65-F5344CB8AC3E}">
        <p14:creationId xmlns:p14="http://schemas.microsoft.com/office/powerpoint/2010/main" val="75469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86997-6F95-1A42-B0B0-D7C5787BDEE2}"/>
              </a:ext>
            </a:extLst>
          </p:cNvPr>
          <p:cNvSpPr>
            <a:spLocks noGrp="1"/>
          </p:cNvSpPr>
          <p:nvPr>
            <p:ph type="title"/>
          </p:nvPr>
        </p:nvSpPr>
        <p:spPr/>
        <p:txBody>
          <a:bodyPr/>
          <a:lstStyle/>
          <a:p>
            <a:r>
              <a:rPr lang="en-US"/>
              <a:t>Data Sources</a:t>
            </a:r>
            <a:endParaRPr lang="en-US" dirty="0"/>
          </a:p>
        </p:txBody>
      </p:sp>
      <p:sp>
        <p:nvSpPr>
          <p:cNvPr id="3" name="Content Placeholder 2">
            <a:extLst>
              <a:ext uri="{FF2B5EF4-FFF2-40B4-BE49-F238E27FC236}">
                <a16:creationId xmlns:a16="http://schemas.microsoft.com/office/drawing/2014/main" id="{AA61E992-533D-E342-A591-A9D973308AAB}"/>
              </a:ext>
            </a:extLst>
          </p:cNvPr>
          <p:cNvSpPr>
            <a:spLocks noGrp="1"/>
          </p:cNvSpPr>
          <p:nvPr>
            <p:ph idx="1"/>
          </p:nvPr>
        </p:nvSpPr>
        <p:spPr>
          <a:xfrm>
            <a:off x="838200" y="1625930"/>
            <a:ext cx="10515600" cy="4351338"/>
          </a:xfrm>
        </p:spPr>
        <p:txBody>
          <a:bodyPr/>
          <a:lstStyle/>
          <a:p>
            <a:r>
              <a:rPr lang="en-US"/>
              <a:t>ACT and SAT scores for all 50 U.S. states</a:t>
            </a:r>
            <a:r>
              <a:rPr lang="en-US" baseline="30000"/>
              <a:t>1</a:t>
            </a:r>
          </a:p>
          <a:p>
            <a:r>
              <a:rPr lang="en-US"/>
              <a:t>ACT and SAT participation rates for all 50 U.S. states</a:t>
            </a:r>
            <a:r>
              <a:rPr lang="en-US" baseline="30000"/>
              <a:t>1</a:t>
            </a:r>
          </a:p>
          <a:p>
            <a:r>
              <a:rPr lang="en-US"/>
              <a:t>Population breakdown by race, for all 50 U.S. states</a:t>
            </a:r>
            <a:r>
              <a:rPr lang="en-US" baseline="30000"/>
              <a:t>2</a:t>
            </a:r>
          </a:p>
          <a:p>
            <a:r>
              <a:rPr lang="en-US"/>
              <a:t>Mean household income for all 50 U.S. states</a:t>
            </a:r>
            <a:r>
              <a:rPr lang="en-US" baseline="30000"/>
              <a:t>3</a:t>
            </a:r>
            <a:endParaRPr lang="en-US"/>
          </a:p>
          <a:p>
            <a:r>
              <a:rPr lang="en-US"/>
              <a:t>Gini coefficient for all 50 U.S. states</a:t>
            </a:r>
            <a:r>
              <a:rPr lang="en-US" baseline="30000"/>
              <a:t>3</a:t>
            </a:r>
          </a:p>
          <a:p>
            <a:pPr lvl="1"/>
            <a:r>
              <a:rPr lang="en-US"/>
              <a:t>Measure of income inequality</a:t>
            </a:r>
          </a:p>
          <a:p>
            <a:pPr lvl="1"/>
            <a:r>
              <a:rPr lang="en-US"/>
              <a:t>A Gini coefficient of 1.0 implies perfect inequality</a:t>
            </a:r>
          </a:p>
          <a:p>
            <a:pPr lvl="1"/>
            <a:r>
              <a:rPr lang="en-US"/>
              <a:t>A Gini coefficient of 0.0 implies perfect equality</a:t>
            </a:r>
          </a:p>
          <a:p>
            <a:r>
              <a:rPr lang="en-US"/>
              <a:t>All above data are available for calendar years 2017 and 2018</a:t>
            </a:r>
          </a:p>
          <a:p>
            <a:pPr lvl="1"/>
            <a:endParaRPr lang="en-US" dirty="0"/>
          </a:p>
        </p:txBody>
      </p:sp>
      <p:sp>
        <p:nvSpPr>
          <p:cNvPr id="4" name="TextBox 3">
            <a:extLst>
              <a:ext uri="{FF2B5EF4-FFF2-40B4-BE49-F238E27FC236}">
                <a16:creationId xmlns:a16="http://schemas.microsoft.com/office/drawing/2014/main" id="{89253037-A421-9745-B2EF-60F6A79D9CB2}"/>
              </a:ext>
            </a:extLst>
          </p:cNvPr>
          <p:cNvSpPr txBox="1"/>
          <p:nvPr/>
        </p:nvSpPr>
        <p:spPr>
          <a:xfrm>
            <a:off x="951469" y="6054812"/>
            <a:ext cx="3150973" cy="954107"/>
          </a:xfrm>
          <a:prstGeom prst="rect">
            <a:avLst/>
          </a:prstGeom>
          <a:noFill/>
        </p:spPr>
        <p:txBody>
          <a:bodyPr wrap="square" rtlCol="0">
            <a:spAutoFit/>
          </a:bodyPr>
          <a:lstStyle/>
          <a:p>
            <a:r>
              <a:rPr lang="en-US" sz="1400" baseline="30000"/>
              <a:t>1</a:t>
            </a:r>
            <a:r>
              <a:rPr lang="en-US" sz="1400"/>
              <a:t> From General Assembly</a:t>
            </a:r>
          </a:p>
          <a:p>
            <a:r>
              <a:rPr lang="en-US" sz="1400" baseline="30000"/>
              <a:t>2</a:t>
            </a:r>
            <a:r>
              <a:rPr lang="en-US" sz="1400"/>
              <a:t> From Kaiser Family Foundation</a:t>
            </a:r>
          </a:p>
          <a:p>
            <a:r>
              <a:rPr lang="en-US" sz="1400" baseline="30000"/>
              <a:t>3</a:t>
            </a:r>
            <a:r>
              <a:rPr lang="en-US" sz="1400"/>
              <a:t> From US Census Bureau</a:t>
            </a:r>
          </a:p>
          <a:p>
            <a:endParaRPr lang="en-US" sz="1400" dirty="0"/>
          </a:p>
        </p:txBody>
      </p:sp>
    </p:spTree>
    <p:extLst>
      <p:ext uri="{BB962C8B-B14F-4D97-AF65-F5344CB8AC3E}">
        <p14:creationId xmlns:p14="http://schemas.microsoft.com/office/powerpoint/2010/main" val="2081862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86997-6F95-1A42-B0B0-D7C5787BDEE2}"/>
              </a:ext>
            </a:extLst>
          </p:cNvPr>
          <p:cNvSpPr>
            <a:spLocks noGrp="1"/>
          </p:cNvSpPr>
          <p:nvPr>
            <p:ph type="title"/>
          </p:nvPr>
        </p:nvSpPr>
        <p:spPr/>
        <p:txBody>
          <a:bodyPr/>
          <a:lstStyle/>
          <a:p>
            <a:r>
              <a:rPr lang="en-US" dirty="0"/>
              <a:t>Description of ACT/SAT scores and participation rate across all 50 U.S. states</a:t>
            </a:r>
          </a:p>
        </p:txBody>
      </p:sp>
      <p:pic>
        <p:nvPicPr>
          <p:cNvPr id="1028" name="Picture 4">
            <a:extLst>
              <a:ext uri="{FF2B5EF4-FFF2-40B4-BE49-F238E27FC236}">
                <a16:creationId xmlns:a16="http://schemas.microsoft.com/office/drawing/2014/main" id="{9EE370F3-3FE1-4545-B0BA-932836EDF5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2125" y="1825625"/>
            <a:ext cx="5885168" cy="435133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620C7F8-A659-4741-A297-35F5EF9D2BC5}"/>
              </a:ext>
            </a:extLst>
          </p:cNvPr>
          <p:cNvSpPr txBox="1"/>
          <p:nvPr/>
        </p:nvSpPr>
        <p:spPr>
          <a:xfrm>
            <a:off x="7180942" y="1924958"/>
            <a:ext cx="4425043"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The most common average state-level ACT composite scores lie between 19.5 to 20.5. There seem to be a slight drop in statewide ACT performance from 2017 to 2018.</a:t>
            </a:r>
          </a:p>
          <a:p>
            <a:pPr marL="285750" indent="-285750">
              <a:buFont typeface="Arial" panose="020B0604020202020204" pitchFamily="34" charset="0"/>
              <a:buChar char="•"/>
            </a:pPr>
            <a:r>
              <a:rPr lang="en-US" dirty="0"/>
              <a:t>The most common SAT total scores lie between 1050 and 1100. There seem to be a slight decay in statewide ACT performance from 2017 to 2018.</a:t>
            </a:r>
          </a:p>
          <a:p>
            <a:pPr marL="285750" indent="-285750">
              <a:buFont typeface="Arial" panose="020B0604020202020204" pitchFamily="34" charset="0"/>
              <a:buChar char="•"/>
            </a:pPr>
            <a:r>
              <a:rPr lang="en-US" dirty="0"/>
              <a:t>ACT seems to be a more common or popular test to take than SAT. About 20 states have 90-100% ACT participation rates, as opposed to 10 states for SAT. About 3-4 states have less than 10% ACT participation rates while 17-22 states have less then 10% SAT participation rates.</a:t>
            </a:r>
          </a:p>
        </p:txBody>
      </p:sp>
    </p:spTree>
    <p:extLst>
      <p:ext uri="{BB962C8B-B14F-4D97-AF65-F5344CB8AC3E}">
        <p14:creationId xmlns:p14="http://schemas.microsoft.com/office/powerpoint/2010/main" val="4264036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86997-6F95-1A42-B0B0-D7C5787BDEE2}"/>
              </a:ext>
            </a:extLst>
          </p:cNvPr>
          <p:cNvSpPr>
            <a:spLocks noGrp="1"/>
          </p:cNvSpPr>
          <p:nvPr>
            <p:ph type="title"/>
          </p:nvPr>
        </p:nvSpPr>
        <p:spPr/>
        <p:txBody>
          <a:bodyPr/>
          <a:lstStyle/>
          <a:p>
            <a:r>
              <a:rPr lang="en-US" dirty="0"/>
              <a:t>Description of racial distribution across all 50 U.S. states</a:t>
            </a:r>
          </a:p>
        </p:txBody>
      </p:sp>
      <p:sp>
        <p:nvSpPr>
          <p:cNvPr id="8" name="TextBox 7">
            <a:extLst>
              <a:ext uri="{FF2B5EF4-FFF2-40B4-BE49-F238E27FC236}">
                <a16:creationId xmlns:a16="http://schemas.microsoft.com/office/drawing/2014/main" id="{2620C7F8-A659-4741-A297-35F5EF9D2BC5}"/>
              </a:ext>
            </a:extLst>
          </p:cNvPr>
          <p:cNvSpPr txBox="1"/>
          <p:nvPr/>
        </p:nvSpPr>
        <p:spPr>
          <a:xfrm>
            <a:off x="7201050" y="1698625"/>
            <a:ext cx="4425043" cy="5078313"/>
          </a:xfrm>
          <a:prstGeom prst="rect">
            <a:avLst/>
          </a:prstGeom>
          <a:noFill/>
        </p:spPr>
        <p:txBody>
          <a:bodyPr wrap="square" rtlCol="0">
            <a:spAutoFit/>
          </a:bodyPr>
          <a:lstStyle/>
          <a:p>
            <a:pPr marL="285750" indent="-285750">
              <a:buFont typeface="Arial" panose="020B0604020202020204" pitchFamily="34" charset="0"/>
              <a:buChar char="•"/>
            </a:pPr>
            <a:r>
              <a:rPr lang="en-US" dirty="0"/>
              <a:t>White is the majority race in the U.S., with an average proportion of 70% for most states, and its distribution across states is left-skewed.</a:t>
            </a:r>
          </a:p>
          <a:p>
            <a:pPr marL="285750" indent="-285750">
              <a:buFont typeface="Arial" panose="020B0604020202020204" pitchFamily="34" charset="0"/>
              <a:buChar char="•"/>
            </a:pPr>
            <a:r>
              <a:rPr lang="en-US" dirty="0"/>
              <a:t>Being minority races, the distribution of all other races are right-skewed. Blacks and Hispanics are the next largest racial groups, with average proportions of approximately 10% across all states.</a:t>
            </a:r>
          </a:p>
          <a:p>
            <a:pPr marL="285750" indent="-285750">
              <a:buFont typeface="Arial" panose="020B0604020202020204" pitchFamily="34" charset="0"/>
              <a:buChar char="•"/>
            </a:pPr>
            <a:r>
              <a:rPr lang="en-US" dirty="0"/>
              <a:t>Asians is the fourth largest racial group. Their average proportion is approximately 4%, with an outlier in Hawaii constituting 40% of its state population.</a:t>
            </a:r>
          </a:p>
          <a:p>
            <a:pPr marL="285750" indent="-285750">
              <a:buFont typeface="Arial" panose="020B0604020202020204" pitchFamily="34" charset="0"/>
              <a:buChar char="•"/>
            </a:pPr>
            <a:r>
              <a:rPr lang="en-US" dirty="0"/>
              <a:t>The fifth group (</a:t>
            </a:r>
            <a:r>
              <a:rPr lang="en-US" dirty="0" err="1"/>
              <a:t>race_others</a:t>
            </a:r>
            <a:r>
              <a:rPr lang="en-US" dirty="0"/>
              <a:t>) consists of American Indians, Alaskan Natives, Pacific Islanders and other races. They make up approximately 4% across all states, with outliers in Alaska, Hawaii, Oklahoma.</a:t>
            </a:r>
          </a:p>
        </p:txBody>
      </p:sp>
      <p:pic>
        <p:nvPicPr>
          <p:cNvPr id="3074" name="Picture 2">
            <a:extLst>
              <a:ext uri="{FF2B5EF4-FFF2-40B4-BE49-F238E27FC236}">
                <a16:creationId xmlns:a16="http://schemas.microsoft.com/office/drawing/2014/main" id="{ACEC75E0-CEBA-D548-BF9B-40B4EA28BB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5907" y="1698625"/>
            <a:ext cx="6444493" cy="477022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5B3C4B4-033D-7147-A220-3B279D6311DB}"/>
              </a:ext>
            </a:extLst>
          </p:cNvPr>
          <p:cNvSpPr/>
          <p:nvPr/>
        </p:nvSpPr>
        <p:spPr>
          <a:xfrm>
            <a:off x="4902200" y="4267200"/>
            <a:ext cx="2108200" cy="22016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5065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86997-6F95-1A42-B0B0-D7C5787BDEE2}"/>
              </a:ext>
            </a:extLst>
          </p:cNvPr>
          <p:cNvSpPr>
            <a:spLocks noGrp="1"/>
          </p:cNvSpPr>
          <p:nvPr>
            <p:ph type="title"/>
          </p:nvPr>
        </p:nvSpPr>
        <p:spPr/>
        <p:txBody>
          <a:bodyPr/>
          <a:lstStyle/>
          <a:p>
            <a:r>
              <a:rPr lang="en-US" dirty="0"/>
              <a:t>States with high proportion of Whites perform better in ACT tests</a:t>
            </a:r>
          </a:p>
        </p:txBody>
      </p:sp>
      <p:sp>
        <p:nvSpPr>
          <p:cNvPr id="8" name="TextBox 7">
            <a:extLst>
              <a:ext uri="{FF2B5EF4-FFF2-40B4-BE49-F238E27FC236}">
                <a16:creationId xmlns:a16="http://schemas.microsoft.com/office/drawing/2014/main" id="{2620C7F8-A659-4741-A297-35F5EF9D2BC5}"/>
              </a:ext>
            </a:extLst>
          </p:cNvPr>
          <p:cNvSpPr txBox="1"/>
          <p:nvPr/>
        </p:nvSpPr>
        <p:spPr>
          <a:xfrm>
            <a:off x="7247063" y="2161435"/>
            <a:ext cx="4425043"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“Whitest” states do the best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“Asian” states do slightly better</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Other minority-heavy states do worse, especially those with high proportions of American Indians, Alaskan Natives and Pacific Islanders (</a:t>
            </a:r>
            <a:r>
              <a:rPr lang="en-US" sz="2400" dirty="0" err="1"/>
              <a:t>race_others</a:t>
            </a:r>
            <a:r>
              <a:rPr lang="en-US" sz="2400" dirty="0"/>
              <a:t>)</a:t>
            </a:r>
          </a:p>
          <a:p>
            <a:endParaRPr lang="en-US" sz="2400" dirty="0"/>
          </a:p>
        </p:txBody>
      </p:sp>
      <p:sp>
        <p:nvSpPr>
          <p:cNvPr id="6" name="Rectangle 5">
            <a:extLst>
              <a:ext uri="{FF2B5EF4-FFF2-40B4-BE49-F238E27FC236}">
                <a16:creationId xmlns:a16="http://schemas.microsoft.com/office/drawing/2014/main" id="{85B3C4B4-033D-7147-A220-3B279D6311DB}"/>
              </a:ext>
            </a:extLst>
          </p:cNvPr>
          <p:cNvSpPr/>
          <p:nvPr/>
        </p:nvSpPr>
        <p:spPr>
          <a:xfrm>
            <a:off x="4902200" y="4267200"/>
            <a:ext cx="2108200" cy="22016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A10516AE-D36F-4F48-BE37-A33722EDEF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0194" y="1690688"/>
            <a:ext cx="6858000" cy="50706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52891EC9-C981-294E-AB95-68B6D2C93813}"/>
              </a:ext>
            </a:extLst>
          </p:cNvPr>
          <p:cNvSpPr/>
          <p:nvPr/>
        </p:nvSpPr>
        <p:spPr>
          <a:xfrm>
            <a:off x="5041900" y="4476931"/>
            <a:ext cx="2108200" cy="22016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53836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86997-6F95-1A42-B0B0-D7C5787BDEE2}"/>
              </a:ext>
            </a:extLst>
          </p:cNvPr>
          <p:cNvSpPr>
            <a:spLocks noGrp="1"/>
          </p:cNvSpPr>
          <p:nvPr>
            <p:ph type="title"/>
          </p:nvPr>
        </p:nvSpPr>
        <p:spPr/>
        <p:txBody>
          <a:bodyPr/>
          <a:lstStyle/>
          <a:p>
            <a:r>
              <a:rPr lang="en-US" dirty="0"/>
              <a:t>States with high proportion of Whites perform better in SAT tests</a:t>
            </a:r>
          </a:p>
        </p:txBody>
      </p:sp>
      <p:sp>
        <p:nvSpPr>
          <p:cNvPr id="6" name="Rectangle 5">
            <a:extLst>
              <a:ext uri="{FF2B5EF4-FFF2-40B4-BE49-F238E27FC236}">
                <a16:creationId xmlns:a16="http://schemas.microsoft.com/office/drawing/2014/main" id="{85B3C4B4-033D-7147-A220-3B279D6311DB}"/>
              </a:ext>
            </a:extLst>
          </p:cNvPr>
          <p:cNvSpPr/>
          <p:nvPr/>
        </p:nvSpPr>
        <p:spPr>
          <a:xfrm>
            <a:off x="4902200" y="4267200"/>
            <a:ext cx="2108200" cy="22016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6385D36C-874F-FF4C-9F9F-8F227786EB1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21518" y="1621779"/>
            <a:ext cx="6858000" cy="500346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DE69F4A1-8DD8-6A45-9AB9-E6F37E3EF649}"/>
              </a:ext>
            </a:extLst>
          </p:cNvPr>
          <p:cNvSpPr/>
          <p:nvPr/>
        </p:nvSpPr>
        <p:spPr>
          <a:xfrm>
            <a:off x="5105400" y="4374143"/>
            <a:ext cx="2108200" cy="22016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B1B1FE8F-6FBD-9D40-BD8C-89B344EF516E}"/>
              </a:ext>
            </a:extLst>
          </p:cNvPr>
          <p:cNvSpPr txBox="1"/>
          <p:nvPr/>
        </p:nvSpPr>
        <p:spPr>
          <a:xfrm>
            <a:off x="7247063" y="2161435"/>
            <a:ext cx="4425043"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“Whitest” states do even better on SAT than ACT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“Asian” states now perform the worst on SAT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Other minority-heavy states also do worse on SAT, with Hispanic-heavy states coming second-lowest after “Asian” states</a:t>
            </a:r>
          </a:p>
          <a:p>
            <a:endParaRPr lang="en-US" sz="2400" dirty="0"/>
          </a:p>
        </p:txBody>
      </p:sp>
    </p:spTree>
    <p:extLst>
      <p:ext uri="{BB962C8B-B14F-4D97-AF65-F5344CB8AC3E}">
        <p14:creationId xmlns:p14="http://schemas.microsoft.com/office/powerpoint/2010/main" val="2491862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86997-6F95-1A42-B0B0-D7C5787BDEE2}"/>
              </a:ext>
            </a:extLst>
          </p:cNvPr>
          <p:cNvSpPr>
            <a:spLocks noGrp="1"/>
          </p:cNvSpPr>
          <p:nvPr>
            <p:ph type="title"/>
          </p:nvPr>
        </p:nvSpPr>
        <p:spPr/>
        <p:txBody>
          <a:bodyPr/>
          <a:lstStyle/>
          <a:p>
            <a:r>
              <a:rPr lang="en-US" dirty="0"/>
              <a:t>Potential criticisms of comparing test scores and state racial demographics</a:t>
            </a:r>
          </a:p>
        </p:txBody>
      </p:sp>
      <p:sp>
        <p:nvSpPr>
          <p:cNvPr id="6" name="Rectangle 5">
            <a:extLst>
              <a:ext uri="{FF2B5EF4-FFF2-40B4-BE49-F238E27FC236}">
                <a16:creationId xmlns:a16="http://schemas.microsoft.com/office/drawing/2014/main" id="{85B3C4B4-033D-7147-A220-3B279D6311DB}"/>
              </a:ext>
            </a:extLst>
          </p:cNvPr>
          <p:cNvSpPr/>
          <p:nvPr/>
        </p:nvSpPr>
        <p:spPr>
          <a:xfrm>
            <a:off x="4902200" y="4267200"/>
            <a:ext cx="2108200" cy="22016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E69F4A1-8DD8-6A45-9AB9-E6F37E3EF649}"/>
              </a:ext>
            </a:extLst>
          </p:cNvPr>
          <p:cNvSpPr/>
          <p:nvPr/>
        </p:nvSpPr>
        <p:spPr>
          <a:xfrm>
            <a:off x="5105400" y="4374143"/>
            <a:ext cx="2108200" cy="22016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BD9057A-8306-5A41-B97B-EB7406B594DC}"/>
              </a:ext>
            </a:extLst>
          </p:cNvPr>
          <p:cNvSpPr/>
          <p:nvPr/>
        </p:nvSpPr>
        <p:spPr>
          <a:xfrm>
            <a:off x="9817100" y="3855112"/>
            <a:ext cx="2374900" cy="1747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94" name="Picture 2">
            <a:extLst>
              <a:ext uri="{FF2B5EF4-FFF2-40B4-BE49-F238E27FC236}">
                <a16:creationId xmlns:a16="http://schemas.microsoft.com/office/drawing/2014/main" id="{61CB0321-ED42-A042-AE58-1E614659C6E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728" y="1797630"/>
            <a:ext cx="6517371" cy="468768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3016998-D20E-844E-B7EF-3D65C062F722}"/>
              </a:ext>
            </a:extLst>
          </p:cNvPr>
          <p:cNvSpPr txBox="1"/>
          <p:nvPr/>
        </p:nvSpPr>
        <p:spPr>
          <a:xfrm>
            <a:off x="7160077" y="2026555"/>
            <a:ext cx="4425043"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Donors might claim that states that are “Whiter” are more hardworking and earn higher income, thereby providing more educational resources for their children to do well in tests</a:t>
            </a:r>
          </a:p>
          <a:p>
            <a:pPr marL="285750" indent="-285750">
              <a:buFont typeface="Arial" panose="020B0604020202020204" pitchFamily="34" charset="0"/>
              <a:buChar char="•"/>
            </a:pPr>
            <a:endParaRPr lang="en-US" sz="2400" dirty="0"/>
          </a:p>
        </p:txBody>
      </p:sp>
      <p:sp>
        <p:nvSpPr>
          <p:cNvPr id="8" name="Rectangle 7">
            <a:extLst>
              <a:ext uri="{FF2B5EF4-FFF2-40B4-BE49-F238E27FC236}">
                <a16:creationId xmlns:a16="http://schemas.microsoft.com/office/drawing/2014/main" id="{B69034D9-1623-F346-9467-2263B92B5F75}"/>
              </a:ext>
            </a:extLst>
          </p:cNvPr>
          <p:cNvSpPr/>
          <p:nvPr/>
        </p:nvSpPr>
        <p:spPr>
          <a:xfrm>
            <a:off x="4735738" y="4390608"/>
            <a:ext cx="2108200" cy="19996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F5F2D2D-D514-4949-BA07-723829BB8D13}"/>
              </a:ext>
            </a:extLst>
          </p:cNvPr>
          <p:cNvSpPr/>
          <p:nvPr/>
        </p:nvSpPr>
        <p:spPr>
          <a:xfrm>
            <a:off x="5551210" y="4529857"/>
            <a:ext cx="6233606" cy="1938992"/>
          </a:xfrm>
          <a:prstGeom prst="rect">
            <a:avLst/>
          </a:prstGeom>
        </p:spPr>
        <p:txBody>
          <a:bodyPr wrap="square">
            <a:spAutoFit/>
          </a:bodyPr>
          <a:lstStyle/>
          <a:p>
            <a:r>
              <a:rPr lang="en-US" sz="2400" dirty="0"/>
              <a:t>Not true:</a:t>
            </a:r>
          </a:p>
          <a:p>
            <a:pPr marL="742950" lvl="1" indent="-285750">
              <a:buFont typeface="Arial" panose="020B0604020202020204" pitchFamily="34" charset="0"/>
              <a:buChar char="•"/>
            </a:pPr>
            <a:r>
              <a:rPr lang="en-US" sz="2400" dirty="0"/>
              <a:t>“Whiter” states tend to have lower household income!</a:t>
            </a:r>
          </a:p>
          <a:p>
            <a:pPr marL="742950" lvl="1" indent="-285750">
              <a:buFont typeface="Arial" panose="020B0604020202020204" pitchFamily="34" charset="0"/>
              <a:buChar char="•"/>
            </a:pPr>
            <a:r>
              <a:rPr lang="en-US" sz="2400" dirty="0"/>
              <a:t>“Hispanic” and “Asian” states have higher household income!!</a:t>
            </a:r>
          </a:p>
        </p:txBody>
      </p:sp>
    </p:spTree>
    <p:extLst>
      <p:ext uri="{BB962C8B-B14F-4D97-AF65-F5344CB8AC3E}">
        <p14:creationId xmlns:p14="http://schemas.microsoft.com/office/powerpoint/2010/main" val="10646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86997-6F95-1A42-B0B0-D7C5787BDEE2}"/>
              </a:ext>
            </a:extLst>
          </p:cNvPr>
          <p:cNvSpPr>
            <a:spLocks noGrp="1"/>
          </p:cNvSpPr>
          <p:nvPr>
            <p:ph type="title"/>
          </p:nvPr>
        </p:nvSpPr>
        <p:spPr/>
        <p:txBody>
          <a:bodyPr/>
          <a:lstStyle/>
          <a:p>
            <a:r>
              <a:rPr lang="en-US" dirty="0"/>
              <a:t>Income levels do not predict (or correlate) with standardized test scores</a:t>
            </a:r>
          </a:p>
        </p:txBody>
      </p:sp>
      <p:sp>
        <p:nvSpPr>
          <p:cNvPr id="6" name="Rectangle 5">
            <a:extLst>
              <a:ext uri="{FF2B5EF4-FFF2-40B4-BE49-F238E27FC236}">
                <a16:creationId xmlns:a16="http://schemas.microsoft.com/office/drawing/2014/main" id="{85B3C4B4-033D-7147-A220-3B279D6311DB}"/>
              </a:ext>
            </a:extLst>
          </p:cNvPr>
          <p:cNvSpPr/>
          <p:nvPr/>
        </p:nvSpPr>
        <p:spPr>
          <a:xfrm>
            <a:off x="4902200" y="4267200"/>
            <a:ext cx="2108200" cy="22016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E69F4A1-8DD8-6A45-9AB9-E6F37E3EF649}"/>
              </a:ext>
            </a:extLst>
          </p:cNvPr>
          <p:cNvSpPr/>
          <p:nvPr/>
        </p:nvSpPr>
        <p:spPr>
          <a:xfrm>
            <a:off x="5105400" y="4374143"/>
            <a:ext cx="2108200" cy="22016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BD9057A-8306-5A41-B97B-EB7406B594DC}"/>
              </a:ext>
            </a:extLst>
          </p:cNvPr>
          <p:cNvSpPr/>
          <p:nvPr/>
        </p:nvSpPr>
        <p:spPr>
          <a:xfrm>
            <a:off x="9817100" y="3855112"/>
            <a:ext cx="2374900" cy="1747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3016998-D20E-844E-B7EF-3D65C062F722}"/>
              </a:ext>
            </a:extLst>
          </p:cNvPr>
          <p:cNvSpPr txBox="1"/>
          <p:nvPr/>
        </p:nvSpPr>
        <p:spPr>
          <a:xfrm>
            <a:off x="6096000" y="2296651"/>
            <a:ext cx="5079217"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Another way to address potential donor criticisms is to look at the relationship between standardized test scores and household income levels.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We see that higher income does not predict (or correlate) with higher test scores, otherwise both charts would have upward sloping lines. </a:t>
            </a:r>
          </a:p>
          <a:p>
            <a:pPr marL="285750" indent="-285750">
              <a:buFont typeface="Arial" panose="020B0604020202020204" pitchFamily="34" charset="0"/>
              <a:buChar char="•"/>
            </a:pPr>
            <a:endParaRPr lang="en-US" sz="2400" dirty="0"/>
          </a:p>
        </p:txBody>
      </p:sp>
      <p:pic>
        <p:nvPicPr>
          <p:cNvPr id="1028" name="Picture 4">
            <a:extLst>
              <a:ext uri="{FF2B5EF4-FFF2-40B4-BE49-F238E27FC236}">
                <a16:creationId xmlns:a16="http://schemas.microsoft.com/office/drawing/2014/main" id="{FB36FF6B-58A1-1C4D-9C91-B36A7D21AC8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55708" y="1846645"/>
            <a:ext cx="4404568" cy="470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306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868</Words>
  <Application>Microsoft Macintosh PowerPoint</Application>
  <PresentationFormat>Widescreen</PresentationFormat>
  <Paragraphs>63</Paragraphs>
  <Slides>10</Slides>
  <Notes>4</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DSI24 Project 1</vt:lpstr>
      <vt:lpstr>Hypothetical Background and Problem Statement</vt:lpstr>
      <vt:lpstr>Data Sources</vt:lpstr>
      <vt:lpstr>Description of ACT/SAT scores and participation rate across all 50 U.S. states</vt:lpstr>
      <vt:lpstr>Description of racial distribution across all 50 U.S. states</vt:lpstr>
      <vt:lpstr>States with high proportion of Whites perform better in ACT tests</vt:lpstr>
      <vt:lpstr>States with high proportion of Whites perform better in SAT tests</vt:lpstr>
      <vt:lpstr>Potential criticisms of comparing test scores and state racial demographics</vt:lpstr>
      <vt:lpstr>Income levels do not predict (or correlate) with standardized test scores</vt:lpstr>
      <vt:lpstr>Conclusions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DSI24 Project 1</dc:title>
  <dc:creator>LEOW, Kah Shin (Quantedge)</dc:creator>
  <cp:lastModifiedBy>LEOW, Kah Shin (Quantedge)</cp:lastModifiedBy>
  <cp:revision>8</cp:revision>
  <dcterms:created xsi:type="dcterms:W3CDTF">2021-09-01T06:38:23Z</dcterms:created>
  <dcterms:modified xsi:type="dcterms:W3CDTF">2021-09-01T11:59:43Z</dcterms:modified>
</cp:coreProperties>
</file>