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6"/>
  </p:notesMasterIdLst>
  <p:sldIdLst>
    <p:sldId id="268" r:id="rId2"/>
    <p:sldId id="276" r:id="rId3"/>
    <p:sldId id="27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4"/>
    <p:restoredTop sz="94691"/>
  </p:normalViewPr>
  <p:slideViewPr>
    <p:cSldViewPr snapToGrid="0" snapToObjects="1">
      <p:cViewPr varScale="1">
        <p:scale>
          <a:sx n="97" d="100"/>
          <a:sy n="97" d="100"/>
        </p:scale>
        <p:origin x="2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CB61-ACB9-3C45-BEC9-6A5DE02453DB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2A7C-5C59-0E47-935F-7D757E218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02A7C-5C59-0E47-935F-7D757E2182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2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1A5-0301-5A4E-B453-14B2999E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4E6E3-2DC3-8143-93FD-62402A06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C581-C3AD-8543-8578-DF75295A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8276-5874-CD47-BA9C-213F060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6623-BF03-7E46-8078-10B7DE2D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A38-656F-B042-BC29-FCF76562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33B92-014D-9247-B580-2EE8AA82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9C37-986B-AC4E-8497-D2F11FF3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D77D-483A-FD4D-9E45-6898047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92B6-6BC1-B946-8068-7B156B3F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E0876-81B8-FC45-A700-1041D2B30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9E1FE-2792-6140-82FB-B044AA1C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C39A-4195-334F-8862-B741ADC1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A2C5-BEB2-6E43-985D-71BE79E1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8EA-0D65-154C-894B-979BF896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CD17-5D1D-9E40-BE57-44A1BCB0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4643-5950-134C-BC47-900463BF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8E06-194C-1244-93D0-18662557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20E7-AC0C-444C-8D25-0CFA2BA9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77E0-BB02-C642-8E82-EE093E73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F8BC-F609-3D49-B9CF-29531313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DC7A-036D-F141-925B-EF411255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4045-4180-8A4B-84BD-AA531E12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85D9-B07D-BB46-871E-188D194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504B-01A6-A149-B24D-41614398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6A9E-8AF1-D646-8840-C6397807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5141-0BD3-DD4D-AEC7-E4BCCC207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3792A-7C90-0A46-A226-9008E80D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82EE-785F-0C41-9CC8-1FC57259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D61A-FBD7-1641-9812-0EE5DD1E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0304-31D1-DB45-8D7C-17413EE0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E3D-ED91-F945-89F9-F0E74C07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8B59-1566-3043-BEA6-5FCB6BB7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DDB9C-8073-6F43-BC51-54DD832C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B7CAA-AE9C-D847-8844-AE0EC004E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F5D24-4979-084A-BEFC-698144FC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3BA4D-6E7E-304B-A9E8-10D5A1B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BD71D-7750-DA4A-A7D1-BE7C718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4AE8A-F905-7840-833E-5BC96E9C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6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EB0-B18A-3747-836E-ECB65D3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1B83B-C236-0E49-B7A6-CA23FEB5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F9982-C700-EF42-94EA-CF7ABD23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88B36-9248-4E40-A44F-2884C5B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8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D0C0E-CBB5-3946-8D11-A5A0596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82E8A-3F14-564E-81C1-505E9772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672-09E0-7445-87D2-D79C672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6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8E9-EFFB-D545-B9EC-FC1E2218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0FA3-31AC-5844-ADDB-3A7EF88D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4805-12A2-AC46-9482-CA2F54F2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50E2-9EA5-EA4B-9B29-CA83D16A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B7F9-59C9-A443-B4EA-B71D4AB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068BC-8358-9B4B-A5BE-66969E2A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78A7-3AF7-9345-B1A6-FB8DBD83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4A20-7383-634E-B8CD-6157F3D2A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1C74C-F3C6-B947-ABDF-BDF695A9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5F20-4223-E548-A831-15CAC01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8954-C0EE-D44E-8890-88B8AB2E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543-085A-B642-9F51-A5BCC833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5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9202A-79EA-6946-BB60-C671897E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A363-8AAF-0F44-9883-C5ABEB36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2348-5150-E945-9B71-0DFEE1C55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4688-40ED-E24A-AAF0-8F031289D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023E-2BEA-214A-8C93-49E3C4243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A4C57-413F-2B47-BC50-EE71FB98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Modeling Assumptions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4097D-BB95-7947-9E4D-3A8D69BA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000" dirty="0"/>
              <a:t>Species: 3 out of 7 are historically WNV-positive</a:t>
            </a:r>
          </a:p>
          <a:p>
            <a:pPr marL="285750" indent="-285750"/>
            <a:r>
              <a:rPr lang="en-US" sz="2000" dirty="0"/>
              <a:t>Trap ID: Not all traps are equal (e.g. T115)</a:t>
            </a:r>
          </a:p>
          <a:p>
            <a:pPr marL="285750" indent="-285750"/>
            <a:r>
              <a:rPr lang="en-US" sz="2000" dirty="0"/>
              <a:t>Longitude and latitude: Areas towards the east seem to be less prone to WNV</a:t>
            </a:r>
          </a:p>
          <a:p>
            <a:pPr marL="285750" indent="-285750"/>
            <a:r>
              <a:rPr lang="en-US" sz="2000" dirty="0"/>
              <a:t>Weather-related features:  Temperature, Dew Point, Wet Bulb, Total Precipitation </a:t>
            </a:r>
          </a:p>
          <a:p>
            <a:pPr lvl="1"/>
            <a:r>
              <a:rPr lang="en-GB" sz="2000" dirty="0"/>
              <a:t>Our research shows that mosquitoes have a life cycle of 7 days</a:t>
            </a:r>
          </a:p>
          <a:p>
            <a:pPr lvl="1"/>
            <a:r>
              <a:rPr lang="en-GB" sz="2000" dirty="0"/>
              <a:t>Any effect on mosquito-breeding due to changes in weather might be seen only a few days later</a:t>
            </a:r>
          </a:p>
          <a:p>
            <a:pPr lvl="1"/>
            <a:r>
              <a:rPr lang="en-GB" sz="2000" dirty="0"/>
              <a:t>Weather variables lagged by up to 7 days</a:t>
            </a:r>
          </a:p>
          <a:p>
            <a:r>
              <a:rPr lang="en-GB" sz="2000" dirty="0"/>
              <a:t>Month and week of the year: August seems to be most prone to WNV, followed by September </a:t>
            </a:r>
            <a:r>
              <a:rPr lang="en-GB" sz="2400" dirty="0"/>
              <a:t>	</a:t>
            </a:r>
          </a:p>
          <a:p>
            <a:pPr lvl="1"/>
            <a:endParaRPr lang="en-GB" sz="20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E8FCF06-8183-5144-AF8D-51AB5E31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81" y="2110142"/>
            <a:ext cx="2906973" cy="26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33F5-4DA7-D248-B89B-E835BC7C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8" y="416805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849DB-8136-1846-9A50-89D9C7253955}"/>
              </a:ext>
            </a:extLst>
          </p:cNvPr>
          <p:cNvSpPr txBox="1"/>
          <p:nvPr/>
        </p:nvSpPr>
        <p:spPr>
          <a:xfrm>
            <a:off x="989534" y="1151592"/>
            <a:ext cx="3121504" cy="6876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Step 1: Test six baseline models. Pick the best two models for intensive hyperparameter tuning.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0880F-9839-AC42-9620-8CEAD93370DA}"/>
              </a:ext>
            </a:extLst>
          </p:cNvPr>
          <p:cNvSpPr txBox="1"/>
          <p:nvPr/>
        </p:nvSpPr>
        <p:spPr>
          <a:xfrm>
            <a:off x="989534" y="2248680"/>
            <a:ext cx="3121504" cy="917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Step 2: Intensive grid search of hyperparameters seems to work slighter better for Logistic model but worse for </a:t>
            </a:r>
            <a:r>
              <a:rPr lang="en-US" sz="1400" dirty="0" err="1">
                <a:solidFill>
                  <a:schemeClr val="bg1">
                    <a:alpha val="60000"/>
                  </a:schemeClr>
                </a:solidFill>
              </a:rPr>
              <a:t>XGBoost</a:t>
            </a:r>
            <a:endParaRPr lang="en-US" sz="1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5CAAF9-9E75-BC49-A5C2-BE83DBA3DF7E}"/>
              </a:ext>
            </a:extLst>
          </p:cNvPr>
          <p:cNvSpPr txBox="1"/>
          <p:nvPr/>
        </p:nvSpPr>
        <p:spPr>
          <a:xfrm>
            <a:off x="989534" y="3541987"/>
            <a:ext cx="3121504" cy="6215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Step 3: Drop `month` which has 95% correlation to `week`. But results worsen.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98505-2650-6D40-8C7C-6160849B9185}"/>
              </a:ext>
            </a:extLst>
          </p:cNvPr>
          <p:cNvSpPr txBox="1"/>
          <p:nvPr/>
        </p:nvSpPr>
        <p:spPr>
          <a:xfrm>
            <a:off x="989534" y="4580238"/>
            <a:ext cx="3121504" cy="9476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Steps 4 and 5: Play around number of lagged days for weather variables.  Jump in Kaggle scores. Lagged up to 3 days work best.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176FFA-ECAC-814F-BCB3-BC68E7CB22A5}"/>
              </a:ext>
            </a:extLst>
          </p:cNvPr>
          <p:cNvSpPr txBox="1"/>
          <p:nvPr/>
        </p:nvSpPr>
        <p:spPr>
          <a:xfrm>
            <a:off x="989534" y="5871930"/>
            <a:ext cx="3121504" cy="795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Steps 6 and 7: Drop GPS coordinates, create ‘mosquito-infection clusters’. DBSCAN works better than </a:t>
            </a:r>
            <a:r>
              <a:rPr lang="en-US" sz="1400" dirty="0" err="1">
                <a:solidFill>
                  <a:schemeClr val="bg1">
                    <a:alpha val="60000"/>
                  </a:schemeClr>
                </a:solidFill>
              </a:rPr>
              <a:t>KMeans</a:t>
            </a:r>
            <a:r>
              <a:rPr lang="en-US" sz="1400" dirty="0">
                <a:solidFill>
                  <a:schemeClr val="bg1">
                    <a:alpha val="60000"/>
                  </a:schemeClr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3FB1-8819-8A48-B599-B3D32418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44" y="0"/>
            <a:ext cx="7159256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5D4988-F23E-634C-AD59-E55B97A55E84}"/>
              </a:ext>
            </a:extLst>
          </p:cNvPr>
          <p:cNvSpPr txBox="1"/>
          <p:nvPr/>
        </p:nvSpPr>
        <p:spPr>
          <a:xfrm>
            <a:off x="2627532" y="150848"/>
            <a:ext cx="1774836" cy="6490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050" b="1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BASELINE ACCURACY: 0.95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050" b="1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BASELINE ROC_AUC: 0.50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D09B0-D0BD-4641-986F-EA2A76479B0D}"/>
              </a:ext>
            </a:extLst>
          </p:cNvPr>
          <p:cNvSpPr/>
          <p:nvPr/>
        </p:nvSpPr>
        <p:spPr>
          <a:xfrm>
            <a:off x="5188320" y="482199"/>
            <a:ext cx="7003680" cy="16254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84EBA-BA74-E346-B43E-A9F6822F7303}"/>
              </a:ext>
            </a:extLst>
          </p:cNvPr>
          <p:cNvSpPr/>
          <p:nvPr/>
        </p:nvSpPr>
        <p:spPr>
          <a:xfrm>
            <a:off x="5188320" y="2164992"/>
            <a:ext cx="7003680" cy="625357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EBD49-7C18-1840-B693-2E2D458B370A}"/>
              </a:ext>
            </a:extLst>
          </p:cNvPr>
          <p:cNvSpPr/>
          <p:nvPr/>
        </p:nvSpPr>
        <p:spPr>
          <a:xfrm>
            <a:off x="5188320" y="2834151"/>
            <a:ext cx="7003680" cy="66403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3ABE93-C379-2F4B-A76F-CC7380410353}"/>
              </a:ext>
            </a:extLst>
          </p:cNvPr>
          <p:cNvSpPr/>
          <p:nvPr/>
        </p:nvSpPr>
        <p:spPr>
          <a:xfrm>
            <a:off x="5188320" y="3541987"/>
            <a:ext cx="7003680" cy="716780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7A3055-E16A-2D4C-86C5-55F7C152BD8A}"/>
              </a:ext>
            </a:extLst>
          </p:cNvPr>
          <p:cNvSpPr/>
          <p:nvPr/>
        </p:nvSpPr>
        <p:spPr>
          <a:xfrm>
            <a:off x="5188320" y="5017927"/>
            <a:ext cx="7003680" cy="854003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1AA9B-F1BB-F545-AFF4-25BC6AAD639F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4111038" y="1294910"/>
            <a:ext cx="1077282" cy="2005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719D70-AF9F-F642-BEC6-127B421B17D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111038" y="2477671"/>
            <a:ext cx="1077282" cy="22975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00B1-0E9A-9C4C-BC7A-432BC2E0C80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4111038" y="3166168"/>
            <a:ext cx="1077282" cy="68657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92E590-0D1C-9340-A0D0-781AEE3167D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4111038" y="3900377"/>
            <a:ext cx="1077282" cy="115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5156CB-480C-4340-9DDA-BA175A8444EF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4111038" y="5444929"/>
            <a:ext cx="1077282" cy="82460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869E1AF-7859-EA46-B1CE-3653FE74259A}"/>
              </a:ext>
            </a:extLst>
          </p:cNvPr>
          <p:cNvSpPr/>
          <p:nvPr/>
        </p:nvSpPr>
        <p:spPr>
          <a:xfrm>
            <a:off x="5188320" y="4279957"/>
            <a:ext cx="7003680" cy="716780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BE778F-38B0-1A48-9426-9E24FAC9CB02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4111038" y="4638347"/>
            <a:ext cx="1077282" cy="41573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03AD6D2-09BA-5F4F-AA14-04AEB61A977C}"/>
              </a:ext>
            </a:extLst>
          </p:cNvPr>
          <p:cNvSpPr/>
          <p:nvPr/>
        </p:nvSpPr>
        <p:spPr>
          <a:xfrm>
            <a:off x="5188320" y="5931818"/>
            <a:ext cx="7003680" cy="913315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820AE4-2D61-354F-AAA3-9664E829514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111038" y="6269538"/>
            <a:ext cx="1077282" cy="4459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33F5-4DA7-D248-B89B-E835BC7C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Model Selection: Not just AUC_ROC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C14CF-EFA7-DD49-8A6F-05476DE7BADB}"/>
              </a:ext>
            </a:extLst>
          </p:cNvPr>
          <p:cNvSpPr txBox="1"/>
          <p:nvPr/>
        </p:nvSpPr>
        <p:spPr>
          <a:xfrm>
            <a:off x="643469" y="1782981"/>
            <a:ext cx="6852484" cy="453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 naïve model: accuracy 0.95, AUC 0.50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Model 17 (logistic regression): accuracy 0.95, AUC 0.85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Model 18 (</a:t>
            </a:r>
            <a:r>
              <a:rPr lang="en-US" sz="1900" dirty="0" err="1"/>
              <a:t>XGBoost</a:t>
            </a:r>
            <a:r>
              <a:rPr lang="en-US" sz="1900" dirty="0"/>
              <a:t>): accuracy of 0.92, AUC score 0.83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On paper, one should pick Model 17 over Model 18, however...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Model 17 does not seem to be useful for city officials when deciding where to focus their spraying efforts 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6 out of 2119 cases are predicted to be positive (99.9% negative predictions)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Model 18 is braver, choosing 79+29 = 108 predictions to be positive (94.9% negative predictions)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Model 18’s sensitivity of 0.254 is more than 800% higher than Model 17’s sensitivity of 0.026!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Selected model: </a:t>
            </a:r>
            <a:r>
              <a:rPr lang="en-US" sz="1900" dirty="0" err="1"/>
              <a:t>XGBoost</a:t>
            </a:r>
            <a:r>
              <a:rPr lang="en-US" sz="1900" dirty="0"/>
              <a:t>, weather variables lagged 1-3 days, DBSCAN clusters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608F93-FFF9-394B-98AC-190B71A1CFA2}"/>
              </a:ext>
            </a:extLst>
          </p:cNvPr>
          <p:cNvSpPr txBox="1"/>
          <p:nvPr/>
        </p:nvSpPr>
        <p:spPr>
          <a:xfrm>
            <a:off x="8702000" y="806861"/>
            <a:ext cx="214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Model 17: </a:t>
            </a:r>
            <a:r>
              <a:rPr lang="en-GB" sz="1200" dirty="0">
                <a:solidFill>
                  <a:srgbClr val="C00000"/>
                </a:solidFill>
              </a:rPr>
              <a:t>Logistic</a:t>
            </a:r>
            <a:r>
              <a:rPr lang="en-GB" sz="1200" dirty="0"/>
              <a:t>, weather lagged 3 days, DBSCAN clusters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CD1852-9211-9A41-B361-C0E4B2FDCD83}"/>
              </a:ext>
            </a:extLst>
          </p:cNvPr>
          <p:cNvSpPr txBox="1"/>
          <p:nvPr/>
        </p:nvSpPr>
        <p:spPr>
          <a:xfrm>
            <a:off x="8701999" y="3832130"/>
            <a:ext cx="214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Model 18: </a:t>
            </a:r>
            <a:r>
              <a:rPr lang="en-GB" sz="1200" dirty="0" err="1">
                <a:solidFill>
                  <a:srgbClr val="7030A0"/>
                </a:solidFill>
              </a:rPr>
              <a:t>XGBoost</a:t>
            </a:r>
            <a:r>
              <a:rPr lang="en-GB" sz="1200" dirty="0"/>
              <a:t>, weather lagged 3 days, DBSCAN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6492A-23EE-0D46-A6B9-A6E6AB5C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714" y="1264989"/>
            <a:ext cx="2011680" cy="2271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C3B53-E9E3-F548-ACF7-591B3C31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14" y="4302227"/>
            <a:ext cx="2011680" cy="224648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FD7F4CE-DC39-0C41-B555-6AF4F26EC388}"/>
              </a:ext>
            </a:extLst>
          </p:cNvPr>
          <p:cNvSpPr/>
          <p:nvPr/>
        </p:nvSpPr>
        <p:spPr>
          <a:xfrm>
            <a:off x="9472062" y="4362573"/>
            <a:ext cx="373688" cy="145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9A13F1-F6E3-694B-BBA1-CB65607E9327}"/>
              </a:ext>
            </a:extLst>
          </p:cNvPr>
          <p:cNvSpPr/>
          <p:nvPr/>
        </p:nvSpPr>
        <p:spPr>
          <a:xfrm>
            <a:off x="9472062" y="1342348"/>
            <a:ext cx="373688" cy="145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0" name="Rectangle 7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33F5-4DA7-D248-B89B-E835BC7C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Features of Importance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4C14CF-EFA7-DD49-8A6F-05476DE7BADB}"/>
              </a:ext>
            </a:extLst>
          </p:cNvPr>
          <p:cNvSpPr txBox="1"/>
          <p:nvPr/>
        </p:nvSpPr>
        <p:spPr>
          <a:xfrm>
            <a:off x="7407965" y="1747432"/>
            <a:ext cx="4215415" cy="466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IN ORDER OF IMPORTANCE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Month: Most important predictor, August responsible for improving AUC_ROC score by 6.5%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Species: Next most important, with Culex </a:t>
            </a:r>
            <a:r>
              <a:rPr lang="en-US" sz="1600" dirty="0" err="1">
                <a:solidFill>
                  <a:schemeClr val="tx2"/>
                </a:solidFill>
              </a:rPr>
              <a:t>Territans</a:t>
            </a:r>
            <a:r>
              <a:rPr lang="en-US" sz="1600" dirty="0">
                <a:solidFill>
                  <a:schemeClr val="tx2"/>
                </a:solidFill>
              </a:rPr>
              <a:t> responsible for 5.5% of improvement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Mozzie</a:t>
            </a:r>
            <a:r>
              <a:rPr lang="en-US" sz="1600" dirty="0">
                <a:solidFill>
                  <a:schemeClr val="tx2"/>
                </a:solidFill>
              </a:rPr>
              <a:t> cluster: DBSCAN cluster ‘-1’ is next on the list, 2.5% of improvement. The locations are in the Northwest and South of Chicago.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Week: #28 and #39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Trap: Generally responsible for &lt;1% of the score improvement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Weather: Interestingly, not in the Top 30 chart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CE55E-109D-B740-82FA-07245588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" y="1747433"/>
            <a:ext cx="7051854" cy="46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490</Words>
  <Application>Microsoft Macintosh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Modeling Assumptions</vt:lpstr>
      <vt:lpstr>Results</vt:lpstr>
      <vt:lpstr>Model Selection: Not just AUC_ROC</vt:lpstr>
      <vt:lpstr>Features of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DSI24 Project 2</dc:title>
  <dc:creator>LEOW, Kah Shin (Quantedge)</dc:creator>
  <cp:lastModifiedBy>LEOW, Kah Shin (Quantedge)</cp:lastModifiedBy>
  <cp:revision>16</cp:revision>
  <dcterms:created xsi:type="dcterms:W3CDTF">2021-09-19T07:27:26Z</dcterms:created>
  <dcterms:modified xsi:type="dcterms:W3CDTF">2021-10-15T05:54:53Z</dcterms:modified>
</cp:coreProperties>
</file>