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15"/>
  </p:notesMasterIdLst>
  <p:sldIdLst>
    <p:sldId id="256" r:id="rId2"/>
    <p:sldId id="267" r:id="rId3"/>
    <p:sldId id="268" r:id="rId4"/>
    <p:sldId id="263" r:id="rId5"/>
    <p:sldId id="264" r:id="rId6"/>
    <p:sldId id="274" r:id="rId7"/>
    <p:sldId id="269" r:id="rId8"/>
    <p:sldId id="270" r:id="rId9"/>
    <p:sldId id="262" r:id="rId10"/>
    <p:sldId id="271" r:id="rId11"/>
    <p:sldId id="272" r:id="rId12"/>
    <p:sldId id="273"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064"/>
    <p:restoredTop sz="94631"/>
  </p:normalViewPr>
  <p:slideViewPr>
    <p:cSldViewPr snapToGrid="0" snapToObjects="1">
      <p:cViewPr varScale="1">
        <p:scale>
          <a:sx n="98" d="100"/>
          <a:sy n="98" d="100"/>
        </p:scale>
        <p:origin x="224" y="2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802B37-30D8-4F8E-B8D5-C6419BEEEA89}"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FEC7A02D-6F60-4DA7-8C7C-F230EE9B4A54}">
      <dgm:prSet/>
      <dgm:spPr/>
      <dgm:t>
        <a:bodyPr/>
        <a:lstStyle/>
        <a:p>
          <a:r>
            <a:rPr lang="en-US" b="0" i="0" dirty="0"/>
            <a:t>Initially, I was suspecting low word count as the reason for misclassification, but it seems like most </a:t>
          </a:r>
          <a:r>
            <a:rPr lang="en-US" b="0" i="0" dirty="0" err="1"/>
            <a:t>misclassfied</a:t>
          </a:r>
          <a:r>
            <a:rPr lang="en-US" b="0" i="0" dirty="0"/>
            <a:t> posts are quite verbose. As there are too many false predictions, I sampled a few of them to observe pattern:</a:t>
          </a:r>
          <a:endParaRPr lang="en-US" dirty="0"/>
        </a:p>
      </dgm:t>
    </dgm:pt>
    <dgm:pt modelId="{9095B268-5B30-420A-8CBD-7E7A5B694698}" type="parTrans" cxnId="{91BCFE52-7384-4033-9ED6-B3B0F67DA8F4}">
      <dgm:prSet/>
      <dgm:spPr/>
      <dgm:t>
        <a:bodyPr/>
        <a:lstStyle/>
        <a:p>
          <a:endParaRPr lang="en-US"/>
        </a:p>
      </dgm:t>
    </dgm:pt>
    <dgm:pt modelId="{28AD9A39-E4C3-4672-952B-FDC574EF051A}" type="sibTrans" cxnId="{91BCFE52-7384-4033-9ED6-B3B0F67DA8F4}">
      <dgm:prSet/>
      <dgm:spPr/>
      <dgm:t>
        <a:bodyPr/>
        <a:lstStyle/>
        <a:p>
          <a:endParaRPr lang="en-US"/>
        </a:p>
      </dgm:t>
    </dgm:pt>
    <dgm:pt modelId="{881E0B3B-513C-4DDB-8D1D-6C655DFA3B45}">
      <dgm:prSet/>
      <dgm:spPr/>
      <dgm:t>
        <a:bodyPr/>
        <a:lstStyle/>
        <a:p>
          <a:r>
            <a:rPr lang="en-US" b="0" i="0" dirty="0"/>
            <a:t>One observation is that false negatives have multiple mentions of "marathon" in the </a:t>
          </a:r>
          <a:r>
            <a:rPr lang="en-US" b="0" i="0" dirty="0" err="1"/>
            <a:t>selftext</a:t>
          </a:r>
          <a:r>
            <a:rPr lang="en-US" b="0" i="0" dirty="0"/>
            <a:t>, and as seen in my features of importance analysis, "marathon" has the strongest negative coefficient in my selected logit model, meaning that the model strongly believes that the odds of the post being a positive (i.e. in r\ultrarunning) is very low.</a:t>
          </a:r>
          <a:endParaRPr lang="en-US" dirty="0"/>
        </a:p>
      </dgm:t>
    </dgm:pt>
    <dgm:pt modelId="{48305CCE-7112-438C-8BD4-5D8D8319F2A9}" type="parTrans" cxnId="{205D66AE-866A-4E65-B78E-23920808DAF8}">
      <dgm:prSet/>
      <dgm:spPr/>
      <dgm:t>
        <a:bodyPr/>
        <a:lstStyle/>
        <a:p>
          <a:endParaRPr lang="en-US"/>
        </a:p>
      </dgm:t>
    </dgm:pt>
    <dgm:pt modelId="{458FC99A-C7B5-42F5-AD11-87E10DC0CB4D}" type="sibTrans" cxnId="{205D66AE-866A-4E65-B78E-23920808DAF8}">
      <dgm:prSet/>
      <dgm:spPr/>
      <dgm:t>
        <a:bodyPr/>
        <a:lstStyle/>
        <a:p>
          <a:endParaRPr lang="en-US"/>
        </a:p>
      </dgm:t>
    </dgm:pt>
    <dgm:pt modelId="{110E68BF-D46A-419F-9A79-744FA1C43079}">
      <dgm:prSet/>
      <dgm:spPr/>
      <dgm:t>
        <a:bodyPr/>
        <a:lstStyle/>
        <a:p>
          <a:r>
            <a:rPr lang="en-US" b="0" i="0" dirty="0"/>
            <a:t>For false positives, I cannot observe any real pattern to the posts, but some of them do seem to have quite a number of "mountain" mentioned, which has the 8th largest coefficient in my selected model.</a:t>
          </a:r>
          <a:endParaRPr lang="en-US" dirty="0"/>
        </a:p>
      </dgm:t>
    </dgm:pt>
    <dgm:pt modelId="{DCF5E035-BBAA-4479-9003-AAFD2637A964}" type="parTrans" cxnId="{8A70431D-B2BD-47FF-8D89-9F7D11D2291B}">
      <dgm:prSet/>
      <dgm:spPr/>
      <dgm:t>
        <a:bodyPr/>
        <a:lstStyle/>
        <a:p>
          <a:endParaRPr lang="en-US"/>
        </a:p>
      </dgm:t>
    </dgm:pt>
    <dgm:pt modelId="{0B57C747-76AA-48E9-9267-B07020361803}" type="sibTrans" cxnId="{8A70431D-B2BD-47FF-8D89-9F7D11D2291B}">
      <dgm:prSet/>
      <dgm:spPr/>
      <dgm:t>
        <a:bodyPr/>
        <a:lstStyle/>
        <a:p>
          <a:endParaRPr lang="en-US"/>
        </a:p>
      </dgm:t>
    </dgm:pt>
    <dgm:pt modelId="{22624A83-DAF7-0449-BE57-015425C70D91}" type="pres">
      <dgm:prSet presAssocID="{F1802B37-30D8-4F8E-B8D5-C6419BEEEA89}" presName="Name0" presStyleCnt="0">
        <dgm:presLayoutVars>
          <dgm:dir/>
          <dgm:animLvl val="lvl"/>
          <dgm:resizeHandles val="exact"/>
        </dgm:presLayoutVars>
      </dgm:prSet>
      <dgm:spPr/>
    </dgm:pt>
    <dgm:pt modelId="{3D30EC7A-0095-154C-BFBC-B19AD953971C}" type="pres">
      <dgm:prSet presAssocID="{110E68BF-D46A-419F-9A79-744FA1C43079}" presName="boxAndChildren" presStyleCnt="0"/>
      <dgm:spPr/>
    </dgm:pt>
    <dgm:pt modelId="{DD497EF4-57E6-3748-9D66-79FC76D02AC8}" type="pres">
      <dgm:prSet presAssocID="{110E68BF-D46A-419F-9A79-744FA1C43079}" presName="parentTextBox" presStyleLbl="node1" presStyleIdx="0" presStyleCnt="3"/>
      <dgm:spPr/>
    </dgm:pt>
    <dgm:pt modelId="{3155A693-1753-E846-B70B-CD0F9E858B4B}" type="pres">
      <dgm:prSet presAssocID="{458FC99A-C7B5-42F5-AD11-87E10DC0CB4D}" presName="sp" presStyleCnt="0"/>
      <dgm:spPr/>
    </dgm:pt>
    <dgm:pt modelId="{533DA0C8-D7E9-5C46-89E0-9A78133A7202}" type="pres">
      <dgm:prSet presAssocID="{881E0B3B-513C-4DDB-8D1D-6C655DFA3B45}" presName="arrowAndChildren" presStyleCnt="0"/>
      <dgm:spPr/>
    </dgm:pt>
    <dgm:pt modelId="{8C7A9ACD-6410-3343-B4E0-C85E9860995C}" type="pres">
      <dgm:prSet presAssocID="{881E0B3B-513C-4DDB-8D1D-6C655DFA3B45}" presName="parentTextArrow" presStyleLbl="node1" presStyleIdx="1" presStyleCnt="3"/>
      <dgm:spPr/>
    </dgm:pt>
    <dgm:pt modelId="{030890B1-E0EB-A447-A1E7-E40FC7D9733B}" type="pres">
      <dgm:prSet presAssocID="{28AD9A39-E4C3-4672-952B-FDC574EF051A}" presName="sp" presStyleCnt="0"/>
      <dgm:spPr/>
    </dgm:pt>
    <dgm:pt modelId="{9A70F200-4374-F744-8BB6-8FE1AFE2AD0F}" type="pres">
      <dgm:prSet presAssocID="{FEC7A02D-6F60-4DA7-8C7C-F230EE9B4A54}" presName="arrowAndChildren" presStyleCnt="0"/>
      <dgm:spPr/>
    </dgm:pt>
    <dgm:pt modelId="{56C68023-7486-D54A-9014-373AE98B2A08}" type="pres">
      <dgm:prSet presAssocID="{FEC7A02D-6F60-4DA7-8C7C-F230EE9B4A54}" presName="parentTextArrow" presStyleLbl="node1" presStyleIdx="2" presStyleCnt="3"/>
      <dgm:spPr/>
    </dgm:pt>
  </dgm:ptLst>
  <dgm:cxnLst>
    <dgm:cxn modelId="{8A70431D-B2BD-47FF-8D89-9F7D11D2291B}" srcId="{F1802B37-30D8-4F8E-B8D5-C6419BEEEA89}" destId="{110E68BF-D46A-419F-9A79-744FA1C43079}" srcOrd="2" destOrd="0" parTransId="{DCF5E035-BBAA-4479-9003-AAFD2637A964}" sibTransId="{0B57C747-76AA-48E9-9267-B07020361803}"/>
    <dgm:cxn modelId="{91BCFE52-7384-4033-9ED6-B3B0F67DA8F4}" srcId="{F1802B37-30D8-4F8E-B8D5-C6419BEEEA89}" destId="{FEC7A02D-6F60-4DA7-8C7C-F230EE9B4A54}" srcOrd="0" destOrd="0" parTransId="{9095B268-5B30-420A-8CBD-7E7A5B694698}" sibTransId="{28AD9A39-E4C3-4672-952B-FDC574EF051A}"/>
    <dgm:cxn modelId="{1BBC3371-0E50-7C41-AEAD-7A689B062990}" type="presOf" srcId="{FEC7A02D-6F60-4DA7-8C7C-F230EE9B4A54}" destId="{56C68023-7486-D54A-9014-373AE98B2A08}" srcOrd="0" destOrd="0" presId="urn:microsoft.com/office/officeart/2005/8/layout/process4"/>
    <dgm:cxn modelId="{227F53A5-976B-5343-91C8-0C3B08AA0EAB}" type="presOf" srcId="{881E0B3B-513C-4DDB-8D1D-6C655DFA3B45}" destId="{8C7A9ACD-6410-3343-B4E0-C85E9860995C}" srcOrd="0" destOrd="0" presId="urn:microsoft.com/office/officeart/2005/8/layout/process4"/>
    <dgm:cxn modelId="{205D66AE-866A-4E65-B78E-23920808DAF8}" srcId="{F1802B37-30D8-4F8E-B8D5-C6419BEEEA89}" destId="{881E0B3B-513C-4DDB-8D1D-6C655DFA3B45}" srcOrd="1" destOrd="0" parTransId="{48305CCE-7112-438C-8BD4-5D8D8319F2A9}" sibTransId="{458FC99A-C7B5-42F5-AD11-87E10DC0CB4D}"/>
    <dgm:cxn modelId="{5BB7EDB5-B080-4742-8A42-4023C1D49DF4}" type="presOf" srcId="{110E68BF-D46A-419F-9A79-744FA1C43079}" destId="{DD497EF4-57E6-3748-9D66-79FC76D02AC8}" srcOrd="0" destOrd="0" presId="urn:microsoft.com/office/officeart/2005/8/layout/process4"/>
    <dgm:cxn modelId="{492214FF-D9BC-EC4A-B43A-05B62760FD75}" type="presOf" srcId="{F1802B37-30D8-4F8E-B8D5-C6419BEEEA89}" destId="{22624A83-DAF7-0449-BE57-015425C70D91}" srcOrd="0" destOrd="0" presId="urn:microsoft.com/office/officeart/2005/8/layout/process4"/>
    <dgm:cxn modelId="{F42E52D8-CED6-874C-B012-C993EEC5CD1D}" type="presParOf" srcId="{22624A83-DAF7-0449-BE57-015425C70D91}" destId="{3D30EC7A-0095-154C-BFBC-B19AD953971C}" srcOrd="0" destOrd="0" presId="urn:microsoft.com/office/officeart/2005/8/layout/process4"/>
    <dgm:cxn modelId="{BF83F351-EE64-F64D-AE1F-4EA92D3DB339}" type="presParOf" srcId="{3D30EC7A-0095-154C-BFBC-B19AD953971C}" destId="{DD497EF4-57E6-3748-9D66-79FC76D02AC8}" srcOrd="0" destOrd="0" presId="urn:microsoft.com/office/officeart/2005/8/layout/process4"/>
    <dgm:cxn modelId="{63E71522-43E0-5B46-9D1C-3F628B08158E}" type="presParOf" srcId="{22624A83-DAF7-0449-BE57-015425C70D91}" destId="{3155A693-1753-E846-B70B-CD0F9E858B4B}" srcOrd="1" destOrd="0" presId="urn:microsoft.com/office/officeart/2005/8/layout/process4"/>
    <dgm:cxn modelId="{237AE1DB-9DDE-F445-AF7C-0750E12E6373}" type="presParOf" srcId="{22624A83-DAF7-0449-BE57-015425C70D91}" destId="{533DA0C8-D7E9-5C46-89E0-9A78133A7202}" srcOrd="2" destOrd="0" presId="urn:microsoft.com/office/officeart/2005/8/layout/process4"/>
    <dgm:cxn modelId="{934F8AF1-FB2C-C84C-94CB-6D577AA21356}" type="presParOf" srcId="{533DA0C8-D7E9-5C46-89E0-9A78133A7202}" destId="{8C7A9ACD-6410-3343-B4E0-C85E9860995C}" srcOrd="0" destOrd="0" presId="urn:microsoft.com/office/officeart/2005/8/layout/process4"/>
    <dgm:cxn modelId="{DEB49604-EBC8-BD4F-A6CF-F9A47E52BD4E}" type="presParOf" srcId="{22624A83-DAF7-0449-BE57-015425C70D91}" destId="{030890B1-E0EB-A447-A1E7-E40FC7D9733B}" srcOrd="3" destOrd="0" presId="urn:microsoft.com/office/officeart/2005/8/layout/process4"/>
    <dgm:cxn modelId="{D32B4E02-C8FF-D349-A866-8620BAEAF518}" type="presParOf" srcId="{22624A83-DAF7-0449-BE57-015425C70D91}" destId="{9A70F200-4374-F744-8BB6-8FE1AFE2AD0F}" srcOrd="4" destOrd="0" presId="urn:microsoft.com/office/officeart/2005/8/layout/process4"/>
    <dgm:cxn modelId="{5BE38097-7A04-5148-81AE-9782A803B196}" type="presParOf" srcId="{9A70F200-4374-F744-8BB6-8FE1AFE2AD0F}" destId="{56C68023-7486-D54A-9014-373AE98B2A08}"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C567C6-ED5D-4649-8A82-784E4E6BF39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30611DA-9AB6-45EE-9688-B28871D5A88F}">
      <dgm:prSet/>
      <dgm:spPr/>
      <dgm:t>
        <a:bodyPr/>
        <a:lstStyle/>
        <a:p>
          <a:r>
            <a:rPr lang="en-US" b="0" i="0"/>
            <a:t>Before the project started, I naively thought that well-regarded non-parametric models in Kaggle contests such as RandomForest would do the best. That was my baseline assumption.</a:t>
          </a:r>
          <a:endParaRPr lang="en-US"/>
        </a:p>
      </dgm:t>
    </dgm:pt>
    <dgm:pt modelId="{A5E893E1-046A-4364-8C2C-96F4F96C5CAF}" type="parTrans" cxnId="{D0DC23C4-F741-44E3-A9EA-A0BE514BCBC2}">
      <dgm:prSet/>
      <dgm:spPr/>
      <dgm:t>
        <a:bodyPr/>
        <a:lstStyle/>
        <a:p>
          <a:endParaRPr lang="en-US"/>
        </a:p>
      </dgm:t>
    </dgm:pt>
    <dgm:pt modelId="{612D8353-9B73-4836-BFE4-B56D713EAE46}" type="sibTrans" cxnId="{D0DC23C4-F741-44E3-A9EA-A0BE514BCBC2}">
      <dgm:prSet/>
      <dgm:spPr/>
      <dgm:t>
        <a:bodyPr/>
        <a:lstStyle/>
        <a:p>
          <a:endParaRPr lang="en-US"/>
        </a:p>
      </dgm:t>
    </dgm:pt>
    <dgm:pt modelId="{3F5E67ED-89A0-4BB2-B884-7AF50BE14985}">
      <dgm:prSet/>
      <dgm:spPr/>
      <dgm:t>
        <a:bodyPr/>
        <a:lstStyle/>
        <a:p>
          <a:r>
            <a:rPr lang="en-US" b="0" i="0" dirty="0"/>
            <a:t>Within the parametric space, I am surprised to see that a simple model such as Logistic Regression would </a:t>
          </a:r>
          <a:r>
            <a:rPr lang="en-US" b="0" i="0" dirty="0" err="1"/>
            <a:t>outpeform</a:t>
          </a:r>
          <a:r>
            <a:rPr lang="en-US" b="0" i="0" dirty="0"/>
            <a:t> a more complicated model like Multinomial Naive Bayes. When it didn't, my thought is that the independence condition among word features is probably grossly violated since real data sets are never perfectly independent, so it can't perform as well. A paper by Andrew Ng (we watched one of his videos in class) and Michael Jordan (the professor, not the Chicago Bulls legend) states that logistic regression should perform better than Naive Bayes as training size gets larger, though I am not sure if my sample size is considered 'large' enough.</a:t>
          </a:r>
          <a:endParaRPr lang="en-US" dirty="0"/>
        </a:p>
      </dgm:t>
    </dgm:pt>
    <dgm:pt modelId="{3A162D80-60C7-4AF1-903E-FE14EC7962F7}" type="parTrans" cxnId="{5DBA630C-FAB5-499B-9427-EB38A8BF7FD9}">
      <dgm:prSet/>
      <dgm:spPr/>
      <dgm:t>
        <a:bodyPr/>
        <a:lstStyle/>
        <a:p>
          <a:endParaRPr lang="en-US"/>
        </a:p>
      </dgm:t>
    </dgm:pt>
    <dgm:pt modelId="{E9B10244-AF9C-4172-A29D-9A922E766CD6}" type="sibTrans" cxnId="{5DBA630C-FAB5-499B-9427-EB38A8BF7FD9}">
      <dgm:prSet/>
      <dgm:spPr/>
      <dgm:t>
        <a:bodyPr/>
        <a:lstStyle/>
        <a:p>
          <a:endParaRPr lang="en-US"/>
        </a:p>
      </dgm:t>
    </dgm:pt>
    <dgm:pt modelId="{67283A79-A55C-4EE0-B94D-61E8A26E0C77}">
      <dgm:prSet/>
      <dgm:spPr/>
      <dgm:t>
        <a:bodyPr/>
        <a:lstStyle/>
        <a:p>
          <a:r>
            <a:rPr lang="en-US" b="0" i="0" dirty="0"/>
            <a:t>When I moved my analysis to the non-parametric space, I am also pleasantly surprised to see that </a:t>
          </a:r>
          <a:r>
            <a:rPr lang="en-US" b="0" i="0" dirty="0" err="1"/>
            <a:t>RandomForest</a:t>
          </a:r>
          <a:r>
            <a:rPr lang="en-US" b="0" i="0" dirty="0"/>
            <a:t> and popular techniques such as </a:t>
          </a:r>
          <a:r>
            <a:rPr lang="en-US" b="0" i="0" dirty="0" err="1"/>
            <a:t>XGBoost</a:t>
          </a:r>
          <a:r>
            <a:rPr lang="en-US" b="0" i="0" dirty="0"/>
            <a:t> couldn't outperform Logistic Regression. I can't find any papers online to explain why this is the case, but the old-fashioned person in me instinctively says that:</a:t>
          </a:r>
        </a:p>
        <a:p>
          <a:r>
            <a:rPr lang="en-US" b="0" i="0" dirty="0"/>
            <a:t>	If one can achieve the same results using a simple and easy-to-understand model, we should go for it as it reduces the risks of overfitting and it is easier to dissect the model if things go wrong in future</a:t>
          </a:r>
          <a:endParaRPr lang="en-US" dirty="0"/>
        </a:p>
      </dgm:t>
    </dgm:pt>
    <dgm:pt modelId="{89A2F4D4-8BD7-452B-B393-294CE4A5EA84}" type="parTrans" cxnId="{0C1D8D36-B4A6-42B7-81E3-1185C15C134D}">
      <dgm:prSet/>
      <dgm:spPr/>
      <dgm:t>
        <a:bodyPr/>
        <a:lstStyle/>
        <a:p>
          <a:endParaRPr lang="en-US"/>
        </a:p>
      </dgm:t>
    </dgm:pt>
    <dgm:pt modelId="{4083A828-C10E-46B7-BEEB-B9CDC34BD0FC}" type="sibTrans" cxnId="{0C1D8D36-B4A6-42B7-81E3-1185C15C134D}">
      <dgm:prSet/>
      <dgm:spPr/>
      <dgm:t>
        <a:bodyPr/>
        <a:lstStyle/>
        <a:p>
          <a:endParaRPr lang="en-US"/>
        </a:p>
      </dgm:t>
    </dgm:pt>
    <dgm:pt modelId="{AE9D200D-CC06-A04E-B6F2-9A1D9716F178}" type="pres">
      <dgm:prSet presAssocID="{C1C567C6-ED5D-4649-8A82-784E4E6BF39F}" presName="linear" presStyleCnt="0">
        <dgm:presLayoutVars>
          <dgm:animLvl val="lvl"/>
          <dgm:resizeHandles val="exact"/>
        </dgm:presLayoutVars>
      </dgm:prSet>
      <dgm:spPr/>
    </dgm:pt>
    <dgm:pt modelId="{3D44632E-86CA-6E40-AC95-832B371B0370}" type="pres">
      <dgm:prSet presAssocID="{230611DA-9AB6-45EE-9688-B28871D5A88F}" presName="parentText" presStyleLbl="node1" presStyleIdx="0" presStyleCnt="3">
        <dgm:presLayoutVars>
          <dgm:chMax val="0"/>
          <dgm:bulletEnabled val="1"/>
        </dgm:presLayoutVars>
      </dgm:prSet>
      <dgm:spPr/>
    </dgm:pt>
    <dgm:pt modelId="{CC9873A8-9A78-9242-9A24-61EA078AAD43}" type="pres">
      <dgm:prSet presAssocID="{612D8353-9B73-4836-BFE4-B56D713EAE46}" presName="spacer" presStyleCnt="0"/>
      <dgm:spPr/>
    </dgm:pt>
    <dgm:pt modelId="{7A8E9247-0778-E54F-A42D-25B5622D2830}" type="pres">
      <dgm:prSet presAssocID="{3F5E67ED-89A0-4BB2-B884-7AF50BE14985}" presName="parentText" presStyleLbl="node1" presStyleIdx="1" presStyleCnt="3">
        <dgm:presLayoutVars>
          <dgm:chMax val="0"/>
          <dgm:bulletEnabled val="1"/>
        </dgm:presLayoutVars>
      </dgm:prSet>
      <dgm:spPr/>
    </dgm:pt>
    <dgm:pt modelId="{B76BED88-C170-284C-877A-555D072FCA6A}" type="pres">
      <dgm:prSet presAssocID="{E9B10244-AF9C-4172-A29D-9A922E766CD6}" presName="spacer" presStyleCnt="0"/>
      <dgm:spPr/>
    </dgm:pt>
    <dgm:pt modelId="{B9F69BED-7AE4-6245-A5DE-0D43AD4F5748}" type="pres">
      <dgm:prSet presAssocID="{67283A79-A55C-4EE0-B94D-61E8A26E0C77}" presName="parentText" presStyleLbl="node1" presStyleIdx="2" presStyleCnt="3">
        <dgm:presLayoutVars>
          <dgm:chMax val="0"/>
          <dgm:bulletEnabled val="1"/>
        </dgm:presLayoutVars>
      </dgm:prSet>
      <dgm:spPr/>
    </dgm:pt>
  </dgm:ptLst>
  <dgm:cxnLst>
    <dgm:cxn modelId="{5DBA630C-FAB5-499B-9427-EB38A8BF7FD9}" srcId="{C1C567C6-ED5D-4649-8A82-784E4E6BF39F}" destId="{3F5E67ED-89A0-4BB2-B884-7AF50BE14985}" srcOrd="1" destOrd="0" parTransId="{3A162D80-60C7-4AF1-903E-FE14EC7962F7}" sibTransId="{E9B10244-AF9C-4172-A29D-9A922E766CD6}"/>
    <dgm:cxn modelId="{0C1D8D36-B4A6-42B7-81E3-1185C15C134D}" srcId="{C1C567C6-ED5D-4649-8A82-784E4E6BF39F}" destId="{67283A79-A55C-4EE0-B94D-61E8A26E0C77}" srcOrd="2" destOrd="0" parTransId="{89A2F4D4-8BD7-452B-B393-294CE4A5EA84}" sibTransId="{4083A828-C10E-46B7-BEEB-B9CDC34BD0FC}"/>
    <dgm:cxn modelId="{1E62DE4F-D987-BC4F-9ED6-65B0584E8048}" type="presOf" srcId="{230611DA-9AB6-45EE-9688-B28871D5A88F}" destId="{3D44632E-86CA-6E40-AC95-832B371B0370}" srcOrd="0" destOrd="0" presId="urn:microsoft.com/office/officeart/2005/8/layout/vList2"/>
    <dgm:cxn modelId="{15A44184-732F-8947-8857-51893E08E90B}" type="presOf" srcId="{C1C567C6-ED5D-4649-8A82-784E4E6BF39F}" destId="{AE9D200D-CC06-A04E-B6F2-9A1D9716F178}" srcOrd="0" destOrd="0" presId="urn:microsoft.com/office/officeart/2005/8/layout/vList2"/>
    <dgm:cxn modelId="{6AB6D787-51BA-3D4D-9BDB-7F16B7530D81}" type="presOf" srcId="{3F5E67ED-89A0-4BB2-B884-7AF50BE14985}" destId="{7A8E9247-0778-E54F-A42D-25B5622D2830}" srcOrd="0" destOrd="0" presId="urn:microsoft.com/office/officeart/2005/8/layout/vList2"/>
    <dgm:cxn modelId="{1029C89C-0187-0641-A5F7-61AD31FE6AD4}" type="presOf" srcId="{67283A79-A55C-4EE0-B94D-61E8A26E0C77}" destId="{B9F69BED-7AE4-6245-A5DE-0D43AD4F5748}" srcOrd="0" destOrd="0" presId="urn:microsoft.com/office/officeart/2005/8/layout/vList2"/>
    <dgm:cxn modelId="{D0DC23C4-F741-44E3-A9EA-A0BE514BCBC2}" srcId="{C1C567C6-ED5D-4649-8A82-784E4E6BF39F}" destId="{230611DA-9AB6-45EE-9688-B28871D5A88F}" srcOrd="0" destOrd="0" parTransId="{A5E893E1-046A-4364-8C2C-96F4F96C5CAF}" sibTransId="{612D8353-9B73-4836-BFE4-B56D713EAE46}"/>
    <dgm:cxn modelId="{A948E699-FF58-3747-A66F-2ED62E6B354E}" type="presParOf" srcId="{AE9D200D-CC06-A04E-B6F2-9A1D9716F178}" destId="{3D44632E-86CA-6E40-AC95-832B371B0370}" srcOrd="0" destOrd="0" presId="urn:microsoft.com/office/officeart/2005/8/layout/vList2"/>
    <dgm:cxn modelId="{AC579D20-8F55-5040-8BBD-2D482C79FE7D}" type="presParOf" srcId="{AE9D200D-CC06-A04E-B6F2-9A1D9716F178}" destId="{CC9873A8-9A78-9242-9A24-61EA078AAD43}" srcOrd="1" destOrd="0" presId="urn:microsoft.com/office/officeart/2005/8/layout/vList2"/>
    <dgm:cxn modelId="{4A826A0A-5FCB-7B4C-8BA8-E35B11FFB723}" type="presParOf" srcId="{AE9D200D-CC06-A04E-B6F2-9A1D9716F178}" destId="{7A8E9247-0778-E54F-A42D-25B5622D2830}" srcOrd="2" destOrd="0" presId="urn:microsoft.com/office/officeart/2005/8/layout/vList2"/>
    <dgm:cxn modelId="{347094E7-4CA0-CD4F-9C1F-B053D2C94B7B}" type="presParOf" srcId="{AE9D200D-CC06-A04E-B6F2-9A1D9716F178}" destId="{B76BED88-C170-284C-877A-555D072FCA6A}" srcOrd="3" destOrd="0" presId="urn:microsoft.com/office/officeart/2005/8/layout/vList2"/>
    <dgm:cxn modelId="{12D493AD-51FD-8542-9AC6-6FCCDAD1F5A6}" type="presParOf" srcId="{AE9D200D-CC06-A04E-B6F2-9A1D9716F178}" destId="{B9F69BED-7AE4-6245-A5DE-0D43AD4F574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C567C6-ED5D-4649-8A82-784E4E6BF39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30611DA-9AB6-45EE-9688-B28871D5A88F}">
      <dgm:prSet custT="1"/>
      <dgm:spPr/>
      <dgm:t>
        <a:bodyPr/>
        <a:lstStyle/>
        <a:p>
          <a:r>
            <a:rPr lang="en-US" sz="1800" b="0" i="0" dirty="0"/>
            <a:t>My model can be made freely available to running ‘newbies’ who can’t decide where to post their training-related questions. There are unintuitive differences between the two subreddit communities that can’t be gleaned by a newcomer at first glance...</a:t>
          </a:r>
          <a:endParaRPr lang="en-US" sz="1800" dirty="0"/>
        </a:p>
      </dgm:t>
    </dgm:pt>
    <dgm:pt modelId="{A5E893E1-046A-4364-8C2C-96F4F96C5CAF}" type="parTrans" cxnId="{D0DC23C4-F741-44E3-A9EA-A0BE514BCBC2}">
      <dgm:prSet/>
      <dgm:spPr/>
      <dgm:t>
        <a:bodyPr/>
        <a:lstStyle/>
        <a:p>
          <a:endParaRPr lang="en-US"/>
        </a:p>
      </dgm:t>
    </dgm:pt>
    <dgm:pt modelId="{612D8353-9B73-4836-BFE4-B56D713EAE46}" type="sibTrans" cxnId="{D0DC23C4-F741-44E3-A9EA-A0BE514BCBC2}">
      <dgm:prSet/>
      <dgm:spPr/>
      <dgm:t>
        <a:bodyPr/>
        <a:lstStyle/>
        <a:p>
          <a:endParaRPr lang="en-US"/>
        </a:p>
      </dgm:t>
    </dgm:pt>
    <dgm:pt modelId="{3F5E67ED-89A0-4BB2-B884-7AF50BE14985}">
      <dgm:prSet custT="1"/>
      <dgm:spPr/>
      <dgm:t>
        <a:bodyPr/>
        <a:lstStyle/>
        <a:p>
          <a:r>
            <a:rPr lang="en-US" sz="1800" b="0" i="0" dirty="0"/>
            <a:t>For example, r\ultrarunning users like to talk about mountains and trails, while r\</a:t>
          </a:r>
          <a:r>
            <a:rPr lang="en-US" sz="1800" b="0" i="0" dirty="0" err="1"/>
            <a:t>AdvancedRunning</a:t>
          </a:r>
          <a:r>
            <a:rPr lang="en-US" sz="1800" b="0" i="0" dirty="0"/>
            <a:t> like to talk about trial (not trail), workout, weight, pace, Nike…</a:t>
          </a:r>
          <a:endParaRPr lang="en-US" sz="1800" dirty="0"/>
        </a:p>
      </dgm:t>
    </dgm:pt>
    <dgm:pt modelId="{3A162D80-60C7-4AF1-903E-FE14EC7962F7}" type="parTrans" cxnId="{5DBA630C-FAB5-499B-9427-EB38A8BF7FD9}">
      <dgm:prSet/>
      <dgm:spPr/>
      <dgm:t>
        <a:bodyPr/>
        <a:lstStyle/>
        <a:p>
          <a:endParaRPr lang="en-US"/>
        </a:p>
      </dgm:t>
    </dgm:pt>
    <dgm:pt modelId="{E9B10244-AF9C-4172-A29D-9A922E766CD6}" type="sibTrans" cxnId="{5DBA630C-FAB5-499B-9427-EB38A8BF7FD9}">
      <dgm:prSet/>
      <dgm:spPr/>
      <dgm:t>
        <a:bodyPr/>
        <a:lstStyle/>
        <a:p>
          <a:endParaRPr lang="en-US"/>
        </a:p>
      </dgm:t>
    </dgm:pt>
    <dgm:pt modelId="{67283A79-A55C-4EE0-B94D-61E8A26E0C77}">
      <dgm:prSet custT="1"/>
      <dgm:spPr/>
      <dgm:t>
        <a:bodyPr/>
        <a:lstStyle/>
        <a:p>
          <a:r>
            <a:rPr lang="en-US" sz="1800" b="0" i="0" dirty="0"/>
            <a:t>For model improvement, I would like to collect a lot more data to see if a difference can be made. For example, I was a bit disappointed that </a:t>
          </a:r>
          <a:r>
            <a:rPr lang="en-US" sz="1800" b="0" i="0" dirty="0" err="1"/>
            <a:t>XGBoost</a:t>
          </a:r>
          <a:r>
            <a:rPr lang="en-US" sz="1800" b="0" i="0" dirty="0"/>
            <a:t> could not outperform Logistic Regression but I was told that boosters are meant to work on very large data sets. More hyper-tuning and sentiment analysis probably can’t work as well.</a:t>
          </a:r>
          <a:endParaRPr lang="en-US" sz="1800" dirty="0"/>
        </a:p>
      </dgm:t>
    </dgm:pt>
    <dgm:pt modelId="{89A2F4D4-8BD7-452B-B393-294CE4A5EA84}" type="parTrans" cxnId="{0C1D8D36-B4A6-42B7-81E3-1185C15C134D}">
      <dgm:prSet/>
      <dgm:spPr/>
      <dgm:t>
        <a:bodyPr/>
        <a:lstStyle/>
        <a:p>
          <a:endParaRPr lang="en-US"/>
        </a:p>
      </dgm:t>
    </dgm:pt>
    <dgm:pt modelId="{4083A828-C10E-46B7-BEEB-B9CDC34BD0FC}" type="sibTrans" cxnId="{0C1D8D36-B4A6-42B7-81E3-1185C15C134D}">
      <dgm:prSet/>
      <dgm:spPr/>
      <dgm:t>
        <a:bodyPr/>
        <a:lstStyle/>
        <a:p>
          <a:endParaRPr lang="en-US"/>
        </a:p>
      </dgm:t>
    </dgm:pt>
    <dgm:pt modelId="{AE9D200D-CC06-A04E-B6F2-9A1D9716F178}" type="pres">
      <dgm:prSet presAssocID="{C1C567C6-ED5D-4649-8A82-784E4E6BF39F}" presName="linear" presStyleCnt="0">
        <dgm:presLayoutVars>
          <dgm:animLvl val="lvl"/>
          <dgm:resizeHandles val="exact"/>
        </dgm:presLayoutVars>
      </dgm:prSet>
      <dgm:spPr/>
    </dgm:pt>
    <dgm:pt modelId="{3D44632E-86CA-6E40-AC95-832B371B0370}" type="pres">
      <dgm:prSet presAssocID="{230611DA-9AB6-45EE-9688-B28871D5A88F}" presName="parentText" presStyleLbl="node1" presStyleIdx="0" presStyleCnt="3">
        <dgm:presLayoutVars>
          <dgm:chMax val="0"/>
          <dgm:bulletEnabled val="1"/>
        </dgm:presLayoutVars>
      </dgm:prSet>
      <dgm:spPr/>
    </dgm:pt>
    <dgm:pt modelId="{CC9873A8-9A78-9242-9A24-61EA078AAD43}" type="pres">
      <dgm:prSet presAssocID="{612D8353-9B73-4836-BFE4-B56D713EAE46}" presName="spacer" presStyleCnt="0"/>
      <dgm:spPr/>
    </dgm:pt>
    <dgm:pt modelId="{7A8E9247-0778-E54F-A42D-25B5622D2830}" type="pres">
      <dgm:prSet presAssocID="{3F5E67ED-89A0-4BB2-B884-7AF50BE14985}" presName="parentText" presStyleLbl="node1" presStyleIdx="1" presStyleCnt="3">
        <dgm:presLayoutVars>
          <dgm:chMax val="0"/>
          <dgm:bulletEnabled val="1"/>
        </dgm:presLayoutVars>
      </dgm:prSet>
      <dgm:spPr/>
    </dgm:pt>
    <dgm:pt modelId="{B76BED88-C170-284C-877A-555D072FCA6A}" type="pres">
      <dgm:prSet presAssocID="{E9B10244-AF9C-4172-A29D-9A922E766CD6}" presName="spacer" presStyleCnt="0"/>
      <dgm:spPr/>
    </dgm:pt>
    <dgm:pt modelId="{B9F69BED-7AE4-6245-A5DE-0D43AD4F5748}" type="pres">
      <dgm:prSet presAssocID="{67283A79-A55C-4EE0-B94D-61E8A26E0C77}" presName="parentText" presStyleLbl="node1" presStyleIdx="2" presStyleCnt="3">
        <dgm:presLayoutVars>
          <dgm:chMax val="0"/>
          <dgm:bulletEnabled val="1"/>
        </dgm:presLayoutVars>
      </dgm:prSet>
      <dgm:spPr/>
    </dgm:pt>
  </dgm:ptLst>
  <dgm:cxnLst>
    <dgm:cxn modelId="{5DBA630C-FAB5-499B-9427-EB38A8BF7FD9}" srcId="{C1C567C6-ED5D-4649-8A82-784E4E6BF39F}" destId="{3F5E67ED-89A0-4BB2-B884-7AF50BE14985}" srcOrd="1" destOrd="0" parTransId="{3A162D80-60C7-4AF1-903E-FE14EC7962F7}" sibTransId="{E9B10244-AF9C-4172-A29D-9A922E766CD6}"/>
    <dgm:cxn modelId="{0C1D8D36-B4A6-42B7-81E3-1185C15C134D}" srcId="{C1C567C6-ED5D-4649-8A82-784E4E6BF39F}" destId="{67283A79-A55C-4EE0-B94D-61E8A26E0C77}" srcOrd="2" destOrd="0" parTransId="{89A2F4D4-8BD7-452B-B393-294CE4A5EA84}" sibTransId="{4083A828-C10E-46B7-BEEB-B9CDC34BD0FC}"/>
    <dgm:cxn modelId="{1E62DE4F-D987-BC4F-9ED6-65B0584E8048}" type="presOf" srcId="{230611DA-9AB6-45EE-9688-B28871D5A88F}" destId="{3D44632E-86CA-6E40-AC95-832B371B0370}" srcOrd="0" destOrd="0" presId="urn:microsoft.com/office/officeart/2005/8/layout/vList2"/>
    <dgm:cxn modelId="{15A44184-732F-8947-8857-51893E08E90B}" type="presOf" srcId="{C1C567C6-ED5D-4649-8A82-784E4E6BF39F}" destId="{AE9D200D-CC06-A04E-B6F2-9A1D9716F178}" srcOrd="0" destOrd="0" presId="urn:microsoft.com/office/officeart/2005/8/layout/vList2"/>
    <dgm:cxn modelId="{6AB6D787-51BA-3D4D-9BDB-7F16B7530D81}" type="presOf" srcId="{3F5E67ED-89A0-4BB2-B884-7AF50BE14985}" destId="{7A8E9247-0778-E54F-A42D-25B5622D2830}" srcOrd="0" destOrd="0" presId="urn:microsoft.com/office/officeart/2005/8/layout/vList2"/>
    <dgm:cxn modelId="{1029C89C-0187-0641-A5F7-61AD31FE6AD4}" type="presOf" srcId="{67283A79-A55C-4EE0-B94D-61E8A26E0C77}" destId="{B9F69BED-7AE4-6245-A5DE-0D43AD4F5748}" srcOrd="0" destOrd="0" presId="urn:microsoft.com/office/officeart/2005/8/layout/vList2"/>
    <dgm:cxn modelId="{D0DC23C4-F741-44E3-A9EA-A0BE514BCBC2}" srcId="{C1C567C6-ED5D-4649-8A82-784E4E6BF39F}" destId="{230611DA-9AB6-45EE-9688-B28871D5A88F}" srcOrd="0" destOrd="0" parTransId="{A5E893E1-046A-4364-8C2C-96F4F96C5CAF}" sibTransId="{612D8353-9B73-4836-BFE4-B56D713EAE46}"/>
    <dgm:cxn modelId="{A948E699-FF58-3747-A66F-2ED62E6B354E}" type="presParOf" srcId="{AE9D200D-CC06-A04E-B6F2-9A1D9716F178}" destId="{3D44632E-86CA-6E40-AC95-832B371B0370}" srcOrd="0" destOrd="0" presId="urn:microsoft.com/office/officeart/2005/8/layout/vList2"/>
    <dgm:cxn modelId="{AC579D20-8F55-5040-8BBD-2D482C79FE7D}" type="presParOf" srcId="{AE9D200D-CC06-A04E-B6F2-9A1D9716F178}" destId="{CC9873A8-9A78-9242-9A24-61EA078AAD43}" srcOrd="1" destOrd="0" presId="urn:microsoft.com/office/officeart/2005/8/layout/vList2"/>
    <dgm:cxn modelId="{4A826A0A-5FCB-7B4C-8BA8-E35B11FFB723}" type="presParOf" srcId="{AE9D200D-CC06-A04E-B6F2-9A1D9716F178}" destId="{7A8E9247-0778-E54F-A42D-25B5622D2830}" srcOrd="2" destOrd="0" presId="urn:microsoft.com/office/officeart/2005/8/layout/vList2"/>
    <dgm:cxn modelId="{347094E7-4CA0-CD4F-9C1F-B053D2C94B7B}" type="presParOf" srcId="{AE9D200D-CC06-A04E-B6F2-9A1D9716F178}" destId="{B76BED88-C170-284C-877A-555D072FCA6A}" srcOrd="3" destOrd="0" presId="urn:microsoft.com/office/officeart/2005/8/layout/vList2"/>
    <dgm:cxn modelId="{12D493AD-51FD-8542-9AC6-6FCCDAD1F5A6}" type="presParOf" srcId="{AE9D200D-CC06-A04E-B6F2-9A1D9716F178}" destId="{B9F69BED-7AE4-6245-A5DE-0D43AD4F574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97EF4-57E6-3748-9D66-79FC76D02AC8}">
      <dsp:nvSpPr>
        <dsp:cNvPr id="0" name=""/>
        <dsp:cNvSpPr/>
      </dsp:nvSpPr>
      <dsp:spPr>
        <a:xfrm>
          <a:off x="0" y="3960059"/>
          <a:ext cx="4409758" cy="12997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0" i="0" kern="1200" dirty="0"/>
            <a:t>For false positives, I cannot observe any real pattern to the posts, but some of them do seem to have quite a number of "mountain" mentioned, which has the 8th largest coefficient in my selected model.</a:t>
          </a:r>
          <a:endParaRPr lang="en-US" sz="1300" kern="1200" dirty="0"/>
        </a:p>
      </dsp:txBody>
      <dsp:txXfrm>
        <a:off x="0" y="3960059"/>
        <a:ext cx="4409758" cy="1299779"/>
      </dsp:txXfrm>
    </dsp:sp>
    <dsp:sp modelId="{8C7A9ACD-6410-3343-B4E0-C85E9860995C}">
      <dsp:nvSpPr>
        <dsp:cNvPr id="0" name=""/>
        <dsp:cNvSpPr/>
      </dsp:nvSpPr>
      <dsp:spPr>
        <a:xfrm rot="10800000">
          <a:off x="0" y="1980494"/>
          <a:ext cx="4409758" cy="199906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0" i="0" kern="1200" dirty="0"/>
            <a:t>One observation is that false negatives have multiple mentions of "marathon" in the </a:t>
          </a:r>
          <a:r>
            <a:rPr lang="en-US" sz="1300" b="0" i="0" kern="1200" dirty="0" err="1"/>
            <a:t>selftext</a:t>
          </a:r>
          <a:r>
            <a:rPr lang="en-US" sz="1300" b="0" i="0" kern="1200" dirty="0"/>
            <a:t>, and as seen in my features of importance analysis, "marathon" has the strongest negative coefficient in my selected logit model, meaning that the model strongly believes that the odds of the post being a positive (i.e. in r\ultrarunning) is very low.</a:t>
          </a:r>
          <a:endParaRPr lang="en-US" sz="1300" kern="1200" dirty="0"/>
        </a:p>
      </dsp:txBody>
      <dsp:txXfrm rot="10800000">
        <a:off x="0" y="1980494"/>
        <a:ext cx="4409758" cy="1298930"/>
      </dsp:txXfrm>
    </dsp:sp>
    <dsp:sp modelId="{56C68023-7486-D54A-9014-373AE98B2A08}">
      <dsp:nvSpPr>
        <dsp:cNvPr id="0" name=""/>
        <dsp:cNvSpPr/>
      </dsp:nvSpPr>
      <dsp:spPr>
        <a:xfrm rot="10800000">
          <a:off x="0" y="929"/>
          <a:ext cx="4409758" cy="199906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0" i="0" kern="1200" dirty="0"/>
            <a:t>Initially, I was suspecting low word count as the reason for misclassification, but it seems like most </a:t>
          </a:r>
          <a:r>
            <a:rPr lang="en-US" sz="1300" b="0" i="0" kern="1200" dirty="0" err="1"/>
            <a:t>misclassfied</a:t>
          </a:r>
          <a:r>
            <a:rPr lang="en-US" sz="1300" b="0" i="0" kern="1200" dirty="0"/>
            <a:t> posts are quite verbose. As there are too many false predictions, I sampled a few of them to observe pattern:</a:t>
          </a:r>
          <a:endParaRPr lang="en-US" sz="1300" kern="1200" dirty="0"/>
        </a:p>
      </dsp:txBody>
      <dsp:txXfrm rot="10800000">
        <a:off x="0" y="929"/>
        <a:ext cx="4409758" cy="1298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4632E-86CA-6E40-AC95-832B371B0370}">
      <dsp:nvSpPr>
        <dsp:cNvPr id="0" name=""/>
        <dsp:cNvSpPr/>
      </dsp:nvSpPr>
      <dsp:spPr>
        <a:xfrm>
          <a:off x="0" y="101160"/>
          <a:ext cx="6263640" cy="17424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Before the project started, I naively thought that well-regarded non-parametric models in Kaggle contests such as RandomForest would do the best. That was my baseline assumption.</a:t>
          </a:r>
          <a:endParaRPr lang="en-US" sz="1300" kern="1200"/>
        </a:p>
      </dsp:txBody>
      <dsp:txXfrm>
        <a:off x="85062" y="186222"/>
        <a:ext cx="6093516" cy="1572371"/>
      </dsp:txXfrm>
    </dsp:sp>
    <dsp:sp modelId="{7A8E9247-0778-E54F-A42D-25B5622D2830}">
      <dsp:nvSpPr>
        <dsp:cNvPr id="0" name=""/>
        <dsp:cNvSpPr/>
      </dsp:nvSpPr>
      <dsp:spPr>
        <a:xfrm>
          <a:off x="0" y="1881096"/>
          <a:ext cx="6263640" cy="174249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t>Within the parametric space, I am surprised to see that a simple model such as Logistic Regression would </a:t>
          </a:r>
          <a:r>
            <a:rPr lang="en-US" sz="1300" b="0" i="0" kern="1200" dirty="0" err="1"/>
            <a:t>outpeform</a:t>
          </a:r>
          <a:r>
            <a:rPr lang="en-US" sz="1300" b="0" i="0" kern="1200" dirty="0"/>
            <a:t> a more complicated model like Multinomial Naive Bayes. When it didn't, my thought is that the independence condition among word features is probably grossly violated since real data sets are never perfectly independent, so it can't perform as well. A paper by Andrew Ng (we watched one of his videos in class) and Michael Jordan (the professor, not the Chicago Bulls legend) states that logistic regression should perform better than Naive Bayes as training size gets larger, though I am not sure if my sample size is considered 'large' enough.</a:t>
          </a:r>
          <a:endParaRPr lang="en-US" sz="1300" kern="1200" dirty="0"/>
        </a:p>
      </dsp:txBody>
      <dsp:txXfrm>
        <a:off x="85062" y="1966158"/>
        <a:ext cx="6093516" cy="1572371"/>
      </dsp:txXfrm>
    </dsp:sp>
    <dsp:sp modelId="{B9F69BED-7AE4-6245-A5DE-0D43AD4F5748}">
      <dsp:nvSpPr>
        <dsp:cNvPr id="0" name=""/>
        <dsp:cNvSpPr/>
      </dsp:nvSpPr>
      <dsp:spPr>
        <a:xfrm>
          <a:off x="0" y="3661031"/>
          <a:ext cx="6263640" cy="174249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t>When I moved my analysis to the non-parametric space, I am also pleasantly surprised to see that </a:t>
          </a:r>
          <a:r>
            <a:rPr lang="en-US" sz="1300" b="0" i="0" kern="1200" dirty="0" err="1"/>
            <a:t>RandomForest</a:t>
          </a:r>
          <a:r>
            <a:rPr lang="en-US" sz="1300" b="0" i="0" kern="1200" dirty="0"/>
            <a:t> and popular techniques such as </a:t>
          </a:r>
          <a:r>
            <a:rPr lang="en-US" sz="1300" b="0" i="0" kern="1200" dirty="0" err="1"/>
            <a:t>XGBoost</a:t>
          </a:r>
          <a:r>
            <a:rPr lang="en-US" sz="1300" b="0" i="0" kern="1200" dirty="0"/>
            <a:t> couldn't outperform Logistic Regression. I can't find any papers online to explain why this is the case, but the old-fashioned person in me instinctively says that:</a:t>
          </a:r>
        </a:p>
        <a:p>
          <a:pPr marL="0" lvl="0" indent="0" algn="l" defTabSz="577850">
            <a:lnSpc>
              <a:spcPct val="90000"/>
            </a:lnSpc>
            <a:spcBef>
              <a:spcPct val="0"/>
            </a:spcBef>
            <a:spcAft>
              <a:spcPct val="35000"/>
            </a:spcAft>
            <a:buNone/>
          </a:pPr>
          <a:r>
            <a:rPr lang="en-US" sz="1300" b="0" i="0" kern="1200" dirty="0"/>
            <a:t>	If one can achieve the same results using a simple and easy-to-understand model, we should go for it as it reduces the risks of overfitting and it is easier to dissect the model if things go wrong in future</a:t>
          </a:r>
          <a:endParaRPr lang="en-US" sz="1300" kern="1200" dirty="0"/>
        </a:p>
      </dsp:txBody>
      <dsp:txXfrm>
        <a:off x="85062" y="3746093"/>
        <a:ext cx="6093516" cy="1572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4632E-86CA-6E40-AC95-832B371B0370}">
      <dsp:nvSpPr>
        <dsp:cNvPr id="0" name=""/>
        <dsp:cNvSpPr/>
      </dsp:nvSpPr>
      <dsp:spPr>
        <a:xfrm>
          <a:off x="0" y="484"/>
          <a:ext cx="6263640" cy="18250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My model can be made freely available to running ‘newbies’ who can’t decide where to post their training-related questions. There are unintuitive differences between the two subreddit communities that can’t be gleaned by a newcomer at first glance...</a:t>
          </a:r>
          <a:endParaRPr lang="en-US" sz="1800" kern="1200" dirty="0"/>
        </a:p>
      </dsp:txBody>
      <dsp:txXfrm>
        <a:off x="89090" y="89574"/>
        <a:ext cx="6085460" cy="1646840"/>
      </dsp:txXfrm>
    </dsp:sp>
    <dsp:sp modelId="{7A8E9247-0778-E54F-A42D-25B5622D2830}">
      <dsp:nvSpPr>
        <dsp:cNvPr id="0" name=""/>
        <dsp:cNvSpPr/>
      </dsp:nvSpPr>
      <dsp:spPr>
        <a:xfrm>
          <a:off x="0" y="1839833"/>
          <a:ext cx="6263640" cy="18250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For example, r\ultrarunning users like to talk about mountains and trails, while r\</a:t>
          </a:r>
          <a:r>
            <a:rPr lang="en-US" sz="1800" b="0" i="0" kern="1200" dirty="0" err="1"/>
            <a:t>AdvancedRunning</a:t>
          </a:r>
          <a:r>
            <a:rPr lang="en-US" sz="1800" b="0" i="0" kern="1200" dirty="0"/>
            <a:t> like to talk about trial (not trail), workout, weight, pace, Nike…</a:t>
          </a:r>
          <a:endParaRPr lang="en-US" sz="1800" kern="1200" dirty="0"/>
        </a:p>
      </dsp:txBody>
      <dsp:txXfrm>
        <a:off x="89090" y="1928923"/>
        <a:ext cx="6085460" cy="1646840"/>
      </dsp:txXfrm>
    </dsp:sp>
    <dsp:sp modelId="{B9F69BED-7AE4-6245-A5DE-0D43AD4F5748}">
      <dsp:nvSpPr>
        <dsp:cNvPr id="0" name=""/>
        <dsp:cNvSpPr/>
      </dsp:nvSpPr>
      <dsp:spPr>
        <a:xfrm>
          <a:off x="0" y="3679183"/>
          <a:ext cx="6263640" cy="18250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For model improvement, I would like to collect a lot more data to see if a difference can be made. For example, I was a bit disappointed that </a:t>
          </a:r>
          <a:r>
            <a:rPr lang="en-US" sz="1800" b="0" i="0" kern="1200" dirty="0" err="1"/>
            <a:t>XGBoost</a:t>
          </a:r>
          <a:r>
            <a:rPr lang="en-US" sz="1800" b="0" i="0" kern="1200" dirty="0"/>
            <a:t> could not outperform Logistic Regression but I was told that boosters are meant to work on very large data sets. More hyper-tuning and sentiment analysis probably can’t work as well.</a:t>
          </a:r>
          <a:endParaRPr lang="en-US" sz="1800" kern="1200" dirty="0"/>
        </a:p>
      </dsp:txBody>
      <dsp:txXfrm>
        <a:off x="89090" y="3768273"/>
        <a:ext cx="6085460" cy="16468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BBCB61-ACB9-3C45-BEC9-6A5DE02453DB}" type="datetimeFigureOut">
              <a:rPr lang="en-GB" smtClean="0"/>
              <a:t>01/10/2021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02A7C-5C59-0E47-935F-7D757E218230}" type="slidenum">
              <a:rPr lang="en-GB" smtClean="0"/>
              <a:t>‹#›</a:t>
            </a:fld>
            <a:endParaRPr lang="en-GB"/>
          </a:p>
        </p:txBody>
      </p:sp>
    </p:spTree>
    <p:extLst>
      <p:ext uri="{BB962C8B-B14F-4D97-AF65-F5344CB8AC3E}">
        <p14:creationId xmlns:p14="http://schemas.microsoft.com/office/powerpoint/2010/main" val="3956494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9002A7C-5C59-0E47-935F-7D757E218230}" type="slidenum">
              <a:rPr lang="en-GB" smtClean="0"/>
              <a:t>7</a:t>
            </a:fld>
            <a:endParaRPr lang="en-GB"/>
          </a:p>
        </p:txBody>
      </p:sp>
    </p:spTree>
    <p:extLst>
      <p:ext uri="{BB962C8B-B14F-4D97-AF65-F5344CB8AC3E}">
        <p14:creationId xmlns:p14="http://schemas.microsoft.com/office/powerpoint/2010/main" val="920241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31A5-0301-5A4E-B453-14B2999EDD6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90F4E6E3-2DC3-8143-93FD-62402A06C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70CC581-C3AD-8543-8578-DF75295A5B6B}"/>
              </a:ext>
            </a:extLst>
          </p:cNvPr>
          <p:cNvSpPr>
            <a:spLocks noGrp="1"/>
          </p:cNvSpPr>
          <p:nvPr>
            <p:ph type="dt" sz="half" idx="10"/>
          </p:nvPr>
        </p:nvSpPr>
        <p:spPr/>
        <p:txBody>
          <a:bodyPr/>
          <a:lstStyle/>
          <a:p>
            <a:fld id="{53BEF823-48A5-43FC-BE03-E79964288B41}" type="datetimeFigureOut">
              <a:rPr lang="en-US" smtClean="0"/>
              <a:t>10/1/21</a:t>
            </a:fld>
            <a:endParaRPr lang="en-US" dirty="0"/>
          </a:p>
        </p:txBody>
      </p:sp>
      <p:sp>
        <p:nvSpPr>
          <p:cNvPr id="5" name="Footer Placeholder 4">
            <a:extLst>
              <a:ext uri="{FF2B5EF4-FFF2-40B4-BE49-F238E27FC236}">
                <a16:creationId xmlns:a16="http://schemas.microsoft.com/office/drawing/2014/main" id="{F4E48276-5874-CD47-BA9C-213F06062A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716623-BF03-7E46-8078-10B7DE2D165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4129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BA38-656F-B042-BC29-FCF76562783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4C33B92-014D-9247-B580-2EE8AA82D1F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A729C37-986B-AC4E-8497-D2F11FF32156}"/>
              </a:ext>
            </a:extLst>
          </p:cNvPr>
          <p:cNvSpPr>
            <a:spLocks noGrp="1"/>
          </p:cNvSpPr>
          <p:nvPr>
            <p:ph type="dt" sz="half" idx="10"/>
          </p:nvPr>
        </p:nvSpPr>
        <p:spPr/>
        <p:txBody>
          <a:bodyPr/>
          <a:lstStyle/>
          <a:p>
            <a:pPr algn="r"/>
            <a:fld id="{53BEF823-48A5-43FC-BE03-E79964288B41}" type="datetimeFigureOut">
              <a:rPr lang="en-US" smtClean="0"/>
              <a:pPr algn="r"/>
              <a:t>10/1/21</a:t>
            </a:fld>
            <a:endParaRPr lang="en-US" dirty="0"/>
          </a:p>
        </p:txBody>
      </p:sp>
      <p:sp>
        <p:nvSpPr>
          <p:cNvPr id="5" name="Footer Placeholder 4">
            <a:extLst>
              <a:ext uri="{FF2B5EF4-FFF2-40B4-BE49-F238E27FC236}">
                <a16:creationId xmlns:a16="http://schemas.microsoft.com/office/drawing/2014/main" id="{75A4D77D-483A-FD4D-9E45-6898047B2B3A}"/>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5DBF92B6-6BC1-B946-8068-7B156B3FB17E}"/>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5344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9E0876-81B8-FC45-A700-1041D2B3047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369E1FE-2792-6140-82FB-B044AA1CBE8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9A7C39A-4195-334F-8862-B741ADC1633C}"/>
              </a:ext>
            </a:extLst>
          </p:cNvPr>
          <p:cNvSpPr>
            <a:spLocks noGrp="1"/>
          </p:cNvSpPr>
          <p:nvPr>
            <p:ph type="dt" sz="half" idx="10"/>
          </p:nvPr>
        </p:nvSpPr>
        <p:spPr/>
        <p:txBody>
          <a:bodyPr/>
          <a:lstStyle/>
          <a:p>
            <a:pPr algn="r"/>
            <a:fld id="{53BEF823-48A5-43FC-BE03-E79964288B41}" type="datetimeFigureOut">
              <a:rPr lang="en-US" smtClean="0"/>
              <a:pPr algn="r"/>
              <a:t>10/1/21</a:t>
            </a:fld>
            <a:endParaRPr lang="en-US" dirty="0"/>
          </a:p>
        </p:txBody>
      </p:sp>
      <p:sp>
        <p:nvSpPr>
          <p:cNvPr id="5" name="Footer Placeholder 4">
            <a:extLst>
              <a:ext uri="{FF2B5EF4-FFF2-40B4-BE49-F238E27FC236}">
                <a16:creationId xmlns:a16="http://schemas.microsoft.com/office/drawing/2014/main" id="{7F4CA2C5-BEB2-6E43-985D-71BE79E12FE3}"/>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7BCF78EA-0D65-154C-894B-979BF896331F}"/>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3380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CD17-5D1D-9E40-BE57-44A1BCB0E3D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804643-5950-134C-BC47-900463BFDD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E228E06-194C-1244-93D0-186625573303}"/>
              </a:ext>
            </a:extLst>
          </p:cNvPr>
          <p:cNvSpPr>
            <a:spLocks noGrp="1"/>
          </p:cNvSpPr>
          <p:nvPr>
            <p:ph type="dt" sz="half" idx="10"/>
          </p:nvPr>
        </p:nvSpPr>
        <p:spPr/>
        <p:txBody>
          <a:bodyPr/>
          <a:lstStyle/>
          <a:p>
            <a:pPr algn="r"/>
            <a:fld id="{53BEF823-48A5-43FC-BE03-E79964288B41}" type="datetimeFigureOut">
              <a:rPr lang="en-US" smtClean="0"/>
              <a:pPr algn="r"/>
              <a:t>10/1/21</a:t>
            </a:fld>
            <a:endParaRPr lang="en-US" dirty="0"/>
          </a:p>
        </p:txBody>
      </p:sp>
      <p:sp>
        <p:nvSpPr>
          <p:cNvPr id="5" name="Footer Placeholder 4">
            <a:extLst>
              <a:ext uri="{FF2B5EF4-FFF2-40B4-BE49-F238E27FC236}">
                <a16:creationId xmlns:a16="http://schemas.microsoft.com/office/drawing/2014/main" id="{1DEF20E7-AC0C-444C-8D25-0CFA2BA9FCBE}"/>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909C77E0-BB02-C642-8E82-EE093E732A0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2795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F8BC-F609-3D49-B9CF-2953131309F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419DC7A-036D-F141-925B-EF41125509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B24045-4180-8A4B-84BD-AA531E12C98E}"/>
              </a:ext>
            </a:extLst>
          </p:cNvPr>
          <p:cNvSpPr>
            <a:spLocks noGrp="1"/>
          </p:cNvSpPr>
          <p:nvPr>
            <p:ph type="dt" sz="half" idx="10"/>
          </p:nvPr>
        </p:nvSpPr>
        <p:spPr/>
        <p:txBody>
          <a:bodyPr/>
          <a:lstStyle/>
          <a:p>
            <a:pPr algn="r"/>
            <a:fld id="{53BEF823-48A5-43FC-BE03-E79964288B41}" type="datetimeFigureOut">
              <a:rPr lang="en-US" smtClean="0"/>
              <a:pPr algn="r"/>
              <a:t>10/1/21</a:t>
            </a:fld>
            <a:endParaRPr lang="en-US" dirty="0"/>
          </a:p>
        </p:txBody>
      </p:sp>
      <p:sp>
        <p:nvSpPr>
          <p:cNvPr id="5" name="Footer Placeholder 4">
            <a:extLst>
              <a:ext uri="{FF2B5EF4-FFF2-40B4-BE49-F238E27FC236}">
                <a16:creationId xmlns:a16="http://schemas.microsoft.com/office/drawing/2014/main" id="{860485D9-B07D-BB46-871E-188D19490C19}"/>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60DD504B-01A6-A149-B24D-41614398154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92866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6A9E-8AF1-D646-8840-C6397807129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5F95141-0BD3-DD4D-AEC7-E4BCCC2079C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C93792A-7C90-0A46-A226-9008E80DA36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0D782EE-785F-0C41-9CC8-1FC57259165D}"/>
              </a:ext>
            </a:extLst>
          </p:cNvPr>
          <p:cNvSpPr>
            <a:spLocks noGrp="1"/>
          </p:cNvSpPr>
          <p:nvPr>
            <p:ph type="dt" sz="half" idx="10"/>
          </p:nvPr>
        </p:nvSpPr>
        <p:spPr/>
        <p:txBody>
          <a:bodyPr/>
          <a:lstStyle/>
          <a:p>
            <a:pPr algn="r"/>
            <a:fld id="{53BEF823-48A5-43FC-BE03-E79964288B41}" type="datetimeFigureOut">
              <a:rPr lang="en-US" smtClean="0"/>
              <a:pPr algn="r"/>
              <a:t>10/1/21</a:t>
            </a:fld>
            <a:endParaRPr lang="en-US" dirty="0"/>
          </a:p>
        </p:txBody>
      </p:sp>
      <p:sp>
        <p:nvSpPr>
          <p:cNvPr id="6" name="Footer Placeholder 5">
            <a:extLst>
              <a:ext uri="{FF2B5EF4-FFF2-40B4-BE49-F238E27FC236}">
                <a16:creationId xmlns:a16="http://schemas.microsoft.com/office/drawing/2014/main" id="{6F1AD61A-FBD7-1641-9812-0EE5DD1E7C17}"/>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3BD0304-31D1-DB45-8D7C-17413EE0133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7156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0E3D-ED91-F945-89F9-F0E74C07F379}"/>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F768B59-1566-3043-BEA6-5FCB6BB732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14DDB9C-8073-6F43-BC51-54DD832C6E0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64B7CAA-AE9C-D847-8844-AE0EC004E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BF5D24-4979-084A-BEFC-698144FC536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EC3BA4D-6E7E-304B-A9E8-10D5A1BA146F}"/>
              </a:ext>
            </a:extLst>
          </p:cNvPr>
          <p:cNvSpPr>
            <a:spLocks noGrp="1"/>
          </p:cNvSpPr>
          <p:nvPr>
            <p:ph type="dt" sz="half" idx="10"/>
          </p:nvPr>
        </p:nvSpPr>
        <p:spPr/>
        <p:txBody>
          <a:bodyPr/>
          <a:lstStyle/>
          <a:p>
            <a:pPr algn="r"/>
            <a:fld id="{53BEF823-48A5-43FC-BE03-E79964288B41}" type="datetimeFigureOut">
              <a:rPr lang="en-US" smtClean="0"/>
              <a:pPr algn="r"/>
              <a:t>10/1/21</a:t>
            </a:fld>
            <a:endParaRPr lang="en-US" dirty="0"/>
          </a:p>
        </p:txBody>
      </p:sp>
      <p:sp>
        <p:nvSpPr>
          <p:cNvPr id="8" name="Footer Placeholder 7">
            <a:extLst>
              <a:ext uri="{FF2B5EF4-FFF2-40B4-BE49-F238E27FC236}">
                <a16:creationId xmlns:a16="http://schemas.microsoft.com/office/drawing/2014/main" id="{65BBD71D-7750-DA4A-A7D1-BE7C718D499A}"/>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B964AE8A-F905-7840-833E-5BC96E9C692E}"/>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5776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3EB0-B18A-3747-836E-ECB65D38C7C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941B83B-C236-0E49-B7A6-CA23FEB5D263}"/>
              </a:ext>
            </a:extLst>
          </p:cNvPr>
          <p:cNvSpPr>
            <a:spLocks noGrp="1"/>
          </p:cNvSpPr>
          <p:nvPr>
            <p:ph type="dt" sz="half" idx="10"/>
          </p:nvPr>
        </p:nvSpPr>
        <p:spPr/>
        <p:txBody>
          <a:bodyPr/>
          <a:lstStyle/>
          <a:p>
            <a:pPr algn="r"/>
            <a:fld id="{53BEF823-48A5-43FC-BE03-E79964288B41}" type="datetimeFigureOut">
              <a:rPr lang="en-US" smtClean="0"/>
              <a:pPr algn="r"/>
              <a:t>10/1/21</a:t>
            </a:fld>
            <a:endParaRPr lang="en-US" dirty="0"/>
          </a:p>
        </p:txBody>
      </p:sp>
      <p:sp>
        <p:nvSpPr>
          <p:cNvPr id="4" name="Footer Placeholder 3">
            <a:extLst>
              <a:ext uri="{FF2B5EF4-FFF2-40B4-BE49-F238E27FC236}">
                <a16:creationId xmlns:a16="http://schemas.microsoft.com/office/drawing/2014/main" id="{602F9982-C700-EF42-94EA-CF7ABD236085}"/>
              </a:ext>
            </a:extLst>
          </p:cNvPr>
          <p:cNvSpPr>
            <a:spLocks noGrp="1"/>
          </p:cNvSpPr>
          <p:nvPr>
            <p:ph type="ftr" sz="quarter" idx="11"/>
          </p:nvPr>
        </p:nvSpPr>
        <p:spPr/>
        <p:txBody>
          <a:bodyPr/>
          <a:lstStyle/>
          <a:p>
            <a:pPr algn="l"/>
            <a:endParaRPr lang="en-US" dirty="0"/>
          </a:p>
        </p:txBody>
      </p:sp>
      <p:sp>
        <p:nvSpPr>
          <p:cNvPr id="5" name="Slide Number Placeholder 4">
            <a:extLst>
              <a:ext uri="{FF2B5EF4-FFF2-40B4-BE49-F238E27FC236}">
                <a16:creationId xmlns:a16="http://schemas.microsoft.com/office/drawing/2014/main" id="{E3988B36-9248-4E40-A44F-2884C5B86B4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9908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2D0C0E-CBB5-3946-8D11-A5A0596A5DE9}"/>
              </a:ext>
            </a:extLst>
          </p:cNvPr>
          <p:cNvSpPr>
            <a:spLocks noGrp="1"/>
          </p:cNvSpPr>
          <p:nvPr>
            <p:ph type="dt" sz="half" idx="10"/>
          </p:nvPr>
        </p:nvSpPr>
        <p:spPr/>
        <p:txBody>
          <a:bodyPr/>
          <a:lstStyle/>
          <a:p>
            <a:pPr algn="r"/>
            <a:fld id="{53BEF823-48A5-43FC-BE03-E79964288B41}" type="datetimeFigureOut">
              <a:rPr lang="en-US" smtClean="0"/>
              <a:pPr algn="r"/>
              <a:t>10/1/21</a:t>
            </a:fld>
            <a:endParaRPr lang="en-US" dirty="0"/>
          </a:p>
        </p:txBody>
      </p:sp>
      <p:sp>
        <p:nvSpPr>
          <p:cNvPr id="3" name="Footer Placeholder 2">
            <a:extLst>
              <a:ext uri="{FF2B5EF4-FFF2-40B4-BE49-F238E27FC236}">
                <a16:creationId xmlns:a16="http://schemas.microsoft.com/office/drawing/2014/main" id="{7F382E8A-3F14-564E-81C1-505E9772555C}"/>
              </a:ext>
            </a:extLst>
          </p:cNvPr>
          <p:cNvSpPr>
            <a:spLocks noGrp="1"/>
          </p:cNvSpPr>
          <p:nvPr>
            <p:ph type="ftr" sz="quarter" idx="11"/>
          </p:nvPr>
        </p:nvSpPr>
        <p:spPr/>
        <p:txBody>
          <a:bodyPr/>
          <a:lstStyle/>
          <a:p>
            <a:pPr algn="l"/>
            <a:endParaRPr lang="en-US" dirty="0"/>
          </a:p>
        </p:txBody>
      </p:sp>
      <p:sp>
        <p:nvSpPr>
          <p:cNvPr id="4" name="Slide Number Placeholder 3">
            <a:extLst>
              <a:ext uri="{FF2B5EF4-FFF2-40B4-BE49-F238E27FC236}">
                <a16:creationId xmlns:a16="http://schemas.microsoft.com/office/drawing/2014/main" id="{2CEF4672-09E0-7445-87D2-D79C672A9CA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2976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868E9-EFFB-D545-B9EC-FC1E2218B1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55E0FA3-31AC-5844-ADDB-3A7EF88D2E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B6C4805-12A2-AC46-9482-CA2F54F2FF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1150E2-9EA5-EA4B-9B29-CA83D16AA26F}"/>
              </a:ext>
            </a:extLst>
          </p:cNvPr>
          <p:cNvSpPr>
            <a:spLocks noGrp="1"/>
          </p:cNvSpPr>
          <p:nvPr>
            <p:ph type="dt" sz="half" idx="10"/>
          </p:nvPr>
        </p:nvSpPr>
        <p:spPr/>
        <p:txBody>
          <a:bodyPr/>
          <a:lstStyle/>
          <a:p>
            <a:pPr algn="r"/>
            <a:fld id="{53BEF823-48A5-43FC-BE03-E79964288B41}" type="datetimeFigureOut">
              <a:rPr lang="en-US" smtClean="0"/>
              <a:pPr algn="r"/>
              <a:t>10/1/21</a:t>
            </a:fld>
            <a:endParaRPr lang="en-US" dirty="0"/>
          </a:p>
        </p:txBody>
      </p:sp>
      <p:sp>
        <p:nvSpPr>
          <p:cNvPr id="6" name="Footer Placeholder 5">
            <a:extLst>
              <a:ext uri="{FF2B5EF4-FFF2-40B4-BE49-F238E27FC236}">
                <a16:creationId xmlns:a16="http://schemas.microsoft.com/office/drawing/2014/main" id="{10C1B7F9-59C9-A443-B4EA-B71D4AB84B1A}"/>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1DD068BC-8358-9B4B-A5BE-66969E2A5AB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03995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78A7-3AF7-9345-B1A6-FB8DBD83563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E124A20-7383-634E-B8CD-6157F3D2A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CC1C74C-F3C6-B947-ABDF-BDF695A95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3C05F20-4223-E548-A831-15CAC01B9277}"/>
              </a:ext>
            </a:extLst>
          </p:cNvPr>
          <p:cNvSpPr>
            <a:spLocks noGrp="1"/>
          </p:cNvSpPr>
          <p:nvPr>
            <p:ph type="dt" sz="half" idx="10"/>
          </p:nvPr>
        </p:nvSpPr>
        <p:spPr/>
        <p:txBody>
          <a:bodyPr/>
          <a:lstStyle/>
          <a:p>
            <a:pPr algn="r"/>
            <a:fld id="{53BEF823-48A5-43FC-BE03-E79964288B41}" type="datetimeFigureOut">
              <a:rPr lang="en-US" smtClean="0"/>
              <a:pPr algn="r"/>
              <a:t>10/1/21</a:t>
            </a:fld>
            <a:endParaRPr lang="en-US" dirty="0"/>
          </a:p>
        </p:txBody>
      </p:sp>
      <p:sp>
        <p:nvSpPr>
          <p:cNvPr id="6" name="Footer Placeholder 5">
            <a:extLst>
              <a:ext uri="{FF2B5EF4-FFF2-40B4-BE49-F238E27FC236}">
                <a16:creationId xmlns:a16="http://schemas.microsoft.com/office/drawing/2014/main" id="{25F98954-C0EE-D44E-8890-88B8AB2E2B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0D8543-085A-B642-9F51-A5BCC833322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60956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A9202A-79EA-6946-BB60-C671897EF2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648A363-8AAF-0F44-9883-C5ABEB36E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B702348-5150-E945-9B71-0DFEE1C559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53BEF823-48A5-43FC-BE03-E79964288B41}" type="datetimeFigureOut">
              <a:rPr lang="en-US" smtClean="0"/>
              <a:pPr algn="r"/>
              <a:t>10/1/21</a:t>
            </a:fld>
            <a:endParaRPr lang="en-US" dirty="0"/>
          </a:p>
        </p:txBody>
      </p:sp>
      <p:sp>
        <p:nvSpPr>
          <p:cNvPr id="5" name="Footer Placeholder 4">
            <a:extLst>
              <a:ext uri="{FF2B5EF4-FFF2-40B4-BE49-F238E27FC236}">
                <a16:creationId xmlns:a16="http://schemas.microsoft.com/office/drawing/2014/main" id="{84DA4688-40ED-E24A-AAF0-8F031289D0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459C023E-2BEA-214A-8C93-49E3C4243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5765230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22" name="Picture 3" descr="Machu Pichu">
            <a:extLst>
              <a:ext uri="{FF2B5EF4-FFF2-40B4-BE49-F238E27FC236}">
                <a16:creationId xmlns:a16="http://schemas.microsoft.com/office/drawing/2014/main" id="{3688F5E8-A15E-4C78-8698-C94353F53C89}"/>
              </a:ext>
            </a:extLst>
          </p:cNvPr>
          <p:cNvPicPr>
            <a:picLocks noChangeAspect="1"/>
          </p:cNvPicPr>
          <p:nvPr/>
        </p:nvPicPr>
        <p:blipFill rotWithShape="1">
          <a:blip r:embed="rId2">
            <a:alphaModFix/>
          </a:blip>
          <a:srcRect l="962" r="12796" b="-1"/>
          <a:stretch/>
        </p:blipFill>
        <p:spPr>
          <a:xfrm>
            <a:off x="3331593" y="10"/>
            <a:ext cx="8860407" cy="6857990"/>
          </a:xfrm>
          <a:custGeom>
            <a:avLst/>
            <a:gdLst/>
            <a:ahLst/>
            <a:cxnLst/>
            <a:rect l="l" t="t" r="r" b="b"/>
            <a:pathLst>
              <a:path w="8860407" h="6858000">
                <a:moveTo>
                  <a:pt x="0" y="0"/>
                </a:moveTo>
                <a:lnTo>
                  <a:pt x="8860407" y="0"/>
                </a:lnTo>
                <a:lnTo>
                  <a:pt x="8860407" y="6858000"/>
                </a:lnTo>
                <a:lnTo>
                  <a:pt x="661049" y="6858000"/>
                </a:lnTo>
                <a:lnTo>
                  <a:pt x="832672" y="6662026"/>
                </a:lnTo>
                <a:cubicBezTo>
                  <a:pt x="1465328" y="5866432"/>
                  <a:pt x="1845374" y="4846462"/>
                  <a:pt x="1845374" y="3734370"/>
                </a:cubicBezTo>
                <a:cubicBezTo>
                  <a:pt x="1845374" y="2244963"/>
                  <a:pt x="1163691" y="920792"/>
                  <a:pt x="106458" y="79568"/>
                </a:cubicBezTo>
                <a:close/>
              </a:path>
            </a:pathLst>
          </a:custGeom>
        </p:spPr>
      </p:pic>
      <p:sp>
        <p:nvSpPr>
          <p:cNvPr id="2" name="Title 1">
            <a:extLst>
              <a:ext uri="{FF2B5EF4-FFF2-40B4-BE49-F238E27FC236}">
                <a16:creationId xmlns:a16="http://schemas.microsoft.com/office/drawing/2014/main" id="{C06246D6-DD19-D248-8D14-299E9EBDD5F8}"/>
              </a:ext>
            </a:extLst>
          </p:cNvPr>
          <p:cNvSpPr>
            <a:spLocks noGrp="1"/>
          </p:cNvSpPr>
          <p:nvPr>
            <p:ph type="ctrTitle"/>
          </p:nvPr>
        </p:nvSpPr>
        <p:spPr>
          <a:xfrm>
            <a:off x="758952" y="1128811"/>
            <a:ext cx="3447288" cy="3342290"/>
          </a:xfrm>
        </p:spPr>
        <p:txBody>
          <a:bodyPr anchor="b">
            <a:normAutofit/>
          </a:bodyPr>
          <a:lstStyle/>
          <a:p>
            <a:r>
              <a:rPr lang="en-US" sz="5400" dirty="0"/>
              <a:t>DSI24 Project 3: a runner’s dream</a:t>
            </a:r>
          </a:p>
        </p:txBody>
      </p:sp>
      <p:sp>
        <p:nvSpPr>
          <p:cNvPr id="3" name="Subtitle 2">
            <a:extLst>
              <a:ext uri="{FF2B5EF4-FFF2-40B4-BE49-F238E27FC236}">
                <a16:creationId xmlns:a16="http://schemas.microsoft.com/office/drawing/2014/main" id="{F15A82D5-670D-564E-A96D-B9E0FB57BC89}"/>
              </a:ext>
            </a:extLst>
          </p:cNvPr>
          <p:cNvSpPr>
            <a:spLocks noGrp="1"/>
          </p:cNvSpPr>
          <p:nvPr>
            <p:ph type="subTitle" idx="1"/>
          </p:nvPr>
        </p:nvSpPr>
        <p:spPr>
          <a:xfrm>
            <a:off x="758953" y="4660288"/>
            <a:ext cx="3447287" cy="1126364"/>
          </a:xfrm>
        </p:spPr>
        <p:txBody>
          <a:bodyPr anchor="t">
            <a:normAutofit/>
          </a:bodyPr>
          <a:lstStyle/>
          <a:p>
            <a:r>
              <a:rPr lang="en-US" dirty="0"/>
              <a:t>By Ethan </a:t>
            </a:r>
            <a:r>
              <a:rPr lang="en-US" dirty="0" err="1"/>
              <a:t>Leow</a:t>
            </a:r>
            <a:endParaRPr lang="en-US" dirty="0"/>
          </a:p>
        </p:txBody>
      </p:sp>
    </p:spTree>
    <p:extLst>
      <p:ext uri="{BB962C8B-B14F-4D97-AF65-F5344CB8AC3E}">
        <p14:creationId xmlns:p14="http://schemas.microsoft.com/office/powerpoint/2010/main" val="120724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600" dirty="0">
                <a:solidFill>
                  <a:schemeClr val="tx2"/>
                </a:solidFill>
              </a:rPr>
              <a:t>Misclassification Analysis</a:t>
            </a:r>
          </a:p>
        </p:txBody>
      </p:sp>
      <p:pic>
        <p:nvPicPr>
          <p:cNvPr id="6" name="Picture 5" descr="Table&#10;&#10;Description automatically generated">
            <a:extLst>
              <a:ext uri="{FF2B5EF4-FFF2-40B4-BE49-F238E27FC236}">
                <a16:creationId xmlns:a16="http://schemas.microsoft.com/office/drawing/2014/main" id="{A12B9264-9E2F-8145-BF9B-DB7BDC8A6D8E}"/>
              </a:ext>
            </a:extLst>
          </p:cNvPr>
          <p:cNvPicPr>
            <a:picLocks noChangeAspect="1"/>
          </p:cNvPicPr>
          <p:nvPr/>
        </p:nvPicPr>
        <p:blipFill>
          <a:blip r:embed="rId2"/>
          <a:stretch>
            <a:fillRect/>
          </a:stretch>
        </p:blipFill>
        <p:spPr>
          <a:xfrm>
            <a:off x="431800" y="1949450"/>
            <a:ext cx="3098800" cy="2959100"/>
          </a:xfrm>
          <a:prstGeom prst="rect">
            <a:avLst/>
          </a:prstGeom>
        </p:spPr>
      </p:pic>
      <p:pic>
        <p:nvPicPr>
          <p:cNvPr id="7" name="Picture 6" descr="Table&#10;&#10;Description automatically generated">
            <a:extLst>
              <a:ext uri="{FF2B5EF4-FFF2-40B4-BE49-F238E27FC236}">
                <a16:creationId xmlns:a16="http://schemas.microsoft.com/office/drawing/2014/main" id="{6206CD4F-828D-A643-B530-674CB64CAADD}"/>
              </a:ext>
            </a:extLst>
          </p:cNvPr>
          <p:cNvPicPr>
            <a:picLocks noChangeAspect="1"/>
          </p:cNvPicPr>
          <p:nvPr/>
        </p:nvPicPr>
        <p:blipFill>
          <a:blip r:embed="rId3"/>
          <a:stretch>
            <a:fillRect/>
          </a:stretch>
        </p:blipFill>
        <p:spPr>
          <a:xfrm>
            <a:off x="3929033" y="1898650"/>
            <a:ext cx="3073400" cy="3009900"/>
          </a:xfrm>
          <a:prstGeom prst="rect">
            <a:avLst/>
          </a:prstGeom>
        </p:spPr>
      </p:pic>
      <p:sp>
        <p:nvSpPr>
          <p:cNvPr id="18" name="TextBox 17">
            <a:extLst>
              <a:ext uri="{FF2B5EF4-FFF2-40B4-BE49-F238E27FC236}">
                <a16:creationId xmlns:a16="http://schemas.microsoft.com/office/drawing/2014/main" id="{533A873F-4A00-1440-A99F-B23D13EC6CAC}"/>
              </a:ext>
            </a:extLst>
          </p:cNvPr>
          <p:cNvSpPr txBox="1"/>
          <p:nvPr/>
        </p:nvSpPr>
        <p:spPr>
          <a:xfrm>
            <a:off x="431800" y="1580118"/>
            <a:ext cx="2748206" cy="369332"/>
          </a:xfrm>
          <a:prstGeom prst="rect">
            <a:avLst/>
          </a:prstGeom>
          <a:noFill/>
        </p:spPr>
        <p:txBody>
          <a:bodyPr wrap="square" rtlCol="0">
            <a:spAutoFit/>
          </a:bodyPr>
          <a:lstStyle/>
          <a:p>
            <a:r>
              <a:rPr lang="en-GB" dirty="0"/>
              <a:t>False positives</a:t>
            </a:r>
          </a:p>
        </p:txBody>
      </p:sp>
      <p:sp>
        <p:nvSpPr>
          <p:cNvPr id="19" name="TextBox 18">
            <a:extLst>
              <a:ext uri="{FF2B5EF4-FFF2-40B4-BE49-F238E27FC236}">
                <a16:creationId xmlns:a16="http://schemas.microsoft.com/office/drawing/2014/main" id="{7E5DDCEF-F260-B044-8A31-218519BCAE29}"/>
              </a:ext>
            </a:extLst>
          </p:cNvPr>
          <p:cNvSpPr txBox="1"/>
          <p:nvPr/>
        </p:nvSpPr>
        <p:spPr>
          <a:xfrm>
            <a:off x="3929080" y="1580118"/>
            <a:ext cx="2748206" cy="369332"/>
          </a:xfrm>
          <a:prstGeom prst="rect">
            <a:avLst/>
          </a:prstGeom>
          <a:noFill/>
        </p:spPr>
        <p:txBody>
          <a:bodyPr wrap="square" rtlCol="0">
            <a:spAutoFit/>
          </a:bodyPr>
          <a:lstStyle/>
          <a:p>
            <a:r>
              <a:rPr lang="en-GB" dirty="0"/>
              <a:t>False negatives</a:t>
            </a:r>
          </a:p>
        </p:txBody>
      </p:sp>
      <p:graphicFrame>
        <p:nvGraphicFramePr>
          <p:cNvPr id="35" name="TextBox 20">
            <a:extLst>
              <a:ext uri="{FF2B5EF4-FFF2-40B4-BE49-F238E27FC236}">
                <a16:creationId xmlns:a16="http://schemas.microsoft.com/office/drawing/2014/main" id="{D7DF6EBD-16DF-4587-A77F-9834F0FBCC60}"/>
              </a:ext>
            </a:extLst>
          </p:cNvPr>
          <p:cNvGraphicFramePr/>
          <p:nvPr>
            <p:extLst>
              <p:ext uri="{D42A27DB-BD31-4B8C-83A1-F6EECF244321}">
                <p14:modId xmlns:p14="http://schemas.microsoft.com/office/powerpoint/2010/main" val="671302343"/>
              </p:ext>
            </p:extLst>
          </p:nvPr>
        </p:nvGraphicFramePr>
        <p:xfrm>
          <a:off x="7192434" y="1163781"/>
          <a:ext cx="4409758" cy="52607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54874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100" kern="1200">
                <a:solidFill>
                  <a:schemeClr val="tx1"/>
                </a:solidFill>
                <a:latin typeface="+mj-lt"/>
                <a:ea typeface="+mj-ea"/>
                <a:cs typeface="+mj-cs"/>
              </a:rPr>
              <a:t>Comparison to AdaBoost and XGBoost</a:t>
            </a:r>
          </a:p>
        </p:txBody>
      </p:sp>
      <p:sp>
        <p:nvSpPr>
          <p:cNvPr id="11"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1C7F6E5-746B-F64A-8C7E-9FC590F0783C}"/>
              </a:ext>
            </a:extLst>
          </p:cNvPr>
          <p:cNvPicPr>
            <a:picLocks noChangeAspect="1"/>
          </p:cNvPicPr>
          <p:nvPr/>
        </p:nvPicPr>
        <p:blipFill>
          <a:blip r:embed="rId2"/>
          <a:stretch>
            <a:fillRect/>
          </a:stretch>
        </p:blipFill>
        <p:spPr>
          <a:xfrm>
            <a:off x="319265" y="3150308"/>
            <a:ext cx="11548872" cy="2540752"/>
          </a:xfrm>
          <a:prstGeom prst="rect">
            <a:avLst/>
          </a:prstGeom>
        </p:spPr>
      </p:pic>
      <p:sp>
        <p:nvSpPr>
          <p:cNvPr id="6" name="TextBox 5">
            <a:extLst>
              <a:ext uri="{FF2B5EF4-FFF2-40B4-BE49-F238E27FC236}">
                <a16:creationId xmlns:a16="http://schemas.microsoft.com/office/drawing/2014/main" id="{7D4D2C7D-FE1C-FA41-8A2A-E4A4A00A2FC3}"/>
              </a:ext>
            </a:extLst>
          </p:cNvPr>
          <p:cNvSpPr txBox="1"/>
          <p:nvPr/>
        </p:nvSpPr>
        <p:spPr>
          <a:xfrm>
            <a:off x="482600" y="6054022"/>
            <a:ext cx="2070100" cy="687698"/>
          </a:xfrm>
          <a:prstGeom prst="rect">
            <a:avLst/>
          </a:prstGeom>
          <a:ln>
            <a:solidFill>
              <a:srgbClr val="FF0000"/>
            </a:solidFill>
          </a:ln>
        </p:spPr>
        <p:txBody>
          <a:bodyPr vert="horz" lIns="91440" tIns="45720" rIns="91440" bIns="45720" rtlCol="0">
            <a:normAutofit/>
          </a:bodyPr>
          <a:lstStyle/>
          <a:p>
            <a:pPr marL="57150" algn="ctr">
              <a:lnSpc>
                <a:spcPct val="90000"/>
              </a:lnSpc>
              <a:spcAft>
                <a:spcPts val="600"/>
              </a:spcAft>
            </a:pPr>
            <a:r>
              <a:rPr lang="en-US" sz="1400" dirty="0" err="1">
                <a:solidFill>
                  <a:schemeClr val="tx1">
                    <a:alpha val="60000"/>
                  </a:schemeClr>
                </a:solidFill>
              </a:rPr>
              <a:t>GridSearchCV</a:t>
            </a:r>
            <a:r>
              <a:rPr lang="en-US" sz="1400" dirty="0">
                <a:solidFill>
                  <a:schemeClr val="tx1">
                    <a:alpha val="60000"/>
                  </a:schemeClr>
                </a:solidFill>
              </a:rPr>
              <a:t> picked a </a:t>
            </a:r>
            <a:r>
              <a:rPr lang="en-US" sz="1400" dirty="0" err="1">
                <a:solidFill>
                  <a:schemeClr val="tx1">
                    <a:alpha val="60000"/>
                  </a:schemeClr>
                </a:solidFill>
              </a:rPr>
              <a:t>max_depth</a:t>
            </a:r>
            <a:r>
              <a:rPr lang="en-US" sz="1400" dirty="0">
                <a:solidFill>
                  <a:schemeClr val="tx1">
                    <a:alpha val="60000"/>
                  </a:schemeClr>
                </a:solidFill>
              </a:rPr>
              <a:t> of 1 among choices of [1,2,3]</a:t>
            </a:r>
          </a:p>
        </p:txBody>
      </p:sp>
      <p:sp>
        <p:nvSpPr>
          <p:cNvPr id="14" name="TextBox 13">
            <a:extLst>
              <a:ext uri="{FF2B5EF4-FFF2-40B4-BE49-F238E27FC236}">
                <a16:creationId xmlns:a16="http://schemas.microsoft.com/office/drawing/2014/main" id="{67E10B95-D9AB-DA4F-9F10-116F2C307D6C}"/>
              </a:ext>
            </a:extLst>
          </p:cNvPr>
          <p:cNvSpPr txBox="1"/>
          <p:nvPr/>
        </p:nvSpPr>
        <p:spPr>
          <a:xfrm>
            <a:off x="3807702" y="6054022"/>
            <a:ext cx="2618498" cy="687698"/>
          </a:xfrm>
          <a:prstGeom prst="rect">
            <a:avLst/>
          </a:prstGeom>
          <a:ln>
            <a:solidFill>
              <a:srgbClr val="0070C0"/>
            </a:solidFill>
          </a:ln>
        </p:spPr>
        <p:txBody>
          <a:bodyPr vert="horz" lIns="91440" tIns="45720" rIns="91440" bIns="45720" rtlCol="0">
            <a:normAutofit/>
          </a:bodyPr>
          <a:lstStyle/>
          <a:p>
            <a:pPr marL="57150" algn="ctr">
              <a:lnSpc>
                <a:spcPct val="90000"/>
              </a:lnSpc>
              <a:spcAft>
                <a:spcPts val="600"/>
              </a:spcAft>
            </a:pPr>
            <a:r>
              <a:rPr lang="en-US" sz="1400" dirty="0" err="1">
                <a:solidFill>
                  <a:schemeClr val="tx1">
                    <a:alpha val="60000"/>
                  </a:schemeClr>
                </a:solidFill>
              </a:rPr>
              <a:t>GridSearchCV</a:t>
            </a:r>
            <a:r>
              <a:rPr lang="en-US" sz="1400" dirty="0">
                <a:solidFill>
                  <a:schemeClr val="tx1">
                    <a:alpha val="60000"/>
                  </a:schemeClr>
                </a:solidFill>
              </a:rPr>
              <a:t> picked a </a:t>
            </a:r>
            <a:r>
              <a:rPr lang="en-US" sz="1400" dirty="0" err="1">
                <a:solidFill>
                  <a:schemeClr val="tx1">
                    <a:alpha val="60000"/>
                  </a:schemeClr>
                </a:solidFill>
              </a:rPr>
              <a:t>max_depth</a:t>
            </a:r>
            <a:r>
              <a:rPr lang="en-US" sz="1400" dirty="0">
                <a:solidFill>
                  <a:schemeClr val="tx1">
                    <a:alpha val="60000"/>
                  </a:schemeClr>
                </a:solidFill>
              </a:rPr>
              <a:t> of 3 among choices of [1,2,3,4,5,6,7,8,9,10]</a:t>
            </a:r>
          </a:p>
        </p:txBody>
      </p:sp>
      <p:cxnSp>
        <p:nvCxnSpPr>
          <p:cNvPr id="20" name="Straight Arrow Connector 19">
            <a:extLst>
              <a:ext uri="{FF2B5EF4-FFF2-40B4-BE49-F238E27FC236}">
                <a16:creationId xmlns:a16="http://schemas.microsoft.com/office/drawing/2014/main" id="{05612802-DABC-3D45-8B4E-E11ECB9EC612}"/>
              </a:ext>
            </a:extLst>
          </p:cNvPr>
          <p:cNvCxnSpPr>
            <a:cxnSpLocks/>
            <a:stCxn id="14" idx="0"/>
          </p:cNvCxnSpPr>
          <p:nvPr/>
        </p:nvCxnSpPr>
        <p:spPr>
          <a:xfrm flipH="1" flipV="1">
            <a:off x="4189235" y="5577710"/>
            <a:ext cx="927716" cy="47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0CDAE9E-25E3-BA46-8FD2-FE18E794009B}"/>
              </a:ext>
            </a:extLst>
          </p:cNvPr>
          <p:cNvCxnSpPr>
            <a:cxnSpLocks/>
          </p:cNvCxnSpPr>
          <p:nvPr/>
        </p:nvCxnSpPr>
        <p:spPr>
          <a:xfrm flipV="1">
            <a:off x="1890447" y="5067300"/>
            <a:ext cx="1113807" cy="9867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6D52D47-5738-8044-B054-F3F90C4C1371}"/>
              </a:ext>
            </a:extLst>
          </p:cNvPr>
          <p:cNvSpPr txBox="1"/>
          <p:nvPr/>
        </p:nvSpPr>
        <p:spPr>
          <a:xfrm>
            <a:off x="7345226" y="5917474"/>
            <a:ext cx="4698728" cy="824246"/>
          </a:xfrm>
          <a:prstGeom prst="rect">
            <a:avLst/>
          </a:prstGeom>
          <a:ln>
            <a:solidFill>
              <a:srgbClr val="00B050"/>
            </a:solidFill>
          </a:ln>
        </p:spPr>
        <p:txBody>
          <a:bodyPr vert="horz" lIns="91440" tIns="45720" rIns="91440" bIns="45720" rtlCol="0" anchor="ctr">
            <a:normAutofit/>
          </a:bodyPr>
          <a:lstStyle/>
          <a:p>
            <a:pPr marL="57150" algn="ctr">
              <a:lnSpc>
                <a:spcPct val="90000"/>
              </a:lnSpc>
              <a:spcAft>
                <a:spcPts val="600"/>
              </a:spcAft>
            </a:pPr>
            <a:r>
              <a:rPr lang="en-US" sz="1400" b="1" dirty="0">
                <a:solidFill>
                  <a:schemeClr val="tx1">
                    <a:alpha val="60000"/>
                  </a:schemeClr>
                </a:solidFill>
              </a:rPr>
              <a:t>Observations:  When comparing top 30 features of importance, both </a:t>
            </a:r>
            <a:r>
              <a:rPr lang="en-US" sz="1400" b="1" dirty="0" err="1">
                <a:solidFill>
                  <a:schemeClr val="tx1">
                    <a:alpha val="60000"/>
                  </a:schemeClr>
                </a:solidFill>
              </a:rPr>
              <a:t>XGBoost</a:t>
            </a:r>
            <a:r>
              <a:rPr lang="en-US" sz="1400" b="1" dirty="0">
                <a:solidFill>
                  <a:schemeClr val="tx1">
                    <a:alpha val="60000"/>
                  </a:schemeClr>
                </a:solidFill>
              </a:rPr>
              <a:t> and Logit models have many common features, but ordering / ranking is quite different!</a:t>
            </a:r>
          </a:p>
        </p:txBody>
      </p:sp>
    </p:spTree>
    <p:extLst>
      <p:ext uri="{BB962C8B-B14F-4D97-AF65-F5344CB8AC3E}">
        <p14:creationId xmlns:p14="http://schemas.microsoft.com/office/powerpoint/2010/main" val="1788292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524741" y="620392"/>
            <a:ext cx="3808268" cy="5504688"/>
          </a:xfrm>
        </p:spPr>
        <p:txBody>
          <a:bodyPr vert="horz" lIns="91440" tIns="45720" rIns="91440" bIns="45720" rtlCol="0" anchor="ctr">
            <a:normAutofit/>
          </a:bodyPr>
          <a:lstStyle/>
          <a:p>
            <a:r>
              <a:rPr lang="en-US" sz="6000" kern="1200" dirty="0">
                <a:solidFill>
                  <a:schemeClr val="bg1"/>
                </a:solidFill>
                <a:latin typeface="+mj-lt"/>
                <a:ea typeface="+mj-ea"/>
                <a:cs typeface="+mj-cs"/>
              </a:rPr>
              <a:t>Reflections</a:t>
            </a:r>
          </a:p>
        </p:txBody>
      </p:sp>
      <p:graphicFrame>
        <p:nvGraphicFramePr>
          <p:cNvPr id="30" name="TextBox 6">
            <a:extLst>
              <a:ext uri="{FF2B5EF4-FFF2-40B4-BE49-F238E27FC236}">
                <a16:creationId xmlns:a16="http://schemas.microsoft.com/office/drawing/2014/main" id="{A78F6E30-E482-4BE9-ACD6-BB5D057DA370}"/>
              </a:ext>
            </a:extLst>
          </p:cNvPr>
          <p:cNvGraphicFramePr/>
          <p:nvPr>
            <p:extLst>
              <p:ext uri="{D42A27DB-BD31-4B8C-83A1-F6EECF244321}">
                <p14:modId xmlns:p14="http://schemas.microsoft.com/office/powerpoint/2010/main" val="249116989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5715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524741" y="620392"/>
            <a:ext cx="3808268" cy="5504688"/>
          </a:xfrm>
        </p:spPr>
        <p:txBody>
          <a:bodyPr vert="horz" lIns="91440" tIns="45720" rIns="91440" bIns="45720" rtlCol="0" anchor="ctr">
            <a:normAutofit/>
          </a:bodyPr>
          <a:lstStyle/>
          <a:p>
            <a:pPr algn="ctr"/>
            <a:r>
              <a:rPr lang="en-US" sz="5400" kern="1200" dirty="0">
                <a:solidFill>
                  <a:schemeClr val="bg1"/>
                </a:solidFill>
                <a:latin typeface="+mj-lt"/>
                <a:ea typeface="+mj-ea"/>
                <a:cs typeface="+mj-cs"/>
              </a:rPr>
              <a:t>Applications </a:t>
            </a:r>
            <a:br>
              <a:rPr lang="en-US" sz="5400" kern="1200" dirty="0">
                <a:solidFill>
                  <a:schemeClr val="bg1"/>
                </a:solidFill>
                <a:latin typeface="+mj-lt"/>
                <a:ea typeface="+mj-ea"/>
                <a:cs typeface="+mj-cs"/>
              </a:rPr>
            </a:br>
            <a:r>
              <a:rPr lang="en-US" sz="5400" kern="1200" dirty="0">
                <a:solidFill>
                  <a:schemeClr val="bg1"/>
                </a:solidFill>
                <a:latin typeface="+mj-lt"/>
                <a:ea typeface="+mj-ea"/>
                <a:cs typeface="+mj-cs"/>
              </a:rPr>
              <a:t> and </a:t>
            </a:r>
            <a:br>
              <a:rPr lang="en-US" sz="5400" kern="1200" dirty="0">
                <a:solidFill>
                  <a:schemeClr val="bg1"/>
                </a:solidFill>
                <a:latin typeface="+mj-lt"/>
                <a:ea typeface="+mj-ea"/>
                <a:cs typeface="+mj-cs"/>
              </a:rPr>
            </a:br>
            <a:r>
              <a:rPr lang="en-US" sz="5400" kern="1200" dirty="0">
                <a:solidFill>
                  <a:schemeClr val="bg1"/>
                </a:solidFill>
                <a:latin typeface="+mj-lt"/>
                <a:ea typeface="+mj-ea"/>
                <a:cs typeface="+mj-cs"/>
              </a:rPr>
              <a:t>Next Steps</a:t>
            </a:r>
          </a:p>
        </p:txBody>
      </p:sp>
      <p:graphicFrame>
        <p:nvGraphicFramePr>
          <p:cNvPr id="30" name="TextBox 6">
            <a:extLst>
              <a:ext uri="{FF2B5EF4-FFF2-40B4-BE49-F238E27FC236}">
                <a16:creationId xmlns:a16="http://schemas.microsoft.com/office/drawing/2014/main" id="{A78F6E30-E482-4BE9-ACD6-BB5D057DA370}"/>
              </a:ext>
            </a:extLst>
          </p:cNvPr>
          <p:cNvGraphicFramePr/>
          <p:nvPr>
            <p:extLst>
              <p:ext uri="{D42A27DB-BD31-4B8C-83A1-F6EECF244321}">
                <p14:modId xmlns:p14="http://schemas.microsoft.com/office/powerpoint/2010/main" val="197659138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528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6"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7"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FA4C57-413F-2B47-BC50-EE71FB981F98}"/>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Problem Statement</a:t>
            </a:r>
            <a:endParaRPr lang="en-GB" sz="3600">
              <a:solidFill>
                <a:schemeClr val="tx2"/>
              </a:solidFill>
            </a:endParaRPr>
          </a:p>
        </p:txBody>
      </p:sp>
      <p:sp>
        <p:nvSpPr>
          <p:cNvPr id="3" name="Content Placeholder 2">
            <a:extLst>
              <a:ext uri="{FF2B5EF4-FFF2-40B4-BE49-F238E27FC236}">
                <a16:creationId xmlns:a16="http://schemas.microsoft.com/office/drawing/2014/main" id="{4CD04128-DFEF-A844-8A85-9796674E8F05}"/>
              </a:ext>
            </a:extLst>
          </p:cNvPr>
          <p:cNvSpPr>
            <a:spLocks noGrp="1"/>
          </p:cNvSpPr>
          <p:nvPr>
            <p:ph idx="1"/>
          </p:nvPr>
        </p:nvSpPr>
        <p:spPr>
          <a:xfrm>
            <a:off x="6172200" y="256141"/>
            <a:ext cx="5221224" cy="6239661"/>
          </a:xfrm>
        </p:spPr>
        <p:txBody>
          <a:bodyPr anchor="ctr">
            <a:normAutofit/>
          </a:bodyPr>
          <a:lstStyle/>
          <a:p>
            <a:r>
              <a:rPr lang="en-US" sz="1600" dirty="0">
                <a:solidFill>
                  <a:schemeClr val="tx2"/>
                </a:solidFill>
              </a:rPr>
              <a:t>I am a marathon runner who is itching to do my first ultramarathon (defined as any run beyond 42.195km) and have prepared a series of posts to ask running veterans for advice. Two popular reddit communities for advanced types of running are: </a:t>
            </a:r>
            <a:r>
              <a:rPr lang="en-US" sz="1600" i="1" dirty="0">
                <a:solidFill>
                  <a:schemeClr val="tx2"/>
                </a:solidFill>
              </a:rPr>
              <a:t>r\ultrarunning </a:t>
            </a:r>
            <a:r>
              <a:rPr lang="en-US" sz="1600" dirty="0">
                <a:solidFill>
                  <a:schemeClr val="tx2"/>
                </a:solidFill>
              </a:rPr>
              <a:t>and </a:t>
            </a:r>
            <a:r>
              <a:rPr lang="en-US" sz="1600" i="1" dirty="0">
                <a:solidFill>
                  <a:schemeClr val="tx2"/>
                </a:solidFill>
              </a:rPr>
              <a:t>r\</a:t>
            </a:r>
            <a:r>
              <a:rPr lang="en-US" sz="1600" i="1" dirty="0" err="1">
                <a:solidFill>
                  <a:schemeClr val="tx2"/>
                </a:solidFill>
              </a:rPr>
              <a:t>AdvancedRunning</a:t>
            </a:r>
            <a:r>
              <a:rPr lang="en-US" sz="1600" dirty="0">
                <a:solidFill>
                  <a:schemeClr val="tx2"/>
                </a:solidFill>
              </a:rPr>
              <a:t>. A quick scan of their recent posts is not very helpful. Both communities have a lot of posts about how to train for 50k and beyond:</a:t>
            </a:r>
          </a:p>
          <a:p>
            <a:pPr lvl="1"/>
            <a:r>
              <a:rPr lang="en-US" sz="1400" dirty="0">
                <a:solidFill>
                  <a:schemeClr val="tx2"/>
                </a:solidFill>
              </a:rPr>
              <a:t>A recent post from r\ultrarunning: "Should I run my second ultra in 7 weeks? I just finished my first ultra this Saturday (Sept 25) in 8 hours (50Km)....I'm debating to do an ultra, either 60Km or 50 Miles (80Km) on November 13th. That will be the last race of the year."</a:t>
            </a:r>
          </a:p>
          <a:p>
            <a:pPr lvl="1"/>
            <a:r>
              <a:rPr lang="en-US" sz="1400" dirty="0">
                <a:solidFill>
                  <a:schemeClr val="tx2"/>
                </a:solidFill>
              </a:rPr>
              <a:t>A recent post from r\</a:t>
            </a:r>
            <a:r>
              <a:rPr lang="en-US" sz="1400" dirty="0" err="1">
                <a:solidFill>
                  <a:schemeClr val="tx2"/>
                </a:solidFill>
              </a:rPr>
              <a:t>AdvancedRunning</a:t>
            </a:r>
            <a:r>
              <a:rPr lang="en-US" sz="1400" dirty="0">
                <a:solidFill>
                  <a:schemeClr val="tx2"/>
                </a:solidFill>
              </a:rPr>
              <a:t> from yesterday: "Last week I completed my first 100 mile race. It has been a goal of mine for the last few years... I hope to use this race as a stepping stone for longer and harder miles. There is truly something addicting about completing such an extraordinary goal.”</a:t>
            </a:r>
          </a:p>
          <a:p>
            <a:r>
              <a:rPr lang="en-US" sz="1600" dirty="0">
                <a:solidFill>
                  <a:schemeClr val="tx2"/>
                </a:solidFill>
              </a:rPr>
              <a:t>Time to deploy my data science skills to produce an algorithm to decide which running community is most suited to post my training-related questions...</a:t>
            </a:r>
          </a:p>
          <a:p>
            <a:endParaRPr lang="en-GB" sz="1400" dirty="0">
              <a:solidFill>
                <a:schemeClr val="tx2"/>
              </a:solidFill>
            </a:endParaRPr>
          </a:p>
        </p:txBody>
      </p:sp>
      <p:sp>
        <p:nvSpPr>
          <p:cNvPr id="12" name="TextBox 11">
            <a:extLst>
              <a:ext uri="{FF2B5EF4-FFF2-40B4-BE49-F238E27FC236}">
                <a16:creationId xmlns:a16="http://schemas.microsoft.com/office/drawing/2014/main" id="{3942BD43-B2DE-6545-AE77-5E8C0BF10BD0}"/>
              </a:ext>
            </a:extLst>
          </p:cNvPr>
          <p:cNvSpPr txBox="1"/>
          <p:nvPr/>
        </p:nvSpPr>
        <p:spPr>
          <a:xfrm>
            <a:off x="3105757" y="6433918"/>
            <a:ext cx="6111024" cy="369332"/>
          </a:xfrm>
          <a:prstGeom prst="rect">
            <a:avLst/>
          </a:prstGeom>
          <a:noFill/>
        </p:spPr>
        <p:txBody>
          <a:bodyPr wrap="square">
            <a:spAutoFit/>
          </a:bodyPr>
          <a:lstStyle/>
          <a:p>
            <a:r>
              <a:rPr lang="en-US" b="1" i="0" dirty="0">
                <a:solidFill>
                  <a:srgbClr val="1C1C1C"/>
                </a:solidFill>
                <a:effectLst/>
                <a:latin typeface="IBMPlexSans"/>
              </a:rPr>
              <a:t>r\ultrarunning : “sometimes a marathon isn't far enough”</a:t>
            </a:r>
            <a:endParaRPr lang="en-GB" dirty="0"/>
          </a:p>
        </p:txBody>
      </p:sp>
      <p:sp>
        <p:nvSpPr>
          <p:cNvPr id="14" name="TextBox 13">
            <a:extLst>
              <a:ext uri="{FF2B5EF4-FFF2-40B4-BE49-F238E27FC236}">
                <a16:creationId xmlns:a16="http://schemas.microsoft.com/office/drawing/2014/main" id="{35F62CD9-B87A-2148-B279-53978ACC3919}"/>
              </a:ext>
            </a:extLst>
          </p:cNvPr>
          <p:cNvSpPr txBox="1"/>
          <p:nvPr/>
        </p:nvSpPr>
        <p:spPr>
          <a:xfrm>
            <a:off x="4107549" y="6073700"/>
            <a:ext cx="4107440" cy="369332"/>
          </a:xfrm>
          <a:prstGeom prst="rect">
            <a:avLst/>
          </a:prstGeom>
          <a:noFill/>
        </p:spPr>
        <p:txBody>
          <a:bodyPr wrap="square">
            <a:spAutoFit/>
          </a:bodyPr>
          <a:lstStyle/>
          <a:p>
            <a:r>
              <a:rPr lang="en-US" b="1" i="0" dirty="0">
                <a:solidFill>
                  <a:srgbClr val="1C1C1C"/>
                </a:solidFill>
                <a:effectLst/>
                <a:latin typeface="IBMPlexSans"/>
              </a:rPr>
              <a:t>r\</a:t>
            </a:r>
            <a:r>
              <a:rPr lang="en-US" b="1" i="0" dirty="0" err="1">
                <a:solidFill>
                  <a:srgbClr val="1C1C1C"/>
                </a:solidFill>
                <a:effectLst/>
                <a:latin typeface="IBMPlexSans"/>
              </a:rPr>
              <a:t>AdvancedRunning</a:t>
            </a:r>
            <a:r>
              <a:rPr lang="en-US" b="1" i="0" dirty="0">
                <a:solidFill>
                  <a:srgbClr val="1C1C1C"/>
                </a:solidFill>
                <a:effectLst/>
                <a:latin typeface="IBMPlexSans"/>
              </a:rPr>
              <a:t>: “It's a mindset”</a:t>
            </a:r>
            <a:endParaRPr lang="en-GB" dirty="0"/>
          </a:p>
        </p:txBody>
      </p:sp>
    </p:spTree>
    <p:extLst>
      <p:ext uri="{BB962C8B-B14F-4D97-AF65-F5344CB8AC3E}">
        <p14:creationId xmlns:p14="http://schemas.microsoft.com/office/powerpoint/2010/main" val="368343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A4C57-413F-2B47-BC50-EE71FB981F98}"/>
              </a:ext>
            </a:extLst>
          </p:cNvPr>
          <p:cNvSpPr>
            <a:spLocks noGrp="1"/>
          </p:cNvSpPr>
          <p:nvPr>
            <p:ph type="title"/>
          </p:nvPr>
        </p:nvSpPr>
        <p:spPr>
          <a:xfrm>
            <a:off x="6094105" y="802955"/>
            <a:ext cx="4977976" cy="821698"/>
          </a:xfrm>
        </p:spPr>
        <p:txBody>
          <a:bodyPr anchor="b">
            <a:normAutofit/>
          </a:bodyPr>
          <a:lstStyle/>
          <a:p>
            <a:r>
              <a:rPr lang="en-US" sz="3600" dirty="0">
                <a:solidFill>
                  <a:schemeClr val="tx2"/>
                </a:solidFill>
              </a:rPr>
              <a:t>EDA – Author count</a:t>
            </a:r>
            <a:endParaRPr lang="en-GB" sz="3600" dirty="0">
              <a:solidFill>
                <a:schemeClr val="tx2"/>
              </a:solidFill>
            </a:endParaRPr>
          </a:p>
        </p:txBody>
      </p:sp>
      <p:pic>
        <p:nvPicPr>
          <p:cNvPr id="7" name="Picture 6">
            <a:extLst>
              <a:ext uri="{FF2B5EF4-FFF2-40B4-BE49-F238E27FC236}">
                <a16:creationId xmlns:a16="http://schemas.microsoft.com/office/drawing/2014/main" id="{05CF9ADE-25E4-6840-BF37-CE3C856CA1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0322" y="633780"/>
            <a:ext cx="5486400" cy="2619763"/>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13">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15" name="Freeform: Shape 14">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5">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17">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2">
            <a:extLst>
              <a:ext uri="{FF2B5EF4-FFF2-40B4-BE49-F238E27FC236}">
                <a16:creationId xmlns:a16="http://schemas.microsoft.com/office/drawing/2014/main" id="{B927C6BF-1600-F14E-B1C2-9370990F36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0322" y="3604465"/>
            <a:ext cx="5486400" cy="261975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E9F4097D-BB95-7947-9E4D-3A8D69BA8CAE}"/>
              </a:ext>
            </a:extLst>
          </p:cNvPr>
          <p:cNvSpPr>
            <a:spLocks noGrp="1"/>
          </p:cNvSpPr>
          <p:nvPr>
            <p:ph idx="1"/>
          </p:nvPr>
        </p:nvSpPr>
        <p:spPr>
          <a:xfrm>
            <a:off x="6090574" y="1742413"/>
            <a:ext cx="4977578" cy="4073673"/>
          </a:xfrm>
        </p:spPr>
        <p:txBody>
          <a:bodyPr anchor="ctr">
            <a:normAutofit/>
          </a:bodyPr>
          <a:lstStyle/>
          <a:p>
            <a:pPr marL="285750" indent="-285750"/>
            <a:r>
              <a:rPr lang="en-US" sz="1800" dirty="0">
                <a:solidFill>
                  <a:schemeClr val="tx2"/>
                </a:solidFill>
              </a:rPr>
              <a:t>The author with the highest number of posts on r\</a:t>
            </a:r>
            <a:r>
              <a:rPr lang="en-US" sz="1800" dirty="0" err="1">
                <a:solidFill>
                  <a:schemeClr val="tx2"/>
                </a:solidFill>
              </a:rPr>
              <a:t>AdvancedRunning</a:t>
            </a:r>
            <a:r>
              <a:rPr lang="en-US" sz="1800" dirty="0">
                <a:solidFill>
                  <a:schemeClr val="tx2"/>
                </a:solidFill>
              </a:rPr>
              <a:t> is </a:t>
            </a:r>
            <a:r>
              <a:rPr lang="en-US" sz="1800" dirty="0" err="1">
                <a:solidFill>
                  <a:schemeClr val="tx2"/>
                </a:solidFill>
              </a:rPr>
              <a:t>brwalkernc</a:t>
            </a:r>
            <a:r>
              <a:rPr lang="en-US" sz="1800" dirty="0">
                <a:solidFill>
                  <a:schemeClr val="tx2"/>
                </a:solidFill>
              </a:rPr>
              <a:t> with 31 posts</a:t>
            </a:r>
          </a:p>
          <a:p>
            <a:pPr marL="285750" indent="-285750"/>
            <a:r>
              <a:rPr lang="en-US" sz="1800" dirty="0">
                <a:solidFill>
                  <a:schemeClr val="tx2"/>
                </a:solidFill>
              </a:rPr>
              <a:t>The author with the highest number of posts on r\ultrarunning is </a:t>
            </a:r>
            <a:r>
              <a:rPr lang="en-US" sz="1800" dirty="0" err="1">
                <a:solidFill>
                  <a:schemeClr val="tx2"/>
                </a:solidFill>
              </a:rPr>
              <a:t>ultracrockett</a:t>
            </a:r>
            <a:r>
              <a:rPr lang="en-US" sz="1800" dirty="0">
                <a:solidFill>
                  <a:schemeClr val="tx2"/>
                </a:solidFill>
              </a:rPr>
              <a:t> with 25 posts</a:t>
            </a:r>
          </a:p>
          <a:p>
            <a:pPr marL="285750" indent="-285750"/>
            <a:r>
              <a:rPr lang="en-US" sz="1800" dirty="0">
                <a:solidFill>
                  <a:schemeClr val="tx2"/>
                </a:solidFill>
              </a:rPr>
              <a:t>They make up &lt;=3% of their sample sets respectively (out of 2500 posts in each subreddit), so not a big problem</a:t>
            </a:r>
          </a:p>
          <a:p>
            <a:pPr marL="285750" indent="-285750"/>
            <a:r>
              <a:rPr lang="en-US" sz="1800" dirty="0">
                <a:solidFill>
                  <a:schemeClr val="tx2"/>
                </a:solidFill>
              </a:rPr>
              <a:t>However, I notice that there is a weird-sounding author called "</a:t>
            </a:r>
            <a:r>
              <a:rPr lang="en-US" sz="1800" dirty="0" err="1">
                <a:solidFill>
                  <a:schemeClr val="tx2"/>
                </a:solidFill>
              </a:rPr>
              <a:t>AutoModerator</a:t>
            </a:r>
            <a:r>
              <a:rPr lang="en-US" sz="1800" dirty="0">
                <a:solidFill>
                  <a:schemeClr val="tx2"/>
                </a:solidFill>
              </a:rPr>
              <a:t>" on r\</a:t>
            </a:r>
            <a:r>
              <a:rPr lang="en-US" sz="1800" dirty="0" err="1">
                <a:solidFill>
                  <a:schemeClr val="tx2"/>
                </a:solidFill>
              </a:rPr>
              <a:t>AdvancedRunning</a:t>
            </a:r>
            <a:r>
              <a:rPr lang="en-US" sz="1800" dirty="0">
                <a:solidFill>
                  <a:schemeClr val="tx2"/>
                </a:solidFill>
              </a:rPr>
              <a:t> (ranked #5). Upon further analysis, I found out that it is an AI-bot trying to keep readers interested, so those posts are removed</a:t>
            </a:r>
          </a:p>
          <a:p>
            <a:endParaRPr lang="en-GB" sz="1800" dirty="0">
              <a:solidFill>
                <a:schemeClr val="tx2"/>
              </a:solidFill>
            </a:endParaRPr>
          </a:p>
        </p:txBody>
      </p:sp>
      <p:sp>
        <p:nvSpPr>
          <p:cNvPr id="14" name="Content Placeholder 4">
            <a:extLst>
              <a:ext uri="{FF2B5EF4-FFF2-40B4-BE49-F238E27FC236}">
                <a16:creationId xmlns:a16="http://schemas.microsoft.com/office/drawing/2014/main" id="{B0DA2A86-980C-6C4E-8193-2609D19A28A4}"/>
              </a:ext>
            </a:extLst>
          </p:cNvPr>
          <p:cNvSpPr txBox="1">
            <a:spLocks/>
          </p:cNvSpPr>
          <p:nvPr/>
        </p:nvSpPr>
        <p:spPr>
          <a:xfrm>
            <a:off x="2717073" y="6361611"/>
            <a:ext cx="9474927" cy="494292"/>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solidFill>
              </a:rPr>
              <a:t>P.S. About 20% of the posts are videos/pictures, [removed] by Reddit or reposts by authors, so these were automatically filtered out at the scrapping stage </a:t>
            </a:r>
            <a:r>
              <a:rPr lang="en-US" sz="1600" dirty="0">
                <a:solidFill>
                  <a:schemeClr val="tx2"/>
                </a:solidFill>
                <a:sym typeface="Wingdings" pitchFamily="2" charset="2"/>
              </a:rPr>
              <a:t> a </a:t>
            </a:r>
            <a:r>
              <a:rPr lang="en-US" sz="1600" dirty="0">
                <a:solidFill>
                  <a:schemeClr val="tx2"/>
                </a:solidFill>
              </a:rPr>
              <a:t>total of 2,500 decent-quality posts scrapped from each subreddit community</a:t>
            </a:r>
            <a:endParaRPr lang="en-GB" sz="1600" dirty="0">
              <a:solidFill>
                <a:schemeClr val="tx2"/>
              </a:solidFill>
            </a:endParaRPr>
          </a:p>
        </p:txBody>
      </p:sp>
    </p:spTree>
    <p:extLst>
      <p:ext uri="{BB962C8B-B14F-4D97-AF65-F5344CB8AC3E}">
        <p14:creationId xmlns:p14="http://schemas.microsoft.com/office/powerpoint/2010/main" val="168303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600" dirty="0">
                <a:solidFill>
                  <a:schemeClr val="tx2"/>
                </a:solidFill>
              </a:rPr>
              <a:t>EDA – Word count</a:t>
            </a:r>
          </a:p>
        </p:txBody>
      </p:sp>
      <p:grpSp>
        <p:nvGrpSpPr>
          <p:cNvPr id="32"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33"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5"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a:extLst>
              <a:ext uri="{FF2B5EF4-FFF2-40B4-BE49-F238E27FC236}">
                <a16:creationId xmlns:a16="http://schemas.microsoft.com/office/drawing/2014/main" id="{74A849DB-8136-1846-9A50-89D9C7253955}"/>
              </a:ext>
            </a:extLst>
          </p:cNvPr>
          <p:cNvSpPr txBox="1"/>
          <p:nvPr/>
        </p:nvSpPr>
        <p:spPr>
          <a:xfrm>
            <a:off x="6702140" y="3945128"/>
            <a:ext cx="5029200" cy="177393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solidFill>
                  <a:schemeClr val="tx2"/>
                </a:solidFill>
              </a:rPr>
              <a:t>I analyze posts with low word counts and some are removed for lack of useful content</a:t>
            </a:r>
          </a:p>
          <a:p>
            <a:pPr marL="285750" indent="-228600">
              <a:lnSpc>
                <a:spcPct val="90000"/>
              </a:lnSpc>
              <a:spcAft>
                <a:spcPts val="600"/>
              </a:spcAft>
              <a:buFont typeface="Arial" panose="020B0604020202020204" pitchFamily="34" charset="0"/>
              <a:buChar char="•"/>
            </a:pPr>
            <a:r>
              <a:rPr lang="en-US" dirty="0">
                <a:solidFill>
                  <a:schemeClr val="tx2"/>
                </a:solidFill>
              </a:rPr>
              <a:t>Specifically, those that are 1-, 2-, 3- and 4-word posts</a:t>
            </a:r>
          </a:p>
          <a:p>
            <a:pPr marL="285750" indent="-228600">
              <a:lnSpc>
                <a:spcPct val="90000"/>
              </a:lnSpc>
              <a:spcAft>
                <a:spcPts val="600"/>
              </a:spcAft>
              <a:buFont typeface="Arial" panose="020B0604020202020204" pitchFamily="34" charset="0"/>
              <a:buChar char="•"/>
            </a:pPr>
            <a:r>
              <a:rPr lang="en-US" dirty="0">
                <a:solidFill>
                  <a:schemeClr val="tx2"/>
                </a:solidFill>
              </a:rPr>
              <a:t>In total, about 70 posts (&lt;2% of scrapped posts) were removed</a:t>
            </a:r>
          </a:p>
        </p:txBody>
      </p:sp>
      <p:pic>
        <p:nvPicPr>
          <p:cNvPr id="8" name="Picture 7">
            <a:extLst>
              <a:ext uri="{FF2B5EF4-FFF2-40B4-BE49-F238E27FC236}">
                <a16:creationId xmlns:a16="http://schemas.microsoft.com/office/drawing/2014/main" id="{D1806944-0DA4-1346-9EC4-3DFECC60FA0C}"/>
              </a:ext>
            </a:extLst>
          </p:cNvPr>
          <p:cNvPicPr>
            <a:picLocks noChangeAspect="1"/>
          </p:cNvPicPr>
          <p:nvPr/>
        </p:nvPicPr>
        <p:blipFill>
          <a:blip r:embed="rId2"/>
          <a:stretch>
            <a:fillRect/>
          </a:stretch>
        </p:blipFill>
        <p:spPr>
          <a:xfrm>
            <a:off x="9916" y="1794933"/>
            <a:ext cx="6378640" cy="4991285"/>
          </a:xfrm>
          <a:prstGeom prst="rect">
            <a:avLst/>
          </a:prstGeom>
        </p:spPr>
      </p:pic>
      <p:pic>
        <p:nvPicPr>
          <p:cNvPr id="10" name="Picture 9">
            <a:extLst>
              <a:ext uri="{FF2B5EF4-FFF2-40B4-BE49-F238E27FC236}">
                <a16:creationId xmlns:a16="http://schemas.microsoft.com/office/drawing/2014/main" id="{D7B8794E-9970-D246-9F0E-60D8DC11844E}"/>
              </a:ext>
            </a:extLst>
          </p:cNvPr>
          <p:cNvPicPr>
            <a:picLocks noChangeAspect="1"/>
          </p:cNvPicPr>
          <p:nvPr/>
        </p:nvPicPr>
        <p:blipFill>
          <a:blip r:embed="rId3"/>
          <a:stretch>
            <a:fillRect/>
          </a:stretch>
        </p:blipFill>
        <p:spPr>
          <a:xfrm>
            <a:off x="6702140" y="1933736"/>
            <a:ext cx="5166360" cy="1162430"/>
          </a:xfrm>
          <a:prstGeom prst="rect">
            <a:avLst/>
          </a:prstGeom>
        </p:spPr>
      </p:pic>
    </p:spTree>
    <p:extLst>
      <p:ext uri="{BB962C8B-B14F-4D97-AF65-F5344CB8AC3E}">
        <p14:creationId xmlns:p14="http://schemas.microsoft.com/office/powerpoint/2010/main" val="71552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4" name="Rectangle 7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5" name="Freeform: Shape 7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kern="1200">
                <a:solidFill>
                  <a:schemeClr val="tx1"/>
                </a:solidFill>
                <a:latin typeface="+mj-lt"/>
                <a:ea typeface="+mj-ea"/>
                <a:cs typeface="+mj-cs"/>
              </a:rPr>
              <a:t>EDA – Common text</a:t>
            </a:r>
          </a:p>
        </p:txBody>
      </p:sp>
      <p:sp>
        <p:nvSpPr>
          <p:cNvPr id="11" name="TextBox 10">
            <a:extLst>
              <a:ext uri="{FF2B5EF4-FFF2-40B4-BE49-F238E27FC236}">
                <a16:creationId xmlns:a16="http://schemas.microsoft.com/office/drawing/2014/main" id="{74A849DB-8136-1846-9A50-89D9C7253955}"/>
              </a:ext>
            </a:extLst>
          </p:cNvPr>
          <p:cNvSpPr txBox="1"/>
          <p:nvPr/>
        </p:nvSpPr>
        <p:spPr>
          <a:xfrm>
            <a:off x="862366" y="2194102"/>
            <a:ext cx="3427001" cy="3908586"/>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400" dirty="0"/>
              <a:t>I have 39 overlapping words amongst the top 50 most common words in each subreddit community</a:t>
            </a:r>
          </a:p>
          <a:p>
            <a:pPr marL="285750" indent="-228600">
              <a:lnSpc>
                <a:spcPct val="90000"/>
              </a:lnSpc>
              <a:spcAft>
                <a:spcPts val="600"/>
              </a:spcAft>
              <a:buFont typeface="Arial" panose="020B0604020202020204" pitchFamily="34" charset="0"/>
              <a:buChar char="•"/>
            </a:pPr>
            <a:r>
              <a:rPr lang="en-US" sz="1400" dirty="0"/>
              <a:t>I remove "ultrarunning" and "</a:t>
            </a:r>
            <a:r>
              <a:rPr lang="en-US" sz="1400" dirty="0" err="1"/>
              <a:t>advancedrunning</a:t>
            </a:r>
            <a:r>
              <a:rPr lang="en-US" sz="1400" dirty="0"/>
              <a:t>" from both subreddits, to avoid giving the model an unfair predictive advantage</a:t>
            </a:r>
          </a:p>
          <a:p>
            <a:pPr marL="285750" indent="-228600">
              <a:lnSpc>
                <a:spcPct val="90000"/>
              </a:lnSpc>
              <a:spcAft>
                <a:spcPts val="600"/>
              </a:spcAft>
              <a:buFont typeface="Arial" panose="020B0604020202020204" pitchFamily="34" charset="0"/>
              <a:buChar char="•"/>
            </a:pPr>
            <a:r>
              <a:rPr lang="en-US" sz="1400" dirty="0"/>
              <a:t>Also removed common running words such as "run", "running", "race", "training", "miles", "mile” </a:t>
            </a:r>
          </a:p>
          <a:p>
            <a:pPr marL="285750" indent="-228600">
              <a:lnSpc>
                <a:spcPct val="90000"/>
              </a:lnSpc>
              <a:spcAft>
                <a:spcPts val="600"/>
              </a:spcAft>
              <a:buFont typeface="Arial" panose="020B0604020202020204" pitchFamily="34" charset="0"/>
              <a:buChar char="•"/>
            </a:pPr>
            <a:r>
              <a:rPr lang="en-US" sz="1400" dirty="0"/>
              <a:t>But I have to be careful not to remove all intersected words as they may be constituents of meaningful bigrams or trigrams that can add predictability to my models</a:t>
            </a:r>
          </a:p>
        </p:txBody>
      </p:sp>
      <p:pic>
        <p:nvPicPr>
          <p:cNvPr id="5122" name="Picture 2">
            <a:extLst>
              <a:ext uri="{FF2B5EF4-FFF2-40B4-BE49-F238E27FC236}">
                <a16:creationId xmlns:a16="http://schemas.microsoft.com/office/drawing/2014/main" id="{1D557543-4E04-B640-B247-B7C0E56C22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38564" y="149762"/>
            <a:ext cx="4383436" cy="6591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39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72">
            <a:extLst>
              <a:ext uri="{FF2B5EF4-FFF2-40B4-BE49-F238E27FC236}">
                <a16:creationId xmlns:a16="http://schemas.microsoft.com/office/drawing/2014/main" id="{521C4EA8-6B83-4338-913D-D75D3C4F3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337497" y="679731"/>
            <a:ext cx="3124151" cy="3736540"/>
          </a:xfrm>
        </p:spPr>
        <p:txBody>
          <a:bodyPr vert="horz" lIns="91440" tIns="45720" rIns="91440" bIns="45720" rtlCol="0" anchor="b">
            <a:normAutofit/>
          </a:bodyPr>
          <a:lstStyle/>
          <a:p>
            <a:r>
              <a:rPr lang="en-US" sz="4600" dirty="0"/>
              <a:t>EDA – Bigrams, Trigrams</a:t>
            </a:r>
          </a:p>
        </p:txBody>
      </p:sp>
      <p:grpSp>
        <p:nvGrpSpPr>
          <p:cNvPr id="75" name="Group 7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76" name="Straight Connector 7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163F35A7-D91F-3649-9F3E-2824F94680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57334" y="679731"/>
            <a:ext cx="3765814" cy="56628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2F9B37D-93BF-2D4F-A8B5-ED27E9FFB6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14759" y="674185"/>
            <a:ext cx="3765814" cy="5662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81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0" name="Freeform: Shape 1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727038" y="416805"/>
            <a:ext cx="3384000" cy="1492132"/>
          </a:xfrm>
        </p:spPr>
        <p:txBody>
          <a:bodyPr vert="horz" lIns="91440" tIns="45720" rIns="91440" bIns="45720" rtlCol="0" anchor="t">
            <a:normAutofit/>
          </a:bodyPr>
          <a:lstStyle/>
          <a:p>
            <a:r>
              <a:rPr lang="en-US" kern="1200" dirty="0">
                <a:solidFill>
                  <a:schemeClr val="bg1"/>
                </a:solidFill>
                <a:latin typeface="+mj-lt"/>
                <a:ea typeface="+mj-ea"/>
                <a:cs typeface="+mj-cs"/>
              </a:rPr>
              <a:t>Results</a:t>
            </a:r>
          </a:p>
        </p:txBody>
      </p:sp>
      <p:sp>
        <p:nvSpPr>
          <p:cNvPr id="11" name="TextBox 10">
            <a:extLst>
              <a:ext uri="{FF2B5EF4-FFF2-40B4-BE49-F238E27FC236}">
                <a16:creationId xmlns:a16="http://schemas.microsoft.com/office/drawing/2014/main" id="{74A849DB-8136-1846-9A50-89D9C7253955}"/>
              </a:ext>
            </a:extLst>
          </p:cNvPr>
          <p:cNvSpPr txBox="1"/>
          <p:nvPr/>
        </p:nvSpPr>
        <p:spPr>
          <a:xfrm>
            <a:off x="989534" y="1151592"/>
            <a:ext cx="3121504" cy="68769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First iteration, using </a:t>
            </a:r>
            <a:r>
              <a:rPr lang="en-US" sz="1400" dirty="0" err="1">
                <a:solidFill>
                  <a:schemeClr val="bg1">
                    <a:alpha val="60000"/>
                  </a:schemeClr>
                </a:solidFill>
              </a:rPr>
              <a:t>GridSearchCV</a:t>
            </a:r>
            <a:r>
              <a:rPr lang="en-US" sz="1400" dirty="0">
                <a:solidFill>
                  <a:schemeClr val="bg1">
                    <a:alpha val="60000"/>
                  </a:schemeClr>
                </a:solidFill>
              </a:rPr>
              <a:t> on 2 types of word vectorizer, 2 parametric models and 2 non-parametric models</a:t>
            </a:r>
          </a:p>
        </p:txBody>
      </p:sp>
      <p:pic>
        <p:nvPicPr>
          <p:cNvPr id="7" name="Picture 6">
            <a:extLst>
              <a:ext uri="{FF2B5EF4-FFF2-40B4-BE49-F238E27FC236}">
                <a16:creationId xmlns:a16="http://schemas.microsoft.com/office/drawing/2014/main" id="{D6A31979-D6AB-5A41-B30D-D6200FA70561}"/>
              </a:ext>
            </a:extLst>
          </p:cNvPr>
          <p:cNvPicPr>
            <a:picLocks noChangeAspect="1"/>
          </p:cNvPicPr>
          <p:nvPr/>
        </p:nvPicPr>
        <p:blipFill>
          <a:blip r:embed="rId3"/>
          <a:stretch>
            <a:fillRect/>
          </a:stretch>
        </p:blipFill>
        <p:spPr>
          <a:xfrm>
            <a:off x="5165051" y="442547"/>
            <a:ext cx="7026949" cy="5972905"/>
          </a:xfrm>
          <a:prstGeom prst="rect">
            <a:avLst/>
          </a:prstGeom>
        </p:spPr>
      </p:pic>
      <p:sp>
        <p:nvSpPr>
          <p:cNvPr id="3" name="Rectangle 2">
            <a:extLst>
              <a:ext uri="{FF2B5EF4-FFF2-40B4-BE49-F238E27FC236}">
                <a16:creationId xmlns:a16="http://schemas.microsoft.com/office/drawing/2014/main" id="{C02D09B0-D0BD-4641-986F-EA2A76479B0D}"/>
              </a:ext>
            </a:extLst>
          </p:cNvPr>
          <p:cNvSpPr/>
          <p:nvPr/>
        </p:nvSpPr>
        <p:spPr>
          <a:xfrm>
            <a:off x="5343896" y="826215"/>
            <a:ext cx="6848104" cy="1543792"/>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0DD1AA9B-F1BB-F545-AFF4-25BC6AAD639F}"/>
              </a:ext>
            </a:extLst>
          </p:cNvPr>
          <p:cNvCxnSpPr>
            <a:cxnSpLocks/>
            <a:stCxn id="11" idx="3"/>
            <a:endCxn id="3" idx="1"/>
          </p:cNvCxnSpPr>
          <p:nvPr/>
        </p:nvCxnSpPr>
        <p:spPr>
          <a:xfrm>
            <a:off x="4111038" y="1495441"/>
            <a:ext cx="1232858" cy="1026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9D0880F-9839-AC42-9620-8CEAD93370DA}"/>
              </a:ext>
            </a:extLst>
          </p:cNvPr>
          <p:cNvSpPr txBox="1"/>
          <p:nvPr/>
        </p:nvSpPr>
        <p:spPr>
          <a:xfrm>
            <a:off x="989534" y="2249896"/>
            <a:ext cx="3121504" cy="60420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Try out stemmer instead of </a:t>
            </a:r>
            <a:r>
              <a:rPr lang="en-US" sz="1400" dirty="0" err="1">
                <a:solidFill>
                  <a:schemeClr val="bg1">
                    <a:alpha val="60000"/>
                  </a:schemeClr>
                </a:solidFill>
              </a:rPr>
              <a:t>lemmatizer</a:t>
            </a:r>
            <a:r>
              <a:rPr lang="en-US" sz="1400" dirty="0">
                <a:solidFill>
                  <a:schemeClr val="bg1">
                    <a:alpha val="60000"/>
                  </a:schemeClr>
                </a:solidFill>
              </a:rPr>
              <a:t>,</a:t>
            </a:r>
          </a:p>
          <a:p>
            <a:pPr marL="57150" algn="just">
              <a:lnSpc>
                <a:spcPct val="90000"/>
              </a:lnSpc>
              <a:spcAft>
                <a:spcPts val="600"/>
              </a:spcAft>
            </a:pPr>
            <a:r>
              <a:rPr lang="en-US" sz="1400" dirty="0">
                <a:solidFill>
                  <a:schemeClr val="bg1">
                    <a:alpha val="60000"/>
                  </a:schemeClr>
                </a:solidFill>
              </a:rPr>
              <a:t>Results did not improve</a:t>
            </a:r>
          </a:p>
        </p:txBody>
      </p:sp>
      <p:sp>
        <p:nvSpPr>
          <p:cNvPr id="17" name="Rectangle 16">
            <a:extLst>
              <a:ext uri="{FF2B5EF4-FFF2-40B4-BE49-F238E27FC236}">
                <a16:creationId xmlns:a16="http://schemas.microsoft.com/office/drawing/2014/main" id="{9ED84EBA-BA74-E346-B43E-A9F6822F7303}"/>
              </a:ext>
            </a:extLst>
          </p:cNvPr>
          <p:cNvSpPr/>
          <p:nvPr/>
        </p:nvSpPr>
        <p:spPr>
          <a:xfrm>
            <a:off x="5343896" y="2404611"/>
            <a:ext cx="6848104" cy="549889"/>
          </a:xfrm>
          <a:prstGeom prst="rect">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Connector 18">
            <a:extLst>
              <a:ext uri="{FF2B5EF4-FFF2-40B4-BE49-F238E27FC236}">
                <a16:creationId xmlns:a16="http://schemas.microsoft.com/office/drawing/2014/main" id="{98719D70-AF9F-F642-BEC6-127B421B17D5}"/>
              </a:ext>
            </a:extLst>
          </p:cNvPr>
          <p:cNvCxnSpPr>
            <a:cxnSpLocks/>
            <a:stCxn id="15" idx="3"/>
            <a:endCxn id="17" idx="1"/>
          </p:cNvCxnSpPr>
          <p:nvPr/>
        </p:nvCxnSpPr>
        <p:spPr>
          <a:xfrm>
            <a:off x="4111038" y="2552000"/>
            <a:ext cx="1232858" cy="12755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F5CAAF9-9E75-BC49-A5C2-BE83DBA3DF7E}"/>
              </a:ext>
            </a:extLst>
          </p:cNvPr>
          <p:cNvSpPr txBox="1"/>
          <p:nvPr/>
        </p:nvSpPr>
        <p:spPr>
          <a:xfrm>
            <a:off x="989534" y="3359098"/>
            <a:ext cx="3121504" cy="60420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Tried removing intersecting words aggressively</a:t>
            </a:r>
          </a:p>
        </p:txBody>
      </p:sp>
      <p:sp>
        <p:nvSpPr>
          <p:cNvPr id="28" name="Rectangle 27">
            <a:extLst>
              <a:ext uri="{FF2B5EF4-FFF2-40B4-BE49-F238E27FC236}">
                <a16:creationId xmlns:a16="http://schemas.microsoft.com/office/drawing/2014/main" id="{664EBD49-7C18-1840-B693-2E2D458B370A}"/>
              </a:ext>
            </a:extLst>
          </p:cNvPr>
          <p:cNvSpPr/>
          <p:nvPr/>
        </p:nvSpPr>
        <p:spPr>
          <a:xfrm>
            <a:off x="5343896" y="3561915"/>
            <a:ext cx="6848104" cy="1568225"/>
          </a:xfrm>
          <a:prstGeom prst="rect">
            <a:avLst/>
          </a:prstGeom>
          <a:noFill/>
          <a:ln w="158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822100B1-0E9A-9C4C-BC7A-432BC2E0C805}"/>
              </a:ext>
            </a:extLst>
          </p:cNvPr>
          <p:cNvCxnSpPr>
            <a:cxnSpLocks/>
            <a:stCxn id="27" idx="3"/>
            <a:endCxn id="28" idx="1"/>
          </p:cNvCxnSpPr>
          <p:nvPr/>
        </p:nvCxnSpPr>
        <p:spPr>
          <a:xfrm>
            <a:off x="4111038" y="3661202"/>
            <a:ext cx="1232858" cy="684826"/>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A73ABE93-C379-2F4B-A76F-CC7380410353}"/>
              </a:ext>
            </a:extLst>
          </p:cNvPr>
          <p:cNvSpPr/>
          <p:nvPr/>
        </p:nvSpPr>
        <p:spPr>
          <a:xfrm>
            <a:off x="5343896" y="5167326"/>
            <a:ext cx="6848104" cy="546479"/>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BFD98505-2650-6D40-8C7C-6160849B9185}"/>
              </a:ext>
            </a:extLst>
          </p:cNvPr>
          <p:cNvSpPr txBox="1"/>
          <p:nvPr/>
        </p:nvSpPr>
        <p:spPr>
          <a:xfrm>
            <a:off x="989534" y="4474428"/>
            <a:ext cx="3121504" cy="604208"/>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Added title to </a:t>
            </a:r>
            <a:r>
              <a:rPr lang="en-US" sz="1400" dirty="0" err="1">
                <a:solidFill>
                  <a:schemeClr val="bg1">
                    <a:alpha val="60000"/>
                  </a:schemeClr>
                </a:solidFill>
              </a:rPr>
              <a:t>selftext</a:t>
            </a:r>
            <a:r>
              <a:rPr lang="en-US" sz="1400" dirty="0">
                <a:solidFill>
                  <a:schemeClr val="bg1">
                    <a:alpha val="60000"/>
                  </a:schemeClr>
                </a:solidFill>
              </a:rPr>
              <a:t>, created 16,840 more words (or 4% more)</a:t>
            </a:r>
          </a:p>
        </p:txBody>
      </p:sp>
      <p:cxnSp>
        <p:nvCxnSpPr>
          <p:cNvPr id="36" name="Straight Connector 35">
            <a:extLst>
              <a:ext uri="{FF2B5EF4-FFF2-40B4-BE49-F238E27FC236}">
                <a16:creationId xmlns:a16="http://schemas.microsoft.com/office/drawing/2014/main" id="{2692E590-0D1C-9340-A0D0-781AEE3167D0}"/>
              </a:ext>
            </a:extLst>
          </p:cNvPr>
          <p:cNvCxnSpPr>
            <a:cxnSpLocks/>
            <a:stCxn id="35" idx="3"/>
            <a:endCxn id="34" idx="1"/>
          </p:cNvCxnSpPr>
          <p:nvPr/>
        </p:nvCxnSpPr>
        <p:spPr>
          <a:xfrm>
            <a:off x="4111038" y="4776532"/>
            <a:ext cx="1232858" cy="66403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C7A3055-E16A-2D4C-86C5-55F7C152BD8A}"/>
              </a:ext>
            </a:extLst>
          </p:cNvPr>
          <p:cNvSpPr/>
          <p:nvPr/>
        </p:nvSpPr>
        <p:spPr>
          <a:xfrm>
            <a:off x="5343896" y="5737556"/>
            <a:ext cx="6848104" cy="626626"/>
          </a:xfrm>
          <a:prstGeom prst="rect">
            <a:avLst/>
          </a:prstGeom>
          <a:noFill/>
          <a:ln w="158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extBox 41">
            <a:extLst>
              <a:ext uri="{FF2B5EF4-FFF2-40B4-BE49-F238E27FC236}">
                <a16:creationId xmlns:a16="http://schemas.microsoft.com/office/drawing/2014/main" id="{08176FFA-ECAC-814F-BCB3-BC68E7CB22A5}"/>
              </a:ext>
            </a:extLst>
          </p:cNvPr>
          <p:cNvSpPr txBox="1"/>
          <p:nvPr/>
        </p:nvSpPr>
        <p:spPr>
          <a:xfrm>
            <a:off x="989534" y="5568966"/>
            <a:ext cx="3121504" cy="795216"/>
          </a:xfrm>
          <a:prstGeom prst="rect">
            <a:avLst/>
          </a:prstGeom>
          <a:ln>
            <a:solidFill>
              <a:schemeClr val="bg1"/>
            </a:solidFill>
          </a:ln>
        </p:spPr>
        <p:txBody>
          <a:bodyPr vert="horz" lIns="91440" tIns="45720" rIns="91440" bIns="45720" rtlCol="0">
            <a:normAutofit/>
          </a:bodyPr>
          <a:lstStyle/>
          <a:p>
            <a:pPr marL="57150" algn="just">
              <a:lnSpc>
                <a:spcPct val="90000"/>
              </a:lnSpc>
              <a:spcAft>
                <a:spcPts val="600"/>
              </a:spcAft>
            </a:pPr>
            <a:r>
              <a:rPr lang="en-US" sz="1400" dirty="0">
                <a:solidFill>
                  <a:schemeClr val="bg1">
                    <a:alpha val="60000"/>
                  </a:schemeClr>
                </a:solidFill>
              </a:rPr>
              <a:t>Two more rounds of tuning hyperparameters until it is impossible to further improve accuracy scores</a:t>
            </a:r>
          </a:p>
        </p:txBody>
      </p:sp>
      <p:cxnSp>
        <p:nvCxnSpPr>
          <p:cNvPr id="43" name="Straight Connector 42">
            <a:extLst>
              <a:ext uri="{FF2B5EF4-FFF2-40B4-BE49-F238E27FC236}">
                <a16:creationId xmlns:a16="http://schemas.microsoft.com/office/drawing/2014/main" id="{285156CB-480C-4340-9DDA-BA175A8444EF}"/>
              </a:ext>
            </a:extLst>
          </p:cNvPr>
          <p:cNvCxnSpPr>
            <a:cxnSpLocks/>
            <a:stCxn id="42" idx="3"/>
            <a:endCxn id="41" idx="1"/>
          </p:cNvCxnSpPr>
          <p:nvPr/>
        </p:nvCxnSpPr>
        <p:spPr>
          <a:xfrm>
            <a:off x="4111038" y="5966574"/>
            <a:ext cx="1232858" cy="84295"/>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45D4988-F23E-634C-AD59-E55B97A55E84}"/>
              </a:ext>
            </a:extLst>
          </p:cNvPr>
          <p:cNvSpPr txBox="1"/>
          <p:nvPr/>
        </p:nvSpPr>
        <p:spPr>
          <a:xfrm>
            <a:off x="3434746" y="299252"/>
            <a:ext cx="1093922" cy="687698"/>
          </a:xfrm>
          <a:prstGeom prst="rect">
            <a:avLst/>
          </a:prstGeom>
          <a:ln>
            <a:solidFill>
              <a:schemeClr val="accent1">
                <a:lumMod val="60000"/>
                <a:lumOff val="40000"/>
              </a:schemeClr>
            </a:solidFill>
          </a:ln>
        </p:spPr>
        <p:txBody>
          <a:bodyPr vert="horz" lIns="91440" tIns="45720" rIns="91440" bIns="45720" rtlCol="0" anchor="ctr">
            <a:normAutofit/>
          </a:bodyPr>
          <a:lstStyle/>
          <a:p>
            <a:pPr marL="57150" algn="ctr">
              <a:lnSpc>
                <a:spcPct val="90000"/>
              </a:lnSpc>
              <a:spcAft>
                <a:spcPts val="600"/>
              </a:spcAft>
            </a:pPr>
            <a:r>
              <a:rPr lang="en-US" sz="1400" b="1" dirty="0">
                <a:solidFill>
                  <a:schemeClr val="accent1">
                    <a:lumMod val="60000"/>
                    <a:lumOff val="40000"/>
                    <a:alpha val="60000"/>
                  </a:schemeClr>
                </a:solidFill>
              </a:rPr>
              <a:t>BASELINE ACCURACY0.502</a:t>
            </a:r>
          </a:p>
        </p:txBody>
      </p:sp>
    </p:spTree>
    <p:extLst>
      <p:ext uri="{BB962C8B-B14F-4D97-AF65-F5344CB8AC3E}">
        <p14:creationId xmlns:p14="http://schemas.microsoft.com/office/powerpoint/2010/main" val="258909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2" name="Rectangle 7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3800"/>
              <a:t>Selected Model: TF-IDF vectorization + Logisitic regression</a:t>
            </a:r>
          </a:p>
        </p:txBody>
      </p:sp>
      <p:sp>
        <p:nvSpPr>
          <p:cNvPr id="922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E4C14CF-EFA7-DD49-8A6F-05476DE7BADB}"/>
              </a:ext>
            </a:extLst>
          </p:cNvPr>
          <p:cNvSpPr txBox="1"/>
          <p:nvPr/>
        </p:nvSpPr>
        <p:spPr>
          <a:xfrm>
            <a:off x="640080" y="2706624"/>
            <a:ext cx="6894576" cy="3483864"/>
          </a:xfrm>
          <a:prstGeom prst="rect">
            <a:avLst/>
          </a:prstGeom>
        </p:spPr>
        <p:txBody>
          <a:bodyPr vert="horz" lIns="91440" tIns="45720" rIns="91440" bIns="45720" rtlCol="0">
            <a:normAutofit/>
          </a:bodyPr>
          <a:lstStyle/>
          <a:p>
            <a:pPr marL="342900" indent="-342900">
              <a:lnSpc>
                <a:spcPct val="90000"/>
              </a:lnSpc>
              <a:spcAft>
                <a:spcPts val="600"/>
              </a:spcAft>
              <a:buFont typeface="Arial" panose="020B0604020202020204" pitchFamily="34" charset="0"/>
              <a:buChar char="•"/>
            </a:pPr>
            <a:r>
              <a:rPr lang="en-US" sz="2000" dirty="0"/>
              <a:t>My model has an accuracy of 82%. Out of 1,233 posts in the test set, it got assigned 1,011 correctly [504 + 507]</a:t>
            </a:r>
          </a:p>
          <a:p>
            <a:pPr marL="342900" indent="-342900">
              <a:lnSpc>
                <a:spcPct val="90000"/>
              </a:lnSpc>
              <a:spcAft>
                <a:spcPts val="600"/>
              </a:spcAft>
              <a:buFont typeface="Arial" panose="020B0604020202020204" pitchFamily="34" charset="0"/>
              <a:buChar char="•"/>
            </a:pPr>
            <a:r>
              <a:rPr lang="en-US" sz="2000" dirty="0"/>
              <a:t>Only 18% of posts are misclassified.</a:t>
            </a:r>
          </a:p>
          <a:p>
            <a:pPr marL="342900" indent="-342900">
              <a:lnSpc>
                <a:spcPct val="90000"/>
              </a:lnSpc>
              <a:spcAft>
                <a:spcPts val="600"/>
              </a:spcAft>
              <a:buFont typeface="Arial" panose="020B0604020202020204" pitchFamily="34" charset="0"/>
              <a:buChar char="•"/>
            </a:pPr>
            <a:r>
              <a:rPr lang="en-US" sz="2000" dirty="0"/>
              <a:t>It also seems to be equally good in predicting r\</a:t>
            </a:r>
            <a:r>
              <a:rPr lang="en-US" sz="2000" dirty="0" err="1"/>
              <a:t>AdvancedRunning</a:t>
            </a:r>
            <a:r>
              <a:rPr lang="en-US" sz="2000" dirty="0"/>
              <a:t> posts [504 / (504+109)] = 82.2% = specificity…</a:t>
            </a:r>
          </a:p>
          <a:p>
            <a:pPr marL="342900" indent="-342900">
              <a:lnSpc>
                <a:spcPct val="90000"/>
              </a:lnSpc>
              <a:spcAft>
                <a:spcPts val="600"/>
              </a:spcAft>
              <a:buFont typeface="Arial" panose="020B0604020202020204" pitchFamily="34" charset="0"/>
              <a:buChar char="•"/>
            </a:pPr>
            <a:r>
              <a:rPr lang="en-US" sz="2000" dirty="0"/>
              <a:t>as it is in predicting r\ultrarunning posts [507/(507+113)] = 81.8% = sensitivity </a:t>
            </a:r>
            <a:r>
              <a:rPr lang="en-US" sz="1600" i="1" dirty="0"/>
              <a:t>(as I had arbitrarily set r\ultrarunning as "1" and r\</a:t>
            </a:r>
            <a:r>
              <a:rPr lang="en-US" sz="1600" i="1" dirty="0" err="1"/>
              <a:t>AdvancedRunning</a:t>
            </a:r>
            <a:r>
              <a:rPr lang="en-US" sz="1600" i="1" dirty="0"/>
              <a:t> as "0" earlier on)</a:t>
            </a:r>
          </a:p>
        </p:txBody>
      </p:sp>
      <p:pic>
        <p:nvPicPr>
          <p:cNvPr id="9220" name="Picture 4">
            <a:extLst>
              <a:ext uri="{FF2B5EF4-FFF2-40B4-BE49-F238E27FC236}">
                <a16:creationId xmlns:a16="http://schemas.microsoft.com/office/drawing/2014/main" id="{C6B28F63-D718-C641-9789-4F64CC63D37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03540" y="3786334"/>
            <a:ext cx="4014216" cy="289106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A screenshot of a computer&#10;&#10;Description automatically generated with low confidence">
            <a:extLst>
              <a:ext uri="{FF2B5EF4-FFF2-40B4-BE49-F238E27FC236}">
                <a16:creationId xmlns:a16="http://schemas.microsoft.com/office/drawing/2014/main" id="{7D4EFD2F-53CE-6E4C-A9FF-FFD7567989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74169" y="617757"/>
            <a:ext cx="4243588" cy="2811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140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0" name="Rectangle 72">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033F5-4DA7-D248-B89B-E835BC7CA20C}"/>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600" dirty="0">
                <a:solidFill>
                  <a:schemeClr val="tx2"/>
                </a:solidFill>
              </a:rPr>
              <a:t>Features of Importance</a:t>
            </a:r>
          </a:p>
        </p:txBody>
      </p:sp>
      <p:grpSp>
        <p:nvGrpSpPr>
          <p:cNvPr id="77" name="Group 76">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78" name="Freeform: Shape 77">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1" name="Freeform: Shape 80">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5E4C14CF-EFA7-DD49-8A6F-05476DE7BADB}"/>
              </a:ext>
            </a:extLst>
          </p:cNvPr>
          <p:cNvSpPr txBox="1"/>
          <p:nvPr/>
        </p:nvSpPr>
        <p:spPr>
          <a:xfrm>
            <a:off x="5700156" y="386492"/>
            <a:ext cx="5684685" cy="2784349"/>
          </a:xfrm>
          <a:prstGeom prst="rect">
            <a:avLst/>
          </a:prstGeom>
        </p:spPr>
        <p:txBody>
          <a:bodyPr vert="horz" lIns="91440" tIns="45720" rIns="91440" bIns="45720" rtlCol="0" anchor="ctr">
            <a:normAutofit fontScale="92500"/>
          </a:bodyPr>
          <a:lstStyle/>
          <a:p>
            <a:pPr marL="285750" indent="-285750">
              <a:lnSpc>
                <a:spcPct val="90000"/>
              </a:lnSpc>
              <a:spcAft>
                <a:spcPts val="600"/>
              </a:spcAft>
              <a:buFont typeface="Arial" panose="020B0604020202020204" pitchFamily="34" charset="0"/>
              <a:buChar char="•"/>
            </a:pPr>
            <a:r>
              <a:rPr lang="en-US" sz="1400" dirty="0">
                <a:solidFill>
                  <a:schemeClr val="tx2"/>
                </a:solidFill>
              </a:rPr>
              <a:t>While I am not surprised to see words such as 'ultra' and 'ultras' listed for features that predict r\ultrarunning, I am surprised to see words such as 'trail', 'mountain' and 'elevation' listed. This suggests that runners who tend to like to run in natural surroundings instead of road flock to r\ultrarunning.</a:t>
            </a:r>
          </a:p>
          <a:p>
            <a:pPr marL="285750" indent="-285750">
              <a:lnSpc>
                <a:spcPct val="90000"/>
              </a:lnSpc>
              <a:spcAft>
                <a:spcPts val="600"/>
              </a:spcAft>
              <a:buFont typeface="Arial" panose="020B0604020202020204" pitchFamily="34" charset="0"/>
              <a:buChar char="•"/>
            </a:pPr>
            <a:endParaRPr lang="en-US" sz="1400" dirty="0">
              <a:solidFill>
                <a:schemeClr val="tx2"/>
              </a:solidFill>
            </a:endParaRPr>
          </a:p>
          <a:p>
            <a:pPr marL="285750" indent="-285750">
              <a:lnSpc>
                <a:spcPct val="90000"/>
              </a:lnSpc>
              <a:spcAft>
                <a:spcPts val="600"/>
              </a:spcAft>
              <a:buFont typeface="Arial" panose="020B0604020202020204" pitchFamily="34" charset="0"/>
              <a:buChar char="•"/>
            </a:pPr>
            <a:r>
              <a:rPr lang="en-US" sz="1400" dirty="0">
                <a:solidFill>
                  <a:schemeClr val="tx2"/>
                </a:solidFill>
              </a:rPr>
              <a:t>For r\</a:t>
            </a:r>
            <a:r>
              <a:rPr lang="en-US" sz="1400" dirty="0" err="1">
                <a:solidFill>
                  <a:schemeClr val="tx2"/>
                </a:solidFill>
              </a:rPr>
              <a:t>AdvancedRunning</a:t>
            </a:r>
            <a:r>
              <a:rPr lang="en-US" sz="1400" dirty="0">
                <a:solidFill>
                  <a:schemeClr val="tx2"/>
                </a:solidFill>
              </a:rPr>
              <a:t>, I am surprised to see words such as 'workout', 'pace', 'sub', tempo', 'fast' listed as features that predict r\</a:t>
            </a:r>
            <a:r>
              <a:rPr lang="en-US" sz="1400" dirty="0" err="1">
                <a:solidFill>
                  <a:schemeClr val="tx2"/>
                </a:solidFill>
              </a:rPr>
              <a:t>AdvancedRunning</a:t>
            </a:r>
            <a:r>
              <a:rPr lang="en-US" sz="1400" dirty="0">
                <a:solidFill>
                  <a:schemeClr val="tx2"/>
                </a:solidFill>
              </a:rPr>
              <a:t>. It suggests that this community is perhaps more serious about training-related matters!</a:t>
            </a:r>
          </a:p>
          <a:p>
            <a:pPr marL="285750" indent="-285750">
              <a:lnSpc>
                <a:spcPct val="90000"/>
              </a:lnSpc>
              <a:spcAft>
                <a:spcPts val="600"/>
              </a:spcAft>
              <a:buFont typeface="Arial" panose="020B0604020202020204" pitchFamily="34" charset="0"/>
              <a:buChar char="•"/>
            </a:pPr>
            <a:endParaRPr lang="en-US" sz="1400" dirty="0">
              <a:solidFill>
                <a:schemeClr val="tx2"/>
              </a:solidFill>
            </a:endParaRPr>
          </a:p>
          <a:p>
            <a:pPr marL="285750" indent="-285750">
              <a:lnSpc>
                <a:spcPct val="90000"/>
              </a:lnSpc>
              <a:spcAft>
                <a:spcPts val="600"/>
              </a:spcAft>
              <a:buFont typeface="Arial" panose="020B0604020202020204" pitchFamily="34" charset="0"/>
              <a:buChar char="•"/>
            </a:pPr>
            <a:r>
              <a:rPr lang="en-US" sz="1400" dirty="0">
                <a:solidFill>
                  <a:schemeClr val="tx2"/>
                </a:solidFill>
              </a:rPr>
              <a:t>For my problem statement, which is to find out where to post training questions for my first ultra-marathon , it sounds like I should probably do it on r\</a:t>
            </a:r>
            <a:r>
              <a:rPr lang="en-US" sz="1400" dirty="0" err="1">
                <a:solidFill>
                  <a:schemeClr val="tx2"/>
                </a:solidFill>
              </a:rPr>
              <a:t>AdvancedRunning</a:t>
            </a:r>
            <a:r>
              <a:rPr lang="en-US" sz="1400" dirty="0">
                <a:solidFill>
                  <a:schemeClr val="tx2"/>
                </a:solidFill>
              </a:rPr>
              <a:t>!</a:t>
            </a:r>
          </a:p>
        </p:txBody>
      </p:sp>
      <p:pic>
        <p:nvPicPr>
          <p:cNvPr id="10244" name="Picture 4" descr="Chart, histogram&#10;&#10;Description automatically generated">
            <a:extLst>
              <a:ext uri="{FF2B5EF4-FFF2-40B4-BE49-F238E27FC236}">
                <a16:creationId xmlns:a16="http://schemas.microsoft.com/office/drawing/2014/main" id="{257D2F8C-A0B0-BB47-994D-BAC5A2E9B2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4621" y="3376888"/>
            <a:ext cx="5486400" cy="2832514"/>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Chart, funnel chart&#10;&#10;Description automatically generated">
            <a:extLst>
              <a:ext uri="{FF2B5EF4-FFF2-40B4-BE49-F238E27FC236}">
                <a16:creationId xmlns:a16="http://schemas.microsoft.com/office/drawing/2014/main" id="{8C09B93F-BE4D-824A-A3EA-FE139465C0E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55641" y="3400971"/>
            <a:ext cx="5486400" cy="2784348"/>
          </a:xfrm>
          <a:prstGeom prst="rect">
            <a:avLst/>
          </a:prstGeom>
          <a:noFill/>
          <a:extLst>
            <a:ext uri="{909E8E84-426E-40DD-AFC4-6F175D3DCCD1}">
              <a14:hiddenFill xmlns:a14="http://schemas.microsoft.com/office/drawing/2010/main">
                <a:solidFill>
                  <a:srgbClr val="FFFFFF"/>
                </a:solidFill>
              </a14:hiddenFill>
            </a:ext>
          </a:extLst>
        </p:spPr>
      </p:pic>
      <p:sp>
        <p:nvSpPr>
          <p:cNvPr id="4" name="Cloud 3">
            <a:extLst>
              <a:ext uri="{FF2B5EF4-FFF2-40B4-BE49-F238E27FC236}">
                <a16:creationId xmlns:a16="http://schemas.microsoft.com/office/drawing/2014/main" id="{46009767-739A-1145-A497-492C8F871389}"/>
              </a:ext>
            </a:extLst>
          </p:cNvPr>
          <p:cNvSpPr/>
          <p:nvPr/>
        </p:nvSpPr>
        <p:spPr>
          <a:xfrm>
            <a:off x="9098841" y="4546601"/>
            <a:ext cx="2363713" cy="1208448"/>
          </a:xfrm>
          <a:prstGeom prst="cloud">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Increase odds of appearing in r\ultrarunning</a:t>
            </a:r>
          </a:p>
        </p:txBody>
      </p:sp>
      <p:sp>
        <p:nvSpPr>
          <p:cNvPr id="16" name="Cloud 15">
            <a:extLst>
              <a:ext uri="{FF2B5EF4-FFF2-40B4-BE49-F238E27FC236}">
                <a16:creationId xmlns:a16="http://schemas.microsoft.com/office/drawing/2014/main" id="{14AB6191-F5F6-744B-A653-8E5C6BFA63F5}"/>
              </a:ext>
            </a:extLst>
          </p:cNvPr>
          <p:cNvSpPr/>
          <p:nvPr/>
        </p:nvSpPr>
        <p:spPr>
          <a:xfrm>
            <a:off x="1273856" y="3779575"/>
            <a:ext cx="2363713" cy="1207008"/>
          </a:xfrm>
          <a:prstGeom prst="cloud">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Increase odds of appearing in r\</a:t>
            </a:r>
            <a:r>
              <a:rPr lang="en-US" sz="1400" dirty="0" err="1"/>
              <a:t>AdvanceRunning</a:t>
            </a:r>
            <a:endParaRPr lang="en-US" sz="1400" dirty="0"/>
          </a:p>
        </p:txBody>
      </p:sp>
    </p:spTree>
    <p:extLst>
      <p:ext uri="{BB962C8B-B14F-4D97-AF65-F5344CB8AC3E}">
        <p14:creationId xmlns:p14="http://schemas.microsoft.com/office/powerpoint/2010/main" val="297965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TotalTime>
  <Words>1531</Words>
  <Application>Microsoft Macintosh PowerPoint</Application>
  <PresentationFormat>Widescreen</PresentationFormat>
  <Paragraphs>66</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IBMPlexSans</vt:lpstr>
      <vt:lpstr>Arial</vt:lpstr>
      <vt:lpstr>Calibri</vt:lpstr>
      <vt:lpstr>Calibri Light</vt:lpstr>
      <vt:lpstr>Office Theme</vt:lpstr>
      <vt:lpstr>DSI24 Project 3: a runner’s dream</vt:lpstr>
      <vt:lpstr>Problem Statement</vt:lpstr>
      <vt:lpstr>EDA – Author count</vt:lpstr>
      <vt:lpstr>EDA – Word count</vt:lpstr>
      <vt:lpstr>EDA – Common text</vt:lpstr>
      <vt:lpstr>EDA – Bigrams, Trigrams</vt:lpstr>
      <vt:lpstr>Results</vt:lpstr>
      <vt:lpstr>Selected Model: TF-IDF vectorization + Logisitic regression</vt:lpstr>
      <vt:lpstr>Features of Importance</vt:lpstr>
      <vt:lpstr>Misclassification Analysis</vt:lpstr>
      <vt:lpstr>Comparison to AdaBoost and XGBoost</vt:lpstr>
      <vt:lpstr>Reflections</vt:lpstr>
      <vt:lpstr>Applications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DSI24 Project 2</dc:title>
  <dc:creator>LEOW, Kah Shin (Quantedge)</dc:creator>
  <cp:lastModifiedBy>LEOW, Kah Shin (Quantedge)</cp:lastModifiedBy>
  <cp:revision>15</cp:revision>
  <dcterms:created xsi:type="dcterms:W3CDTF">2021-09-19T07:27:26Z</dcterms:created>
  <dcterms:modified xsi:type="dcterms:W3CDTF">2021-10-01T04:18:59Z</dcterms:modified>
</cp:coreProperties>
</file>