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6438"/>
    <p:restoredTop sz="94694"/>
  </p:normalViewPr>
  <p:slideViewPr>
    <p:cSldViewPr snapToGrid="0" snapToObjects="1">
      <p:cViewPr varScale="1">
        <p:scale>
          <a:sx n="53" d="100"/>
          <a:sy n="53" d="100"/>
        </p:scale>
        <p:origin x="184" y="1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D56AE-C573-CD49-98B5-8A5AB9818C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6A2D99-5476-B142-AC18-CFCF6BA25E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9EA541-E269-1045-8D4E-D6F1205AB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56E30-26AC-9B43-8D43-91A244B4C0BD}" type="datetimeFigureOut">
              <a:rPr lang="en-US" smtClean="0"/>
              <a:t>7/11/20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B270C4-B3A5-7943-BB09-869F7D9F6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6F17A4-10D1-094F-A1B2-834FA017C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837C2-5D1E-4140-B969-7BD3F31CD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665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B807F-EDB0-114A-964C-02B30EAA0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2C5ABB-1D26-0146-A016-2BD0DB1BDB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08AC8E-C685-4346-B07E-3F5D9A225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56E30-26AC-9B43-8D43-91A244B4C0BD}" type="datetimeFigureOut">
              <a:rPr lang="en-US" smtClean="0"/>
              <a:t>7/11/20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394DFB-31F7-0C41-BC86-F83B3F639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0653F6-2016-3541-9A2E-895FFEA7C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837C2-5D1E-4140-B969-7BD3F31CD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890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5EB2B3-C041-E34F-8ACD-8C6EEA7620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390B43-3D93-7144-84EB-88C169FB46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04A54B-0C47-434F-9480-29A7F1137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56E30-26AC-9B43-8D43-91A244B4C0BD}" type="datetimeFigureOut">
              <a:rPr lang="en-US" smtClean="0"/>
              <a:t>7/11/20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080441-0147-8243-ACC8-F53BA18F7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5E18A2-08B7-DB4F-ACFB-D0939E71B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837C2-5D1E-4140-B969-7BD3F31CD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876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133F3-DE50-1F46-82A5-9A1B0EDAB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7BD059-9498-9943-B4C1-D4510148EF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DFA585-F571-5943-B922-B32C7E17D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56E30-26AC-9B43-8D43-91A244B4C0BD}" type="datetimeFigureOut">
              <a:rPr lang="en-US" smtClean="0"/>
              <a:t>7/11/20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E0272-BE8B-BA43-BE9C-593493066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596AC-F197-0643-A41D-0812EF9AB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837C2-5D1E-4140-B969-7BD3F31CD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059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5AA71-2841-6842-BE5A-5AC999794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1538A6-85FC-6148-B9B3-50290BBD80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39D5DD-DBE0-F141-819E-5011794CC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56E30-26AC-9B43-8D43-91A244B4C0BD}" type="datetimeFigureOut">
              <a:rPr lang="en-US" smtClean="0"/>
              <a:t>7/11/20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D73F23-4100-2844-97C1-9B64C56E4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1A538A-C2B0-6D43-B564-338C03716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837C2-5D1E-4140-B969-7BD3F31CD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12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D79B9-63A3-9F43-80C6-B4620E63A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CB4CB2-C02B-224A-AFF5-7D1AB3A3B5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561D50-A50E-CD49-9837-98964A49D4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330119-4B97-704B-A49D-16F5A51AE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56E30-26AC-9B43-8D43-91A244B4C0BD}" type="datetimeFigureOut">
              <a:rPr lang="en-US" smtClean="0"/>
              <a:t>7/11/20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C213C7-9AEE-F445-9016-ECF252B05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0737AA-6E69-1E47-B7CF-A26357D43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837C2-5D1E-4140-B969-7BD3F31CD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547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87651-0888-5941-874F-2EFE5646D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58EB6B-FA88-4E4B-9758-53907FBC0E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F57887-E52E-0F42-A741-20B41F9379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26E610-7B74-624C-BF9D-87E8CDFC77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6DA572-C31F-5149-BC46-ABCAC87A57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1C317E-F645-5E41-AE73-85BA0DBFB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56E30-26AC-9B43-8D43-91A244B4C0BD}" type="datetimeFigureOut">
              <a:rPr lang="en-US" smtClean="0"/>
              <a:t>7/11/20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45E5EE-8739-F04E-9F82-8B020B6E3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B15D54-443C-C94D-AF15-FBE31C224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837C2-5D1E-4140-B969-7BD3F31CD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111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A21AB-5CE0-4E47-A4CC-197DF53C6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7BE8AC-37DF-9647-9175-1222639F4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56E30-26AC-9B43-8D43-91A244B4C0BD}" type="datetimeFigureOut">
              <a:rPr lang="en-US" smtClean="0"/>
              <a:t>7/11/20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C154F-FA1E-F946-B6CE-317252ABD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599D44-ED1F-5441-8541-58A43BCB2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837C2-5D1E-4140-B969-7BD3F31CD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328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70841A-D883-E741-8D51-DCEFC98B8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56E30-26AC-9B43-8D43-91A244B4C0BD}" type="datetimeFigureOut">
              <a:rPr lang="en-US" smtClean="0"/>
              <a:t>7/11/20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EEB0A3-6BCD-FC40-9193-D0EC070B2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32FA6A-034C-464E-ABAA-0F3F33168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837C2-5D1E-4140-B969-7BD3F31CD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772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794E6-F49D-EB41-8FAA-4FD9A20F2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2B4BA0-DDE4-2D47-A29C-1BB01E479E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F72874-AD42-2C45-A71E-CCE96AB1D4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F00AD8-72C1-8640-B0E8-525445509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56E30-26AC-9B43-8D43-91A244B4C0BD}" type="datetimeFigureOut">
              <a:rPr lang="en-US" smtClean="0"/>
              <a:t>7/11/20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227517-FEC6-6946-8120-476805AEA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1FACB0-F544-174B-8732-C34F547E0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837C2-5D1E-4140-B969-7BD3F31CD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567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44999-78FB-C14E-89ED-41FE6899D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AEEA3B-4074-294A-9A8B-2582FBC4AA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418EFA-7997-1044-A862-BD848F1206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E1A6A7-673C-4F44-B9B3-600E8A5E6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56E30-26AC-9B43-8D43-91A244B4C0BD}" type="datetimeFigureOut">
              <a:rPr lang="en-US" smtClean="0"/>
              <a:t>7/11/20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3A6AC1-2BC1-4F49-88B4-3B5A6BA59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F71BFA-9643-A747-86BA-110A6BD81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837C2-5D1E-4140-B969-7BD3F31CD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888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4EC18A-3680-D046-80B3-E94FC9231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E1CEF1-ABE1-AE4B-B3EB-A2081BD78C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E6EB55-A49E-DD47-A48C-A0D19D8D4D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856E30-26AC-9B43-8D43-91A244B4C0BD}" type="datetimeFigureOut">
              <a:rPr lang="en-US" smtClean="0"/>
              <a:t>7/11/20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813F90-91EE-CB4C-B5CB-85706D5000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F31CDB-4B6B-A841-B6CC-A12EC4B01D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4837C2-5D1E-4140-B969-7BD3F31CD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300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microsoft.com/office/2007/relationships/hdphoto" Target="../media/hdphoto3.wd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D96F1D5-A405-5744-B36F-B85C3E3A6B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9004CFDD-4307-7149-B95C-3FE52C46EC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416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07F12-885C-064F-8D86-2317483FD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 benefit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628789F-395E-D44D-B794-3A497CA89E9A}"/>
                  </a:ext>
                </a:extLst>
              </p:cNvPr>
              <p:cNvSpPr txBox="1"/>
              <p:nvPr/>
            </p:nvSpPr>
            <p:spPr>
              <a:xfrm>
                <a:off x="2296655" y="1574941"/>
                <a:ext cx="8671034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𝐶𝑜𝑠𝑡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𝐵𝑒𝑛𝑒𝑓𝑖𝑡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𝑁𝑒𝑡𝑡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𝐺𝑎𝑖𝑛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𝐿𝑜𝑠𝑠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628789F-395E-D44D-B794-3A497CA89E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6655" y="1574941"/>
                <a:ext cx="8671034" cy="492443"/>
              </a:xfrm>
              <a:prstGeom prst="rect">
                <a:avLst/>
              </a:prstGeom>
              <a:blipFill>
                <a:blip r:embed="rId2"/>
                <a:stretch>
                  <a:fillRect t="-7500" b="-3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8D4C254-C6A5-FF4A-9B11-F8870439E14C}"/>
              </a:ext>
            </a:extLst>
          </p:cNvPr>
          <p:cNvCxnSpPr>
            <a:cxnSpLocks/>
            <a:endCxn id="7" idx="0"/>
          </p:cNvCxnSpPr>
          <p:nvPr/>
        </p:nvCxnSpPr>
        <p:spPr>
          <a:xfrm flipH="1">
            <a:off x="1915440" y="2153881"/>
            <a:ext cx="1678210" cy="12081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4D99B7D-B12E-014C-B9A1-7D89D89B6972}"/>
              </a:ext>
            </a:extLst>
          </p:cNvPr>
          <p:cNvSpPr txBox="1"/>
          <p:nvPr/>
        </p:nvSpPr>
        <p:spPr>
          <a:xfrm>
            <a:off x="540897" y="3362053"/>
            <a:ext cx="274908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Fixed</a:t>
            </a:r>
            <a:r>
              <a:rPr lang="en-US" dirty="0"/>
              <a:t> </a:t>
            </a:r>
            <a:r>
              <a:rPr lang="en-US" b="1" dirty="0"/>
              <a:t>Costs</a:t>
            </a:r>
          </a:p>
          <a:p>
            <a:pPr marL="285750" indent="-285750">
              <a:buFontTx/>
              <a:buChar char="-"/>
            </a:pPr>
            <a:r>
              <a:rPr lang="en-US" dirty="0"/>
              <a:t>Cost of </a:t>
            </a:r>
            <a:r>
              <a:rPr lang="en-US" b="1" dirty="0"/>
              <a:t>Vehicles</a:t>
            </a:r>
          </a:p>
          <a:p>
            <a:pPr marL="285750" indent="-285750">
              <a:buFontTx/>
              <a:buChar char="-"/>
            </a:pPr>
            <a:r>
              <a:rPr lang="en-US" dirty="0"/>
              <a:t>Cost of </a:t>
            </a:r>
            <a:r>
              <a:rPr lang="en-US" b="1" dirty="0"/>
              <a:t>Manpower</a:t>
            </a:r>
          </a:p>
          <a:p>
            <a:pPr marL="285750" indent="-285750">
              <a:buFontTx/>
              <a:buChar char="-"/>
            </a:pPr>
            <a:r>
              <a:rPr lang="en-US" b="1" dirty="0"/>
              <a:t>Administrative</a:t>
            </a:r>
            <a:r>
              <a:rPr lang="en-US" dirty="0"/>
              <a:t> costs</a:t>
            </a:r>
          </a:p>
          <a:p>
            <a:pPr marL="285750" indent="-285750">
              <a:buFontTx/>
              <a:buChar char="-"/>
            </a:pPr>
            <a:r>
              <a:rPr lang="en-US" dirty="0"/>
              <a:t>Fixed at 20% of variable </a:t>
            </a:r>
          </a:p>
          <a:p>
            <a:r>
              <a:rPr lang="en-US" dirty="0"/>
              <a:t>costs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D976ECD-C1AE-9149-842B-25CE5F8D21B1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4204385" y="2153881"/>
            <a:ext cx="1584093" cy="12081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E2F6A71-5CA8-F248-A349-9663DC55A1EF}"/>
              </a:ext>
            </a:extLst>
          </p:cNvPr>
          <p:cNvSpPr txBox="1"/>
          <p:nvPr/>
        </p:nvSpPr>
        <p:spPr>
          <a:xfrm>
            <a:off x="4338273" y="3362053"/>
            <a:ext cx="290040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Variable costs</a:t>
            </a:r>
          </a:p>
          <a:p>
            <a:pPr marL="285750" indent="-285750">
              <a:buFontTx/>
              <a:buChar char="-"/>
            </a:pPr>
            <a:r>
              <a:rPr lang="en-US" dirty="0"/>
              <a:t>Cost of </a:t>
            </a:r>
            <a:r>
              <a:rPr lang="en-US" b="1" dirty="0"/>
              <a:t>chemicals</a:t>
            </a:r>
            <a:r>
              <a:rPr lang="en-US" dirty="0"/>
              <a:t> sprayed</a:t>
            </a:r>
          </a:p>
          <a:p>
            <a:r>
              <a:rPr lang="en-US" dirty="0"/>
              <a:t>from each spray truck</a:t>
            </a:r>
          </a:p>
          <a:p>
            <a:pPr marL="285750" indent="-285750">
              <a:buFontTx/>
              <a:buChar char="-"/>
            </a:pPr>
            <a:r>
              <a:rPr lang="en-US" dirty="0"/>
              <a:t>Cost of </a:t>
            </a:r>
            <a:r>
              <a:rPr lang="en-US" b="1" dirty="0"/>
              <a:t>spraying</a:t>
            </a:r>
            <a:r>
              <a:rPr lang="en-US" dirty="0"/>
              <a:t> </a:t>
            </a:r>
            <a:r>
              <a:rPr lang="en-US" b="1" dirty="0"/>
              <a:t>the</a:t>
            </a:r>
            <a:r>
              <a:rPr lang="en-US" dirty="0"/>
              <a:t> </a:t>
            </a:r>
          </a:p>
          <a:p>
            <a:r>
              <a:rPr lang="en-US" b="1" dirty="0"/>
              <a:t>area</a:t>
            </a:r>
            <a:r>
              <a:rPr lang="en-US" dirty="0"/>
              <a:t> each truck can cover at</a:t>
            </a:r>
          </a:p>
          <a:p>
            <a:r>
              <a:rPr lang="en-US" dirty="0"/>
              <a:t>the </a:t>
            </a:r>
            <a:r>
              <a:rPr lang="en-US" b="1" dirty="0"/>
              <a:t>max</a:t>
            </a:r>
            <a:r>
              <a:rPr lang="en-US" dirty="0"/>
              <a:t> speed and the </a:t>
            </a:r>
            <a:r>
              <a:rPr lang="en-US" b="1" dirty="0"/>
              <a:t>min</a:t>
            </a:r>
          </a:p>
          <a:p>
            <a:r>
              <a:rPr lang="en-US" dirty="0"/>
              <a:t>speed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4327957-2142-A346-B614-1E683EF68AE1}"/>
              </a:ext>
            </a:extLst>
          </p:cNvPr>
          <p:cNvSpPr txBox="1"/>
          <p:nvPr/>
        </p:nvSpPr>
        <p:spPr>
          <a:xfrm>
            <a:off x="8203937" y="3277200"/>
            <a:ext cx="293167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Calculatable benefits</a:t>
            </a:r>
          </a:p>
          <a:p>
            <a:pPr marL="285750" indent="-285750">
              <a:buFontTx/>
              <a:buChar char="-"/>
            </a:pPr>
            <a:r>
              <a:rPr lang="en-US" dirty="0"/>
              <a:t>Savings from cost of </a:t>
            </a:r>
          </a:p>
          <a:p>
            <a:r>
              <a:rPr lang="en-US" b="1" dirty="0"/>
              <a:t>hospitalization</a:t>
            </a:r>
            <a:r>
              <a:rPr lang="en-US" dirty="0"/>
              <a:t> for each WNV fever - infected patient</a:t>
            </a:r>
          </a:p>
          <a:p>
            <a:pPr marL="285750" indent="-285750">
              <a:buFontTx/>
              <a:buChar char="-"/>
            </a:pPr>
            <a:r>
              <a:rPr lang="en-US" dirty="0"/>
              <a:t>Savings from median </a:t>
            </a:r>
            <a:r>
              <a:rPr lang="en-US" b="1" dirty="0"/>
              <a:t>productivity</a:t>
            </a:r>
            <a:r>
              <a:rPr lang="en-US" dirty="0"/>
              <a:t> costs of each Chicago worker.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6C0E374-AE91-F74A-906C-9C2674F7287D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5572897" y="2132257"/>
            <a:ext cx="4096877" cy="11449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8358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0FF49-3940-CC4D-BEAE-5B474C811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Costs - </a:t>
            </a:r>
            <a:r>
              <a:rPr lang="en-US" i="1" dirty="0"/>
              <a:t>Assumptions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31005C2-1EC2-1440-8F18-6B9DA1439E6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447" b="89598" l="10321" r="91911">
                        <a14:foregroundMark x1="59275" y1="10520" x2="59275" y2="10520"/>
                        <a14:foregroundMark x1="62901" y1="8392" x2="62901" y2="8392"/>
                        <a14:foregroundMark x1="34449" y1="7447" x2="34449" y2="7447"/>
                        <a14:foregroundMark x1="14784" y1="16312" x2="14784" y2="16312"/>
                        <a14:foregroundMark x1="10460" y1="15248" x2="10460" y2="15248"/>
                        <a14:foregroundMark x1="88842" y1="89007" x2="88842" y2="89007"/>
                        <a14:foregroundMark x1="91911" y1="89598" x2="91911" y2="89598"/>
                      </a14:backgroundRemoval>
                    </a14:imgEffect>
                  </a14:imgLayer>
                </a14:imgProps>
              </a:ext>
            </a:extLst>
          </a:blip>
          <a:srcRect l="8472" t="3422" r="3760" b="5324"/>
          <a:stretch/>
        </p:blipFill>
        <p:spPr>
          <a:xfrm>
            <a:off x="4905632" y="2199502"/>
            <a:ext cx="3419157" cy="419451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9427C96-A412-6146-B0CD-C71BF0A70DA4}"/>
              </a:ext>
            </a:extLst>
          </p:cNvPr>
          <p:cNvSpPr txBox="1"/>
          <p:nvPr/>
        </p:nvSpPr>
        <p:spPr>
          <a:xfrm>
            <a:off x="6615210" y="4485503"/>
            <a:ext cx="1168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606.1 km</a:t>
            </a:r>
            <a:r>
              <a:rPr lang="en-US" baseline="300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EF1DBF-CEBE-1440-BF9A-B5B8FC396F96}"/>
              </a:ext>
            </a:extLst>
          </p:cNvPr>
          <p:cNvSpPr txBox="1"/>
          <p:nvPr/>
        </p:nvSpPr>
        <p:spPr>
          <a:xfrm>
            <a:off x="965837" y="5286024"/>
            <a:ext cx="234929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Coverage = 9 m</a:t>
            </a:r>
            <a:r>
              <a:rPr lang="en-US" baseline="30000" dirty="0"/>
              <a:t>2</a:t>
            </a:r>
          </a:p>
          <a:p>
            <a:r>
              <a:rPr lang="en-US" dirty="0"/>
              <a:t>Speed: 16 to 24 km/h</a:t>
            </a:r>
            <a:endParaRPr lang="en-US" baseline="30000" dirty="0"/>
          </a:p>
          <a:p>
            <a:r>
              <a:rPr lang="en-US" dirty="0"/>
              <a:t>Sprays: 0.5 gallons/min</a:t>
            </a:r>
            <a:endParaRPr lang="en-US" baseline="30000" dirty="0"/>
          </a:p>
          <a:p>
            <a:endParaRPr lang="en-US" baseline="300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D32BDC6-9FD1-5249-AF66-16E1A773CB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778" b="92444" l="9778" r="89778">
                        <a14:foregroundMark x1="60444" y1="10667" x2="60444" y2="10667"/>
                        <a14:foregroundMark x1="45333" y1="92444" x2="45333" y2="92444"/>
                        <a14:backgroundMark x1="6667" y1="9778" x2="6667" y2="977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199990" y="2199502"/>
            <a:ext cx="2848212" cy="284821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73AAC44-D29E-304E-8480-33459A34507E}"/>
              </a:ext>
            </a:extLst>
          </p:cNvPr>
          <p:cNvSpPr txBox="1"/>
          <p:nvPr/>
        </p:nvSpPr>
        <p:spPr>
          <a:xfrm>
            <a:off x="9630009" y="5286024"/>
            <a:ext cx="1988173" cy="7489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aseline="30000" dirty="0"/>
              <a:t>Cost: USD $80 / </a:t>
            </a:r>
          </a:p>
          <a:p>
            <a:r>
              <a:rPr lang="en-US" sz="3200" baseline="30000" dirty="0"/>
              <a:t>US Gallon</a:t>
            </a:r>
          </a:p>
        </p:txBody>
      </p:sp>
      <p:pic>
        <p:nvPicPr>
          <p:cNvPr id="15" name="Picture 14" descr="A picture containing clock&#10;&#10;Description automatically generated">
            <a:extLst>
              <a:ext uri="{FF2B5EF4-FFF2-40B4-BE49-F238E27FC236}">
                <a16:creationId xmlns:a16="http://schemas.microsoft.com/office/drawing/2014/main" id="{7295FDC4-6CEB-594A-9F45-353A962E3F1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9641" t="31419" r="39568" b="16157"/>
          <a:stretch/>
        </p:blipFill>
        <p:spPr>
          <a:xfrm>
            <a:off x="484210" y="1690688"/>
            <a:ext cx="3731741" cy="3595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684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0FF49-3940-CC4D-BEAE-5B474C811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- </a:t>
            </a:r>
            <a:r>
              <a:rPr lang="en-US" i="1" dirty="0"/>
              <a:t>Assumptions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E59549C-769F-AD40-8809-E1BE69F847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5089" y="1983086"/>
            <a:ext cx="2715569" cy="257388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403AB12-64BC-AF44-86EF-6C0BD676045B}"/>
              </a:ext>
            </a:extLst>
          </p:cNvPr>
          <p:cNvSpPr txBox="1"/>
          <p:nvPr/>
        </p:nvSpPr>
        <p:spPr>
          <a:xfrm>
            <a:off x="1603115" y="4849371"/>
            <a:ext cx="215951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aseline="30000" dirty="0"/>
              <a:t>Median income: USD $55,295</a:t>
            </a:r>
          </a:p>
          <a:p>
            <a:r>
              <a:rPr lang="en-US" sz="3200" baseline="30000" dirty="0"/>
              <a:t>(2017)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87E4991-58F2-6C4B-B66E-EB7BDBA7EB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36111" y1="30769" x2="36111" y2="30769"/>
                        <a14:foregroundMark x1="48667" y1="35192" x2="48667" y2="35192"/>
                        <a14:foregroundMark x1="47556" y1="10962" x2="47556" y2="10962"/>
                        <a14:foregroundMark x1="35667" y1="11731" x2="35667" y2="11731"/>
                        <a14:foregroundMark x1="70000" y1="33654" x2="70000" y2="3365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261391" y="1907090"/>
            <a:ext cx="5092409" cy="294228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67E83F6-A791-3C45-9D2C-2653D106F178}"/>
              </a:ext>
            </a:extLst>
          </p:cNvPr>
          <p:cNvSpPr txBox="1"/>
          <p:nvPr/>
        </p:nvSpPr>
        <p:spPr>
          <a:xfrm>
            <a:off x="7513764" y="4849371"/>
            <a:ext cx="2865912" cy="14055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aseline="30000" dirty="0" err="1"/>
              <a:t>Hospitalisation</a:t>
            </a:r>
            <a:r>
              <a:rPr lang="en-US" sz="3200" baseline="30000" dirty="0"/>
              <a:t> costs: USD $25,000 per hospital stay</a:t>
            </a:r>
          </a:p>
          <a:p>
            <a:r>
              <a:rPr lang="en-US" sz="3200" baseline="30000" dirty="0"/>
              <a:t>(2017)</a:t>
            </a:r>
          </a:p>
        </p:txBody>
      </p:sp>
    </p:spTree>
    <p:extLst>
      <p:ext uri="{BB962C8B-B14F-4D97-AF65-F5344CB8AC3E}">
        <p14:creationId xmlns:p14="http://schemas.microsoft.com/office/powerpoint/2010/main" val="897948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4A51A-73A7-B349-8150-F2A49F192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Cost-Benefit Analysis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92C401E-B0D5-1149-A037-F776F2876CA8}"/>
              </a:ext>
            </a:extLst>
          </p:cNvPr>
          <p:cNvGrpSpPr/>
          <p:nvPr/>
        </p:nvGrpSpPr>
        <p:grpSpPr>
          <a:xfrm>
            <a:off x="1064567" y="754522"/>
            <a:ext cx="10515600" cy="7882851"/>
            <a:chOff x="1385843" y="1322173"/>
            <a:chExt cx="9148465" cy="6858000"/>
          </a:xfrm>
        </p:grpSpPr>
        <p:pic>
          <p:nvPicPr>
            <p:cNvPr id="7" name="Picture 6" descr="A close up of a sign&#10;&#10;Description automatically generated">
              <a:extLst>
                <a:ext uri="{FF2B5EF4-FFF2-40B4-BE49-F238E27FC236}">
                  <a16:creationId xmlns:a16="http://schemas.microsoft.com/office/drawing/2014/main" id="{140D31DE-D578-3642-9D50-489D8E06CFF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85843" y="1322173"/>
              <a:ext cx="9148465" cy="685800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AF7BD82-7711-7E49-AC3D-4E64AE8D4867}"/>
                </a:ext>
              </a:extLst>
            </p:cNvPr>
            <p:cNvSpPr txBox="1"/>
            <p:nvPr/>
          </p:nvSpPr>
          <p:spPr>
            <a:xfrm rot="16200000">
              <a:off x="2137718" y="3907424"/>
              <a:ext cx="16866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Millions (USD $)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758208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8D344-D19E-D948-A0D8-55496607D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 and 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E1DF1F-EF87-234E-BE1B-EA6B3D253D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After studying the effectiveness of spraying and given its high cost: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Re-examine the effectiveness of spraying </a:t>
            </a:r>
            <a:r>
              <a:rPr lang="en-GB" dirty="0" err="1"/>
              <a:t>Zenivex</a:t>
            </a:r>
            <a:r>
              <a:rPr lang="en-GB" dirty="0"/>
              <a:t>™. Evidence points towards the ineffectiveness of the chemical.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Develop mosquito spraying regimes in a more organised and evidence-driven manner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Examine new ways of controlling the mosquito population that may cost less than spraying the whole of Chicago.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41701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203</Words>
  <Application>Microsoft Macintosh PowerPoint</Application>
  <PresentationFormat>Widescreen</PresentationFormat>
  <Paragraphs>41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Office Theme</vt:lpstr>
      <vt:lpstr>PowerPoint Presentation</vt:lpstr>
      <vt:lpstr>Cost benefit analysis</vt:lpstr>
      <vt:lpstr>Costs - Assumptions</vt:lpstr>
      <vt:lpstr>Benefits - Assumptions</vt:lpstr>
      <vt:lpstr>Cost-Benefit Analysis</vt:lpstr>
      <vt:lpstr>Recommendations and 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Leonard Ng Wei Tat</dc:creator>
  <cp:lastModifiedBy>Leonard Ng Wei Tat</cp:lastModifiedBy>
  <cp:revision>7</cp:revision>
  <dcterms:created xsi:type="dcterms:W3CDTF">2020-07-11T03:56:54Z</dcterms:created>
  <dcterms:modified xsi:type="dcterms:W3CDTF">2020-07-11T06:58:45Z</dcterms:modified>
</cp:coreProperties>
</file>