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5UVWKRc3bFMA6eU23dS9G4Zb/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67a42ec8c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367a42ec8c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67a42ec8c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4.png"/><Relationship Id="rId4" Type="http://schemas.openxmlformats.org/officeDocument/2006/relationships/image" Target="../media/image61.png"/><Relationship Id="rId9" Type="http://schemas.openxmlformats.org/officeDocument/2006/relationships/image" Target="../media/image74.png"/><Relationship Id="rId5" Type="http://schemas.openxmlformats.org/officeDocument/2006/relationships/image" Target="../media/image66.png"/><Relationship Id="rId6" Type="http://schemas.openxmlformats.org/officeDocument/2006/relationships/image" Target="../media/image64.png"/><Relationship Id="rId7" Type="http://schemas.openxmlformats.org/officeDocument/2006/relationships/image" Target="../media/image59.png"/><Relationship Id="rId8" Type="http://schemas.openxmlformats.org/officeDocument/2006/relationships/image" Target="../media/image7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10" Type="http://schemas.openxmlformats.org/officeDocument/2006/relationships/image" Target="../media/image27.png"/><Relationship Id="rId9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3.png"/><Relationship Id="rId13" Type="http://schemas.openxmlformats.org/officeDocument/2006/relationships/hyperlink" Target="https://github.com/ngwuprince/Customer_Churn_BI_Analysis/blob/main/query_most_churned_category.sql" TargetMode="External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5" Type="http://schemas.openxmlformats.org/officeDocument/2006/relationships/hyperlink" Target="https://github.com/ngwuprince/Customer_Churn_BI_Analysis/blob/main/query_overall_customers.sql" TargetMode="External"/><Relationship Id="rId14" Type="http://schemas.openxmlformats.org/officeDocument/2006/relationships/hyperlink" Target="https://github.com/ngwuprince/Customer_Churn_BI_Analysis/blob/main/query_total_churned_customers.sql" TargetMode="External"/><Relationship Id="rId16" Type="http://schemas.openxmlformats.org/officeDocument/2006/relationships/hyperlink" Target="https://github.com/ngwuprince/Customer_Churn_BI_Analysis/blob/main/create_table.sql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5" Type="http://schemas.openxmlformats.org/officeDocument/2006/relationships/image" Target="../media/image42.png"/><Relationship Id="rId6" Type="http://schemas.openxmlformats.org/officeDocument/2006/relationships/image" Target="../media/image36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67.png"/><Relationship Id="rId6" Type="http://schemas.openxmlformats.org/officeDocument/2006/relationships/image" Target="../media/image38.png"/><Relationship Id="rId7" Type="http://schemas.openxmlformats.org/officeDocument/2006/relationships/image" Target="../media/image53.png"/><Relationship Id="rId8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Relationship Id="rId4" Type="http://schemas.openxmlformats.org/officeDocument/2006/relationships/hyperlink" Target="https://github.com/ngwuprince/Customer_Churn_BI_Analysis/blob/main/powerbi_report.pbix" TargetMode="External"/><Relationship Id="rId5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9" Type="http://schemas.openxmlformats.org/officeDocument/2006/relationships/image" Target="../media/image62.png"/><Relationship Id="rId5" Type="http://schemas.openxmlformats.org/officeDocument/2006/relationships/image" Target="../media/image51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8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60.png"/><Relationship Id="rId5" Type="http://schemas.openxmlformats.org/officeDocument/2006/relationships/image" Target="../media/image58.png"/><Relationship Id="rId6" Type="http://schemas.openxmlformats.org/officeDocument/2006/relationships/image" Target="../media/image57.png"/><Relationship Id="rId7" Type="http://schemas.openxmlformats.org/officeDocument/2006/relationships/image" Target="../media/image52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172" y="546497"/>
            <a:ext cx="13716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2881219" y="1575197"/>
            <a:ext cx="3452943" cy="47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75"/>
              <a:buFont typeface="Arial"/>
              <a:buNone/>
            </a:pPr>
            <a:r>
              <a:rPr b="1" i="0" lang="en-US" sz="33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Churn</a:t>
            </a:r>
            <a:endParaRPr b="0" i="0" sz="33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2459822" y="2110978"/>
            <a:ext cx="4295738" cy="47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375"/>
              <a:buFont typeface="Arial"/>
              <a:buNone/>
            </a:pPr>
            <a:r>
              <a:rPr b="1" i="0" lang="en-US" sz="3375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Intelligence Analysis</a:t>
            </a:r>
            <a:endParaRPr b="0" i="0" sz="33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999022" y="2789634"/>
            <a:ext cx="5217365" cy="278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lang="en-US" sz="1350">
                <a:solidFill>
                  <a:srgbClr val="FFFFFF"/>
                </a:solidFill>
              </a:rPr>
              <a:t>D</a:t>
            </a: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ata-driven insights for strategic customer retention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810535" y="3296841"/>
            <a:ext cx="951151" cy="87153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" name="Google Shape;2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2152" y="3411141"/>
            <a:ext cx="267891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/>
          <p:nvPr/>
        </p:nvSpPr>
        <p:spPr>
          <a:xfrm>
            <a:off x="2924835" y="3682603"/>
            <a:ext cx="79398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924835" y="3911203"/>
            <a:ext cx="793989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Customers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4104587" y="3296841"/>
            <a:ext cx="740048" cy="87153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" name="Google Shape;2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7454" y="3411141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4218887" y="3682603"/>
            <a:ext cx="58288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4218887" y="3911203"/>
            <a:ext cx="582885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Churn Rate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187535" y="3296841"/>
            <a:ext cx="1146000" cy="871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" name="Google Shape;3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3301" y="3411141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/>
          <p:nvPr/>
        </p:nvSpPr>
        <p:spPr>
          <a:xfrm>
            <a:off x="5301835" y="3682603"/>
            <a:ext cx="9887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</a:t>
            </a:r>
            <a:r>
              <a:rPr b="1" lang="en-US" sz="1350">
                <a:solidFill>
                  <a:srgbClr val="FFFFFF"/>
                </a:solidFill>
              </a:rPr>
              <a:t>8</a:t>
            </a:r>
            <a:r>
              <a:rPr b="1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301835" y="3911203"/>
            <a:ext cx="988712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Probability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641563" y="4396975"/>
            <a:ext cx="5666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Arial"/>
              <a:buNone/>
            </a:pPr>
            <a:r>
              <a:rPr lang="en-US" sz="1013">
                <a:solidFill>
                  <a:srgbClr val="FFFFFF"/>
                </a:solidFill>
              </a:rPr>
              <a:t>| </a:t>
            </a:r>
            <a:r>
              <a:rPr b="0" i="0" lang="en-US" sz="101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Database Setup to Actionable Business Intelligence | </a:t>
            </a:r>
            <a:endParaRPr b="0" i="0" sz="101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Arial"/>
              <a:buNone/>
            </a:pPr>
            <a:r>
              <a:rPr b="1" lang="en-US" sz="1013">
                <a:solidFill>
                  <a:srgbClr val="FFFFFF"/>
                </a:solidFill>
              </a:rPr>
              <a:t>| ALL FILES/QUERIES EMBEDDED IN LINKS(Github) |</a:t>
            </a:r>
            <a:endParaRPr b="1" sz="1013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Arial"/>
              <a:buNone/>
            </a:pPr>
            <a:r>
              <a:rPr b="1" lang="en-US" sz="1013">
                <a:solidFill>
                  <a:srgbClr val="FFFFFF"/>
                </a:solidFill>
              </a:rPr>
              <a:t>| Kindly Explore |</a:t>
            </a:r>
            <a:endParaRPr b="1" sz="1013">
              <a:solidFill>
                <a:srgbClr val="FFFFFF"/>
              </a:solidFill>
            </a:endParaRPr>
          </a:p>
        </p:txBody>
      </p:sp>
      <p:pic>
        <p:nvPicPr>
          <p:cNvPr id="34" name="Google Shape;34;p1" title="NEW-OCTOPLUS-1-web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6200" y="775088"/>
            <a:ext cx="11715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1" name="Google Shape;5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42248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9"/>
          <p:cNvSpPr/>
          <p:nvPr/>
        </p:nvSpPr>
        <p:spPr>
          <a:xfrm>
            <a:off x="1618422" y="435769"/>
            <a:ext cx="3253476" cy="383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Outcome &amp;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9"/>
          <p:cNvSpPr/>
          <p:nvPr/>
        </p:nvSpPr>
        <p:spPr>
          <a:xfrm>
            <a:off x="4800460" y="435769"/>
            <a:ext cx="2796555" cy="383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Business Impact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9"/>
          <p:cNvSpPr/>
          <p:nvPr/>
        </p:nvSpPr>
        <p:spPr>
          <a:xfrm>
            <a:off x="1371600" y="971550"/>
            <a:ext cx="6472238" cy="46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r>
              <a:rPr b="0" i="0" lang="en-US" sz="11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Comprehensive data analysis pipeline delivering actionable intelligence for strategic customer retention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9"/>
          <p:cNvSpPr/>
          <p:nvPr/>
        </p:nvSpPr>
        <p:spPr>
          <a:xfrm>
            <a:off x="457200" y="1778794"/>
            <a:ext cx="2590781" cy="2414588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9"/>
          <p:cNvSpPr/>
          <p:nvPr/>
        </p:nvSpPr>
        <p:spPr>
          <a:xfrm>
            <a:off x="1466841" y="2007394"/>
            <a:ext cx="571500" cy="571500"/>
          </a:xfrm>
          <a:prstGeom prst="ellipse">
            <a:avLst/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07" name="Google Shape;50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8829" y="2185988"/>
            <a:ext cx="18752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9"/>
          <p:cNvSpPr/>
          <p:nvPr/>
        </p:nvSpPr>
        <p:spPr>
          <a:xfrm>
            <a:off x="685800" y="2750344"/>
            <a:ext cx="22050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2563EB"/>
                </a:solidFill>
                <a:latin typeface="Arial"/>
                <a:ea typeface="Arial"/>
                <a:cs typeface="Arial"/>
                <a:sym typeface="Arial"/>
              </a:rPr>
              <a:t>Robust Infrastructure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9"/>
          <p:cNvSpPr/>
          <p:nvPr/>
        </p:nvSpPr>
        <p:spPr>
          <a:xfrm>
            <a:off x="685800" y="3036094"/>
            <a:ext cx="2205019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Complete data pipeline from SQL Server setup to interactive Power BI dashboard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9"/>
          <p:cNvSpPr/>
          <p:nvPr/>
        </p:nvSpPr>
        <p:spPr>
          <a:xfrm>
            <a:off x="1039778" y="3521869"/>
            <a:ext cx="1425625" cy="257175"/>
          </a:xfrm>
          <a:prstGeom prst="roundRect">
            <a:avLst>
              <a:gd fmla="val 16667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9"/>
          <p:cNvSpPr/>
          <p:nvPr/>
        </p:nvSpPr>
        <p:spPr>
          <a:xfrm>
            <a:off x="1039778" y="3521869"/>
            <a:ext cx="1497062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36000" spcFirstLastPara="1" rIns="136000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10,000 Records Analyzed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9"/>
          <p:cNvSpPr/>
          <p:nvPr/>
        </p:nvSpPr>
        <p:spPr>
          <a:xfrm>
            <a:off x="3276581" y="1778794"/>
            <a:ext cx="2590809" cy="2414588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13" name="Google Shape;51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4816" y="2185988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9"/>
          <p:cNvSpPr/>
          <p:nvPr/>
        </p:nvSpPr>
        <p:spPr>
          <a:xfrm>
            <a:off x="3505181" y="2750344"/>
            <a:ext cx="2205047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Actionable Insights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9"/>
          <p:cNvSpPr/>
          <p:nvPr/>
        </p:nvSpPr>
        <p:spPr>
          <a:xfrm>
            <a:off x="3505181" y="3036094"/>
            <a:ext cx="2205047" cy="557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Clear identification of high-risk segments and churn patterns for targeted interventions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9"/>
          <p:cNvSpPr/>
          <p:nvPr/>
        </p:nvSpPr>
        <p:spPr>
          <a:xfrm>
            <a:off x="3977785" y="3707606"/>
            <a:ext cx="1188402" cy="257175"/>
          </a:xfrm>
          <a:prstGeom prst="roundRect">
            <a:avLst>
              <a:gd fmla="val 16667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9"/>
          <p:cNvSpPr/>
          <p:nvPr/>
        </p:nvSpPr>
        <p:spPr>
          <a:xfrm>
            <a:off x="3977785" y="3707606"/>
            <a:ext cx="1259839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36000" spcFirstLastPara="1" rIns="136000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 Key Visualizations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9"/>
          <p:cNvSpPr/>
          <p:nvPr/>
        </p:nvSpPr>
        <p:spPr>
          <a:xfrm>
            <a:off x="6095991" y="1778794"/>
            <a:ext cx="2590781" cy="2414588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9"/>
          <p:cNvSpPr/>
          <p:nvPr/>
        </p:nvSpPr>
        <p:spPr>
          <a:xfrm>
            <a:off x="7105631" y="2007394"/>
            <a:ext cx="571500" cy="571500"/>
          </a:xfrm>
          <a:prstGeom prst="ellipse">
            <a:avLst/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20" name="Google Shape;52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4225" y="2185988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9"/>
          <p:cNvSpPr/>
          <p:nvPr/>
        </p:nvSpPr>
        <p:spPr>
          <a:xfrm>
            <a:off x="6324591" y="2750344"/>
            <a:ext cx="22050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59669"/>
                </a:solidFill>
                <a:latin typeface="Arial"/>
                <a:ea typeface="Arial"/>
                <a:cs typeface="Arial"/>
                <a:sym typeface="Arial"/>
              </a:rPr>
              <a:t>Predictive Intelligence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9"/>
          <p:cNvSpPr/>
          <p:nvPr/>
        </p:nvSpPr>
        <p:spPr>
          <a:xfrm>
            <a:off x="6324591" y="3036094"/>
            <a:ext cx="2205019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Interactive predictive model enabling proactive customer retention strategies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9"/>
          <p:cNvSpPr/>
          <p:nvPr/>
        </p:nvSpPr>
        <p:spPr>
          <a:xfrm>
            <a:off x="6704521" y="3521869"/>
            <a:ext cx="1373721" cy="257175"/>
          </a:xfrm>
          <a:prstGeom prst="roundRect">
            <a:avLst>
              <a:gd fmla="val 16667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9"/>
          <p:cNvSpPr/>
          <p:nvPr/>
        </p:nvSpPr>
        <p:spPr>
          <a:xfrm>
            <a:off x="6704521" y="3521869"/>
            <a:ext cx="144515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36000" spcFirstLastPara="1" rIns="136000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 Prediction Parameters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9"/>
          <p:cNvSpPr/>
          <p:nvPr/>
        </p:nvSpPr>
        <p:spPr>
          <a:xfrm>
            <a:off x="457200" y="4536281"/>
            <a:ext cx="8229600" cy="34290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26" name="Google Shape;52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80379" y="4779169"/>
            <a:ext cx="241102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9"/>
          <p:cNvSpPr/>
          <p:nvPr/>
        </p:nvSpPr>
        <p:spPr>
          <a:xfrm>
            <a:off x="3407206" y="4773811"/>
            <a:ext cx="2727852" cy="23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687"/>
              <a:buFont typeface="Arial"/>
              <a:buNone/>
            </a:pPr>
            <a:r>
              <a:rPr b="1" i="0" lang="en-US" sz="1687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Delivered Business Value</a:t>
            </a:r>
            <a:endParaRPr b="0" i="0" sz="16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9"/>
          <p:cNvSpPr/>
          <p:nvPr/>
        </p:nvSpPr>
        <p:spPr>
          <a:xfrm>
            <a:off x="685800" y="5250656"/>
            <a:ext cx="384333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1125"/>
              <a:buFont typeface="Arial"/>
              <a:buNone/>
            </a:pPr>
            <a:r>
              <a:rPr b="1" i="0" lang="en-US" sz="1125" u="none" cap="none" strike="noStrike">
                <a:solidFill>
                  <a:srgbClr val="2563EB"/>
                </a:solidFill>
                <a:latin typeface="Arial"/>
                <a:ea typeface="Arial"/>
                <a:cs typeface="Arial"/>
                <a:sym typeface="Arial"/>
              </a:rPr>
              <a:t>Technical Achievements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29" name="Google Shape;52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" y="5593556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9"/>
          <p:cNvSpPr/>
          <p:nvPr/>
        </p:nvSpPr>
        <p:spPr>
          <a:xfrm>
            <a:off x="885825" y="5564981"/>
            <a:ext cx="249417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Complete SQL Server database implementation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1" name="Google Shape;53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" y="5850731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9"/>
          <p:cNvSpPr/>
          <p:nvPr/>
        </p:nvSpPr>
        <p:spPr>
          <a:xfrm>
            <a:off x="885825" y="5822156"/>
            <a:ext cx="263788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DirectQuery Power BI integration for real-time data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3" name="Google Shape;53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" y="6107906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9"/>
          <p:cNvSpPr/>
          <p:nvPr/>
        </p:nvSpPr>
        <p:spPr>
          <a:xfrm>
            <a:off x="885825" y="6079331"/>
            <a:ext cx="252386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Interactive dashboard with predictive capabilities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5" name="Google Shape;53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" y="6365081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9"/>
          <p:cNvSpPr/>
          <p:nvPr/>
        </p:nvSpPr>
        <p:spPr>
          <a:xfrm>
            <a:off x="885825" y="6336506"/>
            <a:ext cx="244768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Comprehensive data analysis and visualization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4686300" y="5250656"/>
            <a:ext cx="384333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125"/>
              <a:buFont typeface="Arial"/>
              <a:buNone/>
            </a:pPr>
            <a:r>
              <a:rPr b="1" i="0" lang="en-US" sz="1125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Strategic Impact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8" name="Google Shape;53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86300" y="5593556"/>
            <a:ext cx="12858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9"/>
          <p:cNvSpPr/>
          <p:nvPr/>
        </p:nvSpPr>
        <p:spPr>
          <a:xfrm>
            <a:off x="4900613" y="5564981"/>
            <a:ext cx="218057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Identified highest-risk customer segments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40" name="Google Shape;54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86300" y="5850731"/>
            <a:ext cx="12858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9"/>
          <p:cNvSpPr/>
          <p:nvPr/>
        </p:nvSpPr>
        <p:spPr>
          <a:xfrm>
            <a:off x="4900613" y="5822156"/>
            <a:ext cx="251102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Revealed counter-intuitive product portfolio risks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42" name="Google Shape;542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86300" y="6107906"/>
            <a:ext cx="12858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9"/>
          <p:cNvSpPr/>
          <p:nvPr/>
        </p:nvSpPr>
        <p:spPr>
          <a:xfrm>
            <a:off x="4900613" y="6079331"/>
            <a:ext cx="209836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Enabled data-driven retention strategies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44" name="Google Shape;54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86300" y="6365081"/>
            <a:ext cx="12858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9"/>
          <p:cNvSpPr/>
          <p:nvPr/>
        </p:nvSpPr>
        <p:spPr>
          <a:xfrm>
            <a:off x="4900613" y="6336506"/>
            <a:ext cx="223817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Provided foundation for sustainable growth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46" name="Google Shape;54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30169" y="6931223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9"/>
          <p:cNvSpPr/>
          <p:nvPr/>
        </p:nvSpPr>
        <p:spPr>
          <a:xfrm>
            <a:off x="3830194" y="6927652"/>
            <a:ext cx="1755046" cy="158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125"/>
              <a:buFont typeface="Arial"/>
              <a:buNone/>
            </a:pPr>
            <a:r>
              <a:rPr b="1" i="0" lang="en-US" sz="1125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Project Success Metrics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9"/>
          <p:cNvSpPr/>
          <p:nvPr/>
        </p:nvSpPr>
        <p:spPr>
          <a:xfrm>
            <a:off x="857250" y="7193756"/>
            <a:ext cx="18430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2563EB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9"/>
          <p:cNvSpPr/>
          <p:nvPr/>
        </p:nvSpPr>
        <p:spPr>
          <a:xfrm>
            <a:off x="857250" y="7422356"/>
            <a:ext cx="184308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Churn Rate Identified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9"/>
          <p:cNvSpPr/>
          <p:nvPr/>
        </p:nvSpPr>
        <p:spPr>
          <a:xfrm>
            <a:off x="2743200" y="7193756"/>
            <a:ext cx="18430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DC2626"/>
                </a:solidFill>
                <a:latin typeface="Arial"/>
                <a:ea typeface="Arial"/>
                <a:cs typeface="Arial"/>
                <a:sym typeface="Arial"/>
              </a:rPr>
              <a:t>2,037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9"/>
          <p:cNvSpPr/>
          <p:nvPr/>
        </p:nvSpPr>
        <p:spPr>
          <a:xfrm>
            <a:off x="2743200" y="7422356"/>
            <a:ext cx="184308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At-Risk Customers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9"/>
          <p:cNvSpPr/>
          <p:nvPr/>
        </p:nvSpPr>
        <p:spPr>
          <a:xfrm>
            <a:off x="4629150" y="7193756"/>
            <a:ext cx="18430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59669"/>
                </a:solidFill>
                <a:latin typeface="Arial"/>
                <a:ea typeface="Arial"/>
                <a:cs typeface="Arial"/>
                <a:sym typeface="Arial"/>
              </a:rPr>
              <a:t>460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9"/>
          <p:cNvSpPr/>
          <p:nvPr/>
        </p:nvSpPr>
        <p:spPr>
          <a:xfrm>
            <a:off x="4629150" y="7422356"/>
            <a:ext cx="184308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Highest Risk Segment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9"/>
          <p:cNvSpPr/>
          <p:nvPr/>
        </p:nvSpPr>
        <p:spPr>
          <a:xfrm>
            <a:off x="6515100" y="7193756"/>
            <a:ext cx="18430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C3AED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7C3AED"/>
                </a:solidFill>
                <a:latin typeface="Arial"/>
                <a:ea typeface="Arial"/>
                <a:cs typeface="Arial"/>
                <a:sym typeface="Arial"/>
              </a:rPr>
              <a:t>0.40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9"/>
          <p:cNvSpPr/>
          <p:nvPr/>
        </p:nvSpPr>
        <p:spPr>
          <a:xfrm>
            <a:off x="6515100" y="7422356"/>
            <a:ext cx="184308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Prediction Accuracy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2221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/>
          <p:nvPr/>
        </p:nvSpPr>
        <p:spPr>
          <a:xfrm>
            <a:off x="457200" y="457200"/>
            <a:ext cx="46434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57200" y="1028700"/>
            <a:ext cx="4643438" cy="46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125"/>
              <a:buFont typeface="Arial"/>
              <a:buNone/>
            </a:pPr>
            <a:r>
              <a:rPr b="0" i="0" lang="en-US" sz="112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Customer churn represents a critical business challenge that directly impacts revenue growth and long-term sustainability.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457200" y="1721644"/>
            <a:ext cx="4572000" cy="942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57200" y="1721644"/>
            <a:ext cx="28575" cy="9429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628650" y="1893094"/>
            <a:ext cx="314325" cy="342900"/>
          </a:xfrm>
          <a:prstGeom prst="ellipse">
            <a:avLst/>
          </a:prstGeom>
          <a:solidFill>
            <a:srgbClr val="FEE2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6" name="Google Shape;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" y="1978819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"/>
          <p:cNvSpPr/>
          <p:nvPr/>
        </p:nvSpPr>
        <p:spPr>
          <a:xfrm>
            <a:off x="1057275" y="1893094"/>
            <a:ext cx="3871913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Revenue Loss Impact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1057275" y="2150269"/>
            <a:ext cx="3871913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High churn rates lead to significant revenue loss and hinder business growth potential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457200" y="2836069"/>
            <a:ext cx="4572000" cy="942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457200" y="2836069"/>
            <a:ext cx="28575" cy="9429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1" name="Google Shape;5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" y="3093244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/>
          <p:nvPr/>
        </p:nvSpPr>
        <p:spPr>
          <a:xfrm>
            <a:off x="1057275" y="3007519"/>
            <a:ext cx="3871913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Limited Visibility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057275" y="3264694"/>
            <a:ext cx="3871913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Lack of comprehensive understanding of factors contributing to customer churn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457200" y="3950494"/>
            <a:ext cx="4572000" cy="942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457200" y="3950494"/>
            <a:ext cx="28575" cy="9429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28650" y="4121944"/>
            <a:ext cx="171450" cy="342900"/>
          </a:xfrm>
          <a:prstGeom prst="roundRect">
            <a:avLst>
              <a:gd fmla="val 16667" name="adj"/>
            </a:avLst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914400" y="4121944"/>
            <a:ext cx="401478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Reactive Approach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914400" y="4379119"/>
            <a:ext cx="40147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Current strategies are reactive rather than predictive, missing early intervention opportunities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457200" y="5122069"/>
            <a:ext cx="4572000" cy="742950"/>
          </a:xfrm>
          <a:prstGeom prst="rect">
            <a:avLst/>
          </a:prstGeom>
          <a:solidFill>
            <a:srgbClr val="FE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457200" y="5122069"/>
            <a:ext cx="28575" cy="742950"/>
          </a:xfrm>
          <a:prstGeom prst="rect">
            <a:avLst/>
          </a:prstGeom>
          <a:solidFill>
            <a:srgbClr val="EF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0" y="5323880"/>
            <a:ext cx="96441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/>
          <p:nvPr/>
        </p:nvSpPr>
        <p:spPr>
          <a:xfrm>
            <a:off x="628650" y="5322094"/>
            <a:ext cx="408340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91C1C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B91C1C"/>
                </a:solidFill>
                <a:latin typeface="Arial"/>
                <a:ea typeface="Arial"/>
                <a:cs typeface="Arial"/>
                <a:sym typeface="Arial"/>
              </a:rPr>
              <a:t>Solution Need: Data-driven intelligence for proactive customer retention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5715000" y="1431429"/>
            <a:ext cx="3200400" cy="9715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5886450" y="1602879"/>
            <a:ext cx="29289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Arial"/>
              <a:buNone/>
            </a:pPr>
            <a:r>
              <a:rPr b="1" i="0" lang="en-US" sz="20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5886450" y="1945779"/>
            <a:ext cx="292893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Churn Rate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5886450" y="2117229"/>
            <a:ext cx="29289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2,037 out of 10,000 customers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5715000" y="2574429"/>
            <a:ext cx="3200400" cy="9715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5886450" y="2745879"/>
            <a:ext cx="29289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25"/>
              <a:buFont typeface="Arial"/>
              <a:buNone/>
            </a:pPr>
            <a:r>
              <a:rPr b="1" i="0" lang="en-US" sz="2025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$$$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886450" y="3088779"/>
            <a:ext cx="292893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Revenue at Risk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886450" y="3260229"/>
            <a:ext cx="29289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Significant financial impact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715000" y="3774579"/>
            <a:ext cx="3200400" cy="1116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5886450" y="3946029"/>
            <a:ext cx="29289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Banking Sector Challenge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5886450" y="4231779"/>
            <a:ext cx="2928938" cy="48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In the competitive banking landscape, understanding and predicting customer churn is essential for developing effective retention strategies and maintaining market position.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37426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Analysis Questions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371600" y="971550"/>
            <a:ext cx="6472238" cy="232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125"/>
              <a:buFont typeface="Arial"/>
              <a:buNone/>
            </a:pPr>
            <a:r>
              <a:rPr b="0" i="0" lang="en-US" sz="112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Key research questions that guided our comprehensive churn investigation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914400" y="1546622"/>
            <a:ext cx="7315200" cy="152340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1143000" y="1775222"/>
            <a:ext cx="457200" cy="457200"/>
          </a:xfrm>
          <a:prstGeom prst="ellipse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1323910" y="1889522"/>
            <a:ext cx="16679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1650" y="1796653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/>
          <p:nvPr/>
        </p:nvSpPr>
        <p:spPr>
          <a:xfrm>
            <a:off x="2071688" y="1793081"/>
            <a:ext cx="3176708" cy="191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Most Churned Category Identification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771650" y="2118122"/>
            <a:ext cx="6300788" cy="20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13"/>
              <a:buFont typeface="Arial"/>
              <a:buNone/>
            </a:pPr>
            <a:r>
              <a:rPr b="0" i="0" lang="en-US" sz="1013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Which customer segment (by geography and gender) shows the highest churn rate across all categories?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771650" y="2441377"/>
            <a:ext cx="6229350" cy="371475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9" name="Google Shape;8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5950" y="2573536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2043113" y="2569964"/>
            <a:ext cx="3700407" cy="11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Goal: Identify high-risk customer segments for targeted retention strategies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914400" y="3270052"/>
            <a:ext cx="7315200" cy="152340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1143000" y="3498652"/>
            <a:ext cx="457200" cy="457200"/>
          </a:xfrm>
          <a:prstGeom prst="ellipse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1323910" y="3612952"/>
            <a:ext cx="16679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4" name="Google Shape;9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1650" y="3520083"/>
            <a:ext cx="128588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1985963" y="3516511"/>
            <a:ext cx="3411699" cy="191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Total Churned Customers Quantification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1771650" y="3841552"/>
            <a:ext cx="6300788" cy="20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13"/>
              <a:buFont typeface="Arial"/>
              <a:buNone/>
            </a:pPr>
            <a:r>
              <a:rPr b="0" i="0" lang="en-US" sz="1013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What is the exact number of customers who have churned from our customer base?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7" name="Google Shape;9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85950" y="4296966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/>
          <p:nvPr/>
        </p:nvSpPr>
        <p:spPr>
          <a:xfrm>
            <a:off x="2043113" y="4293394"/>
            <a:ext cx="4023271" cy="11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Goal: Establish baseline metrics for churn rate calculation and impact assessment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914400" y="4993481"/>
            <a:ext cx="7315200" cy="152340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1143000" y="5222081"/>
            <a:ext cx="457200" cy="457200"/>
          </a:xfrm>
          <a:prstGeom prst="ellipse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1323910" y="5336381"/>
            <a:ext cx="16679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2" name="Google Shape;10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71650" y="5243513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2007394" y="5239941"/>
            <a:ext cx="2752353" cy="191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Overall Customer Base Analysis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771650" y="5564981"/>
            <a:ext cx="6300788" cy="20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13"/>
              <a:buFont typeface="Arial"/>
              <a:buNone/>
            </a:pPr>
            <a:r>
              <a:rPr b="0" i="0" lang="en-US" sz="1013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What is the total number of customers in our database for analysis context?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771650" y="5888236"/>
            <a:ext cx="6229350" cy="371475"/>
          </a:xfrm>
          <a:prstGeom prst="rect">
            <a:avLst/>
          </a:prstGeom>
          <a:solidFill>
            <a:srgbClr val="ECFD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6" name="Google Shape;10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85950" y="6020395"/>
            <a:ext cx="75009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2018109" y="6016823"/>
            <a:ext cx="3734256" cy="11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Goal: Calculate accurate churn percentage and understand scale of analysis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8" name="Google Shape;10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97712" y="7025878"/>
            <a:ext cx="10715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3962019" y="7022306"/>
            <a:ext cx="1455679" cy="158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125"/>
              <a:buFont typeface="Arial"/>
              <a:buNone/>
            </a:pPr>
            <a:r>
              <a:rPr b="1" lang="en-US" sz="1125">
                <a:solidFill>
                  <a:srgbClr val="003366"/>
                </a:solidFill>
              </a:rPr>
              <a:t>Analysis</a:t>
            </a:r>
            <a:r>
              <a:rPr b="1" i="0" lang="en-US" sz="1125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 Approach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543050" y="7288411"/>
            <a:ext cx="6129338" cy="37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These targeted questions form the foundation of our data-driven approach to understanding customer churn patterns, enabling the development of predictive </a:t>
            </a:r>
            <a:r>
              <a:rPr lang="en-US" sz="900">
                <a:solidFill>
                  <a:srgbClr val="374151"/>
                </a:solidFill>
              </a:rPr>
              <a:t>model</a:t>
            </a:r>
            <a:r>
              <a:rPr b="0" i="0" lang="en-US" sz="9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and actionable business intelligence.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7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Technical Infrastructure Setup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371600" y="971550"/>
            <a:ext cx="6472238" cy="232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125"/>
              <a:buFont typeface="Arial"/>
              <a:buNone/>
            </a:pPr>
            <a:r>
              <a:rPr b="0" i="0" lang="en-US" sz="112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Robust database environment and data architecture for comprehensive churn analysis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457200" y="1546622"/>
            <a:ext cx="4000500" cy="2314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685800" y="1803797"/>
            <a:ext cx="342900" cy="342900"/>
          </a:xfrm>
          <a:prstGeom prst="ellipse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821475" y="1875234"/>
            <a:ext cx="142959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143000" y="1775222"/>
            <a:ext cx="1526167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SQL Server Setup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143000" y="2003822"/>
            <a:ext cx="152616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Microsoft SQL Server 2022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61009"/>
            <a:ext cx="139303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910828" y="2346722"/>
            <a:ext cx="170434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74151"/>
                </a:solidFill>
              </a:rPr>
              <a:t>Windows</a:t>
            </a:r>
            <a:r>
              <a:rPr b="0" i="0" lang="en-US" sz="9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Operating System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2646759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914400" y="2632472"/>
            <a:ext cx="1528539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SQL Server 2022 Installation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8" name="Google Shape;12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2932509"/>
            <a:ext cx="17859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950119" y="2918222"/>
            <a:ext cx="168553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Local data loading configuration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85800" y="3261122"/>
            <a:ext cx="3543300" cy="371475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1" name="Google Shape;13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100" y="3393281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957263" y="3389709"/>
            <a:ext cx="2654545" cy="11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Optimized for efficient data import and query performance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686300" y="1546622"/>
            <a:ext cx="4000500" cy="2314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4914900" y="1803797"/>
            <a:ext cx="342900" cy="342900"/>
          </a:xfrm>
          <a:prstGeom prst="ellipse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5050575" y="1875234"/>
            <a:ext cx="142959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372100" y="1775222"/>
            <a:ext cx="15768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Database Creation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5372100" y="2003822"/>
            <a:ext cx="1576899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Bank_Churn_DB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8" name="Google Shape;13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14900" y="2361009"/>
            <a:ext cx="12501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5125641" y="2346722"/>
            <a:ext cx="185056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Dedicated churn analysis database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0" name="Google Shape;14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14900" y="2646759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>
            <a:off x="5143500" y="2632472"/>
            <a:ext cx="209155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Customers table with optimized schema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2" name="Google Shape;142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14900" y="2932509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5143500" y="2918222"/>
            <a:ext cx="202843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Appropriate data types and constraints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4914900" y="3261122"/>
            <a:ext cx="3543300" cy="371475"/>
          </a:xfrm>
          <a:prstGeom prst="rect">
            <a:avLst/>
          </a:prstGeom>
          <a:solidFill>
            <a:srgbClr val="ECFD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5" name="Google Shape;145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29200" y="3393281"/>
            <a:ext cx="125016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5211366" y="3389709"/>
            <a:ext cx="2567508" cy="11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Schema designed to reflect dataset structure accurately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457200" y="4204097"/>
            <a:ext cx="8229600" cy="49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solidFill>
                  <a:srgbClr val="003366"/>
                </a:solidFill>
              </a:rPr>
              <a:t>Access All The Queries on my Github</a:t>
            </a:r>
            <a:endParaRPr b="1" sz="1350">
              <a:solidFill>
                <a:srgbClr val="003366"/>
              </a:solidFill>
            </a:endParaRPr>
          </a:p>
        </p:txBody>
      </p:sp>
      <p:pic>
        <p:nvPicPr>
          <p:cNvPr descr="preencoded.png" id="148" name="Google Shape;148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5800" y="4461272"/>
            <a:ext cx="17859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950119" y="4432697"/>
            <a:ext cx="2389947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125"/>
              <a:buFont typeface="Arial"/>
              <a:buNone/>
            </a:pPr>
            <a:r>
              <a:rPr b="1" i="0" lang="en-US" sz="1125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Database Schema Implementation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85800" y="4789875"/>
            <a:ext cx="3771900" cy="3314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857250" y="4989909"/>
            <a:ext cx="971717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60A5FA"/>
                </a:solidFill>
                <a:latin typeface="Arial"/>
                <a:ea typeface="Arial"/>
                <a:cs typeface="Arial"/>
                <a:sym typeface="Arial"/>
              </a:rPr>
              <a:t>CREATE DATABASE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1817554" y="4989909"/>
            <a:ext cx="851669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D34D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CD34D"/>
                </a:solidFill>
                <a:latin typeface="Arial"/>
                <a:ea typeface="Arial"/>
                <a:cs typeface="Arial"/>
                <a:sym typeface="Arial"/>
              </a:rPr>
              <a:t>Bank_Churn_DB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2597786" y="4989909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857250" y="5132784"/>
            <a:ext cx="191486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60A5FA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857250" y="5275659"/>
            <a:ext cx="25151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60A5FA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097347" y="5275659"/>
            <a:ext cx="851669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D34D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CD34D"/>
                </a:solidFill>
                <a:latin typeface="Arial"/>
                <a:ea typeface="Arial"/>
                <a:cs typeface="Arial"/>
                <a:sym typeface="Arial"/>
              </a:rPr>
              <a:t>Bank_Churn_DB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1877578" y="5275659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857250" y="5418534"/>
            <a:ext cx="191486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60A5FA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857250" y="5675709"/>
            <a:ext cx="79164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60A5FA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637481" y="5675709"/>
            <a:ext cx="611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D34D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CD34D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2177644" y="5675709"/>
            <a:ext cx="191486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977298" y="5818584"/>
            <a:ext cx="671624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CustomerId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1637509" y="5818584"/>
            <a:ext cx="971717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INT PRIMARY KEY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537789" y="5818584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977298" y="5961459"/>
            <a:ext cx="491579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Surname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457465" y="5961459"/>
            <a:ext cx="851669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NVARCHAR(255)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2237696" y="5961459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77298" y="6104334"/>
            <a:ext cx="731648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CreditScore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697534" y="6104334"/>
            <a:ext cx="25151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877606" y="6104334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977298" y="6247209"/>
            <a:ext cx="611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Geography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1577485" y="6247209"/>
            <a:ext cx="851669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NVARCHAR(255)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2357717" y="6247209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977298" y="6390084"/>
            <a:ext cx="43155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1397440" y="6390084"/>
            <a:ext cx="851669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NVARCHAR(255)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177672" y="6390084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977298" y="6532959"/>
            <a:ext cx="25151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217395" y="6532959"/>
            <a:ext cx="25151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1397468" y="6532959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977298" y="6675834"/>
            <a:ext cx="43155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Tenure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1397440" y="6675834"/>
            <a:ext cx="25151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1577513" y="6675834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977298" y="6818709"/>
            <a:ext cx="491579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1457465" y="6818709"/>
            <a:ext cx="911693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DECIMAL(10, 2)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2297720" y="6818709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977298" y="6961584"/>
            <a:ext cx="851669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NumOfProducts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1817554" y="6961584"/>
            <a:ext cx="25151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1997627" y="6961584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977298" y="7104459"/>
            <a:ext cx="611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HasCrCard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1577485" y="7104459"/>
            <a:ext cx="25151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1757558" y="7104459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977298" y="7247334"/>
            <a:ext cx="911693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IsActiveMember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1877578" y="7247334"/>
            <a:ext cx="25151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2057651" y="7247334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977298" y="7390209"/>
            <a:ext cx="971717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EstimatedSalary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1937603" y="7390209"/>
            <a:ext cx="911693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DECIMAL(10, 2)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2777858" y="7390209"/>
            <a:ext cx="13146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977298" y="7533084"/>
            <a:ext cx="43155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Exited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1397440" y="7533084"/>
            <a:ext cx="25151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78B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A78BFA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857250" y="7675959"/>
            <a:ext cx="191486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D399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34D399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857250" y="7818834"/>
            <a:ext cx="191486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60A5FA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685800" y="8290322"/>
            <a:ext cx="2514600" cy="600075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"/>
          <p:cNvSpPr/>
          <p:nvPr/>
        </p:nvSpPr>
        <p:spPr>
          <a:xfrm>
            <a:off x="800100" y="8404622"/>
            <a:ext cx="23574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800100" y="8633222"/>
            <a:ext cx="235743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Data Fields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3429000" y="8404622"/>
            <a:ext cx="23574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3429000" y="8633222"/>
            <a:ext cx="235743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Records Capacity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5943600" y="8290322"/>
            <a:ext cx="2514600" cy="600075"/>
          </a:xfrm>
          <a:prstGeom prst="rect">
            <a:avLst/>
          </a:prstGeom>
          <a:solidFill>
            <a:srgbClr val="ECFD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6057900" y="8404622"/>
            <a:ext cx="23574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59669"/>
                </a:solidFill>
                <a:latin typeface="Arial"/>
                <a:ea typeface="Arial"/>
                <a:cs typeface="Arial"/>
                <a:sym typeface="Arial"/>
              </a:rPr>
              <a:t>SSMS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6057900" y="8633222"/>
            <a:ext cx="235743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Import Method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4686303" y="5865913"/>
            <a:ext cx="3857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01625" lvl="0" marL="457200" marR="0" rtl="0" algn="l"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-"/>
            </a:pPr>
            <a:r>
              <a:rPr b="1" i="0" lang="en-US" sz="11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Most Churned Category Identification: </a:t>
            </a:r>
            <a:r>
              <a:rPr b="1" i="0" lang="en-US" sz="11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Click Here</a:t>
            </a:r>
            <a:endParaRPr b="0" i="0" sz="1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4641576" y="6406588"/>
            <a:ext cx="37071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01625" lvl="0" marL="457200" marR="0" rtl="0" algn="l"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-"/>
            </a:pPr>
            <a:r>
              <a:rPr b="1" i="0" lang="en-US" sz="11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Total Churned Customers Quantification: </a:t>
            </a:r>
            <a:r>
              <a:rPr b="1" i="0" lang="en-US" sz="11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Click Here</a:t>
            </a:r>
            <a:endParaRPr b="0" i="0" sz="1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4686302" y="6942950"/>
            <a:ext cx="34695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01625" lvl="0" marL="457200" marR="0" rtl="0" algn="l">
              <a:spcBef>
                <a:spcPts val="0"/>
              </a:spcBef>
              <a:spcAft>
                <a:spcPts val="0"/>
              </a:spcAft>
              <a:buSzPts val="1150"/>
              <a:buFont typeface="Arial"/>
              <a:buChar char="-"/>
            </a:pPr>
            <a:r>
              <a:rPr b="1" i="0" lang="en-US" sz="11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Overall Customer Base Analysis: </a:t>
            </a:r>
            <a:r>
              <a:rPr b="1" i="0" lang="en-US" sz="11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Click Here</a:t>
            </a:r>
            <a:endParaRPr b="0" i="0" sz="1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4649402" y="4854400"/>
            <a:ext cx="3543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lang="en-US" sz="1350">
                <a:solidFill>
                  <a:srgbClr val="003366"/>
                </a:solidFill>
              </a:rPr>
              <a:t>Access All the Queries in My Github Repo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4637827" y="5259813"/>
            <a:ext cx="34695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01625" lvl="0" marL="457200" marR="0" rtl="0" algn="l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b="1" lang="en-US" sz="1150">
                <a:solidFill>
                  <a:srgbClr val="003366"/>
                </a:solidFill>
              </a:rPr>
              <a:t>DB/table Creation</a:t>
            </a:r>
            <a:r>
              <a:rPr b="1" i="0" lang="en-US" sz="11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1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Click Here</a:t>
            </a:r>
            <a:endParaRPr b="0" i="0" sz="1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46164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Data Pipeline &amp; Power BI Integration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371600" y="971550"/>
            <a:ext cx="6472238" cy="232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125"/>
              <a:buFont typeface="Arial"/>
              <a:buNone/>
            </a:pPr>
            <a:r>
              <a:rPr b="0" i="0" lang="en-US" sz="112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Seamless data flow from SQL Server to interactive business intelligence dashboard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457200" y="1546622"/>
            <a:ext cx="1600200" cy="1743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1028700" y="1718072"/>
            <a:ext cx="457200" cy="457200"/>
          </a:xfrm>
          <a:prstGeom prst="ellipse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5" name="Google Shape;2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3006" y="1860947"/>
            <a:ext cx="128588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"/>
          <p:cNvSpPr/>
          <p:nvPr/>
        </p:nvSpPr>
        <p:spPr>
          <a:xfrm>
            <a:off x="628650" y="2289572"/>
            <a:ext cx="132873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Data Import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628650" y="2546747"/>
            <a:ext cx="13287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Bank_Churn.csv loaded via SSMS import feature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857055" y="2968228"/>
            <a:ext cx="800491" cy="151805"/>
          </a:xfrm>
          <a:prstGeom prst="roundRect">
            <a:avLst>
              <a:gd fmla="val 16667" name="adj"/>
            </a:avLst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857055" y="2968228"/>
            <a:ext cx="871928" cy="151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025" lIns="102100" spcFirstLastPara="1" rIns="102100" wrap="square" tIns="34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65F46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065F46"/>
                </a:solidFill>
                <a:latin typeface="Arial"/>
                <a:ea typeface="Arial"/>
                <a:cs typeface="Arial"/>
                <a:sym typeface="Arial"/>
              </a:rPr>
              <a:t>10,000 Records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2133581" y="2403872"/>
            <a:ext cx="457200" cy="28575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2666963" y="1546622"/>
            <a:ext cx="1600200" cy="1743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3238463" y="1718072"/>
            <a:ext cx="457200" cy="457200"/>
          </a:xfrm>
          <a:prstGeom prst="ellipse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33" name="Google Shape;2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2053" y="1860947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"/>
          <p:cNvSpPr/>
          <p:nvPr/>
        </p:nvSpPr>
        <p:spPr>
          <a:xfrm>
            <a:off x="2838413" y="2289572"/>
            <a:ext cx="132873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SQL Analysis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2838413" y="2546747"/>
            <a:ext cx="13287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Queries executed for churn insights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3095420" y="2968228"/>
            <a:ext cx="743285" cy="151805"/>
          </a:xfrm>
          <a:prstGeom prst="roundRect">
            <a:avLst>
              <a:gd fmla="val 16667" name="adj"/>
            </a:avLst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3095420" y="2968228"/>
            <a:ext cx="814722" cy="151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025" lIns="102100" spcFirstLastPara="1" rIns="102100" wrap="square" tIns="34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1E40AF"/>
                </a:solidFill>
                <a:latin typeface="Arial"/>
                <a:ea typeface="Arial"/>
                <a:cs typeface="Arial"/>
                <a:sym typeface="Arial"/>
              </a:rPr>
              <a:t>3 Key Queries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4343344" y="2403872"/>
            <a:ext cx="457200" cy="28575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>
            <a:off x="4876726" y="1546622"/>
            <a:ext cx="1600200" cy="1743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>
            <a:off x="5448226" y="1718072"/>
            <a:ext cx="457200" cy="457200"/>
          </a:xfrm>
          <a:prstGeom prst="ellipse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41" name="Google Shape;2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2532" y="1860947"/>
            <a:ext cx="128588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"/>
          <p:cNvSpPr/>
          <p:nvPr/>
        </p:nvSpPr>
        <p:spPr>
          <a:xfrm>
            <a:off x="5048176" y="2289572"/>
            <a:ext cx="132873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DirectQuery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5048176" y="2546747"/>
            <a:ext cx="13287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Real-time connection to SQL Server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5400508" y="2968228"/>
            <a:ext cx="624046" cy="151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025" lIns="102100" spcFirstLastPara="1" rIns="102100" wrap="square" tIns="34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Data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6553107" y="2403872"/>
            <a:ext cx="457200" cy="28575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086488" y="1546622"/>
            <a:ext cx="1600200" cy="1743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7657988" y="1718072"/>
            <a:ext cx="457200" cy="457200"/>
          </a:xfrm>
          <a:prstGeom prst="ellipse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48" name="Google Shape;24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0148" y="1860947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"/>
          <p:cNvSpPr/>
          <p:nvPr/>
        </p:nvSpPr>
        <p:spPr>
          <a:xfrm>
            <a:off x="7257938" y="2289572"/>
            <a:ext cx="132873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7257938" y="2546747"/>
            <a:ext cx="13287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Interactive visualizations and insights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7615768" y="2968228"/>
            <a:ext cx="541613" cy="151805"/>
          </a:xfrm>
          <a:prstGeom prst="roundRect">
            <a:avLst>
              <a:gd fmla="val 16667" name="adj"/>
            </a:avLst>
          </a:prstGeom>
          <a:solidFill>
            <a:srgbClr val="EDE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"/>
          <p:cNvSpPr/>
          <p:nvPr/>
        </p:nvSpPr>
        <p:spPr>
          <a:xfrm>
            <a:off x="7615768" y="2968228"/>
            <a:ext cx="613051" cy="151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025" lIns="102100" spcFirstLastPara="1" rIns="102100" wrap="square" tIns="34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B21B6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5B21B6"/>
                </a:solidFill>
                <a:latin typeface="Arial"/>
                <a:ea typeface="Arial"/>
                <a:cs typeface="Arial"/>
                <a:sym typeface="Arial"/>
              </a:rPr>
              <a:t>8 Visuals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457200" y="3632597"/>
            <a:ext cx="4000500" cy="337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4" name="Google Shape;2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" y="3889772"/>
            <a:ext cx="128588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"/>
          <p:cNvSpPr/>
          <p:nvPr/>
        </p:nvSpPr>
        <p:spPr>
          <a:xfrm>
            <a:off x="900113" y="3861197"/>
            <a:ext cx="206605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DirectQuery Advantages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685800" y="4289822"/>
            <a:ext cx="214313" cy="285750"/>
          </a:xfrm>
          <a:prstGeom prst="roundRect">
            <a:avLst>
              <a:gd fmla="val 16667" name="adj"/>
            </a:avLst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7" name="Google Shape;25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2950" y="4384477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"/>
          <p:cNvSpPr/>
          <p:nvPr/>
        </p:nvSpPr>
        <p:spPr>
          <a:xfrm>
            <a:off x="1014413" y="4261247"/>
            <a:ext cx="214491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Real-time Data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1014413" y="4432697"/>
            <a:ext cx="2144911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Dashboard always displays current information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685800" y="4718447"/>
            <a:ext cx="226814" cy="285750"/>
          </a:xfrm>
          <a:prstGeom prst="roundRect">
            <a:avLst>
              <a:gd fmla="val 16667" name="adj"/>
            </a:avLst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1" name="Google Shape;26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2950" y="4813102"/>
            <a:ext cx="112514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"/>
          <p:cNvSpPr/>
          <p:nvPr/>
        </p:nvSpPr>
        <p:spPr>
          <a:xfrm>
            <a:off x="1026914" y="4689872"/>
            <a:ext cx="214513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No Data Import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1026914" y="4861322"/>
            <a:ext cx="2145134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Queries database directly without copying data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685800" y="5147072"/>
            <a:ext cx="214313" cy="285750"/>
          </a:xfrm>
          <a:prstGeom prst="roundRect">
            <a:avLst>
              <a:gd fmla="val 16667" name="adj"/>
            </a:avLst>
          </a:prstGeom>
          <a:solidFill>
            <a:srgbClr val="EDE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5" name="Google Shape;265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2950" y="5241727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"/>
          <p:cNvSpPr/>
          <p:nvPr/>
        </p:nvSpPr>
        <p:spPr>
          <a:xfrm>
            <a:off x="1014413" y="5118497"/>
            <a:ext cx="145565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1014413" y="5289947"/>
            <a:ext cx="1455651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Maintains single source of truth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4686300" y="3632597"/>
            <a:ext cx="4000500" cy="337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9" name="Google Shape;26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14900" y="3889772"/>
            <a:ext cx="128588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"/>
          <p:cNvSpPr/>
          <p:nvPr/>
        </p:nvSpPr>
        <p:spPr>
          <a:xfrm>
            <a:off x="5129213" y="3861197"/>
            <a:ext cx="2234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Custom Measures Created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4914900" y="4261247"/>
            <a:ext cx="3543300" cy="542925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"/>
          <p:cNvSpPr/>
          <p:nvPr/>
        </p:nvSpPr>
        <p:spPr>
          <a:xfrm>
            <a:off x="5029200" y="4375547"/>
            <a:ext cx="33861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Total Customers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5029200" y="4546997"/>
            <a:ext cx="338613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COUNT of all customer records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4914900" y="4918472"/>
            <a:ext cx="3543300" cy="542925"/>
          </a:xfrm>
          <a:prstGeom prst="rect">
            <a:avLst/>
          </a:prstGeom>
          <a:solidFill>
            <a:srgbClr val="FE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"/>
          <p:cNvSpPr/>
          <p:nvPr/>
        </p:nvSpPr>
        <p:spPr>
          <a:xfrm>
            <a:off x="5029200" y="5032772"/>
            <a:ext cx="33861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91C1C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B91C1C"/>
                </a:solidFill>
                <a:latin typeface="Arial"/>
                <a:ea typeface="Arial"/>
                <a:cs typeface="Arial"/>
                <a:sym typeface="Arial"/>
              </a:rPr>
              <a:t>Churned Customers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5029200" y="5204222"/>
            <a:ext cx="338613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COUNT where Exited = 1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5029200" y="5689997"/>
            <a:ext cx="33861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Churn Rate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5029200" y="5861447"/>
            <a:ext cx="338613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Churned / Total * 100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4914900" y="6232922"/>
            <a:ext cx="3543300" cy="542925"/>
          </a:xfrm>
          <a:prstGeom prst="rect">
            <a:avLst/>
          </a:prstGeom>
          <a:solidFill>
            <a:srgbClr val="ECFD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"/>
          <p:cNvSpPr/>
          <p:nvPr/>
        </p:nvSpPr>
        <p:spPr>
          <a:xfrm>
            <a:off x="5029200" y="6347222"/>
            <a:ext cx="33861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47857"/>
                </a:solidFill>
                <a:latin typeface="Arial"/>
                <a:ea typeface="Arial"/>
                <a:cs typeface="Arial"/>
                <a:sym typeface="Arial"/>
              </a:rPr>
              <a:t>Prediction Parameters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5029200" y="6518672"/>
            <a:ext cx="3386138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CreditScore, Age, NumOfProducts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7" name="Google Shape;2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6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Dashboard Overview &amp; Key Metrics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1371600" y="971550"/>
            <a:ext cx="6472238" cy="232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125"/>
              <a:buFont typeface="Arial"/>
              <a:buNone/>
            </a:pPr>
            <a:r>
              <a:rPr b="0" i="0" lang="en-US" sz="112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Comprehensive Power BI dashboard providing interactive churn intelligence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457200" y="1432322"/>
            <a:ext cx="1928813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1193006" y="1603772"/>
            <a:ext cx="457200" cy="457200"/>
          </a:xfrm>
          <a:prstGeom prst="ellipse">
            <a:avLst/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2" name="Google Shape;2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4450" y="1746647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6"/>
          <p:cNvSpPr/>
          <p:nvPr/>
        </p:nvSpPr>
        <p:spPr>
          <a:xfrm>
            <a:off x="628650" y="2175272"/>
            <a:ext cx="16573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687"/>
              <a:buFont typeface="Arial"/>
              <a:buNone/>
            </a:pPr>
            <a:r>
              <a:rPr b="1" i="0" lang="en-US" sz="1687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10K</a:t>
            </a:r>
            <a:endParaRPr b="0" i="0" sz="16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628650" y="2489597"/>
            <a:ext cx="16573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Total Customers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2557463" y="1432322"/>
            <a:ext cx="1928813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"/>
          <p:cNvSpPr/>
          <p:nvPr/>
        </p:nvSpPr>
        <p:spPr>
          <a:xfrm>
            <a:off x="3293269" y="1603772"/>
            <a:ext cx="457200" cy="457200"/>
          </a:xfrm>
          <a:prstGeom prst="ellipse">
            <a:avLst/>
          </a:prstGeom>
          <a:solidFill>
            <a:srgbClr val="FEE2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7" name="Google Shape;2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4713" y="1746647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6"/>
          <p:cNvSpPr/>
          <p:nvPr/>
        </p:nvSpPr>
        <p:spPr>
          <a:xfrm>
            <a:off x="2728913" y="2175272"/>
            <a:ext cx="16573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1687"/>
              <a:buFont typeface="Arial"/>
              <a:buNone/>
            </a:pPr>
            <a:r>
              <a:rPr b="1" i="0" lang="en-US" sz="1687" u="none" cap="none" strike="noStrike">
                <a:solidFill>
                  <a:srgbClr val="DC2626"/>
                </a:solidFill>
                <a:latin typeface="Arial"/>
                <a:ea typeface="Arial"/>
                <a:cs typeface="Arial"/>
                <a:sym typeface="Arial"/>
              </a:rPr>
              <a:t>2,037</a:t>
            </a:r>
            <a:endParaRPr b="0" i="0" sz="16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2728913" y="2489597"/>
            <a:ext cx="16573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Churned Customers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4657725" y="1432322"/>
            <a:ext cx="1928813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1" name="Google Shape;30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7838" y="1746647"/>
            <a:ext cx="128588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"/>
          <p:cNvSpPr/>
          <p:nvPr/>
        </p:nvSpPr>
        <p:spPr>
          <a:xfrm>
            <a:off x="4829175" y="2175272"/>
            <a:ext cx="16573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87"/>
              <a:buFont typeface="Arial"/>
              <a:buNone/>
            </a:pPr>
            <a:r>
              <a:rPr b="1" i="0" lang="en-US" sz="1687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0" i="0" sz="16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4829175" y="2489597"/>
            <a:ext cx="16573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Churn Rate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6757988" y="1432322"/>
            <a:ext cx="1928813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7493794" y="1603772"/>
            <a:ext cx="457200" cy="457200"/>
          </a:xfrm>
          <a:prstGeom prst="ellipse">
            <a:avLst/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6" name="Google Shape;30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36669" y="1746647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6"/>
          <p:cNvSpPr/>
          <p:nvPr/>
        </p:nvSpPr>
        <p:spPr>
          <a:xfrm>
            <a:off x="6929438" y="2175272"/>
            <a:ext cx="16573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687"/>
              <a:buFont typeface="Arial"/>
              <a:buNone/>
            </a:pPr>
            <a:r>
              <a:rPr b="1" i="0" lang="en-US" sz="1687" u="none" cap="none" strike="noStrike">
                <a:solidFill>
                  <a:srgbClr val="059669"/>
                </a:solidFill>
                <a:latin typeface="Arial"/>
                <a:ea typeface="Arial"/>
                <a:cs typeface="Arial"/>
                <a:sym typeface="Arial"/>
              </a:rPr>
              <a:t>0.40</a:t>
            </a:r>
            <a:endParaRPr b="0" i="0" sz="16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6"/>
          <p:cNvSpPr/>
          <p:nvPr/>
        </p:nvSpPr>
        <p:spPr>
          <a:xfrm>
            <a:off x="6929438" y="2489597"/>
            <a:ext cx="16573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Predicted Probability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457200" y="3032523"/>
            <a:ext cx="8229600" cy="12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10" name="Google Shape;31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650" y="3227189"/>
            <a:ext cx="16073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6"/>
          <p:cNvSpPr/>
          <p:nvPr/>
        </p:nvSpPr>
        <p:spPr>
          <a:xfrm>
            <a:off x="846534" y="3223617"/>
            <a:ext cx="2262839" cy="158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125"/>
              <a:buFont typeface="Arial"/>
              <a:buNone/>
            </a:pPr>
            <a:r>
              <a:rPr b="1" i="0" lang="en-US" sz="1125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Interactive Power BI Dashboard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6"/>
          <p:cNvSpPr/>
          <p:nvPr/>
        </p:nvSpPr>
        <p:spPr>
          <a:xfrm>
            <a:off x="6662161" y="3218259"/>
            <a:ext cx="557352" cy="171450"/>
          </a:xfrm>
          <a:prstGeom prst="roundRect">
            <a:avLst>
              <a:gd fmla="val 16667" name="adj"/>
            </a:avLst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"/>
          <p:cNvSpPr/>
          <p:nvPr/>
        </p:nvSpPr>
        <p:spPr>
          <a:xfrm>
            <a:off x="6662161" y="3218259"/>
            <a:ext cx="62879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025" lIns="102100" spcFirstLastPara="1" rIns="102100" wrap="square" tIns="34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1E40AF"/>
                </a:solidFill>
                <a:latin typeface="Arial"/>
                <a:ea typeface="Arial"/>
                <a:cs typeface="Arial"/>
                <a:sym typeface="Arial"/>
              </a:rPr>
              <a:t>Real-time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6"/>
          <p:cNvSpPr/>
          <p:nvPr/>
        </p:nvSpPr>
        <p:spPr>
          <a:xfrm>
            <a:off x="7276663" y="3218259"/>
            <a:ext cx="600298" cy="171450"/>
          </a:xfrm>
          <a:prstGeom prst="roundRect">
            <a:avLst>
              <a:gd fmla="val 16667" name="adj"/>
            </a:avLst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"/>
          <p:cNvSpPr/>
          <p:nvPr/>
        </p:nvSpPr>
        <p:spPr>
          <a:xfrm>
            <a:off x="7276663" y="3218259"/>
            <a:ext cx="67173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025" lIns="102100" spcFirstLastPara="1" rIns="102100" wrap="square" tIns="34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65F46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065F46"/>
                </a:solidFill>
                <a:latin typeface="Arial"/>
                <a:ea typeface="Arial"/>
                <a:cs typeface="Arial"/>
                <a:sym typeface="Arial"/>
              </a:rPr>
              <a:t>Interactive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6"/>
          <p:cNvSpPr/>
          <p:nvPr/>
        </p:nvSpPr>
        <p:spPr>
          <a:xfrm>
            <a:off x="7934111" y="3218259"/>
            <a:ext cx="65267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025" lIns="102100" spcFirstLastPara="1" rIns="102100" wrap="square" tIns="34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"/>
          <p:cNvSpPr/>
          <p:nvPr/>
        </p:nvSpPr>
        <p:spPr>
          <a:xfrm>
            <a:off x="628650" y="3601122"/>
            <a:ext cx="1886100" cy="485700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"/>
          <p:cNvSpPr/>
          <p:nvPr/>
        </p:nvSpPr>
        <p:spPr>
          <a:xfrm>
            <a:off x="714375" y="3686847"/>
            <a:ext cx="178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714375" y="3886872"/>
            <a:ext cx="1785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6"/>
          <p:cNvSpPr/>
          <p:nvPr/>
        </p:nvSpPr>
        <p:spPr>
          <a:xfrm>
            <a:off x="2386025" y="3629735"/>
            <a:ext cx="178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6"/>
          <p:cNvSpPr/>
          <p:nvPr/>
        </p:nvSpPr>
        <p:spPr>
          <a:xfrm>
            <a:off x="2386025" y="3829760"/>
            <a:ext cx="1785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3883700" y="3544047"/>
            <a:ext cx="1886100" cy="485700"/>
          </a:xfrm>
          <a:prstGeom prst="rect">
            <a:avLst/>
          </a:prstGeom>
          <a:solidFill>
            <a:srgbClr val="ECFD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6"/>
          <p:cNvSpPr/>
          <p:nvPr/>
        </p:nvSpPr>
        <p:spPr>
          <a:xfrm>
            <a:off x="3969425" y="3629772"/>
            <a:ext cx="178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5966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6"/>
          <p:cNvSpPr/>
          <p:nvPr/>
        </p:nvSpPr>
        <p:spPr>
          <a:xfrm>
            <a:off x="3969425" y="3829797"/>
            <a:ext cx="1785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Geographies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6256675" y="3544047"/>
            <a:ext cx="1886100" cy="4857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"/>
          <p:cNvSpPr/>
          <p:nvPr/>
        </p:nvSpPr>
        <p:spPr>
          <a:xfrm>
            <a:off x="6342400" y="3629772"/>
            <a:ext cx="178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C3AED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7C3AED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6342400" y="3829797"/>
            <a:ext cx="1785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Data Fields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3" name="Google Shape;333;g367a42ec8cb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67a42ec8cb_0_21"/>
          <p:cNvSpPr/>
          <p:nvPr/>
        </p:nvSpPr>
        <p:spPr>
          <a:xfrm>
            <a:off x="421500" y="0"/>
            <a:ext cx="830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b="1" lang="en-US" sz="2700">
                <a:solidFill>
                  <a:srgbClr val="003366"/>
                </a:solidFill>
              </a:rPr>
              <a:t>(Download PBI file </a:t>
            </a:r>
            <a:r>
              <a:rPr b="1" lang="en-US" sz="2700" u="sng">
                <a:solidFill>
                  <a:schemeClr val="hlink"/>
                </a:solidFill>
                <a:hlinkClick r:id="rId4"/>
              </a:rPr>
              <a:t>HERE</a:t>
            </a:r>
            <a:r>
              <a:rPr b="1" lang="en-US" sz="2700">
                <a:solidFill>
                  <a:srgbClr val="003366"/>
                </a:solidFill>
              </a:rPr>
              <a:t>)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367a42ec8cb_0_21" title="dashboar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00" y="342900"/>
            <a:ext cx="8606600" cy="4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1" name="Google Shape;3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9032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7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Intelligence &amp; Insights Analysis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1371600" y="971550"/>
            <a:ext cx="6472238" cy="232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125"/>
              <a:buFont typeface="Arial"/>
              <a:buNone/>
            </a:pPr>
            <a:r>
              <a:rPr b="0" i="0" lang="en-US" sz="112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Key findings from comprehensive dashboard analysis revealing critical churn patterns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457200" y="1546622"/>
            <a:ext cx="4000500" cy="1628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457200" y="1546622"/>
            <a:ext cx="28575" cy="16287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628650" y="1718072"/>
            <a:ext cx="350044" cy="342900"/>
          </a:xfrm>
          <a:prstGeom prst="ellipse">
            <a:avLst/>
          </a:prstGeom>
          <a:solidFill>
            <a:srgbClr val="FEE2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47" name="Google Shape;3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" y="1803797"/>
            <a:ext cx="17859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7"/>
          <p:cNvSpPr/>
          <p:nvPr/>
        </p:nvSpPr>
        <p:spPr>
          <a:xfrm>
            <a:off x="1092994" y="1789509"/>
            <a:ext cx="1429085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Highest Risk Segment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628650" y="2175272"/>
            <a:ext cx="3657600" cy="42862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>
            <a:off x="742950" y="2289572"/>
            <a:ext cx="350043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France, Female: 460 churned customers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628650" y="2718197"/>
            <a:ext cx="37290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Female customers, particularly in 40-49 and 50+ age groups, show significantly higher churn rates across all geographies.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457200" y="3346847"/>
            <a:ext cx="4000500" cy="1628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7"/>
          <p:cNvSpPr/>
          <p:nvPr/>
        </p:nvSpPr>
        <p:spPr>
          <a:xfrm>
            <a:off x="457200" y="3346847"/>
            <a:ext cx="28575" cy="16287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"/>
          <p:cNvSpPr/>
          <p:nvPr/>
        </p:nvSpPr>
        <p:spPr>
          <a:xfrm>
            <a:off x="628650" y="3518297"/>
            <a:ext cx="332184" cy="342900"/>
          </a:xfrm>
          <a:prstGeom prst="ellipse">
            <a:avLst/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55" name="Google Shape;3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" y="3604022"/>
            <a:ext cx="16073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7"/>
          <p:cNvSpPr/>
          <p:nvPr/>
        </p:nvSpPr>
        <p:spPr>
          <a:xfrm>
            <a:off x="1075134" y="3589734"/>
            <a:ext cx="1314813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Credit Score Pattern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628650" y="3975497"/>
            <a:ext cx="3657600" cy="42862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742950" y="4089797"/>
            <a:ext cx="350043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600-700 range shows highest churn concentration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628650" y="4518422"/>
            <a:ext cx="37290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Customers with moderate credit scores represent the largest portion of churned customers, indicating potential dissatisfaction with service offerings.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457200" y="5147072"/>
            <a:ext cx="40005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"/>
          <p:cNvSpPr/>
          <p:nvPr/>
        </p:nvSpPr>
        <p:spPr>
          <a:xfrm>
            <a:off x="457200" y="5147072"/>
            <a:ext cx="28575" cy="1600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"/>
          <p:cNvSpPr/>
          <p:nvPr/>
        </p:nvSpPr>
        <p:spPr>
          <a:xfrm>
            <a:off x="628650" y="5318522"/>
            <a:ext cx="314325" cy="342900"/>
          </a:xfrm>
          <a:prstGeom prst="ellipse">
            <a:avLst/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63" name="Google Shape;36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" y="5404247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7"/>
          <p:cNvSpPr/>
          <p:nvPr/>
        </p:nvSpPr>
        <p:spPr>
          <a:xfrm>
            <a:off x="1057275" y="5389959"/>
            <a:ext cx="1314617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Geographic Insights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7"/>
          <p:cNvSpPr/>
          <p:nvPr/>
        </p:nvSpPr>
        <p:spPr>
          <a:xfrm>
            <a:off x="628650" y="5775722"/>
            <a:ext cx="1181091" cy="400050"/>
          </a:xfrm>
          <a:prstGeom prst="rect">
            <a:avLst/>
          </a:prstGeom>
          <a:solidFill>
            <a:srgbClr val="FE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"/>
          <p:cNvSpPr/>
          <p:nvPr/>
        </p:nvSpPr>
        <p:spPr>
          <a:xfrm>
            <a:off x="685800" y="5832872"/>
            <a:ext cx="113822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DC2626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"/>
          <p:cNvSpPr/>
          <p:nvPr/>
        </p:nvSpPr>
        <p:spPr>
          <a:xfrm>
            <a:off x="685800" y="6004322"/>
            <a:ext cx="1138228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1924041" y="5832872"/>
            <a:ext cx="113822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7"/>
          <p:cNvSpPr/>
          <p:nvPr/>
        </p:nvSpPr>
        <p:spPr>
          <a:xfrm>
            <a:off x="1924041" y="6004322"/>
            <a:ext cx="1138228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Germany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7"/>
          <p:cNvSpPr/>
          <p:nvPr/>
        </p:nvSpPr>
        <p:spPr>
          <a:xfrm>
            <a:off x="3105131" y="5775722"/>
            <a:ext cx="1181091" cy="400050"/>
          </a:xfrm>
          <a:prstGeom prst="rect">
            <a:avLst/>
          </a:prstGeom>
          <a:solidFill>
            <a:srgbClr val="ECFD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7"/>
          <p:cNvSpPr/>
          <p:nvPr/>
        </p:nvSpPr>
        <p:spPr>
          <a:xfrm>
            <a:off x="3162281" y="5832872"/>
            <a:ext cx="113822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59669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7"/>
          <p:cNvSpPr/>
          <p:nvPr/>
        </p:nvSpPr>
        <p:spPr>
          <a:xfrm>
            <a:off x="3162281" y="6004322"/>
            <a:ext cx="1138228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Spain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7"/>
          <p:cNvSpPr/>
          <p:nvPr/>
        </p:nvSpPr>
        <p:spPr>
          <a:xfrm>
            <a:off x="628650" y="6290072"/>
            <a:ext cx="37290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France and Germany show equal high churn rates, while Spain demonstrates better customer retention.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7"/>
          <p:cNvSpPr/>
          <p:nvPr/>
        </p:nvSpPr>
        <p:spPr>
          <a:xfrm>
            <a:off x="4686300" y="1546622"/>
            <a:ext cx="4000500" cy="217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"/>
          <p:cNvSpPr/>
          <p:nvPr/>
        </p:nvSpPr>
        <p:spPr>
          <a:xfrm>
            <a:off x="4686300" y="1546622"/>
            <a:ext cx="28575" cy="21717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"/>
          <p:cNvSpPr/>
          <p:nvPr/>
        </p:nvSpPr>
        <p:spPr>
          <a:xfrm>
            <a:off x="4857750" y="1718072"/>
            <a:ext cx="332184" cy="342900"/>
          </a:xfrm>
          <a:prstGeom prst="ellipse">
            <a:avLst/>
          </a:prstGeom>
          <a:solidFill>
            <a:srgbClr val="EDE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7" name="Google Shape;37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3475" y="1803797"/>
            <a:ext cx="16073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"/>
          <p:cNvSpPr/>
          <p:nvPr/>
        </p:nvSpPr>
        <p:spPr>
          <a:xfrm>
            <a:off x="5304234" y="1789509"/>
            <a:ext cx="1428834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Product Portfolio Risk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7"/>
          <p:cNvSpPr/>
          <p:nvPr/>
        </p:nvSpPr>
        <p:spPr>
          <a:xfrm>
            <a:off x="4857750" y="2175272"/>
            <a:ext cx="3657600" cy="285750"/>
          </a:xfrm>
          <a:prstGeom prst="rect">
            <a:avLst/>
          </a:prstGeom>
          <a:solidFill>
            <a:srgbClr val="FE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7"/>
          <p:cNvSpPr/>
          <p:nvPr/>
        </p:nvSpPr>
        <p:spPr>
          <a:xfrm>
            <a:off x="4914900" y="2246709"/>
            <a:ext cx="549539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Products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7"/>
          <p:cNvSpPr/>
          <p:nvPr/>
        </p:nvSpPr>
        <p:spPr>
          <a:xfrm>
            <a:off x="7797626" y="2232422"/>
            <a:ext cx="73201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DC2626"/>
                </a:solidFill>
                <a:latin typeface="Arial"/>
                <a:ea typeface="Arial"/>
                <a:cs typeface="Arial"/>
                <a:sym typeface="Arial"/>
              </a:rPr>
              <a:t>100% Churn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7"/>
          <p:cNvSpPr/>
          <p:nvPr/>
        </p:nvSpPr>
        <p:spPr>
          <a:xfrm>
            <a:off x="4914900" y="2589609"/>
            <a:ext cx="549539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Products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7702302" y="2575322"/>
            <a:ext cx="82733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82.71% Churn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4857750" y="2861072"/>
            <a:ext cx="3657600" cy="285750"/>
          </a:xfrm>
          <a:prstGeom prst="rect">
            <a:avLst/>
          </a:prstGeom>
          <a:solidFill>
            <a:srgbClr val="ECFD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7"/>
          <p:cNvSpPr/>
          <p:nvPr/>
        </p:nvSpPr>
        <p:spPr>
          <a:xfrm>
            <a:off x="4914900" y="2932509"/>
            <a:ext cx="638473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1-2 Products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7753369" y="2918222"/>
            <a:ext cx="776269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59669"/>
                </a:solidFill>
                <a:latin typeface="Arial"/>
                <a:ea typeface="Arial"/>
                <a:cs typeface="Arial"/>
                <a:sym typeface="Arial"/>
              </a:rPr>
              <a:t>Lower Churn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7"/>
          <p:cNvSpPr/>
          <p:nvPr/>
        </p:nvSpPr>
        <p:spPr>
          <a:xfrm>
            <a:off x="4857750" y="3261122"/>
            <a:ext cx="37290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Counter-intuitive finding: customers with more products show dramatically higher churn rates, suggesting bundle dissatisfaction.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7"/>
          <p:cNvSpPr/>
          <p:nvPr/>
        </p:nvSpPr>
        <p:spPr>
          <a:xfrm>
            <a:off x="4686300" y="3889772"/>
            <a:ext cx="4000500" cy="1628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7"/>
          <p:cNvSpPr/>
          <p:nvPr/>
        </p:nvSpPr>
        <p:spPr>
          <a:xfrm>
            <a:off x="4686300" y="3889772"/>
            <a:ext cx="28575" cy="16287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"/>
          <p:cNvSpPr/>
          <p:nvPr/>
        </p:nvSpPr>
        <p:spPr>
          <a:xfrm>
            <a:off x="4857750" y="4061222"/>
            <a:ext cx="296466" cy="342900"/>
          </a:xfrm>
          <a:prstGeom prst="roundRect">
            <a:avLst>
              <a:gd fmla="val 16667" name="adj"/>
            </a:avLst>
          </a:prstGeom>
          <a:solidFill>
            <a:srgbClr val="FEF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91" name="Google Shape;39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3475" y="4146947"/>
            <a:ext cx="12501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7"/>
          <p:cNvSpPr/>
          <p:nvPr/>
        </p:nvSpPr>
        <p:spPr>
          <a:xfrm>
            <a:off x="5268516" y="4132659"/>
            <a:ext cx="1040867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Tenure Patterns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7"/>
          <p:cNvSpPr/>
          <p:nvPr/>
        </p:nvSpPr>
        <p:spPr>
          <a:xfrm>
            <a:off x="4857750" y="4518422"/>
            <a:ext cx="3657600" cy="42862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7"/>
          <p:cNvSpPr/>
          <p:nvPr/>
        </p:nvSpPr>
        <p:spPr>
          <a:xfrm>
            <a:off x="4972050" y="4632722"/>
            <a:ext cx="350043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Critical periods: 0, 5, and 10 years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7"/>
          <p:cNvSpPr/>
          <p:nvPr/>
        </p:nvSpPr>
        <p:spPr>
          <a:xfrm>
            <a:off x="4857750" y="5061347"/>
            <a:ext cx="37290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Churn rate fluctuates significantly with tenure, showing peaks at key milestone years requiring proactive intervention.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7"/>
          <p:cNvSpPr/>
          <p:nvPr/>
        </p:nvSpPr>
        <p:spPr>
          <a:xfrm>
            <a:off x="4686300" y="5689997"/>
            <a:ext cx="4000500" cy="214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"/>
          <p:cNvSpPr/>
          <p:nvPr/>
        </p:nvSpPr>
        <p:spPr>
          <a:xfrm>
            <a:off x="4686300" y="5689997"/>
            <a:ext cx="28575" cy="21431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"/>
          <p:cNvSpPr/>
          <p:nvPr/>
        </p:nvSpPr>
        <p:spPr>
          <a:xfrm>
            <a:off x="4857750" y="5861447"/>
            <a:ext cx="350044" cy="342900"/>
          </a:xfrm>
          <a:prstGeom prst="ellipse">
            <a:avLst/>
          </a:prstGeom>
          <a:solidFill>
            <a:srgbClr val="E0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99" name="Google Shape;39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43475" y="5947172"/>
            <a:ext cx="17859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"/>
          <p:cNvSpPr/>
          <p:nvPr/>
        </p:nvSpPr>
        <p:spPr>
          <a:xfrm>
            <a:off x="5322094" y="5932884"/>
            <a:ext cx="1429280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Arial"/>
              <a:buNone/>
            </a:pPr>
            <a:r>
              <a:rPr b="1" i="0" lang="en-US" sz="1013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Predictive Intelligence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7"/>
          <p:cNvSpPr/>
          <p:nvPr/>
        </p:nvSpPr>
        <p:spPr>
          <a:xfrm>
            <a:off x="4857750" y="6318647"/>
            <a:ext cx="1785938" cy="428625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7"/>
          <p:cNvSpPr/>
          <p:nvPr/>
        </p:nvSpPr>
        <p:spPr>
          <a:xfrm>
            <a:off x="4943475" y="6404372"/>
            <a:ext cx="16859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Score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7"/>
          <p:cNvSpPr/>
          <p:nvPr/>
        </p:nvSpPr>
        <p:spPr>
          <a:xfrm>
            <a:off x="4943475" y="6547247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350-850 range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7"/>
          <p:cNvSpPr/>
          <p:nvPr/>
        </p:nvSpPr>
        <p:spPr>
          <a:xfrm>
            <a:off x="6729413" y="6318647"/>
            <a:ext cx="1785938" cy="428625"/>
          </a:xfrm>
          <a:prstGeom prst="rect">
            <a:avLst/>
          </a:prstGeom>
          <a:solidFill>
            <a:srgbClr val="ECFD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"/>
          <p:cNvSpPr/>
          <p:nvPr/>
        </p:nvSpPr>
        <p:spPr>
          <a:xfrm>
            <a:off x="6815138" y="6404372"/>
            <a:ext cx="16859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7"/>
          <p:cNvSpPr/>
          <p:nvPr/>
        </p:nvSpPr>
        <p:spPr>
          <a:xfrm>
            <a:off x="6815138" y="6547247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Account balance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7"/>
          <p:cNvSpPr/>
          <p:nvPr/>
        </p:nvSpPr>
        <p:spPr>
          <a:xfrm>
            <a:off x="4943475" y="6918722"/>
            <a:ext cx="16859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7"/>
          <p:cNvSpPr/>
          <p:nvPr/>
        </p:nvSpPr>
        <p:spPr>
          <a:xfrm>
            <a:off x="4943475" y="7061597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18+ years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7"/>
          <p:cNvSpPr/>
          <p:nvPr/>
        </p:nvSpPr>
        <p:spPr>
          <a:xfrm>
            <a:off x="6729413" y="6832997"/>
            <a:ext cx="1785938" cy="428625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"/>
          <p:cNvSpPr/>
          <p:nvPr/>
        </p:nvSpPr>
        <p:spPr>
          <a:xfrm>
            <a:off x="6815138" y="6918722"/>
            <a:ext cx="16859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7"/>
          <p:cNvSpPr/>
          <p:nvPr/>
        </p:nvSpPr>
        <p:spPr>
          <a:xfrm>
            <a:off x="6815138" y="7061597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1-4 products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7"/>
          <p:cNvSpPr/>
          <p:nvPr/>
        </p:nvSpPr>
        <p:spPr>
          <a:xfrm>
            <a:off x="4857750" y="7375922"/>
            <a:ext cx="372903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Interactive parameters enable scenario analysis for proactive churn prediction and intervention strategies.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8" name="Google Shape;4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06172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8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8"/>
          <p:cNvSpPr/>
          <p:nvPr/>
        </p:nvSpPr>
        <p:spPr>
          <a:xfrm>
            <a:off x="1371600" y="971550"/>
            <a:ext cx="6472238" cy="232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125"/>
              <a:buFont typeface="Arial"/>
              <a:buNone/>
            </a:pPr>
            <a:r>
              <a:rPr b="0" i="0" lang="en-US" sz="1125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Actionable business strategies based on churn analysis insights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8"/>
          <p:cNvSpPr/>
          <p:nvPr/>
        </p:nvSpPr>
        <p:spPr>
          <a:xfrm>
            <a:off x="457200" y="1546622"/>
            <a:ext cx="4000500" cy="35718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685800" y="1789509"/>
            <a:ext cx="17701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High Priority Actions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8"/>
          <p:cNvSpPr/>
          <p:nvPr/>
        </p:nvSpPr>
        <p:spPr>
          <a:xfrm>
            <a:off x="3578209" y="1775222"/>
            <a:ext cx="650891" cy="257175"/>
          </a:xfrm>
          <a:prstGeom prst="roundRect">
            <a:avLst>
              <a:gd fmla="val 16667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3578209" y="1775222"/>
            <a:ext cx="72232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36000" spcFirstLastPara="1" rIns="1360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URGENT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"/>
          <p:cNvSpPr/>
          <p:nvPr/>
        </p:nvSpPr>
        <p:spPr>
          <a:xfrm>
            <a:off x="685800" y="2203847"/>
            <a:ext cx="3543300" cy="7715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"/>
          <p:cNvSpPr/>
          <p:nvPr/>
        </p:nvSpPr>
        <p:spPr>
          <a:xfrm>
            <a:off x="685800" y="2203847"/>
            <a:ext cx="28575" cy="771525"/>
          </a:xfrm>
          <a:prstGeom prst="rect">
            <a:avLst/>
          </a:prstGeom>
          <a:solidFill>
            <a:srgbClr val="EF44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8"/>
          <p:cNvSpPr/>
          <p:nvPr/>
        </p:nvSpPr>
        <p:spPr>
          <a:xfrm>
            <a:off x="800100" y="2346722"/>
            <a:ext cx="214313" cy="285750"/>
          </a:xfrm>
          <a:prstGeom prst="roundRect">
            <a:avLst>
              <a:gd fmla="val 16667" name="adj"/>
            </a:avLst>
          </a:prstGeom>
          <a:solidFill>
            <a:srgbClr val="FEE2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28" name="Google Shape;4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" y="2441377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8"/>
          <p:cNvSpPr/>
          <p:nvPr/>
        </p:nvSpPr>
        <p:spPr>
          <a:xfrm>
            <a:off x="1128713" y="2318147"/>
            <a:ext cx="282599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Targeted Retention Campaigns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8"/>
          <p:cNvSpPr/>
          <p:nvPr/>
        </p:nvSpPr>
        <p:spPr>
          <a:xfrm>
            <a:off x="1128713" y="2546747"/>
            <a:ext cx="2825995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Focus on female customers aged 40+ in France and Germany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8"/>
          <p:cNvSpPr/>
          <p:nvPr/>
        </p:nvSpPr>
        <p:spPr>
          <a:xfrm>
            <a:off x="1128713" y="2746772"/>
            <a:ext cx="282599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91C1C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B91C1C"/>
                </a:solidFill>
                <a:latin typeface="Arial"/>
                <a:ea typeface="Arial"/>
                <a:cs typeface="Arial"/>
                <a:sym typeface="Arial"/>
              </a:rPr>
              <a:t>Impact: 460+ at-risk customers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8"/>
          <p:cNvSpPr/>
          <p:nvPr/>
        </p:nvSpPr>
        <p:spPr>
          <a:xfrm>
            <a:off x="685800" y="3146822"/>
            <a:ext cx="3543300" cy="7715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8"/>
          <p:cNvSpPr/>
          <p:nvPr/>
        </p:nvSpPr>
        <p:spPr>
          <a:xfrm>
            <a:off x="685800" y="3146822"/>
            <a:ext cx="28575" cy="771525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34" name="Google Shape;43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250" y="3384352"/>
            <a:ext cx="112514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8"/>
          <p:cNvSpPr/>
          <p:nvPr/>
        </p:nvSpPr>
        <p:spPr>
          <a:xfrm>
            <a:off x="1141214" y="3261122"/>
            <a:ext cx="250921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Product Portfolio Review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8"/>
          <p:cNvSpPr/>
          <p:nvPr/>
        </p:nvSpPr>
        <p:spPr>
          <a:xfrm>
            <a:off x="1141214" y="3489722"/>
            <a:ext cx="2509214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Investigate why 3+ product customers churn at 82.71%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8"/>
          <p:cNvSpPr/>
          <p:nvPr/>
        </p:nvSpPr>
        <p:spPr>
          <a:xfrm>
            <a:off x="1141214" y="3689747"/>
            <a:ext cx="2509214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Impact: Bundle optimization needed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8"/>
          <p:cNvSpPr/>
          <p:nvPr/>
        </p:nvSpPr>
        <p:spPr>
          <a:xfrm>
            <a:off x="685800" y="4089797"/>
            <a:ext cx="3543300" cy="7715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8"/>
          <p:cNvSpPr/>
          <p:nvPr/>
        </p:nvSpPr>
        <p:spPr>
          <a:xfrm>
            <a:off x="685800" y="4089797"/>
            <a:ext cx="28575" cy="771525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"/>
          <p:cNvSpPr/>
          <p:nvPr/>
        </p:nvSpPr>
        <p:spPr>
          <a:xfrm>
            <a:off x="800100" y="4232672"/>
            <a:ext cx="226814" cy="285750"/>
          </a:xfrm>
          <a:prstGeom prst="roundRect">
            <a:avLst>
              <a:gd fmla="val 16667" name="adj"/>
            </a:avLst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41" name="Google Shape;44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250" y="4327327"/>
            <a:ext cx="112514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8"/>
          <p:cNvSpPr/>
          <p:nvPr/>
        </p:nvSpPr>
        <p:spPr>
          <a:xfrm>
            <a:off x="1141214" y="4204097"/>
            <a:ext cx="239516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Credit Score Interventions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8"/>
          <p:cNvSpPr/>
          <p:nvPr/>
        </p:nvSpPr>
        <p:spPr>
          <a:xfrm>
            <a:off x="1141214" y="4432697"/>
            <a:ext cx="2395165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Develop strategies for 600-700 credit score segment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8"/>
          <p:cNvSpPr/>
          <p:nvPr/>
        </p:nvSpPr>
        <p:spPr>
          <a:xfrm>
            <a:off x="1141214" y="4632722"/>
            <a:ext cx="2395165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D4ED8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1D4ED8"/>
                </a:solidFill>
                <a:latin typeface="Arial"/>
                <a:ea typeface="Arial"/>
                <a:cs typeface="Arial"/>
                <a:sym typeface="Arial"/>
              </a:rPr>
              <a:t>Impact: Largest churned segment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8"/>
          <p:cNvSpPr/>
          <p:nvPr/>
        </p:nvSpPr>
        <p:spPr>
          <a:xfrm>
            <a:off x="4686300" y="1546622"/>
            <a:ext cx="4000500" cy="35718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8"/>
          <p:cNvSpPr/>
          <p:nvPr/>
        </p:nvSpPr>
        <p:spPr>
          <a:xfrm>
            <a:off x="4914900" y="1789509"/>
            <a:ext cx="164362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Strategic Initiatives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8"/>
          <p:cNvSpPr/>
          <p:nvPr/>
        </p:nvSpPr>
        <p:spPr>
          <a:xfrm>
            <a:off x="7659160" y="1775222"/>
            <a:ext cx="799040" cy="257175"/>
          </a:xfrm>
          <a:prstGeom prst="roundRect">
            <a:avLst>
              <a:gd fmla="val 16667" name="adj"/>
            </a:avLst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"/>
          <p:cNvSpPr/>
          <p:nvPr/>
        </p:nvSpPr>
        <p:spPr>
          <a:xfrm>
            <a:off x="7659160" y="1775222"/>
            <a:ext cx="870477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36000" spcFirstLastPara="1" rIns="1360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788"/>
              <a:buFont typeface="Arial"/>
              <a:buNone/>
            </a:pPr>
            <a:r>
              <a:rPr b="1" i="0" lang="en-US" sz="788" u="none" cap="none" strike="noStrike">
                <a:solidFill>
                  <a:srgbClr val="1E40AF"/>
                </a:solidFill>
                <a:latin typeface="Arial"/>
                <a:ea typeface="Arial"/>
                <a:cs typeface="Arial"/>
                <a:sym typeface="Arial"/>
              </a:rPr>
              <a:t>STRATEGIC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4914900" y="2203847"/>
            <a:ext cx="3543300" cy="7715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8"/>
          <p:cNvSpPr/>
          <p:nvPr/>
        </p:nvSpPr>
        <p:spPr>
          <a:xfrm>
            <a:off x="4914900" y="2203847"/>
            <a:ext cx="28575" cy="771525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8"/>
          <p:cNvSpPr/>
          <p:nvPr/>
        </p:nvSpPr>
        <p:spPr>
          <a:xfrm>
            <a:off x="5029200" y="2346722"/>
            <a:ext cx="201811" cy="285750"/>
          </a:xfrm>
          <a:prstGeom prst="roundRect">
            <a:avLst>
              <a:gd fmla="val 16667" name="adj"/>
            </a:avLst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2" name="Google Shape;45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6350" y="2441377"/>
            <a:ext cx="87511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8"/>
          <p:cNvSpPr/>
          <p:nvPr/>
        </p:nvSpPr>
        <p:spPr>
          <a:xfrm>
            <a:off x="5345311" y="2318147"/>
            <a:ext cx="242276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Proactive Engagement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8"/>
          <p:cNvSpPr/>
          <p:nvPr/>
        </p:nvSpPr>
        <p:spPr>
          <a:xfrm>
            <a:off x="5345311" y="2546747"/>
            <a:ext cx="2422764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Outreach at critical tenure milestones (0, 5, 10 years)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8"/>
          <p:cNvSpPr/>
          <p:nvPr/>
        </p:nvSpPr>
        <p:spPr>
          <a:xfrm>
            <a:off x="5345311" y="2746772"/>
            <a:ext cx="2422764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047857"/>
                </a:solidFill>
                <a:latin typeface="Arial"/>
                <a:ea typeface="Arial"/>
                <a:cs typeface="Arial"/>
                <a:sym typeface="Arial"/>
              </a:rPr>
              <a:t>Impact: Prevent milestone churn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8"/>
          <p:cNvSpPr/>
          <p:nvPr/>
        </p:nvSpPr>
        <p:spPr>
          <a:xfrm>
            <a:off x="4914900" y="3146822"/>
            <a:ext cx="3543300" cy="7715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8"/>
          <p:cNvSpPr/>
          <p:nvPr/>
        </p:nvSpPr>
        <p:spPr>
          <a:xfrm>
            <a:off x="4914900" y="3146822"/>
            <a:ext cx="28575" cy="771525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8"/>
          <p:cNvSpPr/>
          <p:nvPr/>
        </p:nvSpPr>
        <p:spPr>
          <a:xfrm>
            <a:off x="5029200" y="3289697"/>
            <a:ext cx="239316" cy="285750"/>
          </a:xfrm>
          <a:prstGeom prst="roundRect">
            <a:avLst>
              <a:gd fmla="val 16667" name="adj"/>
            </a:avLst>
          </a:prstGeom>
          <a:solidFill>
            <a:srgbClr val="EDE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9" name="Google Shape;45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86350" y="3384352"/>
            <a:ext cx="125016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"/>
          <p:cNvSpPr/>
          <p:nvPr/>
        </p:nvSpPr>
        <p:spPr>
          <a:xfrm>
            <a:off x="5382816" y="3261122"/>
            <a:ext cx="224500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Predictive Model Implementation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8"/>
          <p:cNvSpPr/>
          <p:nvPr/>
        </p:nvSpPr>
        <p:spPr>
          <a:xfrm>
            <a:off x="5382816" y="3489722"/>
            <a:ext cx="2245007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Use churn probability model for early intervention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8"/>
          <p:cNvSpPr/>
          <p:nvPr/>
        </p:nvSpPr>
        <p:spPr>
          <a:xfrm>
            <a:off x="5382816" y="3689747"/>
            <a:ext cx="2245007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D28D9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6D28D9"/>
                </a:solidFill>
                <a:latin typeface="Arial"/>
                <a:ea typeface="Arial"/>
                <a:cs typeface="Arial"/>
                <a:sym typeface="Arial"/>
              </a:rPr>
              <a:t>Impact: Proactive retention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8"/>
          <p:cNvSpPr/>
          <p:nvPr/>
        </p:nvSpPr>
        <p:spPr>
          <a:xfrm>
            <a:off x="4914900" y="4089797"/>
            <a:ext cx="3543300" cy="7715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8"/>
          <p:cNvSpPr/>
          <p:nvPr/>
        </p:nvSpPr>
        <p:spPr>
          <a:xfrm>
            <a:off x="4914900" y="4089797"/>
            <a:ext cx="28575" cy="771525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8"/>
          <p:cNvSpPr/>
          <p:nvPr/>
        </p:nvSpPr>
        <p:spPr>
          <a:xfrm>
            <a:off x="5029200" y="4232672"/>
            <a:ext cx="214313" cy="285750"/>
          </a:xfrm>
          <a:prstGeom prst="roundRect">
            <a:avLst>
              <a:gd fmla="val 16667" name="adj"/>
            </a:avLst>
          </a:prstGeom>
          <a:solidFill>
            <a:srgbClr val="E0E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66" name="Google Shape;46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86350" y="4327327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8"/>
          <p:cNvSpPr/>
          <p:nvPr/>
        </p:nvSpPr>
        <p:spPr>
          <a:xfrm>
            <a:off x="5357813" y="4204097"/>
            <a:ext cx="225608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Personalized Offers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8"/>
          <p:cNvSpPr/>
          <p:nvPr/>
        </p:nvSpPr>
        <p:spPr>
          <a:xfrm>
            <a:off x="5357813" y="4432697"/>
            <a:ext cx="2256086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Tailored incentives based on customer risk profile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8"/>
          <p:cNvSpPr/>
          <p:nvPr/>
        </p:nvSpPr>
        <p:spPr>
          <a:xfrm>
            <a:off x="5357813" y="4632722"/>
            <a:ext cx="2256086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338CA"/>
              </a:buClr>
              <a:buSzPts val="675"/>
              <a:buFont typeface="Arial"/>
              <a:buNone/>
            </a:pPr>
            <a:r>
              <a:rPr b="1" i="0" lang="en-US" sz="675" u="none" cap="none" strike="noStrike">
                <a:solidFill>
                  <a:srgbClr val="4338CA"/>
                </a:solidFill>
                <a:latin typeface="Arial"/>
                <a:ea typeface="Arial"/>
                <a:cs typeface="Arial"/>
                <a:sym typeface="Arial"/>
              </a:rPr>
              <a:t>Impact: Customized retention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8"/>
          <p:cNvSpPr/>
          <p:nvPr/>
        </p:nvSpPr>
        <p:spPr>
          <a:xfrm>
            <a:off x="457200" y="5432822"/>
            <a:ext cx="8229600" cy="214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71" name="Google Shape;471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50279" y="5682853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"/>
          <p:cNvSpPr/>
          <p:nvPr/>
        </p:nvSpPr>
        <p:spPr>
          <a:xfrm>
            <a:off x="3650317" y="5679281"/>
            <a:ext cx="2214814" cy="191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Implementation Roadmap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8"/>
          <p:cNvSpPr/>
          <p:nvPr/>
        </p:nvSpPr>
        <p:spPr>
          <a:xfrm>
            <a:off x="1364456" y="6061472"/>
            <a:ext cx="457200" cy="457200"/>
          </a:xfrm>
          <a:prstGeom prst="ellipse">
            <a:avLst/>
          </a:prstGeom>
          <a:solidFill>
            <a:srgbClr val="FEE2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8"/>
          <p:cNvSpPr/>
          <p:nvPr/>
        </p:nvSpPr>
        <p:spPr>
          <a:xfrm>
            <a:off x="1516819" y="6204347"/>
            <a:ext cx="22391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DC2626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8"/>
          <p:cNvSpPr/>
          <p:nvPr/>
        </p:nvSpPr>
        <p:spPr>
          <a:xfrm>
            <a:off x="685800" y="6632972"/>
            <a:ext cx="188595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Immediate Actions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8"/>
          <p:cNvSpPr/>
          <p:nvPr/>
        </p:nvSpPr>
        <p:spPr>
          <a:xfrm>
            <a:off x="685800" y="686157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Targeted campaigns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8"/>
          <p:cNvSpPr/>
          <p:nvPr/>
        </p:nvSpPr>
        <p:spPr>
          <a:xfrm>
            <a:off x="685800" y="703302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Product review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8"/>
          <p:cNvSpPr/>
          <p:nvPr/>
        </p:nvSpPr>
        <p:spPr>
          <a:xfrm>
            <a:off x="685800" y="720447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Credit score analysis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8"/>
          <p:cNvSpPr/>
          <p:nvPr/>
        </p:nvSpPr>
        <p:spPr>
          <a:xfrm>
            <a:off x="3502782" y="6204347"/>
            <a:ext cx="22391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2671763" y="6632972"/>
            <a:ext cx="188595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Strategic Development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8"/>
          <p:cNvSpPr/>
          <p:nvPr/>
        </p:nvSpPr>
        <p:spPr>
          <a:xfrm>
            <a:off x="2671763" y="686157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Predictive model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8"/>
          <p:cNvSpPr/>
          <p:nvPr/>
        </p:nvSpPr>
        <p:spPr>
          <a:xfrm>
            <a:off x="2671763" y="703302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Engagement programs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8"/>
          <p:cNvSpPr/>
          <p:nvPr/>
        </p:nvSpPr>
        <p:spPr>
          <a:xfrm>
            <a:off x="2671763" y="720447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Process optimization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8"/>
          <p:cNvSpPr/>
          <p:nvPr/>
        </p:nvSpPr>
        <p:spPr>
          <a:xfrm>
            <a:off x="5336381" y="6061472"/>
            <a:ext cx="457200" cy="457200"/>
          </a:xfrm>
          <a:prstGeom prst="ellipse">
            <a:avLst/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8"/>
          <p:cNvSpPr/>
          <p:nvPr/>
        </p:nvSpPr>
        <p:spPr>
          <a:xfrm>
            <a:off x="5488744" y="6204347"/>
            <a:ext cx="22391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2563EB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8"/>
          <p:cNvSpPr/>
          <p:nvPr/>
        </p:nvSpPr>
        <p:spPr>
          <a:xfrm>
            <a:off x="4657725" y="6632972"/>
            <a:ext cx="188595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8"/>
          <p:cNvSpPr/>
          <p:nvPr/>
        </p:nvSpPr>
        <p:spPr>
          <a:xfrm>
            <a:off x="4657725" y="686157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Personalized offers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8"/>
          <p:cNvSpPr/>
          <p:nvPr/>
        </p:nvSpPr>
        <p:spPr>
          <a:xfrm>
            <a:off x="4657725" y="703302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Automated alerts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8"/>
          <p:cNvSpPr/>
          <p:nvPr/>
        </p:nvSpPr>
        <p:spPr>
          <a:xfrm>
            <a:off x="4657725" y="720447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Staff training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8"/>
          <p:cNvSpPr/>
          <p:nvPr/>
        </p:nvSpPr>
        <p:spPr>
          <a:xfrm>
            <a:off x="7322344" y="6061472"/>
            <a:ext cx="457200" cy="457200"/>
          </a:xfrm>
          <a:prstGeom prst="ellipse">
            <a:avLst/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"/>
          <p:cNvSpPr/>
          <p:nvPr/>
        </p:nvSpPr>
        <p:spPr>
          <a:xfrm>
            <a:off x="7474707" y="6204347"/>
            <a:ext cx="22391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59669"/>
                </a:solidFill>
                <a:latin typeface="Arial"/>
                <a:ea typeface="Arial"/>
                <a:cs typeface="Arial"/>
                <a:sym typeface="Arial"/>
              </a:rPr>
              <a:t>Q4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8"/>
          <p:cNvSpPr/>
          <p:nvPr/>
        </p:nvSpPr>
        <p:spPr>
          <a:xfrm>
            <a:off x="6643688" y="6632972"/>
            <a:ext cx="188595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1F2937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8"/>
          <p:cNvSpPr/>
          <p:nvPr/>
        </p:nvSpPr>
        <p:spPr>
          <a:xfrm>
            <a:off x="6643688" y="686157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Performance review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8"/>
          <p:cNvSpPr/>
          <p:nvPr/>
        </p:nvSpPr>
        <p:spPr>
          <a:xfrm>
            <a:off x="6643688" y="703302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Model refinement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8"/>
          <p:cNvSpPr/>
          <p:nvPr/>
        </p:nvSpPr>
        <p:spPr>
          <a:xfrm>
            <a:off x="6643688" y="7204472"/>
            <a:ext cx="188595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Arial"/>
              <a:buNone/>
            </a:pPr>
            <a:r>
              <a:rPr b="0" i="0" lang="en-US" sz="788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• Continuous improvement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2025-06-11T13:43:57Z</dcterms:created>
  <dc:creator>PptxGenJS</dc:creator>
</cp:coreProperties>
</file>