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exend Light"/>
      <p:regular r:id="rId15"/>
      <p:bold r:id="rId16"/>
    </p:embeddedFont>
    <p:embeddedFont>
      <p:font typeface="Roboto"/>
      <p:regular r:id="rId17"/>
      <p:bold r:id="rId18"/>
      <p:italic r:id="rId19"/>
      <p:boldItalic r:id="rId20"/>
    </p:embeddedFont>
    <p:embeddedFont>
      <p:font typeface="Roboto Medium"/>
      <p:regular r:id="rId21"/>
      <p:bold r:id="rId22"/>
      <p:italic r:id="rId23"/>
      <p:boldItalic r:id="rId24"/>
    </p:embeddedFont>
    <p:embeddedFont>
      <p:font typeface="Lato"/>
      <p:regular r:id="rId25"/>
      <p:bold r:id="rId26"/>
      <p:italic r:id="rId27"/>
      <p:boldItalic r:id="rId28"/>
    </p:embeddedFont>
    <p:embeddedFont>
      <p:font typeface="Lato Light"/>
      <p:regular r:id="rId29"/>
      <p:bold r:id="rId30"/>
      <p:italic r:id="rId31"/>
      <p:boldItalic r:id="rId32"/>
    </p:embeddedFont>
    <p:embeddedFont>
      <p:font typeface="Lato Black"/>
      <p:bold r:id="rId33"/>
      <p:boldItalic r:id="rId34"/>
    </p:embeddedFont>
    <p:embeddedFont>
      <p:font typeface="Lexend"/>
      <p:regular r:id="rId35"/>
      <p:bold r:id="rId36"/>
    </p:embeddedFont>
    <p:embeddedFont>
      <p:font typeface="Lexend Black"/>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Medium-bold.fntdata"/><Relationship Id="rId21" Type="http://schemas.openxmlformats.org/officeDocument/2006/relationships/font" Target="fonts/RobotoMedium-regular.fntdata"/><Relationship Id="rId24" Type="http://schemas.openxmlformats.org/officeDocument/2006/relationships/font" Target="fonts/RobotoMedium-boldItalic.fntdata"/><Relationship Id="rId23" Type="http://schemas.openxmlformats.org/officeDocument/2006/relationships/font" Target="fonts/Robot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Light-italic.fntdata"/><Relationship Id="rId30" Type="http://schemas.openxmlformats.org/officeDocument/2006/relationships/font" Target="fonts/LatoLight-bold.fntdata"/><Relationship Id="rId11" Type="http://schemas.openxmlformats.org/officeDocument/2006/relationships/slide" Target="slides/slide6.xml"/><Relationship Id="rId33" Type="http://schemas.openxmlformats.org/officeDocument/2006/relationships/font" Target="fonts/LatoBlack-bold.fntdata"/><Relationship Id="rId10" Type="http://schemas.openxmlformats.org/officeDocument/2006/relationships/slide" Target="slides/slide5.xml"/><Relationship Id="rId32" Type="http://schemas.openxmlformats.org/officeDocument/2006/relationships/font" Target="fonts/LatoLight-boldItalic.fntdata"/><Relationship Id="rId13" Type="http://schemas.openxmlformats.org/officeDocument/2006/relationships/slide" Target="slides/slide8.xml"/><Relationship Id="rId35" Type="http://schemas.openxmlformats.org/officeDocument/2006/relationships/font" Target="fonts/Lexend-regular.fntdata"/><Relationship Id="rId12" Type="http://schemas.openxmlformats.org/officeDocument/2006/relationships/slide" Target="slides/slide7.xml"/><Relationship Id="rId34" Type="http://schemas.openxmlformats.org/officeDocument/2006/relationships/font" Target="fonts/LatoBlack-boldItalic.fntdata"/><Relationship Id="rId15" Type="http://schemas.openxmlformats.org/officeDocument/2006/relationships/font" Target="fonts/LexendLight-regular.fntdata"/><Relationship Id="rId37" Type="http://schemas.openxmlformats.org/officeDocument/2006/relationships/font" Target="fonts/LexendBlack-bold.fntdata"/><Relationship Id="rId14" Type="http://schemas.openxmlformats.org/officeDocument/2006/relationships/slide" Target="slides/slide9.xml"/><Relationship Id="rId36" Type="http://schemas.openxmlformats.org/officeDocument/2006/relationships/font" Target="fonts/Lexend-bold.fntdata"/><Relationship Id="rId17" Type="http://schemas.openxmlformats.org/officeDocument/2006/relationships/font" Target="fonts/Roboto-regular.fntdata"/><Relationship Id="rId16" Type="http://schemas.openxmlformats.org/officeDocument/2006/relationships/font" Target="fonts/LexendLight-bold.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6d4b62de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6d4b62de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3c5ec84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3c5ec84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8f89f35c4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8f89f35c4_0_1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3c5ec840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c5ec840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3c5ec840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c5ec840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55f36943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55f3694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55f3694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55f3694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3c5ec840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c5ec840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55f3694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55f3694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3_2_1">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hyperlink" Target="https://docs.google.com/presentation/d/1XJVW4VqtP7MolvJdJfu4qV5AAFAmkPdvOa4DWEFa-8Q/edit?usp=sharing"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b="0" l="14507" r="0" t="0"/>
          <a:stretch/>
        </p:blipFill>
        <p:spPr>
          <a:xfrm>
            <a:off x="105525" y="3627975"/>
            <a:ext cx="3689424" cy="1057275"/>
          </a:xfrm>
          <a:prstGeom prst="rect">
            <a:avLst/>
          </a:prstGeom>
          <a:noFill/>
          <a:ln>
            <a:noFill/>
          </a:ln>
        </p:spPr>
      </p:pic>
      <p:sp>
        <p:nvSpPr>
          <p:cNvPr id="56" name="Google Shape;56;p14"/>
          <p:cNvSpPr txBox="1"/>
          <p:nvPr/>
        </p:nvSpPr>
        <p:spPr>
          <a:xfrm>
            <a:off x="0" y="2170938"/>
            <a:ext cx="8262300" cy="8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34343"/>
                </a:solidFill>
                <a:latin typeface="Lato Black"/>
                <a:ea typeface="Lato Black"/>
                <a:cs typeface="Lato Black"/>
                <a:sym typeface="Lato Black"/>
              </a:rPr>
              <a:t>Credit Facility</a:t>
            </a:r>
            <a:r>
              <a:rPr lang="en" sz="2800">
                <a:solidFill>
                  <a:srgbClr val="434343"/>
                </a:solidFill>
                <a:latin typeface="Lato Black"/>
                <a:ea typeface="Lato Black"/>
                <a:cs typeface="Lato Black"/>
                <a:sym typeface="Lato Black"/>
              </a:rPr>
              <a:t> Case Study </a:t>
            </a:r>
            <a:endParaRPr sz="1800">
              <a:solidFill>
                <a:srgbClr val="595959"/>
              </a:solidFill>
              <a:latin typeface="Lato"/>
              <a:ea typeface="Lato"/>
              <a:cs typeface="Lato"/>
              <a:sym typeface="Lato"/>
            </a:endParaRPr>
          </a:p>
          <a:p>
            <a:pPr indent="0" lvl="0" marL="0" rtl="0" algn="l">
              <a:spcBef>
                <a:spcPts val="0"/>
              </a:spcBef>
              <a:spcAft>
                <a:spcPts val="0"/>
              </a:spcAft>
              <a:buNone/>
            </a:pPr>
            <a:r>
              <a:rPr b="1" i="1" lang="en">
                <a:solidFill>
                  <a:schemeClr val="accent5"/>
                </a:solidFill>
                <a:highlight>
                  <a:srgbClr val="FFFFFF"/>
                </a:highlight>
              </a:rPr>
              <a:t>Identify growth opportunities, optimize channel strategies, and enhance customer satisfaction</a:t>
            </a:r>
            <a:endParaRPr i="1" sz="2000">
              <a:solidFill>
                <a:schemeClr val="accent5"/>
              </a:solidFill>
              <a:latin typeface="Lato Black"/>
              <a:ea typeface="Lato Black"/>
              <a:cs typeface="Lato Black"/>
              <a:sym typeface="Lato Black"/>
            </a:endParaRPr>
          </a:p>
        </p:txBody>
      </p:sp>
      <p:sp>
        <p:nvSpPr>
          <p:cNvPr id="57" name="Google Shape;57;p14"/>
          <p:cNvSpPr txBox="1"/>
          <p:nvPr/>
        </p:nvSpPr>
        <p:spPr>
          <a:xfrm>
            <a:off x="0" y="3059250"/>
            <a:ext cx="6039000" cy="48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i="1" lang="en" sz="2400">
                <a:solidFill>
                  <a:srgbClr val="134F5C"/>
                </a:solidFill>
                <a:latin typeface="Lato"/>
                <a:ea typeface="Lato"/>
                <a:cs typeface="Lato"/>
                <a:sym typeface="Lato"/>
              </a:rPr>
              <a:t>Ogbonna Ngwu</a:t>
            </a:r>
            <a:endParaRPr b="1" i="1" sz="2400">
              <a:solidFill>
                <a:srgbClr val="134F5C"/>
              </a:solidFill>
              <a:latin typeface="Lato"/>
              <a:ea typeface="Lato"/>
              <a:cs typeface="Lato"/>
              <a:sym typeface="Lato"/>
            </a:endParaRPr>
          </a:p>
        </p:txBody>
      </p:sp>
      <p:sp>
        <p:nvSpPr>
          <p:cNvPr id="58" name="Google Shape;58;p14"/>
          <p:cNvSpPr txBox="1"/>
          <p:nvPr/>
        </p:nvSpPr>
        <p:spPr>
          <a:xfrm>
            <a:off x="33350" y="3455800"/>
            <a:ext cx="42594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ngwuogbonnaprince@gmail.com</a:t>
            </a:r>
            <a:endParaRPr>
              <a:solidFill>
                <a:schemeClr val="accent5"/>
              </a:solidFill>
            </a:endParaRPr>
          </a:p>
        </p:txBody>
      </p:sp>
      <p:sp>
        <p:nvSpPr>
          <p:cNvPr id="59" name="Google Shape;59;p14"/>
          <p:cNvSpPr txBox="1"/>
          <p:nvPr/>
        </p:nvSpPr>
        <p:spPr>
          <a:xfrm>
            <a:off x="5638200" y="4527900"/>
            <a:ext cx="3505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accent5"/>
                </a:solidFill>
                <a:latin typeface="Lexend"/>
                <a:ea typeface="Lexend"/>
                <a:cs typeface="Lexend"/>
                <a:sym typeface="Lexend"/>
              </a:rPr>
              <a:t>Alternative </a:t>
            </a:r>
            <a:r>
              <a:rPr b="1" lang="en" sz="1200" u="sng">
                <a:solidFill>
                  <a:schemeClr val="accent5"/>
                </a:solidFill>
                <a:latin typeface="Lexend"/>
                <a:ea typeface="Lexend"/>
                <a:cs typeface="Lexend"/>
                <a:sym typeface="Lexend"/>
              </a:rPr>
              <a:t>Slide Access</a:t>
            </a:r>
            <a:endParaRPr b="1" sz="1200" u="sng">
              <a:solidFill>
                <a:schemeClr val="accent5"/>
              </a:solidFill>
              <a:latin typeface="Lexend"/>
              <a:ea typeface="Lexend"/>
              <a:cs typeface="Lexend"/>
              <a:sym typeface="Lexend"/>
            </a:endParaRPr>
          </a:p>
          <a:p>
            <a:pPr indent="0" lvl="0" marL="0" rtl="0" algn="l">
              <a:spcBef>
                <a:spcPts val="0"/>
              </a:spcBef>
              <a:spcAft>
                <a:spcPts val="0"/>
              </a:spcAft>
              <a:buNone/>
            </a:pPr>
            <a:r>
              <a:rPr lang="en" sz="1200">
                <a:solidFill>
                  <a:schemeClr val="accent5"/>
                </a:solidFill>
                <a:latin typeface="Lexend"/>
                <a:ea typeface="Lexend"/>
                <a:cs typeface="Lexend"/>
                <a:sym typeface="Lexend"/>
              </a:rPr>
              <a:t>Case study access link:</a:t>
            </a:r>
            <a:r>
              <a:rPr lang="en"/>
              <a:t> </a:t>
            </a:r>
            <a:r>
              <a:rPr b="1" lang="en" u="sng">
                <a:solidFill>
                  <a:schemeClr val="hlink"/>
                </a:solidFill>
                <a:hlinkClick r:id="rId4"/>
              </a:rPr>
              <a:t>CLICK HERE</a:t>
            </a:r>
            <a:endParaRPr b="1"/>
          </a:p>
        </p:txBody>
      </p:sp>
      <p:pic>
        <p:nvPicPr>
          <p:cNvPr id="60" name="Google Shape;60;p14"/>
          <p:cNvPicPr preferRelativeResize="0"/>
          <p:nvPr/>
        </p:nvPicPr>
        <p:blipFill>
          <a:blip r:embed="rId5">
            <a:alphaModFix/>
          </a:blip>
          <a:stretch>
            <a:fillRect/>
          </a:stretch>
        </p:blipFill>
        <p:spPr>
          <a:xfrm>
            <a:off x="0" y="6"/>
            <a:ext cx="9143999" cy="22213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b="0" l="14507" r="0" t="0"/>
          <a:stretch/>
        </p:blipFill>
        <p:spPr>
          <a:xfrm rot="5400000">
            <a:off x="958550" y="880725"/>
            <a:ext cx="2469018" cy="707550"/>
          </a:xfrm>
          <a:prstGeom prst="rect">
            <a:avLst/>
          </a:prstGeom>
          <a:noFill/>
          <a:ln>
            <a:noFill/>
          </a:ln>
        </p:spPr>
      </p:pic>
      <p:sp>
        <p:nvSpPr>
          <p:cNvPr id="66" name="Google Shape;66;p15"/>
          <p:cNvSpPr txBox="1"/>
          <p:nvPr/>
        </p:nvSpPr>
        <p:spPr>
          <a:xfrm>
            <a:off x="282075" y="0"/>
            <a:ext cx="1614900" cy="1768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rgbClr val="4D4D4D"/>
                </a:solidFill>
                <a:latin typeface="Lato Black"/>
                <a:ea typeface="Lato Black"/>
                <a:cs typeface="Lato Black"/>
                <a:sym typeface="Lato Black"/>
              </a:rPr>
              <a:t>Case</a:t>
            </a:r>
            <a:endParaRPr sz="2400">
              <a:solidFill>
                <a:srgbClr val="4D4D4D"/>
              </a:solidFill>
              <a:latin typeface="Lato"/>
              <a:ea typeface="Lato"/>
              <a:cs typeface="Lato"/>
              <a:sym typeface="Lato"/>
            </a:endParaRPr>
          </a:p>
          <a:p>
            <a:pPr indent="0" lvl="0" marL="0" rtl="0" algn="r">
              <a:spcBef>
                <a:spcPts val="0"/>
              </a:spcBef>
              <a:spcAft>
                <a:spcPts val="0"/>
              </a:spcAft>
              <a:buNone/>
            </a:pPr>
            <a:r>
              <a:rPr lang="en" sz="2400">
                <a:solidFill>
                  <a:srgbClr val="4D4D4D"/>
                </a:solidFill>
                <a:latin typeface="Lato"/>
                <a:ea typeface="Lato"/>
                <a:cs typeface="Lato"/>
                <a:sym typeface="Lato"/>
              </a:rPr>
              <a:t>Overview</a:t>
            </a:r>
            <a:endParaRPr sz="2400">
              <a:solidFill>
                <a:srgbClr val="4D4D4D"/>
              </a:solidFill>
              <a:latin typeface="Lato"/>
              <a:ea typeface="Lato"/>
              <a:cs typeface="Lato"/>
              <a:sym typeface="Lato"/>
            </a:endParaRPr>
          </a:p>
        </p:txBody>
      </p:sp>
      <p:sp>
        <p:nvSpPr>
          <p:cNvPr id="67" name="Google Shape;67;p15"/>
          <p:cNvSpPr/>
          <p:nvPr/>
        </p:nvSpPr>
        <p:spPr>
          <a:xfrm>
            <a:off x="2794824" y="707890"/>
            <a:ext cx="458700" cy="458700"/>
          </a:xfrm>
          <a:prstGeom prst="ellipse">
            <a:avLst/>
          </a:prstGeom>
          <a:solidFill>
            <a:schemeClr val="lt1"/>
          </a:solidFill>
          <a:ln cap="flat" cmpd="sng" w="2857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Lato"/>
                <a:ea typeface="Lato"/>
                <a:cs typeface="Lato"/>
                <a:sym typeface="Lato"/>
              </a:rPr>
              <a:t>1</a:t>
            </a:r>
            <a:endParaRPr b="1">
              <a:solidFill>
                <a:schemeClr val="accent5"/>
              </a:solidFill>
              <a:latin typeface="Lato"/>
              <a:ea typeface="Lato"/>
              <a:cs typeface="Lato"/>
              <a:sym typeface="Lato"/>
            </a:endParaRPr>
          </a:p>
        </p:txBody>
      </p:sp>
      <p:sp>
        <p:nvSpPr>
          <p:cNvPr id="68" name="Google Shape;68;p15"/>
          <p:cNvSpPr/>
          <p:nvPr/>
        </p:nvSpPr>
        <p:spPr>
          <a:xfrm>
            <a:off x="2794824" y="1437890"/>
            <a:ext cx="458700" cy="458700"/>
          </a:xfrm>
          <a:prstGeom prst="ellipse">
            <a:avLst/>
          </a:prstGeom>
          <a:solidFill>
            <a:schemeClr val="lt1"/>
          </a:solidFill>
          <a:ln cap="flat" cmpd="sng" w="2857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Lato"/>
                <a:ea typeface="Lato"/>
                <a:cs typeface="Lato"/>
                <a:sym typeface="Lato"/>
              </a:rPr>
              <a:t>2</a:t>
            </a:r>
            <a:endParaRPr b="1">
              <a:solidFill>
                <a:schemeClr val="accent5"/>
              </a:solidFill>
              <a:latin typeface="Lato"/>
              <a:ea typeface="Lato"/>
              <a:cs typeface="Lato"/>
              <a:sym typeface="Lato"/>
            </a:endParaRPr>
          </a:p>
        </p:txBody>
      </p:sp>
      <p:sp>
        <p:nvSpPr>
          <p:cNvPr id="69" name="Google Shape;69;p15"/>
          <p:cNvSpPr txBox="1"/>
          <p:nvPr/>
        </p:nvSpPr>
        <p:spPr>
          <a:xfrm>
            <a:off x="3253525" y="670200"/>
            <a:ext cx="5417100" cy="51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800">
                <a:solidFill>
                  <a:schemeClr val="accent5"/>
                </a:solidFill>
                <a:latin typeface="Lato"/>
                <a:ea typeface="Lato"/>
                <a:cs typeface="Lato"/>
                <a:sym typeface="Lato"/>
              </a:rPr>
              <a:t>Task 1: </a:t>
            </a:r>
            <a:r>
              <a:rPr lang="en" sz="1800">
                <a:solidFill>
                  <a:schemeClr val="accent5"/>
                </a:solidFill>
                <a:latin typeface="Lato"/>
                <a:ea typeface="Lato"/>
                <a:cs typeface="Lato"/>
                <a:sym typeface="Lato"/>
              </a:rPr>
              <a:t>Business Performance Analysis</a:t>
            </a:r>
            <a:endParaRPr>
              <a:solidFill>
                <a:schemeClr val="accent5"/>
              </a:solidFill>
              <a:latin typeface="Lato"/>
              <a:ea typeface="Lato"/>
              <a:cs typeface="Lato"/>
              <a:sym typeface="Lato"/>
            </a:endParaRPr>
          </a:p>
        </p:txBody>
      </p:sp>
      <p:sp>
        <p:nvSpPr>
          <p:cNvPr id="70" name="Google Shape;70;p15"/>
          <p:cNvSpPr txBox="1"/>
          <p:nvPr/>
        </p:nvSpPr>
        <p:spPr>
          <a:xfrm>
            <a:off x="3253525" y="1407750"/>
            <a:ext cx="5417100" cy="51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800">
                <a:solidFill>
                  <a:schemeClr val="accent5"/>
                </a:solidFill>
                <a:latin typeface="Lato"/>
                <a:ea typeface="Lato"/>
                <a:cs typeface="Lato"/>
                <a:sym typeface="Lato"/>
              </a:rPr>
              <a:t>Task 2: </a:t>
            </a:r>
            <a:r>
              <a:rPr lang="en" sz="1800">
                <a:solidFill>
                  <a:schemeClr val="accent5"/>
                </a:solidFill>
                <a:latin typeface="Lato"/>
                <a:ea typeface="Lato"/>
                <a:cs typeface="Lato"/>
                <a:sym typeface="Lato"/>
              </a:rPr>
              <a:t>Customer Feedback Analysis</a:t>
            </a:r>
            <a:endParaRPr>
              <a:solidFill>
                <a:schemeClr val="accent5"/>
              </a:solidFill>
              <a:latin typeface="Lato"/>
              <a:ea typeface="Lato"/>
              <a:cs typeface="Lato"/>
              <a:sym typeface="Lato"/>
            </a:endParaRPr>
          </a:p>
        </p:txBody>
      </p:sp>
      <p:sp>
        <p:nvSpPr>
          <p:cNvPr id="71" name="Google Shape;71;p15"/>
          <p:cNvSpPr/>
          <p:nvPr/>
        </p:nvSpPr>
        <p:spPr>
          <a:xfrm>
            <a:off x="2794824" y="2167890"/>
            <a:ext cx="458700" cy="458700"/>
          </a:xfrm>
          <a:prstGeom prst="ellipse">
            <a:avLst/>
          </a:prstGeom>
          <a:solidFill>
            <a:schemeClr val="lt1"/>
          </a:solidFill>
          <a:ln cap="flat" cmpd="sng" w="2857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Lato"/>
                <a:ea typeface="Lato"/>
                <a:cs typeface="Lato"/>
                <a:sym typeface="Lato"/>
              </a:rPr>
              <a:t>3</a:t>
            </a:r>
            <a:endParaRPr b="1">
              <a:solidFill>
                <a:schemeClr val="accent5"/>
              </a:solidFill>
              <a:latin typeface="Lato"/>
              <a:ea typeface="Lato"/>
              <a:cs typeface="Lato"/>
              <a:sym typeface="Lato"/>
            </a:endParaRPr>
          </a:p>
        </p:txBody>
      </p:sp>
      <p:sp>
        <p:nvSpPr>
          <p:cNvPr id="72" name="Google Shape;72;p15"/>
          <p:cNvSpPr/>
          <p:nvPr/>
        </p:nvSpPr>
        <p:spPr>
          <a:xfrm>
            <a:off x="2794824" y="2897890"/>
            <a:ext cx="458700" cy="458700"/>
          </a:xfrm>
          <a:prstGeom prst="ellipse">
            <a:avLst/>
          </a:prstGeom>
          <a:solidFill>
            <a:schemeClr val="lt1"/>
          </a:solidFill>
          <a:ln cap="flat" cmpd="sng" w="2857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Lato"/>
                <a:ea typeface="Lato"/>
                <a:cs typeface="Lato"/>
                <a:sym typeface="Lato"/>
              </a:rPr>
              <a:t>4</a:t>
            </a:r>
            <a:endParaRPr b="1">
              <a:solidFill>
                <a:schemeClr val="accent5"/>
              </a:solidFill>
              <a:latin typeface="Lato"/>
              <a:ea typeface="Lato"/>
              <a:cs typeface="Lato"/>
              <a:sym typeface="Lato"/>
            </a:endParaRPr>
          </a:p>
        </p:txBody>
      </p:sp>
      <p:sp>
        <p:nvSpPr>
          <p:cNvPr id="73" name="Google Shape;73;p15"/>
          <p:cNvSpPr txBox="1"/>
          <p:nvPr/>
        </p:nvSpPr>
        <p:spPr>
          <a:xfrm>
            <a:off x="3253525" y="2145300"/>
            <a:ext cx="5417100" cy="51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accent5"/>
                </a:solidFill>
                <a:latin typeface="Lato"/>
                <a:ea typeface="Lato"/>
                <a:cs typeface="Lato"/>
                <a:sym typeface="Lato"/>
              </a:rPr>
              <a:t>Task 3: </a:t>
            </a:r>
            <a:r>
              <a:rPr lang="en" sz="1800">
                <a:solidFill>
                  <a:schemeClr val="accent5"/>
                </a:solidFill>
                <a:latin typeface="Lato"/>
                <a:ea typeface="Lato"/>
                <a:cs typeface="Lato"/>
                <a:sym typeface="Lato"/>
              </a:rPr>
              <a:t>Market Research Analysis</a:t>
            </a:r>
            <a:endParaRPr>
              <a:solidFill>
                <a:schemeClr val="accent5"/>
              </a:solidFill>
              <a:latin typeface="Lato"/>
              <a:ea typeface="Lato"/>
              <a:cs typeface="Lato"/>
              <a:sym typeface="Lato"/>
            </a:endParaRPr>
          </a:p>
        </p:txBody>
      </p:sp>
      <p:sp>
        <p:nvSpPr>
          <p:cNvPr id="74" name="Google Shape;74;p15"/>
          <p:cNvSpPr txBox="1"/>
          <p:nvPr/>
        </p:nvSpPr>
        <p:spPr>
          <a:xfrm>
            <a:off x="3253525" y="2882825"/>
            <a:ext cx="5417100" cy="51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800">
                <a:solidFill>
                  <a:schemeClr val="accent5"/>
                </a:solidFill>
                <a:latin typeface="Lato"/>
                <a:ea typeface="Lato"/>
                <a:cs typeface="Lato"/>
                <a:sym typeface="Lato"/>
              </a:rPr>
              <a:t>Task 4: </a:t>
            </a:r>
            <a:r>
              <a:rPr lang="en" sz="1800">
                <a:solidFill>
                  <a:schemeClr val="accent5"/>
                </a:solidFill>
                <a:latin typeface="Lato"/>
                <a:ea typeface="Lato"/>
                <a:cs typeface="Lato"/>
                <a:sym typeface="Lato"/>
              </a:rPr>
              <a:t>Market Data Analysis</a:t>
            </a:r>
            <a:endParaRPr>
              <a:solidFill>
                <a:schemeClr val="accent5"/>
              </a:solidFill>
              <a:latin typeface="Lato"/>
              <a:ea typeface="Lato"/>
              <a:cs typeface="Lato"/>
              <a:sym typeface="Lato"/>
            </a:endParaRPr>
          </a:p>
        </p:txBody>
      </p:sp>
      <p:sp>
        <p:nvSpPr>
          <p:cNvPr id="75" name="Google Shape;75;p15"/>
          <p:cNvSpPr txBox="1"/>
          <p:nvPr/>
        </p:nvSpPr>
        <p:spPr>
          <a:xfrm>
            <a:off x="121575" y="4504925"/>
            <a:ext cx="7495200" cy="51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2400">
                <a:solidFill>
                  <a:schemeClr val="accent5"/>
                </a:solidFill>
                <a:latin typeface="Lato"/>
                <a:ea typeface="Lato"/>
                <a:cs typeface="Lato"/>
                <a:sym typeface="Lato"/>
              </a:rPr>
              <a:t>Products: BNPL, Business Loan, Personal Loan</a:t>
            </a:r>
            <a:endParaRPr sz="2400">
              <a:solidFill>
                <a:schemeClr val="accent5"/>
              </a:solidFill>
              <a:latin typeface="Lato"/>
              <a:ea typeface="Lato"/>
              <a:cs typeface="Lato"/>
              <a:sym typeface="Lato"/>
            </a:endParaRPr>
          </a:p>
        </p:txBody>
      </p:sp>
      <p:pic>
        <p:nvPicPr>
          <p:cNvPr id="76" name="Google Shape;76;p15"/>
          <p:cNvPicPr preferRelativeResize="0"/>
          <p:nvPr/>
        </p:nvPicPr>
        <p:blipFill>
          <a:blip r:embed="rId4">
            <a:alphaModFix/>
          </a:blip>
          <a:stretch>
            <a:fillRect/>
          </a:stretch>
        </p:blipFill>
        <p:spPr>
          <a:xfrm>
            <a:off x="8436444" y="5"/>
            <a:ext cx="707550" cy="70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3">
            <a:alphaModFix/>
          </a:blip>
          <a:srcRect b="0" l="14507" r="0" t="0"/>
          <a:stretch/>
        </p:blipFill>
        <p:spPr>
          <a:xfrm>
            <a:off x="316499" y="449850"/>
            <a:ext cx="1816725" cy="520625"/>
          </a:xfrm>
          <a:prstGeom prst="rect">
            <a:avLst/>
          </a:prstGeom>
          <a:noFill/>
          <a:ln>
            <a:noFill/>
          </a:ln>
        </p:spPr>
      </p:pic>
      <p:sp>
        <p:nvSpPr>
          <p:cNvPr id="82" name="Google Shape;82;p16"/>
          <p:cNvSpPr txBox="1"/>
          <p:nvPr/>
        </p:nvSpPr>
        <p:spPr>
          <a:xfrm>
            <a:off x="70325" y="-19625"/>
            <a:ext cx="8628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5"/>
                </a:solidFill>
                <a:latin typeface="Lexend Black"/>
                <a:ea typeface="Lexend Black"/>
                <a:cs typeface="Lexend Black"/>
                <a:sym typeface="Lexend Black"/>
              </a:rPr>
              <a:t>Analysis Framework Diagram</a:t>
            </a:r>
            <a:endParaRPr sz="2000">
              <a:solidFill>
                <a:schemeClr val="accent5"/>
              </a:solidFill>
              <a:latin typeface="Lexend Light"/>
              <a:ea typeface="Lexend Light"/>
              <a:cs typeface="Lexend Light"/>
              <a:sym typeface="Lexend Light"/>
            </a:endParaRPr>
          </a:p>
        </p:txBody>
      </p:sp>
      <p:sp>
        <p:nvSpPr>
          <p:cNvPr id="83" name="Google Shape;83;p16"/>
          <p:cNvSpPr/>
          <p:nvPr/>
        </p:nvSpPr>
        <p:spPr>
          <a:xfrm>
            <a:off x="3444733" y="999475"/>
            <a:ext cx="2430300" cy="2309700"/>
          </a:xfrm>
          <a:prstGeom prst="pentagon">
            <a:avLst>
              <a:gd fmla="val 105146" name="hf"/>
              <a:gd fmla="val 110557" name="vf"/>
            </a:avLst>
          </a:prstGeom>
          <a:solidFill>
            <a:schemeClr val="accent5"/>
          </a:solidFill>
          <a:ln>
            <a:noFill/>
          </a:ln>
          <a:effectLst>
            <a:reflection blurRad="0" dir="5400000" dist="28575"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84" name="Google Shape;84;p16"/>
          <p:cNvSpPr txBox="1"/>
          <p:nvPr/>
        </p:nvSpPr>
        <p:spPr>
          <a:xfrm>
            <a:off x="3851333" y="1647548"/>
            <a:ext cx="1617000" cy="126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lt1"/>
                </a:solidFill>
                <a:latin typeface="Roboto"/>
                <a:ea typeface="Roboto"/>
                <a:cs typeface="Roboto"/>
                <a:sym typeface="Roboto"/>
              </a:rPr>
              <a:t>Goal: Growth Opportunities</a:t>
            </a:r>
            <a:endParaRPr>
              <a:solidFill>
                <a:schemeClr val="lt1"/>
              </a:solidFill>
            </a:endParaRPr>
          </a:p>
        </p:txBody>
      </p:sp>
      <p:grpSp>
        <p:nvGrpSpPr>
          <p:cNvPr id="85" name="Google Shape;85;p16"/>
          <p:cNvGrpSpPr/>
          <p:nvPr/>
        </p:nvGrpSpPr>
        <p:grpSpPr>
          <a:xfrm>
            <a:off x="4377283" y="536525"/>
            <a:ext cx="1899774" cy="1087358"/>
            <a:chOff x="4306958" y="953925"/>
            <a:chExt cx="1899774" cy="1087358"/>
          </a:xfrm>
        </p:grpSpPr>
        <p:sp>
          <p:nvSpPr>
            <p:cNvPr id="86" name="Google Shape;86;p16"/>
            <p:cNvSpPr/>
            <p:nvPr/>
          </p:nvSpPr>
          <p:spPr>
            <a:xfrm>
              <a:off x="4306958" y="1082925"/>
              <a:ext cx="565200" cy="565500"/>
            </a:xfrm>
            <a:prstGeom prst="ellipse">
              <a:avLst/>
            </a:prstGeom>
            <a:solidFill>
              <a:schemeClr val="accent3"/>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Medium"/>
                  <a:ea typeface="Roboto Medium"/>
                  <a:cs typeface="Roboto Medium"/>
                  <a:sym typeface="Roboto Medium"/>
                </a:rPr>
                <a:t>01</a:t>
              </a:r>
              <a:endParaRPr sz="1200">
                <a:solidFill>
                  <a:srgbClr val="FFFFFF"/>
                </a:solidFill>
                <a:latin typeface="Roboto Medium"/>
                <a:ea typeface="Roboto Medium"/>
                <a:cs typeface="Roboto Medium"/>
                <a:sym typeface="Roboto Medium"/>
              </a:endParaRPr>
            </a:p>
          </p:txBody>
        </p:sp>
        <p:sp>
          <p:nvSpPr>
            <p:cNvPr id="87" name="Google Shape;87;p16"/>
            <p:cNvSpPr txBox="1"/>
            <p:nvPr/>
          </p:nvSpPr>
          <p:spPr>
            <a:xfrm rot="2162545">
              <a:off x="5031750" y="1263504"/>
              <a:ext cx="1175763" cy="380143"/>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Roboto"/>
                  <a:ea typeface="Roboto"/>
                  <a:cs typeface="Roboto"/>
                  <a:sym typeface="Roboto"/>
                </a:rPr>
                <a:t>Data cleaning/new </a:t>
              </a:r>
              <a:r>
                <a:rPr b="1" lang="en" sz="800">
                  <a:solidFill>
                    <a:schemeClr val="lt1"/>
                  </a:solidFill>
                  <a:latin typeface="Roboto"/>
                  <a:ea typeface="Roboto"/>
                  <a:cs typeface="Roboto"/>
                  <a:sym typeface="Roboto"/>
                </a:rPr>
                <a:t>feature</a:t>
              </a:r>
              <a:r>
                <a:rPr b="1" lang="en" sz="800">
                  <a:solidFill>
                    <a:schemeClr val="lt1"/>
                  </a:solidFill>
                  <a:latin typeface="Roboto"/>
                  <a:ea typeface="Roboto"/>
                  <a:cs typeface="Roboto"/>
                  <a:sym typeface="Roboto"/>
                </a:rPr>
                <a:t> generation</a:t>
              </a:r>
              <a:endParaRPr b="1" sz="800">
                <a:solidFill>
                  <a:schemeClr val="lt1"/>
                </a:solidFill>
              </a:endParaRPr>
            </a:p>
          </p:txBody>
        </p:sp>
        <p:sp>
          <p:nvSpPr>
            <p:cNvPr id="88" name="Google Shape;88;p16"/>
            <p:cNvSpPr/>
            <p:nvPr/>
          </p:nvSpPr>
          <p:spPr>
            <a:xfrm rot="2159678">
              <a:off x="4838902" y="1574444"/>
              <a:ext cx="1119431" cy="152476"/>
            </a:xfrm>
            <a:prstGeom prst="rightArrow">
              <a:avLst>
                <a:gd fmla="val 25514" name="adj1"/>
                <a:gd fmla="val 64322"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16"/>
          <p:cNvGrpSpPr/>
          <p:nvPr/>
        </p:nvGrpSpPr>
        <p:grpSpPr>
          <a:xfrm>
            <a:off x="5646433" y="1599325"/>
            <a:ext cx="1007917" cy="1819427"/>
            <a:chOff x="5576108" y="2016725"/>
            <a:chExt cx="1007917" cy="1819427"/>
          </a:xfrm>
        </p:grpSpPr>
        <p:sp>
          <p:nvSpPr>
            <p:cNvPr id="90" name="Google Shape;90;p16"/>
            <p:cNvSpPr/>
            <p:nvPr/>
          </p:nvSpPr>
          <p:spPr>
            <a:xfrm>
              <a:off x="5576108" y="2016725"/>
              <a:ext cx="565200" cy="565500"/>
            </a:xfrm>
            <a:prstGeom prst="ellipse">
              <a:avLst/>
            </a:prstGeom>
            <a:solidFill>
              <a:schemeClr val="accent3"/>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Medium"/>
                  <a:ea typeface="Roboto Medium"/>
                  <a:cs typeface="Roboto Medium"/>
                  <a:sym typeface="Roboto Medium"/>
                </a:rPr>
                <a:t>02</a:t>
              </a:r>
              <a:endParaRPr sz="1200">
                <a:solidFill>
                  <a:srgbClr val="FFFFFF"/>
                </a:solidFill>
                <a:latin typeface="Roboto Medium"/>
                <a:ea typeface="Roboto Medium"/>
                <a:cs typeface="Roboto Medium"/>
                <a:sym typeface="Roboto Medium"/>
              </a:endParaRPr>
            </a:p>
          </p:txBody>
        </p:sp>
        <p:sp>
          <p:nvSpPr>
            <p:cNvPr id="91" name="Google Shape;91;p16"/>
            <p:cNvSpPr txBox="1"/>
            <p:nvPr/>
          </p:nvSpPr>
          <p:spPr>
            <a:xfrm rot="6484358">
              <a:off x="5611489" y="2970745"/>
              <a:ext cx="1110171" cy="515812"/>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800">
                  <a:solidFill>
                    <a:schemeClr val="lt1"/>
                  </a:solidFill>
                  <a:latin typeface="Roboto"/>
                  <a:ea typeface="Roboto"/>
                  <a:cs typeface="Roboto"/>
                  <a:sym typeface="Roboto"/>
                </a:rPr>
                <a:t>Business Performance analysis</a:t>
              </a:r>
              <a:endParaRPr b="1" sz="800">
                <a:solidFill>
                  <a:schemeClr val="lt1"/>
                </a:solidFill>
              </a:endParaRPr>
            </a:p>
          </p:txBody>
        </p:sp>
        <p:sp>
          <p:nvSpPr>
            <p:cNvPr id="92" name="Google Shape;92;p16"/>
            <p:cNvSpPr/>
            <p:nvPr/>
          </p:nvSpPr>
          <p:spPr>
            <a:xfrm rot="6479001">
              <a:off x="5275897" y="3050667"/>
              <a:ext cx="1119386" cy="152834"/>
            </a:xfrm>
            <a:prstGeom prst="rightArrow">
              <a:avLst>
                <a:gd fmla="val 25514" name="adj1"/>
                <a:gd fmla="val 64322"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16"/>
          <p:cNvGrpSpPr/>
          <p:nvPr/>
        </p:nvGrpSpPr>
        <p:grpSpPr>
          <a:xfrm>
            <a:off x="4082382" y="3034425"/>
            <a:ext cx="1612175" cy="1346200"/>
            <a:chOff x="4012057" y="3451825"/>
            <a:chExt cx="1612175" cy="1346200"/>
          </a:xfrm>
        </p:grpSpPr>
        <p:sp>
          <p:nvSpPr>
            <p:cNvPr id="94" name="Google Shape;94;p16"/>
            <p:cNvSpPr/>
            <p:nvPr/>
          </p:nvSpPr>
          <p:spPr>
            <a:xfrm>
              <a:off x="5059033" y="3451825"/>
              <a:ext cx="565200" cy="565500"/>
            </a:xfrm>
            <a:prstGeom prst="ellipse">
              <a:avLst/>
            </a:prstGeom>
            <a:solidFill>
              <a:schemeClr val="accent3"/>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Medium"/>
                  <a:ea typeface="Roboto Medium"/>
                  <a:cs typeface="Roboto Medium"/>
                  <a:sym typeface="Roboto Medium"/>
                </a:rPr>
                <a:t>03</a:t>
              </a:r>
              <a:endParaRPr sz="1200">
                <a:solidFill>
                  <a:srgbClr val="FFFFFF"/>
                </a:solidFill>
                <a:latin typeface="Roboto Medium"/>
                <a:ea typeface="Roboto Medium"/>
                <a:cs typeface="Roboto Medium"/>
                <a:sym typeface="Roboto Medium"/>
              </a:endParaRPr>
            </a:p>
          </p:txBody>
        </p:sp>
        <p:sp>
          <p:nvSpPr>
            <p:cNvPr id="95" name="Google Shape;95;p16"/>
            <p:cNvSpPr txBox="1"/>
            <p:nvPr/>
          </p:nvSpPr>
          <p:spPr>
            <a:xfrm rot="9294">
              <a:off x="4017973" y="4093025"/>
              <a:ext cx="1109704" cy="7035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Roboto"/>
                  <a:ea typeface="Roboto"/>
                  <a:cs typeface="Roboto"/>
                  <a:sym typeface="Roboto"/>
                </a:rPr>
                <a:t>Customer feedback, market resaerch and market data analysis</a:t>
              </a:r>
              <a:endParaRPr b="1" sz="800">
                <a:solidFill>
                  <a:schemeClr val="lt1"/>
                </a:solidFill>
              </a:endParaRPr>
            </a:p>
          </p:txBody>
        </p:sp>
        <p:sp>
          <p:nvSpPr>
            <p:cNvPr id="96" name="Google Shape;96;p16"/>
            <p:cNvSpPr/>
            <p:nvPr/>
          </p:nvSpPr>
          <p:spPr>
            <a:xfrm rot="10799079">
              <a:off x="4012507" y="3933353"/>
              <a:ext cx="1119600" cy="152703"/>
            </a:xfrm>
            <a:prstGeom prst="rightArrow">
              <a:avLst>
                <a:gd fmla="val 25514" name="adj1"/>
                <a:gd fmla="val 64322"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16"/>
          <p:cNvGrpSpPr/>
          <p:nvPr/>
        </p:nvGrpSpPr>
        <p:grpSpPr>
          <a:xfrm>
            <a:off x="2610523" y="2182597"/>
            <a:ext cx="1566385" cy="1417328"/>
            <a:chOff x="2540198" y="2599997"/>
            <a:chExt cx="1566385" cy="1417328"/>
          </a:xfrm>
        </p:grpSpPr>
        <p:sp>
          <p:nvSpPr>
            <p:cNvPr id="98" name="Google Shape;98;p16"/>
            <p:cNvSpPr/>
            <p:nvPr/>
          </p:nvSpPr>
          <p:spPr>
            <a:xfrm>
              <a:off x="3541383" y="3451825"/>
              <a:ext cx="565200" cy="565500"/>
            </a:xfrm>
            <a:prstGeom prst="ellipse">
              <a:avLst/>
            </a:prstGeom>
            <a:solidFill>
              <a:schemeClr val="accent3"/>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Medium"/>
                  <a:ea typeface="Roboto Medium"/>
                  <a:cs typeface="Roboto Medium"/>
                  <a:sym typeface="Roboto Medium"/>
                </a:rPr>
                <a:t>04</a:t>
              </a:r>
              <a:endParaRPr sz="1200">
                <a:solidFill>
                  <a:srgbClr val="FFFFFF"/>
                </a:solidFill>
                <a:latin typeface="Roboto Medium"/>
                <a:ea typeface="Roboto Medium"/>
                <a:cs typeface="Roboto Medium"/>
                <a:sym typeface="Roboto Medium"/>
              </a:endParaRPr>
            </a:p>
          </p:txBody>
        </p:sp>
        <p:sp>
          <p:nvSpPr>
            <p:cNvPr id="99" name="Google Shape;99;p16"/>
            <p:cNvSpPr txBox="1"/>
            <p:nvPr/>
          </p:nvSpPr>
          <p:spPr>
            <a:xfrm rot="4327392">
              <a:off x="2445447" y="2939861"/>
              <a:ext cx="1110202" cy="609829"/>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Roboto"/>
                  <a:ea typeface="Roboto"/>
                  <a:cs typeface="Roboto"/>
                  <a:sym typeface="Roboto"/>
                </a:rPr>
                <a:t>Intelligence Dashboard development</a:t>
              </a:r>
              <a:endParaRPr b="1" sz="800">
                <a:solidFill>
                  <a:schemeClr val="lt1"/>
                </a:solidFill>
              </a:endParaRPr>
            </a:p>
          </p:txBody>
        </p:sp>
        <p:sp>
          <p:nvSpPr>
            <p:cNvPr id="100" name="Google Shape;100;p16"/>
            <p:cNvSpPr/>
            <p:nvPr/>
          </p:nvSpPr>
          <p:spPr>
            <a:xfrm rot="-6478717">
              <a:off x="2755922" y="3079191"/>
              <a:ext cx="1119672" cy="153413"/>
            </a:xfrm>
            <a:prstGeom prst="rightArrow">
              <a:avLst>
                <a:gd fmla="val 25514" name="adj1"/>
                <a:gd fmla="val 64322"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6"/>
          <p:cNvGrpSpPr/>
          <p:nvPr/>
        </p:nvGrpSpPr>
        <p:grpSpPr>
          <a:xfrm>
            <a:off x="3097355" y="553087"/>
            <a:ext cx="1270980" cy="1611738"/>
            <a:chOff x="3027030" y="970487"/>
            <a:chExt cx="1270980" cy="1611738"/>
          </a:xfrm>
        </p:grpSpPr>
        <p:sp>
          <p:nvSpPr>
            <p:cNvPr id="102" name="Google Shape;102;p16"/>
            <p:cNvSpPr/>
            <p:nvPr/>
          </p:nvSpPr>
          <p:spPr>
            <a:xfrm>
              <a:off x="3027033" y="2016725"/>
              <a:ext cx="565200" cy="565500"/>
            </a:xfrm>
            <a:prstGeom prst="ellipse">
              <a:avLst/>
            </a:prstGeom>
            <a:solidFill>
              <a:schemeClr val="accent3"/>
            </a:solidFill>
            <a:ln>
              <a:noFill/>
            </a:ln>
            <a:effectLst>
              <a:outerShdw blurRad="57150" rotWithShape="0" algn="bl" dir="5400000" dist="19050">
                <a:srgbClr val="212121">
                  <a:alpha val="3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Medium"/>
                  <a:ea typeface="Roboto Medium"/>
                  <a:cs typeface="Roboto Medium"/>
                  <a:sym typeface="Roboto Medium"/>
                </a:rPr>
                <a:t>05</a:t>
              </a:r>
              <a:endParaRPr sz="1200">
                <a:solidFill>
                  <a:srgbClr val="FFFFFF"/>
                </a:solidFill>
                <a:latin typeface="Roboto Medium"/>
                <a:ea typeface="Roboto Medium"/>
                <a:cs typeface="Roboto Medium"/>
                <a:sym typeface="Roboto Medium"/>
              </a:endParaRPr>
            </a:p>
          </p:txBody>
        </p:sp>
        <p:sp>
          <p:nvSpPr>
            <p:cNvPr id="103" name="Google Shape;103;p16"/>
            <p:cNvSpPr txBox="1"/>
            <p:nvPr/>
          </p:nvSpPr>
          <p:spPr>
            <a:xfrm rot="-2159593">
              <a:off x="3026545" y="1262192"/>
              <a:ext cx="1109770" cy="357690"/>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800">
                  <a:solidFill>
                    <a:schemeClr val="lt1"/>
                  </a:solidFill>
                  <a:latin typeface="Roboto"/>
                  <a:ea typeface="Roboto"/>
                  <a:cs typeface="Roboto"/>
                  <a:sym typeface="Roboto"/>
                </a:rPr>
                <a:t>Insight and recommendation</a:t>
              </a:r>
              <a:endParaRPr b="1" sz="800">
                <a:solidFill>
                  <a:schemeClr val="lt1"/>
                </a:solidFill>
              </a:endParaRPr>
            </a:p>
          </p:txBody>
        </p:sp>
        <p:sp>
          <p:nvSpPr>
            <p:cNvPr id="104" name="Google Shape;104;p16"/>
            <p:cNvSpPr/>
            <p:nvPr/>
          </p:nvSpPr>
          <p:spPr>
            <a:xfrm rot="-2159137">
              <a:off x="3240473" y="1559002"/>
              <a:ext cx="1119673" cy="153273"/>
            </a:xfrm>
            <a:prstGeom prst="rightArrow">
              <a:avLst>
                <a:gd fmla="val 25514" name="adj1"/>
                <a:gd fmla="val 64322" name="adj2"/>
              </a:avLst>
            </a:pr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nvSpPr>
        <p:spPr>
          <a:xfrm>
            <a:off x="0" y="4380625"/>
            <a:ext cx="91440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chemeClr val="accent5"/>
                </a:solidFill>
                <a:latin typeface="Lexend"/>
                <a:ea typeface="Lexend"/>
                <a:cs typeface="Lexend"/>
                <a:sym typeface="Lexend"/>
              </a:rPr>
              <a:t>New feature generated: Converted(Application volume * </a:t>
            </a:r>
            <a:r>
              <a:rPr i="1" lang="en" sz="1300">
                <a:solidFill>
                  <a:schemeClr val="accent5"/>
                </a:solidFill>
                <a:latin typeface="Lexend"/>
                <a:ea typeface="Lexend"/>
                <a:cs typeface="Lexend"/>
                <a:sym typeface="Lexend"/>
              </a:rPr>
              <a:t>Conversion</a:t>
            </a:r>
            <a:r>
              <a:rPr i="1" lang="en" sz="1300">
                <a:solidFill>
                  <a:schemeClr val="accent5"/>
                </a:solidFill>
                <a:latin typeface="Lexend"/>
                <a:ea typeface="Lexend"/>
                <a:cs typeface="Lexend"/>
                <a:sym typeface="Lexend"/>
              </a:rPr>
              <a:t> rate), Profit(Revenue * Margin)</a:t>
            </a:r>
            <a:endParaRPr i="1" sz="1300">
              <a:solidFill>
                <a:schemeClr val="accent5"/>
              </a:solidFill>
              <a:latin typeface="Lexend"/>
              <a:ea typeface="Lexend"/>
              <a:cs typeface="Lexend"/>
              <a:sym typeface="Lexend"/>
            </a:endParaRPr>
          </a:p>
          <a:p>
            <a:pPr indent="0" lvl="0" marL="0" rtl="0" algn="l">
              <a:spcBef>
                <a:spcPts val="0"/>
              </a:spcBef>
              <a:spcAft>
                <a:spcPts val="0"/>
              </a:spcAft>
              <a:buNone/>
            </a:pPr>
            <a:r>
              <a:rPr b="1" i="1" lang="en" sz="1300">
                <a:solidFill>
                  <a:schemeClr val="accent5"/>
                </a:solidFill>
                <a:latin typeface="Lexend"/>
                <a:ea typeface="Lexend"/>
                <a:cs typeface="Lexend"/>
                <a:sym typeface="Lexend"/>
              </a:rPr>
              <a:t>NB: </a:t>
            </a:r>
            <a:r>
              <a:rPr b="1" i="1" lang="en" sz="1300">
                <a:solidFill>
                  <a:schemeClr val="accent5"/>
                </a:solidFill>
                <a:latin typeface="Lexend"/>
                <a:ea typeface="Lexend"/>
                <a:cs typeface="Lexend"/>
                <a:sym typeface="Lexend"/>
              </a:rPr>
              <a:t>This is a flexible intelligence report open to changes. It would be way better if given the opportunity to ask the many questions I had on business Objectives that could have influenced the recommendations</a:t>
            </a:r>
            <a:endParaRPr b="1" i="1" sz="1300">
              <a:solidFill>
                <a:schemeClr val="accent5"/>
              </a:solidFill>
              <a:latin typeface="Lexend"/>
              <a:ea typeface="Lexend"/>
              <a:cs typeface="Lexend"/>
              <a:sym typeface="Lexend"/>
            </a:endParaRPr>
          </a:p>
        </p:txBody>
      </p:sp>
      <p:pic>
        <p:nvPicPr>
          <p:cNvPr id="106" name="Google Shape;106;p16"/>
          <p:cNvPicPr preferRelativeResize="0"/>
          <p:nvPr/>
        </p:nvPicPr>
        <p:blipFill>
          <a:blip r:embed="rId4">
            <a:alphaModFix/>
          </a:blip>
          <a:stretch>
            <a:fillRect/>
          </a:stretch>
        </p:blipFill>
        <p:spPr>
          <a:xfrm>
            <a:off x="8436444" y="5"/>
            <a:ext cx="707550" cy="70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839250" y="-47475"/>
            <a:ext cx="7465500" cy="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5"/>
                </a:solidFill>
                <a:latin typeface="Lexend Black"/>
                <a:ea typeface="Lexend Black"/>
                <a:cs typeface="Lexend Black"/>
                <a:sym typeface="Lexend Black"/>
              </a:rPr>
              <a:t>Business Performance Dashboard</a:t>
            </a:r>
            <a:endParaRPr sz="2000">
              <a:solidFill>
                <a:schemeClr val="accent5"/>
              </a:solidFill>
              <a:latin typeface="Lexend Light"/>
              <a:ea typeface="Lexend Light"/>
              <a:cs typeface="Lexend Light"/>
              <a:sym typeface="Lexend Light"/>
            </a:endParaRPr>
          </a:p>
        </p:txBody>
      </p:sp>
      <p:pic>
        <p:nvPicPr>
          <p:cNvPr id="112" name="Google Shape;112;p17"/>
          <p:cNvPicPr preferRelativeResize="0"/>
          <p:nvPr/>
        </p:nvPicPr>
        <p:blipFill>
          <a:blip r:embed="rId3">
            <a:alphaModFix/>
          </a:blip>
          <a:stretch>
            <a:fillRect/>
          </a:stretch>
        </p:blipFill>
        <p:spPr>
          <a:xfrm>
            <a:off x="0" y="381525"/>
            <a:ext cx="9143998" cy="476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8"/>
          <p:cNvPicPr preferRelativeResize="0"/>
          <p:nvPr/>
        </p:nvPicPr>
        <p:blipFill rotWithShape="1">
          <a:blip r:embed="rId3">
            <a:alphaModFix/>
          </a:blip>
          <a:srcRect b="0" l="14507" r="0" t="0"/>
          <a:stretch/>
        </p:blipFill>
        <p:spPr>
          <a:xfrm>
            <a:off x="92099" y="457025"/>
            <a:ext cx="1816725" cy="520625"/>
          </a:xfrm>
          <a:prstGeom prst="rect">
            <a:avLst/>
          </a:prstGeom>
          <a:noFill/>
          <a:ln>
            <a:noFill/>
          </a:ln>
        </p:spPr>
      </p:pic>
      <p:sp>
        <p:nvSpPr>
          <p:cNvPr id="118" name="Google Shape;118;p18"/>
          <p:cNvSpPr txBox="1"/>
          <p:nvPr/>
        </p:nvSpPr>
        <p:spPr>
          <a:xfrm>
            <a:off x="773725" y="0"/>
            <a:ext cx="7489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5"/>
                </a:solidFill>
                <a:latin typeface="Lexend Black"/>
                <a:ea typeface="Lexend Black"/>
                <a:cs typeface="Lexend Black"/>
                <a:sym typeface="Lexend Black"/>
              </a:rPr>
              <a:t>Business Performance Insights</a:t>
            </a:r>
            <a:endParaRPr sz="2000">
              <a:solidFill>
                <a:schemeClr val="accent5"/>
              </a:solidFill>
              <a:latin typeface="Lexend Light"/>
              <a:ea typeface="Lexend Light"/>
              <a:cs typeface="Lexend Light"/>
              <a:sym typeface="Lexend Light"/>
            </a:endParaRPr>
          </a:p>
        </p:txBody>
      </p:sp>
      <p:grpSp>
        <p:nvGrpSpPr>
          <p:cNvPr id="119" name="Google Shape;119;p18"/>
          <p:cNvGrpSpPr/>
          <p:nvPr/>
        </p:nvGrpSpPr>
        <p:grpSpPr>
          <a:xfrm>
            <a:off x="92094" y="977656"/>
            <a:ext cx="4054491" cy="3908618"/>
            <a:chOff x="3071457" y="2013875"/>
            <a:chExt cx="1944600" cy="1569600"/>
          </a:xfrm>
        </p:grpSpPr>
        <p:sp>
          <p:nvSpPr>
            <p:cNvPr id="120" name="Google Shape;120;p18"/>
            <p:cNvSpPr/>
            <p:nvPr/>
          </p:nvSpPr>
          <p:spPr>
            <a:xfrm flipH="1" rot="10800000">
              <a:off x="3071457" y="2013875"/>
              <a:ext cx="1944600" cy="1569600"/>
            </a:xfrm>
            <a:prstGeom prst="round2DiagRect">
              <a:avLst>
                <a:gd fmla="val 0" name="adj1"/>
                <a:gd fmla="val 17764" name="adj2"/>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nvSpPr>
          <p:spPr>
            <a:xfrm>
              <a:off x="3317906" y="2043753"/>
              <a:ext cx="1451700" cy="175500"/>
            </a:xfrm>
            <a:prstGeom prst="rect">
              <a:avLst/>
            </a:prstGeom>
            <a:solidFill>
              <a:srgbClr val="134F5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Lexend"/>
                  <a:ea typeface="Lexend"/>
                  <a:cs typeface="Lexend"/>
                  <a:sym typeface="Lexend"/>
                </a:rPr>
                <a:t>Insights</a:t>
              </a:r>
              <a:endParaRPr sz="1100">
                <a:solidFill>
                  <a:schemeClr val="lt1"/>
                </a:solidFill>
                <a:latin typeface="Lexend"/>
                <a:ea typeface="Lexend"/>
                <a:cs typeface="Lexend"/>
                <a:sym typeface="Lexend"/>
              </a:endParaRPr>
            </a:p>
          </p:txBody>
        </p:sp>
        <p:sp>
          <p:nvSpPr>
            <p:cNvPr id="122" name="Google Shape;122;p18"/>
            <p:cNvSpPr txBox="1"/>
            <p:nvPr/>
          </p:nvSpPr>
          <p:spPr>
            <a:xfrm>
              <a:off x="3161591" y="2219257"/>
              <a:ext cx="1764900" cy="1280400"/>
            </a:xfrm>
            <a:prstGeom prst="rect">
              <a:avLst/>
            </a:prstGeom>
            <a:solidFill>
              <a:srgbClr val="134F5C"/>
            </a:solid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Font typeface="Lexend"/>
                <a:buChar char="●"/>
              </a:pPr>
              <a:r>
                <a:rPr lang="en" sz="1100">
                  <a:solidFill>
                    <a:schemeClr val="lt1"/>
                  </a:solidFill>
                  <a:latin typeface="Lexend"/>
                  <a:ea typeface="Lexend"/>
                  <a:cs typeface="Lexend"/>
                  <a:sym typeface="Lexend"/>
                </a:rPr>
                <a:t>Application Volume vs. Acquisition Cost by Channel: Application volume is relatively equal across channels, but acquisition costs vary, with higher costs observed in</a:t>
              </a:r>
              <a:r>
                <a:rPr lang="en" sz="1100">
                  <a:solidFill>
                    <a:schemeClr val="lt1"/>
                  </a:solidFill>
                  <a:latin typeface="Lexend"/>
                  <a:ea typeface="Lexend"/>
                  <a:cs typeface="Lexend"/>
                  <a:sym typeface="Lexend"/>
                </a:rPr>
                <a:t> channels: </a:t>
              </a:r>
              <a:r>
                <a:rPr lang="en" sz="1100">
                  <a:solidFill>
                    <a:schemeClr val="lt1"/>
                  </a:solidFill>
                  <a:latin typeface="Lexend"/>
                  <a:ea typeface="Lexend"/>
                  <a:cs typeface="Lexend"/>
                  <a:sym typeface="Lexend"/>
                </a:rPr>
                <a:t>Direct and Paid Search.</a:t>
              </a:r>
              <a:endParaRPr sz="1100">
                <a:solidFill>
                  <a:schemeClr val="lt1"/>
                </a:solidFill>
                <a:latin typeface="Lexend"/>
                <a:ea typeface="Lexend"/>
                <a:cs typeface="Lexend"/>
                <a:sym typeface="Lexend"/>
              </a:endParaRPr>
            </a:p>
            <a:p>
              <a:pPr indent="-298450" lvl="0" marL="457200" rtl="0" algn="l">
                <a:lnSpc>
                  <a:spcPct val="115000"/>
                </a:lnSpc>
                <a:spcBef>
                  <a:spcPts val="0"/>
                </a:spcBef>
                <a:spcAft>
                  <a:spcPts val="0"/>
                </a:spcAft>
                <a:buClr>
                  <a:schemeClr val="lt1"/>
                </a:buClr>
                <a:buSzPts val="1100"/>
                <a:buFont typeface="Lexend"/>
                <a:buChar char="●"/>
              </a:pPr>
              <a:r>
                <a:rPr lang="en" sz="1100">
                  <a:solidFill>
                    <a:schemeClr val="lt1"/>
                  </a:solidFill>
                  <a:latin typeface="Lexend"/>
                  <a:ea typeface="Lexend"/>
                  <a:cs typeface="Lexend"/>
                  <a:sym typeface="Lexend"/>
                </a:rPr>
                <a:t>Conversion Rate and Revenue by Channel: The Partner channel has the highest conversion rate and revenue, suggesting strong relationships in this channel.</a:t>
              </a:r>
              <a:r>
                <a:rPr lang="en" sz="1100">
                  <a:solidFill>
                    <a:srgbClr val="FC5155"/>
                  </a:solidFill>
                  <a:latin typeface="Lexend"/>
                  <a:ea typeface="Lexend"/>
                  <a:cs typeface="Lexend"/>
                  <a:sym typeface="Lexend"/>
                </a:rPr>
                <a:t> </a:t>
              </a:r>
              <a:r>
                <a:rPr lang="en" sz="1100">
                  <a:solidFill>
                    <a:schemeClr val="lt1"/>
                  </a:solidFill>
                  <a:latin typeface="Lexend"/>
                  <a:ea typeface="Lexend"/>
                  <a:cs typeface="Lexend"/>
                  <a:sym typeface="Lexend"/>
                </a:rPr>
                <a:t>Content Marketing, however, has the lowest conversion rate, hinting that the messaging might not fully resonate with the target audience.</a:t>
              </a:r>
              <a:endParaRPr sz="1100">
                <a:solidFill>
                  <a:schemeClr val="lt1"/>
                </a:solidFill>
                <a:latin typeface="Lexend"/>
                <a:ea typeface="Lexend"/>
                <a:cs typeface="Lexend"/>
                <a:sym typeface="Lexend"/>
              </a:endParaRPr>
            </a:p>
            <a:p>
              <a:pPr indent="-298450" lvl="0" marL="457200" rtl="0" algn="l">
                <a:lnSpc>
                  <a:spcPct val="115000"/>
                </a:lnSpc>
                <a:spcBef>
                  <a:spcPts val="0"/>
                </a:spcBef>
                <a:spcAft>
                  <a:spcPts val="0"/>
                </a:spcAft>
                <a:buClr>
                  <a:schemeClr val="lt1"/>
                </a:buClr>
                <a:buSzPts val="1100"/>
                <a:buFont typeface="Lexend"/>
                <a:buChar char="●"/>
              </a:pPr>
              <a:r>
                <a:rPr lang="en" sz="1100">
                  <a:solidFill>
                    <a:schemeClr val="lt1"/>
                  </a:solidFill>
                  <a:latin typeface="Lexend"/>
                  <a:ea typeface="Lexend"/>
                  <a:cs typeface="Lexend"/>
                  <a:sym typeface="Lexend"/>
                </a:rPr>
                <a:t>4.53%(317k) of total application volume(7M) was approved. Indicating more room for optimised credit approval means and technology. </a:t>
              </a:r>
              <a:endParaRPr sz="1100">
                <a:solidFill>
                  <a:schemeClr val="lt1"/>
                </a:solidFill>
                <a:latin typeface="Lexend"/>
                <a:ea typeface="Lexend"/>
                <a:cs typeface="Lexend"/>
                <a:sym typeface="Lexend"/>
              </a:endParaRPr>
            </a:p>
            <a:p>
              <a:pPr indent="0" lvl="0" marL="0" rtl="0" algn="l">
                <a:lnSpc>
                  <a:spcPct val="163636"/>
                </a:lnSpc>
                <a:spcBef>
                  <a:spcPts val="0"/>
                </a:spcBef>
                <a:spcAft>
                  <a:spcPts val="0"/>
                </a:spcAft>
                <a:buNone/>
              </a:pPr>
              <a:r>
                <a:t/>
              </a:r>
              <a:endParaRPr sz="1100">
                <a:solidFill>
                  <a:srgbClr val="1F1F1F"/>
                </a:solidFill>
                <a:latin typeface="Lexend"/>
                <a:ea typeface="Lexend"/>
                <a:cs typeface="Lexend"/>
                <a:sym typeface="Lexend"/>
              </a:endParaRPr>
            </a:p>
            <a:p>
              <a:pPr indent="0" lvl="0" marL="0" rtl="0" algn="l">
                <a:lnSpc>
                  <a:spcPct val="163636"/>
                </a:lnSpc>
                <a:spcBef>
                  <a:spcPts val="1200"/>
                </a:spcBef>
                <a:spcAft>
                  <a:spcPts val="0"/>
                </a:spcAft>
                <a:buNone/>
              </a:pPr>
              <a:r>
                <a:t/>
              </a:r>
              <a:endParaRPr sz="1100">
                <a:solidFill>
                  <a:srgbClr val="1F1F1F"/>
                </a:solidFill>
                <a:latin typeface="Lexend"/>
                <a:ea typeface="Lexend"/>
                <a:cs typeface="Lexend"/>
                <a:sym typeface="Lexend"/>
              </a:endParaRPr>
            </a:p>
            <a:p>
              <a:pPr indent="0" lvl="0" marL="0" rtl="0" algn="l">
                <a:lnSpc>
                  <a:spcPct val="163636"/>
                </a:lnSpc>
                <a:spcBef>
                  <a:spcPts val="1200"/>
                </a:spcBef>
                <a:spcAft>
                  <a:spcPts val="0"/>
                </a:spcAft>
                <a:buNone/>
              </a:pPr>
              <a:r>
                <a:t/>
              </a:r>
              <a:endParaRPr sz="1100">
                <a:solidFill>
                  <a:srgbClr val="1F1F1F"/>
                </a:solidFill>
                <a:latin typeface="Lexend"/>
                <a:ea typeface="Lexend"/>
                <a:cs typeface="Lexend"/>
                <a:sym typeface="Lexend"/>
              </a:endParaRPr>
            </a:p>
            <a:p>
              <a:pPr indent="0" lvl="0" marL="0" rtl="0" algn="l">
                <a:lnSpc>
                  <a:spcPct val="115000"/>
                </a:lnSpc>
                <a:spcBef>
                  <a:spcPts val="1200"/>
                </a:spcBef>
                <a:spcAft>
                  <a:spcPts val="1600"/>
                </a:spcAft>
                <a:buNone/>
              </a:pPr>
              <a:r>
                <a:t/>
              </a:r>
              <a:endParaRPr sz="1100">
                <a:solidFill>
                  <a:srgbClr val="FFFFFF"/>
                </a:solidFill>
                <a:latin typeface="Lexend"/>
                <a:ea typeface="Lexend"/>
                <a:cs typeface="Lexend"/>
                <a:sym typeface="Lexend"/>
              </a:endParaRPr>
            </a:p>
          </p:txBody>
        </p:sp>
      </p:grpSp>
      <p:grpSp>
        <p:nvGrpSpPr>
          <p:cNvPr id="123" name="Google Shape;123;p18"/>
          <p:cNvGrpSpPr/>
          <p:nvPr/>
        </p:nvGrpSpPr>
        <p:grpSpPr>
          <a:xfrm>
            <a:off x="4146754" y="977656"/>
            <a:ext cx="4905161" cy="3908618"/>
            <a:chOff x="5015938" y="2013875"/>
            <a:chExt cx="3001200" cy="1569600"/>
          </a:xfrm>
        </p:grpSpPr>
        <p:sp>
          <p:nvSpPr>
            <p:cNvPr id="124" name="Google Shape;124;p18"/>
            <p:cNvSpPr/>
            <p:nvPr/>
          </p:nvSpPr>
          <p:spPr>
            <a:xfrm>
              <a:off x="5015938" y="2013875"/>
              <a:ext cx="3001200" cy="1569600"/>
            </a:xfrm>
            <a:prstGeom prst="round2DiagRect">
              <a:avLst>
                <a:gd fmla="val 0" name="adj1"/>
                <a:gd fmla="val 17764" name="adj2"/>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5" name="Google Shape;125;p18"/>
            <p:cNvSpPr txBox="1"/>
            <p:nvPr/>
          </p:nvSpPr>
          <p:spPr>
            <a:xfrm>
              <a:off x="5360233" y="2078744"/>
              <a:ext cx="2417100" cy="1404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Lexend"/>
                  <a:ea typeface="Lexend"/>
                  <a:cs typeface="Lexend"/>
                  <a:sym typeface="Lexend"/>
                </a:rPr>
                <a:t>Insights</a:t>
              </a:r>
              <a:endParaRPr b="1" sz="1100">
                <a:solidFill>
                  <a:schemeClr val="lt1"/>
                </a:solidFill>
                <a:latin typeface="Lexend"/>
                <a:ea typeface="Lexend"/>
                <a:cs typeface="Lexend"/>
                <a:sym typeface="Lexend"/>
              </a:endParaRPr>
            </a:p>
          </p:txBody>
        </p:sp>
        <p:sp>
          <p:nvSpPr>
            <p:cNvPr id="126" name="Google Shape;126;p18"/>
            <p:cNvSpPr txBox="1"/>
            <p:nvPr/>
          </p:nvSpPr>
          <p:spPr>
            <a:xfrm>
              <a:off x="5360236" y="2219147"/>
              <a:ext cx="2417100" cy="1231200"/>
            </a:xfrm>
            <a:prstGeom prst="rect">
              <a:avLst/>
            </a:prstGeom>
            <a:solidFill>
              <a:srgbClr val="45818E"/>
            </a:solid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Font typeface="Lexend"/>
                <a:buChar char="●"/>
              </a:pPr>
              <a:r>
                <a:rPr lang="en" sz="1100">
                  <a:solidFill>
                    <a:schemeClr val="lt1"/>
                  </a:solidFill>
                  <a:latin typeface="Lexend"/>
                  <a:ea typeface="Lexend"/>
                  <a:cs typeface="Lexend"/>
                  <a:sym typeface="Lexend"/>
                </a:rPr>
                <a:t>Revenue and Margin by Product: Revenue distribution among products (Business Loan, Personal Loan, and BNPL) is fairly balanced. However, margins vary by product, indicating areas for cost optimization.</a:t>
              </a:r>
              <a:endParaRPr sz="1100">
                <a:solidFill>
                  <a:schemeClr val="lt1"/>
                </a:solidFill>
                <a:latin typeface="Lexend"/>
                <a:ea typeface="Lexend"/>
                <a:cs typeface="Lexend"/>
                <a:sym typeface="Lexend"/>
              </a:endParaRPr>
            </a:p>
            <a:p>
              <a:pPr indent="-298450" lvl="0" marL="457200" rtl="0" algn="l">
                <a:lnSpc>
                  <a:spcPct val="115000"/>
                </a:lnSpc>
                <a:spcBef>
                  <a:spcPts val="0"/>
                </a:spcBef>
                <a:spcAft>
                  <a:spcPts val="0"/>
                </a:spcAft>
                <a:buClr>
                  <a:schemeClr val="lt1"/>
                </a:buClr>
                <a:buSzPts val="1100"/>
                <a:buFont typeface="Lexend"/>
                <a:buChar char="●"/>
              </a:pPr>
              <a:r>
                <a:rPr lang="en" sz="1100">
                  <a:solidFill>
                    <a:schemeClr val="lt1"/>
                  </a:solidFill>
                  <a:latin typeface="Lexend"/>
                  <a:ea typeface="Lexend"/>
                  <a:cs typeface="Lexend"/>
                  <a:sym typeface="Lexend"/>
                </a:rPr>
                <a:t>Monthly Margin Trends: Margins remain steady throughout the year, but Business Loans with the highest margin has slight increases in months of Nov-Dec. This could be a seasonal effect or a reflection of effective promotional efforts. </a:t>
              </a:r>
              <a:endParaRPr sz="1100">
                <a:solidFill>
                  <a:schemeClr val="lt1"/>
                </a:solidFill>
                <a:latin typeface="Lexend"/>
                <a:ea typeface="Lexend"/>
                <a:cs typeface="Lexend"/>
                <a:sym typeface="Lexend"/>
              </a:endParaRPr>
            </a:p>
            <a:p>
              <a:pPr indent="-298450" lvl="0" marL="457200" rtl="0" algn="l">
                <a:lnSpc>
                  <a:spcPct val="115000"/>
                </a:lnSpc>
                <a:spcBef>
                  <a:spcPts val="0"/>
                </a:spcBef>
                <a:spcAft>
                  <a:spcPts val="0"/>
                </a:spcAft>
                <a:buClr>
                  <a:schemeClr val="lt1"/>
                </a:buClr>
                <a:buSzPts val="1100"/>
                <a:buFont typeface="Lexend"/>
                <a:buChar char="●"/>
              </a:pPr>
              <a:r>
                <a:rPr lang="en" sz="1100">
                  <a:solidFill>
                    <a:schemeClr val="lt1"/>
                  </a:solidFill>
                  <a:latin typeface="Lexend"/>
                  <a:ea typeface="Lexend"/>
                  <a:cs typeface="Lexend"/>
                  <a:sym typeface="Lexend"/>
                </a:rPr>
                <a:t>Profit and Conversion by Channel: Partner and Direct channels drive the highest profits, aligning with their strong conversion rates. Lower-performing channels, such as Content Marketing, could benefit from revised strategies or reduced investment.</a:t>
              </a:r>
              <a:endParaRPr sz="1100">
                <a:solidFill>
                  <a:srgbClr val="1F1F1F"/>
                </a:solidFill>
                <a:latin typeface="Lexend"/>
                <a:ea typeface="Lexend"/>
                <a:cs typeface="Lexend"/>
                <a:sym typeface="Lexend"/>
              </a:endParaRPr>
            </a:p>
            <a:p>
              <a:pPr indent="0" lvl="0" marL="0" rtl="0" algn="l">
                <a:lnSpc>
                  <a:spcPct val="163636"/>
                </a:lnSpc>
                <a:spcBef>
                  <a:spcPts val="0"/>
                </a:spcBef>
                <a:spcAft>
                  <a:spcPts val="0"/>
                </a:spcAft>
                <a:buNone/>
              </a:pPr>
              <a:r>
                <a:t/>
              </a:r>
              <a:endParaRPr sz="1100">
                <a:solidFill>
                  <a:srgbClr val="1F1F1F"/>
                </a:solidFill>
                <a:latin typeface="Lexend"/>
                <a:ea typeface="Lexend"/>
                <a:cs typeface="Lexend"/>
                <a:sym typeface="Lexend"/>
              </a:endParaRPr>
            </a:p>
            <a:p>
              <a:pPr indent="0" lvl="0" marL="0" rtl="0" algn="l">
                <a:lnSpc>
                  <a:spcPct val="115000"/>
                </a:lnSpc>
                <a:spcBef>
                  <a:spcPts val="1200"/>
                </a:spcBef>
                <a:spcAft>
                  <a:spcPts val="1600"/>
                </a:spcAft>
                <a:buNone/>
              </a:pPr>
              <a:r>
                <a:t/>
              </a:r>
              <a:endParaRPr sz="1100">
                <a:solidFill>
                  <a:srgbClr val="FFFFFF"/>
                </a:solidFill>
                <a:latin typeface="Lexend"/>
                <a:ea typeface="Lexend"/>
                <a:cs typeface="Lexend"/>
                <a:sym typeface="Lexend"/>
              </a:endParaRPr>
            </a:p>
          </p:txBody>
        </p:sp>
      </p:grpSp>
      <p:grpSp>
        <p:nvGrpSpPr>
          <p:cNvPr id="127" name="Google Shape;127;p18"/>
          <p:cNvGrpSpPr/>
          <p:nvPr/>
        </p:nvGrpSpPr>
        <p:grpSpPr>
          <a:xfrm>
            <a:off x="3895474" y="2367026"/>
            <a:ext cx="474061" cy="531121"/>
            <a:chOff x="4858109" y="2631368"/>
            <a:chExt cx="316442" cy="315000"/>
          </a:xfrm>
        </p:grpSpPr>
        <p:sp>
          <p:nvSpPr>
            <p:cNvPr id="128" name="Google Shape;128;p18"/>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129" name="Google Shape;129;p18"/>
            <p:cNvSpPr/>
            <p:nvPr/>
          </p:nvSpPr>
          <p:spPr>
            <a:xfrm>
              <a:off x="4858109" y="2739300"/>
              <a:ext cx="239100" cy="99000"/>
            </a:xfrm>
            <a:prstGeom prst="rightArrow">
              <a:avLst>
                <a:gd fmla="val 32020" name="adj1"/>
                <a:gd fmla="val 6697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solidFill>
                    <a:schemeClr val="accent5"/>
                  </a:solidFill>
                </a:rPr>
              </a:br>
              <a:endParaRPr>
                <a:solidFill>
                  <a:schemeClr val="accent5"/>
                </a:solidFill>
              </a:endParaRPr>
            </a:p>
          </p:txBody>
        </p:sp>
      </p:grpSp>
      <p:pic>
        <p:nvPicPr>
          <p:cNvPr id="130" name="Google Shape;130;p18"/>
          <p:cNvPicPr preferRelativeResize="0"/>
          <p:nvPr/>
        </p:nvPicPr>
        <p:blipFill>
          <a:blip r:embed="rId4">
            <a:alphaModFix/>
          </a:blip>
          <a:stretch>
            <a:fillRect/>
          </a:stretch>
        </p:blipFill>
        <p:spPr>
          <a:xfrm>
            <a:off x="8436444" y="5"/>
            <a:ext cx="707550" cy="70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nvSpPr>
        <p:spPr>
          <a:xfrm>
            <a:off x="413450" y="0"/>
            <a:ext cx="8264700" cy="4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Lexend Black"/>
                <a:ea typeface="Lexend Black"/>
                <a:cs typeface="Lexend Black"/>
                <a:sym typeface="Lexend Black"/>
              </a:rPr>
              <a:t>Customer Feedback,market </a:t>
            </a:r>
            <a:r>
              <a:rPr lang="en" sz="1800">
                <a:solidFill>
                  <a:schemeClr val="accent5"/>
                </a:solidFill>
                <a:latin typeface="Lexend Black"/>
                <a:ea typeface="Lexend Black"/>
                <a:cs typeface="Lexend Black"/>
                <a:sym typeface="Lexend Black"/>
              </a:rPr>
              <a:t>research,market Data</a:t>
            </a:r>
            <a:r>
              <a:rPr lang="en" sz="1800">
                <a:solidFill>
                  <a:schemeClr val="accent5"/>
                </a:solidFill>
                <a:latin typeface="Lexend Black"/>
                <a:ea typeface="Lexend Black"/>
                <a:cs typeface="Lexend Black"/>
                <a:sym typeface="Lexend Black"/>
              </a:rPr>
              <a:t> Dashboard</a:t>
            </a:r>
            <a:endParaRPr sz="1800">
              <a:solidFill>
                <a:schemeClr val="accent5"/>
              </a:solidFill>
              <a:latin typeface="Lexend Light"/>
              <a:ea typeface="Lexend Light"/>
              <a:cs typeface="Lexend Light"/>
              <a:sym typeface="Lexend Light"/>
            </a:endParaRPr>
          </a:p>
        </p:txBody>
      </p:sp>
      <p:pic>
        <p:nvPicPr>
          <p:cNvPr id="136" name="Google Shape;136;p19"/>
          <p:cNvPicPr preferRelativeResize="0"/>
          <p:nvPr/>
        </p:nvPicPr>
        <p:blipFill>
          <a:blip r:embed="rId3">
            <a:alphaModFix/>
          </a:blip>
          <a:stretch>
            <a:fillRect/>
          </a:stretch>
        </p:blipFill>
        <p:spPr>
          <a:xfrm>
            <a:off x="152400" y="429000"/>
            <a:ext cx="8846351" cy="471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0" l="14507" r="0" t="0"/>
          <a:stretch/>
        </p:blipFill>
        <p:spPr>
          <a:xfrm>
            <a:off x="-1" y="457025"/>
            <a:ext cx="1816725" cy="520625"/>
          </a:xfrm>
          <a:prstGeom prst="rect">
            <a:avLst/>
          </a:prstGeom>
          <a:noFill/>
          <a:ln>
            <a:noFill/>
          </a:ln>
        </p:spPr>
      </p:pic>
      <p:sp>
        <p:nvSpPr>
          <p:cNvPr id="142" name="Google Shape;142;p20"/>
          <p:cNvSpPr txBox="1"/>
          <p:nvPr/>
        </p:nvSpPr>
        <p:spPr>
          <a:xfrm>
            <a:off x="0" y="-26850"/>
            <a:ext cx="8272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5"/>
                </a:solidFill>
                <a:latin typeface="Lato Black"/>
                <a:ea typeface="Lato Black"/>
                <a:cs typeface="Lato Black"/>
                <a:sym typeface="Lato Black"/>
              </a:rPr>
              <a:t>Feedback/Market and Competitor Insights</a:t>
            </a:r>
            <a:endParaRPr sz="2400">
              <a:solidFill>
                <a:schemeClr val="accent5"/>
              </a:solidFill>
              <a:latin typeface="Lato Light"/>
              <a:ea typeface="Lato Light"/>
              <a:cs typeface="Lato Light"/>
              <a:sym typeface="Lato Light"/>
            </a:endParaRPr>
          </a:p>
        </p:txBody>
      </p:sp>
      <p:grpSp>
        <p:nvGrpSpPr>
          <p:cNvPr id="143" name="Google Shape;143;p20"/>
          <p:cNvGrpSpPr/>
          <p:nvPr/>
        </p:nvGrpSpPr>
        <p:grpSpPr>
          <a:xfrm>
            <a:off x="92094" y="977656"/>
            <a:ext cx="4054491" cy="3908618"/>
            <a:chOff x="3071457" y="2013875"/>
            <a:chExt cx="1944600" cy="1569600"/>
          </a:xfrm>
        </p:grpSpPr>
        <p:sp>
          <p:nvSpPr>
            <p:cNvPr id="144" name="Google Shape;144;p20"/>
            <p:cNvSpPr/>
            <p:nvPr/>
          </p:nvSpPr>
          <p:spPr>
            <a:xfrm flipH="1" rot="10800000">
              <a:off x="3071457" y="2013875"/>
              <a:ext cx="1944600" cy="1569600"/>
            </a:xfrm>
            <a:prstGeom prst="round2DiagRect">
              <a:avLst>
                <a:gd fmla="val 0" name="adj1"/>
                <a:gd fmla="val 17764" name="adj2"/>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txBox="1"/>
            <p:nvPr/>
          </p:nvSpPr>
          <p:spPr>
            <a:xfrm>
              <a:off x="3317906" y="2043753"/>
              <a:ext cx="1451700" cy="175500"/>
            </a:xfrm>
            <a:prstGeom prst="rect">
              <a:avLst/>
            </a:prstGeom>
            <a:solidFill>
              <a:srgbClr val="134F5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Lexend"/>
                  <a:ea typeface="Lexend"/>
                  <a:cs typeface="Lexend"/>
                  <a:sym typeface="Lexend"/>
                </a:rPr>
                <a:t>Insights</a:t>
              </a:r>
              <a:endParaRPr sz="1100">
                <a:solidFill>
                  <a:schemeClr val="lt1"/>
                </a:solidFill>
                <a:latin typeface="Lexend"/>
                <a:ea typeface="Lexend"/>
                <a:cs typeface="Lexend"/>
                <a:sym typeface="Lexend"/>
              </a:endParaRPr>
            </a:p>
          </p:txBody>
        </p:sp>
        <p:sp>
          <p:nvSpPr>
            <p:cNvPr id="146" name="Google Shape;146;p20"/>
            <p:cNvSpPr txBox="1"/>
            <p:nvPr/>
          </p:nvSpPr>
          <p:spPr>
            <a:xfrm>
              <a:off x="3161591" y="2219257"/>
              <a:ext cx="1764900" cy="1280400"/>
            </a:xfrm>
            <a:prstGeom prst="rect">
              <a:avLst/>
            </a:prstGeom>
            <a:solidFill>
              <a:srgbClr val="134F5C"/>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NPS and Satisfaction Scores: Different customer segments exhibit varying levels of satisfaction and NPS scores across FinTechLend's product offerings. For instance, Small Business and Gen Z segments show fluctuations, suggesting diverse expectations.</a:t>
              </a:r>
              <a:endParaRPr sz="1200">
                <a:solidFill>
                  <a:schemeClr val="lt1"/>
                </a:solidFill>
                <a:latin typeface="Lexend"/>
                <a:ea typeface="Lexend"/>
                <a:cs typeface="Lexend"/>
                <a:sym typeface="Lexend"/>
              </a:endParaRPr>
            </a:p>
            <a:p>
              <a:pPr indent="-304800" lvl="0" marL="4572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Customer Satisfaction by Competitor: FinTech competitors are achieving higher average satisfaction scores compared to traditional banks, highlighting FinTechLend’s opportunity to further differentiate in customer service and product innovation.</a:t>
              </a:r>
              <a:endParaRPr sz="1200">
                <a:solidFill>
                  <a:schemeClr val="lt1"/>
                </a:solidFill>
                <a:latin typeface="Lexend"/>
                <a:ea typeface="Lexend"/>
                <a:cs typeface="Lexend"/>
                <a:sym typeface="Lexend"/>
              </a:endParaRPr>
            </a:p>
            <a:p>
              <a:pPr indent="0" lvl="0" marL="0" rtl="0" algn="l">
                <a:lnSpc>
                  <a:spcPct val="163636"/>
                </a:lnSpc>
                <a:spcBef>
                  <a:spcPts val="0"/>
                </a:spcBef>
                <a:spcAft>
                  <a:spcPts val="0"/>
                </a:spcAft>
                <a:buNone/>
              </a:pPr>
              <a:r>
                <a:t/>
              </a:r>
              <a:endParaRPr sz="1200">
                <a:solidFill>
                  <a:srgbClr val="1F1F1F"/>
                </a:solidFill>
                <a:latin typeface="Lexend"/>
                <a:ea typeface="Lexend"/>
                <a:cs typeface="Lexend"/>
                <a:sym typeface="Lexend"/>
              </a:endParaRPr>
            </a:p>
            <a:p>
              <a:pPr indent="0" lvl="0" marL="0" rtl="0" algn="l">
                <a:lnSpc>
                  <a:spcPct val="163636"/>
                </a:lnSpc>
                <a:spcBef>
                  <a:spcPts val="1200"/>
                </a:spcBef>
                <a:spcAft>
                  <a:spcPts val="0"/>
                </a:spcAft>
                <a:buNone/>
              </a:pPr>
              <a:r>
                <a:t/>
              </a:r>
              <a:endParaRPr sz="1200">
                <a:solidFill>
                  <a:srgbClr val="1F1F1F"/>
                </a:solidFill>
                <a:latin typeface="Lexend"/>
                <a:ea typeface="Lexend"/>
                <a:cs typeface="Lexend"/>
                <a:sym typeface="Lexend"/>
              </a:endParaRPr>
            </a:p>
            <a:p>
              <a:pPr indent="0" lvl="0" marL="0" rtl="0" algn="l">
                <a:lnSpc>
                  <a:spcPct val="163636"/>
                </a:lnSpc>
                <a:spcBef>
                  <a:spcPts val="1200"/>
                </a:spcBef>
                <a:spcAft>
                  <a:spcPts val="0"/>
                </a:spcAft>
                <a:buNone/>
              </a:pPr>
              <a:r>
                <a:t/>
              </a:r>
              <a:endParaRPr sz="1200">
                <a:solidFill>
                  <a:srgbClr val="1F1F1F"/>
                </a:solidFill>
                <a:latin typeface="Lexend"/>
                <a:ea typeface="Lexend"/>
                <a:cs typeface="Lexend"/>
                <a:sym typeface="Lexend"/>
              </a:endParaRPr>
            </a:p>
            <a:p>
              <a:pPr indent="0" lvl="0" marL="0" rtl="0" algn="l">
                <a:lnSpc>
                  <a:spcPct val="115000"/>
                </a:lnSpc>
                <a:spcBef>
                  <a:spcPts val="1200"/>
                </a:spcBef>
                <a:spcAft>
                  <a:spcPts val="1600"/>
                </a:spcAft>
                <a:buNone/>
              </a:pPr>
              <a:r>
                <a:t/>
              </a:r>
              <a:endParaRPr sz="1200">
                <a:solidFill>
                  <a:srgbClr val="FFFFFF"/>
                </a:solidFill>
                <a:latin typeface="Lexend"/>
                <a:ea typeface="Lexend"/>
                <a:cs typeface="Lexend"/>
                <a:sym typeface="Lexend"/>
              </a:endParaRPr>
            </a:p>
          </p:txBody>
        </p:sp>
      </p:grpSp>
      <p:grpSp>
        <p:nvGrpSpPr>
          <p:cNvPr id="147" name="Google Shape;147;p20"/>
          <p:cNvGrpSpPr/>
          <p:nvPr/>
        </p:nvGrpSpPr>
        <p:grpSpPr>
          <a:xfrm>
            <a:off x="4146754" y="977656"/>
            <a:ext cx="4905161" cy="3908618"/>
            <a:chOff x="5015938" y="2013875"/>
            <a:chExt cx="3001200" cy="1569600"/>
          </a:xfrm>
        </p:grpSpPr>
        <p:sp>
          <p:nvSpPr>
            <p:cNvPr id="148" name="Google Shape;148;p20"/>
            <p:cNvSpPr/>
            <p:nvPr/>
          </p:nvSpPr>
          <p:spPr>
            <a:xfrm>
              <a:off x="5015938" y="2013875"/>
              <a:ext cx="3001200" cy="1569600"/>
            </a:xfrm>
            <a:prstGeom prst="round2DiagRect">
              <a:avLst>
                <a:gd fmla="val 0" name="adj1"/>
                <a:gd fmla="val 17764" name="adj2"/>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9" name="Google Shape;149;p20"/>
            <p:cNvSpPr txBox="1"/>
            <p:nvPr/>
          </p:nvSpPr>
          <p:spPr>
            <a:xfrm>
              <a:off x="5360233" y="2041086"/>
              <a:ext cx="2417100" cy="140400"/>
            </a:xfrm>
            <a:prstGeom prst="rect">
              <a:avLst/>
            </a:prstGeom>
            <a:solidFill>
              <a:srgbClr val="45818E"/>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Lexend"/>
                  <a:ea typeface="Lexend"/>
                  <a:cs typeface="Lexend"/>
                  <a:sym typeface="Lexend"/>
                </a:rPr>
                <a:t>Insights</a:t>
              </a:r>
              <a:endParaRPr b="1" sz="1100">
                <a:solidFill>
                  <a:schemeClr val="lt1"/>
                </a:solidFill>
                <a:latin typeface="Lexend"/>
                <a:ea typeface="Lexend"/>
                <a:cs typeface="Lexend"/>
                <a:sym typeface="Lexend"/>
              </a:endParaRPr>
            </a:p>
          </p:txBody>
        </p:sp>
        <p:sp>
          <p:nvSpPr>
            <p:cNvPr id="150" name="Google Shape;150;p20"/>
            <p:cNvSpPr txBox="1"/>
            <p:nvPr/>
          </p:nvSpPr>
          <p:spPr>
            <a:xfrm>
              <a:off x="5360236" y="2219147"/>
              <a:ext cx="2417100" cy="1231200"/>
            </a:xfrm>
            <a:prstGeom prst="rect">
              <a:avLst/>
            </a:prstGeom>
            <a:solidFill>
              <a:srgbClr val="45818E"/>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Competitor Revenue Comparison: Traditional banks dominate in terms of revenue, with Traditional Bank A leading. FinTechLend may need targeted strategies to capture a share from these well-established players and validated market.</a:t>
              </a:r>
              <a:endParaRPr sz="1200">
                <a:solidFill>
                  <a:schemeClr val="lt1"/>
                </a:solidFill>
                <a:latin typeface="Lexend"/>
                <a:ea typeface="Lexend"/>
                <a:cs typeface="Lexend"/>
                <a:sym typeface="Lexend"/>
              </a:endParaRPr>
            </a:p>
            <a:p>
              <a:pPr indent="-304800" lvl="0" marL="4572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Market Share by Product and Competitor: Traditional banks hold a large share in the BNPL and Business Loan markets, while FinTechs are catching up, especially in Personal Loans. This indicates potential for FinTechLend to grow in these segments by emphasizing their unique value proposition.</a:t>
              </a:r>
              <a:endParaRPr sz="1200">
                <a:solidFill>
                  <a:schemeClr val="lt1"/>
                </a:solidFill>
                <a:latin typeface="Lexend"/>
                <a:ea typeface="Lexend"/>
                <a:cs typeface="Lexend"/>
                <a:sym typeface="Lexend"/>
              </a:endParaRPr>
            </a:p>
            <a:p>
              <a:pPr indent="0" lvl="0" marL="0" rtl="0" algn="l">
                <a:lnSpc>
                  <a:spcPct val="163636"/>
                </a:lnSpc>
                <a:spcBef>
                  <a:spcPts val="0"/>
                </a:spcBef>
                <a:spcAft>
                  <a:spcPts val="0"/>
                </a:spcAft>
                <a:buNone/>
              </a:pPr>
              <a:r>
                <a:t/>
              </a:r>
              <a:endParaRPr sz="1200">
                <a:solidFill>
                  <a:srgbClr val="1F1F1F"/>
                </a:solidFill>
                <a:latin typeface="Lexend"/>
                <a:ea typeface="Lexend"/>
                <a:cs typeface="Lexend"/>
                <a:sym typeface="Lexend"/>
              </a:endParaRPr>
            </a:p>
            <a:p>
              <a:pPr indent="0" lvl="0" marL="0" rtl="0" algn="l">
                <a:lnSpc>
                  <a:spcPct val="163636"/>
                </a:lnSpc>
                <a:spcBef>
                  <a:spcPts val="1200"/>
                </a:spcBef>
                <a:spcAft>
                  <a:spcPts val="0"/>
                </a:spcAft>
                <a:buNone/>
              </a:pPr>
              <a:r>
                <a:t/>
              </a:r>
              <a:endParaRPr sz="1200">
                <a:solidFill>
                  <a:srgbClr val="1F1F1F"/>
                </a:solidFill>
                <a:latin typeface="Lexend"/>
                <a:ea typeface="Lexend"/>
                <a:cs typeface="Lexend"/>
                <a:sym typeface="Lexend"/>
              </a:endParaRPr>
            </a:p>
            <a:p>
              <a:pPr indent="0" lvl="0" marL="0" rtl="0" algn="l">
                <a:lnSpc>
                  <a:spcPct val="115000"/>
                </a:lnSpc>
                <a:spcBef>
                  <a:spcPts val="1200"/>
                </a:spcBef>
                <a:spcAft>
                  <a:spcPts val="1600"/>
                </a:spcAft>
                <a:buNone/>
              </a:pPr>
              <a:r>
                <a:t/>
              </a:r>
              <a:endParaRPr sz="1200">
                <a:solidFill>
                  <a:srgbClr val="FFFFFF"/>
                </a:solidFill>
                <a:latin typeface="Lexend"/>
                <a:ea typeface="Lexend"/>
                <a:cs typeface="Lexend"/>
                <a:sym typeface="Lexend"/>
              </a:endParaRPr>
            </a:p>
          </p:txBody>
        </p:sp>
      </p:grpSp>
      <p:grpSp>
        <p:nvGrpSpPr>
          <p:cNvPr id="151" name="Google Shape;151;p20"/>
          <p:cNvGrpSpPr/>
          <p:nvPr/>
        </p:nvGrpSpPr>
        <p:grpSpPr>
          <a:xfrm>
            <a:off x="3895474" y="2367026"/>
            <a:ext cx="474061" cy="531121"/>
            <a:chOff x="4858109" y="2631368"/>
            <a:chExt cx="316442" cy="315000"/>
          </a:xfrm>
        </p:grpSpPr>
        <p:sp>
          <p:nvSpPr>
            <p:cNvPr id="152" name="Google Shape;152;p20"/>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4858109" y="2739300"/>
              <a:ext cx="239100" cy="99000"/>
            </a:xfrm>
            <a:prstGeom prst="rightArrow">
              <a:avLst>
                <a:gd fmla="val 32020" name="adj1"/>
                <a:gd fmla="val 6697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pic>
        <p:nvPicPr>
          <p:cNvPr id="154" name="Google Shape;154;p20"/>
          <p:cNvPicPr preferRelativeResize="0"/>
          <p:nvPr/>
        </p:nvPicPr>
        <p:blipFill>
          <a:blip r:embed="rId4">
            <a:alphaModFix/>
          </a:blip>
          <a:stretch>
            <a:fillRect/>
          </a:stretch>
        </p:blipFill>
        <p:spPr>
          <a:xfrm>
            <a:off x="8436444" y="5"/>
            <a:ext cx="707550" cy="70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1"/>
          <p:cNvPicPr preferRelativeResize="0"/>
          <p:nvPr/>
        </p:nvPicPr>
        <p:blipFill rotWithShape="1">
          <a:blip r:embed="rId3">
            <a:alphaModFix/>
          </a:blip>
          <a:srcRect b="0" l="14507" r="0" t="0"/>
          <a:stretch/>
        </p:blipFill>
        <p:spPr>
          <a:xfrm>
            <a:off x="273799" y="306450"/>
            <a:ext cx="1816725" cy="520625"/>
          </a:xfrm>
          <a:prstGeom prst="rect">
            <a:avLst/>
          </a:prstGeom>
          <a:noFill/>
          <a:ln>
            <a:noFill/>
          </a:ln>
        </p:spPr>
      </p:pic>
      <p:sp>
        <p:nvSpPr>
          <p:cNvPr id="160" name="Google Shape;160;p21"/>
          <p:cNvSpPr txBox="1"/>
          <p:nvPr/>
        </p:nvSpPr>
        <p:spPr>
          <a:xfrm>
            <a:off x="286500" y="0"/>
            <a:ext cx="85710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5"/>
                </a:solidFill>
                <a:latin typeface="Lexend Black"/>
                <a:ea typeface="Lexend Black"/>
                <a:cs typeface="Lexend Black"/>
                <a:sym typeface="Lexend Black"/>
              </a:rPr>
              <a:t>Recommendation and Strategic Positioning for Growth</a:t>
            </a:r>
            <a:endParaRPr sz="2000">
              <a:solidFill>
                <a:schemeClr val="accent5"/>
              </a:solidFill>
              <a:latin typeface="Lexend Light"/>
              <a:ea typeface="Lexend Light"/>
              <a:cs typeface="Lexend Light"/>
              <a:sym typeface="Lexend Light"/>
            </a:endParaRPr>
          </a:p>
        </p:txBody>
      </p:sp>
      <p:grpSp>
        <p:nvGrpSpPr>
          <p:cNvPr id="161" name="Google Shape;161;p21"/>
          <p:cNvGrpSpPr/>
          <p:nvPr/>
        </p:nvGrpSpPr>
        <p:grpSpPr>
          <a:xfrm>
            <a:off x="273788" y="827075"/>
            <a:ext cx="8638787" cy="4316665"/>
            <a:chOff x="4913771" y="2013874"/>
            <a:chExt cx="3000204" cy="1623600"/>
          </a:xfrm>
        </p:grpSpPr>
        <p:sp>
          <p:nvSpPr>
            <p:cNvPr id="162" name="Google Shape;162;p21"/>
            <p:cNvSpPr/>
            <p:nvPr/>
          </p:nvSpPr>
          <p:spPr>
            <a:xfrm>
              <a:off x="4913975" y="2013874"/>
              <a:ext cx="3000000" cy="1623600"/>
            </a:xfrm>
            <a:prstGeom prst="round2DiagRect">
              <a:avLst>
                <a:gd fmla="val 0" name="adj1"/>
                <a:gd fmla="val 17764" name="adj2"/>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21"/>
            <p:cNvSpPr txBox="1"/>
            <p:nvPr/>
          </p:nvSpPr>
          <p:spPr>
            <a:xfrm>
              <a:off x="4913771" y="2038452"/>
              <a:ext cx="3000000" cy="1458600"/>
            </a:xfrm>
            <a:prstGeom prst="rect">
              <a:avLst/>
            </a:prstGeom>
            <a:solidFill>
              <a:srgbClr val="134F5C"/>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Lexend"/>
                <a:buChar char="●"/>
              </a:pPr>
              <a:r>
                <a:rPr b="1" lang="en" sz="1200">
                  <a:solidFill>
                    <a:schemeClr val="lt1"/>
                  </a:solidFill>
                  <a:latin typeface="Lexend"/>
                  <a:ea typeface="Lexend"/>
                  <a:cs typeface="Lexend"/>
                  <a:sym typeface="Lexend"/>
                </a:rPr>
                <a:t>Expand Targeted Efforts in High-Converting Channels.</a:t>
              </a:r>
              <a:endParaRPr b="1" sz="12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Focus on the Partner Channel: Since the Partner channel has the highest conversion rate and profit, FinTechLend should strengthen these relationships, perhaps by offering exclusive benefits or co-marketing initiatives.</a:t>
              </a:r>
              <a:endParaRPr sz="12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Re-evaluate Low-Performing Channels: Content Marketing shows low conversion rates, so consider refining the messaging or reallocating budget toward more profitable channels.</a:t>
              </a:r>
              <a:endParaRPr sz="1200">
                <a:solidFill>
                  <a:schemeClr val="lt1"/>
                </a:solidFill>
                <a:latin typeface="Lexend"/>
                <a:ea typeface="Lexend"/>
                <a:cs typeface="Lexend"/>
                <a:sym typeface="Lexend"/>
              </a:endParaRPr>
            </a:p>
            <a:p>
              <a:pPr indent="0" lvl="0" marL="0" rtl="0" algn="l">
                <a:lnSpc>
                  <a:spcPct val="115000"/>
                </a:lnSpc>
                <a:spcBef>
                  <a:spcPts val="0"/>
                </a:spcBef>
                <a:spcAft>
                  <a:spcPts val="0"/>
                </a:spcAft>
                <a:buNone/>
              </a:pPr>
              <a:r>
                <a:t/>
              </a:r>
              <a:endParaRPr sz="1200">
                <a:solidFill>
                  <a:schemeClr val="lt1"/>
                </a:solidFill>
                <a:latin typeface="Lexend"/>
                <a:ea typeface="Lexend"/>
                <a:cs typeface="Lexend"/>
                <a:sym typeface="Lexend"/>
              </a:endParaRPr>
            </a:p>
            <a:p>
              <a:pPr indent="-304800" lvl="0" marL="457200" rtl="0" algn="l">
                <a:lnSpc>
                  <a:spcPct val="115000"/>
                </a:lnSpc>
                <a:spcBef>
                  <a:spcPts val="0"/>
                </a:spcBef>
                <a:spcAft>
                  <a:spcPts val="0"/>
                </a:spcAft>
                <a:buClr>
                  <a:schemeClr val="lt1"/>
                </a:buClr>
                <a:buSzPts val="1200"/>
                <a:buFont typeface="Lexend"/>
                <a:buChar char="●"/>
              </a:pPr>
              <a:r>
                <a:rPr b="1" lang="en" sz="1200">
                  <a:solidFill>
                    <a:schemeClr val="lt1"/>
                  </a:solidFill>
                  <a:latin typeface="Lexend"/>
                  <a:ea typeface="Lexend"/>
                  <a:cs typeface="Lexend"/>
                  <a:sym typeface="Lexend"/>
                </a:rPr>
                <a:t>Enhance Differentiation in Customer Service.</a:t>
              </a:r>
              <a:endParaRPr b="1" sz="12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FinTechLend is competitive in satisfaction scores, but there's room to further differentiate from traditional banks, especially for Gen Z and Small Business segments. Introducing loyalty programs, personalized experiences, or faster response times could improve satisfaction and loyalty.</a:t>
              </a:r>
              <a:endParaRPr sz="1200">
                <a:solidFill>
                  <a:schemeClr val="lt1"/>
                </a:solidFill>
                <a:latin typeface="Lexend"/>
                <a:ea typeface="Lexend"/>
                <a:cs typeface="Lexend"/>
                <a:sym typeface="Lexend"/>
              </a:endParaRPr>
            </a:p>
            <a:p>
              <a:pPr indent="0" lvl="0" marL="0" rtl="0" algn="l">
                <a:lnSpc>
                  <a:spcPct val="115000"/>
                </a:lnSpc>
                <a:spcBef>
                  <a:spcPts val="0"/>
                </a:spcBef>
                <a:spcAft>
                  <a:spcPts val="0"/>
                </a:spcAft>
                <a:buNone/>
              </a:pPr>
              <a:r>
                <a:t/>
              </a:r>
              <a:endParaRPr sz="1200">
                <a:solidFill>
                  <a:schemeClr val="lt1"/>
                </a:solidFill>
                <a:latin typeface="Lexend"/>
                <a:ea typeface="Lexend"/>
                <a:cs typeface="Lexend"/>
                <a:sym typeface="Lexend"/>
              </a:endParaRPr>
            </a:p>
            <a:p>
              <a:pPr indent="-304800" lvl="0" marL="457200" rtl="0" algn="l">
                <a:lnSpc>
                  <a:spcPct val="115000"/>
                </a:lnSpc>
                <a:spcBef>
                  <a:spcPts val="0"/>
                </a:spcBef>
                <a:spcAft>
                  <a:spcPts val="0"/>
                </a:spcAft>
                <a:buClr>
                  <a:schemeClr val="lt1"/>
                </a:buClr>
                <a:buSzPts val="1200"/>
                <a:buFont typeface="Lexend"/>
                <a:buChar char="●"/>
              </a:pPr>
              <a:r>
                <a:rPr b="1" lang="en" sz="1200">
                  <a:solidFill>
                    <a:schemeClr val="lt1"/>
                  </a:solidFill>
                  <a:latin typeface="Lexend"/>
                  <a:ea typeface="Lexend"/>
                  <a:cs typeface="Lexend"/>
                  <a:sym typeface="Lexend"/>
                </a:rPr>
                <a:t>Product-Specific Growth Strategies.</a:t>
              </a:r>
              <a:endParaRPr b="1" sz="12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Push BNPL in Underpenetrated Segments: BNPL products could be marketed more aggressively to segments that are typically underserved by traditional banks. Educational campaigns highlighting the benefits of BNPL might help increase adoption.</a:t>
              </a:r>
              <a:endParaRPr sz="12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Leverage Personal Loans for Retention: Since FinTechs already have traction with Personal Loans, deepening engagement with this product through cross-selling and upselling e.g. offering Business Loans to personal loan customers, could drive growth.</a:t>
              </a:r>
              <a:endParaRPr b="1" sz="1200">
                <a:solidFill>
                  <a:schemeClr val="lt1"/>
                </a:solidFill>
                <a:latin typeface="Lexend"/>
                <a:ea typeface="Lexend"/>
                <a:cs typeface="Lexend"/>
                <a:sym typeface="Lexend"/>
              </a:endParaRPr>
            </a:p>
            <a:p>
              <a:pPr indent="0" lvl="0" marL="0" rtl="0" algn="l">
                <a:lnSpc>
                  <a:spcPct val="163636"/>
                </a:lnSpc>
                <a:spcBef>
                  <a:spcPts val="0"/>
                </a:spcBef>
                <a:spcAft>
                  <a:spcPts val="0"/>
                </a:spcAft>
                <a:buNone/>
              </a:pPr>
              <a:r>
                <a:t/>
              </a:r>
              <a:endParaRPr sz="1200">
                <a:solidFill>
                  <a:srgbClr val="1F1F1F"/>
                </a:solidFill>
                <a:latin typeface="Lexend"/>
                <a:ea typeface="Lexend"/>
                <a:cs typeface="Lexend"/>
                <a:sym typeface="Lexend"/>
              </a:endParaRPr>
            </a:p>
            <a:p>
              <a:pPr indent="0" lvl="0" marL="0" rtl="0" algn="l">
                <a:lnSpc>
                  <a:spcPct val="115000"/>
                </a:lnSpc>
                <a:spcBef>
                  <a:spcPts val="1200"/>
                </a:spcBef>
                <a:spcAft>
                  <a:spcPts val="1600"/>
                </a:spcAft>
                <a:buNone/>
              </a:pPr>
              <a:r>
                <a:t/>
              </a:r>
              <a:endParaRPr sz="1200">
                <a:solidFill>
                  <a:srgbClr val="FFFFFF"/>
                </a:solidFill>
                <a:latin typeface="Lexend"/>
                <a:ea typeface="Lexend"/>
                <a:cs typeface="Lexend"/>
                <a:sym typeface="Lexend"/>
              </a:endParaRPr>
            </a:p>
          </p:txBody>
        </p:sp>
      </p:grpSp>
      <p:pic>
        <p:nvPicPr>
          <p:cNvPr id="164" name="Google Shape;164;p21"/>
          <p:cNvPicPr preferRelativeResize="0"/>
          <p:nvPr/>
        </p:nvPicPr>
        <p:blipFill>
          <a:blip r:embed="rId4">
            <a:alphaModFix/>
          </a:blip>
          <a:stretch>
            <a:fillRect/>
          </a:stretch>
        </p:blipFill>
        <p:spPr>
          <a:xfrm>
            <a:off x="8436444" y="5"/>
            <a:ext cx="707550" cy="70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2"/>
          <p:cNvPicPr preferRelativeResize="0"/>
          <p:nvPr/>
        </p:nvPicPr>
        <p:blipFill rotWithShape="1">
          <a:blip r:embed="rId3">
            <a:alphaModFix/>
          </a:blip>
          <a:srcRect b="0" l="14507" r="0" t="0"/>
          <a:stretch/>
        </p:blipFill>
        <p:spPr>
          <a:xfrm>
            <a:off x="399624" y="374475"/>
            <a:ext cx="1816725" cy="520625"/>
          </a:xfrm>
          <a:prstGeom prst="rect">
            <a:avLst/>
          </a:prstGeom>
          <a:noFill/>
          <a:ln>
            <a:noFill/>
          </a:ln>
        </p:spPr>
      </p:pic>
      <p:sp>
        <p:nvSpPr>
          <p:cNvPr id="170" name="Google Shape;170;p22"/>
          <p:cNvSpPr txBox="1"/>
          <p:nvPr/>
        </p:nvSpPr>
        <p:spPr>
          <a:xfrm>
            <a:off x="286500" y="0"/>
            <a:ext cx="8571000" cy="4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5"/>
                </a:solidFill>
                <a:latin typeface="Lexend Black"/>
                <a:ea typeface="Lexend Black"/>
                <a:cs typeface="Lexend Black"/>
                <a:sym typeface="Lexend Black"/>
              </a:rPr>
              <a:t>Recommendation and Strategic Positioning for Growth</a:t>
            </a:r>
            <a:endParaRPr sz="2000">
              <a:solidFill>
                <a:schemeClr val="accent5"/>
              </a:solidFill>
              <a:latin typeface="Lexend Light"/>
              <a:ea typeface="Lexend Light"/>
              <a:cs typeface="Lexend Light"/>
              <a:sym typeface="Lexend Light"/>
            </a:endParaRPr>
          </a:p>
        </p:txBody>
      </p:sp>
      <p:grpSp>
        <p:nvGrpSpPr>
          <p:cNvPr id="171" name="Google Shape;171;p22"/>
          <p:cNvGrpSpPr/>
          <p:nvPr/>
        </p:nvGrpSpPr>
        <p:grpSpPr>
          <a:xfrm>
            <a:off x="399632" y="1014528"/>
            <a:ext cx="8344731" cy="4128977"/>
            <a:chOff x="4868677" y="2013876"/>
            <a:chExt cx="3045300" cy="1623600"/>
          </a:xfrm>
        </p:grpSpPr>
        <p:sp>
          <p:nvSpPr>
            <p:cNvPr id="172" name="Google Shape;172;p22"/>
            <p:cNvSpPr/>
            <p:nvPr/>
          </p:nvSpPr>
          <p:spPr>
            <a:xfrm>
              <a:off x="4868677" y="2013876"/>
              <a:ext cx="3045300" cy="1623600"/>
            </a:xfrm>
            <a:prstGeom prst="round2DiagRect">
              <a:avLst>
                <a:gd fmla="val 0" name="adj1"/>
                <a:gd fmla="val 17764" name="adj2"/>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 name="Google Shape;173;p22"/>
            <p:cNvSpPr txBox="1"/>
            <p:nvPr/>
          </p:nvSpPr>
          <p:spPr>
            <a:xfrm>
              <a:off x="4913688" y="2053511"/>
              <a:ext cx="3000000" cy="1477500"/>
            </a:xfrm>
            <a:prstGeom prst="rect">
              <a:avLst/>
            </a:prstGeom>
            <a:solidFill>
              <a:srgbClr val="134F5C"/>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Lexend"/>
                <a:buChar char="●"/>
              </a:pPr>
              <a:r>
                <a:rPr b="1" lang="en" sz="1200">
                  <a:solidFill>
                    <a:schemeClr val="lt1"/>
                  </a:solidFill>
                  <a:latin typeface="Lexend"/>
                  <a:ea typeface="Lexend"/>
                  <a:cs typeface="Lexend"/>
                  <a:sym typeface="Lexend"/>
                </a:rPr>
                <a:t>Competitive Positioning and Marketing.</a:t>
              </a:r>
              <a:endParaRPr b="1" sz="12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Capitalize on FinTech's Satisfaction Advantage: Position FinTechLend as a customer-centric alternative to traditional banks, emphasizing speed, transparency, and customer care. This could help attract customers considering competitors.</a:t>
              </a:r>
              <a:endParaRPr sz="12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Focus on High Revenue Segments: Traditional banks lead in revenue; FinTechLend could focus on capturing market share in high-revenue segments like Small Businesses by promoting flexible financing options tailored to business growth.</a:t>
              </a:r>
              <a:endParaRPr b="1" sz="1200">
                <a:solidFill>
                  <a:schemeClr val="lt1"/>
                </a:solidFill>
                <a:latin typeface="Lexend"/>
                <a:ea typeface="Lexend"/>
                <a:cs typeface="Lexend"/>
                <a:sym typeface="Lexend"/>
              </a:endParaRPr>
            </a:p>
            <a:p>
              <a:pPr indent="0" lvl="0" marL="0" rtl="0" algn="l">
                <a:lnSpc>
                  <a:spcPct val="115000"/>
                </a:lnSpc>
                <a:spcBef>
                  <a:spcPts val="0"/>
                </a:spcBef>
                <a:spcAft>
                  <a:spcPts val="0"/>
                </a:spcAft>
                <a:buNone/>
              </a:pPr>
              <a:r>
                <a:t/>
              </a:r>
              <a:endParaRPr b="1" sz="1200">
                <a:solidFill>
                  <a:schemeClr val="lt1"/>
                </a:solidFill>
                <a:latin typeface="Lexend"/>
                <a:ea typeface="Lexend"/>
                <a:cs typeface="Lexend"/>
                <a:sym typeface="Lexend"/>
              </a:endParaRPr>
            </a:p>
            <a:p>
              <a:pPr indent="-304800" lvl="0" marL="457200" rtl="0" algn="l">
                <a:lnSpc>
                  <a:spcPct val="115000"/>
                </a:lnSpc>
                <a:spcBef>
                  <a:spcPts val="0"/>
                </a:spcBef>
                <a:spcAft>
                  <a:spcPts val="0"/>
                </a:spcAft>
                <a:buClr>
                  <a:schemeClr val="lt1"/>
                </a:buClr>
                <a:buSzPts val="1200"/>
                <a:buFont typeface="Lexend"/>
                <a:buChar char="●"/>
              </a:pPr>
              <a:r>
                <a:rPr b="1" lang="en" sz="1200">
                  <a:solidFill>
                    <a:schemeClr val="lt1"/>
                  </a:solidFill>
                  <a:latin typeface="Lexend"/>
                  <a:ea typeface="Lexend"/>
                  <a:cs typeface="Lexend"/>
                  <a:sym typeface="Lexend"/>
                </a:rPr>
                <a:t>Seasonal Promotions to Leverage Margins</a:t>
              </a:r>
              <a:endParaRPr b="1" sz="12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Since certain months show slightly higher margins, targeted promotional efforts or discounts during these times might capture seasonal demand effectively, boosting profitability without a significant increase in acquisition costs.</a:t>
              </a:r>
              <a:endParaRPr sz="1200">
                <a:solidFill>
                  <a:schemeClr val="lt1"/>
                </a:solidFill>
                <a:latin typeface="Lexend"/>
                <a:ea typeface="Lexend"/>
                <a:cs typeface="Lexend"/>
                <a:sym typeface="Lexend"/>
              </a:endParaRPr>
            </a:p>
            <a:p>
              <a:pPr indent="0" lvl="0" marL="0" rtl="0" algn="l">
                <a:lnSpc>
                  <a:spcPct val="115000"/>
                </a:lnSpc>
                <a:spcBef>
                  <a:spcPts val="0"/>
                </a:spcBef>
                <a:spcAft>
                  <a:spcPts val="0"/>
                </a:spcAft>
                <a:buNone/>
              </a:pPr>
              <a:r>
                <a:t/>
              </a:r>
              <a:endParaRPr sz="1200">
                <a:solidFill>
                  <a:schemeClr val="lt1"/>
                </a:solidFill>
                <a:latin typeface="Lexend"/>
                <a:ea typeface="Lexend"/>
                <a:cs typeface="Lexend"/>
                <a:sym typeface="Lexend"/>
              </a:endParaRPr>
            </a:p>
            <a:p>
              <a:pPr indent="-304800" lvl="0" marL="457200" rtl="0" algn="l">
                <a:lnSpc>
                  <a:spcPct val="115000"/>
                </a:lnSpc>
                <a:spcBef>
                  <a:spcPts val="0"/>
                </a:spcBef>
                <a:spcAft>
                  <a:spcPts val="0"/>
                </a:spcAft>
                <a:buClr>
                  <a:schemeClr val="lt1"/>
                </a:buClr>
                <a:buSzPts val="1200"/>
                <a:buFont typeface="Lexend"/>
                <a:buChar char="●"/>
              </a:pPr>
              <a:r>
                <a:rPr b="1" lang="en" sz="1200">
                  <a:solidFill>
                    <a:schemeClr val="lt1"/>
                  </a:solidFill>
                  <a:latin typeface="Lexend"/>
                  <a:ea typeface="Lexend"/>
                  <a:cs typeface="Lexend"/>
                  <a:sym typeface="Lexend"/>
                </a:rPr>
                <a:t>Technology</a:t>
              </a:r>
              <a:r>
                <a:rPr b="1" lang="en" sz="1200">
                  <a:solidFill>
                    <a:schemeClr val="lt1"/>
                  </a:solidFill>
                  <a:latin typeface="Lexend"/>
                  <a:ea typeface="Lexend"/>
                  <a:cs typeface="Lexend"/>
                  <a:sym typeface="Lexend"/>
                </a:rPr>
                <a:t> Innovation and AI solutions</a:t>
              </a:r>
              <a:endParaRPr b="1" sz="1200">
                <a:solidFill>
                  <a:schemeClr val="lt1"/>
                </a:solidFill>
                <a:latin typeface="Lexend"/>
                <a:ea typeface="Lexend"/>
                <a:cs typeface="Lexend"/>
                <a:sym typeface="Lexend"/>
              </a:endParaRPr>
            </a:p>
            <a:p>
              <a:pPr indent="-304800" lvl="1" marL="914400" rtl="0" algn="l">
                <a:lnSpc>
                  <a:spcPct val="115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Implement machine learning models to enhance creditworthiness analysis and prediction, enabling the business to optimize application volume and streamline the approval process for maximized efficiency and growth.</a:t>
              </a:r>
              <a:endParaRPr sz="1200">
                <a:solidFill>
                  <a:srgbClr val="1F1F1F"/>
                </a:solidFill>
                <a:latin typeface="Lexend"/>
                <a:ea typeface="Lexend"/>
                <a:cs typeface="Lexend"/>
                <a:sym typeface="Lexend"/>
              </a:endParaRPr>
            </a:p>
            <a:p>
              <a:pPr indent="0" lvl="0" marL="0" rtl="0" algn="l">
                <a:lnSpc>
                  <a:spcPct val="115000"/>
                </a:lnSpc>
                <a:spcBef>
                  <a:spcPts val="0"/>
                </a:spcBef>
                <a:spcAft>
                  <a:spcPts val="1600"/>
                </a:spcAft>
                <a:buNone/>
              </a:pPr>
              <a:r>
                <a:t/>
              </a:r>
              <a:endParaRPr sz="1200">
                <a:solidFill>
                  <a:srgbClr val="FFFFFF"/>
                </a:solidFill>
                <a:latin typeface="Lexend"/>
                <a:ea typeface="Lexend"/>
                <a:cs typeface="Lexend"/>
                <a:sym typeface="Lexend"/>
              </a:endParaRPr>
            </a:p>
          </p:txBody>
        </p:sp>
      </p:grpSp>
      <p:pic>
        <p:nvPicPr>
          <p:cNvPr id="174" name="Google Shape;174;p22"/>
          <p:cNvPicPr preferRelativeResize="0"/>
          <p:nvPr/>
        </p:nvPicPr>
        <p:blipFill>
          <a:blip r:embed="rId4">
            <a:alphaModFix/>
          </a:blip>
          <a:stretch>
            <a:fillRect/>
          </a:stretch>
        </p:blipFill>
        <p:spPr>
          <a:xfrm>
            <a:off x="8436444" y="5"/>
            <a:ext cx="707550" cy="70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