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4"/>
  </p:sldMasterIdLst>
  <p:notesMasterIdLst>
    <p:notesMasterId r:id="rId29"/>
  </p:notesMasterIdLst>
  <p:sldIdLst>
    <p:sldId id="272" r:id="rId5"/>
    <p:sldId id="273" r:id="rId6"/>
    <p:sldId id="274" r:id="rId7"/>
    <p:sldId id="275" r:id="rId8"/>
    <p:sldId id="277" r:id="rId9"/>
    <p:sldId id="276" r:id="rId10"/>
    <p:sldId id="294" r:id="rId11"/>
    <p:sldId id="281" r:id="rId12"/>
    <p:sldId id="279" r:id="rId13"/>
    <p:sldId id="280" r:id="rId14"/>
    <p:sldId id="278" r:id="rId15"/>
    <p:sldId id="283" r:id="rId16"/>
    <p:sldId id="286" r:id="rId17"/>
    <p:sldId id="284" r:id="rId18"/>
    <p:sldId id="289" r:id="rId19"/>
    <p:sldId id="287" r:id="rId20"/>
    <p:sldId id="288" r:id="rId21"/>
    <p:sldId id="290" r:id="rId22"/>
    <p:sldId id="282" r:id="rId23"/>
    <p:sldId id="291" r:id="rId24"/>
    <p:sldId id="295" r:id="rId25"/>
    <p:sldId id="292" r:id="rId26"/>
    <p:sldId id="293" r:id="rId27"/>
    <p:sldId id="296" r:id="rId28"/>
  </p:sldIdLst>
  <p:sldSz cx="13003213" cy="9752013"/>
  <p:notesSz cx="6858000" cy="9144000"/>
  <p:defaultTextStyle>
    <a:defPPr>
      <a:defRPr lang="en-US"/>
    </a:defPPr>
    <a:lvl1pPr marL="0" algn="l" defTabSz="1092251" rtl="0" eaLnBrk="1" latinLnBrk="0" hangingPunct="1">
      <a:defRPr sz="2150" kern="1200">
        <a:solidFill>
          <a:schemeClr val="tx1"/>
        </a:solidFill>
        <a:latin typeface="+mn-lt"/>
        <a:ea typeface="+mn-ea"/>
        <a:cs typeface="+mn-cs"/>
      </a:defRPr>
    </a:lvl1pPr>
    <a:lvl2pPr marL="546125" algn="l" defTabSz="1092251" rtl="0" eaLnBrk="1" latinLnBrk="0" hangingPunct="1">
      <a:defRPr sz="2150" kern="1200">
        <a:solidFill>
          <a:schemeClr val="tx1"/>
        </a:solidFill>
        <a:latin typeface="+mn-lt"/>
        <a:ea typeface="+mn-ea"/>
        <a:cs typeface="+mn-cs"/>
      </a:defRPr>
    </a:lvl2pPr>
    <a:lvl3pPr marL="1092251" algn="l" defTabSz="1092251" rtl="0" eaLnBrk="1" latinLnBrk="0" hangingPunct="1">
      <a:defRPr sz="2150" kern="1200">
        <a:solidFill>
          <a:schemeClr val="tx1"/>
        </a:solidFill>
        <a:latin typeface="+mn-lt"/>
        <a:ea typeface="+mn-ea"/>
        <a:cs typeface="+mn-cs"/>
      </a:defRPr>
    </a:lvl3pPr>
    <a:lvl4pPr marL="1638376" algn="l" defTabSz="1092251" rtl="0" eaLnBrk="1" latinLnBrk="0" hangingPunct="1">
      <a:defRPr sz="2150" kern="1200">
        <a:solidFill>
          <a:schemeClr val="tx1"/>
        </a:solidFill>
        <a:latin typeface="+mn-lt"/>
        <a:ea typeface="+mn-ea"/>
        <a:cs typeface="+mn-cs"/>
      </a:defRPr>
    </a:lvl4pPr>
    <a:lvl5pPr marL="2184502" algn="l" defTabSz="1092251" rtl="0" eaLnBrk="1" latinLnBrk="0" hangingPunct="1">
      <a:defRPr sz="2150" kern="1200">
        <a:solidFill>
          <a:schemeClr val="tx1"/>
        </a:solidFill>
        <a:latin typeface="+mn-lt"/>
        <a:ea typeface="+mn-ea"/>
        <a:cs typeface="+mn-cs"/>
      </a:defRPr>
    </a:lvl5pPr>
    <a:lvl6pPr marL="2730627" algn="l" defTabSz="1092251" rtl="0" eaLnBrk="1" latinLnBrk="0" hangingPunct="1">
      <a:defRPr sz="2150" kern="1200">
        <a:solidFill>
          <a:schemeClr val="tx1"/>
        </a:solidFill>
        <a:latin typeface="+mn-lt"/>
        <a:ea typeface="+mn-ea"/>
        <a:cs typeface="+mn-cs"/>
      </a:defRPr>
    </a:lvl6pPr>
    <a:lvl7pPr marL="3276752" algn="l" defTabSz="1092251" rtl="0" eaLnBrk="1" latinLnBrk="0" hangingPunct="1">
      <a:defRPr sz="2150" kern="1200">
        <a:solidFill>
          <a:schemeClr val="tx1"/>
        </a:solidFill>
        <a:latin typeface="+mn-lt"/>
        <a:ea typeface="+mn-ea"/>
        <a:cs typeface="+mn-cs"/>
      </a:defRPr>
    </a:lvl7pPr>
    <a:lvl8pPr marL="3822878" algn="l" defTabSz="1092251" rtl="0" eaLnBrk="1" latinLnBrk="0" hangingPunct="1">
      <a:defRPr sz="2150" kern="1200">
        <a:solidFill>
          <a:schemeClr val="tx1"/>
        </a:solidFill>
        <a:latin typeface="+mn-lt"/>
        <a:ea typeface="+mn-ea"/>
        <a:cs typeface="+mn-cs"/>
      </a:defRPr>
    </a:lvl8pPr>
    <a:lvl9pPr marL="4369003" algn="l" defTabSz="1092251" rtl="0" eaLnBrk="1" latinLnBrk="0" hangingPunct="1">
      <a:defRPr sz="21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409"/>
    <a:srgbClr val="FF000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8" autoAdjust="0"/>
    <p:restoredTop sz="75681" autoAdjust="0"/>
  </p:normalViewPr>
  <p:slideViewPr>
    <p:cSldViewPr snapToGrid="0" snapToObjects="1">
      <p:cViewPr varScale="1">
        <p:scale>
          <a:sx n="39" d="100"/>
          <a:sy n="39" d="100"/>
        </p:scale>
        <p:origin x="1800" y="7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D448A-01AA-E744-BF55-6AF231FDE6AE}" type="datetimeFigureOut">
              <a:rPr lang="en-US" smtClean="0"/>
              <a:t>3/30/2021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098A3-C041-A145-ADD5-69D56D6EFC75}" type="slidenum">
              <a:rPr lang="en-US" smtClean="0"/>
              <a:t>‹#›</a:t>
            </a:fld>
            <a:endParaRPr lang="en-US"/>
          </a:p>
        </p:txBody>
      </p:sp>
    </p:spTree>
    <p:extLst>
      <p:ext uri="{BB962C8B-B14F-4D97-AF65-F5344CB8AC3E}">
        <p14:creationId xmlns:p14="http://schemas.microsoft.com/office/powerpoint/2010/main" val="184586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noisy-text.github.io/2020/pdf/2020.d200-1.18.pdf"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My research for the past 4 months was on the NLP task of punctuation retrieval – the insertion of punctuation into unpunctuated text, and in particular, how to improve the performance of the punctuation retrieval model on low or zero-resource domains such as flight transcripts</a:t>
            </a:r>
          </a:p>
          <a:p>
            <a:endParaRPr lang="en-AU" dirty="0"/>
          </a:p>
        </p:txBody>
      </p:sp>
      <p:sp>
        <p:nvSpPr>
          <p:cNvPr id="4" name="Slide Number Placeholder 3"/>
          <p:cNvSpPr>
            <a:spLocks noGrp="1"/>
          </p:cNvSpPr>
          <p:nvPr>
            <p:ph type="sldNum" sz="quarter" idx="5"/>
          </p:nvPr>
        </p:nvSpPr>
        <p:spPr/>
        <p:txBody>
          <a:bodyPr/>
          <a:lstStyle/>
          <a:p>
            <a:fld id="{699098A3-C041-A145-ADD5-69D56D6EFC75}" type="slidenum">
              <a:rPr lang="en-US" smtClean="0"/>
              <a:t>2</a:t>
            </a:fld>
            <a:endParaRPr lang="en-US"/>
          </a:p>
        </p:txBody>
      </p:sp>
    </p:spTree>
    <p:extLst>
      <p:ext uri="{BB962C8B-B14F-4D97-AF65-F5344CB8AC3E}">
        <p14:creationId xmlns:p14="http://schemas.microsoft.com/office/powerpoint/2010/main" val="2592225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99098A3-C041-A145-ADD5-69D56D6EFC75}" type="slidenum">
              <a:rPr lang="en-US" smtClean="0"/>
              <a:t>17</a:t>
            </a:fld>
            <a:endParaRPr lang="en-US"/>
          </a:p>
        </p:txBody>
      </p:sp>
    </p:spTree>
    <p:extLst>
      <p:ext uri="{BB962C8B-B14F-4D97-AF65-F5344CB8AC3E}">
        <p14:creationId xmlns:p14="http://schemas.microsoft.com/office/powerpoint/2010/main" val="4124281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thought that augmentation would help the performance slightly, as </a:t>
            </a:r>
            <a:r>
              <a:rPr lang="en-AU" dirty="0">
                <a:hlinkClick r:id="rId3"/>
              </a:rPr>
              <a:t>Punctuation Restoration using Transformer Models for Resource-Rich and -Poor Languages (noisy-text.github.io)</a:t>
            </a:r>
            <a:r>
              <a:rPr lang="en-AU" dirty="0"/>
              <a:t> saw an improvement when using augmentation, since augmentation can serve as a form of regularisation, create new examples and make it more robust to word errors which is common in the Switchboard corpus. I went to take a second look at their paper and found that my augmentation strategy was slightly different with a higher rate of augmentation than theirs at 0.56 compared to 0.4.</a:t>
            </a:r>
          </a:p>
        </p:txBody>
      </p:sp>
      <p:sp>
        <p:nvSpPr>
          <p:cNvPr id="4" name="Slide Number Placeholder 3"/>
          <p:cNvSpPr>
            <a:spLocks noGrp="1"/>
          </p:cNvSpPr>
          <p:nvPr>
            <p:ph type="sldNum" sz="quarter" idx="5"/>
          </p:nvPr>
        </p:nvSpPr>
        <p:spPr/>
        <p:txBody>
          <a:bodyPr/>
          <a:lstStyle/>
          <a:p>
            <a:fld id="{699098A3-C041-A145-ADD5-69D56D6EFC75}" type="slidenum">
              <a:rPr lang="en-US" smtClean="0"/>
              <a:t>19</a:t>
            </a:fld>
            <a:endParaRPr lang="en-US"/>
          </a:p>
        </p:txBody>
      </p:sp>
    </p:spTree>
    <p:extLst>
      <p:ext uri="{BB962C8B-B14F-4D97-AF65-F5344CB8AC3E}">
        <p14:creationId xmlns:p14="http://schemas.microsoft.com/office/powerpoint/2010/main" val="1437249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cases where various answers exist, such as the second example, where putting a comma between the words anna and smith would result in a different meaning. This will impact </a:t>
            </a:r>
            <a:r>
              <a:rPr lang="en-AU" dirty="0" err="1"/>
              <a:t>nlp</a:t>
            </a:r>
            <a:r>
              <a:rPr lang="en-AU" dirty="0"/>
              <a:t> tasks like coreference resolution, but should not affect tasks like sentiment analysis or NER.</a:t>
            </a:r>
          </a:p>
        </p:txBody>
      </p:sp>
      <p:sp>
        <p:nvSpPr>
          <p:cNvPr id="4" name="Slide Number Placeholder 3"/>
          <p:cNvSpPr>
            <a:spLocks noGrp="1"/>
          </p:cNvSpPr>
          <p:nvPr>
            <p:ph type="sldNum" sz="quarter" idx="5"/>
          </p:nvPr>
        </p:nvSpPr>
        <p:spPr/>
        <p:txBody>
          <a:bodyPr/>
          <a:lstStyle/>
          <a:p>
            <a:fld id="{699098A3-C041-A145-ADD5-69D56D6EFC75}" type="slidenum">
              <a:rPr lang="en-US" smtClean="0"/>
              <a:t>23</a:t>
            </a:fld>
            <a:endParaRPr lang="en-US"/>
          </a:p>
        </p:txBody>
      </p:sp>
    </p:spTree>
    <p:extLst>
      <p:ext uri="{BB962C8B-B14F-4D97-AF65-F5344CB8AC3E}">
        <p14:creationId xmlns:p14="http://schemas.microsoft.com/office/powerpoint/2010/main" val="415729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cases where various answers exist, such as the second example, where putting a comma between the words anna and smith would result in a different meaning. This will impact </a:t>
            </a:r>
            <a:r>
              <a:rPr lang="en-AU" dirty="0" err="1"/>
              <a:t>nlp</a:t>
            </a:r>
            <a:r>
              <a:rPr lang="en-AU" dirty="0"/>
              <a:t> tasks like coreference resolution, but should not affect tasks like sentiment analysis or NER.</a:t>
            </a:r>
          </a:p>
        </p:txBody>
      </p:sp>
      <p:sp>
        <p:nvSpPr>
          <p:cNvPr id="4" name="Slide Number Placeholder 3"/>
          <p:cNvSpPr>
            <a:spLocks noGrp="1"/>
          </p:cNvSpPr>
          <p:nvPr>
            <p:ph type="sldNum" sz="quarter" idx="5"/>
          </p:nvPr>
        </p:nvSpPr>
        <p:spPr/>
        <p:txBody>
          <a:bodyPr/>
          <a:lstStyle/>
          <a:p>
            <a:fld id="{699098A3-C041-A145-ADD5-69D56D6EFC75}" type="slidenum">
              <a:rPr lang="en-US" smtClean="0"/>
              <a:t>24</a:t>
            </a:fld>
            <a:endParaRPr lang="en-US"/>
          </a:p>
        </p:txBody>
      </p:sp>
    </p:spTree>
    <p:extLst>
      <p:ext uri="{BB962C8B-B14F-4D97-AF65-F5344CB8AC3E}">
        <p14:creationId xmlns:p14="http://schemas.microsoft.com/office/powerpoint/2010/main" val="423260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There are two main applications of my research. Firstly, by improving the performance of the punctuation retrieval model, we can improve the performance of downstream NLP tasks performed on unpunctuated transcripts. Punctuation retrieval can also be used to improve the readability of transcripts for humans.</a:t>
            </a:r>
          </a:p>
          <a:p>
            <a:r>
              <a:rPr lang="en-AU" sz="1200" kern="1200" dirty="0">
                <a:solidFill>
                  <a:schemeClr val="tx1"/>
                </a:solidFill>
                <a:effectLst/>
                <a:latin typeface="+mn-lt"/>
                <a:ea typeface="+mn-ea"/>
                <a:cs typeface="+mn-cs"/>
              </a:rPr>
              <a:t>Secondly, the ideas for transfer learning can be adapted to other similar NLP tasks such as NER tagging</a:t>
            </a:r>
          </a:p>
          <a:p>
            <a:endParaRPr lang="en-AU" dirty="0"/>
          </a:p>
        </p:txBody>
      </p:sp>
      <p:sp>
        <p:nvSpPr>
          <p:cNvPr id="4" name="Slide Number Placeholder 3"/>
          <p:cNvSpPr>
            <a:spLocks noGrp="1"/>
          </p:cNvSpPr>
          <p:nvPr>
            <p:ph type="sldNum" sz="quarter" idx="5"/>
          </p:nvPr>
        </p:nvSpPr>
        <p:spPr/>
        <p:txBody>
          <a:bodyPr/>
          <a:lstStyle/>
          <a:p>
            <a:fld id="{699098A3-C041-A145-ADD5-69D56D6EFC75}" type="slidenum">
              <a:rPr lang="en-US" smtClean="0"/>
              <a:t>3</a:t>
            </a:fld>
            <a:endParaRPr lang="en-US"/>
          </a:p>
        </p:txBody>
      </p:sp>
    </p:spTree>
    <p:extLst>
      <p:ext uri="{BB962C8B-B14F-4D97-AF65-F5344CB8AC3E}">
        <p14:creationId xmlns:p14="http://schemas.microsoft.com/office/powerpoint/2010/main" val="102860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an example of a punctuation retrieval inference process: We take an unpunctuated string, for instance the output of an automated speech recognition model, as input. We tokenize the input, feed the tokens into our language model and obtain punctuation labels for each token which allows us to construct the punctuated sentence.</a:t>
            </a:r>
          </a:p>
        </p:txBody>
      </p:sp>
      <p:sp>
        <p:nvSpPr>
          <p:cNvPr id="4" name="Slide Number Placeholder 3"/>
          <p:cNvSpPr>
            <a:spLocks noGrp="1"/>
          </p:cNvSpPr>
          <p:nvPr>
            <p:ph type="sldNum" sz="quarter" idx="5"/>
          </p:nvPr>
        </p:nvSpPr>
        <p:spPr/>
        <p:txBody>
          <a:bodyPr/>
          <a:lstStyle/>
          <a:p>
            <a:fld id="{699098A3-C041-A145-ADD5-69D56D6EFC75}" type="slidenum">
              <a:rPr lang="en-US" smtClean="0"/>
              <a:t>4</a:t>
            </a:fld>
            <a:endParaRPr lang="en-US"/>
          </a:p>
        </p:txBody>
      </p:sp>
    </p:spTree>
    <p:extLst>
      <p:ext uri="{BB962C8B-B14F-4D97-AF65-F5344CB8AC3E}">
        <p14:creationId xmlns:p14="http://schemas.microsoft.com/office/powerpoint/2010/main" val="208919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main idea for domain transfer is to maximise the performance of a model on a target domain with low resource, using the few labelled examples or unlabelled examples from the low-resource domain.</a:t>
            </a:r>
          </a:p>
        </p:txBody>
      </p:sp>
      <p:sp>
        <p:nvSpPr>
          <p:cNvPr id="4" name="Slide Number Placeholder 3"/>
          <p:cNvSpPr>
            <a:spLocks noGrp="1"/>
          </p:cNvSpPr>
          <p:nvPr>
            <p:ph type="sldNum" sz="quarter" idx="5"/>
          </p:nvPr>
        </p:nvSpPr>
        <p:spPr/>
        <p:txBody>
          <a:bodyPr/>
          <a:lstStyle/>
          <a:p>
            <a:fld id="{699098A3-C041-A145-ADD5-69D56D6EFC75}" type="slidenum">
              <a:rPr lang="en-US" smtClean="0"/>
              <a:t>5</a:t>
            </a:fld>
            <a:endParaRPr lang="en-US"/>
          </a:p>
        </p:txBody>
      </p:sp>
    </p:spTree>
    <p:extLst>
      <p:ext uri="{BB962C8B-B14F-4D97-AF65-F5344CB8AC3E}">
        <p14:creationId xmlns:p14="http://schemas.microsoft.com/office/powerpoint/2010/main" val="265205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I’ll now talk about some existing models used for punctuation retrieval and domain transfer for NLP tasks, before talking about the method I used.</a:t>
            </a:r>
          </a:p>
          <a:p>
            <a:r>
              <a:rPr lang="en-AU" dirty="0"/>
              <a:t>This diagram features 2 main components, a transformer base layer which converts your </a:t>
            </a:r>
            <a:r>
              <a:rPr lang="en-AU" dirty="0" err="1"/>
              <a:t>subwords</a:t>
            </a:r>
            <a:r>
              <a:rPr lang="en-AU" dirty="0"/>
              <a:t> into hidden embeddings, and a punctuation classifier, in this case a conditional random field over a </a:t>
            </a:r>
            <a:r>
              <a:rPr lang="en-AU" dirty="0" err="1"/>
              <a:t>bilstm</a:t>
            </a:r>
            <a:r>
              <a:rPr lang="en-AU" dirty="0"/>
              <a:t> layer, which allows the model to jointly consider the entire sequence of punctuation, and predict the most likely sequence, taking neighbouring tokens into consideration.</a:t>
            </a:r>
          </a:p>
          <a:p>
            <a:endParaRPr lang="en-AU" dirty="0"/>
          </a:p>
          <a:p>
            <a:r>
              <a:rPr lang="en-AU" dirty="0"/>
              <a:t>Some alternative models include using a Multilayer Perceptron as the punctuation classifier or using a LSTM layer to generate the hidden embeddings, but most recent research on punctuation retrieval use something similar to this model.</a:t>
            </a:r>
          </a:p>
        </p:txBody>
      </p:sp>
      <p:sp>
        <p:nvSpPr>
          <p:cNvPr id="4" name="Slide Number Placeholder 3"/>
          <p:cNvSpPr>
            <a:spLocks noGrp="1"/>
          </p:cNvSpPr>
          <p:nvPr>
            <p:ph type="sldNum" sz="quarter" idx="5"/>
          </p:nvPr>
        </p:nvSpPr>
        <p:spPr/>
        <p:txBody>
          <a:bodyPr/>
          <a:lstStyle/>
          <a:p>
            <a:fld id="{699098A3-C041-A145-ADD5-69D56D6EFC75}" type="slidenum">
              <a:rPr lang="en-US" smtClean="0"/>
              <a:t>6</a:t>
            </a:fld>
            <a:endParaRPr lang="en-US"/>
          </a:p>
        </p:txBody>
      </p:sp>
    </p:spTree>
    <p:extLst>
      <p:ext uri="{BB962C8B-B14F-4D97-AF65-F5344CB8AC3E}">
        <p14:creationId xmlns:p14="http://schemas.microsoft.com/office/powerpoint/2010/main" val="3381293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research also utilise other labels such as Capitalisation marks or Named entity tags to improve the performance on punctuation retrieval, and others make use of prosodic features such as pause annotation or acoustic information. Some of these approaches would help to improve transfer learning performance on low-resource domains, but I chose to focus solely on textual information with punctuation labels for my research.</a:t>
            </a:r>
          </a:p>
        </p:txBody>
      </p:sp>
      <p:sp>
        <p:nvSpPr>
          <p:cNvPr id="4" name="Slide Number Placeholder 3"/>
          <p:cNvSpPr>
            <a:spLocks noGrp="1"/>
          </p:cNvSpPr>
          <p:nvPr>
            <p:ph type="sldNum" sz="quarter" idx="5"/>
          </p:nvPr>
        </p:nvSpPr>
        <p:spPr/>
        <p:txBody>
          <a:bodyPr/>
          <a:lstStyle/>
          <a:p>
            <a:fld id="{699098A3-C041-A145-ADD5-69D56D6EFC75}" type="slidenum">
              <a:rPr lang="en-US" smtClean="0"/>
              <a:t>7</a:t>
            </a:fld>
            <a:endParaRPr lang="en-US"/>
          </a:p>
        </p:txBody>
      </p:sp>
    </p:spTree>
    <p:extLst>
      <p:ext uri="{BB962C8B-B14F-4D97-AF65-F5344CB8AC3E}">
        <p14:creationId xmlns:p14="http://schemas.microsoft.com/office/powerpoint/2010/main" val="171191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some research done on domain transfer for NLP tasks. The first research by a team from amazon looks at improving the performance on punctuation and capitalisation retrieval for the medical domain. Their main challenge is in overcoming the large vocabulary difference between the Wikipedia corpus and their medical domain, which would result in poor performance when finetuning the model for punctuation retrieval. Their solution was to perform further pretraining using unlabelled in-domain data.</a:t>
            </a:r>
          </a:p>
          <a:p>
            <a:endParaRPr lang="en-AU" dirty="0"/>
          </a:p>
          <a:p>
            <a:r>
              <a:rPr lang="en-AU" dirty="0"/>
              <a:t>Another approach by another team from amazon looks at the use of a learning curriculum which gives the model examples of increasing difficulty, in their case of decreasing similarity to the target domain. They demonstrate that their method improves the ability of their model to handle a domain shift between their source and target.</a:t>
            </a:r>
          </a:p>
        </p:txBody>
      </p:sp>
      <p:sp>
        <p:nvSpPr>
          <p:cNvPr id="4" name="Slide Number Placeholder 3"/>
          <p:cNvSpPr>
            <a:spLocks noGrp="1"/>
          </p:cNvSpPr>
          <p:nvPr>
            <p:ph type="sldNum" sz="quarter" idx="5"/>
          </p:nvPr>
        </p:nvSpPr>
        <p:spPr/>
        <p:txBody>
          <a:bodyPr/>
          <a:lstStyle/>
          <a:p>
            <a:fld id="{699098A3-C041-A145-ADD5-69D56D6EFC75}" type="slidenum">
              <a:rPr lang="en-US" smtClean="0"/>
              <a:t>8</a:t>
            </a:fld>
            <a:endParaRPr lang="en-US"/>
          </a:p>
        </p:txBody>
      </p:sp>
    </p:spTree>
    <p:extLst>
      <p:ext uri="{BB962C8B-B14F-4D97-AF65-F5344CB8AC3E}">
        <p14:creationId xmlns:p14="http://schemas.microsoft.com/office/powerpoint/2010/main" val="220308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method features a domain classifier and a gradient reversal layer, with the aim of maximising domain invariance in share layers, which is often just the transformer layers for NLP tasks. This method works by backpropagating the negative gradient of the domain loss, which reduces the ability of the shared layers in the model to differentiate between the various domains. Thus, the model would only learn features common across all domains, and prevent it from overfitting on the training domain. </a:t>
            </a:r>
          </a:p>
          <a:p>
            <a:endParaRPr lang="en-AU" dirty="0"/>
          </a:p>
          <a:p>
            <a:r>
              <a:rPr lang="en-AU" dirty="0"/>
              <a:t>This method was used by </a:t>
            </a:r>
          </a:p>
        </p:txBody>
      </p:sp>
      <p:sp>
        <p:nvSpPr>
          <p:cNvPr id="4" name="Slide Number Placeholder 3"/>
          <p:cNvSpPr>
            <a:spLocks noGrp="1"/>
          </p:cNvSpPr>
          <p:nvPr>
            <p:ph type="sldNum" sz="quarter" idx="5"/>
          </p:nvPr>
        </p:nvSpPr>
        <p:spPr/>
        <p:txBody>
          <a:bodyPr/>
          <a:lstStyle/>
          <a:p>
            <a:fld id="{699098A3-C041-A145-ADD5-69D56D6EFC75}" type="slidenum">
              <a:rPr lang="en-US" smtClean="0"/>
              <a:t>9</a:t>
            </a:fld>
            <a:endParaRPr lang="en-US"/>
          </a:p>
        </p:txBody>
      </p:sp>
    </p:spTree>
    <p:extLst>
      <p:ext uri="{BB962C8B-B14F-4D97-AF65-F5344CB8AC3E}">
        <p14:creationId xmlns:p14="http://schemas.microsoft.com/office/powerpoint/2010/main" val="1445194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99098A3-C041-A145-ADD5-69D56D6EFC75}" type="slidenum">
              <a:rPr lang="en-US" smtClean="0"/>
              <a:t>16</a:t>
            </a:fld>
            <a:endParaRPr lang="en-US"/>
          </a:p>
        </p:txBody>
      </p:sp>
    </p:spTree>
    <p:extLst>
      <p:ext uri="{BB962C8B-B14F-4D97-AF65-F5344CB8AC3E}">
        <p14:creationId xmlns:p14="http://schemas.microsoft.com/office/powerpoint/2010/main" val="3900994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93763" y="9039225"/>
            <a:ext cx="2925762" cy="519113"/>
          </a:xfrm>
          <a:prstGeom prst="rect">
            <a:avLst/>
          </a:prstGeom>
        </p:spPr>
        <p:txBody>
          <a:bodyPr/>
          <a:lstStyle/>
          <a:p>
            <a:endParaRPr lang="en-US"/>
          </a:p>
        </p:txBody>
      </p:sp>
      <p:sp>
        <p:nvSpPr>
          <p:cNvPr id="5" name="Footer Placeholder 4"/>
          <p:cNvSpPr>
            <a:spLocks noGrp="1"/>
          </p:cNvSpPr>
          <p:nvPr>
            <p:ph type="ftr" sz="quarter" idx="11"/>
          </p:nvPr>
        </p:nvSpPr>
        <p:spPr>
          <a:xfrm>
            <a:off x="4306888" y="9039225"/>
            <a:ext cx="4389437" cy="5191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2E4DF03-D11E-7344-88C1-0FED7EA5DBE7}"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3066296" cy="9825854"/>
          </a:xfrm>
          <a:prstGeom prst="rect">
            <a:avLst/>
          </a:prstGeom>
        </p:spPr>
      </p:pic>
      <p:sp>
        <p:nvSpPr>
          <p:cNvPr id="8" name="Title Placeholder 11"/>
          <p:cNvSpPr>
            <a:spLocks noGrp="1"/>
          </p:cNvSpPr>
          <p:nvPr>
            <p:ph type="title"/>
          </p:nvPr>
        </p:nvSpPr>
        <p:spPr>
          <a:xfrm>
            <a:off x="893763" y="827644"/>
            <a:ext cx="11215687" cy="1020838"/>
          </a:xfrm>
          <a:prstGeom prst="rect">
            <a:avLst/>
          </a:prstGeom>
        </p:spPr>
        <p:txBody>
          <a:bodyPr vert="horz" lIns="91440" tIns="45720" rIns="91440" bIns="45720" rtlCol="0" anchor="ctr">
            <a:noAutofit/>
          </a:bodyPr>
          <a:lstStyle>
            <a:lvl1pPr algn="ctr">
              <a:defRPr sz="5400">
                <a:solidFill>
                  <a:schemeClr val="bg1"/>
                </a:solidFill>
              </a:defRPr>
            </a:lvl1pPr>
          </a:lstStyle>
          <a:p>
            <a:r>
              <a:rPr lang="en-US"/>
              <a:t>Click to edit Master title style</a:t>
            </a:r>
            <a:endParaRPr lang="en-US" dirty="0"/>
          </a:p>
        </p:txBody>
      </p:sp>
      <p:sp>
        <p:nvSpPr>
          <p:cNvPr id="9" name="Content Placeholder 2"/>
          <p:cNvSpPr>
            <a:spLocks noGrp="1"/>
          </p:cNvSpPr>
          <p:nvPr>
            <p:ph sz="quarter" idx="13"/>
          </p:nvPr>
        </p:nvSpPr>
        <p:spPr>
          <a:xfrm>
            <a:off x="890588" y="1996857"/>
            <a:ext cx="11222036" cy="1451738"/>
          </a:xfrm>
          <a:prstGeom prst="rect">
            <a:avLst/>
          </a:prstGeom>
        </p:spPr>
        <p:txBody>
          <a:bodyPr/>
          <a:lstStyle>
            <a:lvl1pPr algn="ctr">
              <a:defRPr sz="2400" b="0">
                <a:solidFill>
                  <a:schemeClr val="bg1"/>
                </a:solidFill>
              </a:defRPr>
            </a:lvl1pPr>
          </a:lstStyle>
          <a:p>
            <a:pPr lvl="0"/>
            <a:r>
              <a:rPr lang="en-US"/>
              <a:t>Click to edit Master text styles</a:t>
            </a:r>
          </a:p>
        </p:txBody>
      </p:sp>
      <p:sp>
        <p:nvSpPr>
          <p:cNvPr id="10" name="Content Placeholder 2"/>
          <p:cNvSpPr>
            <a:spLocks noGrp="1"/>
          </p:cNvSpPr>
          <p:nvPr>
            <p:ph sz="quarter" idx="14"/>
          </p:nvPr>
        </p:nvSpPr>
        <p:spPr>
          <a:xfrm>
            <a:off x="890588" y="9252766"/>
            <a:ext cx="11222036" cy="358368"/>
          </a:xfrm>
          <a:prstGeom prst="rect">
            <a:avLst/>
          </a:prstGeom>
        </p:spPr>
        <p:txBody>
          <a:bodyPr/>
          <a:lstStyle>
            <a:lvl1pPr algn="ctr">
              <a:defRPr sz="2400" b="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54632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9824128" y="9227310"/>
            <a:ext cx="2925723" cy="519204"/>
          </a:xfrm>
          <a:prstGeom prst="rect">
            <a:avLst/>
          </a:prstGeom>
        </p:spPr>
        <p:txBody>
          <a:bodyPr vert="horz" lIns="91440" tIns="45720" rIns="91440" bIns="45720" rtlCol="0" anchor="ctr"/>
          <a:lstStyle>
            <a:lvl1pPr algn="r">
              <a:defRPr sz="1200" b="1">
                <a:solidFill>
                  <a:schemeClr val="bg1"/>
                </a:solidFill>
              </a:defRPr>
            </a:lvl1pPr>
          </a:lstStyle>
          <a:p>
            <a:fld id="{5F6227A0-817E-9743-B435-40662A0A24C6}" type="slidenum">
              <a:rPr lang="en-US" smtClean="0"/>
              <a:pPr/>
              <a:t>‹#›</a:t>
            </a:fld>
            <a:endParaRPr lang="en-US" dirty="0"/>
          </a:p>
        </p:txBody>
      </p:sp>
      <p:sp>
        <p:nvSpPr>
          <p:cNvPr id="11" name="Date Placeholder 3"/>
          <p:cNvSpPr txBox="1">
            <a:spLocks/>
          </p:cNvSpPr>
          <p:nvPr userDrawn="1"/>
        </p:nvSpPr>
        <p:spPr>
          <a:xfrm>
            <a:off x="5038745" y="9224033"/>
            <a:ext cx="2925723" cy="519204"/>
          </a:xfrm>
          <a:prstGeom prst="rect">
            <a:avLst/>
          </a:prstGeom>
        </p:spPr>
        <p:txBody>
          <a:bodyPr vert="horz" lIns="91440" tIns="45720" rIns="91440" bIns="45720" rtlCol="0" anchor="ctr"/>
          <a:lstStyle>
            <a:defPPr>
              <a:defRPr lang="en-US"/>
            </a:defPPr>
            <a:lvl1pPr marL="0" algn="l" defTabSz="1092251" rtl="0" eaLnBrk="1" latinLnBrk="0" hangingPunct="1">
              <a:defRPr sz="1500" b="1" kern="1200">
                <a:solidFill>
                  <a:schemeClr val="bg1"/>
                </a:solidFill>
                <a:latin typeface="+mn-lt"/>
                <a:ea typeface="+mn-ea"/>
                <a:cs typeface="+mn-cs"/>
              </a:defRPr>
            </a:lvl1pPr>
            <a:lvl2pPr marL="546125" algn="l" defTabSz="1092251" rtl="0" eaLnBrk="1" latinLnBrk="0" hangingPunct="1">
              <a:defRPr sz="2150" kern="1200">
                <a:solidFill>
                  <a:schemeClr val="tx1"/>
                </a:solidFill>
                <a:latin typeface="+mn-lt"/>
                <a:ea typeface="+mn-ea"/>
                <a:cs typeface="+mn-cs"/>
              </a:defRPr>
            </a:lvl2pPr>
            <a:lvl3pPr marL="1092251" algn="l" defTabSz="1092251" rtl="0" eaLnBrk="1" latinLnBrk="0" hangingPunct="1">
              <a:defRPr sz="2150" kern="1200">
                <a:solidFill>
                  <a:schemeClr val="tx1"/>
                </a:solidFill>
                <a:latin typeface="+mn-lt"/>
                <a:ea typeface="+mn-ea"/>
                <a:cs typeface="+mn-cs"/>
              </a:defRPr>
            </a:lvl3pPr>
            <a:lvl4pPr marL="1638376" algn="l" defTabSz="1092251" rtl="0" eaLnBrk="1" latinLnBrk="0" hangingPunct="1">
              <a:defRPr sz="2150" kern="1200">
                <a:solidFill>
                  <a:schemeClr val="tx1"/>
                </a:solidFill>
                <a:latin typeface="+mn-lt"/>
                <a:ea typeface="+mn-ea"/>
                <a:cs typeface="+mn-cs"/>
              </a:defRPr>
            </a:lvl4pPr>
            <a:lvl5pPr marL="2184502" algn="l" defTabSz="1092251" rtl="0" eaLnBrk="1" latinLnBrk="0" hangingPunct="1">
              <a:defRPr sz="2150" kern="1200">
                <a:solidFill>
                  <a:schemeClr val="tx1"/>
                </a:solidFill>
                <a:latin typeface="+mn-lt"/>
                <a:ea typeface="+mn-ea"/>
                <a:cs typeface="+mn-cs"/>
              </a:defRPr>
            </a:lvl5pPr>
            <a:lvl6pPr marL="2730627" algn="l" defTabSz="1092251" rtl="0" eaLnBrk="1" latinLnBrk="0" hangingPunct="1">
              <a:defRPr sz="2150" kern="1200">
                <a:solidFill>
                  <a:schemeClr val="tx1"/>
                </a:solidFill>
                <a:latin typeface="+mn-lt"/>
                <a:ea typeface="+mn-ea"/>
                <a:cs typeface="+mn-cs"/>
              </a:defRPr>
            </a:lvl6pPr>
            <a:lvl7pPr marL="3276752" algn="l" defTabSz="1092251" rtl="0" eaLnBrk="1" latinLnBrk="0" hangingPunct="1">
              <a:defRPr sz="2150" kern="1200">
                <a:solidFill>
                  <a:schemeClr val="tx1"/>
                </a:solidFill>
                <a:latin typeface="+mn-lt"/>
                <a:ea typeface="+mn-ea"/>
                <a:cs typeface="+mn-cs"/>
              </a:defRPr>
            </a:lvl7pPr>
            <a:lvl8pPr marL="3822878" algn="l" defTabSz="1092251" rtl="0" eaLnBrk="1" latinLnBrk="0" hangingPunct="1">
              <a:defRPr sz="2150" kern="1200">
                <a:solidFill>
                  <a:schemeClr val="tx1"/>
                </a:solidFill>
                <a:latin typeface="+mn-lt"/>
                <a:ea typeface="+mn-ea"/>
                <a:cs typeface="+mn-cs"/>
              </a:defRPr>
            </a:lvl8pPr>
            <a:lvl9pPr marL="4369003" algn="l" defTabSz="1092251" rtl="0" eaLnBrk="1" latinLnBrk="0" hangingPunct="1">
              <a:defRPr sz="2150" kern="1200">
                <a:solidFill>
                  <a:schemeClr val="tx1"/>
                </a:solidFill>
                <a:latin typeface="+mn-lt"/>
                <a:ea typeface="+mn-ea"/>
                <a:cs typeface="+mn-cs"/>
              </a:defRPr>
            </a:lvl9pPr>
          </a:lstStyle>
          <a:p>
            <a:pPr algn="ctr"/>
            <a:r>
              <a:rPr lang="en-US" sz="1200" b="0" dirty="0"/>
              <a:t>Unclassified</a:t>
            </a:r>
          </a:p>
        </p:txBody>
      </p:sp>
      <p:sp>
        <p:nvSpPr>
          <p:cNvPr id="14" name="Title Placeholder 11"/>
          <p:cNvSpPr>
            <a:spLocks noGrp="1"/>
          </p:cNvSpPr>
          <p:nvPr>
            <p:ph type="title"/>
          </p:nvPr>
        </p:nvSpPr>
        <p:spPr>
          <a:xfrm>
            <a:off x="1534164" y="147562"/>
            <a:ext cx="11215687" cy="6823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5" name="Content Placeholder 4"/>
          <p:cNvSpPr>
            <a:spLocks noGrp="1"/>
          </p:cNvSpPr>
          <p:nvPr>
            <p:ph sz="quarter" idx="10" hasCustomPrompt="1"/>
          </p:nvPr>
        </p:nvSpPr>
        <p:spPr>
          <a:xfrm>
            <a:off x="1016318" y="1787525"/>
            <a:ext cx="11053762" cy="6442075"/>
          </a:xfrm>
          <a:prstGeom prst="rect">
            <a:avLst/>
          </a:prstGeom>
        </p:spPr>
        <p:txBody>
          <a:bodyPr/>
          <a:lstStyle>
            <a:lvl1pPr marL="0" indent="0">
              <a:buFont typeface="+mj-lt"/>
              <a:buNone/>
              <a:defRPr b="0"/>
            </a:lvl1pPr>
            <a:lvl2pPr marL="457200" indent="-457200">
              <a:buFont typeface="+mj-lt"/>
              <a:buAutoNum type="arabicPeriod"/>
              <a:defRPr sz="2400"/>
            </a:lvl2pPr>
            <a:lvl3pPr marL="904875" indent="-457200">
              <a:buFont typeface="+mj-lt"/>
              <a:buAutoNum type="alphaLcPeriod"/>
              <a:defRPr sz="2000"/>
            </a:lvl3pPr>
            <a:lvl4pPr marL="1182688" marR="0" indent="-285750" algn="l" defTabSz="1300277" rtl="0" eaLnBrk="1" fontAlgn="auto" latinLnBrk="0" hangingPunct="1">
              <a:lnSpc>
                <a:spcPct val="90000"/>
              </a:lnSpc>
              <a:spcBef>
                <a:spcPts val="711"/>
              </a:spcBef>
              <a:spcAft>
                <a:spcPts val="0"/>
              </a:spcAft>
              <a:buClrTx/>
              <a:buSzTx/>
              <a:buFont typeface="Arial" panose="020B0604020202020204" pitchFamily="34" charset="0"/>
              <a:buChar char="•"/>
              <a:tabLst/>
              <a:defRPr baseline="0"/>
            </a:lvl4pPr>
          </a:lstStyle>
          <a:p>
            <a:r>
              <a:rPr lang="en-US" dirty="0"/>
              <a:t>Header (Font 24pts) / Sub-header (Font 20pts) / Level 3 details (Font 18pts)</a:t>
            </a:r>
          </a:p>
          <a:p>
            <a:pPr lvl="1"/>
            <a:r>
              <a:rPr lang="en-US" dirty="0"/>
              <a:t>Header</a:t>
            </a:r>
          </a:p>
          <a:p>
            <a:pPr lvl="2"/>
            <a:r>
              <a:rPr lang="en-US" sz="2000" dirty="0"/>
              <a:t>Sub-header</a:t>
            </a:r>
          </a:p>
          <a:p>
            <a:pPr lvl="3"/>
            <a:r>
              <a:rPr lang="en-US" dirty="0"/>
              <a:t>Level 3 details</a:t>
            </a:r>
          </a:p>
          <a:p>
            <a:pPr lvl="3"/>
            <a:r>
              <a:rPr lang="en-US" dirty="0"/>
              <a:t>Level 3 details</a:t>
            </a:r>
          </a:p>
          <a:p>
            <a:pPr lvl="3"/>
            <a:endParaRPr lang="en-US" dirty="0"/>
          </a:p>
          <a:p>
            <a:pPr lvl="1"/>
            <a:r>
              <a:rPr lang="en-US" dirty="0"/>
              <a:t>Header</a:t>
            </a:r>
          </a:p>
          <a:p>
            <a:pPr lvl="2"/>
            <a:r>
              <a:rPr lang="en-US" dirty="0"/>
              <a:t>Sub-header</a:t>
            </a:r>
          </a:p>
          <a:p>
            <a:pPr lvl="3"/>
            <a:r>
              <a:rPr lang="en-US" dirty="0"/>
              <a:t>Level 3 details</a:t>
            </a:r>
          </a:p>
          <a:p>
            <a:pPr lvl="3"/>
            <a:r>
              <a:rPr lang="en-US" dirty="0"/>
              <a:t>Level 3 details</a:t>
            </a:r>
          </a:p>
          <a:p>
            <a:pPr lvl="3"/>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0463"/>
            <a:ext cx="11215687" cy="4057650"/>
          </a:xfrm>
          <a:prstGeom prst="rect">
            <a:avLst/>
          </a:prstGeom>
        </p:spPr>
        <p:txBody>
          <a:bodyPr anchor="b">
            <a:normAutofit/>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887413" y="6526213"/>
            <a:ext cx="11215687" cy="2133600"/>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DF03-D11E-7344-88C1-0FED7EA5DBE7}" type="slidenum">
              <a:rPr lang="en-US" smtClean="0"/>
              <a:t>‹#›</a:t>
            </a:fld>
            <a:endParaRPr lang="en-US"/>
          </a:p>
        </p:txBody>
      </p:sp>
      <p:sp>
        <p:nvSpPr>
          <p:cNvPr id="8" name="Date Placeholder 3"/>
          <p:cNvSpPr txBox="1">
            <a:spLocks/>
          </p:cNvSpPr>
          <p:nvPr userDrawn="1"/>
        </p:nvSpPr>
        <p:spPr>
          <a:xfrm>
            <a:off x="5038745" y="9224033"/>
            <a:ext cx="2925723" cy="519204"/>
          </a:xfrm>
          <a:prstGeom prst="rect">
            <a:avLst/>
          </a:prstGeom>
        </p:spPr>
        <p:txBody>
          <a:bodyPr vert="horz" lIns="91440" tIns="45720" rIns="91440" bIns="45720" rtlCol="0" anchor="ctr"/>
          <a:lstStyle>
            <a:defPPr>
              <a:defRPr lang="en-US"/>
            </a:defPPr>
            <a:lvl1pPr marL="0" algn="l" defTabSz="1092251" rtl="0" eaLnBrk="1" latinLnBrk="0" hangingPunct="1">
              <a:defRPr sz="1500" b="1" kern="1200">
                <a:solidFill>
                  <a:schemeClr val="bg1"/>
                </a:solidFill>
                <a:latin typeface="+mn-lt"/>
                <a:ea typeface="+mn-ea"/>
                <a:cs typeface="+mn-cs"/>
              </a:defRPr>
            </a:lvl1pPr>
            <a:lvl2pPr marL="546125" algn="l" defTabSz="1092251" rtl="0" eaLnBrk="1" latinLnBrk="0" hangingPunct="1">
              <a:defRPr sz="2150" kern="1200">
                <a:solidFill>
                  <a:schemeClr val="tx1"/>
                </a:solidFill>
                <a:latin typeface="+mn-lt"/>
                <a:ea typeface="+mn-ea"/>
                <a:cs typeface="+mn-cs"/>
              </a:defRPr>
            </a:lvl2pPr>
            <a:lvl3pPr marL="1092251" algn="l" defTabSz="1092251" rtl="0" eaLnBrk="1" latinLnBrk="0" hangingPunct="1">
              <a:defRPr sz="2150" kern="1200">
                <a:solidFill>
                  <a:schemeClr val="tx1"/>
                </a:solidFill>
                <a:latin typeface="+mn-lt"/>
                <a:ea typeface="+mn-ea"/>
                <a:cs typeface="+mn-cs"/>
              </a:defRPr>
            </a:lvl3pPr>
            <a:lvl4pPr marL="1638376" algn="l" defTabSz="1092251" rtl="0" eaLnBrk="1" latinLnBrk="0" hangingPunct="1">
              <a:defRPr sz="2150" kern="1200">
                <a:solidFill>
                  <a:schemeClr val="tx1"/>
                </a:solidFill>
                <a:latin typeface="+mn-lt"/>
                <a:ea typeface="+mn-ea"/>
                <a:cs typeface="+mn-cs"/>
              </a:defRPr>
            </a:lvl4pPr>
            <a:lvl5pPr marL="2184502" algn="l" defTabSz="1092251" rtl="0" eaLnBrk="1" latinLnBrk="0" hangingPunct="1">
              <a:defRPr sz="2150" kern="1200">
                <a:solidFill>
                  <a:schemeClr val="tx1"/>
                </a:solidFill>
                <a:latin typeface="+mn-lt"/>
                <a:ea typeface="+mn-ea"/>
                <a:cs typeface="+mn-cs"/>
              </a:defRPr>
            </a:lvl5pPr>
            <a:lvl6pPr marL="2730627" algn="l" defTabSz="1092251" rtl="0" eaLnBrk="1" latinLnBrk="0" hangingPunct="1">
              <a:defRPr sz="2150" kern="1200">
                <a:solidFill>
                  <a:schemeClr val="tx1"/>
                </a:solidFill>
                <a:latin typeface="+mn-lt"/>
                <a:ea typeface="+mn-ea"/>
                <a:cs typeface="+mn-cs"/>
              </a:defRPr>
            </a:lvl6pPr>
            <a:lvl7pPr marL="3276752" algn="l" defTabSz="1092251" rtl="0" eaLnBrk="1" latinLnBrk="0" hangingPunct="1">
              <a:defRPr sz="2150" kern="1200">
                <a:solidFill>
                  <a:schemeClr val="tx1"/>
                </a:solidFill>
                <a:latin typeface="+mn-lt"/>
                <a:ea typeface="+mn-ea"/>
                <a:cs typeface="+mn-cs"/>
              </a:defRPr>
            </a:lvl7pPr>
            <a:lvl8pPr marL="3822878" algn="l" defTabSz="1092251" rtl="0" eaLnBrk="1" latinLnBrk="0" hangingPunct="1">
              <a:defRPr sz="2150" kern="1200">
                <a:solidFill>
                  <a:schemeClr val="tx1"/>
                </a:solidFill>
                <a:latin typeface="+mn-lt"/>
                <a:ea typeface="+mn-ea"/>
                <a:cs typeface="+mn-cs"/>
              </a:defRPr>
            </a:lvl8pPr>
            <a:lvl9pPr marL="4369003" algn="l" defTabSz="1092251" rtl="0" eaLnBrk="1" latinLnBrk="0" hangingPunct="1">
              <a:defRPr sz="2150" kern="1200">
                <a:solidFill>
                  <a:schemeClr val="tx1"/>
                </a:solidFill>
                <a:latin typeface="+mn-lt"/>
                <a:ea typeface="+mn-ea"/>
                <a:cs typeface="+mn-cs"/>
              </a:defRPr>
            </a:lvl9pPr>
          </a:lstStyle>
          <a:p>
            <a:pPr algn="ctr"/>
            <a:r>
              <a:rPr lang="en-US" sz="1200" b="0" dirty="0"/>
              <a:t>Unclassified</a:t>
            </a:r>
          </a:p>
        </p:txBody>
      </p:sp>
      <p:sp>
        <p:nvSpPr>
          <p:cNvPr id="17" name="Text Placeholder 16"/>
          <p:cNvSpPr>
            <a:spLocks noGrp="1"/>
          </p:cNvSpPr>
          <p:nvPr>
            <p:ph type="body" sz="quarter" idx="13" hasCustomPrompt="1"/>
          </p:nvPr>
        </p:nvSpPr>
        <p:spPr>
          <a:xfrm>
            <a:off x="1539875" y="168442"/>
            <a:ext cx="8518525" cy="649121"/>
          </a:xfrm>
          <a:prstGeom prst="rect">
            <a:avLst/>
          </a:prstGeom>
        </p:spPr>
        <p:txBody>
          <a:bodyPr anchor="ctr"/>
          <a:lstStyle>
            <a:lvl1pPr>
              <a:defRPr sz="3600" b="1"/>
            </a:lvl1pPr>
          </a:lstStyle>
          <a:p>
            <a:pPr lvl="0"/>
            <a:r>
              <a:rPr lang="en-US" dirty="0"/>
              <a:t>Click to edit Master title style</a:t>
            </a:r>
          </a:p>
        </p:txBody>
      </p:sp>
    </p:spTree>
    <p:extLst>
      <p:ext uri="{BB962C8B-B14F-4D97-AF65-F5344CB8AC3E}">
        <p14:creationId xmlns:p14="http://schemas.microsoft.com/office/powerpoint/2010/main" val="87903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3763" y="1299411"/>
            <a:ext cx="11215687" cy="1104064"/>
          </a:xfrm>
          <a:prstGeom prst="rect">
            <a:avLst/>
          </a:prstGeom>
        </p:spPr>
        <p:txBody>
          <a:bodyPr>
            <a:normAutofit/>
          </a:bodyPr>
          <a:lstStyle>
            <a:lvl1pPr>
              <a:defRPr sz="2400"/>
            </a:lvl1pPr>
          </a:lstStyle>
          <a:p>
            <a:r>
              <a:rPr lang="en-US" dirty="0"/>
              <a:t>Header (Font 24pts) / Sub-header (Font 20pts) / Level 3 details (Font 18pts)</a:t>
            </a:r>
          </a:p>
        </p:txBody>
      </p:sp>
      <p:sp>
        <p:nvSpPr>
          <p:cNvPr id="3" name="Content Placeholder 2"/>
          <p:cNvSpPr>
            <a:spLocks noGrp="1"/>
          </p:cNvSpPr>
          <p:nvPr>
            <p:ph sz="half" idx="1" hasCustomPrompt="1"/>
          </p:nvPr>
        </p:nvSpPr>
        <p:spPr>
          <a:xfrm>
            <a:off x="893763" y="2595563"/>
            <a:ext cx="5530850" cy="6188075"/>
          </a:xfrm>
          <a:prstGeom prst="rect">
            <a:avLst/>
          </a:prstGeom>
        </p:spPr>
        <p:txBody>
          <a:bodyPr/>
          <a:lstStyle>
            <a:lvl3pPr marL="1371600" indent="-457200">
              <a:buFont typeface="+mj-lt"/>
              <a:buAutoNum type="alphaLcPeriod"/>
              <a:defRPr/>
            </a:lvl3pPr>
          </a:lstStyle>
          <a:p>
            <a:r>
              <a:rPr lang="en-US" dirty="0"/>
              <a:t>Body Text</a:t>
            </a:r>
          </a:p>
          <a:p>
            <a:pPr lvl="1"/>
            <a:r>
              <a:rPr lang="en-US" dirty="0"/>
              <a:t>Header</a:t>
            </a:r>
          </a:p>
          <a:p>
            <a:pPr lvl="2"/>
            <a:r>
              <a:rPr lang="en-US" sz="2000" dirty="0"/>
              <a:t>Sub-header</a:t>
            </a:r>
          </a:p>
          <a:p>
            <a:pPr lvl="3"/>
            <a:r>
              <a:rPr lang="en-US" dirty="0"/>
              <a:t>Level 3 details</a:t>
            </a:r>
          </a:p>
          <a:p>
            <a:pPr lvl="3"/>
            <a:r>
              <a:rPr lang="en-US" dirty="0"/>
              <a:t>Level 3 details</a:t>
            </a:r>
          </a:p>
        </p:txBody>
      </p:sp>
      <p:sp>
        <p:nvSpPr>
          <p:cNvPr id="4" name="Content Placeholder 3"/>
          <p:cNvSpPr>
            <a:spLocks noGrp="1"/>
          </p:cNvSpPr>
          <p:nvPr>
            <p:ph sz="half" idx="2" hasCustomPrompt="1"/>
          </p:nvPr>
        </p:nvSpPr>
        <p:spPr>
          <a:xfrm>
            <a:off x="6577013" y="2595563"/>
            <a:ext cx="5532437" cy="6188075"/>
          </a:xfrm>
          <a:prstGeom prst="rect">
            <a:avLst/>
          </a:prstGeom>
        </p:spPr>
        <p:txBody>
          <a:bodyPr/>
          <a:lstStyle>
            <a:lvl3pPr marL="1371600" indent="-457200">
              <a:buFont typeface="+mj-lt"/>
              <a:buAutoNum type="alphaLcPeriod"/>
              <a:defRPr/>
            </a:lvl3pPr>
          </a:lstStyle>
          <a:p>
            <a:r>
              <a:rPr lang="en-US" dirty="0"/>
              <a:t>Body Text</a:t>
            </a:r>
          </a:p>
          <a:p>
            <a:pPr lvl="1"/>
            <a:r>
              <a:rPr lang="en-US" dirty="0"/>
              <a:t>Header</a:t>
            </a:r>
          </a:p>
          <a:p>
            <a:pPr lvl="2"/>
            <a:r>
              <a:rPr lang="en-US" sz="2000" dirty="0"/>
              <a:t>Sub-header</a:t>
            </a:r>
          </a:p>
          <a:p>
            <a:pPr lvl="3"/>
            <a:r>
              <a:rPr lang="en-US" dirty="0"/>
              <a:t>Level 3 details</a:t>
            </a:r>
          </a:p>
          <a:p>
            <a:pPr lvl="3"/>
            <a:r>
              <a:rPr lang="en-US" dirty="0"/>
              <a:t>Level 3 details</a:t>
            </a:r>
          </a:p>
        </p:txBody>
      </p:sp>
      <p:sp>
        <p:nvSpPr>
          <p:cNvPr id="7" name="Slide Number Placeholder 6"/>
          <p:cNvSpPr>
            <a:spLocks noGrp="1"/>
          </p:cNvSpPr>
          <p:nvPr>
            <p:ph type="sldNum" sz="quarter" idx="12"/>
          </p:nvPr>
        </p:nvSpPr>
        <p:spPr/>
        <p:txBody>
          <a:bodyPr/>
          <a:lstStyle/>
          <a:p>
            <a:fld id="{C2E4DF03-D11E-7344-88C1-0FED7EA5DBE7}" type="slidenum">
              <a:rPr lang="en-US" smtClean="0"/>
              <a:t>‹#›</a:t>
            </a:fld>
            <a:endParaRPr lang="en-US"/>
          </a:p>
        </p:txBody>
      </p:sp>
      <p:sp>
        <p:nvSpPr>
          <p:cNvPr id="8" name="Date Placeholder 3"/>
          <p:cNvSpPr txBox="1">
            <a:spLocks/>
          </p:cNvSpPr>
          <p:nvPr userDrawn="1"/>
        </p:nvSpPr>
        <p:spPr>
          <a:xfrm>
            <a:off x="5038745" y="9224033"/>
            <a:ext cx="2925723" cy="519204"/>
          </a:xfrm>
          <a:prstGeom prst="rect">
            <a:avLst/>
          </a:prstGeom>
        </p:spPr>
        <p:txBody>
          <a:bodyPr vert="horz" lIns="91440" tIns="45720" rIns="91440" bIns="45720" rtlCol="0" anchor="ctr"/>
          <a:lstStyle>
            <a:defPPr>
              <a:defRPr lang="en-US"/>
            </a:defPPr>
            <a:lvl1pPr marL="0" algn="l" defTabSz="1092251" rtl="0" eaLnBrk="1" latinLnBrk="0" hangingPunct="1">
              <a:defRPr sz="1500" b="1" kern="1200">
                <a:solidFill>
                  <a:schemeClr val="bg1"/>
                </a:solidFill>
                <a:latin typeface="+mn-lt"/>
                <a:ea typeface="+mn-ea"/>
                <a:cs typeface="+mn-cs"/>
              </a:defRPr>
            </a:lvl1pPr>
            <a:lvl2pPr marL="546125" algn="l" defTabSz="1092251" rtl="0" eaLnBrk="1" latinLnBrk="0" hangingPunct="1">
              <a:defRPr sz="2150" kern="1200">
                <a:solidFill>
                  <a:schemeClr val="tx1"/>
                </a:solidFill>
                <a:latin typeface="+mn-lt"/>
                <a:ea typeface="+mn-ea"/>
                <a:cs typeface="+mn-cs"/>
              </a:defRPr>
            </a:lvl2pPr>
            <a:lvl3pPr marL="1092251" algn="l" defTabSz="1092251" rtl="0" eaLnBrk="1" latinLnBrk="0" hangingPunct="1">
              <a:defRPr sz="2150" kern="1200">
                <a:solidFill>
                  <a:schemeClr val="tx1"/>
                </a:solidFill>
                <a:latin typeface="+mn-lt"/>
                <a:ea typeface="+mn-ea"/>
                <a:cs typeface="+mn-cs"/>
              </a:defRPr>
            </a:lvl3pPr>
            <a:lvl4pPr marL="1638376" algn="l" defTabSz="1092251" rtl="0" eaLnBrk="1" latinLnBrk="0" hangingPunct="1">
              <a:defRPr sz="2150" kern="1200">
                <a:solidFill>
                  <a:schemeClr val="tx1"/>
                </a:solidFill>
                <a:latin typeface="+mn-lt"/>
                <a:ea typeface="+mn-ea"/>
                <a:cs typeface="+mn-cs"/>
              </a:defRPr>
            </a:lvl4pPr>
            <a:lvl5pPr marL="2184502" algn="l" defTabSz="1092251" rtl="0" eaLnBrk="1" latinLnBrk="0" hangingPunct="1">
              <a:defRPr sz="2150" kern="1200">
                <a:solidFill>
                  <a:schemeClr val="tx1"/>
                </a:solidFill>
                <a:latin typeface="+mn-lt"/>
                <a:ea typeface="+mn-ea"/>
                <a:cs typeface="+mn-cs"/>
              </a:defRPr>
            </a:lvl5pPr>
            <a:lvl6pPr marL="2730627" algn="l" defTabSz="1092251" rtl="0" eaLnBrk="1" latinLnBrk="0" hangingPunct="1">
              <a:defRPr sz="2150" kern="1200">
                <a:solidFill>
                  <a:schemeClr val="tx1"/>
                </a:solidFill>
                <a:latin typeface="+mn-lt"/>
                <a:ea typeface="+mn-ea"/>
                <a:cs typeface="+mn-cs"/>
              </a:defRPr>
            </a:lvl6pPr>
            <a:lvl7pPr marL="3276752" algn="l" defTabSz="1092251" rtl="0" eaLnBrk="1" latinLnBrk="0" hangingPunct="1">
              <a:defRPr sz="2150" kern="1200">
                <a:solidFill>
                  <a:schemeClr val="tx1"/>
                </a:solidFill>
                <a:latin typeface="+mn-lt"/>
                <a:ea typeface="+mn-ea"/>
                <a:cs typeface="+mn-cs"/>
              </a:defRPr>
            </a:lvl7pPr>
            <a:lvl8pPr marL="3822878" algn="l" defTabSz="1092251" rtl="0" eaLnBrk="1" latinLnBrk="0" hangingPunct="1">
              <a:defRPr sz="2150" kern="1200">
                <a:solidFill>
                  <a:schemeClr val="tx1"/>
                </a:solidFill>
                <a:latin typeface="+mn-lt"/>
                <a:ea typeface="+mn-ea"/>
                <a:cs typeface="+mn-cs"/>
              </a:defRPr>
            </a:lvl8pPr>
            <a:lvl9pPr marL="4369003" algn="l" defTabSz="1092251" rtl="0" eaLnBrk="1" latinLnBrk="0" hangingPunct="1">
              <a:defRPr sz="2150" kern="1200">
                <a:solidFill>
                  <a:schemeClr val="tx1"/>
                </a:solidFill>
                <a:latin typeface="+mn-lt"/>
                <a:ea typeface="+mn-ea"/>
                <a:cs typeface="+mn-cs"/>
              </a:defRPr>
            </a:lvl9pPr>
          </a:lstStyle>
          <a:p>
            <a:pPr algn="ctr"/>
            <a:r>
              <a:rPr lang="en-US" sz="1200" b="0" dirty="0"/>
              <a:t>Unclassified</a:t>
            </a:r>
          </a:p>
        </p:txBody>
      </p:sp>
      <p:sp>
        <p:nvSpPr>
          <p:cNvPr id="10" name="Text Placeholder 16"/>
          <p:cNvSpPr>
            <a:spLocks noGrp="1"/>
          </p:cNvSpPr>
          <p:nvPr>
            <p:ph type="body" sz="quarter" idx="13" hasCustomPrompt="1"/>
          </p:nvPr>
        </p:nvSpPr>
        <p:spPr>
          <a:xfrm>
            <a:off x="1539875" y="168442"/>
            <a:ext cx="8518525" cy="649121"/>
          </a:xfrm>
          <a:prstGeom prst="rect">
            <a:avLst/>
          </a:prstGeom>
        </p:spPr>
        <p:txBody>
          <a:bodyPr anchor="ctr"/>
          <a:lstStyle>
            <a:lvl1pPr>
              <a:defRPr sz="3600" b="1"/>
            </a:lvl1pPr>
          </a:lstStyle>
          <a:p>
            <a:pPr lvl="0"/>
            <a:r>
              <a:rPr lang="en-US" dirty="0"/>
              <a:t>Click to edit Master title style</a:t>
            </a:r>
          </a:p>
        </p:txBody>
      </p:sp>
    </p:spTree>
    <p:extLst>
      <p:ext uri="{BB962C8B-B14F-4D97-AF65-F5344CB8AC3E}">
        <p14:creationId xmlns:p14="http://schemas.microsoft.com/office/powerpoint/2010/main" val="14743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5350" y="1240495"/>
            <a:ext cx="11215688" cy="1162979"/>
          </a:xfrm>
          <a:prstGeom prst="rect">
            <a:avLst/>
          </a:prstGeom>
        </p:spPr>
        <p:txBody>
          <a:bodyPr>
            <a:normAutofit/>
          </a:bodyPr>
          <a:lstStyle>
            <a:lvl1pPr algn="ctr">
              <a:defRPr sz="2400"/>
            </a:lvl1pPr>
          </a:lstStyle>
          <a:p>
            <a:r>
              <a:rPr lang="en-US" dirty="0"/>
              <a:t>Header (Font 24pts) / Sub-header (Font 20pts) / Level 3 details (Font 18pts)</a:t>
            </a:r>
          </a:p>
        </p:txBody>
      </p:sp>
      <p:sp>
        <p:nvSpPr>
          <p:cNvPr id="3" name="Text Placeholder 2"/>
          <p:cNvSpPr>
            <a:spLocks noGrp="1"/>
          </p:cNvSpPr>
          <p:nvPr>
            <p:ph type="body" idx="1"/>
          </p:nvPr>
        </p:nvSpPr>
        <p:spPr>
          <a:xfrm>
            <a:off x="895350" y="2390775"/>
            <a:ext cx="5500688" cy="1171575"/>
          </a:xfrm>
          <a:prstGeom prst="rect">
            <a:avLst/>
          </a:prstGeo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895350" y="3562350"/>
            <a:ext cx="5500688" cy="5238750"/>
          </a:xfrm>
          <a:prstGeom prst="rect">
            <a:avLst/>
          </a:prstGeom>
        </p:spPr>
        <p:txBody>
          <a:bodyPr/>
          <a:lstStyle>
            <a:lvl3pPr marL="1371600" indent="-457200">
              <a:buFont typeface="+mj-lt"/>
              <a:buAutoNum type="alphaLcPeriod"/>
              <a:defRPr/>
            </a:lvl3pPr>
          </a:lstStyle>
          <a:p>
            <a:r>
              <a:rPr lang="en-US" dirty="0"/>
              <a:t>Body Text</a:t>
            </a:r>
          </a:p>
          <a:p>
            <a:pPr lvl="1"/>
            <a:r>
              <a:rPr lang="en-US" dirty="0"/>
              <a:t>Header</a:t>
            </a:r>
          </a:p>
          <a:p>
            <a:pPr lvl="2"/>
            <a:r>
              <a:rPr lang="en-US" sz="2000" dirty="0"/>
              <a:t>Sub-header</a:t>
            </a:r>
          </a:p>
          <a:p>
            <a:pPr lvl="3"/>
            <a:r>
              <a:rPr lang="en-US" dirty="0"/>
              <a:t>Level 3 details</a:t>
            </a:r>
          </a:p>
          <a:p>
            <a:pPr lvl="3"/>
            <a:r>
              <a:rPr lang="en-US" dirty="0"/>
              <a:t>Level 3 details</a:t>
            </a:r>
          </a:p>
        </p:txBody>
      </p:sp>
      <p:sp>
        <p:nvSpPr>
          <p:cNvPr id="5" name="Text Placeholder 4"/>
          <p:cNvSpPr>
            <a:spLocks noGrp="1"/>
          </p:cNvSpPr>
          <p:nvPr>
            <p:ph type="body" sz="quarter" idx="3"/>
          </p:nvPr>
        </p:nvSpPr>
        <p:spPr>
          <a:xfrm>
            <a:off x="6583363" y="2390775"/>
            <a:ext cx="5527675" cy="1171575"/>
          </a:xfrm>
          <a:prstGeom prst="rect">
            <a:avLst/>
          </a:prstGeo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583363" y="3562350"/>
            <a:ext cx="5527675" cy="5238750"/>
          </a:xfrm>
          <a:prstGeom prst="rect">
            <a:avLst/>
          </a:prstGeom>
        </p:spPr>
        <p:txBody>
          <a:bodyPr/>
          <a:lstStyle>
            <a:lvl1pPr>
              <a:defRPr/>
            </a:lvl1pPr>
            <a:lvl3pPr marL="1371600" indent="-457200">
              <a:buFont typeface="+mj-lt"/>
              <a:buAutoNum type="alphaLcPeriod"/>
              <a:defRPr/>
            </a:lvl3pPr>
          </a:lstStyle>
          <a:p>
            <a:r>
              <a:rPr lang="en-US" dirty="0"/>
              <a:t>Body Text</a:t>
            </a:r>
          </a:p>
          <a:p>
            <a:pPr lvl="1"/>
            <a:r>
              <a:rPr lang="en-US" dirty="0"/>
              <a:t>Header</a:t>
            </a:r>
          </a:p>
          <a:p>
            <a:pPr lvl="2"/>
            <a:r>
              <a:rPr lang="en-US" sz="2000" dirty="0"/>
              <a:t>Sub-header</a:t>
            </a:r>
          </a:p>
          <a:p>
            <a:pPr lvl="3"/>
            <a:r>
              <a:rPr lang="en-US" dirty="0"/>
              <a:t>Level 3 details</a:t>
            </a:r>
          </a:p>
          <a:p>
            <a:pPr lvl="3"/>
            <a:r>
              <a:rPr lang="en-US" dirty="0"/>
              <a:t>Level 3 details</a:t>
            </a:r>
          </a:p>
        </p:txBody>
      </p:sp>
      <p:sp>
        <p:nvSpPr>
          <p:cNvPr id="9" name="Slide Number Placeholder 8"/>
          <p:cNvSpPr>
            <a:spLocks noGrp="1"/>
          </p:cNvSpPr>
          <p:nvPr>
            <p:ph type="sldNum" sz="quarter" idx="12"/>
          </p:nvPr>
        </p:nvSpPr>
        <p:spPr/>
        <p:txBody>
          <a:bodyPr/>
          <a:lstStyle/>
          <a:p>
            <a:fld id="{C2E4DF03-D11E-7344-88C1-0FED7EA5DBE7}" type="slidenum">
              <a:rPr lang="en-US" smtClean="0"/>
              <a:t>‹#›</a:t>
            </a:fld>
            <a:endParaRPr lang="en-US"/>
          </a:p>
        </p:txBody>
      </p:sp>
      <p:sp>
        <p:nvSpPr>
          <p:cNvPr id="10" name="Date Placeholder 3"/>
          <p:cNvSpPr txBox="1">
            <a:spLocks/>
          </p:cNvSpPr>
          <p:nvPr userDrawn="1"/>
        </p:nvSpPr>
        <p:spPr>
          <a:xfrm>
            <a:off x="5038745" y="9224033"/>
            <a:ext cx="2925723" cy="519204"/>
          </a:xfrm>
          <a:prstGeom prst="rect">
            <a:avLst/>
          </a:prstGeom>
        </p:spPr>
        <p:txBody>
          <a:bodyPr vert="horz" lIns="91440" tIns="45720" rIns="91440" bIns="45720" rtlCol="0" anchor="ctr"/>
          <a:lstStyle>
            <a:defPPr>
              <a:defRPr lang="en-US"/>
            </a:defPPr>
            <a:lvl1pPr marL="0" algn="l" defTabSz="1092251" rtl="0" eaLnBrk="1" latinLnBrk="0" hangingPunct="1">
              <a:defRPr sz="1500" b="1" kern="1200">
                <a:solidFill>
                  <a:schemeClr val="bg1"/>
                </a:solidFill>
                <a:latin typeface="+mn-lt"/>
                <a:ea typeface="+mn-ea"/>
                <a:cs typeface="+mn-cs"/>
              </a:defRPr>
            </a:lvl1pPr>
            <a:lvl2pPr marL="546125" algn="l" defTabSz="1092251" rtl="0" eaLnBrk="1" latinLnBrk="0" hangingPunct="1">
              <a:defRPr sz="2150" kern="1200">
                <a:solidFill>
                  <a:schemeClr val="tx1"/>
                </a:solidFill>
                <a:latin typeface="+mn-lt"/>
                <a:ea typeface="+mn-ea"/>
                <a:cs typeface="+mn-cs"/>
              </a:defRPr>
            </a:lvl2pPr>
            <a:lvl3pPr marL="1092251" algn="l" defTabSz="1092251" rtl="0" eaLnBrk="1" latinLnBrk="0" hangingPunct="1">
              <a:defRPr sz="2150" kern="1200">
                <a:solidFill>
                  <a:schemeClr val="tx1"/>
                </a:solidFill>
                <a:latin typeface="+mn-lt"/>
                <a:ea typeface="+mn-ea"/>
                <a:cs typeface="+mn-cs"/>
              </a:defRPr>
            </a:lvl3pPr>
            <a:lvl4pPr marL="1638376" algn="l" defTabSz="1092251" rtl="0" eaLnBrk="1" latinLnBrk="0" hangingPunct="1">
              <a:defRPr sz="2150" kern="1200">
                <a:solidFill>
                  <a:schemeClr val="tx1"/>
                </a:solidFill>
                <a:latin typeface="+mn-lt"/>
                <a:ea typeface="+mn-ea"/>
                <a:cs typeface="+mn-cs"/>
              </a:defRPr>
            </a:lvl4pPr>
            <a:lvl5pPr marL="2184502" algn="l" defTabSz="1092251" rtl="0" eaLnBrk="1" latinLnBrk="0" hangingPunct="1">
              <a:defRPr sz="2150" kern="1200">
                <a:solidFill>
                  <a:schemeClr val="tx1"/>
                </a:solidFill>
                <a:latin typeface="+mn-lt"/>
                <a:ea typeface="+mn-ea"/>
                <a:cs typeface="+mn-cs"/>
              </a:defRPr>
            </a:lvl5pPr>
            <a:lvl6pPr marL="2730627" algn="l" defTabSz="1092251" rtl="0" eaLnBrk="1" latinLnBrk="0" hangingPunct="1">
              <a:defRPr sz="2150" kern="1200">
                <a:solidFill>
                  <a:schemeClr val="tx1"/>
                </a:solidFill>
                <a:latin typeface="+mn-lt"/>
                <a:ea typeface="+mn-ea"/>
                <a:cs typeface="+mn-cs"/>
              </a:defRPr>
            </a:lvl6pPr>
            <a:lvl7pPr marL="3276752" algn="l" defTabSz="1092251" rtl="0" eaLnBrk="1" latinLnBrk="0" hangingPunct="1">
              <a:defRPr sz="2150" kern="1200">
                <a:solidFill>
                  <a:schemeClr val="tx1"/>
                </a:solidFill>
                <a:latin typeface="+mn-lt"/>
                <a:ea typeface="+mn-ea"/>
                <a:cs typeface="+mn-cs"/>
              </a:defRPr>
            </a:lvl7pPr>
            <a:lvl8pPr marL="3822878" algn="l" defTabSz="1092251" rtl="0" eaLnBrk="1" latinLnBrk="0" hangingPunct="1">
              <a:defRPr sz="2150" kern="1200">
                <a:solidFill>
                  <a:schemeClr val="tx1"/>
                </a:solidFill>
                <a:latin typeface="+mn-lt"/>
                <a:ea typeface="+mn-ea"/>
                <a:cs typeface="+mn-cs"/>
              </a:defRPr>
            </a:lvl8pPr>
            <a:lvl9pPr marL="4369003" algn="l" defTabSz="1092251" rtl="0" eaLnBrk="1" latinLnBrk="0" hangingPunct="1">
              <a:defRPr sz="2150" kern="1200">
                <a:solidFill>
                  <a:schemeClr val="tx1"/>
                </a:solidFill>
                <a:latin typeface="+mn-lt"/>
                <a:ea typeface="+mn-ea"/>
                <a:cs typeface="+mn-cs"/>
              </a:defRPr>
            </a:lvl9pPr>
          </a:lstStyle>
          <a:p>
            <a:pPr algn="ctr"/>
            <a:r>
              <a:rPr lang="en-US" sz="1200" b="0" dirty="0"/>
              <a:t>Unclassified</a:t>
            </a:r>
          </a:p>
        </p:txBody>
      </p:sp>
      <p:sp>
        <p:nvSpPr>
          <p:cNvPr id="11" name="Text Placeholder 16"/>
          <p:cNvSpPr>
            <a:spLocks noGrp="1"/>
          </p:cNvSpPr>
          <p:nvPr>
            <p:ph type="body" sz="quarter" idx="13" hasCustomPrompt="1"/>
          </p:nvPr>
        </p:nvSpPr>
        <p:spPr>
          <a:xfrm>
            <a:off x="1539875" y="168442"/>
            <a:ext cx="8518525" cy="649121"/>
          </a:xfrm>
          <a:prstGeom prst="rect">
            <a:avLst/>
          </a:prstGeom>
        </p:spPr>
        <p:txBody>
          <a:bodyPr anchor="ctr"/>
          <a:lstStyle>
            <a:lvl1pPr>
              <a:defRPr sz="3600" b="1"/>
            </a:lvl1pPr>
          </a:lstStyle>
          <a:p>
            <a:pPr lvl="0"/>
            <a:r>
              <a:rPr lang="en-US" dirty="0"/>
              <a:t>Click to edit Master title style</a:t>
            </a:r>
          </a:p>
        </p:txBody>
      </p:sp>
    </p:spTree>
    <p:extLst>
      <p:ext uri="{BB962C8B-B14F-4D97-AF65-F5344CB8AC3E}">
        <p14:creationId xmlns:p14="http://schemas.microsoft.com/office/powerpoint/2010/main" val="11356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DF03-D11E-7344-88C1-0FED7EA5DBE7}" type="slidenum">
              <a:rPr lang="en-US" smtClean="0"/>
              <a:t>‹#›</a:t>
            </a:fld>
            <a:endParaRPr lang="en-US"/>
          </a:p>
        </p:txBody>
      </p:sp>
      <p:sp>
        <p:nvSpPr>
          <p:cNvPr id="6" name="Date Placeholder 3"/>
          <p:cNvSpPr txBox="1">
            <a:spLocks/>
          </p:cNvSpPr>
          <p:nvPr userDrawn="1"/>
        </p:nvSpPr>
        <p:spPr>
          <a:xfrm>
            <a:off x="5038745" y="9224033"/>
            <a:ext cx="2925723" cy="519204"/>
          </a:xfrm>
          <a:prstGeom prst="rect">
            <a:avLst/>
          </a:prstGeom>
        </p:spPr>
        <p:txBody>
          <a:bodyPr vert="horz" lIns="91440" tIns="45720" rIns="91440" bIns="45720" rtlCol="0" anchor="ctr"/>
          <a:lstStyle>
            <a:defPPr>
              <a:defRPr lang="en-US"/>
            </a:defPPr>
            <a:lvl1pPr marL="0" algn="l" defTabSz="1092251" rtl="0" eaLnBrk="1" latinLnBrk="0" hangingPunct="1">
              <a:defRPr sz="1500" b="1" kern="1200">
                <a:solidFill>
                  <a:schemeClr val="bg1"/>
                </a:solidFill>
                <a:latin typeface="+mn-lt"/>
                <a:ea typeface="+mn-ea"/>
                <a:cs typeface="+mn-cs"/>
              </a:defRPr>
            </a:lvl1pPr>
            <a:lvl2pPr marL="546125" algn="l" defTabSz="1092251" rtl="0" eaLnBrk="1" latinLnBrk="0" hangingPunct="1">
              <a:defRPr sz="2150" kern="1200">
                <a:solidFill>
                  <a:schemeClr val="tx1"/>
                </a:solidFill>
                <a:latin typeface="+mn-lt"/>
                <a:ea typeface="+mn-ea"/>
                <a:cs typeface="+mn-cs"/>
              </a:defRPr>
            </a:lvl2pPr>
            <a:lvl3pPr marL="1092251" algn="l" defTabSz="1092251" rtl="0" eaLnBrk="1" latinLnBrk="0" hangingPunct="1">
              <a:defRPr sz="2150" kern="1200">
                <a:solidFill>
                  <a:schemeClr val="tx1"/>
                </a:solidFill>
                <a:latin typeface="+mn-lt"/>
                <a:ea typeface="+mn-ea"/>
                <a:cs typeface="+mn-cs"/>
              </a:defRPr>
            </a:lvl3pPr>
            <a:lvl4pPr marL="1638376" algn="l" defTabSz="1092251" rtl="0" eaLnBrk="1" latinLnBrk="0" hangingPunct="1">
              <a:defRPr sz="2150" kern="1200">
                <a:solidFill>
                  <a:schemeClr val="tx1"/>
                </a:solidFill>
                <a:latin typeface="+mn-lt"/>
                <a:ea typeface="+mn-ea"/>
                <a:cs typeface="+mn-cs"/>
              </a:defRPr>
            </a:lvl4pPr>
            <a:lvl5pPr marL="2184502" algn="l" defTabSz="1092251" rtl="0" eaLnBrk="1" latinLnBrk="0" hangingPunct="1">
              <a:defRPr sz="2150" kern="1200">
                <a:solidFill>
                  <a:schemeClr val="tx1"/>
                </a:solidFill>
                <a:latin typeface="+mn-lt"/>
                <a:ea typeface="+mn-ea"/>
                <a:cs typeface="+mn-cs"/>
              </a:defRPr>
            </a:lvl5pPr>
            <a:lvl6pPr marL="2730627" algn="l" defTabSz="1092251" rtl="0" eaLnBrk="1" latinLnBrk="0" hangingPunct="1">
              <a:defRPr sz="2150" kern="1200">
                <a:solidFill>
                  <a:schemeClr val="tx1"/>
                </a:solidFill>
                <a:latin typeface="+mn-lt"/>
                <a:ea typeface="+mn-ea"/>
                <a:cs typeface="+mn-cs"/>
              </a:defRPr>
            </a:lvl6pPr>
            <a:lvl7pPr marL="3276752" algn="l" defTabSz="1092251" rtl="0" eaLnBrk="1" latinLnBrk="0" hangingPunct="1">
              <a:defRPr sz="2150" kern="1200">
                <a:solidFill>
                  <a:schemeClr val="tx1"/>
                </a:solidFill>
                <a:latin typeface="+mn-lt"/>
                <a:ea typeface="+mn-ea"/>
                <a:cs typeface="+mn-cs"/>
              </a:defRPr>
            </a:lvl7pPr>
            <a:lvl8pPr marL="3822878" algn="l" defTabSz="1092251" rtl="0" eaLnBrk="1" latinLnBrk="0" hangingPunct="1">
              <a:defRPr sz="2150" kern="1200">
                <a:solidFill>
                  <a:schemeClr val="tx1"/>
                </a:solidFill>
                <a:latin typeface="+mn-lt"/>
                <a:ea typeface="+mn-ea"/>
                <a:cs typeface="+mn-cs"/>
              </a:defRPr>
            </a:lvl8pPr>
            <a:lvl9pPr marL="4369003" algn="l" defTabSz="1092251" rtl="0" eaLnBrk="1" latinLnBrk="0" hangingPunct="1">
              <a:defRPr sz="2150" kern="1200">
                <a:solidFill>
                  <a:schemeClr val="tx1"/>
                </a:solidFill>
                <a:latin typeface="+mn-lt"/>
                <a:ea typeface="+mn-ea"/>
                <a:cs typeface="+mn-cs"/>
              </a:defRPr>
            </a:lvl9pPr>
          </a:lstStyle>
          <a:p>
            <a:pPr algn="ctr"/>
            <a:r>
              <a:rPr lang="en-US" sz="1200" b="0" dirty="0"/>
              <a:t>Unclassified</a:t>
            </a:r>
          </a:p>
        </p:txBody>
      </p:sp>
      <p:sp>
        <p:nvSpPr>
          <p:cNvPr id="7" name="Text Placeholder 16"/>
          <p:cNvSpPr>
            <a:spLocks noGrp="1"/>
          </p:cNvSpPr>
          <p:nvPr>
            <p:ph type="body" sz="quarter" idx="13" hasCustomPrompt="1"/>
          </p:nvPr>
        </p:nvSpPr>
        <p:spPr>
          <a:xfrm>
            <a:off x="1539875" y="168442"/>
            <a:ext cx="8518525" cy="649121"/>
          </a:xfrm>
          <a:prstGeom prst="rect">
            <a:avLst/>
          </a:prstGeom>
        </p:spPr>
        <p:txBody>
          <a:bodyPr anchor="ctr"/>
          <a:lstStyle>
            <a:lvl1pPr>
              <a:defRPr sz="3600" b="1"/>
            </a:lvl1pPr>
          </a:lstStyle>
          <a:p>
            <a:pPr lvl="0"/>
            <a:r>
              <a:rPr lang="en-US" dirty="0"/>
              <a:t>Click to edit Master title style</a:t>
            </a:r>
          </a:p>
        </p:txBody>
      </p:sp>
    </p:spTree>
    <p:extLst>
      <p:ext uri="{BB962C8B-B14F-4D97-AF65-F5344CB8AC3E}">
        <p14:creationId xmlns:p14="http://schemas.microsoft.com/office/powerpoint/2010/main" val="169666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DF03-D11E-7344-88C1-0FED7EA5DBE7}" type="slidenum">
              <a:rPr lang="en-US" smtClean="0"/>
              <a:t>‹#›</a:t>
            </a:fld>
            <a:endParaRPr lang="en-US"/>
          </a:p>
        </p:txBody>
      </p:sp>
      <p:sp>
        <p:nvSpPr>
          <p:cNvPr id="5" name="Date Placeholder 3"/>
          <p:cNvSpPr txBox="1">
            <a:spLocks/>
          </p:cNvSpPr>
          <p:nvPr userDrawn="1"/>
        </p:nvSpPr>
        <p:spPr>
          <a:xfrm>
            <a:off x="5038745" y="9224033"/>
            <a:ext cx="2925723" cy="519204"/>
          </a:xfrm>
          <a:prstGeom prst="rect">
            <a:avLst/>
          </a:prstGeom>
        </p:spPr>
        <p:txBody>
          <a:bodyPr vert="horz" lIns="91440" tIns="45720" rIns="91440" bIns="45720" rtlCol="0" anchor="ctr"/>
          <a:lstStyle>
            <a:defPPr>
              <a:defRPr lang="en-US"/>
            </a:defPPr>
            <a:lvl1pPr marL="0" algn="l" defTabSz="1092251" rtl="0" eaLnBrk="1" latinLnBrk="0" hangingPunct="1">
              <a:defRPr sz="1500" b="1" kern="1200">
                <a:solidFill>
                  <a:schemeClr val="bg1"/>
                </a:solidFill>
                <a:latin typeface="+mn-lt"/>
                <a:ea typeface="+mn-ea"/>
                <a:cs typeface="+mn-cs"/>
              </a:defRPr>
            </a:lvl1pPr>
            <a:lvl2pPr marL="546125" algn="l" defTabSz="1092251" rtl="0" eaLnBrk="1" latinLnBrk="0" hangingPunct="1">
              <a:defRPr sz="2150" kern="1200">
                <a:solidFill>
                  <a:schemeClr val="tx1"/>
                </a:solidFill>
                <a:latin typeface="+mn-lt"/>
                <a:ea typeface="+mn-ea"/>
                <a:cs typeface="+mn-cs"/>
              </a:defRPr>
            </a:lvl2pPr>
            <a:lvl3pPr marL="1092251" algn="l" defTabSz="1092251" rtl="0" eaLnBrk="1" latinLnBrk="0" hangingPunct="1">
              <a:defRPr sz="2150" kern="1200">
                <a:solidFill>
                  <a:schemeClr val="tx1"/>
                </a:solidFill>
                <a:latin typeface="+mn-lt"/>
                <a:ea typeface="+mn-ea"/>
                <a:cs typeface="+mn-cs"/>
              </a:defRPr>
            </a:lvl3pPr>
            <a:lvl4pPr marL="1638376" algn="l" defTabSz="1092251" rtl="0" eaLnBrk="1" latinLnBrk="0" hangingPunct="1">
              <a:defRPr sz="2150" kern="1200">
                <a:solidFill>
                  <a:schemeClr val="tx1"/>
                </a:solidFill>
                <a:latin typeface="+mn-lt"/>
                <a:ea typeface="+mn-ea"/>
                <a:cs typeface="+mn-cs"/>
              </a:defRPr>
            </a:lvl4pPr>
            <a:lvl5pPr marL="2184502" algn="l" defTabSz="1092251" rtl="0" eaLnBrk="1" latinLnBrk="0" hangingPunct="1">
              <a:defRPr sz="2150" kern="1200">
                <a:solidFill>
                  <a:schemeClr val="tx1"/>
                </a:solidFill>
                <a:latin typeface="+mn-lt"/>
                <a:ea typeface="+mn-ea"/>
                <a:cs typeface="+mn-cs"/>
              </a:defRPr>
            </a:lvl5pPr>
            <a:lvl6pPr marL="2730627" algn="l" defTabSz="1092251" rtl="0" eaLnBrk="1" latinLnBrk="0" hangingPunct="1">
              <a:defRPr sz="2150" kern="1200">
                <a:solidFill>
                  <a:schemeClr val="tx1"/>
                </a:solidFill>
                <a:latin typeface="+mn-lt"/>
                <a:ea typeface="+mn-ea"/>
                <a:cs typeface="+mn-cs"/>
              </a:defRPr>
            </a:lvl6pPr>
            <a:lvl7pPr marL="3276752" algn="l" defTabSz="1092251" rtl="0" eaLnBrk="1" latinLnBrk="0" hangingPunct="1">
              <a:defRPr sz="2150" kern="1200">
                <a:solidFill>
                  <a:schemeClr val="tx1"/>
                </a:solidFill>
                <a:latin typeface="+mn-lt"/>
                <a:ea typeface="+mn-ea"/>
                <a:cs typeface="+mn-cs"/>
              </a:defRPr>
            </a:lvl7pPr>
            <a:lvl8pPr marL="3822878" algn="l" defTabSz="1092251" rtl="0" eaLnBrk="1" latinLnBrk="0" hangingPunct="1">
              <a:defRPr sz="2150" kern="1200">
                <a:solidFill>
                  <a:schemeClr val="tx1"/>
                </a:solidFill>
                <a:latin typeface="+mn-lt"/>
                <a:ea typeface="+mn-ea"/>
                <a:cs typeface="+mn-cs"/>
              </a:defRPr>
            </a:lvl8pPr>
            <a:lvl9pPr marL="4369003" algn="l" defTabSz="1092251" rtl="0" eaLnBrk="1" latinLnBrk="0" hangingPunct="1">
              <a:defRPr sz="2150" kern="1200">
                <a:solidFill>
                  <a:schemeClr val="tx1"/>
                </a:solidFill>
                <a:latin typeface="+mn-lt"/>
                <a:ea typeface="+mn-ea"/>
                <a:cs typeface="+mn-cs"/>
              </a:defRPr>
            </a:lvl9pPr>
          </a:lstStyle>
          <a:p>
            <a:pPr algn="ctr"/>
            <a:r>
              <a:rPr lang="en-US" sz="1200" b="0" dirty="0"/>
              <a:t>Unclassified</a:t>
            </a:r>
          </a:p>
        </p:txBody>
      </p:sp>
      <p:sp>
        <p:nvSpPr>
          <p:cNvPr id="6" name="Text Placeholder 16"/>
          <p:cNvSpPr>
            <a:spLocks noGrp="1"/>
          </p:cNvSpPr>
          <p:nvPr>
            <p:ph type="body" sz="quarter" idx="13" hasCustomPrompt="1"/>
          </p:nvPr>
        </p:nvSpPr>
        <p:spPr>
          <a:xfrm>
            <a:off x="1539875" y="168442"/>
            <a:ext cx="8518525" cy="649121"/>
          </a:xfrm>
          <a:prstGeom prst="rect">
            <a:avLst/>
          </a:prstGeom>
        </p:spPr>
        <p:txBody>
          <a:bodyPr anchor="ctr"/>
          <a:lstStyle>
            <a:lvl1pPr>
              <a:defRPr sz="3600" b="1"/>
            </a:lvl1pPr>
          </a:lstStyle>
          <a:p>
            <a:pPr lvl="0"/>
            <a:r>
              <a:rPr lang="en-US" dirty="0"/>
              <a:t>Click to edit Master title style</a:t>
            </a:r>
          </a:p>
        </p:txBody>
      </p:sp>
    </p:spTree>
    <p:extLst>
      <p:ext uri="{BB962C8B-B14F-4D97-AF65-F5344CB8AC3E}">
        <p14:creationId xmlns:p14="http://schemas.microsoft.com/office/powerpoint/2010/main" val="163359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1403349"/>
            <a:ext cx="4194175" cy="1522413"/>
          </a:xfrm>
          <a:prstGeom prst="rect">
            <a:avLst/>
          </a:prstGeo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hasCustomPrompt="1"/>
          </p:nvPr>
        </p:nvSpPr>
        <p:spPr>
          <a:xfrm>
            <a:off x="5527675" y="1403350"/>
            <a:ext cx="6583363" cy="6931025"/>
          </a:xfrm>
          <a:prstGeom prst="rect">
            <a:avLst/>
          </a:prstGeom>
        </p:spPr>
        <p:txBody>
          <a:bodyPr/>
          <a:lstStyle>
            <a:lvl1pPr>
              <a:defRPr sz="2400"/>
            </a:lvl1pPr>
            <a:lvl2pPr>
              <a:defRPr sz="2400"/>
            </a:lvl2pPr>
            <a:lvl3pPr>
              <a:defRPr sz="2400"/>
            </a:lvl3pPr>
            <a:lvl4pPr>
              <a:defRPr sz="1800"/>
            </a:lvl4pPr>
            <a:lvl5pPr>
              <a:defRPr sz="2000"/>
            </a:lvl5pPr>
            <a:lvl6pPr>
              <a:defRPr sz="2000"/>
            </a:lvl6pPr>
            <a:lvl7pPr>
              <a:defRPr sz="2000"/>
            </a:lvl7pPr>
            <a:lvl8pPr>
              <a:defRPr sz="2000"/>
            </a:lvl8pPr>
            <a:lvl9pPr>
              <a:defRPr sz="2000"/>
            </a:lvl9pPr>
          </a:lstStyle>
          <a:p>
            <a:r>
              <a:rPr lang="en-US" dirty="0"/>
              <a:t>Header (Font 24pts) / Sub-header (Font 20pts) / Level 3 details (Font 18pts)</a:t>
            </a:r>
          </a:p>
          <a:p>
            <a:pPr lvl="1"/>
            <a:r>
              <a:rPr lang="en-US" dirty="0"/>
              <a:t>Header</a:t>
            </a:r>
          </a:p>
          <a:p>
            <a:pPr lvl="2"/>
            <a:r>
              <a:rPr lang="en-US" sz="2000" dirty="0"/>
              <a:t>Sub-header</a:t>
            </a:r>
          </a:p>
          <a:p>
            <a:pPr lvl="3"/>
            <a:r>
              <a:rPr lang="en-US" dirty="0"/>
              <a:t>Level 3 details</a:t>
            </a:r>
          </a:p>
          <a:p>
            <a:pPr lvl="3"/>
            <a:r>
              <a:rPr lang="en-US" dirty="0"/>
              <a:t>Level 3 details</a:t>
            </a:r>
          </a:p>
        </p:txBody>
      </p:sp>
      <p:sp>
        <p:nvSpPr>
          <p:cNvPr id="4" name="Text Placeholder 3"/>
          <p:cNvSpPr>
            <a:spLocks noGrp="1"/>
          </p:cNvSpPr>
          <p:nvPr>
            <p:ph type="body" sz="half" idx="2"/>
          </p:nvPr>
        </p:nvSpPr>
        <p:spPr>
          <a:xfrm>
            <a:off x="895350" y="2925763"/>
            <a:ext cx="4194175" cy="54197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DF03-D11E-7344-88C1-0FED7EA5DBE7}" type="slidenum">
              <a:rPr lang="en-US" smtClean="0"/>
              <a:t>‹#›</a:t>
            </a:fld>
            <a:endParaRPr lang="en-US"/>
          </a:p>
        </p:txBody>
      </p:sp>
      <p:sp>
        <p:nvSpPr>
          <p:cNvPr id="8" name="Date Placeholder 3"/>
          <p:cNvSpPr txBox="1">
            <a:spLocks/>
          </p:cNvSpPr>
          <p:nvPr userDrawn="1"/>
        </p:nvSpPr>
        <p:spPr>
          <a:xfrm>
            <a:off x="5038745" y="9224033"/>
            <a:ext cx="2925723" cy="519204"/>
          </a:xfrm>
          <a:prstGeom prst="rect">
            <a:avLst/>
          </a:prstGeom>
        </p:spPr>
        <p:txBody>
          <a:bodyPr vert="horz" lIns="91440" tIns="45720" rIns="91440" bIns="45720" rtlCol="0" anchor="ctr"/>
          <a:lstStyle>
            <a:defPPr>
              <a:defRPr lang="en-US"/>
            </a:defPPr>
            <a:lvl1pPr marL="0" algn="l" defTabSz="1092251" rtl="0" eaLnBrk="1" latinLnBrk="0" hangingPunct="1">
              <a:defRPr sz="1500" b="1" kern="1200">
                <a:solidFill>
                  <a:schemeClr val="bg1"/>
                </a:solidFill>
                <a:latin typeface="+mn-lt"/>
                <a:ea typeface="+mn-ea"/>
                <a:cs typeface="+mn-cs"/>
              </a:defRPr>
            </a:lvl1pPr>
            <a:lvl2pPr marL="546125" algn="l" defTabSz="1092251" rtl="0" eaLnBrk="1" latinLnBrk="0" hangingPunct="1">
              <a:defRPr sz="2150" kern="1200">
                <a:solidFill>
                  <a:schemeClr val="tx1"/>
                </a:solidFill>
                <a:latin typeface="+mn-lt"/>
                <a:ea typeface="+mn-ea"/>
                <a:cs typeface="+mn-cs"/>
              </a:defRPr>
            </a:lvl2pPr>
            <a:lvl3pPr marL="1092251" algn="l" defTabSz="1092251" rtl="0" eaLnBrk="1" latinLnBrk="0" hangingPunct="1">
              <a:defRPr sz="2150" kern="1200">
                <a:solidFill>
                  <a:schemeClr val="tx1"/>
                </a:solidFill>
                <a:latin typeface="+mn-lt"/>
                <a:ea typeface="+mn-ea"/>
                <a:cs typeface="+mn-cs"/>
              </a:defRPr>
            </a:lvl3pPr>
            <a:lvl4pPr marL="1638376" algn="l" defTabSz="1092251" rtl="0" eaLnBrk="1" latinLnBrk="0" hangingPunct="1">
              <a:defRPr sz="2150" kern="1200">
                <a:solidFill>
                  <a:schemeClr val="tx1"/>
                </a:solidFill>
                <a:latin typeface="+mn-lt"/>
                <a:ea typeface="+mn-ea"/>
                <a:cs typeface="+mn-cs"/>
              </a:defRPr>
            </a:lvl4pPr>
            <a:lvl5pPr marL="2184502" algn="l" defTabSz="1092251" rtl="0" eaLnBrk="1" latinLnBrk="0" hangingPunct="1">
              <a:defRPr sz="2150" kern="1200">
                <a:solidFill>
                  <a:schemeClr val="tx1"/>
                </a:solidFill>
                <a:latin typeface="+mn-lt"/>
                <a:ea typeface="+mn-ea"/>
                <a:cs typeface="+mn-cs"/>
              </a:defRPr>
            </a:lvl5pPr>
            <a:lvl6pPr marL="2730627" algn="l" defTabSz="1092251" rtl="0" eaLnBrk="1" latinLnBrk="0" hangingPunct="1">
              <a:defRPr sz="2150" kern="1200">
                <a:solidFill>
                  <a:schemeClr val="tx1"/>
                </a:solidFill>
                <a:latin typeface="+mn-lt"/>
                <a:ea typeface="+mn-ea"/>
                <a:cs typeface="+mn-cs"/>
              </a:defRPr>
            </a:lvl6pPr>
            <a:lvl7pPr marL="3276752" algn="l" defTabSz="1092251" rtl="0" eaLnBrk="1" latinLnBrk="0" hangingPunct="1">
              <a:defRPr sz="2150" kern="1200">
                <a:solidFill>
                  <a:schemeClr val="tx1"/>
                </a:solidFill>
                <a:latin typeface="+mn-lt"/>
                <a:ea typeface="+mn-ea"/>
                <a:cs typeface="+mn-cs"/>
              </a:defRPr>
            </a:lvl7pPr>
            <a:lvl8pPr marL="3822878" algn="l" defTabSz="1092251" rtl="0" eaLnBrk="1" latinLnBrk="0" hangingPunct="1">
              <a:defRPr sz="2150" kern="1200">
                <a:solidFill>
                  <a:schemeClr val="tx1"/>
                </a:solidFill>
                <a:latin typeface="+mn-lt"/>
                <a:ea typeface="+mn-ea"/>
                <a:cs typeface="+mn-cs"/>
              </a:defRPr>
            </a:lvl8pPr>
            <a:lvl9pPr marL="4369003" algn="l" defTabSz="1092251" rtl="0" eaLnBrk="1" latinLnBrk="0" hangingPunct="1">
              <a:defRPr sz="2150" kern="1200">
                <a:solidFill>
                  <a:schemeClr val="tx1"/>
                </a:solidFill>
                <a:latin typeface="+mn-lt"/>
                <a:ea typeface="+mn-ea"/>
                <a:cs typeface="+mn-cs"/>
              </a:defRPr>
            </a:lvl9pPr>
          </a:lstStyle>
          <a:p>
            <a:pPr algn="ctr"/>
            <a:r>
              <a:rPr lang="en-US" sz="1200" b="0" dirty="0"/>
              <a:t>Unclassified</a:t>
            </a:r>
          </a:p>
        </p:txBody>
      </p:sp>
      <p:sp>
        <p:nvSpPr>
          <p:cNvPr id="9" name="Text Placeholder 16"/>
          <p:cNvSpPr>
            <a:spLocks noGrp="1"/>
          </p:cNvSpPr>
          <p:nvPr>
            <p:ph type="body" sz="quarter" idx="13" hasCustomPrompt="1"/>
          </p:nvPr>
        </p:nvSpPr>
        <p:spPr>
          <a:xfrm>
            <a:off x="1539875" y="168442"/>
            <a:ext cx="8518525" cy="649121"/>
          </a:xfrm>
          <a:prstGeom prst="rect">
            <a:avLst/>
          </a:prstGeom>
        </p:spPr>
        <p:txBody>
          <a:bodyPr anchor="ctr"/>
          <a:lstStyle>
            <a:lvl1pPr>
              <a:defRPr sz="3600" b="1"/>
            </a:lvl1pPr>
          </a:lstStyle>
          <a:p>
            <a:pPr lvl="0"/>
            <a:r>
              <a:rPr lang="en-US" dirty="0"/>
              <a:t>Click to edit Master title style</a:t>
            </a:r>
          </a:p>
        </p:txBody>
      </p:sp>
    </p:spTree>
    <p:extLst>
      <p:ext uri="{BB962C8B-B14F-4D97-AF65-F5344CB8AC3E}">
        <p14:creationId xmlns:p14="http://schemas.microsoft.com/office/powerpoint/2010/main" val="30413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1403349"/>
            <a:ext cx="4194175" cy="1522413"/>
          </a:xfrm>
          <a:prstGeom prst="rect">
            <a:avLst/>
          </a:prstGeo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p:cNvSpPr>
          <p:nvPr>
            <p:ph type="pic" idx="1"/>
          </p:nvPr>
        </p:nvSpPr>
        <p:spPr>
          <a:xfrm>
            <a:off x="5527675" y="1403350"/>
            <a:ext cx="6583363" cy="69310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895350" y="2925763"/>
            <a:ext cx="4194175" cy="54197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Header (Font 24pts) / Sub-header (Font 20pts) / Level 3 details (Font 18pts)</a:t>
            </a:r>
          </a:p>
        </p:txBody>
      </p:sp>
      <p:sp>
        <p:nvSpPr>
          <p:cNvPr id="7" name="Slide Number Placeholder 6"/>
          <p:cNvSpPr>
            <a:spLocks noGrp="1"/>
          </p:cNvSpPr>
          <p:nvPr>
            <p:ph type="sldNum" sz="quarter" idx="12"/>
          </p:nvPr>
        </p:nvSpPr>
        <p:spPr/>
        <p:txBody>
          <a:bodyPr/>
          <a:lstStyle/>
          <a:p>
            <a:fld id="{C2E4DF03-D11E-7344-88C1-0FED7EA5DBE7}" type="slidenum">
              <a:rPr lang="en-US" smtClean="0"/>
              <a:t>‹#›</a:t>
            </a:fld>
            <a:endParaRPr lang="en-US"/>
          </a:p>
        </p:txBody>
      </p:sp>
      <p:sp>
        <p:nvSpPr>
          <p:cNvPr id="8" name="Date Placeholder 3"/>
          <p:cNvSpPr txBox="1">
            <a:spLocks/>
          </p:cNvSpPr>
          <p:nvPr userDrawn="1"/>
        </p:nvSpPr>
        <p:spPr>
          <a:xfrm>
            <a:off x="5038745" y="9224033"/>
            <a:ext cx="2925723" cy="519204"/>
          </a:xfrm>
          <a:prstGeom prst="rect">
            <a:avLst/>
          </a:prstGeom>
        </p:spPr>
        <p:txBody>
          <a:bodyPr vert="horz" lIns="91440" tIns="45720" rIns="91440" bIns="45720" rtlCol="0" anchor="ctr"/>
          <a:lstStyle>
            <a:defPPr>
              <a:defRPr lang="en-US"/>
            </a:defPPr>
            <a:lvl1pPr marL="0" algn="l" defTabSz="1092251" rtl="0" eaLnBrk="1" latinLnBrk="0" hangingPunct="1">
              <a:defRPr sz="1500" b="1" kern="1200">
                <a:solidFill>
                  <a:schemeClr val="bg1"/>
                </a:solidFill>
                <a:latin typeface="+mn-lt"/>
                <a:ea typeface="+mn-ea"/>
                <a:cs typeface="+mn-cs"/>
              </a:defRPr>
            </a:lvl1pPr>
            <a:lvl2pPr marL="546125" algn="l" defTabSz="1092251" rtl="0" eaLnBrk="1" latinLnBrk="0" hangingPunct="1">
              <a:defRPr sz="2150" kern="1200">
                <a:solidFill>
                  <a:schemeClr val="tx1"/>
                </a:solidFill>
                <a:latin typeface="+mn-lt"/>
                <a:ea typeface="+mn-ea"/>
                <a:cs typeface="+mn-cs"/>
              </a:defRPr>
            </a:lvl2pPr>
            <a:lvl3pPr marL="1092251" algn="l" defTabSz="1092251" rtl="0" eaLnBrk="1" latinLnBrk="0" hangingPunct="1">
              <a:defRPr sz="2150" kern="1200">
                <a:solidFill>
                  <a:schemeClr val="tx1"/>
                </a:solidFill>
                <a:latin typeface="+mn-lt"/>
                <a:ea typeface="+mn-ea"/>
                <a:cs typeface="+mn-cs"/>
              </a:defRPr>
            </a:lvl3pPr>
            <a:lvl4pPr marL="1638376" algn="l" defTabSz="1092251" rtl="0" eaLnBrk="1" latinLnBrk="0" hangingPunct="1">
              <a:defRPr sz="2150" kern="1200">
                <a:solidFill>
                  <a:schemeClr val="tx1"/>
                </a:solidFill>
                <a:latin typeface="+mn-lt"/>
                <a:ea typeface="+mn-ea"/>
                <a:cs typeface="+mn-cs"/>
              </a:defRPr>
            </a:lvl4pPr>
            <a:lvl5pPr marL="2184502" algn="l" defTabSz="1092251" rtl="0" eaLnBrk="1" latinLnBrk="0" hangingPunct="1">
              <a:defRPr sz="2150" kern="1200">
                <a:solidFill>
                  <a:schemeClr val="tx1"/>
                </a:solidFill>
                <a:latin typeface="+mn-lt"/>
                <a:ea typeface="+mn-ea"/>
                <a:cs typeface="+mn-cs"/>
              </a:defRPr>
            </a:lvl5pPr>
            <a:lvl6pPr marL="2730627" algn="l" defTabSz="1092251" rtl="0" eaLnBrk="1" latinLnBrk="0" hangingPunct="1">
              <a:defRPr sz="2150" kern="1200">
                <a:solidFill>
                  <a:schemeClr val="tx1"/>
                </a:solidFill>
                <a:latin typeface="+mn-lt"/>
                <a:ea typeface="+mn-ea"/>
                <a:cs typeface="+mn-cs"/>
              </a:defRPr>
            </a:lvl6pPr>
            <a:lvl7pPr marL="3276752" algn="l" defTabSz="1092251" rtl="0" eaLnBrk="1" latinLnBrk="0" hangingPunct="1">
              <a:defRPr sz="2150" kern="1200">
                <a:solidFill>
                  <a:schemeClr val="tx1"/>
                </a:solidFill>
                <a:latin typeface="+mn-lt"/>
                <a:ea typeface="+mn-ea"/>
                <a:cs typeface="+mn-cs"/>
              </a:defRPr>
            </a:lvl7pPr>
            <a:lvl8pPr marL="3822878" algn="l" defTabSz="1092251" rtl="0" eaLnBrk="1" latinLnBrk="0" hangingPunct="1">
              <a:defRPr sz="2150" kern="1200">
                <a:solidFill>
                  <a:schemeClr val="tx1"/>
                </a:solidFill>
                <a:latin typeface="+mn-lt"/>
                <a:ea typeface="+mn-ea"/>
                <a:cs typeface="+mn-cs"/>
              </a:defRPr>
            </a:lvl8pPr>
            <a:lvl9pPr marL="4369003" algn="l" defTabSz="1092251" rtl="0" eaLnBrk="1" latinLnBrk="0" hangingPunct="1">
              <a:defRPr sz="2150" kern="1200">
                <a:solidFill>
                  <a:schemeClr val="tx1"/>
                </a:solidFill>
                <a:latin typeface="+mn-lt"/>
                <a:ea typeface="+mn-ea"/>
                <a:cs typeface="+mn-cs"/>
              </a:defRPr>
            </a:lvl9pPr>
          </a:lstStyle>
          <a:p>
            <a:pPr algn="ctr"/>
            <a:r>
              <a:rPr lang="en-US" sz="1200" b="0" dirty="0"/>
              <a:t>Unclassified</a:t>
            </a:r>
          </a:p>
        </p:txBody>
      </p:sp>
      <p:sp>
        <p:nvSpPr>
          <p:cNvPr id="9" name="Text Placeholder 16"/>
          <p:cNvSpPr>
            <a:spLocks noGrp="1"/>
          </p:cNvSpPr>
          <p:nvPr>
            <p:ph type="body" sz="quarter" idx="13" hasCustomPrompt="1"/>
          </p:nvPr>
        </p:nvSpPr>
        <p:spPr>
          <a:xfrm>
            <a:off x="1539875" y="168442"/>
            <a:ext cx="8518525" cy="649121"/>
          </a:xfrm>
          <a:prstGeom prst="rect">
            <a:avLst/>
          </a:prstGeom>
        </p:spPr>
        <p:txBody>
          <a:bodyPr anchor="ctr"/>
          <a:lstStyle>
            <a:lvl1pPr>
              <a:defRPr sz="3600" b="1"/>
            </a:lvl1pPr>
          </a:lstStyle>
          <a:p>
            <a:pPr lvl="0"/>
            <a:r>
              <a:rPr lang="en-US" dirty="0"/>
              <a:t>Click to edit Master title style</a:t>
            </a:r>
          </a:p>
        </p:txBody>
      </p:sp>
    </p:spTree>
    <p:extLst>
      <p:ext uri="{BB962C8B-B14F-4D97-AF65-F5344CB8AC3E}">
        <p14:creationId xmlns:p14="http://schemas.microsoft.com/office/powerpoint/2010/main" val="56756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 y="0"/>
            <a:ext cx="13027207" cy="9769642"/>
          </a:xfrm>
          <a:prstGeom prst="rect">
            <a:avLst/>
          </a:prstGeom>
        </p:spPr>
      </p:pic>
      <p:sp>
        <p:nvSpPr>
          <p:cNvPr id="6" name="Slide Number Placeholder 5"/>
          <p:cNvSpPr>
            <a:spLocks noGrp="1"/>
          </p:cNvSpPr>
          <p:nvPr>
            <p:ph type="sldNum" sz="quarter" idx="4"/>
          </p:nvPr>
        </p:nvSpPr>
        <p:spPr>
          <a:xfrm>
            <a:off x="9774458" y="9211270"/>
            <a:ext cx="2925762" cy="519113"/>
          </a:xfrm>
          <a:prstGeom prst="rect">
            <a:avLst/>
          </a:prstGeom>
        </p:spPr>
        <p:txBody>
          <a:bodyPr vert="horz" lIns="91440" tIns="45720" rIns="91440" bIns="45720" rtlCol="0" anchor="ctr"/>
          <a:lstStyle>
            <a:lvl1pPr algn="r">
              <a:defRPr sz="1200" b="1">
                <a:solidFill>
                  <a:schemeClr val="bg1"/>
                </a:solidFill>
              </a:defRPr>
            </a:lvl1pPr>
          </a:lstStyle>
          <a:p>
            <a:fld id="{B4A74287-0BC4-6A4C-9A62-B3C514FD7AE2}" type="slidenum">
              <a:rPr lang="en-US" smtClean="0"/>
              <a:pPr/>
              <a:t>‹#›</a:t>
            </a:fld>
            <a:endParaRPr lang="en-US" dirty="0"/>
          </a:p>
        </p:txBody>
      </p:sp>
      <p:sp>
        <p:nvSpPr>
          <p:cNvPr id="8" name="Title Placeholder 11"/>
          <p:cNvSpPr>
            <a:spLocks noGrp="1"/>
          </p:cNvSpPr>
          <p:nvPr>
            <p:ph type="title"/>
          </p:nvPr>
        </p:nvSpPr>
        <p:spPr>
          <a:xfrm>
            <a:off x="1534165" y="147562"/>
            <a:ext cx="10759435" cy="6823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907813688"/>
      </p:ext>
    </p:extLst>
  </p:cSld>
  <p:clrMap bg1="lt1" tx1="dk1" bg2="lt2" tx2="dk2" accent1="accent1" accent2="accent2" accent3="accent3" accent4="accent4" accent5="accent5" accent6="accent6" hlink="hlink" folHlink="folHlink"/>
  <p:sldLayoutIdLst>
    <p:sldLayoutId id="2147483664" r:id="rId1"/>
    <p:sldLayoutId id="2147483662" r:id="rId2"/>
    <p:sldLayoutId id="2147483666" r:id="rId3"/>
    <p:sldLayoutId id="2147483667" r:id="rId4"/>
    <p:sldLayoutId id="2147483668" r:id="rId5"/>
    <p:sldLayoutId id="2147483669" r:id="rId6"/>
    <p:sldLayoutId id="2147483670" r:id="rId7"/>
    <p:sldLayoutId id="2147483671" r:id="rId8"/>
    <p:sldLayoutId id="2147483672" r:id="rId9"/>
  </p:sldLayoutIdLst>
  <p:hf hdr="0" ftr="0" dt="0"/>
  <p:txStyles>
    <p:titleStyle>
      <a:lvl1pPr algn="l" defTabSz="914400" rtl="0" eaLnBrk="1" latinLnBrk="0" hangingPunct="1">
        <a:lnSpc>
          <a:spcPct val="90000"/>
        </a:lnSpc>
        <a:spcBef>
          <a:spcPct val="0"/>
        </a:spcBef>
        <a:buNone/>
        <a:defRPr sz="3600" b="1" i="0" kern="1200">
          <a:solidFill>
            <a:schemeClr val="tx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buFontTx/>
        <a:buNone/>
        <a:defRPr sz="2400" kern="1200">
          <a:solidFill>
            <a:schemeClr val="tx1"/>
          </a:solidFill>
          <a:latin typeface="Arial" charset="0"/>
          <a:ea typeface="Arial" charset="0"/>
          <a:cs typeface="Arial" charset="0"/>
        </a:defRPr>
      </a:lvl1pPr>
      <a:lvl2pPr marL="914400" indent="-457200" algn="l" defTabSz="914400" rtl="0" eaLnBrk="1" latinLnBrk="0" hangingPunct="1">
        <a:lnSpc>
          <a:spcPct val="90000"/>
        </a:lnSpc>
        <a:spcBef>
          <a:spcPts val="500"/>
        </a:spcBef>
        <a:buFont typeface="+mj-lt"/>
        <a:buAutoNum type="arabicPeriod"/>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clweb.org/anthology/P19-1336.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noisy-text.github.io/2020/pdf/2020.d200-1.18.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panda-baba/bert_punc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007.02025.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aclweb.org/anthology/D19-6109.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rxiv.org/pdf/1409.7495.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Transfer for </a:t>
            </a:r>
            <a:br>
              <a:rPr lang="en-US" dirty="0"/>
            </a:br>
            <a:r>
              <a:rPr lang="en-US" dirty="0"/>
              <a:t>Punctuation Retrieval </a:t>
            </a:r>
          </a:p>
        </p:txBody>
      </p:sp>
      <p:sp>
        <p:nvSpPr>
          <p:cNvPr id="3" name="Content Placeholder 2"/>
          <p:cNvSpPr>
            <a:spLocks noGrp="1"/>
          </p:cNvSpPr>
          <p:nvPr>
            <p:ph sz="quarter" idx="13"/>
          </p:nvPr>
        </p:nvSpPr>
        <p:spPr/>
        <p:txBody>
          <a:bodyPr/>
          <a:lstStyle/>
          <a:p>
            <a:r>
              <a:rPr lang="en-US" dirty="0"/>
              <a:t>Ng Xing Yu</a:t>
            </a:r>
          </a:p>
          <a:p>
            <a:r>
              <a:rPr lang="en-US" dirty="0"/>
              <a:t>Intern, IE</a:t>
            </a:r>
          </a:p>
          <a:p>
            <a:r>
              <a:rPr lang="en-US" dirty="0"/>
              <a:t>30 03 2021</a:t>
            </a:r>
          </a:p>
        </p:txBody>
      </p:sp>
      <p:sp>
        <p:nvSpPr>
          <p:cNvPr id="4" name="Content Placeholder 3"/>
          <p:cNvSpPr>
            <a:spLocks noGrp="1"/>
          </p:cNvSpPr>
          <p:nvPr>
            <p:ph sz="quarter" idx="14"/>
          </p:nvPr>
        </p:nvSpPr>
        <p:spPr/>
        <p:txBody>
          <a:bodyPr/>
          <a:lstStyle/>
          <a:p>
            <a:r>
              <a:rPr lang="en-US" dirty="0"/>
              <a:t>Unclassified</a:t>
            </a:r>
          </a:p>
        </p:txBody>
      </p:sp>
    </p:spTree>
    <p:extLst>
      <p:ext uri="{BB962C8B-B14F-4D97-AF65-F5344CB8AC3E}">
        <p14:creationId xmlns:p14="http://schemas.microsoft.com/office/powerpoint/2010/main" val="197764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3460D9-826D-43E7-BE5C-FAA89FF197E4}"/>
              </a:ext>
            </a:extLst>
          </p:cNvPr>
          <p:cNvSpPr>
            <a:spLocks noGrp="1"/>
          </p:cNvSpPr>
          <p:nvPr>
            <p:ph type="sldNum" sz="quarter" idx="4"/>
          </p:nvPr>
        </p:nvSpPr>
        <p:spPr/>
        <p:txBody>
          <a:bodyPr/>
          <a:lstStyle/>
          <a:p>
            <a:fld id="{5F6227A0-817E-9743-B435-40662A0A24C6}" type="slidenum">
              <a:rPr lang="en-US" smtClean="0"/>
              <a:pPr/>
              <a:t>10</a:t>
            </a:fld>
            <a:endParaRPr lang="en-US" dirty="0"/>
          </a:p>
        </p:txBody>
      </p:sp>
      <p:sp>
        <p:nvSpPr>
          <p:cNvPr id="3" name="Title 2">
            <a:extLst>
              <a:ext uri="{FF2B5EF4-FFF2-40B4-BE49-F238E27FC236}">
                <a16:creationId xmlns:a16="http://schemas.microsoft.com/office/drawing/2014/main" id="{216AC381-F528-4A9E-A502-40159E303785}"/>
              </a:ext>
            </a:extLst>
          </p:cNvPr>
          <p:cNvSpPr>
            <a:spLocks noGrp="1"/>
          </p:cNvSpPr>
          <p:nvPr>
            <p:ph type="title"/>
          </p:nvPr>
        </p:nvSpPr>
        <p:spPr/>
        <p:txBody>
          <a:bodyPr/>
          <a:lstStyle/>
          <a:p>
            <a:r>
              <a:rPr lang="en-AU" dirty="0"/>
              <a:t>Existing approaches (Domain Transfer)</a:t>
            </a:r>
          </a:p>
        </p:txBody>
      </p:sp>
      <p:sp>
        <p:nvSpPr>
          <p:cNvPr id="11" name="TextBox 10">
            <a:extLst>
              <a:ext uri="{FF2B5EF4-FFF2-40B4-BE49-F238E27FC236}">
                <a16:creationId xmlns:a16="http://schemas.microsoft.com/office/drawing/2014/main" id="{2F579AF9-DCA7-41E0-A148-E1642ACFA9B4}"/>
              </a:ext>
            </a:extLst>
          </p:cNvPr>
          <p:cNvSpPr txBox="1"/>
          <p:nvPr/>
        </p:nvSpPr>
        <p:spPr>
          <a:xfrm>
            <a:off x="466136" y="1262445"/>
            <a:ext cx="11850272" cy="461665"/>
          </a:xfrm>
          <a:prstGeom prst="rect">
            <a:avLst/>
          </a:prstGeom>
          <a:noFill/>
        </p:spPr>
        <p:txBody>
          <a:bodyPr wrap="square" rtlCol="0">
            <a:spAutoFit/>
          </a:bodyPr>
          <a:lstStyle/>
          <a:p>
            <a:r>
              <a:rPr lang="en-AU" sz="2400" dirty="0"/>
              <a:t>Use of domain classifier with gradient reversal layer to maximise domain invariance</a:t>
            </a:r>
          </a:p>
        </p:txBody>
      </p:sp>
      <p:sp>
        <p:nvSpPr>
          <p:cNvPr id="12" name="Rectangle 11">
            <a:extLst>
              <a:ext uri="{FF2B5EF4-FFF2-40B4-BE49-F238E27FC236}">
                <a16:creationId xmlns:a16="http://schemas.microsoft.com/office/drawing/2014/main" id="{0E5B4C78-8A54-4E47-AD94-6A37280E6230}"/>
              </a:ext>
            </a:extLst>
          </p:cNvPr>
          <p:cNvSpPr/>
          <p:nvPr/>
        </p:nvSpPr>
        <p:spPr>
          <a:xfrm>
            <a:off x="7968342" y="2677505"/>
            <a:ext cx="4781509" cy="1084912"/>
          </a:xfrm>
          <a:prstGeom prst="rect">
            <a:avLst/>
          </a:prstGeom>
        </p:spPr>
        <p:txBody>
          <a:bodyPr wrap="square">
            <a:spAutoFit/>
          </a:bodyPr>
          <a:lstStyle/>
          <a:p>
            <a:r>
              <a:rPr lang="en-AU" dirty="0">
                <a:hlinkClick r:id="rId2"/>
              </a:rPr>
              <a:t>Dual Adversarial Neural Transfer for Low-Resource Named Entity Recognition (aclweb.org)</a:t>
            </a:r>
            <a:endParaRPr lang="en-AU" dirty="0"/>
          </a:p>
        </p:txBody>
      </p:sp>
      <p:pic>
        <p:nvPicPr>
          <p:cNvPr id="7" name="Picture 6">
            <a:extLst>
              <a:ext uri="{FF2B5EF4-FFF2-40B4-BE49-F238E27FC236}">
                <a16:creationId xmlns:a16="http://schemas.microsoft.com/office/drawing/2014/main" id="{4EA22B3E-AC6C-4E84-9BE4-13C6C4AD7A69}"/>
              </a:ext>
            </a:extLst>
          </p:cNvPr>
          <p:cNvPicPr>
            <a:picLocks noChangeAspect="1"/>
          </p:cNvPicPr>
          <p:nvPr/>
        </p:nvPicPr>
        <p:blipFill rotWithShape="1">
          <a:blip r:embed="rId3"/>
          <a:srcRect l="56257" t="30242" r="16045" b="21741"/>
          <a:stretch/>
        </p:blipFill>
        <p:spPr>
          <a:xfrm>
            <a:off x="1016318" y="2171124"/>
            <a:ext cx="5822302" cy="5674875"/>
          </a:xfrm>
          <a:prstGeom prst="rect">
            <a:avLst/>
          </a:prstGeom>
        </p:spPr>
      </p:pic>
    </p:spTree>
    <p:extLst>
      <p:ext uri="{BB962C8B-B14F-4D97-AF65-F5344CB8AC3E}">
        <p14:creationId xmlns:p14="http://schemas.microsoft.com/office/powerpoint/2010/main" val="67239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23FF2B-C31A-4F50-AB35-30A29840994E}"/>
              </a:ext>
            </a:extLst>
          </p:cNvPr>
          <p:cNvSpPr>
            <a:spLocks noGrp="1"/>
          </p:cNvSpPr>
          <p:nvPr>
            <p:ph type="sldNum" sz="quarter" idx="4"/>
          </p:nvPr>
        </p:nvSpPr>
        <p:spPr/>
        <p:txBody>
          <a:bodyPr/>
          <a:lstStyle/>
          <a:p>
            <a:fld id="{5F6227A0-817E-9743-B435-40662A0A24C6}" type="slidenum">
              <a:rPr lang="en-US" smtClean="0"/>
              <a:pPr/>
              <a:t>11</a:t>
            </a:fld>
            <a:endParaRPr lang="en-US" dirty="0"/>
          </a:p>
        </p:txBody>
      </p:sp>
      <p:sp>
        <p:nvSpPr>
          <p:cNvPr id="3" name="Title 2">
            <a:extLst>
              <a:ext uri="{FF2B5EF4-FFF2-40B4-BE49-F238E27FC236}">
                <a16:creationId xmlns:a16="http://schemas.microsoft.com/office/drawing/2014/main" id="{878F9361-3A5C-4607-9784-A6909EB37343}"/>
              </a:ext>
            </a:extLst>
          </p:cNvPr>
          <p:cNvSpPr>
            <a:spLocks noGrp="1"/>
          </p:cNvSpPr>
          <p:nvPr>
            <p:ph type="title"/>
          </p:nvPr>
        </p:nvSpPr>
        <p:spPr/>
        <p:txBody>
          <a:bodyPr/>
          <a:lstStyle/>
          <a:p>
            <a:r>
              <a:rPr lang="en-AU" dirty="0"/>
              <a:t>My approach</a:t>
            </a:r>
          </a:p>
        </p:txBody>
      </p:sp>
      <p:sp>
        <p:nvSpPr>
          <p:cNvPr id="9" name="TextBox 8">
            <a:extLst>
              <a:ext uri="{FF2B5EF4-FFF2-40B4-BE49-F238E27FC236}">
                <a16:creationId xmlns:a16="http://schemas.microsoft.com/office/drawing/2014/main" id="{4AF212D8-1EEB-495C-9EC1-5AF85E6BEC38}"/>
              </a:ext>
            </a:extLst>
          </p:cNvPr>
          <p:cNvSpPr txBox="1"/>
          <p:nvPr/>
        </p:nvSpPr>
        <p:spPr>
          <a:xfrm>
            <a:off x="651110" y="4461097"/>
            <a:ext cx="11948543" cy="830997"/>
          </a:xfrm>
          <a:prstGeom prst="rect">
            <a:avLst/>
          </a:prstGeom>
          <a:noFill/>
        </p:spPr>
        <p:txBody>
          <a:bodyPr wrap="square" rtlCol="0">
            <a:spAutoFit/>
          </a:bodyPr>
          <a:lstStyle/>
          <a:p>
            <a:r>
              <a:rPr lang="en-AU" sz="2400" dirty="0"/>
              <a:t>- Use of domain classifier with gradient reversal</a:t>
            </a:r>
          </a:p>
          <a:p>
            <a:r>
              <a:rPr lang="en-AU" sz="2400" dirty="0"/>
              <a:t>- Concatenate domain logits with transformer output, as input to punctuation classifier</a:t>
            </a:r>
          </a:p>
        </p:txBody>
      </p:sp>
      <p:grpSp>
        <p:nvGrpSpPr>
          <p:cNvPr id="83" name="Group 82">
            <a:extLst>
              <a:ext uri="{FF2B5EF4-FFF2-40B4-BE49-F238E27FC236}">
                <a16:creationId xmlns:a16="http://schemas.microsoft.com/office/drawing/2014/main" id="{0AA0ACED-0657-4284-AE5B-F2531F3EEBBD}"/>
              </a:ext>
            </a:extLst>
          </p:cNvPr>
          <p:cNvGrpSpPr/>
          <p:nvPr/>
        </p:nvGrpSpPr>
        <p:grpSpPr>
          <a:xfrm>
            <a:off x="1445606" y="1660859"/>
            <a:ext cx="9671389" cy="2198584"/>
            <a:chOff x="1069042" y="4492115"/>
            <a:chExt cx="9671389" cy="2198584"/>
          </a:xfrm>
        </p:grpSpPr>
        <p:cxnSp>
          <p:nvCxnSpPr>
            <p:cNvPr id="64" name="Straight Connector 63">
              <a:extLst>
                <a:ext uri="{FF2B5EF4-FFF2-40B4-BE49-F238E27FC236}">
                  <a16:creationId xmlns:a16="http://schemas.microsoft.com/office/drawing/2014/main" id="{89DF9B60-C5AF-4549-AB83-155B9A654EAF}"/>
                </a:ext>
              </a:extLst>
            </p:cNvPr>
            <p:cNvCxnSpPr>
              <a:stCxn id="47" idx="3"/>
              <a:endCxn id="48" idx="1"/>
            </p:cNvCxnSpPr>
            <p:nvPr/>
          </p:nvCxnSpPr>
          <p:spPr>
            <a:xfrm>
              <a:off x="7785710" y="6118929"/>
              <a:ext cx="1146864" cy="0"/>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D7C1BD4-1FCC-4077-826D-C85BF19B5452}"/>
                </a:ext>
              </a:extLst>
            </p:cNvPr>
            <p:cNvCxnSpPr>
              <a:cxnSpLocks/>
            </p:cNvCxnSpPr>
            <p:nvPr/>
          </p:nvCxnSpPr>
          <p:spPr>
            <a:xfrm>
              <a:off x="3810649" y="5387128"/>
              <a:ext cx="2590151" cy="7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9E51EA3-BE81-4CF4-8079-7C4D388E75F3}"/>
                </a:ext>
              </a:extLst>
            </p:cNvPr>
            <p:cNvSpPr/>
            <p:nvPr/>
          </p:nvSpPr>
          <p:spPr>
            <a:xfrm>
              <a:off x="1069042" y="4906100"/>
              <a:ext cx="1384910" cy="3691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Input Tokens</a:t>
              </a:r>
            </a:p>
          </p:txBody>
        </p:sp>
        <p:sp>
          <p:nvSpPr>
            <p:cNvPr id="12" name="Rectangle 11">
              <a:extLst>
                <a:ext uri="{FF2B5EF4-FFF2-40B4-BE49-F238E27FC236}">
                  <a16:creationId xmlns:a16="http://schemas.microsoft.com/office/drawing/2014/main" id="{05F1EDA9-963C-4FD8-9B5F-0BF7D1459339}"/>
                </a:ext>
              </a:extLst>
            </p:cNvPr>
            <p:cNvSpPr/>
            <p:nvPr/>
          </p:nvSpPr>
          <p:spPr>
            <a:xfrm>
              <a:off x="1069042" y="4492115"/>
              <a:ext cx="1384910" cy="3691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Mask</a:t>
              </a:r>
            </a:p>
          </p:txBody>
        </p:sp>
        <p:sp>
          <p:nvSpPr>
            <p:cNvPr id="13" name="Rectangle 12">
              <a:extLst>
                <a:ext uri="{FF2B5EF4-FFF2-40B4-BE49-F238E27FC236}">
                  <a16:creationId xmlns:a16="http://schemas.microsoft.com/office/drawing/2014/main" id="{388D7CE7-228B-4D77-87E9-5946963DA1FB}"/>
                </a:ext>
              </a:extLst>
            </p:cNvPr>
            <p:cNvSpPr/>
            <p:nvPr/>
          </p:nvSpPr>
          <p:spPr>
            <a:xfrm>
              <a:off x="1069042" y="5320085"/>
              <a:ext cx="1384910" cy="3691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Position</a:t>
              </a:r>
            </a:p>
          </p:txBody>
        </p:sp>
        <p:sp>
          <p:nvSpPr>
            <p:cNvPr id="14" name="Rectangle: Rounded Corners 13">
              <a:extLst>
                <a:ext uri="{FF2B5EF4-FFF2-40B4-BE49-F238E27FC236}">
                  <a16:creationId xmlns:a16="http://schemas.microsoft.com/office/drawing/2014/main" id="{FBF2ABDB-34BE-4AF7-BC3D-268307DFB913}"/>
                </a:ext>
              </a:extLst>
            </p:cNvPr>
            <p:cNvSpPr/>
            <p:nvPr/>
          </p:nvSpPr>
          <p:spPr>
            <a:xfrm>
              <a:off x="2604149" y="4492115"/>
              <a:ext cx="1206500" cy="1197151"/>
            </a:xfrm>
            <a:prstGeom prst="roundRect">
              <a:avLst>
                <a:gd name="adj" fmla="val 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Transformer</a:t>
              </a:r>
            </a:p>
          </p:txBody>
        </p:sp>
        <p:cxnSp>
          <p:nvCxnSpPr>
            <p:cNvPr id="16" name="Straight Arrow Connector 15">
              <a:extLst>
                <a:ext uri="{FF2B5EF4-FFF2-40B4-BE49-F238E27FC236}">
                  <a16:creationId xmlns:a16="http://schemas.microsoft.com/office/drawing/2014/main" id="{AC0A7CEA-8E3B-4EF5-B0F2-99D5B007ECEF}"/>
                </a:ext>
              </a:extLst>
            </p:cNvPr>
            <p:cNvCxnSpPr>
              <a:stCxn id="12" idx="3"/>
            </p:cNvCxnSpPr>
            <p:nvPr/>
          </p:nvCxnSpPr>
          <p:spPr>
            <a:xfrm flipV="1">
              <a:off x="2453952" y="4676705"/>
              <a:ext cx="1501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970302-0891-46CD-8DFC-BE405485D0E8}"/>
                </a:ext>
              </a:extLst>
            </p:cNvPr>
            <p:cNvCxnSpPr/>
            <p:nvPr/>
          </p:nvCxnSpPr>
          <p:spPr>
            <a:xfrm flipV="1">
              <a:off x="2453951" y="5090689"/>
              <a:ext cx="1501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0CA7C8-5625-4AE9-AAFD-02FED403DD0F}"/>
                </a:ext>
              </a:extLst>
            </p:cNvPr>
            <p:cNvCxnSpPr/>
            <p:nvPr/>
          </p:nvCxnSpPr>
          <p:spPr>
            <a:xfrm flipV="1">
              <a:off x="2453950" y="5501428"/>
              <a:ext cx="1501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BFB5391-B89E-4E77-AA7A-588E3F7C4137}"/>
                </a:ext>
              </a:extLst>
            </p:cNvPr>
            <p:cNvSpPr/>
            <p:nvPr/>
          </p:nvSpPr>
          <p:spPr>
            <a:xfrm>
              <a:off x="3960846" y="5087840"/>
              <a:ext cx="1548751" cy="598575"/>
            </a:xfrm>
            <a:prstGeom prst="roundRect">
              <a:avLst>
                <a:gd name="adj" fmla="val 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Grad. Reverse &amp; </a:t>
              </a:r>
            </a:p>
            <a:p>
              <a:pPr algn="ctr"/>
              <a:r>
                <a:rPr lang="en-AU" sz="1400" dirty="0">
                  <a:solidFill>
                    <a:schemeClr val="tx1"/>
                  </a:solidFill>
                </a:rPr>
                <a:t>Pooling</a:t>
              </a:r>
            </a:p>
          </p:txBody>
        </p:sp>
        <p:sp>
          <p:nvSpPr>
            <p:cNvPr id="24" name="Rectangle: Rounded Corners 23">
              <a:extLst>
                <a:ext uri="{FF2B5EF4-FFF2-40B4-BE49-F238E27FC236}">
                  <a16:creationId xmlns:a16="http://schemas.microsoft.com/office/drawing/2014/main" id="{9BAF6E79-D1A7-453F-A388-C545CEBB2A3F}"/>
                </a:ext>
              </a:extLst>
            </p:cNvPr>
            <p:cNvSpPr/>
            <p:nvPr/>
          </p:nvSpPr>
          <p:spPr>
            <a:xfrm>
              <a:off x="5659794" y="5095472"/>
              <a:ext cx="621507" cy="598575"/>
            </a:xfrm>
            <a:prstGeom prst="roundRect">
              <a:avLst>
                <a:gd name="adj" fmla="val 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MLP</a:t>
              </a:r>
            </a:p>
          </p:txBody>
        </p:sp>
        <p:sp>
          <p:nvSpPr>
            <p:cNvPr id="26" name="Rectangle 25">
              <a:extLst>
                <a:ext uri="{FF2B5EF4-FFF2-40B4-BE49-F238E27FC236}">
                  <a16:creationId xmlns:a16="http://schemas.microsoft.com/office/drawing/2014/main" id="{3CEEFAB8-E0B9-431B-8563-48CE63AFF63B}"/>
                </a:ext>
              </a:extLst>
            </p:cNvPr>
            <p:cNvSpPr/>
            <p:nvPr/>
          </p:nvSpPr>
          <p:spPr>
            <a:xfrm>
              <a:off x="6400800" y="5279515"/>
              <a:ext cx="1384910" cy="230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Domain logits</a:t>
              </a:r>
            </a:p>
          </p:txBody>
        </p:sp>
        <p:sp>
          <p:nvSpPr>
            <p:cNvPr id="27" name="Rectangle 26">
              <a:extLst>
                <a:ext uri="{FF2B5EF4-FFF2-40B4-BE49-F238E27FC236}">
                  <a16:creationId xmlns:a16="http://schemas.microsoft.com/office/drawing/2014/main" id="{E22E35B0-BFF8-4AC4-A908-7DAE5627F528}"/>
                </a:ext>
              </a:extLst>
            </p:cNvPr>
            <p:cNvSpPr/>
            <p:nvPr/>
          </p:nvSpPr>
          <p:spPr>
            <a:xfrm>
              <a:off x="8925116" y="4841900"/>
              <a:ext cx="1384910" cy="2289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a:solidFill>
                    <a:schemeClr val="tx1"/>
                  </a:solidFill>
                </a:rPr>
                <a:t>Punct</a:t>
              </a:r>
              <a:r>
                <a:rPr lang="en-AU" sz="1400" dirty="0">
                  <a:solidFill>
                    <a:schemeClr val="tx1"/>
                  </a:solidFill>
                </a:rPr>
                <a:t>. logits</a:t>
              </a:r>
            </a:p>
          </p:txBody>
        </p:sp>
        <p:sp>
          <p:nvSpPr>
            <p:cNvPr id="28" name="Rectangle 27">
              <a:extLst>
                <a:ext uri="{FF2B5EF4-FFF2-40B4-BE49-F238E27FC236}">
                  <a16:creationId xmlns:a16="http://schemas.microsoft.com/office/drawing/2014/main" id="{488E2AEC-4635-4B42-BA47-6D55E1DDD9BA}"/>
                </a:ext>
              </a:extLst>
            </p:cNvPr>
            <p:cNvSpPr/>
            <p:nvPr/>
          </p:nvSpPr>
          <p:spPr>
            <a:xfrm>
              <a:off x="9355521" y="5430570"/>
              <a:ext cx="1384910" cy="2331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a:solidFill>
                    <a:schemeClr val="tx1"/>
                  </a:solidFill>
                </a:rPr>
                <a:t>Punct</a:t>
              </a:r>
              <a:r>
                <a:rPr lang="en-AU" sz="1400" dirty="0">
                  <a:solidFill>
                    <a:schemeClr val="tx1"/>
                  </a:solidFill>
                </a:rPr>
                <a:t>. labels</a:t>
              </a:r>
            </a:p>
          </p:txBody>
        </p:sp>
        <p:cxnSp>
          <p:nvCxnSpPr>
            <p:cNvPr id="30" name="Straight Arrow Connector 29">
              <a:extLst>
                <a:ext uri="{FF2B5EF4-FFF2-40B4-BE49-F238E27FC236}">
                  <a16:creationId xmlns:a16="http://schemas.microsoft.com/office/drawing/2014/main" id="{153175F8-6507-44B2-A982-C10BEBBB3335}"/>
                </a:ext>
              </a:extLst>
            </p:cNvPr>
            <p:cNvCxnSpPr>
              <a:cxnSpLocks/>
            </p:cNvCxnSpPr>
            <p:nvPr/>
          </p:nvCxnSpPr>
          <p:spPr>
            <a:xfrm>
              <a:off x="3810649" y="4829105"/>
              <a:ext cx="41389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230323-866F-4D19-9946-723AE1572F5A}"/>
                </a:ext>
              </a:extLst>
            </p:cNvPr>
            <p:cNvCxnSpPr>
              <a:cxnSpLocks/>
              <a:stCxn id="26" idx="0"/>
              <a:endCxn id="67" idx="2"/>
            </p:cNvCxnSpPr>
            <p:nvPr/>
          </p:nvCxnSpPr>
          <p:spPr>
            <a:xfrm flipH="1" flipV="1">
              <a:off x="7089162" y="4965555"/>
              <a:ext cx="4093" cy="313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33F6C7D-9B16-4D47-B46C-E7A68B48F73E}"/>
                </a:ext>
              </a:extLst>
            </p:cNvPr>
            <p:cNvCxnSpPr>
              <a:cxnSpLocks/>
              <a:endCxn id="27" idx="1"/>
            </p:cNvCxnSpPr>
            <p:nvPr/>
          </p:nvCxnSpPr>
          <p:spPr>
            <a:xfrm>
              <a:off x="8571153" y="4956363"/>
              <a:ext cx="3539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C4A057C-96F2-4A91-A761-4464FE5D118D}"/>
                </a:ext>
              </a:extLst>
            </p:cNvPr>
            <p:cNvSpPr/>
            <p:nvPr/>
          </p:nvSpPr>
          <p:spPr>
            <a:xfrm>
              <a:off x="6853574" y="5615713"/>
              <a:ext cx="1384910" cy="230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Domain labels</a:t>
              </a:r>
            </a:p>
          </p:txBody>
        </p:sp>
        <p:cxnSp>
          <p:nvCxnSpPr>
            <p:cNvPr id="45" name="Straight Arrow Connector 44">
              <a:extLst>
                <a:ext uri="{FF2B5EF4-FFF2-40B4-BE49-F238E27FC236}">
                  <a16:creationId xmlns:a16="http://schemas.microsoft.com/office/drawing/2014/main" id="{DE9F5C00-2E9A-466E-B4CF-4DBFE3F3492B}"/>
                </a:ext>
              </a:extLst>
            </p:cNvPr>
            <p:cNvCxnSpPr/>
            <p:nvPr/>
          </p:nvCxnSpPr>
          <p:spPr>
            <a:xfrm>
              <a:off x="6642100" y="5510003"/>
              <a:ext cx="0" cy="497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EB9FBA-56EA-4137-940B-5BF1023A1B61}"/>
                </a:ext>
              </a:extLst>
            </p:cNvPr>
            <p:cNvCxnSpPr>
              <a:cxnSpLocks/>
            </p:cNvCxnSpPr>
            <p:nvPr/>
          </p:nvCxnSpPr>
          <p:spPr>
            <a:xfrm>
              <a:off x="9144047" y="5070826"/>
              <a:ext cx="0" cy="932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0BCE081B-CEA3-4A56-A29B-A98FD752DB89}"/>
                </a:ext>
              </a:extLst>
            </p:cNvPr>
            <p:cNvSpPr/>
            <p:nvPr/>
          </p:nvSpPr>
          <p:spPr>
            <a:xfrm>
              <a:off x="6400800" y="6003685"/>
              <a:ext cx="1384910" cy="230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Domain loss</a:t>
              </a:r>
            </a:p>
          </p:txBody>
        </p:sp>
        <p:sp>
          <p:nvSpPr>
            <p:cNvPr id="48" name="Rectangle 47">
              <a:extLst>
                <a:ext uri="{FF2B5EF4-FFF2-40B4-BE49-F238E27FC236}">
                  <a16:creationId xmlns:a16="http://schemas.microsoft.com/office/drawing/2014/main" id="{6DEF490A-F96C-4242-8AB7-52A260CA024A}"/>
                </a:ext>
              </a:extLst>
            </p:cNvPr>
            <p:cNvSpPr/>
            <p:nvPr/>
          </p:nvSpPr>
          <p:spPr>
            <a:xfrm>
              <a:off x="8932574" y="6003685"/>
              <a:ext cx="1384910" cy="230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a:solidFill>
                    <a:schemeClr val="tx1"/>
                  </a:solidFill>
                </a:rPr>
                <a:t>Punct</a:t>
              </a:r>
              <a:r>
                <a:rPr lang="en-AU" sz="1400" dirty="0">
                  <a:solidFill>
                    <a:schemeClr val="tx1"/>
                  </a:solidFill>
                </a:rPr>
                <a:t>. loss</a:t>
              </a:r>
            </a:p>
          </p:txBody>
        </p:sp>
        <p:sp>
          <p:nvSpPr>
            <p:cNvPr id="50" name="Rectangle: Rounded Corners 49">
              <a:extLst>
                <a:ext uri="{FF2B5EF4-FFF2-40B4-BE49-F238E27FC236}">
                  <a16:creationId xmlns:a16="http://schemas.microsoft.com/office/drawing/2014/main" id="{EA06CC31-CB56-4957-A325-DDFCC3B79F56}"/>
                </a:ext>
              </a:extLst>
            </p:cNvPr>
            <p:cNvSpPr/>
            <p:nvPr/>
          </p:nvSpPr>
          <p:spPr>
            <a:xfrm>
              <a:off x="7907975" y="6003685"/>
              <a:ext cx="899078" cy="217333"/>
            </a:xfrm>
            <a:prstGeom prst="roundRect">
              <a:avLst>
                <a:gd name="adj" fmla="val 1229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tx1"/>
                  </a:solidFill>
                </a:rPr>
                <a:t>Aggregate</a:t>
              </a:r>
            </a:p>
          </p:txBody>
        </p:sp>
        <p:cxnSp>
          <p:nvCxnSpPr>
            <p:cNvPr id="52" name="Straight Arrow Connector 51">
              <a:extLst>
                <a:ext uri="{FF2B5EF4-FFF2-40B4-BE49-F238E27FC236}">
                  <a16:creationId xmlns:a16="http://schemas.microsoft.com/office/drawing/2014/main" id="{FA9FC87C-6A57-4CFE-AC03-E7F5101561DB}"/>
                </a:ext>
              </a:extLst>
            </p:cNvPr>
            <p:cNvCxnSpPr>
              <a:cxnSpLocks/>
              <a:endCxn id="48" idx="0"/>
            </p:cNvCxnSpPr>
            <p:nvPr/>
          </p:nvCxnSpPr>
          <p:spPr>
            <a:xfrm>
              <a:off x="9625029" y="5694047"/>
              <a:ext cx="0" cy="309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02E9866-7AEB-469E-8011-E89C67053A6A}"/>
                </a:ext>
              </a:extLst>
            </p:cNvPr>
            <p:cNvCxnSpPr>
              <a:cxnSpLocks/>
            </p:cNvCxnSpPr>
            <p:nvPr/>
          </p:nvCxnSpPr>
          <p:spPr>
            <a:xfrm>
              <a:off x="7286625" y="5848866"/>
              <a:ext cx="0" cy="158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1554804-7D2A-44AC-9224-A0D7AF95C634}"/>
                </a:ext>
              </a:extLst>
            </p:cNvPr>
            <p:cNvCxnSpPr>
              <a:cxnSpLocks/>
            </p:cNvCxnSpPr>
            <p:nvPr/>
          </p:nvCxnSpPr>
          <p:spPr>
            <a:xfrm>
              <a:off x="8376564" y="6221018"/>
              <a:ext cx="0" cy="229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A0142F91-AA4B-4079-9440-5B04251E6108}"/>
                </a:ext>
              </a:extLst>
            </p:cNvPr>
            <p:cNvSpPr/>
            <p:nvPr/>
          </p:nvSpPr>
          <p:spPr>
            <a:xfrm>
              <a:off x="7829000" y="6460211"/>
              <a:ext cx="1103574" cy="230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Total Loss</a:t>
              </a:r>
            </a:p>
          </p:txBody>
        </p:sp>
        <p:sp>
          <p:nvSpPr>
            <p:cNvPr id="67" name="Rectangle: Rounded Corners 66">
              <a:extLst>
                <a:ext uri="{FF2B5EF4-FFF2-40B4-BE49-F238E27FC236}">
                  <a16:creationId xmlns:a16="http://schemas.microsoft.com/office/drawing/2014/main" id="{48F001A2-436A-47BB-8F56-721BF6241623}"/>
                </a:ext>
              </a:extLst>
            </p:cNvPr>
            <p:cNvSpPr/>
            <p:nvPr/>
          </p:nvSpPr>
          <p:spPr>
            <a:xfrm>
              <a:off x="6617935" y="4606111"/>
              <a:ext cx="942453" cy="359444"/>
            </a:xfrm>
            <a:prstGeom prst="roundRect">
              <a:avLst>
                <a:gd name="adj" fmla="val 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a:solidFill>
                    <a:schemeClr val="tx1"/>
                  </a:solidFill>
                </a:rPr>
                <a:t>Concat</a:t>
              </a:r>
              <a:r>
                <a:rPr lang="en-AU" sz="1400" dirty="0">
                  <a:solidFill>
                    <a:schemeClr val="tx1"/>
                  </a:solidFill>
                </a:rPr>
                <a:t>.</a:t>
              </a:r>
            </a:p>
          </p:txBody>
        </p:sp>
        <p:sp>
          <p:nvSpPr>
            <p:cNvPr id="70" name="Rectangle: Rounded Corners 69">
              <a:extLst>
                <a:ext uri="{FF2B5EF4-FFF2-40B4-BE49-F238E27FC236}">
                  <a16:creationId xmlns:a16="http://schemas.microsoft.com/office/drawing/2014/main" id="{D8D103D1-FA8C-40CD-941D-09CAB643FDF8}"/>
                </a:ext>
              </a:extLst>
            </p:cNvPr>
            <p:cNvSpPr/>
            <p:nvPr/>
          </p:nvSpPr>
          <p:spPr>
            <a:xfrm>
              <a:off x="7949646" y="4535670"/>
              <a:ext cx="621507" cy="598575"/>
            </a:xfrm>
            <a:prstGeom prst="roundRect">
              <a:avLst>
                <a:gd name="adj" fmla="val 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MLP</a:t>
              </a:r>
            </a:p>
          </p:txBody>
        </p:sp>
      </p:grpSp>
    </p:spTree>
    <p:extLst>
      <p:ext uri="{BB962C8B-B14F-4D97-AF65-F5344CB8AC3E}">
        <p14:creationId xmlns:p14="http://schemas.microsoft.com/office/powerpoint/2010/main" val="2708013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23FF2B-C31A-4F50-AB35-30A29840994E}"/>
              </a:ext>
            </a:extLst>
          </p:cNvPr>
          <p:cNvSpPr>
            <a:spLocks noGrp="1"/>
          </p:cNvSpPr>
          <p:nvPr>
            <p:ph type="sldNum" sz="quarter" idx="4"/>
          </p:nvPr>
        </p:nvSpPr>
        <p:spPr/>
        <p:txBody>
          <a:bodyPr/>
          <a:lstStyle/>
          <a:p>
            <a:fld id="{5F6227A0-817E-9743-B435-40662A0A24C6}" type="slidenum">
              <a:rPr lang="en-US" smtClean="0"/>
              <a:pPr/>
              <a:t>12</a:t>
            </a:fld>
            <a:endParaRPr lang="en-US" dirty="0"/>
          </a:p>
        </p:txBody>
      </p:sp>
      <p:sp>
        <p:nvSpPr>
          <p:cNvPr id="3" name="Title 2">
            <a:extLst>
              <a:ext uri="{FF2B5EF4-FFF2-40B4-BE49-F238E27FC236}">
                <a16:creationId xmlns:a16="http://schemas.microsoft.com/office/drawing/2014/main" id="{878F9361-3A5C-4607-9784-A6909EB37343}"/>
              </a:ext>
            </a:extLst>
          </p:cNvPr>
          <p:cNvSpPr>
            <a:spLocks noGrp="1"/>
          </p:cNvSpPr>
          <p:nvPr>
            <p:ph type="title"/>
          </p:nvPr>
        </p:nvSpPr>
        <p:spPr/>
        <p:txBody>
          <a:bodyPr/>
          <a:lstStyle/>
          <a:p>
            <a:r>
              <a:rPr lang="en-AU" dirty="0"/>
              <a:t>My approach</a:t>
            </a:r>
          </a:p>
        </p:txBody>
      </p:sp>
      <p:sp>
        <p:nvSpPr>
          <p:cNvPr id="9" name="TextBox 8">
            <a:extLst>
              <a:ext uri="{FF2B5EF4-FFF2-40B4-BE49-F238E27FC236}">
                <a16:creationId xmlns:a16="http://schemas.microsoft.com/office/drawing/2014/main" id="{4AF212D8-1EEB-495C-9EC1-5AF85E6BEC38}"/>
              </a:ext>
            </a:extLst>
          </p:cNvPr>
          <p:cNvSpPr txBox="1"/>
          <p:nvPr/>
        </p:nvSpPr>
        <p:spPr>
          <a:xfrm>
            <a:off x="585457" y="4461097"/>
            <a:ext cx="10844203" cy="1200329"/>
          </a:xfrm>
          <a:prstGeom prst="rect">
            <a:avLst/>
          </a:prstGeom>
          <a:noFill/>
        </p:spPr>
        <p:txBody>
          <a:bodyPr wrap="square" rtlCol="0">
            <a:spAutoFit/>
          </a:bodyPr>
          <a:lstStyle/>
          <a:p>
            <a:pPr marL="342900" indent="-342900">
              <a:buFontTx/>
              <a:buChar char="-"/>
            </a:pPr>
            <a:r>
              <a:rPr lang="en-AU" sz="2400" dirty="0"/>
              <a:t>Maximise Domain invariance of unfrozen layers in transformer</a:t>
            </a:r>
          </a:p>
          <a:p>
            <a:pPr marL="342900" indent="-342900">
              <a:buFontTx/>
              <a:buChar char="-"/>
            </a:pPr>
            <a:r>
              <a:rPr lang="en-AU" sz="2400" dirty="0"/>
              <a:t>Allow domain specific features captured by the domain logits to be used by the punctuation classifier similar to the dual-adversarial transfer</a:t>
            </a:r>
          </a:p>
        </p:txBody>
      </p:sp>
      <p:grpSp>
        <p:nvGrpSpPr>
          <p:cNvPr id="83" name="Group 82">
            <a:extLst>
              <a:ext uri="{FF2B5EF4-FFF2-40B4-BE49-F238E27FC236}">
                <a16:creationId xmlns:a16="http://schemas.microsoft.com/office/drawing/2014/main" id="{0AA0ACED-0657-4284-AE5B-F2531F3EEBBD}"/>
              </a:ext>
            </a:extLst>
          </p:cNvPr>
          <p:cNvGrpSpPr/>
          <p:nvPr/>
        </p:nvGrpSpPr>
        <p:grpSpPr>
          <a:xfrm>
            <a:off x="1445606" y="1660859"/>
            <a:ext cx="9671389" cy="2198584"/>
            <a:chOff x="1069042" y="4492115"/>
            <a:chExt cx="9671389" cy="2198584"/>
          </a:xfrm>
        </p:grpSpPr>
        <p:cxnSp>
          <p:nvCxnSpPr>
            <p:cNvPr id="64" name="Straight Connector 63">
              <a:extLst>
                <a:ext uri="{FF2B5EF4-FFF2-40B4-BE49-F238E27FC236}">
                  <a16:creationId xmlns:a16="http://schemas.microsoft.com/office/drawing/2014/main" id="{89DF9B60-C5AF-4549-AB83-155B9A654EAF}"/>
                </a:ext>
              </a:extLst>
            </p:cNvPr>
            <p:cNvCxnSpPr>
              <a:stCxn id="47" idx="3"/>
              <a:endCxn id="48" idx="1"/>
            </p:cNvCxnSpPr>
            <p:nvPr/>
          </p:nvCxnSpPr>
          <p:spPr>
            <a:xfrm>
              <a:off x="7785710" y="6118929"/>
              <a:ext cx="1146864" cy="0"/>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D7C1BD4-1FCC-4077-826D-C85BF19B5452}"/>
                </a:ext>
              </a:extLst>
            </p:cNvPr>
            <p:cNvCxnSpPr>
              <a:cxnSpLocks/>
            </p:cNvCxnSpPr>
            <p:nvPr/>
          </p:nvCxnSpPr>
          <p:spPr>
            <a:xfrm>
              <a:off x="3810649" y="5387128"/>
              <a:ext cx="2590151" cy="7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9E51EA3-BE81-4CF4-8079-7C4D388E75F3}"/>
                </a:ext>
              </a:extLst>
            </p:cNvPr>
            <p:cNvSpPr/>
            <p:nvPr/>
          </p:nvSpPr>
          <p:spPr>
            <a:xfrm>
              <a:off x="1069042" y="4906100"/>
              <a:ext cx="1384910" cy="3691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Input Tokens</a:t>
              </a:r>
            </a:p>
          </p:txBody>
        </p:sp>
        <p:sp>
          <p:nvSpPr>
            <p:cNvPr id="12" name="Rectangle 11">
              <a:extLst>
                <a:ext uri="{FF2B5EF4-FFF2-40B4-BE49-F238E27FC236}">
                  <a16:creationId xmlns:a16="http://schemas.microsoft.com/office/drawing/2014/main" id="{05F1EDA9-963C-4FD8-9B5F-0BF7D1459339}"/>
                </a:ext>
              </a:extLst>
            </p:cNvPr>
            <p:cNvSpPr/>
            <p:nvPr/>
          </p:nvSpPr>
          <p:spPr>
            <a:xfrm>
              <a:off x="1069042" y="4492115"/>
              <a:ext cx="1384910" cy="3691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Mask</a:t>
              </a:r>
            </a:p>
          </p:txBody>
        </p:sp>
        <p:sp>
          <p:nvSpPr>
            <p:cNvPr id="13" name="Rectangle 12">
              <a:extLst>
                <a:ext uri="{FF2B5EF4-FFF2-40B4-BE49-F238E27FC236}">
                  <a16:creationId xmlns:a16="http://schemas.microsoft.com/office/drawing/2014/main" id="{388D7CE7-228B-4D77-87E9-5946963DA1FB}"/>
                </a:ext>
              </a:extLst>
            </p:cNvPr>
            <p:cNvSpPr/>
            <p:nvPr/>
          </p:nvSpPr>
          <p:spPr>
            <a:xfrm>
              <a:off x="1069042" y="5320085"/>
              <a:ext cx="1384910" cy="3691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Position</a:t>
              </a:r>
            </a:p>
          </p:txBody>
        </p:sp>
        <p:sp>
          <p:nvSpPr>
            <p:cNvPr id="14" name="Rectangle: Rounded Corners 13">
              <a:extLst>
                <a:ext uri="{FF2B5EF4-FFF2-40B4-BE49-F238E27FC236}">
                  <a16:creationId xmlns:a16="http://schemas.microsoft.com/office/drawing/2014/main" id="{FBF2ABDB-34BE-4AF7-BC3D-268307DFB913}"/>
                </a:ext>
              </a:extLst>
            </p:cNvPr>
            <p:cNvSpPr/>
            <p:nvPr/>
          </p:nvSpPr>
          <p:spPr>
            <a:xfrm>
              <a:off x="2604149" y="4492115"/>
              <a:ext cx="1206500" cy="1197151"/>
            </a:xfrm>
            <a:prstGeom prst="roundRect">
              <a:avLst>
                <a:gd name="adj" fmla="val 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Transformer</a:t>
              </a:r>
            </a:p>
          </p:txBody>
        </p:sp>
        <p:cxnSp>
          <p:nvCxnSpPr>
            <p:cNvPr id="16" name="Straight Arrow Connector 15">
              <a:extLst>
                <a:ext uri="{FF2B5EF4-FFF2-40B4-BE49-F238E27FC236}">
                  <a16:creationId xmlns:a16="http://schemas.microsoft.com/office/drawing/2014/main" id="{AC0A7CEA-8E3B-4EF5-B0F2-99D5B007ECEF}"/>
                </a:ext>
              </a:extLst>
            </p:cNvPr>
            <p:cNvCxnSpPr>
              <a:stCxn id="12" idx="3"/>
            </p:cNvCxnSpPr>
            <p:nvPr/>
          </p:nvCxnSpPr>
          <p:spPr>
            <a:xfrm flipV="1">
              <a:off x="2453952" y="4676705"/>
              <a:ext cx="1501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970302-0891-46CD-8DFC-BE405485D0E8}"/>
                </a:ext>
              </a:extLst>
            </p:cNvPr>
            <p:cNvCxnSpPr/>
            <p:nvPr/>
          </p:nvCxnSpPr>
          <p:spPr>
            <a:xfrm flipV="1">
              <a:off x="2453951" y="5090689"/>
              <a:ext cx="1501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0CA7C8-5625-4AE9-AAFD-02FED403DD0F}"/>
                </a:ext>
              </a:extLst>
            </p:cNvPr>
            <p:cNvCxnSpPr/>
            <p:nvPr/>
          </p:nvCxnSpPr>
          <p:spPr>
            <a:xfrm flipV="1">
              <a:off x="2453950" y="5501428"/>
              <a:ext cx="1501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BFB5391-B89E-4E77-AA7A-588E3F7C4137}"/>
                </a:ext>
              </a:extLst>
            </p:cNvPr>
            <p:cNvSpPr/>
            <p:nvPr/>
          </p:nvSpPr>
          <p:spPr>
            <a:xfrm>
              <a:off x="3960846" y="5087840"/>
              <a:ext cx="1548751" cy="598575"/>
            </a:xfrm>
            <a:prstGeom prst="roundRect">
              <a:avLst>
                <a:gd name="adj" fmla="val 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Grad. Reverse &amp; </a:t>
              </a:r>
            </a:p>
            <a:p>
              <a:pPr algn="ctr"/>
              <a:r>
                <a:rPr lang="en-AU" sz="1400" dirty="0">
                  <a:solidFill>
                    <a:schemeClr val="tx1"/>
                  </a:solidFill>
                </a:rPr>
                <a:t>Pooling</a:t>
              </a:r>
            </a:p>
          </p:txBody>
        </p:sp>
        <p:sp>
          <p:nvSpPr>
            <p:cNvPr id="24" name="Rectangle: Rounded Corners 23">
              <a:extLst>
                <a:ext uri="{FF2B5EF4-FFF2-40B4-BE49-F238E27FC236}">
                  <a16:creationId xmlns:a16="http://schemas.microsoft.com/office/drawing/2014/main" id="{9BAF6E79-D1A7-453F-A388-C545CEBB2A3F}"/>
                </a:ext>
              </a:extLst>
            </p:cNvPr>
            <p:cNvSpPr/>
            <p:nvPr/>
          </p:nvSpPr>
          <p:spPr>
            <a:xfrm>
              <a:off x="5659794" y="5095472"/>
              <a:ext cx="621507" cy="598575"/>
            </a:xfrm>
            <a:prstGeom prst="roundRect">
              <a:avLst>
                <a:gd name="adj" fmla="val 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MLP</a:t>
              </a:r>
            </a:p>
          </p:txBody>
        </p:sp>
        <p:sp>
          <p:nvSpPr>
            <p:cNvPr id="26" name="Rectangle 25">
              <a:extLst>
                <a:ext uri="{FF2B5EF4-FFF2-40B4-BE49-F238E27FC236}">
                  <a16:creationId xmlns:a16="http://schemas.microsoft.com/office/drawing/2014/main" id="{3CEEFAB8-E0B9-431B-8563-48CE63AFF63B}"/>
                </a:ext>
              </a:extLst>
            </p:cNvPr>
            <p:cNvSpPr/>
            <p:nvPr/>
          </p:nvSpPr>
          <p:spPr>
            <a:xfrm>
              <a:off x="6400800" y="5279515"/>
              <a:ext cx="1384910" cy="230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Domain logits</a:t>
              </a:r>
            </a:p>
          </p:txBody>
        </p:sp>
        <p:sp>
          <p:nvSpPr>
            <p:cNvPr id="27" name="Rectangle 26">
              <a:extLst>
                <a:ext uri="{FF2B5EF4-FFF2-40B4-BE49-F238E27FC236}">
                  <a16:creationId xmlns:a16="http://schemas.microsoft.com/office/drawing/2014/main" id="{E22E35B0-BFF8-4AC4-A908-7DAE5627F528}"/>
                </a:ext>
              </a:extLst>
            </p:cNvPr>
            <p:cNvSpPr/>
            <p:nvPr/>
          </p:nvSpPr>
          <p:spPr>
            <a:xfrm>
              <a:off x="8925116" y="4841900"/>
              <a:ext cx="1384910" cy="2289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a:solidFill>
                    <a:schemeClr val="tx1"/>
                  </a:solidFill>
                </a:rPr>
                <a:t>Punct</a:t>
              </a:r>
              <a:r>
                <a:rPr lang="en-AU" sz="1400" dirty="0">
                  <a:solidFill>
                    <a:schemeClr val="tx1"/>
                  </a:solidFill>
                </a:rPr>
                <a:t>. logits</a:t>
              </a:r>
            </a:p>
          </p:txBody>
        </p:sp>
        <p:sp>
          <p:nvSpPr>
            <p:cNvPr id="28" name="Rectangle 27">
              <a:extLst>
                <a:ext uri="{FF2B5EF4-FFF2-40B4-BE49-F238E27FC236}">
                  <a16:creationId xmlns:a16="http://schemas.microsoft.com/office/drawing/2014/main" id="{488E2AEC-4635-4B42-BA47-6D55E1DDD9BA}"/>
                </a:ext>
              </a:extLst>
            </p:cNvPr>
            <p:cNvSpPr/>
            <p:nvPr/>
          </p:nvSpPr>
          <p:spPr>
            <a:xfrm>
              <a:off x="9355521" y="5430570"/>
              <a:ext cx="1384910" cy="2331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a:solidFill>
                    <a:schemeClr val="tx1"/>
                  </a:solidFill>
                </a:rPr>
                <a:t>Punct</a:t>
              </a:r>
              <a:r>
                <a:rPr lang="en-AU" sz="1400" dirty="0">
                  <a:solidFill>
                    <a:schemeClr val="tx1"/>
                  </a:solidFill>
                </a:rPr>
                <a:t>. labels</a:t>
              </a:r>
            </a:p>
          </p:txBody>
        </p:sp>
        <p:cxnSp>
          <p:nvCxnSpPr>
            <p:cNvPr id="30" name="Straight Arrow Connector 29">
              <a:extLst>
                <a:ext uri="{FF2B5EF4-FFF2-40B4-BE49-F238E27FC236}">
                  <a16:creationId xmlns:a16="http://schemas.microsoft.com/office/drawing/2014/main" id="{153175F8-6507-44B2-A982-C10BEBBB3335}"/>
                </a:ext>
              </a:extLst>
            </p:cNvPr>
            <p:cNvCxnSpPr>
              <a:cxnSpLocks/>
            </p:cNvCxnSpPr>
            <p:nvPr/>
          </p:nvCxnSpPr>
          <p:spPr>
            <a:xfrm>
              <a:off x="3810649" y="4829105"/>
              <a:ext cx="41389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230323-866F-4D19-9946-723AE1572F5A}"/>
                </a:ext>
              </a:extLst>
            </p:cNvPr>
            <p:cNvCxnSpPr>
              <a:cxnSpLocks/>
              <a:stCxn id="26" idx="0"/>
              <a:endCxn id="67" idx="2"/>
            </p:cNvCxnSpPr>
            <p:nvPr/>
          </p:nvCxnSpPr>
          <p:spPr>
            <a:xfrm flipH="1" flipV="1">
              <a:off x="7089162" y="4965555"/>
              <a:ext cx="4093" cy="313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33F6C7D-9B16-4D47-B46C-E7A68B48F73E}"/>
                </a:ext>
              </a:extLst>
            </p:cNvPr>
            <p:cNvCxnSpPr>
              <a:cxnSpLocks/>
              <a:endCxn id="27" idx="1"/>
            </p:cNvCxnSpPr>
            <p:nvPr/>
          </p:nvCxnSpPr>
          <p:spPr>
            <a:xfrm>
              <a:off x="8571153" y="4956363"/>
              <a:ext cx="3539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C4A057C-96F2-4A91-A761-4464FE5D118D}"/>
                </a:ext>
              </a:extLst>
            </p:cNvPr>
            <p:cNvSpPr/>
            <p:nvPr/>
          </p:nvSpPr>
          <p:spPr>
            <a:xfrm>
              <a:off x="6853574" y="5615713"/>
              <a:ext cx="1384910" cy="230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Domain labels</a:t>
              </a:r>
            </a:p>
          </p:txBody>
        </p:sp>
        <p:cxnSp>
          <p:nvCxnSpPr>
            <p:cNvPr id="45" name="Straight Arrow Connector 44">
              <a:extLst>
                <a:ext uri="{FF2B5EF4-FFF2-40B4-BE49-F238E27FC236}">
                  <a16:creationId xmlns:a16="http://schemas.microsoft.com/office/drawing/2014/main" id="{DE9F5C00-2E9A-466E-B4CF-4DBFE3F3492B}"/>
                </a:ext>
              </a:extLst>
            </p:cNvPr>
            <p:cNvCxnSpPr/>
            <p:nvPr/>
          </p:nvCxnSpPr>
          <p:spPr>
            <a:xfrm>
              <a:off x="6642100" y="5510003"/>
              <a:ext cx="0" cy="497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EB9FBA-56EA-4137-940B-5BF1023A1B61}"/>
                </a:ext>
              </a:extLst>
            </p:cNvPr>
            <p:cNvCxnSpPr>
              <a:cxnSpLocks/>
            </p:cNvCxnSpPr>
            <p:nvPr/>
          </p:nvCxnSpPr>
          <p:spPr>
            <a:xfrm>
              <a:off x="9144047" y="5070826"/>
              <a:ext cx="0" cy="932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0BCE081B-CEA3-4A56-A29B-A98FD752DB89}"/>
                </a:ext>
              </a:extLst>
            </p:cNvPr>
            <p:cNvSpPr/>
            <p:nvPr/>
          </p:nvSpPr>
          <p:spPr>
            <a:xfrm>
              <a:off x="6400800" y="6003685"/>
              <a:ext cx="1384910" cy="230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Domain loss</a:t>
              </a:r>
            </a:p>
          </p:txBody>
        </p:sp>
        <p:sp>
          <p:nvSpPr>
            <p:cNvPr id="48" name="Rectangle 47">
              <a:extLst>
                <a:ext uri="{FF2B5EF4-FFF2-40B4-BE49-F238E27FC236}">
                  <a16:creationId xmlns:a16="http://schemas.microsoft.com/office/drawing/2014/main" id="{6DEF490A-F96C-4242-8AB7-52A260CA024A}"/>
                </a:ext>
              </a:extLst>
            </p:cNvPr>
            <p:cNvSpPr/>
            <p:nvPr/>
          </p:nvSpPr>
          <p:spPr>
            <a:xfrm>
              <a:off x="8932574" y="6003685"/>
              <a:ext cx="1384910" cy="230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a:solidFill>
                    <a:schemeClr val="tx1"/>
                  </a:solidFill>
                </a:rPr>
                <a:t>Punct</a:t>
              </a:r>
              <a:r>
                <a:rPr lang="en-AU" sz="1400" dirty="0">
                  <a:solidFill>
                    <a:schemeClr val="tx1"/>
                  </a:solidFill>
                </a:rPr>
                <a:t>. loss</a:t>
              </a:r>
            </a:p>
          </p:txBody>
        </p:sp>
        <p:sp>
          <p:nvSpPr>
            <p:cNvPr id="50" name="Rectangle: Rounded Corners 49">
              <a:extLst>
                <a:ext uri="{FF2B5EF4-FFF2-40B4-BE49-F238E27FC236}">
                  <a16:creationId xmlns:a16="http://schemas.microsoft.com/office/drawing/2014/main" id="{EA06CC31-CB56-4957-A325-DDFCC3B79F56}"/>
                </a:ext>
              </a:extLst>
            </p:cNvPr>
            <p:cNvSpPr/>
            <p:nvPr/>
          </p:nvSpPr>
          <p:spPr>
            <a:xfrm>
              <a:off x="7907975" y="6003685"/>
              <a:ext cx="899078" cy="217333"/>
            </a:xfrm>
            <a:prstGeom prst="roundRect">
              <a:avLst>
                <a:gd name="adj" fmla="val 35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tx1"/>
                  </a:solidFill>
                </a:rPr>
                <a:t>Aggregate</a:t>
              </a:r>
            </a:p>
          </p:txBody>
        </p:sp>
        <p:cxnSp>
          <p:nvCxnSpPr>
            <p:cNvPr id="52" name="Straight Arrow Connector 51">
              <a:extLst>
                <a:ext uri="{FF2B5EF4-FFF2-40B4-BE49-F238E27FC236}">
                  <a16:creationId xmlns:a16="http://schemas.microsoft.com/office/drawing/2014/main" id="{FA9FC87C-6A57-4CFE-AC03-E7F5101561DB}"/>
                </a:ext>
              </a:extLst>
            </p:cNvPr>
            <p:cNvCxnSpPr>
              <a:cxnSpLocks/>
              <a:endCxn id="48" idx="0"/>
            </p:cNvCxnSpPr>
            <p:nvPr/>
          </p:nvCxnSpPr>
          <p:spPr>
            <a:xfrm>
              <a:off x="9625029" y="5694047"/>
              <a:ext cx="0" cy="309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02E9866-7AEB-469E-8011-E89C67053A6A}"/>
                </a:ext>
              </a:extLst>
            </p:cNvPr>
            <p:cNvCxnSpPr>
              <a:cxnSpLocks/>
            </p:cNvCxnSpPr>
            <p:nvPr/>
          </p:nvCxnSpPr>
          <p:spPr>
            <a:xfrm>
              <a:off x="7286625" y="5848866"/>
              <a:ext cx="0" cy="158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1554804-7D2A-44AC-9224-A0D7AF95C634}"/>
                </a:ext>
              </a:extLst>
            </p:cNvPr>
            <p:cNvCxnSpPr>
              <a:cxnSpLocks/>
            </p:cNvCxnSpPr>
            <p:nvPr/>
          </p:nvCxnSpPr>
          <p:spPr>
            <a:xfrm>
              <a:off x="8376564" y="6221018"/>
              <a:ext cx="0" cy="229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A0142F91-AA4B-4079-9440-5B04251E6108}"/>
                </a:ext>
              </a:extLst>
            </p:cNvPr>
            <p:cNvSpPr/>
            <p:nvPr/>
          </p:nvSpPr>
          <p:spPr>
            <a:xfrm>
              <a:off x="7829000" y="6460211"/>
              <a:ext cx="1103574" cy="230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Total Loss</a:t>
              </a:r>
            </a:p>
          </p:txBody>
        </p:sp>
        <p:sp>
          <p:nvSpPr>
            <p:cNvPr id="67" name="Rectangle: Rounded Corners 66">
              <a:extLst>
                <a:ext uri="{FF2B5EF4-FFF2-40B4-BE49-F238E27FC236}">
                  <a16:creationId xmlns:a16="http://schemas.microsoft.com/office/drawing/2014/main" id="{48F001A2-436A-47BB-8F56-721BF6241623}"/>
                </a:ext>
              </a:extLst>
            </p:cNvPr>
            <p:cNvSpPr/>
            <p:nvPr/>
          </p:nvSpPr>
          <p:spPr>
            <a:xfrm>
              <a:off x="6617935" y="4606111"/>
              <a:ext cx="942453" cy="359444"/>
            </a:xfrm>
            <a:prstGeom prst="roundRect">
              <a:avLst>
                <a:gd name="adj" fmla="val 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a:solidFill>
                    <a:schemeClr val="tx1"/>
                  </a:solidFill>
                </a:rPr>
                <a:t>Concat</a:t>
              </a:r>
              <a:r>
                <a:rPr lang="en-AU" sz="1400" dirty="0">
                  <a:solidFill>
                    <a:schemeClr val="tx1"/>
                  </a:solidFill>
                </a:rPr>
                <a:t>.</a:t>
              </a:r>
            </a:p>
          </p:txBody>
        </p:sp>
        <p:sp>
          <p:nvSpPr>
            <p:cNvPr id="70" name="Rectangle: Rounded Corners 69">
              <a:extLst>
                <a:ext uri="{FF2B5EF4-FFF2-40B4-BE49-F238E27FC236}">
                  <a16:creationId xmlns:a16="http://schemas.microsoft.com/office/drawing/2014/main" id="{D8D103D1-FA8C-40CD-941D-09CAB643FDF8}"/>
                </a:ext>
              </a:extLst>
            </p:cNvPr>
            <p:cNvSpPr/>
            <p:nvPr/>
          </p:nvSpPr>
          <p:spPr>
            <a:xfrm>
              <a:off x="7949646" y="4535670"/>
              <a:ext cx="621507" cy="598575"/>
            </a:xfrm>
            <a:prstGeom prst="roundRect">
              <a:avLst>
                <a:gd name="adj" fmla="val 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MLP</a:t>
              </a:r>
            </a:p>
          </p:txBody>
        </p:sp>
      </p:grpSp>
      <p:pic>
        <p:nvPicPr>
          <p:cNvPr id="35" name="Picture 34">
            <a:extLst>
              <a:ext uri="{FF2B5EF4-FFF2-40B4-BE49-F238E27FC236}">
                <a16:creationId xmlns:a16="http://schemas.microsoft.com/office/drawing/2014/main" id="{EB590BE4-58FA-4EE4-AC66-A3C610EEA9C8}"/>
              </a:ext>
            </a:extLst>
          </p:cNvPr>
          <p:cNvPicPr>
            <a:picLocks noChangeAspect="1"/>
          </p:cNvPicPr>
          <p:nvPr/>
        </p:nvPicPr>
        <p:blipFill rotWithShape="1">
          <a:blip r:embed="rId2"/>
          <a:srcRect l="56257" t="30242" r="16045" b="21741"/>
          <a:stretch/>
        </p:blipFill>
        <p:spPr>
          <a:xfrm>
            <a:off x="9643975" y="5788076"/>
            <a:ext cx="3321092" cy="3236998"/>
          </a:xfrm>
          <a:prstGeom prst="rect">
            <a:avLst/>
          </a:prstGeom>
        </p:spPr>
      </p:pic>
    </p:spTree>
    <p:extLst>
      <p:ext uri="{BB962C8B-B14F-4D97-AF65-F5344CB8AC3E}">
        <p14:creationId xmlns:p14="http://schemas.microsoft.com/office/powerpoint/2010/main" val="162615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A184F0-5166-4C84-8E13-10BF594F2D04}"/>
              </a:ext>
            </a:extLst>
          </p:cNvPr>
          <p:cNvSpPr>
            <a:spLocks noGrp="1"/>
          </p:cNvSpPr>
          <p:nvPr>
            <p:ph type="sldNum" sz="quarter" idx="4"/>
          </p:nvPr>
        </p:nvSpPr>
        <p:spPr/>
        <p:txBody>
          <a:bodyPr/>
          <a:lstStyle/>
          <a:p>
            <a:fld id="{5F6227A0-817E-9743-B435-40662A0A24C6}" type="slidenum">
              <a:rPr lang="en-US" smtClean="0"/>
              <a:pPr/>
              <a:t>13</a:t>
            </a:fld>
            <a:endParaRPr lang="en-US" dirty="0"/>
          </a:p>
        </p:txBody>
      </p:sp>
      <p:sp>
        <p:nvSpPr>
          <p:cNvPr id="3" name="Title 2">
            <a:extLst>
              <a:ext uri="{FF2B5EF4-FFF2-40B4-BE49-F238E27FC236}">
                <a16:creationId xmlns:a16="http://schemas.microsoft.com/office/drawing/2014/main" id="{947DCC5A-F4E2-42F3-9D46-B3B2FE77032F}"/>
              </a:ext>
            </a:extLst>
          </p:cNvPr>
          <p:cNvSpPr>
            <a:spLocks noGrp="1"/>
          </p:cNvSpPr>
          <p:nvPr>
            <p:ph type="title"/>
          </p:nvPr>
        </p:nvSpPr>
        <p:spPr/>
        <p:txBody>
          <a:bodyPr/>
          <a:lstStyle/>
          <a:p>
            <a:r>
              <a:rPr lang="en-AU" dirty="0"/>
              <a:t>My Approach</a:t>
            </a:r>
          </a:p>
        </p:txBody>
      </p:sp>
      <p:sp>
        <p:nvSpPr>
          <p:cNvPr id="7" name="TextBox 6">
            <a:extLst>
              <a:ext uri="{FF2B5EF4-FFF2-40B4-BE49-F238E27FC236}">
                <a16:creationId xmlns:a16="http://schemas.microsoft.com/office/drawing/2014/main" id="{6653BD8A-5D36-4B18-8C06-216DA497E593}"/>
              </a:ext>
            </a:extLst>
          </p:cNvPr>
          <p:cNvSpPr txBox="1"/>
          <p:nvPr/>
        </p:nvSpPr>
        <p:spPr>
          <a:xfrm>
            <a:off x="4242814" y="2143904"/>
            <a:ext cx="837089" cy="461665"/>
          </a:xfrm>
          <a:prstGeom prst="rect">
            <a:avLst/>
          </a:prstGeom>
          <a:noFill/>
          <a:ln>
            <a:solidFill>
              <a:schemeClr val="tx1"/>
            </a:solidFill>
          </a:ln>
        </p:spPr>
        <p:txBody>
          <a:bodyPr wrap="none" rtlCol="0">
            <a:spAutoFit/>
          </a:bodyPr>
          <a:lstStyle/>
          <a:p>
            <a:r>
              <a:rPr lang="en-AU" sz="2400" dirty="0"/>
              <a:t>hello</a:t>
            </a:r>
          </a:p>
        </p:txBody>
      </p:sp>
      <p:sp>
        <p:nvSpPr>
          <p:cNvPr id="8" name="TextBox 7">
            <a:extLst>
              <a:ext uri="{FF2B5EF4-FFF2-40B4-BE49-F238E27FC236}">
                <a16:creationId xmlns:a16="http://schemas.microsoft.com/office/drawing/2014/main" id="{C1AC4BBD-46F2-4F3C-AC34-895EBAFB3C4F}"/>
              </a:ext>
            </a:extLst>
          </p:cNvPr>
          <p:cNvSpPr txBox="1"/>
          <p:nvPr/>
        </p:nvSpPr>
        <p:spPr>
          <a:xfrm>
            <a:off x="5270893" y="2143904"/>
            <a:ext cx="750526" cy="461665"/>
          </a:xfrm>
          <a:prstGeom prst="rect">
            <a:avLst/>
          </a:prstGeom>
          <a:noFill/>
          <a:ln>
            <a:solidFill>
              <a:schemeClr val="tx1"/>
            </a:solidFill>
          </a:ln>
        </p:spPr>
        <p:txBody>
          <a:bodyPr wrap="none" rtlCol="0">
            <a:spAutoFit/>
          </a:bodyPr>
          <a:lstStyle/>
          <a:p>
            <a:r>
              <a:rPr lang="en-AU" sz="2400" dirty="0"/>
              <a:t>how</a:t>
            </a:r>
          </a:p>
        </p:txBody>
      </p:sp>
      <p:sp>
        <p:nvSpPr>
          <p:cNvPr id="9" name="TextBox 8">
            <a:extLst>
              <a:ext uri="{FF2B5EF4-FFF2-40B4-BE49-F238E27FC236}">
                <a16:creationId xmlns:a16="http://schemas.microsoft.com/office/drawing/2014/main" id="{97EF473E-9446-43D0-AA4D-8E7B85F8233C}"/>
              </a:ext>
            </a:extLst>
          </p:cNvPr>
          <p:cNvSpPr txBox="1"/>
          <p:nvPr/>
        </p:nvSpPr>
        <p:spPr>
          <a:xfrm>
            <a:off x="6161113" y="2143903"/>
            <a:ext cx="630301" cy="461665"/>
          </a:xfrm>
          <a:prstGeom prst="rect">
            <a:avLst/>
          </a:prstGeom>
          <a:noFill/>
          <a:ln>
            <a:solidFill>
              <a:schemeClr val="tx1"/>
            </a:solidFill>
          </a:ln>
        </p:spPr>
        <p:txBody>
          <a:bodyPr wrap="none" rtlCol="0">
            <a:spAutoFit/>
          </a:bodyPr>
          <a:lstStyle/>
          <a:p>
            <a:r>
              <a:rPr lang="en-AU" sz="2400" dirty="0"/>
              <a:t>are</a:t>
            </a:r>
          </a:p>
        </p:txBody>
      </p:sp>
      <p:sp>
        <p:nvSpPr>
          <p:cNvPr id="10" name="TextBox 9">
            <a:extLst>
              <a:ext uri="{FF2B5EF4-FFF2-40B4-BE49-F238E27FC236}">
                <a16:creationId xmlns:a16="http://schemas.microsoft.com/office/drawing/2014/main" id="{6B1F94B6-7762-4E9D-9507-E9D46CF1365E}"/>
              </a:ext>
            </a:extLst>
          </p:cNvPr>
          <p:cNvSpPr txBox="1"/>
          <p:nvPr/>
        </p:nvSpPr>
        <p:spPr>
          <a:xfrm>
            <a:off x="6931108" y="2143902"/>
            <a:ext cx="681597" cy="461665"/>
          </a:xfrm>
          <a:prstGeom prst="rect">
            <a:avLst/>
          </a:prstGeom>
          <a:noFill/>
          <a:ln>
            <a:solidFill>
              <a:schemeClr val="tx1"/>
            </a:solidFill>
          </a:ln>
        </p:spPr>
        <p:txBody>
          <a:bodyPr wrap="none" rtlCol="0">
            <a:spAutoFit/>
          </a:bodyPr>
          <a:lstStyle/>
          <a:p>
            <a:r>
              <a:rPr lang="en-AU" sz="2400" dirty="0"/>
              <a:t>you</a:t>
            </a:r>
          </a:p>
        </p:txBody>
      </p:sp>
      <p:sp>
        <p:nvSpPr>
          <p:cNvPr id="11" name="TextBox 10">
            <a:extLst>
              <a:ext uri="{FF2B5EF4-FFF2-40B4-BE49-F238E27FC236}">
                <a16:creationId xmlns:a16="http://schemas.microsoft.com/office/drawing/2014/main" id="{D648EA44-E16E-4DF0-8BD4-594F227196B2}"/>
              </a:ext>
            </a:extLst>
          </p:cNvPr>
          <p:cNvSpPr txBox="1"/>
          <p:nvPr/>
        </p:nvSpPr>
        <p:spPr>
          <a:xfrm>
            <a:off x="7752399" y="2143904"/>
            <a:ext cx="768159" cy="461665"/>
          </a:xfrm>
          <a:prstGeom prst="rect">
            <a:avLst/>
          </a:prstGeom>
          <a:noFill/>
          <a:ln>
            <a:solidFill>
              <a:schemeClr val="tx1"/>
            </a:solidFill>
          </a:ln>
        </p:spPr>
        <p:txBody>
          <a:bodyPr wrap="none" rtlCol="0">
            <a:spAutoFit/>
          </a:bodyPr>
          <a:lstStyle/>
          <a:p>
            <a:r>
              <a:rPr lang="en-AU" sz="2400" dirty="0"/>
              <a:t>john</a:t>
            </a:r>
          </a:p>
        </p:txBody>
      </p:sp>
      <p:sp>
        <p:nvSpPr>
          <p:cNvPr id="12" name="TextBox 11">
            <a:extLst>
              <a:ext uri="{FF2B5EF4-FFF2-40B4-BE49-F238E27FC236}">
                <a16:creationId xmlns:a16="http://schemas.microsoft.com/office/drawing/2014/main" id="{92D71AFC-2A30-4D71-831A-8CE4FA8EA75B}"/>
              </a:ext>
            </a:extLst>
          </p:cNvPr>
          <p:cNvSpPr txBox="1"/>
          <p:nvPr/>
        </p:nvSpPr>
        <p:spPr>
          <a:xfrm>
            <a:off x="8745212" y="2143322"/>
            <a:ext cx="1298753" cy="461665"/>
          </a:xfrm>
          <a:prstGeom prst="rect">
            <a:avLst/>
          </a:prstGeom>
          <a:noFill/>
          <a:ln>
            <a:solidFill>
              <a:schemeClr val="tx1"/>
            </a:solidFill>
          </a:ln>
        </p:spPr>
        <p:txBody>
          <a:bodyPr wrap="none" rtlCol="0">
            <a:spAutoFit/>
          </a:bodyPr>
          <a:lstStyle/>
          <a:p>
            <a:r>
              <a:rPr lang="en-AU" sz="2400" dirty="0"/>
              <a:t>##</a:t>
            </a:r>
            <a:r>
              <a:rPr lang="en-AU" sz="2400" dirty="0" err="1"/>
              <a:t>athan</a:t>
            </a:r>
            <a:endParaRPr lang="en-AU" sz="2400" dirty="0"/>
          </a:p>
        </p:txBody>
      </p:sp>
      <p:sp>
        <p:nvSpPr>
          <p:cNvPr id="22" name="TextBox 21">
            <a:extLst>
              <a:ext uri="{FF2B5EF4-FFF2-40B4-BE49-F238E27FC236}">
                <a16:creationId xmlns:a16="http://schemas.microsoft.com/office/drawing/2014/main" id="{EA32E503-D030-4CE0-9478-2FA515D9D23E}"/>
              </a:ext>
            </a:extLst>
          </p:cNvPr>
          <p:cNvSpPr txBox="1"/>
          <p:nvPr/>
        </p:nvSpPr>
        <p:spPr>
          <a:xfrm>
            <a:off x="4242814" y="1380367"/>
            <a:ext cx="4124847" cy="461665"/>
          </a:xfrm>
          <a:prstGeom prst="rect">
            <a:avLst/>
          </a:prstGeom>
          <a:noFill/>
          <a:ln>
            <a:solidFill>
              <a:schemeClr val="tx1"/>
            </a:solidFill>
          </a:ln>
        </p:spPr>
        <p:txBody>
          <a:bodyPr wrap="none" rtlCol="0">
            <a:spAutoFit/>
          </a:bodyPr>
          <a:lstStyle/>
          <a:p>
            <a:r>
              <a:rPr lang="en-AU" sz="2400" dirty="0"/>
              <a:t>hello how are you </a:t>
            </a:r>
            <a:r>
              <a:rPr lang="en-AU" sz="2400" dirty="0" err="1"/>
              <a:t>johnathan</a:t>
            </a:r>
            <a:endParaRPr lang="en-AU" sz="2400" dirty="0"/>
          </a:p>
        </p:txBody>
      </p:sp>
      <p:sp>
        <p:nvSpPr>
          <p:cNvPr id="23" name="TextBox 22">
            <a:extLst>
              <a:ext uri="{FF2B5EF4-FFF2-40B4-BE49-F238E27FC236}">
                <a16:creationId xmlns:a16="http://schemas.microsoft.com/office/drawing/2014/main" id="{30226541-80C0-4042-B0D4-0147BFAED191}"/>
              </a:ext>
            </a:extLst>
          </p:cNvPr>
          <p:cNvSpPr txBox="1"/>
          <p:nvPr/>
        </p:nvSpPr>
        <p:spPr>
          <a:xfrm>
            <a:off x="839758" y="1380367"/>
            <a:ext cx="954107" cy="461665"/>
          </a:xfrm>
          <a:prstGeom prst="rect">
            <a:avLst/>
          </a:prstGeom>
          <a:noFill/>
        </p:spPr>
        <p:txBody>
          <a:bodyPr wrap="none" rtlCol="0">
            <a:spAutoFit/>
          </a:bodyPr>
          <a:lstStyle/>
          <a:p>
            <a:r>
              <a:rPr lang="en-AU" sz="2400" dirty="0"/>
              <a:t>Input:</a:t>
            </a:r>
          </a:p>
        </p:txBody>
      </p:sp>
      <p:sp>
        <p:nvSpPr>
          <p:cNvPr id="24" name="TextBox 23">
            <a:extLst>
              <a:ext uri="{FF2B5EF4-FFF2-40B4-BE49-F238E27FC236}">
                <a16:creationId xmlns:a16="http://schemas.microsoft.com/office/drawing/2014/main" id="{90349EF2-AA50-4762-8114-0C35B0BD87EA}"/>
              </a:ext>
            </a:extLst>
          </p:cNvPr>
          <p:cNvSpPr txBox="1"/>
          <p:nvPr/>
        </p:nvSpPr>
        <p:spPr>
          <a:xfrm>
            <a:off x="841141" y="2143322"/>
            <a:ext cx="1400896" cy="461665"/>
          </a:xfrm>
          <a:prstGeom prst="rect">
            <a:avLst/>
          </a:prstGeom>
          <a:noFill/>
        </p:spPr>
        <p:txBody>
          <a:bodyPr wrap="none" rtlCol="0">
            <a:spAutoFit/>
          </a:bodyPr>
          <a:lstStyle/>
          <a:p>
            <a:r>
              <a:rPr lang="en-AU" sz="2400" dirty="0"/>
              <a:t>Tokenize</a:t>
            </a:r>
          </a:p>
        </p:txBody>
      </p:sp>
      <p:sp>
        <p:nvSpPr>
          <p:cNvPr id="29" name="TextBox 28">
            <a:extLst>
              <a:ext uri="{FF2B5EF4-FFF2-40B4-BE49-F238E27FC236}">
                <a16:creationId xmlns:a16="http://schemas.microsoft.com/office/drawing/2014/main" id="{9299DABE-D16C-46BA-A244-CE8BEB645CD0}"/>
              </a:ext>
            </a:extLst>
          </p:cNvPr>
          <p:cNvSpPr txBox="1"/>
          <p:nvPr/>
        </p:nvSpPr>
        <p:spPr>
          <a:xfrm>
            <a:off x="352570" y="4666531"/>
            <a:ext cx="2137124" cy="461665"/>
          </a:xfrm>
          <a:prstGeom prst="rect">
            <a:avLst/>
          </a:prstGeom>
          <a:noFill/>
        </p:spPr>
        <p:txBody>
          <a:bodyPr wrap="none" rtlCol="0">
            <a:spAutoFit/>
          </a:bodyPr>
          <a:lstStyle/>
          <a:p>
            <a:r>
              <a:rPr lang="en-AU" sz="2400" dirty="0"/>
              <a:t>Domain logits:</a:t>
            </a:r>
          </a:p>
        </p:txBody>
      </p:sp>
      <p:sp>
        <p:nvSpPr>
          <p:cNvPr id="26" name="TextBox 25">
            <a:extLst>
              <a:ext uri="{FF2B5EF4-FFF2-40B4-BE49-F238E27FC236}">
                <a16:creationId xmlns:a16="http://schemas.microsoft.com/office/drawing/2014/main" id="{8F896455-B307-4C94-94C1-7DFC7FE1E7E2}"/>
              </a:ext>
            </a:extLst>
          </p:cNvPr>
          <p:cNvSpPr txBox="1"/>
          <p:nvPr/>
        </p:nvSpPr>
        <p:spPr>
          <a:xfrm>
            <a:off x="4242814" y="3146066"/>
            <a:ext cx="699230" cy="461665"/>
          </a:xfrm>
          <a:prstGeom prst="rect">
            <a:avLst/>
          </a:prstGeom>
          <a:noFill/>
          <a:ln>
            <a:solidFill>
              <a:schemeClr val="tx1"/>
            </a:solidFill>
          </a:ln>
        </p:spPr>
        <p:txBody>
          <a:bodyPr wrap="none" rtlCol="0">
            <a:spAutoFit/>
          </a:bodyPr>
          <a:lstStyle/>
          <a:p>
            <a:r>
              <a:rPr lang="en-AU" sz="2400" dirty="0"/>
              <a:t>###</a:t>
            </a:r>
          </a:p>
        </p:txBody>
      </p:sp>
      <p:sp>
        <p:nvSpPr>
          <p:cNvPr id="30" name="TextBox 29">
            <a:extLst>
              <a:ext uri="{FF2B5EF4-FFF2-40B4-BE49-F238E27FC236}">
                <a16:creationId xmlns:a16="http://schemas.microsoft.com/office/drawing/2014/main" id="{CDDF82B7-11DE-469F-A3BC-0C5771D491C1}"/>
              </a:ext>
            </a:extLst>
          </p:cNvPr>
          <p:cNvSpPr txBox="1"/>
          <p:nvPr/>
        </p:nvSpPr>
        <p:spPr>
          <a:xfrm>
            <a:off x="5270893" y="3146066"/>
            <a:ext cx="699230" cy="461665"/>
          </a:xfrm>
          <a:prstGeom prst="rect">
            <a:avLst/>
          </a:prstGeom>
          <a:noFill/>
          <a:ln>
            <a:solidFill>
              <a:schemeClr val="tx1"/>
            </a:solidFill>
          </a:ln>
        </p:spPr>
        <p:txBody>
          <a:bodyPr wrap="none" rtlCol="0">
            <a:spAutoFit/>
          </a:bodyPr>
          <a:lstStyle/>
          <a:p>
            <a:r>
              <a:rPr lang="en-AU" sz="2400" dirty="0"/>
              <a:t>###</a:t>
            </a:r>
          </a:p>
        </p:txBody>
      </p:sp>
      <p:sp>
        <p:nvSpPr>
          <p:cNvPr id="31" name="TextBox 30">
            <a:extLst>
              <a:ext uri="{FF2B5EF4-FFF2-40B4-BE49-F238E27FC236}">
                <a16:creationId xmlns:a16="http://schemas.microsoft.com/office/drawing/2014/main" id="{00B11593-E614-4693-80C7-6A0D88197194}"/>
              </a:ext>
            </a:extLst>
          </p:cNvPr>
          <p:cNvSpPr txBox="1"/>
          <p:nvPr/>
        </p:nvSpPr>
        <p:spPr>
          <a:xfrm>
            <a:off x="6161113" y="3146065"/>
            <a:ext cx="699230" cy="461665"/>
          </a:xfrm>
          <a:prstGeom prst="rect">
            <a:avLst/>
          </a:prstGeom>
          <a:noFill/>
          <a:ln>
            <a:solidFill>
              <a:schemeClr val="tx1"/>
            </a:solidFill>
          </a:ln>
        </p:spPr>
        <p:txBody>
          <a:bodyPr wrap="none" rtlCol="0">
            <a:spAutoFit/>
          </a:bodyPr>
          <a:lstStyle/>
          <a:p>
            <a:r>
              <a:rPr lang="en-AU" sz="2400" dirty="0"/>
              <a:t>###</a:t>
            </a:r>
          </a:p>
        </p:txBody>
      </p:sp>
      <p:sp>
        <p:nvSpPr>
          <p:cNvPr id="32" name="TextBox 31">
            <a:extLst>
              <a:ext uri="{FF2B5EF4-FFF2-40B4-BE49-F238E27FC236}">
                <a16:creationId xmlns:a16="http://schemas.microsoft.com/office/drawing/2014/main" id="{B12899FE-C6F2-428E-8CB7-3DC54E28EAD1}"/>
              </a:ext>
            </a:extLst>
          </p:cNvPr>
          <p:cNvSpPr txBox="1"/>
          <p:nvPr/>
        </p:nvSpPr>
        <p:spPr>
          <a:xfrm>
            <a:off x="6931108" y="3146064"/>
            <a:ext cx="699230" cy="461665"/>
          </a:xfrm>
          <a:prstGeom prst="rect">
            <a:avLst/>
          </a:prstGeom>
          <a:noFill/>
          <a:ln>
            <a:solidFill>
              <a:schemeClr val="tx1"/>
            </a:solidFill>
          </a:ln>
        </p:spPr>
        <p:txBody>
          <a:bodyPr wrap="none" rtlCol="0">
            <a:spAutoFit/>
          </a:bodyPr>
          <a:lstStyle/>
          <a:p>
            <a:r>
              <a:rPr lang="en-AU" sz="2400" dirty="0"/>
              <a:t>###</a:t>
            </a:r>
          </a:p>
        </p:txBody>
      </p:sp>
      <p:sp>
        <p:nvSpPr>
          <p:cNvPr id="33" name="TextBox 32">
            <a:extLst>
              <a:ext uri="{FF2B5EF4-FFF2-40B4-BE49-F238E27FC236}">
                <a16:creationId xmlns:a16="http://schemas.microsoft.com/office/drawing/2014/main" id="{27E3FBFC-E4D0-4DB4-AB16-9FE6E884D814}"/>
              </a:ext>
            </a:extLst>
          </p:cNvPr>
          <p:cNvSpPr txBox="1"/>
          <p:nvPr/>
        </p:nvSpPr>
        <p:spPr>
          <a:xfrm>
            <a:off x="7752399" y="3146066"/>
            <a:ext cx="699230" cy="461665"/>
          </a:xfrm>
          <a:prstGeom prst="rect">
            <a:avLst/>
          </a:prstGeom>
          <a:noFill/>
          <a:ln>
            <a:solidFill>
              <a:schemeClr val="tx1"/>
            </a:solidFill>
          </a:ln>
        </p:spPr>
        <p:txBody>
          <a:bodyPr wrap="none" rtlCol="0">
            <a:spAutoFit/>
          </a:bodyPr>
          <a:lstStyle/>
          <a:p>
            <a:r>
              <a:rPr lang="en-AU" sz="2400" dirty="0"/>
              <a:t>###</a:t>
            </a:r>
          </a:p>
        </p:txBody>
      </p:sp>
      <p:sp>
        <p:nvSpPr>
          <p:cNvPr id="34" name="TextBox 33">
            <a:extLst>
              <a:ext uri="{FF2B5EF4-FFF2-40B4-BE49-F238E27FC236}">
                <a16:creationId xmlns:a16="http://schemas.microsoft.com/office/drawing/2014/main" id="{D0056169-BE5C-4462-A34C-725529C0B0B8}"/>
              </a:ext>
            </a:extLst>
          </p:cNvPr>
          <p:cNvSpPr txBox="1"/>
          <p:nvPr/>
        </p:nvSpPr>
        <p:spPr>
          <a:xfrm>
            <a:off x="8745212" y="3145484"/>
            <a:ext cx="699230" cy="461665"/>
          </a:xfrm>
          <a:prstGeom prst="rect">
            <a:avLst/>
          </a:prstGeom>
          <a:noFill/>
          <a:ln>
            <a:solidFill>
              <a:schemeClr val="tx1"/>
            </a:solidFill>
          </a:ln>
        </p:spPr>
        <p:txBody>
          <a:bodyPr wrap="none" rtlCol="0">
            <a:spAutoFit/>
          </a:bodyPr>
          <a:lstStyle/>
          <a:p>
            <a:r>
              <a:rPr lang="en-AU" sz="2400" dirty="0"/>
              <a:t>###</a:t>
            </a:r>
          </a:p>
        </p:txBody>
      </p:sp>
      <p:sp>
        <p:nvSpPr>
          <p:cNvPr id="35" name="TextBox 34">
            <a:extLst>
              <a:ext uri="{FF2B5EF4-FFF2-40B4-BE49-F238E27FC236}">
                <a16:creationId xmlns:a16="http://schemas.microsoft.com/office/drawing/2014/main" id="{216EC1E9-4429-4033-9275-D319B70219A4}"/>
              </a:ext>
            </a:extLst>
          </p:cNvPr>
          <p:cNvSpPr txBox="1"/>
          <p:nvPr/>
        </p:nvSpPr>
        <p:spPr>
          <a:xfrm>
            <a:off x="841141" y="3145484"/>
            <a:ext cx="1849994" cy="461665"/>
          </a:xfrm>
          <a:prstGeom prst="rect">
            <a:avLst/>
          </a:prstGeom>
          <a:noFill/>
        </p:spPr>
        <p:txBody>
          <a:bodyPr wrap="none" rtlCol="0">
            <a:spAutoFit/>
          </a:bodyPr>
          <a:lstStyle/>
          <a:p>
            <a:r>
              <a:rPr lang="en-AU" sz="2400" dirty="0"/>
              <a:t>Transformer</a:t>
            </a:r>
          </a:p>
        </p:txBody>
      </p:sp>
      <p:sp>
        <p:nvSpPr>
          <p:cNvPr id="4" name="Left Brace 3">
            <a:extLst>
              <a:ext uri="{FF2B5EF4-FFF2-40B4-BE49-F238E27FC236}">
                <a16:creationId xmlns:a16="http://schemas.microsoft.com/office/drawing/2014/main" id="{D9022C54-BD14-4CE2-B43F-B8DBC81122E9}"/>
              </a:ext>
            </a:extLst>
          </p:cNvPr>
          <p:cNvSpPr/>
          <p:nvPr/>
        </p:nvSpPr>
        <p:spPr>
          <a:xfrm rot="16200000">
            <a:off x="6770983" y="1209883"/>
            <a:ext cx="298990" cy="5355328"/>
          </a:xfrm>
          <a:prstGeom prst="leftBrace">
            <a:avLst>
              <a:gd name="adj1" fmla="val 8333"/>
              <a:gd name="adj2" fmla="val 60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36" name="TextBox 35">
            <a:extLst>
              <a:ext uri="{FF2B5EF4-FFF2-40B4-BE49-F238E27FC236}">
                <a16:creationId xmlns:a16="http://schemas.microsoft.com/office/drawing/2014/main" id="{144B823B-EC21-4A71-81A8-7A0F31DB7953}"/>
              </a:ext>
            </a:extLst>
          </p:cNvPr>
          <p:cNvSpPr txBox="1"/>
          <p:nvPr/>
        </p:nvSpPr>
        <p:spPr>
          <a:xfrm>
            <a:off x="2613031" y="4388486"/>
            <a:ext cx="1588897" cy="461665"/>
          </a:xfrm>
          <a:prstGeom prst="rect">
            <a:avLst/>
          </a:prstGeom>
          <a:noFill/>
          <a:ln>
            <a:solidFill>
              <a:schemeClr val="tx1"/>
            </a:solidFill>
          </a:ln>
        </p:spPr>
        <p:txBody>
          <a:bodyPr wrap="none" rtlCol="0">
            <a:spAutoFit/>
          </a:bodyPr>
          <a:lstStyle/>
          <a:p>
            <a:r>
              <a:rPr lang="en-AU" sz="2400" dirty="0"/>
              <a:t>Domain 0:</a:t>
            </a:r>
          </a:p>
        </p:txBody>
      </p:sp>
      <p:sp>
        <p:nvSpPr>
          <p:cNvPr id="42" name="TextBox 41">
            <a:extLst>
              <a:ext uri="{FF2B5EF4-FFF2-40B4-BE49-F238E27FC236}">
                <a16:creationId xmlns:a16="http://schemas.microsoft.com/office/drawing/2014/main" id="{AB2DF740-CB39-4A05-B548-08E7E2C98B9F}"/>
              </a:ext>
            </a:extLst>
          </p:cNvPr>
          <p:cNvSpPr txBox="1"/>
          <p:nvPr/>
        </p:nvSpPr>
        <p:spPr>
          <a:xfrm>
            <a:off x="2613031" y="4860041"/>
            <a:ext cx="1588897" cy="461665"/>
          </a:xfrm>
          <a:prstGeom prst="rect">
            <a:avLst/>
          </a:prstGeom>
          <a:noFill/>
          <a:ln>
            <a:solidFill>
              <a:schemeClr val="tx1"/>
            </a:solidFill>
          </a:ln>
        </p:spPr>
        <p:txBody>
          <a:bodyPr wrap="none" rtlCol="0">
            <a:spAutoFit/>
          </a:bodyPr>
          <a:lstStyle/>
          <a:p>
            <a:r>
              <a:rPr lang="en-AU" sz="2400" dirty="0"/>
              <a:t>Domain 1:</a:t>
            </a:r>
          </a:p>
        </p:txBody>
      </p:sp>
      <p:sp>
        <p:nvSpPr>
          <p:cNvPr id="43" name="TextBox 42">
            <a:extLst>
              <a:ext uri="{FF2B5EF4-FFF2-40B4-BE49-F238E27FC236}">
                <a16:creationId xmlns:a16="http://schemas.microsoft.com/office/drawing/2014/main" id="{BC7C5CDE-E900-4190-A3F5-D38F059B5BCD}"/>
              </a:ext>
            </a:extLst>
          </p:cNvPr>
          <p:cNvSpPr txBox="1"/>
          <p:nvPr/>
        </p:nvSpPr>
        <p:spPr>
          <a:xfrm>
            <a:off x="4329376" y="4388486"/>
            <a:ext cx="612668" cy="461665"/>
          </a:xfrm>
          <a:prstGeom prst="rect">
            <a:avLst/>
          </a:prstGeom>
          <a:noFill/>
          <a:ln>
            <a:solidFill>
              <a:schemeClr val="tx1"/>
            </a:solidFill>
          </a:ln>
        </p:spPr>
        <p:txBody>
          <a:bodyPr wrap="none" rtlCol="0">
            <a:spAutoFit/>
          </a:bodyPr>
          <a:lstStyle/>
          <a:p>
            <a:r>
              <a:rPr lang="en-AU" sz="2400" dirty="0"/>
              <a:t>0.9</a:t>
            </a:r>
          </a:p>
        </p:txBody>
      </p:sp>
      <p:sp>
        <p:nvSpPr>
          <p:cNvPr id="44" name="TextBox 43">
            <a:extLst>
              <a:ext uri="{FF2B5EF4-FFF2-40B4-BE49-F238E27FC236}">
                <a16:creationId xmlns:a16="http://schemas.microsoft.com/office/drawing/2014/main" id="{733C262B-DD8E-45C3-B6B6-BAC7501027C8}"/>
              </a:ext>
            </a:extLst>
          </p:cNvPr>
          <p:cNvSpPr txBox="1"/>
          <p:nvPr/>
        </p:nvSpPr>
        <p:spPr>
          <a:xfrm>
            <a:off x="4329376" y="4860041"/>
            <a:ext cx="612668" cy="461665"/>
          </a:xfrm>
          <a:prstGeom prst="rect">
            <a:avLst/>
          </a:prstGeom>
          <a:noFill/>
          <a:ln>
            <a:solidFill>
              <a:schemeClr val="tx1"/>
            </a:solidFill>
          </a:ln>
        </p:spPr>
        <p:txBody>
          <a:bodyPr wrap="none" rtlCol="0">
            <a:spAutoFit/>
          </a:bodyPr>
          <a:lstStyle/>
          <a:p>
            <a:r>
              <a:rPr lang="en-AU" sz="2400" dirty="0"/>
              <a:t>0.1</a:t>
            </a:r>
          </a:p>
        </p:txBody>
      </p:sp>
      <p:sp>
        <p:nvSpPr>
          <p:cNvPr id="45" name="TextBox 44">
            <a:extLst>
              <a:ext uri="{FF2B5EF4-FFF2-40B4-BE49-F238E27FC236}">
                <a16:creationId xmlns:a16="http://schemas.microsoft.com/office/drawing/2014/main" id="{95B97475-2668-414E-A292-D5E401AE9736}"/>
              </a:ext>
            </a:extLst>
          </p:cNvPr>
          <p:cNvSpPr txBox="1"/>
          <p:nvPr/>
        </p:nvSpPr>
        <p:spPr>
          <a:xfrm>
            <a:off x="352570" y="5956746"/>
            <a:ext cx="1160895" cy="461665"/>
          </a:xfrm>
          <a:prstGeom prst="rect">
            <a:avLst/>
          </a:prstGeom>
          <a:noFill/>
        </p:spPr>
        <p:txBody>
          <a:bodyPr wrap="none" rtlCol="0">
            <a:spAutoFit/>
          </a:bodyPr>
          <a:lstStyle/>
          <a:p>
            <a:r>
              <a:rPr lang="en-AU" sz="2400" dirty="0" err="1"/>
              <a:t>Concat</a:t>
            </a:r>
            <a:endParaRPr lang="en-AU" sz="2400" dirty="0"/>
          </a:p>
        </p:txBody>
      </p:sp>
      <p:sp>
        <p:nvSpPr>
          <p:cNvPr id="48" name="TextBox 47">
            <a:extLst>
              <a:ext uri="{FF2B5EF4-FFF2-40B4-BE49-F238E27FC236}">
                <a16:creationId xmlns:a16="http://schemas.microsoft.com/office/drawing/2014/main" id="{74AA8B07-19C2-452B-BA45-C2121F3EA46F}"/>
              </a:ext>
            </a:extLst>
          </p:cNvPr>
          <p:cNvSpPr txBox="1"/>
          <p:nvPr/>
        </p:nvSpPr>
        <p:spPr>
          <a:xfrm>
            <a:off x="2802964" y="6198291"/>
            <a:ext cx="612668" cy="461665"/>
          </a:xfrm>
          <a:prstGeom prst="rect">
            <a:avLst/>
          </a:prstGeom>
          <a:noFill/>
          <a:ln>
            <a:solidFill>
              <a:schemeClr val="tx1"/>
            </a:solidFill>
          </a:ln>
        </p:spPr>
        <p:txBody>
          <a:bodyPr wrap="none" rtlCol="0">
            <a:spAutoFit/>
          </a:bodyPr>
          <a:lstStyle/>
          <a:p>
            <a:r>
              <a:rPr lang="en-AU" sz="2400" dirty="0"/>
              <a:t>0.9</a:t>
            </a:r>
          </a:p>
        </p:txBody>
      </p:sp>
      <p:sp>
        <p:nvSpPr>
          <p:cNvPr id="49" name="TextBox 48">
            <a:extLst>
              <a:ext uri="{FF2B5EF4-FFF2-40B4-BE49-F238E27FC236}">
                <a16:creationId xmlns:a16="http://schemas.microsoft.com/office/drawing/2014/main" id="{AED4D59B-398C-4249-A28E-CF7D5BB192F5}"/>
              </a:ext>
            </a:extLst>
          </p:cNvPr>
          <p:cNvSpPr txBox="1"/>
          <p:nvPr/>
        </p:nvSpPr>
        <p:spPr>
          <a:xfrm>
            <a:off x="2802964" y="6669846"/>
            <a:ext cx="612668" cy="461665"/>
          </a:xfrm>
          <a:prstGeom prst="rect">
            <a:avLst/>
          </a:prstGeom>
          <a:noFill/>
          <a:ln>
            <a:solidFill>
              <a:schemeClr val="tx1"/>
            </a:solidFill>
          </a:ln>
        </p:spPr>
        <p:txBody>
          <a:bodyPr wrap="none" rtlCol="0">
            <a:spAutoFit/>
          </a:bodyPr>
          <a:lstStyle/>
          <a:p>
            <a:r>
              <a:rPr lang="en-AU" sz="2400" dirty="0"/>
              <a:t>0.1</a:t>
            </a:r>
          </a:p>
        </p:txBody>
      </p:sp>
      <p:sp>
        <p:nvSpPr>
          <p:cNvPr id="50" name="TextBox 49">
            <a:extLst>
              <a:ext uri="{FF2B5EF4-FFF2-40B4-BE49-F238E27FC236}">
                <a16:creationId xmlns:a16="http://schemas.microsoft.com/office/drawing/2014/main" id="{067CF6E3-3ACA-4A24-9068-48F65C460352}"/>
              </a:ext>
            </a:extLst>
          </p:cNvPr>
          <p:cNvSpPr txBox="1"/>
          <p:nvPr/>
        </p:nvSpPr>
        <p:spPr>
          <a:xfrm>
            <a:off x="2803928" y="5725913"/>
            <a:ext cx="699230" cy="461665"/>
          </a:xfrm>
          <a:prstGeom prst="rect">
            <a:avLst/>
          </a:prstGeom>
          <a:noFill/>
          <a:ln>
            <a:solidFill>
              <a:schemeClr val="tx1"/>
            </a:solidFill>
          </a:ln>
        </p:spPr>
        <p:txBody>
          <a:bodyPr wrap="square" rtlCol="0">
            <a:spAutoFit/>
          </a:bodyPr>
          <a:lstStyle/>
          <a:p>
            <a:r>
              <a:rPr lang="en-AU" sz="2400" dirty="0"/>
              <a:t>###</a:t>
            </a:r>
          </a:p>
        </p:txBody>
      </p:sp>
      <p:sp>
        <p:nvSpPr>
          <p:cNvPr id="51" name="TextBox 50">
            <a:extLst>
              <a:ext uri="{FF2B5EF4-FFF2-40B4-BE49-F238E27FC236}">
                <a16:creationId xmlns:a16="http://schemas.microsoft.com/office/drawing/2014/main" id="{4CC56FC9-ED81-4102-A88C-CA9BFF0F1FAF}"/>
              </a:ext>
            </a:extLst>
          </p:cNvPr>
          <p:cNvSpPr txBox="1"/>
          <p:nvPr/>
        </p:nvSpPr>
        <p:spPr>
          <a:xfrm>
            <a:off x="3832007" y="5725913"/>
            <a:ext cx="699230" cy="461665"/>
          </a:xfrm>
          <a:prstGeom prst="rect">
            <a:avLst/>
          </a:prstGeom>
          <a:noFill/>
          <a:ln>
            <a:solidFill>
              <a:schemeClr val="tx1"/>
            </a:solidFill>
          </a:ln>
        </p:spPr>
        <p:txBody>
          <a:bodyPr wrap="square" rtlCol="0">
            <a:spAutoFit/>
          </a:bodyPr>
          <a:lstStyle/>
          <a:p>
            <a:r>
              <a:rPr lang="en-AU" sz="2400" dirty="0"/>
              <a:t>###</a:t>
            </a:r>
          </a:p>
        </p:txBody>
      </p:sp>
      <p:sp>
        <p:nvSpPr>
          <p:cNvPr id="52" name="TextBox 51">
            <a:extLst>
              <a:ext uri="{FF2B5EF4-FFF2-40B4-BE49-F238E27FC236}">
                <a16:creationId xmlns:a16="http://schemas.microsoft.com/office/drawing/2014/main" id="{543DBAE2-47BF-411E-A482-E7BB13A14AE7}"/>
              </a:ext>
            </a:extLst>
          </p:cNvPr>
          <p:cNvSpPr txBox="1"/>
          <p:nvPr/>
        </p:nvSpPr>
        <p:spPr>
          <a:xfrm>
            <a:off x="4722227" y="5725912"/>
            <a:ext cx="699230" cy="461665"/>
          </a:xfrm>
          <a:prstGeom prst="rect">
            <a:avLst/>
          </a:prstGeom>
          <a:noFill/>
          <a:ln>
            <a:solidFill>
              <a:schemeClr val="tx1"/>
            </a:solidFill>
          </a:ln>
        </p:spPr>
        <p:txBody>
          <a:bodyPr wrap="square" rtlCol="0">
            <a:spAutoFit/>
          </a:bodyPr>
          <a:lstStyle/>
          <a:p>
            <a:r>
              <a:rPr lang="en-AU" sz="2400" dirty="0"/>
              <a:t>###</a:t>
            </a:r>
          </a:p>
        </p:txBody>
      </p:sp>
      <p:sp>
        <p:nvSpPr>
          <p:cNvPr id="53" name="TextBox 52">
            <a:extLst>
              <a:ext uri="{FF2B5EF4-FFF2-40B4-BE49-F238E27FC236}">
                <a16:creationId xmlns:a16="http://schemas.microsoft.com/office/drawing/2014/main" id="{AF58C05C-28AF-4228-987E-ABA1FFCB655C}"/>
              </a:ext>
            </a:extLst>
          </p:cNvPr>
          <p:cNvSpPr txBox="1"/>
          <p:nvPr/>
        </p:nvSpPr>
        <p:spPr>
          <a:xfrm>
            <a:off x="5492222" y="5725911"/>
            <a:ext cx="699230" cy="461665"/>
          </a:xfrm>
          <a:prstGeom prst="rect">
            <a:avLst/>
          </a:prstGeom>
          <a:noFill/>
          <a:ln>
            <a:solidFill>
              <a:schemeClr val="tx1"/>
            </a:solidFill>
          </a:ln>
        </p:spPr>
        <p:txBody>
          <a:bodyPr wrap="square" rtlCol="0">
            <a:spAutoFit/>
          </a:bodyPr>
          <a:lstStyle/>
          <a:p>
            <a:r>
              <a:rPr lang="en-AU" sz="2400" dirty="0"/>
              <a:t>###</a:t>
            </a:r>
          </a:p>
        </p:txBody>
      </p:sp>
      <p:sp>
        <p:nvSpPr>
          <p:cNvPr id="54" name="TextBox 53">
            <a:extLst>
              <a:ext uri="{FF2B5EF4-FFF2-40B4-BE49-F238E27FC236}">
                <a16:creationId xmlns:a16="http://schemas.microsoft.com/office/drawing/2014/main" id="{BAEDE269-6171-4B03-BFA2-2412B2253548}"/>
              </a:ext>
            </a:extLst>
          </p:cNvPr>
          <p:cNvSpPr txBox="1"/>
          <p:nvPr/>
        </p:nvSpPr>
        <p:spPr>
          <a:xfrm>
            <a:off x="6313513" y="5725913"/>
            <a:ext cx="699230" cy="461665"/>
          </a:xfrm>
          <a:prstGeom prst="rect">
            <a:avLst/>
          </a:prstGeom>
          <a:noFill/>
          <a:ln>
            <a:solidFill>
              <a:schemeClr val="tx1"/>
            </a:solidFill>
          </a:ln>
        </p:spPr>
        <p:txBody>
          <a:bodyPr wrap="square" rtlCol="0">
            <a:spAutoFit/>
          </a:bodyPr>
          <a:lstStyle/>
          <a:p>
            <a:r>
              <a:rPr lang="en-AU" sz="2400" dirty="0"/>
              <a:t>###</a:t>
            </a:r>
          </a:p>
        </p:txBody>
      </p:sp>
      <p:sp>
        <p:nvSpPr>
          <p:cNvPr id="55" name="TextBox 54">
            <a:extLst>
              <a:ext uri="{FF2B5EF4-FFF2-40B4-BE49-F238E27FC236}">
                <a16:creationId xmlns:a16="http://schemas.microsoft.com/office/drawing/2014/main" id="{E58AE409-493F-4866-8462-600783465851}"/>
              </a:ext>
            </a:extLst>
          </p:cNvPr>
          <p:cNvSpPr txBox="1"/>
          <p:nvPr/>
        </p:nvSpPr>
        <p:spPr>
          <a:xfrm>
            <a:off x="7306326" y="5725331"/>
            <a:ext cx="699230" cy="461665"/>
          </a:xfrm>
          <a:prstGeom prst="rect">
            <a:avLst/>
          </a:prstGeom>
          <a:noFill/>
          <a:ln>
            <a:solidFill>
              <a:schemeClr val="tx1"/>
            </a:solidFill>
          </a:ln>
        </p:spPr>
        <p:txBody>
          <a:bodyPr wrap="square" rtlCol="0">
            <a:spAutoFit/>
          </a:bodyPr>
          <a:lstStyle/>
          <a:p>
            <a:r>
              <a:rPr lang="en-AU" sz="2400" dirty="0"/>
              <a:t>###</a:t>
            </a:r>
          </a:p>
        </p:txBody>
      </p:sp>
      <p:sp>
        <p:nvSpPr>
          <p:cNvPr id="56" name="TextBox 55">
            <a:extLst>
              <a:ext uri="{FF2B5EF4-FFF2-40B4-BE49-F238E27FC236}">
                <a16:creationId xmlns:a16="http://schemas.microsoft.com/office/drawing/2014/main" id="{DBF1CBCF-29C2-4416-9648-8C6002B9DDE6}"/>
              </a:ext>
            </a:extLst>
          </p:cNvPr>
          <p:cNvSpPr txBox="1"/>
          <p:nvPr/>
        </p:nvSpPr>
        <p:spPr>
          <a:xfrm>
            <a:off x="3832007" y="6198291"/>
            <a:ext cx="612668" cy="461665"/>
          </a:xfrm>
          <a:prstGeom prst="rect">
            <a:avLst/>
          </a:prstGeom>
          <a:noFill/>
          <a:ln>
            <a:solidFill>
              <a:schemeClr val="tx1"/>
            </a:solidFill>
          </a:ln>
        </p:spPr>
        <p:txBody>
          <a:bodyPr wrap="none" rtlCol="0">
            <a:spAutoFit/>
          </a:bodyPr>
          <a:lstStyle/>
          <a:p>
            <a:r>
              <a:rPr lang="en-AU" sz="2400" dirty="0"/>
              <a:t>0.9</a:t>
            </a:r>
          </a:p>
        </p:txBody>
      </p:sp>
      <p:sp>
        <p:nvSpPr>
          <p:cNvPr id="57" name="TextBox 56">
            <a:extLst>
              <a:ext uri="{FF2B5EF4-FFF2-40B4-BE49-F238E27FC236}">
                <a16:creationId xmlns:a16="http://schemas.microsoft.com/office/drawing/2014/main" id="{FC7C2C12-EF02-4289-8021-F151559C1C8C}"/>
              </a:ext>
            </a:extLst>
          </p:cNvPr>
          <p:cNvSpPr txBox="1"/>
          <p:nvPr/>
        </p:nvSpPr>
        <p:spPr>
          <a:xfrm>
            <a:off x="3832007" y="6669846"/>
            <a:ext cx="612668" cy="461665"/>
          </a:xfrm>
          <a:prstGeom prst="rect">
            <a:avLst/>
          </a:prstGeom>
          <a:noFill/>
          <a:ln>
            <a:solidFill>
              <a:schemeClr val="tx1"/>
            </a:solidFill>
          </a:ln>
        </p:spPr>
        <p:txBody>
          <a:bodyPr wrap="none" rtlCol="0">
            <a:spAutoFit/>
          </a:bodyPr>
          <a:lstStyle/>
          <a:p>
            <a:r>
              <a:rPr lang="en-AU" sz="2400" dirty="0"/>
              <a:t>0.1</a:t>
            </a:r>
          </a:p>
        </p:txBody>
      </p:sp>
      <p:sp>
        <p:nvSpPr>
          <p:cNvPr id="58" name="TextBox 57">
            <a:extLst>
              <a:ext uri="{FF2B5EF4-FFF2-40B4-BE49-F238E27FC236}">
                <a16:creationId xmlns:a16="http://schemas.microsoft.com/office/drawing/2014/main" id="{45E283E7-60B0-49EA-86DA-69AFF2546A46}"/>
              </a:ext>
            </a:extLst>
          </p:cNvPr>
          <p:cNvSpPr txBox="1"/>
          <p:nvPr/>
        </p:nvSpPr>
        <p:spPr>
          <a:xfrm>
            <a:off x="4725824" y="6198291"/>
            <a:ext cx="612668" cy="461665"/>
          </a:xfrm>
          <a:prstGeom prst="rect">
            <a:avLst/>
          </a:prstGeom>
          <a:noFill/>
          <a:ln>
            <a:solidFill>
              <a:schemeClr val="tx1"/>
            </a:solidFill>
          </a:ln>
        </p:spPr>
        <p:txBody>
          <a:bodyPr wrap="none" rtlCol="0">
            <a:spAutoFit/>
          </a:bodyPr>
          <a:lstStyle/>
          <a:p>
            <a:r>
              <a:rPr lang="en-AU" sz="2400" dirty="0"/>
              <a:t>0.9</a:t>
            </a:r>
          </a:p>
        </p:txBody>
      </p:sp>
      <p:sp>
        <p:nvSpPr>
          <p:cNvPr id="59" name="TextBox 58">
            <a:extLst>
              <a:ext uri="{FF2B5EF4-FFF2-40B4-BE49-F238E27FC236}">
                <a16:creationId xmlns:a16="http://schemas.microsoft.com/office/drawing/2014/main" id="{60CD7663-FAB9-402A-B8BA-64C7CB33A4D7}"/>
              </a:ext>
            </a:extLst>
          </p:cNvPr>
          <p:cNvSpPr txBox="1"/>
          <p:nvPr/>
        </p:nvSpPr>
        <p:spPr>
          <a:xfrm>
            <a:off x="4725824" y="6669846"/>
            <a:ext cx="612668" cy="461665"/>
          </a:xfrm>
          <a:prstGeom prst="rect">
            <a:avLst/>
          </a:prstGeom>
          <a:noFill/>
          <a:ln>
            <a:solidFill>
              <a:schemeClr val="tx1"/>
            </a:solidFill>
          </a:ln>
        </p:spPr>
        <p:txBody>
          <a:bodyPr wrap="none" rtlCol="0">
            <a:spAutoFit/>
          </a:bodyPr>
          <a:lstStyle/>
          <a:p>
            <a:r>
              <a:rPr lang="en-AU" sz="2400" dirty="0"/>
              <a:t>0.1</a:t>
            </a:r>
          </a:p>
        </p:txBody>
      </p:sp>
      <p:sp>
        <p:nvSpPr>
          <p:cNvPr id="60" name="TextBox 59">
            <a:extLst>
              <a:ext uri="{FF2B5EF4-FFF2-40B4-BE49-F238E27FC236}">
                <a16:creationId xmlns:a16="http://schemas.microsoft.com/office/drawing/2014/main" id="{BAC64214-70CF-4308-8FFB-FE477B7C5838}"/>
              </a:ext>
            </a:extLst>
          </p:cNvPr>
          <p:cNvSpPr txBox="1"/>
          <p:nvPr/>
        </p:nvSpPr>
        <p:spPr>
          <a:xfrm>
            <a:off x="5492222" y="6198291"/>
            <a:ext cx="612668" cy="461665"/>
          </a:xfrm>
          <a:prstGeom prst="rect">
            <a:avLst/>
          </a:prstGeom>
          <a:noFill/>
          <a:ln>
            <a:solidFill>
              <a:schemeClr val="tx1"/>
            </a:solidFill>
          </a:ln>
        </p:spPr>
        <p:txBody>
          <a:bodyPr wrap="none" rtlCol="0">
            <a:spAutoFit/>
          </a:bodyPr>
          <a:lstStyle/>
          <a:p>
            <a:r>
              <a:rPr lang="en-AU" sz="2400" dirty="0"/>
              <a:t>0.9</a:t>
            </a:r>
          </a:p>
        </p:txBody>
      </p:sp>
      <p:sp>
        <p:nvSpPr>
          <p:cNvPr id="61" name="TextBox 60">
            <a:extLst>
              <a:ext uri="{FF2B5EF4-FFF2-40B4-BE49-F238E27FC236}">
                <a16:creationId xmlns:a16="http://schemas.microsoft.com/office/drawing/2014/main" id="{6393B0DB-6E08-4474-B681-2E05AE07EEA3}"/>
              </a:ext>
            </a:extLst>
          </p:cNvPr>
          <p:cNvSpPr txBox="1"/>
          <p:nvPr/>
        </p:nvSpPr>
        <p:spPr>
          <a:xfrm>
            <a:off x="5492222" y="6669846"/>
            <a:ext cx="612668" cy="461665"/>
          </a:xfrm>
          <a:prstGeom prst="rect">
            <a:avLst/>
          </a:prstGeom>
          <a:noFill/>
          <a:ln>
            <a:solidFill>
              <a:schemeClr val="tx1"/>
            </a:solidFill>
          </a:ln>
        </p:spPr>
        <p:txBody>
          <a:bodyPr wrap="none" rtlCol="0">
            <a:spAutoFit/>
          </a:bodyPr>
          <a:lstStyle/>
          <a:p>
            <a:r>
              <a:rPr lang="en-AU" sz="2400" dirty="0"/>
              <a:t>0.1</a:t>
            </a:r>
          </a:p>
        </p:txBody>
      </p:sp>
      <p:sp>
        <p:nvSpPr>
          <p:cNvPr id="62" name="TextBox 61">
            <a:extLst>
              <a:ext uri="{FF2B5EF4-FFF2-40B4-BE49-F238E27FC236}">
                <a16:creationId xmlns:a16="http://schemas.microsoft.com/office/drawing/2014/main" id="{FDC66795-7036-45A7-863F-7A60D54B5F96}"/>
              </a:ext>
            </a:extLst>
          </p:cNvPr>
          <p:cNvSpPr txBox="1"/>
          <p:nvPr/>
        </p:nvSpPr>
        <p:spPr>
          <a:xfrm>
            <a:off x="6313513" y="6198291"/>
            <a:ext cx="612668" cy="461665"/>
          </a:xfrm>
          <a:prstGeom prst="rect">
            <a:avLst/>
          </a:prstGeom>
          <a:noFill/>
          <a:ln>
            <a:solidFill>
              <a:schemeClr val="tx1"/>
            </a:solidFill>
          </a:ln>
        </p:spPr>
        <p:txBody>
          <a:bodyPr wrap="none" rtlCol="0">
            <a:spAutoFit/>
          </a:bodyPr>
          <a:lstStyle/>
          <a:p>
            <a:r>
              <a:rPr lang="en-AU" sz="2400" dirty="0"/>
              <a:t>0.9</a:t>
            </a:r>
          </a:p>
        </p:txBody>
      </p:sp>
      <p:sp>
        <p:nvSpPr>
          <p:cNvPr id="63" name="TextBox 62">
            <a:extLst>
              <a:ext uri="{FF2B5EF4-FFF2-40B4-BE49-F238E27FC236}">
                <a16:creationId xmlns:a16="http://schemas.microsoft.com/office/drawing/2014/main" id="{F6F6C22B-3F36-4B20-9343-B7957A1C6E5D}"/>
              </a:ext>
            </a:extLst>
          </p:cNvPr>
          <p:cNvSpPr txBox="1"/>
          <p:nvPr/>
        </p:nvSpPr>
        <p:spPr>
          <a:xfrm>
            <a:off x="6313513" y="6669846"/>
            <a:ext cx="612668" cy="461665"/>
          </a:xfrm>
          <a:prstGeom prst="rect">
            <a:avLst/>
          </a:prstGeom>
          <a:noFill/>
          <a:ln>
            <a:solidFill>
              <a:schemeClr val="tx1"/>
            </a:solidFill>
          </a:ln>
        </p:spPr>
        <p:txBody>
          <a:bodyPr wrap="none" rtlCol="0">
            <a:spAutoFit/>
          </a:bodyPr>
          <a:lstStyle/>
          <a:p>
            <a:r>
              <a:rPr lang="en-AU" sz="2400" dirty="0"/>
              <a:t>0.1</a:t>
            </a:r>
          </a:p>
        </p:txBody>
      </p:sp>
      <p:sp>
        <p:nvSpPr>
          <p:cNvPr id="64" name="TextBox 63">
            <a:extLst>
              <a:ext uri="{FF2B5EF4-FFF2-40B4-BE49-F238E27FC236}">
                <a16:creationId xmlns:a16="http://schemas.microsoft.com/office/drawing/2014/main" id="{3EA5341B-ADEC-4DA5-BE19-07190BC4A1F8}"/>
              </a:ext>
            </a:extLst>
          </p:cNvPr>
          <p:cNvSpPr txBox="1"/>
          <p:nvPr/>
        </p:nvSpPr>
        <p:spPr>
          <a:xfrm>
            <a:off x="7324004" y="6188401"/>
            <a:ext cx="612668" cy="461665"/>
          </a:xfrm>
          <a:prstGeom prst="rect">
            <a:avLst/>
          </a:prstGeom>
          <a:noFill/>
          <a:ln>
            <a:solidFill>
              <a:schemeClr val="tx1"/>
            </a:solidFill>
          </a:ln>
        </p:spPr>
        <p:txBody>
          <a:bodyPr wrap="none" rtlCol="0">
            <a:spAutoFit/>
          </a:bodyPr>
          <a:lstStyle/>
          <a:p>
            <a:r>
              <a:rPr lang="en-AU" sz="2400" dirty="0"/>
              <a:t>0.9</a:t>
            </a:r>
          </a:p>
        </p:txBody>
      </p:sp>
      <p:sp>
        <p:nvSpPr>
          <p:cNvPr id="65" name="TextBox 64">
            <a:extLst>
              <a:ext uri="{FF2B5EF4-FFF2-40B4-BE49-F238E27FC236}">
                <a16:creationId xmlns:a16="http://schemas.microsoft.com/office/drawing/2014/main" id="{D3A2E720-63DB-4C97-9A73-90B1C6365411}"/>
              </a:ext>
            </a:extLst>
          </p:cNvPr>
          <p:cNvSpPr txBox="1"/>
          <p:nvPr/>
        </p:nvSpPr>
        <p:spPr>
          <a:xfrm>
            <a:off x="7324004" y="6659956"/>
            <a:ext cx="612668" cy="461665"/>
          </a:xfrm>
          <a:prstGeom prst="rect">
            <a:avLst/>
          </a:prstGeom>
          <a:noFill/>
          <a:ln>
            <a:solidFill>
              <a:schemeClr val="tx1"/>
            </a:solidFill>
          </a:ln>
        </p:spPr>
        <p:txBody>
          <a:bodyPr wrap="none" rtlCol="0">
            <a:spAutoFit/>
          </a:bodyPr>
          <a:lstStyle/>
          <a:p>
            <a:r>
              <a:rPr lang="en-AU" sz="2400" dirty="0"/>
              <a:t>0.1</a:t>
            </a:r>
          </a:p>
        </p:txBody>
      </p:sp>
      <p:sp>
        <p:nvSpPr>
          <p:cNvPr id="5" name="TextBox 4">
            <a:extLst>
              <a:ext uri="{FF2B5EF4-FFF2-40B4-BE49-F238E27FC236}">
                <a16:creationId xmlns:a16="http://schemas.microsoft.com/office/drawing/2014/main" id="{F5311BDB-563F-4194-986C-8475B35DFA5E}"/>
              </a:ext>
            </a:extLst>
          </p:cNvPr>
          <p:cNvSpPr txBox="1"/>
          <p:nvPr/>
        </p:nvSpPr>
        <p:spPr>
          <a:xfrm>
            <a:off x="5525683" y="3832191"/>
            <a:ext cx="3600666" cy="461665"/>
          </a:xfrm>
          <a:prstGeom prst="rect">
            <a:avLst/>
          </a:prstGeom>
          <a:noFill/>
        </p:spPr>
        <p:txBody>
          <a:bodyPr wrap="none" rtlCol="0">
            <a:spAutoFit/>
          </a:bodyPr>
          <a:lstStyle/>
          <a:p>
            <a:r>
              <a:rPr lang="en-AU" sz="2400" dirty="0"/>
              <a:t>Pool -&gt; Domain classifier</a:t>
            </a:r>
          </a:p>
        </p:txBody>
      </p:sp>
      <p:sp>
        <p:nvSpPr>
          <p:cNvPr id="66" name="Left Brace 65">
            <a:extLst>
              <a:ext uri="{FF2B5EF4-FFF2-40B4-BE49-F238E27FC236}">
                <a16:creationId xmlns:a16="http://schemas.microsoft.com/office/drawing/2014/main" id="{FFF11577-B7C7-473A-8F9E-9A020A1CE931}"/>
              </a:ext>
            </a:extLst>
          </p:cNvPr>
          <p:cNvSpPr/>
          <p:nvPr/>
        </p:nvSpPr>
        <p:spPr>
          <a:xfrm rot="16200000">
            <a:off x="5271962" y="4655117"/>
            <a:ext cx="298990" cy="5355328"/>
          </a:xfrm>
          <a:prstGeom prst="leftBrace">
            <a:avLst>
              <a:gd name="adj1" fmla="val 8333"/>
              <a:gd name="adj2" fmla="val 253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67" name="TextBox 66">
            <a:extLst>
              <a:ext uri="{FF2B5EF4-FFF2-40B4-BE49-F238E27FC236}">
                <a16:creationId xmlns:a16="http://schemas.microsoft.com/office/drawing/2014/main" id="{59E7386E-0941-43CA-AB1C-52F98273DB81}"/>
              </a:ext>
            </a:extLst>
          </p:cNvPr>
          <p:cNvSpPr txBox="1"/>
          <p:nvPr/>
        </p:nvSpPr>
        <p:spPr>
          <a:xfrm>
            <a:off x="4131666" y="7332780"/>
            <a:ext cx="3095719" cy="461665"/>
          </a:xfrm>
          <a:prstGeom prst="rect">
            <a:avLst/>
          </a:prstGeom>
          <a:noFill/>
        </p:spPr>
        <p:txBody>
          <a:bodyPr wrap="none" rtlCol="0">
            <a:spAutoFit/>
          </a:bodyPr>
          <a:lstStyle/>
          <a:p>
            <a:r>
              <a:rPr lang="en-AU" sz="2400" dirty="0"/>
              <a:t>Punctuation classifier</a:t>
            </a:r>
          </a:p>
        </p:txBody>
      </p:sp>
      <p:sp>
        <p:nvSpPr>
          <p:cNvPr id="75" name="TextBox 74">
            <a:extLst>
              <a:ext uri="{FF2B5EF4-FFF2-40B4-BE49-F238E27FC236}">
                <a16:creationId xmlns:a16="http://schemas.microsoft.com/office/drawing/2014/main" id="{0FDDCD95-B1F7-44A5-B33D-49F9C87BE0A0}"/>
              </a:ext>
            </a:extLst>
          </p:cNvPr>
          <p:cNvSpPr txBox="1"/>
          <p:nvPr/>
        </p:nvSpPr>
        <p:spPr>
          <a:xfrm>
            <a:off x="2974485" y="8059870"/>
            <a:ext cx="269626" cy="461665"/>
          </a:xfrm>
          <a:prstGeom prst="rect">
            <a:avLst/>
          </a:prstGeom>
          <a:noFill/>
          <a:ln>
            <a:solidFill>
              <a:schemeClr val="tx1"/>
            </a:solidFill>
          </a:ln>
        </p:spPr>
        <p:txBody>
          <a:bodyPr wrap="none" rtlCol="0">
            <a:spAutoFit/>
          </a:bodyPr>
          <a:lstStyle/>
          <a:p>
            <a:r>
              <a:rPr lang="en-AU" sz="2400" dirty="0"/>
              <a:t>.</a:t>
            </a:r>
          </a:p>
        </p:txBody>
      </p:sp>
      <p:sp>
        <p:nvSpPr>
          <p:cNvPr id="76" name="TextBox 75">
            <a:extLst>
              <a:ext uri="{FF2B5EF4-FFF2-40B4-BE49-F238E27FC236}">
                <a16:creationId xmlns:a16="http://schemas.microsoft.com/office/drawing/2014/main" id="{718F8F5B-5C36-4C23-B5A6-A39564F3246C}"/>
              </a:ext>
            </a:extLst>
          </p:cNvPr>
          <p:cNvSpPr txBox="1"/>
          <p:nvPr/>
        </p:nvSpPr>
        <p:spPr>
          <a:xfrm>
            <a:off x="4045777" y="8059870"/>
            <a:ext cx="184731" cy="461665"/>
          </a:xfrm>
          <a:prstGeom prst="rect">
            <a:avLst/>
          </a:prstGeom>
          <a:noFill/>
          <a:ln>
            <a:solidFill>
              <a:schemeClr val="tx1"/>
            </a:solidFill>
          </a:ln>
        </p:spPr>
        <p:txBody>
          <a:bodyPr wrap="none" rtlCol="0">
            <a:spAutoFit/>
          </a:bodyPr>
          <a:lstStyle/>
          <a:p>
            <a:endParaRPr lang="en-AU" sz="2400" dirty="0"/>
          </a:p>
        </p:txBody>
      </p:sp>
      <p:sp>
        <p:nvSpPr>
          <p:cNvPr id="77" name="TextBox 76">
            <a:extLst>
              <a:ext uri="{FF2B5EF4-FFF2-40B4-BE49-F238E27FC236}">
                <a16:creationId xmlns:a16="http://schemas.microsoft.com/office/drawing/2014/main" id="{3F120C1E-E6AD-4236-9CE7-A082DE165116}"/>
              </a:ext>
            </a:extLst>
          </p:cNvPr>
          <p:cNvSpPr txBox="1"/>
          <p:nvPr/>
        </p:nvSpPr>
        <p:spPr>
          <a:xfrm>
            <a:off x="5663743" y="8059870"/>
            <a:ext cx="269626" cy="461665"/>
          </a:xfrm>
          <a:prstGeom prst="rect">
            <a:avLst/>
          </a:prstGeom>
          <a:noFill/>
          <a:ln>
            <a:solidFill>
              <a:schemeClr val="tx1"/>
            </a:solidFill>
          </a:ln>
        </p:spPr>
        <p:txBody>
          <a:bodyPr wrap="none" rtlCol="0">
            <a:spAutoFit/>
          </a:bodyPr>
          <a:lstStyle/>
          <a:p>
            <a:r>
              <a:rPr lang="en-AU" sz="2400" dirty="0"/>
              <a:t>,</a:t>
            </a:r>
          </a:p>
        </p:txBody>
      </p:sp>
      <p:sp>
        <p:nvSpPr>
          <p:cNvPr id="78" name="TextBox 77">
            <a:extLst>
              <a:ext uri="{FF2B5EF4-FFF2-40B4-BE49-F238E27FC236}">
                <a16:creationId xmlns:a16="http://schemas.microsoft.com/office/drawing/2014/main" id="{9FD51323-E231-4D91-BEFF-9C9A16C682C5}"/>
              </a:ext>
            </a:extLst>
          </p:cNvPr>
          <p:cNvSpPr txBox="1"/>
          <p:nvPr/>
        </p:nvSpPr>
        <p:spPr>
          <a:xfrm>
            <a:off x="6501606" y="8059870"/>
            <a:ext cx="184731" cy="461665"/>
          </a:xfrm>
          <a:prstGeom prst="rect">
            <a:avLst/>
          </a:prstGeom>
          <a:noFill/>
          <a:ln>
            <a:solidFill>
              <a:schemeClr val="tx1"/>
            </a:solidFill>
          </a:ln>
        </p:spPr>
        <p:txBody>
          <a:bodyPr wrap="none" rtlCol="0">
            <a:spAutoFit/>
          </a:bodyPr>
          <a:lstStyle/>
          <a:p>
            <a:endParaRPr lang="en-AU" sz="2400" dirty="0"/>
          </a:p>
        </p:txBody>
      </p:sp>
      <p:sp>
        <p:nvSpPr>
          <p:cNvPr id="79" name="TextBox 78">
            <a:extLst>
              <a:ext uri="{FF2B5EF4-FFF2-40B4-BE49-F238E27FC236}">
                <a16:creationId xmlns:a16="http://schemas.microsoft.com/office/drawing/2014/main" id="{C60684D4-5F87-4B26-B2FD-1463DC8DB286}"/>
              </a:ext>
            </a:extLst>
          </p:cNvPr>
          <p:cNvSpPr txBox="1"/>
          <p:nvPr/>
        </p:nvSpPr>
        <p:spPr>
          <a:xfrm>
            <a:off x="7426369" y="8059870"/>
            <a:ext cx="356188" cy="461665"/>
          </a:xfrm>
          <a:prstGeom prst="rect">
            <a:avLst/>
          </a:prstGeom>
          <a:noFill/>
          <a:ln>
            <a:solidFill>
              <a:schemeClr val="tx1"/>
            </a:solidFill>
          </a:ln>
        </p:spPr>
        <p:txBody>
          <a:bodyPr wrap="none" rtlCol="0">
            <a:spAutoFit/>
          </a:bodyPr>
          <a:lstStyle/>
          <a:p>
            <a:r>
              <a:rPr lang="en-AU" sz="2400" dirty="0"/>
              <a:t>?</a:t>
            </a:r>
          </a:p>
        </p:txBody>
      </p:sp>
      <p:sp>
        <p:nvSpPr>
          <p:cNvPr id="80" name="TextBox 79">
            <a:extLst>
              <a:ext uri="{FF2B5EF4-FFF2-40B4-BE49-F238E27FC236}">
                <a16:creationId xmlns:a16="http://schemas.microsoft.com/office/drawing/2014/main" id="{25FF0397-95A7-4E42-81C5-E1FFDC1731D2}"/>
              </a:ext>
            </a:extLst>
          </p:cNvPr>
          <p:cNvSpPr txBox="1"/>
          <p:nvPr/>
        </p:nvSpPr>
        <p:spPr>
          <a:xfrm>
            <a:off x="4934330" y="8059870"/>
            <a:ext cx="184731" cy="461665"/>
          </a:xfrm>
          <a:prstGeom prst="rect">
            <a:avLst/>
          </a:prstGeom>
          <a:noFill/>
          <a:ln>
            <a:solidFill>
              <a:schemeClr val="tx1"/>
            </a:solidFill>
          </a:ln>
        </p:spPr>
        <p:txBody>
          <a:bodyPr wrap="none" rtlCol="0">
            <a:spAutoFit/>
          </a:bodyPr>
          <a:lstStyle/>
          <a:p>
            <a:endParaRPr lang="en-AU" sz="2400" dirty="0"/>
          </a:p>
        </p:txBody>
      </p:sp>
      <p:sp>
        <p:nvSpPr>
          <p:cNvPr id="81" name="Left Brace 80">
            <a:extLst>
              <a:ext uri="{FF2B5EF4-FFF2-40B4-BE49-F238E27FC236}">
                <a16:creationId xmlns:a16="http://schemas.microsoft.com/office/drawing/2014/main" id="{44F1CEBF-BFCF-40C3-B622-2167776B9D87}"/>
              </a:ext>
            </a:extLst>
          </p:cNvPr>
          <p:cNvSpPr/>
          <p:nvPr/>
        </p:nvSpPr>
        <p:spPr>
          <a:xfrm rot="16200000" flipH="1">
            <a:off x="5088537" y="5118525"/>
            <a:ext cx="665840" cy="5355328"/>
          </a:xfrm>
          <a:prstGeom prst="leftBrace">
            <a:avLst>
              <a:gd name="adj1" fmla="val 8333"/>
              <a:gd name="adj2" fmla="val 253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82" name="TextBox 81">
            <a:extLst>
              <a:ext uri="{FF2B5EF4-FFF2-40B4-BE49-F238E27FC236}">
                <a16:creationId xmlns:a16="http://schemas.microsoft.com/office/drawing/2014/main" id="{F76211B0-E366-4385-80C0-58A1DBE5B19C}"/>
              </a:ext>
            </a:extLst>
          </p:cNvPr>
          <p:cNvSpPr txBox="1"/>
          <p:nvPr/>
        </p:nvSpPr>
        <p:spPr>
          <a:xfrm>
            <a:off x="10296843" y="3146066"/>
            <a:ext cx="2238113" cy="461665"/>
          </a:xfrm>
          <a:prstGeom prst="rect">
            <a:avLst/>
          </a:prstGeom>
          <a:noFill/>
        </p:spPr>
        <p:txBody>
          <a:bodyPr wrap="none" rtlCol="0">
            <a:spAutoFit/>
          </a:bodyPr>
          <a:lstStyle/>
          <a:p>
            <a:r>
              <a:rPr lang="en-AU" sz="2400" dirty="0"/>
              <a:t>: Hidden states</a:t>
            </a:r>
          </a:p>
        </p:txBody>
      </p:sp>
    </p:spTree>
    <p:extLst>
      <p:ext uri="{BB962C8B-B14F-4D97-AF65-F5344CB8AC3E}">
        <p14:creationId xmlns:p14="http://schemas.microsoft.com/office/powerpoint/2010/main" val="231326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23FF2B-C31A-4F50-AB35-30A29840994E}"/>
              </a:ext>
            </a:extLst>
          </p:cNvPr>
          <p:cNvSpPr>
            <a:spLocks noGrp="1"/>
          </p:cNvSpPr>
          <p:nvPr>
            <p:ph type="sldNum" sz="quarter" idx="4"/>
          </p:nvPr>
        </p:nvSpPr>
        <p:spPr/>
        <p:txBody>
          <a:bodyPr/>
          <a:lstStyle/>
          <a:p>
            <a:fld id="{5F6227A0-817E-9743-B435-40662A0A24C6}" type="slidenum">
              <a:rPr lang="en-US" smtClean="0"/>
              <a:pPr/>
              <a:t>14</a:t>
            </a:fld>
            <a:endParaRPr lang="en-US" dirty="0"/>
          </a:p>
        </p:txBody>
      </p:sp>
      <p:sp>
        <p:nvSpPr>
          <p:cNvPr id="3" name="Title 2">
            <a:extLst>
              <a:ext uri="{FF2B5EF4-FFF2-40B4-BE49-F238E27FC236}">
                <a16:creationId xmlns:a16="http://schemas.microsoft.com/office/drawing/2014/main" id="{878F9361-3A5C-4607-9784-A6909EB37343}"/>
              </a:ext>
            </a:extLst>
          </p:cNvPr>
          <p:cNvSpPr>
            <a:spLocks noGrp="1"/>
          </p:cNvSpPr>
          <p:nvPr>
            <p:ph type="title"/>
          </p:nvPr>
        </p:nvSpPr>
        <p:spPr/>
        <p:txBody>
          <a:bodyPr/>
          <a:lstStyle/>
          <a:p>
            <a:r>
              <a:rPr lang="en-AU" dirty="0"/>
              <a:t>My approach</a:t>
            </a:r>
          </a:p>
        </p:txBody>
      </p:sp>
      <p:sp>
        <p:nvSpPr>
          <p:cNvPr id="9" name="TextBox 8">
            <a:extLst>
              <a:ext uri="{FF2B5EF4-FFF2-40B4-BE49-F238E27FC236}">
                <a16:creationId xmlns:a16="http://schemas.microsoft.com/office/drawing/2014/main" id="{4AF212D8-1EEB-495C-9EC1-5AF85E6BEC38}"/>
              </a:ext>
            </a:extLst>
          </p:cNvPr>
          <p:cNvSpPr txBox="1"/>
          <p:nvPr/>
        </p:nvSpPr>
        <p:spPr>
          <a:xfrm>
            <a:off x="460318" y="1244553"/>
            <a:ext cx="10844203" cy="461665"/>
          </a:xfrm>
          <a:prstGeom prst="rect">
            <a:avLst/>
          </a:prstGeom>
          <a:noFill/>
        </p:spPr>
        <p:txBody>
          <a:bodyPr wrap="square" rtlCol="0">
            <a:spAutoFit/>
          </a:bodyPr>
          <a:lstStyle/>
          <a:p>
            <a:r>
              <a:rPr lang="en-AU" sz="2400" dirty="0"/>
              <a:t>Use of Macro-average Dice Loss to improve class imbalance.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939A96-4302-41B0-9F2A-E5CA48D42337}"/>
                  </a:ext>
                </a:extLst>
              </p:cNvPr>
              <p:cNvSpPr txBox="1"/>
              <p:nvPr/>
            </p:nvSpPr>
            <p:spPr>
              <a:xfrm>
                <a:off x="685686" y="4511719"/>
                <a:ext cx="8117044" cy="14134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3200" i="1" smtClean="0">
                              <a:latin typeface="Cambria Math" panose="02040503050406030204" pitchFamily="18" charset="0"/>
                            </a:rPr>
                          </m:ctrlPr>
                        </m:sSubPr>
                        <m:e>
                          <m:r>
                            <a:rPr lang="en-AU" sz="3200" i="1" smtClean="0">
                              <a:latin typeface="Cambria Math" panose="02040503050406030204" pitchFamily="18" charset="0"/>
                            </a:rPr>
                            <m:t>𝐿</m:t>
                          </m:r>
                        </m:e>
                        <m:sub>
                          <m:r>
                            <a:rPr lang="en-AU" sz="3200" i="1" smtClean="0">
                              <a:latin typeface="Cambria Math" panose="02040503050406030204" pitchFamily="18" charset="0"/>
                            </a:rPr>
                            <m:t>𝐷𝐿</m:t>
                          </m:r>
                        </m:sub>
                      </m:sSub>
                      <m:r>
                        <a:rPr lang="en-AU" sz="3200" i="1" smtClean="0">
                          <a:latin typeface="Cambria Math" panose="02040503050406030204" pitchFamily="18" charset="0"/>
                        </a:rPr>
                        <m:t>=</m:t>
                      </m:r>
                      <m:f>
                        <m:fPr>
                          <m:ctrlPr>
                            <a:rPr lang="en-AU" sz="3200" i="1" smtClean="0">
                              <a:latin typeface="Cambria Math" panose="02040503050406030204" pitchFamily="18" charset="0"/>
                            </a:rPr>
                          </m:ctrlPr>
                        </m:fPr>
                        <m:num>
                          <m:r>
                            <a:rPr lang="en-AU" sz="3200" i="1" smtClean="0">
                              <a:latin typeface="Cambria Math" panose="02040503050406030204" pitchFamily="18" charset="0"/>
                            </a:rPr>
                            <m:t>1</m:t>
                          </m:r>
                        </m:num>
                        <m:den>
                          <m:nary>
                            <m:naryPr>
                              <m:chr m:val="∑"/>
                              <m:supHide m:val="on"/>
                              <m:ctrlPr>
                                <a:rPr lang="en-AU" sz="3200" i="1" smtClean="0">
                                  <a:latin typeface="Cambria Math" panose="02040503050406030204" pitchFamily="18" charset="0"/>
                                </a:rPr>
                              </m:ctrlPr>
                            </m:naryPr>
                            <m:sub>
                              <m:r>
                                <a:rPr lang="en-AU" sz="3200" i="1" smtClean="0">
                                  <a:latin typeface="Cambria Math" panose="02040503050406030204" pitchFamily="18" charset="0"/>
                                </a:rPr>
                                <m:t>𝑘</m:t>
                              </m:r>
                            </m:sub>
                            <m:sup/>
                            <m:e>
                              <m:sSub>
                                <m:sSubPr>
                                  <m:ctrlPr>
                                    <a:rPr lang="en-AU" sz="3200" i="1" smtClean="0">
                                      <a:latin typeface="Cambria Math" panose="02040503050406030204" pitchFamily="18" charset="0"/>
                                    </a:rPr>
                                  </m:ctrlPr>
                                </m:sSubPr>
                                <m:e>
                                  <m:r>
                                    <a:rPr lang="en-AU" sz="3200" i="1" smtClean="0">
                                      <a:latin typeface="Cambria Math" panose="02040503050406030204" pitchFamily="18" charset="0"/>
                                    </a:rPr>
                                    <m:t>𝑤</m:t>
                                  </m:r>
                                </m:e>
                                <m:sub>
                                  <m:r>
                                    <a:rPr lang="en-AU" sz="3200" i="1" smtClean="0">
                                      <a:latin typeface="Cambria Math" panose="02040503050406030204" pitchFamily="18" charset="0"/>
                                    </a:rPr>
                                    <m:t>𝑘</m:t>
                                  </m:r>
                                </m:sub>
                              </m:sSub>
                            </m:e>
                          </m:nary>
                        </m:den>
                      </m:f>
                      <m:nary>
                        <m:naryPr>
                          <m:chr m:val="∑"/>
                          <m:supHide m:val="on"/>
                          <m:ctrlPr>
                            <a:rPr lang="en-AU" sz="3200" i="1" smtClean="0">
                              <a:latin typeface="Cambria Math" panose="02040503050406030204" pitchFamily="18" charset="0"/>
                            </a:rPr>
                          </m:ctrlPr>
                        </m:naryPr>
                        <m:sub>
                          <m:r>
                            <a:rPr lang="en-AU" sz="3200" i="1" smtClean="0">
                              <a:latin typeface="Cambria Math" panose="02040503050406030204" pitchFamily="18" charset="0"/>
                            </a:rPr>
                            <m:t>𝑖</m:t>
                          </m:r>
                          <m:r>
                            <a:rPr lang="en-AU" sz="3200" i="1" smtClean="0">
                              <a:latin typeface="Cambria Math" panose="02040503050406030204" pitchFamily="18" charset="0"/>
                            </a:rPr>
                            <m:t>,</m:t>
                          </m:r>
                          <m:r>
                            <a:rPr lang="en-AU" sz="3200" i="1" smtClean="0">
                              <a:latin typeface="Cambria Math" panose="02040503050406030204" pitchFamily="18" charset="0"/>
                            </a:rPr>
                            <m:t>𝑘</m:t>
                          </m:r>
                        </m:sub>
                        <m:sup/>
                        <m:e>
                          <m:sSub>
                            <m:sSubPr>
                              <m:ctrlPr>
                                <a:rPr lang="en-AU" sz="3200" i="1" smtClean="0">
                                  <a:latin typeface="Cambria Math" panose="02040503050406030204" pitchFamily="18" charset="0"/>
                                </a:rPr>
                              </m:ctrlPr>
                            </m:sSubPr>
                            <m:e>
                              <m:r>
                                <a:rPr lang="en-AU" sz="3200" i="1" smtClean="0">
                                  <a:latin typeface="Cambria Math" panose="02040503050406030204" pitchFamily="18" charset="0"/>
                                </a:rPr>
                                <m:t>𝑤</m:t>
                              </m:r>
                            </m:e>
                            <m:sub>
                              <m:r>
                                <a:rPr lang="en-AU" sz="3200" i="1" smtClean="0">
                                  <a:latin typeface="Cambria Math" panose="02040503050406030204" pitchFamily="18" charset="0"/>
                                </a:rPr>
                                <m:t>𝑘</m:t>
                              </m:r>
                            </m:sub>
                          </m:sSub>
                          <m:sSup>
                            <m:sSupPr>
                              <m:ctrlPr>
                                <a:rPr lang="en-AU" sz="3200" i="1" smtClean="0">
                                  <a:latin typeface="Cambria Math" panose="02040503050406030204" pitchFamily="18" charset="0"/>
                                </a:rPr>
                              </m:ctrlPr>
                            </m:sSupPr>
                            <m:e>
                              <m:d>
                                <m:dPr>
                                  <m:ctrlPr>
                                    <a:rPr lang="en-AU" sz="3200" i="1" smtClean="0">
                                      <a:latin typeface="Cambria Math" panose="02040503050406030204" pitchFamily="18" charset="0"/>
                                    </a:rPr>
                                  </m:ctrlPr>
                                </m:dPr>
                                <m:e>
                                  <m:r>
                                    <a:rPr lang="en-AU" sz="3200" i="1" smtClean="0">
                                      <a:latin typeface="Cambria Math" panose="02040503050406030204" pitchFamily="18" charset="0"/>
                                    </a:rPr>
                                    <m:t>1−</m:t>
                                  </m:r>
                                  <m:f>
                                    <m:fPr>
                                      <m:ctrlPr>
                                        <a:rPr lang="en-AU" sz="3200" i="1" smtClean="0">
                                          <a:latin typeface="Cambria Math" panose="02040503050406030204" pitchFamily="18" charset="0"/>
                                        </a:rPr>
                                      </m:ctrlPr>
                                    </m:fPr>
                                    <m:num>
                                      <m:r>
                                        <a:rPr lang="en-AU" sz="3200" i="1" smtClean="0">
                                          <a:latin typeface="Cambria Math" panose="02040503050406030204" pitchFamily="18" charset="0"/>
                                        </a:rPr>
                                        <m:t>2⋅</m:t>
                                      </m:r>
                                      <m:sSub>
                                        <m:sSubPr>
                                          <m:ctrlPr>
                                            <a:rPr lang="en-AU" sz="3200" i="1" smtClean="0">
                                              <a:latin typeface="Cambria Math" panose="02040503050406030204" pitchFamily="18" charset="0"/>
                                            </a:rPr>
                                          </m:ctrlPr>
                                        </m:sSubPr>
                                        <m:e>
                                          <m:r>
                                            <a:rPr lang="en-AU" sz="3200" i="1" smtClean="0">
                                              <a:latin typeface="Cambria Math" panose="02040503050406030204" pitchFamily="18" charset="0"/>
                                            </a:rPr>
                                            <m:t>𝑝</m:t>
                                          </m:r>
                                        </m:e>
                                        <m:sub>
                                          <m:r>
                                            <a:rPr lang="en-AU" sz="3200" i="1" smtClean="0">
                                              <a:latin typeface="Cambria Math" panose="02040503050406030204" pitchFamily="18" charset="0"/>
                                            </a:rPr>
                                            <m:t>𝑖𝑘</m:t>
                                          </m:r>
                                        </m:sub>
                                      </m:sSub>
                                      <m:r>
                                        <a:rPr lang="en-AU" sz="3200" i="1" smtClean="0">
                                          <a:latin typeface="Cambria Math" panose="02040503050406030204" pitchFamily="18" charset="0"/>
                                        </a:rPr>
                                        <m:t>⋅</m:t>
                                      </m:r>
                                      <m:sSub>
                                        <m:sSubPr>
                                          <m:ctrlPr>
                                            <a:rPr lang="en-AU" sz="3200" i="1" smtClean="0">
                                              <a:latin typeface="Cambria Math" panose="02040503050406030204" pitchFamily="18" charset="0"/>
                                            </a:rPr>
                                          </m:ctrlPr>
                                        </m:sSubPr>
                                        <m:e>
                                          <m:r>
                                            <a:rPr lang="en-AU" sz="3200" i="1" smtClean="0">
                                              <a:latin typeface="Cambria Math" panose="02040503050406030204" pitchFamily="18" charset="0"/>
                                            </a:rPr>
                                            <m:t>𝑦</m:t>
                                          </m:r>
                                        </m:e>
                                        <m:sub>
                                          <m:r>
                                            <a:rPr lang="en-AU" sz="3200" i="1" smtClean="0">
                                              <a:latin typeface="Cambria Math" panose="02040503050406030204" pitchFamily="18" charset="0"/>
                                            </a:rPr>
                                            <m:t>𝑖𝑘</m:t>
                                          </m:r>
                                        </m:sub>
                                      </m:sSub>
                                      <m:r>
                                        <a:rPr lang="en-AU" sz="3200" i="1" smtClean="0">
                                          <a:latin typeface="Cambria Math" panose="02040503050406030204" pitchFamily="18" charset="0"/>
                                        </a:rPr>
                                        <m:t>+</m:t>
                                      </m:r>
                                      <m:r>
                                        <a:rPr lang="en-AU" sz="3200" b="0" i="1" smtClean="0">
                                          <a:latin typeface="Cambria Math" panose="02040503050406030204" pitchFamily="18" charset="0"/>
                                        </a:rPr>
                                        <m:t>0.01</m:t>
                                      </m:r>
                                    </m:num>
                                    <m:den>
                                      <m:sSub>
                                        <m:sSubPr>
                                          <m:ctrlPr>
                                            <a:rPr lang="en-AU" sz="3200" i="1" smtClean="0">
                                              <a:latin typeface="Cambria Math" panose="02040503050406030204" pitchFamily="18" charset="0"/>
                                            </a:rPr>
                                          </m:ctrlPr>
                                        </m:sSubPr>
                                        <m:e>
                                          <m:r>
                                            <a:rPr lang="en-AU" sz="3200" i="1" smtClean="0">
                                              <a:latin typeface="Cambria Math" panose="02040503050406030204" pitchFamily="18" charset="0"/>
                                            </a:rPr>
                                            <m:t>𝑝</m:t>
                                          </m:r>
                                        </m:e>
                                        <m:sub>
                                          <m:r>
                                            <a:rPr lang="en-AU" sz="3200" i="1" smtClean="0">
                                              <a:latin typeface="Cambria Math" panose="02040503050406030204" pitchFamily="18" charset="0"/>
                                            </a:rPr>
                                            <m:t>𝑖𝑘</m:t>
                                          </m:r>
                                        </m:sub>
                                      </m:sSub>
                                      <m:r>
                                        <a:rPr lang="en-AU" sz="3200" i="1" smtClean="0">
                                          <a:latin typeface="Cambria Math" panose="02040503050406030204" pitchFamily="18" charset="0"/>
                                        </a:rPr>
                                        <m:t>+</m:t>
                                      </m:r>
                                      <m:sSub>
                                        <m:sSubPr>
                                          <m:ctrlPr>
                                            <a:rPr lang="en-AU" sz="3200" i="1" smtClean="0">
                                              <a:latin typeface="Cambria Math" panose="02040503050406030204" pitchFamily="18" charset="0"/>
                                            </a:rPr>
                                          </m:ctrlPr>
                                        </m:sSubPr>
                                        <m:e>
                                          <m:r>
                                            <a:rPr lang="en-AU" sz="3200" i="1" smtClean="0">
                                              <a:latin typeface="Cambria Math" panose="02040503050406030204" pitchFamily="18" charset="0"/>
                                            </a:rPr>
                                            <m:t>𝑦</m:t>
                                          </m:r>
                                        </m:e>
                                        <m:sub>
                                          <m:r>
                                            <a:rPr lang="en-AU" sz="3200" i="1" smtClean="0">
                                              <a:latin typeface="Cambria Math" panose="02040503050406030204" pitchFamily="18" charset="0"/>
                                            </a:rPr>
                                            <m:t>𝑖𝑘</m:t>
                                          </m:r>
                                        </m:sub>
                                      </m:sSub>
                                      <m:r>
                                        <a:rPr lang="en-AU" sz="3200" i="1" smtClean="0">
                                          <a:latin typeface="Cambria Math" panose="02040503050406030204" pitchFamily="18" charset="0"/>
                                        </a:rPr>
                                        <m:t>+</m:t>
                                      </m:r>
                                      <m:r>
                                        <a:rPr lang="en-AU" sz="3200" b="0" i="1" smtClean="0">
                                          <a:latin typeface="Cambria Math" panose="02040503050406030204" pitchFamily="18" charset="0"/>
                                        </a:rPr>
                                        <m:t>0.01</m:t>
                                      </m:r>
                                    </m:den>
                                  </m:f>
                                </m:e>
                              </m:d>
                            </m:e>
                            <m:sup>
                              <m:r>
                                <a:rPr lang="en-AU" sz="3200" i="1" smtClean="0">
                                  <a:latin typeface="Cambria Math" panose="02040503050406030204" pitchFamily="18" charset="0"/>
                                </a:rPr>
                                <m:t>𝛼</m:t>
                              </m:r>
                            </m:sup>
                          </m:sSup>
                        </m:e>
                      </m:nary>
                    </m:oMath>
                  </m:oMathPara>
                </a14:m>
                <a:endParaRPr lang="en-AU" sz="3200" dirty="0" err="1"/>
              </a:p>
            </p:txBody>
          </p:sp>
        </mc:Choice>
        <mc:Fallback xmlns="">
          <p:sp>
            <p:nvSpPr>
              <p:cNvPr id="5" name="TextBox 4">
                <a:extLst>
                  <a:ext uri="{FF2B5EF4-FFF2-40B4-BE49-F238E27FC236}">
                    <a16:creationId xmlns:a16="http://schemas.microsoft.com/office/drawing/2014/main" id="{70939A96-4302-41B0-9F2A-E5CA48D42337}"/>
                  </a:ext>
                </a:extLst>
              </p:cNvPr>
              <p:cNvSpPr txBox="1">
                <a:spLocks noRot="1" noChangeAspect="1" noMove="1" noResize="1" noEditPoints="1" noAdjustHandles="1" noChangeArrowheads="1" noChangeShapeType="1" noTextEdit="1"/>
              </p:cNvSpPr>
              <p:nvPr/>
            </p:nvSpPr>
            <p:spPr>
              <a:xfrm>
                <a:off x="685686" y="4511719"/>
                <a:ext cx="8117044" cy="1413400"/>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CBA6DBE-2718-41E7-8039-2E193758A689}"/>
                  </a:ext>
                </a:extLst>
              </p:cNvPr>
              <p:cNvSpPr/>
              <p:nvPr/>
            </p:nvSpPr>
            <p:spPr>
              <a:xfrm>
                <a:off x="460318" y="2282284"/>
                <a:ext cx="12123568" cy="1346138"/>
              </a:xfrm>
              <a:prstGeom prst="rect">
                <a:avLst/>
              </a:prstGeom>
            </p:spPr>
            <p:txBody>
              <a:bodyPr wrap="square">
                <a:spAutoFit/>
              </a:bodyPr>
              <a:lstStyle/>
              <a:p>
                <a:pPr algn="ctr"/>
                <a:r>
                  <a:rPr lang="en-AU" sz="3600" dirty="0"/>
                  <a:t>Dice Coefficient: </a:t>
                </a:r>
                <a14:m>
                  <m:oMath xmlns:m="http://schemas.openxmlformats.org/officeDocument/2006/math">
                    <m:r>
                      <a:rPr lang="en-AU" sz="3600" i="1" smtClean="0">
                        <a:latin typeface="Cambria Math" panose="02040503050406030204" pitchFamily="18" charset="0"/>
                      </a:rPr>
                      <m:t>𝐷</m:t>
                    </m:r>
                    <m:d>
                      <m:dPr>
                        <m:ctrlPr>
                          <a:rPr lang="en-AU" sz="3600" i="1" smtClean="0">
                            <a:latin typeface="Cambria Math" panose="02040503050406030204" pitchFamily="18" charset="0"/>
                          </a:rPr>
                        </m:ctrlPr>
                      </m:dPr>
                      <m:e>
                        <m:r>
                          <a:rPr lang="en-AU" sz="3600" i="1" smtClean="0">
                            <a:latin typeface="Cambria Math" panose="02040503050406030204" pitchFamily="18" charset="0"/>
                          </a:rPr>
                          <m:t>𝑦</m:t>
                        </m:r>
                        <m:r>
                          <a:rPr lang="en-AU" sz="3600" i="1" smtClean="0">
                            <a:latin typeface="Cambria Math" panose="02040503050406030204" pitchFamily="18" charset="0"/>
                          </a:rPr>
                          <m:t>,</m:t>
                        </m:r>
                        <m:acc>
                          <m:accPr>
                            <m:chr m:val="̃"/>
                            <m:ctrlPr>
                              <a:rPr lang="en-AU" sz="3600" i="1" smtClean="0">
                                <a:latin typeface="Cambria Math" panose="02040503050406030204" pitchFamily="18" charset="0"/>
                              </a:rPr>
                            </m:ctrlPr>
                          </m:accPr>
                          <m:e>
                            <m:r>
                              <a:rPr lang="en-AU" sz="3600" i="1" smtClean="0">
                                <a:latin typeface="Cambria Math" panose="02040503050406030204" pitchFamily="18" charset="0"/>
                              </a:rPr>
                              <m:t>𝑦</m:t>
                            </m:r>
                          </m:e>
                        </m:acc>
                      </m:e>
                    </m:d>
                    <m:r>
                      <a:rPr lang="en-AU" sz="3600" i="1" smtClean="0">
                        <a:latin typeface="Cambria Math" panose="02040503050406030204" pitchFamily="18" charset="0"/>
                      </a:rPr>
                      <m:t>=</m:t>
                    </m:r>
                    <m:f>
                      <m:fPr>
                        <m:ctrlPr>
                          <a:rPr lang="en-AU" sz="3600" i="1" smtClean="0">
                            <a:latin typeface="Cambria Math" panose="02040503050406030204" pitchFamily="18" charset="0"/>
                          </a:rPr>
                        </m:ctrlPr>
                      </m:fPr>
                      <m:num>
                        <m:r>
                          <a:rPr lang="en-AU" sz="3600" i="1" smtClean="0">
                            <a:latin typeface="Cambria Math" panose="02040503050406030204" pitchFamily="18" charset="0"/>
                          </a:rPr>
                          <m:t>2</m:t>
                        </m:r>
                        <m:d>
                          <m:dPr>
                            <m:begChr m:val="|"/>
                            <m:endChr m:val="|"/>
                            <m:ctrlPr>
                              <a:rPr lang="en-AU" sz="3600" i="1" smtClean="0">
                                <a:latin typeface="Cambria Math" panose="02040503050406030204" pitchFamily="18" charset="0"/>
                              </a:rPr>
                            </m:ctrlPr>
                          </m:dPr>
                          <m:e>
                            <m:r>
                              <a:rPr lang="en-AU" sz="3600" i="1" smtClean="0">
                                <a:latin typeface="Cambria Math" panose="02040503050406030204" pitchFamily="18" charset="0"/>
                              </a:rPr>
                              <m:t>𝑦</m:t>
                            </m:r>
                            <m:r>
                              <a:rPr lang="en-AU" sz="3600" i="1" smtClean="0">
                                <a:latin typeface="Cambria Math" panose="02040503050406030204" pitchFamily="18" charset="0"/>
                              </a:rPr>
                              <m:t>∩</m:t>
                            </m:r>
                            <m:acc>
                              <m:accPr>
                                <m:chr m:val="̃"/>
                                <m:ctrlPr>
                                  <a:rPr lang="en-AU" sz="3600" i="1" smtClean="0">
                                    <a:latin typeface="Cambria Math" panose="02040503050406030204" pitchFamily="18" charset="0"/>
                                  </a:rPr>
                                </m:ctrlPr>
                              </m:accPr>
                              <m:e>
                                <m:r>
                                  <a:rPr lang="en-AU" sz="3600" i="1" smtClean="0">
                                    <a:latin typeface="Cambria Math" panose="02040503050406030204" pitchFamily="18" charset="0"/>
                                  </a:rPr>
                                  <m:t>𝑦</m:t>
                                </m:r>
                              </m:e>
                            </m:acc>
                          </m:e>
                        </m:d>
                      </m:num>
                      <m:den>
                        <m:d>
                          <m:dPr>
                            <m:begChr m:val="|"/>
                            <m:endChr m:val="|"/>
                            <m:ctrlPr>
                              <a:rPr lang="en-AU" sz="3600" i="1" smtClean="0">
                                <a:latin typeface="Cambria Math" panose="02040503050406030204" pitchFamily="18" charset="0"/>
                              </a:rPr>
                            </m:ctrlPr>
                          </m:dPr>
                          <m:e>
                            <m:r>
                              <a:rPr lang="en-AU" sz="3600" i="1" smtClean="0">
                                <a:latin typeface="Cambria Math" panose="02040503050406030204" pitchFamily="18" charset="0"/>
                              </a:rPr>
                              <m:t>𝑦</m:t>
                            </m:r>
                          </m:e>
                        </m:d>
                        <m:r>
                          <a:rPr lang="en-AU" sz="3600" i="1" smtClean="0">
                            <a:latin typeface="Cambria Math" panose="02040503050406030204" pitchFamily="18" charset="0"/>
                          </a:rPr>
                          <m:t>+</m:t>
                        </m:r>
                        <m:d>
                          <m:dPr>
                            <m:begChr m:val="|"/>
                            <m:endChr m:val="|"/>
                            <m:ctrlPr>
                              <a:rPr lang="en-AU" sz="3600" i="1" smtClean="0">
                                <a:latin typeface="Cambria Math" panose="02040503050406030204" pitchFamily="18" charset="0"/>
                              </a:rPr>
                            </m:ctrlPr>
                          </m:dPr>
                          <m:e>
                            <m:acc>
                              <m:accPr>
                                <m:chr m:val="̃"/>
                                <m:ctrlPr>
                                  <a:rPr lang="en-AU" sz="3600" i="1" smtClean="0">
                                    <a:latin typeface="Cambria Math" panose="02040503050406030204" pitchFamily="18" charset="0"/>
                                  </a:rPr>
                                </m:ctrlPr>
                              </m:accPr>
                              <m:e>
                                <m:r>
                                  <a:rPr lang="en-AU" sz="3600" i="1" smtClean="0">
                                    <a:latin typeface="Cambria Math" panose="02040503050406030204" pitchFamily="18" charset="0"/>
                                  </a:rPr>
                                  <m:t>𝑦</m:t>
                                </m:r>
                              </m:e>
                            </m:acc>
                          </m:e>
                        </m:d>
                      </m:den>
                    </m:f>
                  </m:oMath>
                </a14:m>
                <a:endParaRPr lang="en-AU" sz="3600" dirty="0"/>
              </a:p>
              <a:p>
                <a:pPr algn="ctr"/>
                <a:r>
                  <a:rPr lang="en-AU" sz="2400" dirty="0"/>
                  <a:t>Similarity measure</a:t>
                </a:r>
              </a:p>
            </p:txBody>
          </p:sp>
        </mc:Choice>
        <mc:Fallback xmlns="">
          <p:sp>
            <p:nvSpPr>
              <p:cNvPr id="39" name="Rectangle 38">
                <a:extLst>
                  <a:ext uri="{FF2B5EF4-FFF2-40B4-BE49-F238E27FC236}">
                    <a16:creationId xmlns:a16="http://schemas.microsoft.com/office/drawing/2014/main" id="{ACBA6DBE-2718-41E7-8039-2E193758A689}"/>
                  </a:ext>
                </a:extLst>
              </p:cNvPr>
              <p:cNvSpPr>
                <a:spLocks noRot="1" noChangeAspect="1" noMove="1" noResize="1" noEditPoints="1" noAdjustHandles="1" noChangeArrowheads="1" noChangeShapeType="1" noTextEdit="1"/>
              </p:cNvSpPr>
              <p:nvPr/>
            </p:nvSpPr>
            <p:spPr>
              <a:xfrm>
                <a:off x="460318" y="2282284"/>
                <a:ext cx="12123568" cy="1346138"/>
              </a:xfrm>
              <a:prstGeom prst="rect">
                <a:avLst/>
              </a:prstGeom>
              <a:blipFill>
                <a:blip r:embed="rId3"/>
                <a:stretch>
                  <a:fillRect b="-950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3DEE86-7836-4D40-8D87-E55AFA23CE52}"/>
                  </a:ext>
                </a:extLst>
              </p:cNvPr>
              <p:cNvSpPr txBox="1"/>
              <p:nvPr/>
            </p:nvSpPr>
            <p:spPr>
              <a:xfrm>
                <a:off x="1009650" y="6076950"/>
                <a:ext cx="11029950" cy="2528128"/>
              </a:xfrm>
              <a:prstGeom prst="rect">
                <a:avLst/>
              </a:prstGeom>
              <a:noFill/>
            </p:spPr>
            <p:txBody>
              <a:bodyPr wrap="square" rtlCol="0">
                <a:spAutoFit/>
              </a:bodyPr>
              <a:lstStyle/>
              <a:p>
                <a:r>
                  <a:rPr lang="en-AU" dirty="0"/>
                  <a:t>α: </a:t>
                </a:r>
                <a:r>
                  <a:rPr lang="en-AU" dirty="0" err="1"/>
                  <a:t>tunable</a:t>
                </a:r>
                <a:r>
                  <a:rPr lang="en-AU" dirty="0"/>
                  <a:t> focal parameter</a:t>
                </a:r>
              </a:p>
              <a:p>
                <a:r>
                  <a:rPr lang="en-AU" dirty="0"/>
                  <a:t>λ: small smoothing </a:t>
                </a:r>
              </a:p>
              <a:p>
                <a:r>
                  <a:rPr lang="en-AU" dirty="0"/>
                  <a:t>k: label</a:t>
                </a:r>
              </a:p>
              <a:p>
                <a14:m>
                  <m:oMath xmlns:m="http://schemas.openxmlformats.org/officeDocument/2006/math">
                    <m:sSub>
                      <m:sSubPr>
                        <m:ctrlPr>
                          <a:rPr lang="en-AU" sz="2400" i="1">
                            <a:latin typeface="Cambria Math" panose="02040503050406030204" pitchFamily="18" charset="0"/>
                          </a:rPr>
                        </m:ctrlPr>
                      </m:sSubPr>
                      <m:e>
                        <m:r>
                          <a:rPr lang="en-AU" sz="2400" i="1">
                            <a:latin typeface="Cambria Math" panose="02040503050406030204" pitchFamily="18" charset="0"/>
                          </a:rPr>
                          <m:t>𝑤</m:t>
                        </m:r>
                      </m:e>
                      <m:sub>
                        <m:r>
                          <a:rPr lang="en-AU" sz="2400" i="1">
                            <a:latin typeface="Cambria Math" panose="02040503050406030204" pitchFamily="18" charset="0"/>
                          </a:rPr>
                          <m:t>𝑘</m:t>
                        </m:r>
                      </m:sub>
                    </m:sSub>
                    <m:r>
                      <a:rPr lang="en-AU" sz="2400" i="1">
                        <a:latin typeface="Cambria Math" panose="02040503050406030204" pitchFamily="18" charset="0"/>
                      </a:rPr>
                      <m:t> </m:t>
                    </m:r>
                  </m:oMath>
                </a14:m>
                <a:r>
                  <a:rPr lang="en-AU" dirty="0"/>
                  <a:t>: label class weight</a:t>
                </a:r>
              </a:p>
              <a:p>
                <a14:m>
                  <m:oMath xmlns:m="http://schemas.openxmlformats.org/officeDocument/2006/math">
                    <m:r>
                      <a:rPr lang="en-AU" sz="2400" i="1">
                        <a:latin typeface="Cambria Math" panose="02040503050406030204" pitchFamily="18" charset="0"/>
                      </a:rPr>
                      <m:t>𝑖</m:t>
                    </m:r>
                  </m:oMath>
                </a14:m>
                <a:r>
                  <a:rPr lang="en-AU" dirty="0"/>
                  <a:t>: example (subword level)</a:t>
                </a:r>
              </a:p>
              <a:p>
                <a14:m>
                  <m:oMath xmlns:m="http://schemas.openxmlformats.org/officeDocument/2006/math">
                    <m:sSub>
                      <m:sSubPr>
                        <m:ctrlPr>
                          <a:rPr lang="en-AU" sz="2400" i="1">
                            <a:latin typeface="Cambria Math" panose="02040503050406030204" pitchFamily="18" charset="0"/>
                          </a:rPr>
                        </m:ctrlPr>
                      </m:sSubPr>
                      <m:e>
                        <m:r>
                          <a:rPr lang="en-AU" sz="2400" i="1">
                            <a:latin typeface="Cambria Math" panose="02040503050406030204" pitchFamily="18" charset="0"/>
                          </a:rPr>
                          <m:t>𝑝</m:t>
                        </m:r>
                      </m:e>
                      <m:sub>
                        <m:r>
                          <a:rPr lang="en-AU" sz="2400" i="1">
                            <a:latin typeface="Cambria Math" panose="02040503050406030204" pitchFamily="18" charset="0"/>
                          </a:rPr>
                          <m:t>𝑖𝑘</m:t>
                        </m:r>
                      </m:sub>
                    </m:sSub>
                    <m:r>
                      <a:rPr lang="en-AU" sz="2400" i="1">
                        <a:latin typeface="Cambria Math" panose="02040503050406030204" pitchFamily="18" charset="0"/>
                      </a:rPr>
                      <m:t> </m:t>
                    </m:r>
                  </m:oMath>
                </a14:m>
                <a:r>
                  <a:rPr lang="en-AU" dirty="0"/>
                  <a:t>: predicted probability of label k being assigned to example I</a:t>
                </a:r>
              </a:p>
              <a:p>
                <a14:m>
                  <m:oMath xmlns:m="http://schemas.openxmlformats.org/officeDocument/2006/math">
                    <m:sSub>
                      <m:sSubPr>
                        <m:ctrlPr>
                          <a:rPr lang="en-AU" sz="2400" i="1">
                            <a:latin typeface="Cambria Math" panose="02040503050406030204" pitchFamily="18" charset="0"/>
                          </a:rPr>
                        </m:ctrlPr>
                      </m:sSubPr>
                      <m:e>
                        <m:r>
                          <a:rPr lang="en-AU" sz="2400" i="1">
                            <a:latin typeface="Cambria Math" panose="02040503050406030204" pitchFamily="18" charset="0"/>
                          </a:rPr>
                          <m:t>𝑦</m:t>
                        </m:r>
                      </m:e>
                      <m:sub>
                        <m:r>
                          <a:rPr lang="en-AU" sz="2400" i="1">
                            <a:latin typeface="Cambria Math" panose="02040503050406030204" pitchFamily="18" charset="0"/>
                          </a:rPr>
                          <m:t>𝑖𝑘</m:t>
                        </m:r>
                      </m:sub>
                    </m:sSub>
                    <m:r>
                      <a:rPr lang="en-AU" sz="2400" i="1">
                        <a:latin typeface="Cambria Math" panose="02040503050406030204" pitchFamily="18" charset="0"/>
                      </a:rPr>
                      <m:t> </m:t>
                    </m:r>
                  </m:oMath>
                </a14:m>
                <a:r>
                  <a:rPr lang="en-AU" dirty="0"/>
                  <a:t>: 1 if (actual label of example </a:t>
                </a:r>
                <a:r>
                  <a:rPr lang="en-AU" dirty="0" err="1"/>
                  <a:t>i</a:t>
                </a:r>
                <a:r>
                  <a:rPr lang="en-AU" dirty="0"/>
                  <a:t> == k) else 0</a:t>
                </a:r>
                <a:endParaRPr lang="en-AU" sz="2400" dirty="0"/>
              </a:p>
            </p:txBody>
          </p:sp>
        </mc:Choice>
        <mc:Fallback xmlns="">
          <p:sp>
            <p:nvSpPr>
              <p:cNvPr id="7" name="TextBox 6">
                <a:extLst>
                  <a:ext uri="{FF2B5EF4-FFF2-40B4-BE49-F238E27FC236}">
                    <a16:creationId xmlns:a16="http://schemas.microsoft.com/office/drawing/2014/main" id="{FA3DEE86-7836-4D40-8D87-E55AFA23CE52}"/>
                  </a:ext>
                </a:extLst>
              </p:cNvPr>
              <p:cNvSpPr txBox="1">
                <a:spLocks noRot="1" noChangeAspect="1" noMove="1" noResize="1" noEditPoints="1" noAdjustHandles="1" noChangeArrowheads="1" noChangeShapeType="1" noTextEdit="1"/>
              </p:cNvSpPr>
              <p:nvPr/>
            </p:nvSpPr>
            <p:spPr>
              <a:xfrm>
                <a:off x="1009650" y="6076950"/>
                <a:ext cx="11029950" cy="2528128"/>
              </a:xfrm>
              <a:prstGeom prst="rect">
                <a:avLst/>
              </a:prstGeom>
              <a:blipFill>
                <a:blip r:embed="rId4"/>
                <a:stretch>
                  <a:fillRect l="-719" t="-1446" b="-3855"/>
                </a:stretch>
              </a:blipFill>
            </p:spPr>
            <p:txBody>
              <a:bodyPr/>
              <a:lstStyle/>
              <a:p>
                <a:r>
                  <a:rPr lang="en-AU">
                    <a:noFill/>
                  </a:rPr>
                  <a:t> </a:t>
                </a:r>
              </a:p>
            </p:txBody>
          </p:sp>
        </mc:Fallback>
      </mc:AlternateContent>
    </p:spTree>
    <p:extLst>
      <p:ext uri="{BB962C8B-B14F-4D97-AF65-F5344CB8AC3E}">
        <p14:creationId xmlns:p14="http://schemas.microsoft.com/office/powerpoint/2010/main" val="1094840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FBF73C-9423-4B04-B9BF-4870AB43CED3}"/>
              </a:ext>
            </a:extLst>
          </p:cNvPr>
          <p:cNvSpPr>
            <a:spLocks noGrp="1"/>
          </p:cNvSpPr>
          <p:nvPr>
            <p:ph type="sldNum" sz="quarter" idx="4"/>
          </p:nvPr>
        </p:nvSpPr>
        <p:spPr/>
        <p:txBody>
          <a:bodyPr/>
          <a:lstStyle/>
          <a:p>
            <a:fld id="{5F6227A0-817E-9743-B435-40662A0A24C6}" type="slidenum">
              <a:rPr lang="en-US" smtClean="0"/>
              <a:pPr/>
              <a:t>15</a:t>
            </a:fld>
            <a:endParaRPr lang="en-US" dirty="0"/>
          </a:p>
        </p:txBody>
      </p:sp>
      <p:sp>
        <p:nvSpPr>
          <p:cNvPr id="3" name="Title 2">
            <a:extLst>
              <a:ext uri="{FF2B5EF4-FFF2-40B4-BE49-F238E27FC236}">
                <a16:creationId xmlns:a16="http://schemas.microsoft.com/office/drawing/2014/main" id="{F3A5B101-F6B2-4FF1-9D88-BF50C3584B38}"/>
              </a:ext>
            </a:extLst>
          </p:cNvPr>
          <p:cNvSpPr>
            <a:spLocks noGrp="1"/>
          </p:cNvSpPr>
          <p:nvPr>
            <p:ph type="title"/>
          </p:nvPr>
        </p:nvSpPr>
        <p:spPr/>
        <p:txBody>
          <a:bodyPr/>
          <a:lstStyle/>
          <a:p>
            <a:r>
              <a:rPr lang="en-AU" dirty="0"/>
              <a:t>My approach</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799163C-85F1-4876-8C07-4ED9DF900F4E}"/>
                  </a:ext>
                </a:extLst>
              </p:cNvPr>
              <p:cNvSpPr>
                <a:spLocks noGrp="1"/>
              </p:cNvSpPr>
              <p:nvPr>
                <p:ph sz="quarter" idx="10"/>
              </p:nvPr>
            </p:nvSpPr>
            <p:spPr>
              <a:xfrm>
                <a:off x="4121468" y="1189496"/>
                <a:ext cx="5393066" cy="1706104"/>
              </a:xfrm>
            </p:spPr>
            <p:txBody>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i="1" smtClean="0">
                              <a:latin typeface="Cambria Math" panose="02040503050406030204" pitchFamily="18" charset="0"/>
                            </a:rPr>
                            <m:t>𝑤</m:t>
                          </m:r>
                        </m:e>
                        <m:sub>
                          <m:r>
                            <a:rPr lang="en-AU" i="1" smtClean="0">
                              <a:latin typeface="Cambria Math" panose="02040503050406030204" pitchFamily="18" charset="0"/>
                            </a:rPr>
                            <m:t>𝑘</m:t>
                          </m:r>
                        </m:sub>
                      </m:sSub>
                      <m:r>
                        <a:rPr lang="en-AU" i="1" smtClean="0">
                          <a:latin typeface="Cambria Math" panose="02040503050406030204" pitchFamily="18" charset="0"/>
                        </a:rPr>
                        <m:t>=</m:t>
                      </m:r>
                      <m:sSup>
                        <m:sSupPr>
                          <m:ctrlPr>
                            <a:rPr lang="en-AU" i="1" smtClean="0">
                              <a:latin typeface="Cambria Math" panose="02040503050406030204" pitchFamily="18" charset="0"/>
                            </a:rPr>
                          </m:ctrlPr>
                        </m:sSupPr>
                        <m:e>
                          <m:f>
                            <m:fPr>
                              <m:ctrlPr>
                                <a:rPr lang="en-AU" i="1" smtClean="0">
                                  <a:latin typeface="Cambria Math" panose="02040503050406030204" pitchFamily="18" charset="0"/>
                                </a:rPr>
                              </m:ctrlPr>
                            </m:fPr>
                            <m:num>
                              <m:sSub>
                                <m:sSubPr>
                                  <m:ctrlPr>
                                    <a:rPr lang="en-AU" i="1" smtClean="0">
                                      <a:latin typeface="Cambria Math" panose="02040503050406030204" pitchFamily="18" charset="0"/>
                                    </a:rPr>
                                  </m:ctrlPr>
                                </m:sSubPr>
                                <m:e>
                                  <m:r>
                                    <a:rPr lang="en-AU" i="1" smtClean="0">
                                      <a:latin typeface="Cambria Math" panose="02040503050406030204" pitchFamily="18" charset="0"/>
                                    </a:rPr>
                                    <m:t>𝑛</m:t>
                                  </m:r>
                                </m:e>
                                <m:sub>
                                  <m:r>
                                    <a:rPr lang="en-AU" i="1" smtClean="0">
                                      <a:latin typeface="Cambria Math" panose="02040503050406030204" pitchFamily="18" charset="0"/>
                                    </a:rPr>
                                    <m:t>𝑘</m:t>
                                  </m:r>
                                </m:sub>
                              </m:sSub>
                            </m:num>
                            <m:den>
                              <m:nary>
                                <m:naryPr>
                                  <m:chr m:val="∑"/>
                                  <m:ctrlPr>
                                    <a:rPr lang="en-AU" i="1" smtClean="0">
                                      <a:latin typeface="Cambria Math" panose="02040503050406030204" pitchFamily="18" charset="0"/>
                                    </a:rPr>
                                  </m:ctrlPr>
                                </m:naryPr>
                                <m:sub>
                                  <m:r>
                                    <a:rPr lang="en-AU" i="1" smtClean="0">
                                      <a:latin typeface="Cambria Math" panose="02040503050406030204" pitchFamily="18" charset="0"/>
                                    </a:rPr>
                                    <m:t>𝑖</m:t>
                                  </m:r>
                                  <m:r>
                                    <a:rPr lang="en-AU" i="1" smtClean="0">
                                      <a:latin typeface="Cambria Math" panose="02040503050406030204" pitchFamily="18" charset="0"/>
                                    </a:rPr>
                                    <m:t>=1</m:t>
                                  </m:r>
                                </m:sub>
                                <m:sup>
                                  <m:r>
                                    <a:rPr lang="en-AU" i="1" smtClean="0">
                                      <a:latin typeface="Cambria Math" panose="02040503050406030204" pitchFamily="18" charset="0"/>
                                    </a:rPr>
                                    <m:t>𝐾</m:t>
                                  </m:r>
                                </m:sup>
                                <m:e>
                                  <m:sSub>
                                    <m:sSubPr>
                                      <m:ctrlPr>
                                        <a:rPr lang="en-AU" i="1" smtClean="0">
                                          <a:latin typeface="Cambria Math" panose="02040503050406030204" pitchFamily="18" charset="0"/>
                                        </a:rPr>
                                      </m:ctrlPr>
                                    </m:sSubPr>
                                    <m:e>
                                      <m:r>
                                        <a:rPr lang="en-AU" i="1" smtClean="0">
                                          <a:latin typeface="Cambria Math" panose="02040503050406030204" pitchFamily="18" charset="0"/>
                                        </a:rPr>
                                        <m:t>𝑛</m:t>
                                      </m:r>
                                    </m:e>
                                    <m:sub>
                                      <m:r>
                                        <a:rPr lang="en-AU" i="1" smtClean="0">
                                          <a:latin typeface="Cambria Math" panose="02040503050406030204" pitchFamily="18" charset="0"/>
                                        </a:rPr>
                                        <m:t>𝑖</m:t>
                                      </m:r>
                                    </m:sub>
                                  </m:sSub>
                                </m:e>
                              </m:nary>
                            </m:den>
                          </m:f>
                        </m:e>
                        <m:sup>
                          <m:r>
                            <a:rPr lang="en-AU" i="1" smtClean="0">
                              <a:latin typeface="Cambria Math" panose="02040503050406030204" pitchFamily="18" charset="0"/>
                            </a:rPr>
                            <m:t>𝛾</m:t>
                          </m:r>
                        </m:sup>
                      </m:sSup>
                    </m:oMath>
                  </m:oMathPara>
                </a14:m>
                <a:endParaRPr lang="en-AU" i="1" dirty="0">
                  <a:latin typeface="Cambria Math" panose="02040503050406030204" pitchFamily="18" charset="0"/>
                </a:endParaRPr>
              </a:p>
              <a:p>
                <a:endParaRPr lang="en-AU" i="1" dirty="0">
                  <a:latin typeface="Cambria Math" panose="02040503050406030204" pitchFamily="18" charset="0"/>
                </a:endParaRPr>
              </a:p>
              <a:p>
                <a:r>
                  <a:rPr lang="en-AU" dirty="0">
                    <a:latin typeface="Cambria Math" panose="02040503050406030204" pitchFamily="18" charset="0"/>
                  </a:rPr>
                  <a:t>Where </a:t>
                </a:r>
                <a14:m>
                  <m:oMath xmlns:m="http://schemas.openxmlformats.org/officeDocument/2006/math">
                    <m:r>
                      <a:rPr lang="en-AU" i="1">
                        <a:latin typeface="Cambria Math" panose="02040503050406030204" pitchFamily="18" charset="0"/>
                      </a:rPr>
                      <m:t>𝛾</m:t>
                    </m:r>
                  </m:oMath>
                </a14:m>
                <a:r>
                  <a:rPr lang="en-AU" dirty="0"/>
                  <a:t> is a parameter representing how much to weigh each class</a:t>
                </a:r>
              </a:p>
            </p:txBody>
          </p:sp>
        </mc:Choice>
        <mc:Fallback xmlns="">
          <p:sp>
            <p:nvSpPr>
              <p:cNvPr id="4" name="Content Placeholder 3">
                <a:extLst>
                  <a:ext uri="{FF2B5EF4-FFF2-40B4-BE49-F238E27FC236}">
                    <a16:creationId xmlns:a16="http://schemas.microsoft.com/office/drawing/2014/main" id="{5799163C-85F1-4876-8C07-4ED9DF900F4E}"/>
                  </a:ext>
                </a:extLst>
              </p:cNvPr>
              <p:cNvSpPr>
                <a:spLocks noGrp="1" noRot="1" noChangeAspect="1" noMove="1" noResize="1" noEditPoints="1" noAdjustHandles="1" noChangeArrowheads="1" noChangeShapeType="1" noTextEdit="1"/>
              </p:cNvSpPr>
              <p:nvPr>
                <p:ph sz="quarter" idx="10"/>
              </p:nvPr>
            </p:nvSpPr>
            <p:spPr>
              <a:xfrm>
                <a:off x="4121468" y="1189496"/>
                <a:ext cx="5393066" cy="1706104"/>
              </a:xfrm>
              <a:blipFill>
                <a:blip r:embed="rId2"/>
                <a:stretch>
                  <a:fillRect l="-1695" b="-26786"/>
                </a:stretch>
              </a:blipFill>
            </p:spPr>
            <p:txBody>
              <a:bodyPr/>
              <a:lstStyle/>
              <a:p>
                <a:r>
                  <a:rPr lang="en-AU">
                    <a:noFill/>
                  </a:rPr>
                  <a:t> </a:t>
                </a:r>
              </a:p>
            </p:txBody>
          </p:sp>
        </mc:Fallback>
      </mc:AlternateContent>
      <p:sp>
        <p:nvSpPr>
          <p:cNvPr id="5" name="Rectangle 4">
            <a:extLst>
              <a:ext uri="{FF2B5EF4-FFF2-40B4-BE49-F238E27FC236}">
                <a16:creationId xmlns:a16="http://schemas.microsoft.com/office/drawing/2014/main" id="{8798AB27-8D99-438D-BFE2-F7E63538587D}"/>
              </a:ext>
            </a:extLst>
          </p:cNvPr>
          <p:cNvSpPr/>
          <p:nvPr/>
        </p:nvSpPr>
        <p:spPr>
          <a:xfrm>
            <a:off x="864244" y="1310816"/>
            <a:ext cx="2624436" cy="423193"/>
          </a:xfrm>
          <a:prstGeom prst="rect">
            <a:avLst/>
          </a:prstGeom>
        </p:spPr>
        <p:txBody>
          <a:bodyPr wrap="none">
            <a:spAutoFit/>
          </a:bodyPr>
          <a:lstStyle/>
          <a:p>
            <a:r>
              <a:rPr lang="en-AU" dirty="0"/>
              <a:t>Use of Class weight</a:t>
            </a:r>
          </a:p>
        </p:txBody>
      </p:sp>
      <mc:AlternateContent xmlns:mc="http://schemas.openxmlformats.org/markup-compatibility/2006" xmlns:a14="http://schemas.microsoft.com/office/drawing/2010/main">
        <mc:Choice Requires="a14">
          <p:sp>
            <p:nvSpPr>
              <p:cNvPr id="6" name="Content Placeholder 3">
                <a:extLst>
                  <a:ext uri="{FF2B5EF4-FFF2-40B4-BE49-F238E27FC236}">
                    <a16:creationId xmlns:a16="http://schemas.microsoft.com/office/drawing/2014/main" id="{B17CAA03-EE27-44EB-9CF3-BF6FD3D8D287}"/>
                  </a:ext>
                </a:extLst>
              </p:cNvPr>
              <p:cNvSpPr txBox="1">
                <a:spLocks/>
              </p:cNvSpPr>
              <p:nvPr/>
            </p:nvSpPr>
            <p:spPr>
              <a:xfrm>
                <a:off x="4121468" y="4876005"/>
                <a:ext cx="7880032" cy="3686511"/>
              </a:xfrm>
              <a:prstGeom prst="rect">
                <a:avLst/>
              </a:prstGeom>
            </p:spPr>
            <p:txBody>
              <a:bodyPr/>
              <a:lstStyle>
                <a:lvl1pPr marL="0" indent="0" algn="l" defTabSz="914400" rtl="0" eaLnBrk="1" latinLnBrk="0" hangingPunct="1">
                  <a:lnSpc>
                    <a:spcPct val="90000"/>
                  </a:lnSpc>
                  <a:spcBef>
                    <a:spcPts val="1000"/>
                  </a:spcBef>
                  <a:buFont typeface="+mj-lt"/>
                  <a:buNone/>
                  <a:defRPr sz="2400" b="0" kern="1200">
                    <a:solidFill>
                      <a:schemeClr val="tx1"/>
                    </a:solidFill>
                    <a:latin typeface="Arial" charset="0"/>
                    <a:ea typeface="Arial" charset="0"/>
                    <a:cs typeface="Arial" charset="0"/>
                  </a:defRPr>
                </a:lvl1pPr>
                <a:lvl2pPr marL="457200" indent="-457200" algn="l" defTabSz="914400" rtl="0" eaLnBrk="1" latinLnBrk="0" hangingPunct="1">
                  <a:lnSpc>
                    <a:spcPct val="90000"/>
                  </a:lnSpc>
                  <a:spcBef>
                    <a:spcPts val="500"/>
                  </a:spcBef>
                  <a:buFont typeface="+mj-lt"/>
                  <a:buAutoNum type="arabicPeriod"/>
                  <a:defRPr sz="2400" kern="1200">
                    <a:solidFill>
                      <a:schemeClr val="tx1"/>
                    </a:solidFill>
                    <a:latin typeface="Arial" charset="0"/>
                    <a:ea typeface="Arial" charset="0"/>
                    <a:cs typeface="Arial" charset="0"/>
                  </a:defRPr>
                </a:lvl2pPr>
                <a:lvl3pPr marL="904875" indent="-457200" algn="l" defTabSz="914400" rtl="0" eaLnBrk="1" latinLnBrk="0" hangingPunct="1">
                  <a:lnSpc>
                    <a:spcPct val="90000"/>
                  </a:lnSpc>
                  <a:spcBef>
                    <a:spcPts val="500"/>
                  </a:spcBef>
                  <a:buFont typeface="+mj-lt"/>
                  <a:buAutoNum type="alphaLcPeriod"/>
                  <a:defRPr sz="2000" kern="1200">
                    <a:solidFill>
                      <a:schemeClr val="tx1"/>
                    </a:solidFill>
                    <a:latin typeface="Arial" charset="0"/>
                    <a:ea typeface="Arial" charset="0"/>
                    <a:cs typeface="Arial" charset="0"/>
                  </a:defRPr>
                </a:lvl3pPr>
                <a:lvl4pPr marL="1182688" marR="0" indent="-285750" algn="l" defTabSz="1300277" rtl="0" eaLnBrk="1" fontAlgn="auto" latinLnBrk="0" hangingPunct="1">
                  <a:lnSpc>
                    <a:spcPct val="90000"/>
                  </a:lnSpc>
                  <a:spcBef>
                    <a:spcPts val="711"/>
                  </a:spcBef>
                  <a:spcAft>
                    <a:spcPts val="0"/>
                  </a:spcAft>
                  <a:buClrTx/>
                  <a:buSzTx/>
                  <a:buFont typeface="Arial" panose="020B0604020202020204" pitchFamily="34" charset="0"/>
                  <a:buChar char="•"/>
                  <a:tabLst/>
                  <a:defRPr sz="1800" kern="1200" baseline="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AU" i="1" dirty="0">
                  <a:latin typeface="Cambria Math" panose="02040503050406030204" pitchFamily="18" charset="0"/>
                </a:endParaRPr>
              </a:p>
              <a:p>
                <a:endParaRPr lang="en-AU" i="1" dirty="0">
                  <a:latin typeface="Cambria Math" panose="02040503050406030204" pitchFamily="18" charset="0"/>
                </a:endParaRPr>
              </a:p>
              <a:p>
                <a:r>
                  <a:rPr lang="en-AU" dirty="0">
                    <a:latin typeface="Cambria Math" panose="02040503050406030204" pitchFamily="18" charset="0"/>
                  </a:rPr>
                  <a:t>Where </a:t>
                </a:r>
                <a14:m>
                  <m:oMath xmlns:m="http://schemas.openxmlformats.org/officeDocument/2006/math">
                    <m:r>
                      <a:rPr lang="en-AU" i="1">
                        <a:latin typeface="Cambria Math" panose="02040503050406030204" pitchFamily="18" charset="0"/>
                      </a:rPr>
                      <m:t>𝛾</m:t>
                    </m:r>
                  </m:oMath>
                </a14:m>
                <a:r>
                  <a:rPr lang="en-AU" dirty="0"/>
                  <a:t> is the contribution ratio of the domain loss</a:t>
                </a:r>
              </a:p>
              <a:p>
                <a14:m>
                  <m:oMath xmlns:m="http://schemas.openxmlformats.org/officeDocument/2006/math">
                    <m:r>
                      <a:rPr lang="en-AU" i="1">
                        <a:latin typeface="Cambria Math" panose="02040503050406030204" pitchFamily="18" charset="0"/>
                      </a:rPr>
                      <m:t>𝑛</m:t>
                    </m:r>
                  </m:oMath>
                </a14:m>
                <a:r>
                  <a:rPr lang="en-AU" dirty="0"/>
                  <a:t> is the current step number within the epoch</a:t>
                </a:r>
              </a:p>
              <a:p>
                <a14:m>
                  <m:oMath xmlns:m="http://schemas.openxmlformats.org/officeDocument/2006/math">
                    <m:r>
                      <a:rPr lang="en-AU" i="1">
                        <a:latin typeface="Cambria Math" panose="02040503050406030204" pitchFamily="18" charset="0"/>
                      </a:rPr>
                      <m:t>𝑁</m:t>
                    </m:r>
                    <m:r>
                      <a:rPr lang="en-AU" i="1">
                        <a:latin typeface="Cambria Math" panose="02040503050406030204" pitchFamily="18" charset="0"/>
                      </a:rPr>
                      <m:t> </m:t>
                    </m:r>
                  </m:oMath>
                </a14:m>
                <a:r>
                  <a:rPr lang="en-AU" dirty="0"/>
                  <a:t>is the total step count of each epoch</a:t>
                </a:r>
              </a:p>
              <a:p>
                <a14:m>
                  <m:oMath xmlns:m="http://schemas.openxmlformats.org/officeDocument/2006/math">
                    <m:r>
                      <a:rPr lang="en-AU" i="1">
                        <a:latin typeface="Cambria Math" panose="02040503050406030204" pitchFamily="18" charset="0"/>
                      </a:rPr>
                      <m:t>𝑝</m:t>
                    </m:r>
                    <m:d>
                      <m:dPr>
                        <m:ctrlPr>
                          <a:rPr lang="en-AU" i="1">
                            <a:latin typeface="Cambria Math" panose="02040503050406030204" pitchFamily="18" charset="0"/>
                          </a:rPr>
                        </m:ctrlPr>
                      </m:dPr>
                      <m:e>
                        <m:r>
                          <a:rPr lang="en-AU" i="1">
                            <a:latin typeface="Cambria Math" panose="02040503050406030204" pitchFamily="18" charset="0"/>
                          </a:rPr>
                          <m:t>𝑛</m:t>
                        </m:r>
                      </m:e>
                    </m:d>
                    <m:r>
                      <a:rPr lang="en-AU" i="1">
                        <a:latin typeface="Cambria Math" panose="02040503050406030204" pitchFamily="18" charset="0"/>
                      </a:rPr>
                      <m:t> </m:t>
                    </m:r>
                  </m:oMath>
                </a14:m>
                <a:r>
                  <a:rPr lang="en-AU" dirty="0"/>
                  <a:t>is the punctuation loss at step n</a:t>
                </a:r>
              </a:p>
              <a:p>
                <a14:m>
                  <m:oMath xmlns:m="http://schemas.openxmlformats.org/officeDocument/2006/math">
                    <m:r>
                      <a:rPr lang="en-AU" i="1">
                        <a:latin typeface="Cambria Math" panose="02040503050406030204" pitchFamily="18" charset="0"/>
                      </a:rPr>
                      <m:t>𝑑</m:t>
                    </m:r>
                    <m:d>
                      <m:dPr>
                        <m:ctrlPr>
                          <a:rPr lang="en-AU" i="1">
                            <a:latin typeface="Cambria Math" panose="02040503050406030204" pitchFamily="18" charset="0"/>
                          </a:rPr>
                        </m:ctrlPr>
                      </m:dPr>
                      <m:e>
                        <m:r>
                          <a:rPr lang="en-AU" i="1">
                            <a:latin typeface="Cambria Math" panose="02040503050406030204" pitchFamily="18" charset="0"/>
                          </a:rPr>
                          <m:t>𝑛</m:t>
                        </m:r>
                      </m:e>
                    </m:d>
                    <m:r>
                      <a:rPr lang="en-AU" i="1">
                        <a:latin typeface="Cambria Math" panose="02040503050406030204" pitchFamily="18" charset="0"/>
                      </a:rPr>
                      <m:t> </m:t>
                    </m:r>
                  </m:oMath>
                </a14:m>
                <a:r>
                  <a:rPr lang="en-AU" dirty="0"/>
                  <a:t>is the domain loss at step n</a:t>
                </a:r>
              </a:p>
            </p:txBody>
          </p:sp>
        </mc:Choice>
        <mc:Fallback xmlns="">
          <p:sp>
            <p:nvSpPr>
              <p:cNvPr id="6" name="Content Placeholder 3">
                <a:extLst>
                  <a:ext uri="{FF2B5EF4-FFF2-40B4-BE49-F238E27FC236}">
                    <a16:creationId xmlns:a16="http://schemas.microsoft.com/office/drawing/2014/main" id="{B17CAA03-EE27-44EB-9CF3-BF6FD3D8D287}"/>
                  </a:ext>
                </a:extLst>
              </p:cNvPr>
              <p:cNvSpPr txBox="1">
                <a:spLocks noRot="1" noChangeAspect="1" noMove="1" noResize="1" noEditPoints="1" noAdjustHandles="1" noChangeArrowheads="1" noChangeShapeType="1" noTextEdit="1"/>
              </p:cNvSpPr>
              <p:nvPr/>
            </p:nvSpPr>
            <p:spPr>
              <a:xfrm>
                <a:off x="4121468" y="4876005"/>
                <a:ext cx="7880032" cy="3686511"/>
              </a:xfrm>
              <a:prstGeom prst="rect">
                <a:avLst/>
              </a:prstGeom>
              <a:blipFill>
                <a:blip r:embed="rId3"/>
                <a:stretch>
                  <a:fillRect l="-1160"/>
                </a:stretch>
              </a:blipFill>
            </p:spPr>
            <p:txBody>
              <a:bodyPr/>
              <a:lstStyle/>
              <a:p>
                <a:r>
                  <a:rPr lang="en-AU">
                    <a:noFill/>
                  </a:rPr>
                  <a:t> </a:t>
                </a:r>
              </a:p>
            </p:txBody>
          </p:sp>
        </mc:Fallback>
      </mc:AlternateContent>
      <p:sp>
        <p:nvSpPr>
          <p:cNvPr id="7" name="Rectangle 6">
            <a:extLst>
              <a:ext uri="{FF2B5EF4-FFF2-40B4-BE49-F238E27FC236}">
                <a16:creationId xmlns:a16="http://schemas.microsoft.com/office/drawing/2014/main" id="{F92311B1-6598-4786-B363-9F663CE1849E}"/>
              </a:ext>
            </a:extLst>
          </p:cNvPr>
          <p:cNvSpPr/>
          <p:nvPr/>
        </p:nvSpPr>
        <p:spPr>
          <a:xfrm>
            <a:off x="864244" y="4997326"/>
            <a:ext cx="3502882" cy="423193"/>
          </a:xfrm>
          <a:prstGeom prst="rect">
            <a:avLst/>
          </a:prstGeom>
        </p:spPr>
        <p:txBody>
          <a:bodyPr wrap="none">
            <a:spAutoFit/>
          </a:bodyPr>
          <a:lstStyle/>
          <a:p>
            <a:r>
              <a:rPr lang="en-AU" dirty="0"/>
              <a:t>Aggregate Loss calculation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DE1387-1757-4501-9CB9-47C33B72ED44}"/>
                  </a:ext>
                </a:extLst>
              </p:cNvPr>
              <p:cNvSpPr txBox="1"/>
              <p:nvPr/>
            </p:nvSpPr>
            <p:spPr>
              <a:xfrm>
                <a:off x="4367126" y="4747834"/>
                <a:ext cx="8188970" cy="922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2400" i="1" smtClean="0">
                              <a:latin typeface="Cambria Math" panose="02040503050406030204" pitchFamily="18" charset="0"/>
                            </a:rPr>
                          </m:ctrlPr>
                        </m:sSubPr>
                        <m:e>
                          <m:r>
                            <a:rPr lang="en-AU" sz="2400" i="1" smtClean="0">
                              <a:latin typeface="Cambria Math" panose="02040503050406030204" pitchFamily="18" charset="0"/>
                            </a:rPr>
                            <m:t>𝐿</m:t>
                          </m:r>
                        </m:e>
                        <m:sub>
                          <m:r>
                            <a:rPr lang="en-AU" sz="2400" i="1" smtClean="0">
                              <a:latin typeface="Cambria Math" panose="02040503050406030204" pitchFamily="18" charset="0"/>
                            </a:rPr>
                            <m:t>𝑡𝑜𝑡𝑎𝑙</m:t>
                          </m:r>
                          <m:d>
                            <m:dPr>
                              <m:ctrlPr>
                                <a:rPr lang="en-AU" sz="2400" i="1" smtClean="0">
                                  <a:latin typeface="Cambria Math" panose="02040503050406030204" pitchFamily="18" charset="0"/>
                                </a:rPr>
                              </m:ctrlPr>
                            </m:dPr>
                            <m:e>
                              <m:r>
                                <a:rPr lang="en-AU" sz="2400" i="1" smtClean="0">
                                  <a:latin typeface="Cambria Math" panose="02040503050406030204" pitchFamily="18" charset="0"/>
                                </a:rPr>
                                <m:t>𝑛</m:t>
                              </m:r>
                            </m:e>
                          </m:d>
                        </m:sub>
                      </m:sSub>
                      <m:r>
                        <a:rPr lang="en-AU" sz="2400" i="1" smtClean="0">
                          <a:latin typeface="Cambria Math" panose="02040503050406030204" pitchFamily="18" charset="0"/>
                        </a:rPr>
                        <m:t>=</m:t>
                      </m:r>
                      <m:sSub>
                        <m:sSubPr>
                          <m:ctrlPr>
                            <a:rPr lang="en-AU" sz="2400" i="1" smtClean="0">
                              <a:latin typeface="Cambria Math" panose="02040503050406030204" pitchFamily="18" charset="0"/>
                            </a:rPr>
                          </m:ctrlPr>
                        </m:sSubPr>
                        <m:e>
                          <m:r>
                            <a:rPr lang="en-AU" sz="2400" i="1" smtClean="0">
                              <a:latin typeface="Cambria Math" panose="02040503050406030204" pitchFamily="18" charset="0"/>
                            </a:rPr>
                            <m:t>𝐿</m:t>
                          </m:r>
                        </m:e>
                        <m:sub>
                          <m:r>
                            <a:rPr lang="en-AU" sz="2400" i="1" smtClean="0">
                              <a:latin typeface="Cambria Math" panose="02040503050406030204" pitchFamily="18" charset="0"/>
                            </a:rPr>
                            <m:t>𝑝</m:t>
                          </m:r>
                          <m:d>
                            <m:dPr>
                              <m:ctrlPr>
                                <a:rPr lang="en-AU" sz="2400" i="1" smtClean="0">
                                  <a:latin typeface="Cambria Math" panose="02040503050406030204" pitchFamily="18" charset="0"/>
                                </a:rPr>
                              </m:ctrlPr>
                            </m:dPr>
                            <m:e>
                              <m:r>
                                <a:rPr lang="en-AU" sz="2400" i="1" smtClean="0">
                                  <a:latin typeface="Cambria Math" panose="02040503050406030204" pitchFamily="18" charset="0"/>
                                </a:rPr>
                                <m:t>𝑛</m:t>
                              </m:r>
                            </m:e>
                          </m:d>
                        </m:sub>
                      </m:sSub>
                      <m:r>
                        <a:rPr lang="en-AU" sz="2400" i="1" smtClean="0">
                          <a:latin typeface="Cambria Math" panose="02040503050406030204" pitchFamily="18" charset="0"/>
                        </a:rPr>
                        <m:t>+</m:t>
                      </m:r>
                      <m:d>
                        <m:dPr>
                          <m:ctrlPr>
                            <a:rPr lang="en-AU" sz="2400" i="1" smtClean="0">
                              <a:latin typeface="Cambria Math" panose="02040503050406030204" pitchFamily="18" charset="0"/>
                            </a:rPr>
                          </m:ctrlPr>
                        </m:dPr>
                        <m:e>
                          <m:f>
                            <m:fPr>
                              <m:ctrlPr>
                                <a:rPr lang="en-AU" sz="2400" i="1" smtClean="0">
                                  <a:latin typeface="Cambria Math" panose="02040503050406030204" pitchFamily="18" charset="0"/>
                                </a:rPr>
                              </m:ctrlPr>
                            </m:fPr>
                            <m:num>
                              <m:r>
                                <a:rPr lang="en-AU" sz="2400" i="1" smtClean="0">
                                  <a:latin typeface="Cambria Math" panose="02040503050406030204" pitchFamily="18" charset="0"/>
                                </a:rPr>
                                <m:t>2</m:t>
                              </m:r>
                            </m:num>
                            <m:den>
                              <m:r>
                                <a:rPr lang="en-AU" sz="2400" i="1" smtClean="0">
                                  <a:latin typeface="Cambria Math" panose="02040503050406030204" pitchFamily="18" charset="0"/>
                                </a:rPr>
                                <m:t>1+</m:t>
                              </m:r>
                              <m:sSup>
                                <m:sSupPr>
                                  <m:ctrlPr>
                                    <a:rPr lang="en-AU" sz="2400" i="1" smtClean="0">
                                      <a:latin typeface="Cambria Math" panose="02040503050406030204" pitchFamily="18" charset="0"/>
                                    </a:rPr>
                                  </m:ctrlPr>
                                </m:sSupPr>
                                <m:e>
                                  <m:r>
                                    <a:rPr lang="en-AU" sz="2400" i="1" smtClean="0">
                                      <a:latin typeface="Cambria Math" panose="02040503050406030204" pitchFamily="18" charset="0"/>
                                    </a:rPr>
                                    <m:t>𝑒</m:t>
                                  </m:r>
                                </m:e>
                                <m:sup>
                                  <m:r>
                                    <a:rPr lang="en-AU" sz="2400" i="1" smtClean="0">
                                      <a:latin typeface="Cambria Math" panose="02040503050406030204" pitchFamily="18" charset="0"/>
                                    </a:rPr>
                                    <m:t>−10</m:t>
                                  </m:r>
                                  <m:r>
                                    <a:rPr lang="en-AU" sz="2400" i="1" smtClean="0">
                                      <a:latin typeface="Cambria Math" panose="02040503050406030204" pitchFamily="18" charset="0"/>
                                    </a:rPr>
                                    <m:t>𝑛</m:t>
                                  </m:r>
                                  <m:r>
                                    <m:rPr>
                                      <m:lit/>
                                    </m:rPr>
                                    <a:rPr lang="en-AU" sz="2400" i="1" smtClean="0">
                                      <a:latin typeface="Cambria Math" panose="02040503050406030204" pitchFamily="18" charset="0"/>
                                    </a:rPr>
                                    <m:t>/</m:t>
                                  </m:r>
                                  <m:r>
                                    <a:rPr lang="en-AU" sz="2400" i="1" smtClean="0">
                                      <a:latin typeface="Cambria Math" panose="02040503050406030204" pitchFamily="18" charset="0"/>
                                    </a:rPr>
                                    <m:t>𝑁</m:t>
                                  </m:r>
                                </m:sup>
                              </m:sSup>
                            </m:den>
                          </m:f>
                          <m:r>
                            <a:rPr lang="en-AU" sz="2400" i="1" smtClean="0">
                              <a:latin typeface="Cambria Math" panose="02040503050406030204" pitchFamily="18" charset="0"/>
                            </a:rPr>
                            <m:t>−1</m:t>
                          </m:r>
                        </m:e>
                      </m:d>
                      <m:r>
                        <a:rPr lang="en-AU" sz="2400" i="1" smtClean="0">
                          <a:latin typeface="Cambria Math" panose="02040503050406030204" pitchFamily="18" charset="0"/>
                        </a:rPr>
                        <m:t>⋅</m:t>
                      </m:r>
                      <m:r>
                        <a:rPr lang="en-AU" sz="2400" i="1" smtClean="0">
                          <a:latin typeface="Cambria Math" panose="02040503050406030204" pitchFamily="18" charset="0"/>
                        </a:rPr>
                        <m:t>𝛾</m:t>
                      </m:r>
                      <m:r>
                        <a:rPr lang="en-AU" sz="2400" i="1" smtClean="0">
                          <a:latin typeface="Cambria Math" panose="02040503050406030204" pitchFamily="18" charset="0"/>
                        </a:rPr>
                        <m:t>⋅</m:t>
                      </m:r>
                      <m:sSub>
                        <m:sSubPr>
                          <m:ctrlPr>
                            <a:rPr lang="en-AU" sz="2400" i="1" smtClean="0">
                              <a:latin typeface="Cambria Math" panose="02040503050406030204" pitchFamily="18" charset="0"/>
                            </a:rPr>
                          </m:ctrlPr>
                        </m:sSubPr>
                        <m:e>
                          <m:r>
                            <a:rPr lang="en-AU" sz="2400" i="1" smtClean="0">
                              <a:latin typeface="Cambria Math" panose="02040503050406030204" pitchFamily="18" charset="0"/>
                            </a:rPr>
                            <m:t>𝐿</m:t>
                          </m:r>
                        </m:e>
                        <m:sub>
                          <m:r>
                            <a:rPr lang="en-AU" sz="2400" i="1" smtClean="0">
                              <a:latin typeface="Cambria Math" panose="02040503050406030204" pitchFamily="18" charset="0"/>
                            </a:rPr>
                            <m:t>𝑝</m:t>
                          </m:r>
                          <m:d>
                            <m:dPr>
                              <m:ctrlPr>
                                <a:rPr lang="en-AU" sz="2400" i="1" smtClean="0">
                                  <a:latin typeface="Cambria Math" panose="02040503050406030204" pitchFamily="18" charset="0"/>
                                </a:rPr>
                              </m:ctrlPr>
                            </m:dPr>
                            <m:e>
                              <m:r>
                                <a:rPr lang="en-AU" sz="2400" i="1" smtClean="0">
                                  <a:latin typeface="Cambria Math" panose="02040503050406030204" pitchFamily="18" charset="0"/>
                                </a:rPr>
                                <m:t>𝑛</m:t>
                              </m:r>
                              <m:r>
                                <a:rPr lang="en-AU" sz="2400" i="1" smtClean="0">
                                  <a:latin typeface="Cambria Math" panose="02040503050406030204" pitchFamily="18" charset="0"/>
                                </a:rPr>
                                <m:t>−1</m:t>
                              </m:r>
                            </m:e>
                          </m:d>
                        </m:sub>
                      </m:sSub>
                      <m:r>
                        <a:rPr lang="en-AU" sz="2400" i="1" smtClean="0">
                          <a:latin typeface="Cambria Math" panose="02040503050406030204" pitchFamily="18" charset="0"/>
                        </a:rPr>
                        <m:t>⋅</m:t>
                      </m:r>
                      <m:sSub>
                        <m:sSubPr>
                          <m:ctrlPr>
                            <a:rPr lang="en-AU" sz="2400" i="1" smtClean="0">
                              <a:latin typeface="Cambria Math" panose="02040503050406030204" pitchFamily="18" charset="0"/>
                            </a:rPr>
                          </m:ctrlPr>
                        </m:sSubPr>
                        <m:e>
                          <m:r>
                            <a:rPr lang="en-AU" sz="2400" i="1" smtClean="0">
                              <a:latin typeface="Cambria Math" panose="02040503050406030204" pitchFamily="18" charset="0"/>
                            </a:rPr>
                            <m:t>𝐿</m:t>
                          </m:r>
                        </m:e>
                        <m:sub>
                          <m:r>
                            <a:rPr lang="en-AU" sz="2400" i="1" smtClean="0">
                              <a:latin typeface="Cambria Math" panose="02040503050406030204" pitchFamily="18" charset="0"/>
                            </a:rPr>
                            <m:t>𝑑</m:t>
                          </m:r>
                          <m:d>
                            <m:dPr>
                              <m:ctrlPr>
                                <a:rPr lang="en-AU" sz="2400" i="1" smtClean="0">
                                  <a:latin typeface="Cambria Math" panose="02040503050406030204" pitchFamily="18" charset="0"/>
                                </a:rPr>
                              </m:ctrlPr>
                            </m:dPr>
                            <m:e>
                              <m:r>
                                <a:rPr lang="en-AU" sz="2400" i="1" smtClean="0">
                                  <a:latin typeface="Cambria Math" panose="02040503050406030204" pitchFamily="18" charset="0"/>
                                </a:rPr>
                                <m:t>𝑛</m:t>
                              </m:r>
                            </m:e>
                          </m:d>
                        </m:sub>
                      </m:sSub>
                    </m:oMath>
                  </m:oMathPara>
                </a14:m>
                <a:endParaRPr lang="en-AU" sz="2400" dirty="0" err="1"/>
              </a:p>
            </p:txBody>
          </p:sp>
        </mc:Choice>
        <mc:Fallback xmlns="">
          <p:sp>
            <p:nvSpPr>
              <p:cNvPr id="8" name="TextBox 7">
                <a:extLst>
                  <a:ext uri="{FF2B5EF4-FFF2-40B4-BE49-F238E27FC236}">
                    <a16:creationId xmlns:a16="http://schemas.microsoft.com/office/drawing/2014/main" id="{A2DE1387-1757-4501-9CB9-47C33B72ED44}"/>
                  </a:ext>
                </a:extLst>
              </p:cNvPr>
              <p:cNvSpPr txBox="1">
                <a:spLocks noRot="1" noChangeAspect="1" noMove="1" noResize="1" noEditPoints="1" noAdjustHandles="1" noChangeArrowheads="1" noChangeShapeType="1" noTextEdit="1"/>
              </p:cNvSpPr>
              <p:nvPr/>
            </p:nvSpPr>
            <p:spPr>
              <a:xfrm>
                <a:off x="4367126" y="4747834"/>
                <a:ext cx="8188970" cy="922176"/>
              </a:xfrm>
              <a:prstGeom prst="rect">
                <a:avLst/>
              </a:prstGeom>
              <a:blipFill>
                <a:blip r:embed="rId4"/>
                <a:stretch>
                  <a:fillRect/>
                </a:stretch>
              </a:blipFill>
            </p:spPr>
            <p:txBody>
              <a:bodyPr/>
              <a:lstStyle/>
              <a:p>
                <a:r>
                  <a:rPr lang="en-AU">
                    <a:noFill/>
                  </a:rPr>
                  <a:t> </a:t>
                </a:r>
              </a:p>
            </p:txBody>
          </p:sp>
        </mc:Fallback>
      </mc:AlternateContent>
      <p:pic>
        <p:nvPicPr>
          <p:cNvPr id="9" name="Picture 8">
            <a:extLst>
              <a:ext uri="{FF2B5EF4-FFF2-40B4-BE49-F238E27FC236}">
                <a16:creationId xmlns:a16="http://schemas.microsoft.com/office/drawing/2014/main" id="{CC801CAC-ADE6-4756-9239-2588BAED3142}"/>
              </a:ext>
            </a:extLst>
          </p:cNvPr>
          <p:cNvPicPr>
            <a:picLocks noChangeAspect="1"/>
          </p:cNvPicPr>
          <p:nvPr/>
        </p:nvPicPr>
        <p:blipFill rotWithShape="1">
          <a:blip r:embed="rId5"/>
          <a:srcRect l="38452" t="16116" r="18398" b="9600"/>
          <a:stretch/>
        </p:blipFill>
        <p:spPr>
          <a:xfrm>
            <a:off x="247650" y="5541840"/>
            <a:ext cx="3692042" cy="3573476"/>
          </a:xfrm>
          <a:prstGeom prst="rect">
            <a:avLst/>
          </a:prstGeom>
        </p:spPr>
      </p:pic>
    </p:spTree>
    <p:extLst>
      <p:ext uri="{BB962C8B-B14F-4D97-AF65-F5344CB8AC3E}">
        <p14:creationId xmlns:p14="http://schemas.microsoft.com/office/powerpoint/2010/main" val="152245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37859D-7C5B-4829-A20C-D8FEE99F26C6}"/>
              </a:ext>
            </a:extLst>
          </p:cNvPr>
          <p:cNvSpPr>
            <a:spLocks noGrp="1"/>
          </p:cNvSpPr>
          <p:nvPr>
            <p:ph type="sldNum" sz="quarter" idx="4"/>
          </p:nvPr>
        </p:nvSpPr>
        <p:spPr/>
        <p:txBody>
          <a:bodyPr/>
          <a:lstStyle/>
          <a:p>
            <a:fld id="{5F6227A0-817E-9743-B435-40662A0A24C6}" type="slidenum">
              <a:rPr lang="en-US" smtClean="0"/>
              <a:pPr/>
              <a:t>16</a:t>
            </a:fld>
            <a:endParaRPr lang="en-US" dirty="0"/>
          </a:p>
        </p:txBody>
      </p:sp>
      <p:sp>
        <p:nvSpPr>
          <p:cNvPr id="3" name="Title 2">
            <a:extLst>
              <a:ext uri="{FF2B5EF4-FFF2-40B4-BE49-F238E27FC236}">
                <a16:creationId xmlns:a16="http://schemas.microsoft.com/office/drawing/2014/main" id="{9B84474D-99E8-4AD1-883C-0848ECD3AA18}"/>
              </a:ext>
            </a:extLst>
          </p:cNvPr>
          <p:cNvSpPr>
            <a:spLocks noGrp="1"/>
          </p:cNvSpPr>
          <p:nvPr>
            <p:ph type="title"/>
          </p:nvPr>
        </p:nvSpPr>
        <p:spPr/>
        <p:txBody>
          <a:bodyPr/>
          <a:lstStyle/>
          <a:p>
            <a:r>
              <a:rPr lang="en-AU" dirty="0"/>
              <a:t>Experimental setup</a:t>
            </a:r>
          </a:p>
        </p:txBody>
      </p:sp>
      <p:sp>
        <p:nvSpPr>
          <p:cNvPr id="4" name="Content Placeholder 3">
            <a:extLst>
              <a:ext uri="{FF2B5EF4-FFF2-40B4-BE49-F238E27FC236}">
                <a16:creationId xmlns:a16="http://schemas.microsoft.com/office/drawing/2014/main" id="{B0A5D66B-41F1-497D-A43B-3EF090BB59A7}"/>
              </a:ext>
            </a:extLst>
          </p:cNvPr>
          <p:cNvSpPr>
            <a:spLocks noGrp="1"/>
          </p:cNvSpPr>
          <p:nvPr>
            <p:ph sz="quarter" idx="10"/>
          </p:nvPr>
        </p:nvSpPr>
        <p:spPr/>
        <p:txBody>
          <a:bodyPr/>
          <a:lstStyle/>
          <a:p>
            <a:r>
              <a:rPr lang="en-AU" dirty="0"/>
              <a:t>Datasets</a:t>
            </a:r>
          </a:p>
          <a:p>
            <a:r>
              <a:rPr lang="en-AU" sz="2000" dirty="0"/>
              <a:t>IWSLT 2012 dataset</a:t>
            </a:r>
          </a:p>
          <a:p>
            <a:r>
              <a:rPr lang="en-AU" sz="2000" dirty="0"/>
              <a:t>Ted Talks dataset</a:t>
            </a:r>
          </a:p>
          <a:p>
            <a:r>
              <a:rPr lang="en-AU" sz="2000" dirty="0"/>
              <a:t>Open Subtitles dataset</a:t>
            </a:r>
          </a:p>
          <a:p>
            <a:r>
              <a:rPr lang="en-AU" sz="2000" dirty="0"/>
              <a:t>Switchboard dataset</a:t>
            </a:r>
          </a:p>
          <a:p>
            <a:endParaRPr lang="en-AU" sz="2000" dirty="0"/>
          </a:p>
          <a:p>
            <a:endParaRPr lang="en-AU" sz="2000" dirty="0"/>
          </a:p>
          <a:p>
            <a:r>
              <a:rPr lang="en-AU" dirty="0"/>
              <a:t>- Pre-process</a:t>
            </a:r>
          </a:p>
          <a:p>
            <a:r>
              <a:rPr lang="en-AU" dirty="0"/>
              <a:t>- Chronological split 0.8 0.1 0.1</a:t>
            </a:r>
          </a:p>
          <a:p>
            <a:r>
              <a:rPr lang="en-AU" dirty="0"/>
              <a:t>- Use switchboard dataset as the low-resource dataset, discarding most of the labels in the train dataset.</a:t>
            </a:r>
          </a:p>
        </p:txBody>
      </p:sp>
    </p:spTree>
    <p:extLst>
      <p:ext uri="{BB962C8B-B14F-4D97-AF65-F5344CB8AC3E}">
        <p14:creationId xmlns:p14="http://schemas.microsoft.com/office/powerpoint/2010/main" val="1270690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37859D-7C5B-4829-A20C-D8FEE99F26C6}"/>
              </a:ext>
            </a:extLst>
          </p:cNvPr>
          <p:cNvSpPr>
            <a:spLocks noGrp="1"/>
          </p:cNvSpPr>
          <p:nvPr>
            <p:ph type="sldNum" sz="quarter" idx="4"/>
          </p:nvPr>
        </p:nvSpPr>
        <p:spPr/>
        <p:txBody>
          <a:bodyPr/>
          <a:lstStyle/>
          <a:p>
            <a:fld id="{5F6227A0-817E-9743-B435-40662A0A24C6}" type="slidenum">
              <a:rPr lang="en-US" smtClean="0"/>
              <a:pPr/>
              <a:t>17</a:t>
            </a:fld>
            <a:endParaRPr lang="en-US" dirty="0"/>
          </a:p>
        </p:txBody>
      </p:sp>
      <p:sp>
        <p:nvSpPr>
          <p:cNvPr id="3" name="Title 2">
            <a:extLst>
              <a:ext uri="{FF2B5EF4-FFF2-40B4-BE49-F238E27FC236}">
                <a16:creationId xmlns:a16="http://schemas.microsoft.com/office/drawing/2014/main" id="{9B84474D-99E8-4AD1-883C-0848ECD3AA18}"/>
              </a:ext>
            </a:extLst>
          </p:cNvPr>
          <p:cNvSpPr>
            <a:spLocks noGrp="1"/>
          </p:cNvSpPr>
          <p:nvPr>
            <p:ph type="title"/>
          </p:nvPr>
        </p:nvSpPr>
        <p:spPr/>
        <p:txBody>
          <a:bodyPr/>
          <a:lstStyle/>
          <a:p>
            <a:r>
              <a:rPr lang="en-AU" dirty="0"/>
              <a:t>Experimental setup</a:t>
            </a:r>
          </a:p>
        </p:txBody>
      </p:sp>
      <p:sp>
        <p:nvSpPr>
          <p:cNvPr id="4" name="Content Placeholder 3">
            <a:extLst>
              <a:ext uri="{FF2B5EF4-FFF2-40B4-BE49-F238E27FC236}">
                <a16:creationId xmlns:a16="http://schemas.microsoft.com/office/drawing/2014/main" id="{B0A5D66B-41F1-497D-A43B-3EF090BB59A7}"/>
              </a:ext>
            </a:extLst>
          </p:cNvPr>
          <p:cNvSpPr>
            <a:spLocks noGrp="1"/>
          </p:cNvSpPr>
          <p:nvPr>
            <p:ph sz="quarter" idx="10"/>
          </p:nvPr>
        </p:nvSpPr>
        <p:spPr>
          <a:xfrm>
            <a:off x="974725" y="1600897"/>
            <a:ext cx="11053762" cy="461665"/>
          </a:xfrm>
        </p:spPr>
        <p:txBody>
          <a:bodyPr/>
          <a:lstStyle/>
          <a:p>
            <a:r>
              <a:rPr lang="en-AU" dirty="0"/>
              <a:t>Oversampling to handle domain dataset imbalance</a:t>
            </a:r>
          </a:p>
        </p:txBody>
      </p:sp>
      <p:sp>
        <p:nvSpPr>
          <p:cNvPr id="5" name="Rectangle 4">
            <a:extLst>
              <a:ext uri="{FF2B5EF4-FFF2-40B4-BE49-F238E27FC236}">
                <a16:creationId xmlns:a16="http://schemas.microsoft.com/office/drawing/2014/main" id="{81EB178C-35D7-4F79-90EC-3B7508DC225B}"/>
              </a:ext>
            </a:extLst>
          </p:cNvPr>
          <p:cNvSpPr/>
          <p:nvPr/>
        </p:nvSpPr>
        <p:spPr>
          <a:xfrm>
            <a:off x="1606871" y="2289872"/>
            <a:ext cx="7781286" cy="419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Domain 1</a:t>
            </a:r>
          </a:p>
        </p:txBody>
      </p:sp>
      <p:sp>
        <p:nvSpPr>
          <p:cNvPr id="6" name="Rectangle 5">
            <a:extLst>
              <a:ext uri="{FF2B5EF4-FFF2-40B4-BE49-F238E27FC236}">
                <a16:creationId xmlns:a16="http://schemas.microsoft.com/office/drawing/2014/main" id="{FF69ECA2-3F94-425D-BE48-D6371520BE08}"/>
              </a:ext>
            </a:extLst>
          </p:cNvPr>
          <p:cNvSpPr/>
          <p:nvPr/>
        </p:nvSpPr>
        <p:spPr>
          <a:xfrm>
            <a:off x="1606871" y="2708972"/>
            <a:ext cx="2542536" cy="419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Domain 2</a:t>
            </a:r>
          </a:p>
        </p:txBody>
      </p:sp>
      <p:sp>
        <p:nvSpPr>
          <p:cNvPr id="7" name="Rectangle 6">
            <a:extLst>
              <a:ext uri="{FF2B5EF4-FFF2-40B4-BE49-F238E27FC236}">
                <a16:creationId xmlns:a16="http://schemas.microsoft.com/office/drawing/2014/main" id="{648F612D-B745-4511-8612-F5BB16CBC4BE}"/>
              </a:ext>
            </a:extLst>
          </p:cNvPr>
          <p:cNvSpPr/>
          <p:nvPr/>
        </p:nvSpPr>
        <p:spPr>
          <a:xfrm>
            <a:off x="4149407" y="2708972"/>
            <a:ext cx="2542536" cy="419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repeat</a:t>
            </a:r>
          </a:p>
        </p:txBody>
      </p:sp>
      <p:sp>
        <p:nvSpPr>
          <p:cNvPr id="8" name="Rectangle 7">
            <a:extLst>
              <a:ext uri="{FF2B5EF4-FFF2-40B4-BE49-F238E27FC236}">
                <a16:creationId xmlns:a16="http://schemas.microsoft.com/office/drawing/2014/main" id="{1BF7A950-18B0-4192-B349-671D4F45B037}"/>
              </a:ext>
            </a:extLst>
          </p:cNvPr>
          <p:cNvSpPr/>
          <p:nvPr/>
        </p:nvSpPr>
        <p:spPr>
          <a:xfrm>
            <a:off x="6691943" y="2708972"/>
            <a:ext cx="2542536" cy="419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repeat</a:t>
            </a:r>
          </a:p>
        </p:txBody>
      </p:sp>
      <p:sp>
        <p:nvSpPr>
          <p:cNvPr id="9" name="Rectangle 8">
            <a:extLst>
              <a:ext uri="{FF2B5EF4-FFF2-40B4-BE49-F238E27FC236}">
                <a16:creationId xmlns:a16="http://schemas.microsoft.com/office/drawing/2014/main" id="{836FBE89-2AC9-49DC-91EF-F9DFA741C8F4}"/>
              </a:ext>
            </a:extLst>
          </p:cNvPr>
          <p:cNvSpPr/>
          <p:nvPr/>
        </p:nvSpPr>
        <p:spPr>
          <a:xfrm>
            <a:off x="9234479" y="2708972"/>
            <a:ext cx="153678" cy="419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 name="Rectangle 9">
            <a:extLst>
              <a:ext uri="{FF2B5EF4-FFF2-40B4-BE49-F238E27FC236}">
                <a16:creationId xmlns:a16="http://schemas.microsoft.com/office/drawing/2014/main" id="{F2AF24C5-D982-4928-9969-CCCD97FB231F}"/>
              </a:ext>
            </a:extLst>
          </p:cNvPr>
          <p:cNvSpPr/>
          <p:nvPr/>
        </p:nvSpPr>
        <p:spPr>
          <a:xfrm>
            <a:off x="1625921" y="2156522"/>
            <a:ext cx="332736" cy="1104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94EF0FFE-9536-4747-ACD3-0D92C42CC702}"/>
              </a:ext>
            </a:extLst>
          </p:cNvPr>
          <p:cNvSpPr txBox="1"/>
          <p:nvPr/>
        </p:nvSpPr>
        <p:spPr>
          <a:xfrm>
            <a:off x="1606871" y="3322445"/>
            <a:ext cx="1861407" cy="461665"/>
          </a:xfrm>
          <a:prstGeom prst="rect">
            <a:avLst/>
          </a:prstGeom>
          <a:noFill/>
        </p:spPr>
        <p:txBody>
          <a:bodyPr wrap="none" rtlCol="0">
            <a:spAutoFit/>
          </a:bodyPr>
          <a:lstStyle/>
          <a:p>
            <a:r>
              <a:rPr lang="en-AU" sz="2400" dirty="0"/>
              <a:t>Batch size 4</a:t>
            </a:r>
          </a:p>
        </p:txBody>
      </p:sp>
      <p:sp>
        <p:nvSpPr>
          <p:cNvPr id="13" name="Rectangle 12">
            <a:extLst>
              <a:ext uri="{FF2B5EF4-FFF2-40B4-BE49-F238E27FC236}">
                <a16:creationId xmlns:a16="http://schemas.microsoft.com/office/drawing/2014/main" id="{C1B77A0C-F04C-4171-B72E-48B707BFD376}"/>
              </a:ext>
            </a:extLst>
          </p:cNvPr>
          <p:cNvSpPr/>
          <p:nvPr/>
        </p:nvSpPr>
        <p:spPr>
          <a:xfrm>
            <a:off x="2765426" y="6542801"/>
            <a:ext cx="3926517" cy="419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308FD424-5CAB-483A-90B0-EF66913E7C55}"/>
              </a:ext>
            </a:extLst>
          </p:cNvPr>
          <p:cNvSpPr/>
          <p:nvPr/>
        </p:nvSpPr>
        <p:spPr>
          <a:xfrm>
            <a:off x="2765425" y="6961901"/>
            <a:ext cx="1882775" cy="419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B65EF076-7763-498B-BB44-95DD6C1AF8FB}"/>
              </a:ext>
            </a:extLst>
          </p:cNvPr>
          <p:cNvSpPr/>
          <p:nvPr/>
        </p:nvSpPr>
        <p:spPr>
          <a:xfrm>
            <a:off x="2765424" y="7381001"/>
            <a:ext cx="4274004" cy="419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29209E06-DF29-41F8-B1C2-0F138A265ACA}"/>
              </a:ext>
            </a:extLst>
          </p:cNvPr>
          <p:cNvSpPr/>
          <p:nvPr/>
        </p:nvSpPr>
        <p:spPr>
          <a:xfrm>
            <a:off x="2765425" y="6123701"/>
            <a:ext cx="4274004" cy="419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53B22DF6-DFA1-431C-AEC1-B0499ADAAE94}"/>
              </a:ext>
            </a:extLst>
          </p:cNvPr>
          <p:cNvSpPr/>
          <p:nvPr/>
        </p:nvSpPr>
        <p:spPr>
          <a:xfrm>
            <a:off x="2765426" y="6113302"/>
            <a:ext cx="2035176" cy="419100"/>
          </a:xfrm>
          <a:prstGeom prst="rect">
            <a:avLst/>
          </a:prstGeom>
          <a:solidFill>
            <a:srgbClr val="FF00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128 tokens</a:t>
            </a:r>
          </a:p>
        </p:txBody>
      </p:sp>
      <p:sp>
        <p:nvSpPr>
          <p:cNvPr id="18" name="TextBox 17">
            <a:extLst>
              <a:ext uri="{FF2B5EF4-FFF2-40B4-BE49-F238E27FC236}">
                <a16:creationId xmlns:a16="http://schemas.microsoft.com/office/drawing/2014/main" id="{4F83CA2C-73C2-4B1B-B9CF-300EA80BDFF4}"/>
              </a:ext>
            </a:extLst>
          </p:cNvPr>
          <p:cNvSpPr txBox="1"/>
          <p:nvPr/>
        </p:nvSpPr>
        <p:spPr>
          <a:xfrm>
            <a:off x="666549" y="5078917"/>
            <a:ext cx="8058616" cy="461665"/>
          </a:xfrm>
          <a:prstGeom prst="rect">
            <a:avLst/>
          </a:prstGeom>
          <a:noFill/>
        </p:spPr>
        <p:txBody>
          <a:bodyPr wrap="none" rtlCol="0">
            <a:spAutoFit/>
          </a:bodyPr>
          <a:lstStyle/>
          <a:p>
            <a:r>
              <a:rPr lang="en-AU" sz="2400" dirty="0"/>
              <a:t>Single batch (4 examples per domain), stride of 32 tokens</a:t>
            </a:r>
          </a:p>
        </p:txBody>
      </p:sp>
      <p:sp>
        <p:nvSpPr>
          <p:cNvPr id="23" name="Oval 22">
            <a:extLst>
              <a:ext uri="{FF2B5EF4-FFF2-40B4-BE49-F238E27FC236}">
                <a16:creationId xmlns:a16="http://schemas.microsoft.com/office/drawing/2014/main" id="{CFF9C6D4-8DB0-44F3-A0D8-6DAA5F9CEF33}"/>
              </a:ext>
            </a:extLst>
          </p:cNvPr>
          <p:cNvSpPr/>
          <p:nvPr/>
        </p:nvSpPr>
        <p:spPr>
          <a:xfrm>
            <a:off x="3468278" y="8001000"/>
            <a:ext cx="94521" cy="988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71B75C10-52B0-4C2C-8178-E9D63E035FE6}"/>
              </a:ext>
            </a:extLst>
          </p:cNvPr>
          <p:cNvSpPr/>
          <p:nvPr/>
        </p:nvSpPr>
        <p:spPr>
          <a:xfrm>
            <a:off x="3468278" y="8219201"/>
            <a:ext cx="94521" cy="988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BF7960E9-68B6-4D49-B0EB-8EFE9D817255}"/>
              </a:ext>
            </a:extLst>
          </p:cNvPr>
          <p:cNvSpPr/>
          <p:nvPr/>
        </p:nvSpPr>
        <p:spPr>
          <a:xfrm>
            <a:off x="3468278" y="8437402"/>
            <a:ext cx="94521" cy="988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1946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42" presetClass="path" presetSubtype="0" fill="hold" grpId="0" nodeType="afterEffect">
                                  <p:stCondLst>
                                    <p:cond delay="0"/>
                                  </p:stCondLst>
                                  <p:childTnLst>
                                    <p:animMotion origin="layout" path="M 9.3151E-7 -2.70226E-7 L 0.0282 0.00016 " pathEditMode="relative" rAng="0" ptsTypes="AA">
                                      <p:cBhvr>
                                        <p:cTn id="9" dur="200" fill="hold"/>
                                        <p:tgtEl>
                                          <p:spTgt spid="17"/>
                                        </p:tgtEl>
                                        <p:attrNameLst>
                                          <p:attrName>ppt_x</p:attrName>
                                          <p:attrName>ppt_y</p:attrName>
                                        </p:attrNameLst>
                                      </p:cBhvr>
                                      <p:rCtr x="1404" y="0"/>
                                    </p:animMotion>
                                  </p:childTnLst>
                                </p:cTn>
                              </p:par>
                            </p:childTnLst>
                          </p:cTn>
                        </p:par>
                        <p:par>
                          <p:cTn id="10" fill="hold">
                            <p:stCondLst>
                              <p:cond delay="200"/>
                            </p:stCondLst>
                            <p:childTnLst>
                              <p:par>
                                <p:cTn id="11" presetID="42" presetClass="path" presetSubtype="0" accel="50000" decel="50000" fill="hold" grpId="2" nodeType="afterEffect">
                                  <p:stCondLst>
                                    <p:cond delay="300"/>
                                  </p:stCondLst>
                                  <p:childTnLst>
                                    <p:animMotion origin="layout" path="M 0.0282 0.00016 L 0.07826 0.00016 " pathEditMode="relative" rAng="0" ptsTypes="AA">
                                      <p:cBhvr>
                                        <p:cTn id="12" dur="300" fill="hold"/>
                                        <p:tgtEl>
                                          <p:spTgt spid="17"/>
                                        </p:tgtEl>
                                        <p:attrNameLst>
                                          <p:attrName>ppt_x</p:attrName>
                                          <p:attrName>ppt_y</p:attrName>
                                        </p:attrNameLst>
                                      </p:cBhvr>
                                      <p:rCtr x="1941" y="0"/>
                                    </p:animMotion>
                                  </p:childTnLst>
                                </p:cTn>
                              </p:par>
                            </p:childTnLst>
                          </p:cTn>
                        </p:par>
                        <p:par>
                          <p:cTn id="13" fill="hold">
                            <p:stCondLst>
                              <p:cond delay="800"/>
                            </p:stCondLst>
                            <p:childTnLst>
                              <p:par>
                                <p:cTn id="14" presetID="42" presetClass="path" presetSubtype="0" fill="hold" grpId="3" nodeType="afterEffect">
                                  <p:stCondLst>
                                    <p:cond delay="200"/>
                                  </p:stCondLst>
                                  <p:childTnLst>
                                    <p:animMotion origin="layout" path="M 0.07826 0.00016 L 0.12001 0.00195 " pathEditMode="relative" rAng="0" ptsTypes="AA">
                                      <p:cBhvr>
                                        <p:cTn id="15" dur="300" fill="hold"/>
                                        <p:tgtEl>
                                          <p:spTgt spid="17"/>
                                        </p:tgtEl>
                                        <p:attrNameLst>
                                          <p:attrName>ppt_x</p:attrName>
                                          <p:attrName>ppt_y</p:attrName>
                                        </p:attrNameLst>
                                      </p:cBhvr>
                                      <p:rCtr x="2088" y="0"/>
                                    </p:animMotion>
                                  </p:childTnLst>
                                </p:cTn>
                              </p:par>
                            </p:childTnLst>
                          </p:cTn>
                        </p:par>
                        <p:par>
                          <p:cTn id="16" fill="hold">
                            <p:stCondLst>
                              <p:cond delay="1300"/>
                            </p:stCondLst>
                            <p:childTnLst>
                              <p:par>
                                <p:cTn id="17" presetID="42" presetClass="path" presetSubtype="0" accel="50000" decel="50000" fill="hold" grpId="4" nodeType="afterEffect">
                                  <p:stCondLst>
                                    <p:cond delay="300"/>
                                  </p:stCondLst>
                                  <p:childTnLst>
                                    <p:animMotion origin="layout" path="M 0.12001 0.00195 L 0.15663 0.00195 " pathEditMode="relative" rAng="0" ptsTypes="AA">
                                      <p:cBhvr>
                                        <p:cTn id="18" dur="300" fill="hold"/>
                                        <p:tgtEl>
                                          <p:spTgt spid="17"/>
                                        </p:tgtEl>
                                        <p:attrNameLst>
                                          <p:attrName>ppt_x</p:attrName>
                                          <p:attrName>ppt_y</p:attrName>
                                        </p:attrNameLst>
                                      </p:cBhvr>
                                      <p:rCtr x="1831" y="0"/>
                                    </p:animMotion>
                                  </p:childTnLst>
                                </p:cTn>
                              </p:par>
                            </p:childTnLst>
                          </p:cTn>
                        </p:par>
                        <p:par>
                          <p:cTn id="19" fill="hold">
                            <p:stCondLst>
                              <p:cond delay="1900"/>
                            </p:stCondLst>
                            <p:childTnLst>
                              <p:par>
                                <p:cTn id="20" presetID="42" presetClass="path" presetSubtype="0" accel="50000" decel="50000" fill="hold" grpId="5" nodeType="afterEffect">
                                  <p:stCondLst>
                                    <p:cond delay="100"/>
                                  </p:stCondLst>
                                  <p:childTnLst>
                                    <p:animMotion origin="layout" path="M 0.15663 0.00195 L 0.19778 0.00195 " pathEditMode="relative" rAng="0" ptsTypes="AA">
                                      <p:cBhvr>
                                        <p:cTn id="21" dur="400" fill="hold"/>
                                        <p:tgtEl>
                                          <p:spTgt spid="17"/>
                                        </p:tgtEl>
                                        <p:attrNameLst>
                                          <p:attrName>ppt_x</p:attrName>
                                          <p:attrName>ppt_y</p:attrName>
                                        </p:attrNameLst>
                                      </p:cBhvr>
                                      <p:rCtr x="20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7" grpId="3" animBg="1"/>
      <p:bldP spid="17" grpId="4" animBg="1"/>
      <p:bldP spid="17" grpId="5"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5F93E5-6CAC-4AD2-A55D-45FDF6C77FAA}"/>
              </a:ext>
            </a:extLst>
          </p:cNvPr>
          <p:cNvSpPr>
            <a:spLocks noGrp="1"/>
          </p:cNvSpPr>
          <p:nvPr>
            <p:ph type="sldNum" sz="quarter" idx="4"/>
          </p:nvPr>
        </p:nvSpPr>
        <p:spPr/>
        <p:txBody>
          <a:bodyPr/>
          <a:lstStyle/>
          <a:p>
            <a:fld id="{5F6227A0-817E-9743-B435-40662A0A24C6}" type="slidenum">
              <a:rPr lang="en-US" smtClean="0"/>
              <a:pPr/>
              <a:t>18</a:t>
            </a:fld>
            <a:endParaRPr lang="en-US" dirty="0"/>
          </a:p>
        </p:txBody>
      </p:sp>
      <p:sp>
        <p:nvSpPr>
          <p:cNvPr id="3" name="Title 2">
            <a:extLst>
              <a:ext uri="{FF2B5EF4-FFF2-40B4-BE49-F238E27FC236}">
                <a16:creationId xmlns:a16="http://schemas.microsoft.com/office/drawing/2014/main" id="{5D553BD4-FA2E-46EA-B9A0-240E1197FFEB}"/>
              </a:ext>
            </a:extLst>
          </p:cNvPr>
          <p:cNvSpPr>
            <a:spLocks noGrp="1"/>
          </p:cNvSpPr>
          <p:nvPr>
            <p:ph type="title"/>
          </p:nvPr>
        </p:nvSpPr>
        <p:spPr/>
        <p:txBody>
          <a:bodyPr/>
          <a:lstStyle/>
          <a:p>
            <a:r>
              <a:rPr lang="en-AU" dirty="0"/>
              <a:t>Results</a:t>
            </a:r>
          </a:p>
        </p:txBody>
      </p:sp>
      <p:sp>
        <p:nvSpPr>
          <p:cNvPr id="4" name="Content Placeholder 3">
            <a:extLst>
              <a:ext uri="{FF2B5EF4-FFF2-40B4-BE49-F238E27FC236}">
                <a16:creationId xmlns:a16="http://schemas.microsoft.com/office/drawing/2014/main" id="{77CFAF0D-4525-43C3-AE19-7349DDBDC7E0}"/>
              </a:ext>
            </a:extLst>
          </p:cNvPr>
          <p:cNvSpPr>
            <a:spLocks noGrp="1"/>
          </p:cNvSpPr>
          <p:nvPr>
            <p:ph sz="quarter" idx="10"/>
          </p:nvPr>
        </p:nvSpPr>
        <p:spPr>
          <a:xfrm>
            <a:off x="974724" y="1352080"/>
            <a:ext cx="11053762" cy="6442075"/>
          </a:xfrm>
        </p:spPr>
        <p:txBody>
          <a:bodyPr/>
          <a:lstStyle/>
          <a:p>
            <a:pPr marL="342900" indent="-342900">
              <a:buFontTx/>
              <a:buChar char="-"/>
            </a:pPr>
            <a:r>
              <a:rPr lang="en-AU" dirty="0"/>
              <a:t>Electra more effective than BERT</a:t>
            </a:r>
          </a:p>
          <a:p>
            <a:pPr marL="342900" indent="-342900">
              <a:buFontTx/>
              <a:buChar char="-"/>
            </a:pPr>
            <a:endParaRPr lang="en-AU" dirty="0"/>
          </a:p>
          <a:p>
            <a:r>
              <a:rPr lang="en-AU" dirty="0"/>
              <a:t>Compare performance on BERT base uncased with existing research</a:t>
            </a:r>
          </a:p>
          <a:p>
            <a:pPr marL="342900" indent="-342900">
              <a:buFontTx/>
              <a:buChar char="-"/>
            </a:pPr>
            <a:r>
              <a:rPr lang="en-AU" dirty="0" err="1"/>
              <a:t>Alam</a:t>
            </a:r>
            <a:r>
              <a:rPr lang="en-AU" dirty="0"/>
              <a:t> et al. (2020) Punctuation restoration using transformer models for high-and </a:t>
            </a:r>
            <a:r>
              <a:rPr lang="en-AU" dirty="0" err="1"/>
              <a:t>lowresource</a:t>
            </a:r>
            <a:r>
              <a:rPr lang="en-AU" dirty="0"/>
              <a:t> languages : 76.9</a:t>
            </a:r>
          </a:p>
          <a:p>
            <a:endParaRPr lang="en-AU" dirty="0"/>
          </a:p>
          <a:p>
            <a:endParaRPr lang="en-AU" dirty="0"/>
          </a:p>
          <a:p>
            <a:pPr marL="342900" indent="-342900">
              <a:buFontTx/>
              <a:buChar char="-"/>
            </a:pPr>
            <a:r>
              <a:rPr lang="en-AU" dirty="0"/>
              <a:t>Nagy et al. (2021) Automatic punctuation restoration with BERT models : 79.8</a:t>
            </a:r>
          </a:p>
        </p:txBody>
      </p:sp>
      <p:pic>
        <p:nvPicPr>
          <p:cNvPr id="6" name="Picture 5">
            <a:extLst>
              <a:ext uri="{FF2B5EF4-FFF2-40B4-BE49-F238E27FC236}">
                <a16:creationId xmlns:a16="http://schemas.microsoft.com/office/drawing/2014/main" id="{25C680CD-DEB2-44BE-AEC7-0A90C5BC6971}"/>
              </a:ext>
            </a:extLst>
          </p:cNvPr>
          <p:cNvPicPr>
            <a:picLocks noChangeAspect="1"/>
          </p:cNvPicPr>
          <p:nvPr/>
        </p:nvPicPr>
        <p:blipFill>
          <a:blip r:embed="rId2"/>
          <a:stretch>
            <a:fillRect/>
          </a:stretch>
        </p:blipFill>
        <p:spPr>
          <a:xfrm>
            <a:off x="79692" y="6476353"/>
            <a:ext cx="13003213" cy="2214002"/>
          </a:xfrm>
          <a:prstGeom prst="rect">
            <a:avLst/>
          </a:prstGeom>
        </p:spPr>
      </p:pic>
      <p:pic>
        <p:nvPicPr>
          <p:cNvPr id="7" name="Picture 6">
            <a:extLst>
              <a:ext uri="{FF2B5EF4-FFF2-40B4-BE49-F238E27FC236}">
                <a16:creationId xmlns:a16="http://schemas.microsoft.com/office/drawing/2014/main" id="{E5FF0692-FB1D-4F38-838F-071663CF11E0}"/>
              </a:ext>
            </a:extLst>
          </p:cNvPr>
          <p:cNvPicPr>
            <a:picLocks noChangeAspect="1"/>
          </p:cNvPicPr>
          <p:nvPr/>
        </p:nvPicPr>
        <p:blipFill rotWithShape="1">
          <a:blip r:embed="rId3"/>
          <a:srcRect t="32478" b="53579"/>
          <a:stretch/>
        </p:blipFill>
        <p:spPr>
          <a:xfrm>
            <a:off x="71121" y="5833668"/>
            <a:ext cx="12890500" cy="642685"/>
          </a:xfrm>
          <a:prstGeom prst="rect">
            <a:avLst/>
          </a:prstGeom>
        </p:spPr>
      </p:pic>
      <p:pic>
        <p:nvPicPr>
          <p:cNvPr id="5" name="Picture 4">
            <a:extLst>
              <a:ext uri="{FF2B5EF4-FFF2-40B4-BE49-F238E27FC236}">
                <a16:creationId xmlns:a16="http://schemas.microsoft.com/office/drawing/2014/main" id="{5BE4514F-2F9E-40E8-8441-35C19213D5BA}"/>
              </a:ext>
            </a:extLst>
          </p:cNvPr>
          <p:cNvPicPr>
            <a:picLocks noChangeAspect="1"/>
          </p:cNvPicPr>
          <p:nvPr/>
        </p:nvPicPr>
        <p:blipFill rotWithShape="1">
          <a:blip r:embed="rId4"/>
          <a:srcRect t="50000" b="40269"/>
          <a:stretch/>
        </p:blipFill>
        <p:spPr>
          <a:xfrm>
            <a:off x="-1" y="4876005"/>
            <a:ext cx="13003213" cy="711397"/>
          </a:xfrm>
          <a:prstGeom prst="rect">
            <a:avLst/>
          </a:prstGeom>
        </p:spPr>
      </p:pic>
      <p:pic>
        <p:nvPicPr>
          <p:cNvPr id="8" name="Picture 7">
            <a:extLst>
              <a:ext uri="{FF2B5EF4-FFF2-40B4-BE49-F238E27FC236}">
                <a16:creationId xmlns:a16="http://schemas.microsoft.com/office/drawing/2014/main" id="{BEABD430-196C-49DC-9DAD-5D89DBE5DFE0}"/>
              </a:ext>
            </a:extLst>
          </p:cNvPr>
          <p:cNvPicPr>
            <a:picLocks noChangeAspect="1"/>
          </p:cNvPicPr>
          <p:nvPr/>
        </p:nvPicPr>
        <p:blipFill rotWithShape="1">
          <a:blip r:embed="rId5"/>
          <a:srcRect t="46239" r="2890" b="47011"/>
          <a:stretch/>
        </p:blipFill>
        <p:spPr>
          <a:xfrm>
            <a:off x="2075542" y="3624532"/>
            <a:ext cx="9361897" cy="365866"/>
          </a:xfrm>
          <a:prstGeom prst="rect">
            <a:avLst/>
          </a:prstGeom>
        </p:spPr>
      </p:pic>
      <p:sp>
        <p:nvSpPr>
          <p:cNvPr id="9" name="TextBox 8">
            <a:extLst>
              <a:ext uri="{FF2B5EF4-FFF2-40B4-BE49-F238E27FC236}">
                <a16:creationId xmlns:a16="http://schemas.microsoft.com/office/drawing/2014/main" id="{45845485-F658-4DAB-9349-CD5DAF533C5F}"/>
              </a:ext>
            </a:extLst>
          </p:cNvPr>
          <p:cNvSpPr txBox="1"/>
          <p:nvPr/>
        </p:nvSpPr>
        <p:spPr>
          <a:xfrm>
            <a:off x="452573" y="8743950"/>
            <a:ext cx="7239482" cy="461665"/>
          </a:xfrm>
          <a:prstGeom prst="rect">
            <a:avLst/>
          </a:prstGeom>
          <a:noFill/>
        </p:spPr>
        <p:txBody>
          <a:bodyPr wrap="none" rtlCol="0">
            <a:spAutoFit/>
          </a:bodyPr>
          <a:lstStyle/>
          <a:p>
            <a:r>
              <a:rPr lang="en-AU" sz="2400" dirty="0"/>
              <a:t>Baseline: trained without looking at domain features</a:t>
            </a:r>
          </a:p>
        </p:txBody>
      </p:sp>
    </p:spTree>
    <p:extLst>
      <p:ext uri="{BB962C8B-B14F-4D97-AF65-F5344CB8AC3E}">
        <p14:creationId xmlns:p14="http://schemas.microsoft.com/office/powerpoint/2010/main" val="204233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6BC8D-A5CF-48C8-9BBB-12F37010FBB3}"/>
              </a:ext>
            </a:extLst>
          </p:cNvPr>
          <p:cNvSpPr>
            <a:spLocks noGrp="1"/>
          </p:cNvSpPr>
          <p:nvPr>
            <p:ph type="sldNum" sz="quarter" idx="4"/>
          </p:nvPr>
        </p:nvSpPr>
        <p:spPr/>
        <p:txBody>
          <a:bodyPr/>
          <a:lstStyle/>
          <a:p>
            <a:fld id="{5F6227A0-817E-9743-B435-40662A0A24C6}" type="slidenum">
              <a:rPr lang="en-US" smtClean="0"/>
              <a:pPr/>
              <a:t>19</a:t>
            </a:fld>
            <a:endParaRPr lang="en-US" dirty="0"/>
          </a:p>
        </p:txBody>
      </p:sp>
      <p:sp>
        <p:nvSpPr>
          <p:cNvPr id="3" name="Title 2">
            <a:extLst>
              <a:ext uri="{FF2B5EF4-FFF2-40B4-BE49-F238E27FC236}">
                <a16:creationId xmlns:a16="http://schemas.microsoft.com/office/drawing/2014/main" id="{A0184CC7-D4D6-48F3-BB88-83E51CCA6FA3}"/>
              </a:ext>
            </a:extLst>
          </p:cNvPr>
          <p:cNvSpPr>
            <a:spLocks noGrp="1"/>
          </p:cNvSpPr>
          <p:nvPr>
            <p:ph type="title"/>
          </p:nvPr>
        </p:nvSpPr>
        <p:spPr/>
        <p:txBody>
          <a:bodyPr/>
          <a:lstStyle/>
          <a:p>
            <a:r>
              <a:rPr lang="en-AU" dirty="0"/>
              <a:t>Results</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F9A1C396-46F0-4FFC-93D1-EC898231E752}"/>
                  </a:ext>
                </a:extLst>
              </p:cNvPr>
              <p:cNvSpPr>
                <a:spLocks noGrp="1"/>
              </p:cNvSpPr>
              <p:nvPr>
                <p:ph sz="quarter" idx="10"/>
              </p:nvPr>
            </p:nvSpPr>
            <p:spPr>
              <a:xfrm>
                <a:off x="1016318" y="1427522"/>
                <a:ext cx="11053762" cy="6442075"/>
              </a:xfrm>
            </p:spPr>
            <p:txBody>
              <a:bodyPr/>
              <a:lstStyle/>
              <a:p>
                <a:pPr marL="342900" indent="-342900">
                  <a:buFontTx/>
                  <a:buChar char="-"/>
                </a:pPr>
                <a:r>
                  <a:rPr lang="en-AU" dirty="0"/>
                  <a:t>Use of Stride effective [2, 4]</a:t>
                </a:r>
              </a:p>
              <a:p>
                <a:pPr marL="342900" indent="-342900">
                  <a:buFontTx/>
                  <a:buChar char="-"/>
                </a:pPr>
                <a:r>
                  <a:rPr lang="en-AU" dirty="0"/>
                  <a:t>Augmentation cause performance to drop (</a:t>
                </a:r>
                <a:r>
                  <a:rPr lang="en-AU" dirty="0" err="1">
                    <a:hlinkClick r:id="rId3"/>
                  </a:rPr>
                  <a:t>Alam</a:t>
                </a:r>
                <a:r>
                  <a:rPr lang="en-AU" dirty="0">
                    <a:hlinkClick r:id="rId3"/>
                  </a:rPr>
                  <a:t> et al.</a:t>
                </a:r>
                <a:r>
                  <a:rPr lang="en-AU" dirty="0"/>
                  <a:t>) [2, 3]</a:t>
                </a:r>
              </a:p>
              <a:p>
                <a:pPr marL="342900" indent="-342900">
                  <a:buFontTx/>
                  <a:buChar char="-"/>
                </a:pPr>
                <a:r>
                  <a:rPr lang="en-AU" dirty="0"/>
                  <a:t>Dice loss with no class weight &gt; Cross Entropy Loss with class weight (</a:t>
                </a:r>
                <a14:m>
                  <m:oMath xmlns:m="http://schemas.openxmlformats.org/officeDocument/2006/math">
                    <m:r>
                      <a:rPr lang="en-AU" i="1">
                        <a:latin typeface="Cambria Math" panose="02040503050406030204" pitchFamily="18" charset="0"/>
                      </a:rPr>
                      <m:t>𝛾</m:t>
                    </m:r>
                  </m:oMath>
                </a14:m>
                <a:r>
                  <a:rPr lang="en-AU" dirty="0"/>
                  <a:t> = 1.0) [2, 6]</a:t>
                </a:r>
              </a:p>
              <a:p>
                <a:pPr marL="342900" indent="-342900">
                  <a:buFontTx/>
                  <a:buChar char="-"/>
                </a:pPr>
                <a:r>
                  <a:rPr lang="en-AU" dirty="0"/>
                  <a:t>Class weight not necessary for dice loss [2, 5]</a:t>
                </a:r>
              </a:p>
            </p:txBody>
          </p:sp>
        </mc:Choice>
        <mc:Fallback>
          <p:sp>
            <p:nvSpPr>
              <p:cNvPr id="8" name="Content Placeholder 7">
                <a:extLst>
                  <a:ext uri="{FF2B5EF4-FFF2-40B4-BE49-F238E27FC236}">
                    <a16:creationId xmlns:a16="http://schemas.microsoft.com/office/drawing/2014/main" id="{F9A1C396-46F0-4FFC-93D1-EC898231E752}"/>
                  </a:ext>
                </a:extLst>
              </p:cNvPr>
              <p:cNvSpPr>
                <a:spLocks noGrp="1" noRot="1" noChangeAspect="1" noMove="1" noResize="1" noEditPoints="1" noAdjustHandles="1" noChangeArrowheads="1" noChangeShapeType="1" noTextEdit="1"/>
              </p:cNvSpPr>
              <p:nvPr>
                <p:ph sz="quarter" idx="10"/>
              </p:nvPr>
            </p:nvSpPr>
            <p:spPr>
              <a:xfrm>
                <a:off x="1016318" y="1427522"/>
                <a:ext cx="11053762" cy="6442075"/>
              </a:xfrm>
              <a:blipFill>
                <a:blip r:embed="rId4"/>
                <a:stretch>
                  <a:fillRect l="-772" t="-1230"/>
                </a:stretch>
              </a:blipFill>
            </p:spPr>
            <p:txBody>
              <a:bodyPr/>
              <a:lstStyle/>
              <a:p>
                <a:r>
                  <a:rPr lang="en-AU">
                    <a:noFill/>
                  </a:rPr>
                  <a:t> </a:t>
                </a:r>
              </a:p>
            </p:txBody>
          </p:sp>
        </mc:Fallback>
      </mc:AlternateContent>
      <p:pic>
        <p:nvPicPr>
          <p:cNvPr id="16" name="Picture 15">
            <a:extLst>
              <a:ext uri="{FF2B5EF4-FFF2-40B4-BE49-F238E27FC236}">
                <a16:creationId xmlns:a16="http://schemas.microsoft.com/office/drawing/2014/main" id="{E9B46976-CCD7-4B35-86D3-D30A6EC5E89A}"/>
              </a:ext>
            </a:extLst>
          </p:cNvPr>
          <p:cNvPicPr>
            <a:picLocks noChangeAspect="1"/>
          </p:cNvPicPr>
          <p:nvPr/>
        </p:nvPicPr>
        <p:blipFill>
          <a:blip r:embed="rId5"/>
          <a:stretch>
            <a:fillRect/>
          </a:stretch>
        </p:blipFill>
        <p:spPr>
          <a:xfrm>
            <a:off x="381000" y="3810902"/>
            <a:ext cx="12622213" cy="4513589"/>
          </a:xfrm>
          <a:prstGeom prst="rect">
            <a:avLst/>
          </a:prstGeom>
        </p:spPr>
      </p:pic>
      <p:sp>
        <p:nvSpPr>
          <p:cNvPr id="4" name="TextBox 3">
            <a:extLst>
              <a:ext uri="{FF2B5EF4-FFF2-40B4-BE49-F238E27FC236}">
                <a16:creationId xmlns:a16="http://schemas.microsoft.com/office/drawing/2014/main" id="{A0873FA1-9A86-4ADD-90F5-C3FAE1CD7130}"/>
              </a:ext>
            </a:extLst>
          </p:cNvPr>
          <p:cNvSpPr txBox="1"/>
          <p:nvPr/>
        </p:nvSpPr>
        <p:spPr>
          <a:xfrm>
            <a:off x="5748260" y="915322"/>
            <a:ext cx="2787494" cy="461665"/>
          </a:xfrm>
          <a:prstGeom prst="rect">
            <a:avLst/>
          </a:prstGeom>
          <a:noFill/>
        </p:spPr>
        <p:txBody>
          <a:bodyPr wrap="none" rtlCol="0">
            <a:spAutoFit/>
          </a:bodyPr>
          <a:lstStyle/>
          <a:p>
            <a:r>
              <a:rPr lang="en-AU" sz="2400" dirty="0"/>
              <a:t>Table row numbers</a:t>
            </a:r>
          </a:p>
        </p:txBody>
      </p:sp>
      <p:cxnSp>
        <p:nvCxnSpPr>
          <p:cNvPr id="6" name="Straight Arrow Connector 5">
            <a:extLst>
              <a:ext uri="{FF2B5EF4-FFF2-40B4-BE49-F238E27FC236}">
                <a16:creationId xmlns:a16="http://schemas.microsoft.com/office/drawing/2014/main" id="{B8470091-CA2C-4E81-B539-F7E4CA091280}"/>
              </a:ext>
            </a:extLst>
          </p:cNvPr>
          <p:cNvCxnSpPr>
            <a:stCxn id="4" idx="1"/>
          </p:cNvCxnSpPr>
          <p:nvPr/>
        </p:nvCxnSpPr>
        <p:spPr>
          <a:xfrm flipH="1">
            <a:off x="5238750" y="1146155"/>
            <a:ext cx="509510" cy="28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B5D0ACE-01B2-4267-A4BB-399E998C03C2}"/>
              </a:ext>
            </a:extLst>
          </p:cNvPr>
          <p:cNvSpPr txBox="1"/>
          <p:nvPr/>
        </p:nvSpPr>
        <p:spPr>
          <a:xfrm>
            <a:off x="76112" y="4799806"/>
            <a:ext cx="356188" cy="461665"/>
          </a:xfrm>
          <a:prstGeom prst="rect">
            <a:avLst/>
          </a:prstGeom>
          <a:noFill/>
        </p:spPr>
        <p:txBody>
          <a:bodyPr wrap="none" rtlCol="0">
            <a:spAutoFit/>
          </a:bodyPr>
          <a:lstStyle/>
          <a:p>
            <a:r>
              <a:rPr lang="en-AU" sz="2400" dirty="0"/>
              <a:t>1</a:t>
            </a:r>
          </a:p>
        </p:txBody>
      </p:sp>
      <p:sp>
        <p:nvSpPr>
          <p:cNvPr id="10" name="TextBox 9">
            <a:extLst>
              <a:ext uri="{FF2B5EF4-FFF2-40B4-BE49-F238E27FC236}">
                <a16:creationId xmlns:a16="http://schemas.microsoft.com/office/drawing/2014/main" id="{17861B04-0E29-4418-81CC-16EFF0734647}"/>
              </a:ext>
            </a:extLst>
          </p:cNvPr>
          <p:cNvSpPr txBox="1"/>
          <p:nvPr/>
        </p:nvSpPr>
        <p:spPr>
          <a:xfrm>
            <a:off x="96385" y="5385567"/>
            <a:ext cx="356188" cy="461665"/>
          </a:xfrm>
          <a:prstGeom prst="rect">
            <a:avLst/>
          </a:prstGeom>
          <a:noFill/>
        </p:spPr>
        <p:txBody>
          <a:bodyPr wrap="none" rtlCol="0">
            <a:spAutoFit/>
          </a:bodyPr>
          <a:lstStyle/>
          <a:p>
            <a:r>
              <a:rPr lang="en-AU" sz="2400" dirty="0"/>
              <a:t>2</a:t>
            </a:r>
          </a:p>
        </p:txBody>
      </p:sp>
      <p:sp>
        <p:nvSpPr>
          <p:cNvPr id="11" name="TextBox 10">
            <a:extLst>
              <a:ext uri="{FF2B5EF4-FFF2-40B4-BE49-F238E27FC236}">
                <a16:creationId xmlns:a16="http://schemas.microsoft.com/office/drawing/2014/main" id="{8595CB56-5032-4CC2-AFB1-430E7526D91B}"/>
              </a:ext>
            </a:extLst>
          </p:cNvPr>
          <p:cNvSpPr txBox="1"/>
          <p:nvPr/>
        </p:nvSpPr>
        <p:spPr>
          <a:xfrm>
            <a:off x="96385" y="5954096"/>
            <a:ext cx="356188" cy="461665"/>
          </a:xfrm>
          <a:prstGeom prst="rect">
            <a:avLst/>
          </a:prstGeom>
          <a:noFill/>
        </p:spPr>
        <p:txBody>
          <a:bodyPr wrap="none" rtlCol="0">
            <a:spAutoFit/>
          </a:bodyPr>
          <a:lstStyle/>
          <a:p>
            <a:r>
              <a:rPr lang="en-AU" sz="2400" dirty="0"/>
              <a:t>3</a:t>
            </a:r>
          </a:p>
        </p:txBody>
      </p:sp>
      <p:sp>
        <p:nvSpPr>
          <p:cNvPr id="12" name="TextBox 11">
            <a:extLst>
              <a:ext uri="{FF2B5EF4-FFF2-40B4-BE49-F238E27FC236}">
                <a16:creationId xmlns:a16="http://schemas.microsoft.com/office/drawing/2014/main" id="{6740417D-3E50-448A-9433-A88B197B81C2}"/>
              </a:ext>
            </a:extLst>
          </p:cNvPr>
          <p:cNvSpPr txBox="1"/>
          <p:nvPr/>
        </p:nvSpPr>
        <p:spPr>
          <a:xfrm>
            <a:off x="76112" y="6570764"/>
            <a:ext cx="356188" cy="461665"/>
          </a:xfrm>
          <a:prstGeom prst="rect">
            <a:avLst/>
          </a:prstGeom>
          <a:noFill/>
        </p:spPr>
        <p:txBody>
          <a:bodyPr wrap="none" rtlCol="0">
            <a:spAutoFit/>
          </a:bodyPr>
          <a:lstStyle/>
          <a:p>
            <a:r>
              <a:rPr lang="en-AU" sz="2400" dirty="0"/>
              <a:t>4</a:t>
            </a:r>
          </a:p>
        </p:txBody>
      </p:sp>
      <p:sp>
        <p:nvSpPr>
          <p:cNvPr id="13" name="TextBox 12">
            <a:extLst>
              <a:ext uri="{FF2B5EF4-FFF2-40B4-BE49-F238E27FC236}">
                <a16:creationId xmlns:a16="http://schemas.microsoft.com/office/drawing/2014/main" id="{301955DD-84AC-4E67-95BD-7E95D30090DE}"/>
              </a:ext>
            </a:extLst>
          </p:cNvPr>
          <p:cNvSpPr txBox="1"/>
          <p:nvPr/>
        </p:nvSpPr>
        <p:spPr>
          <a:xfrm>
            <a:off x="62186" y="7139293"/>
            <a:ext cx="356188" cy="461665"/>
          </a:xfrm>
          <a:prstGeom prst="rect">
            <a:avLst/>
          </a:prstGeom>
          <a:noFill/>
        </p:spPr>
        <p:txBody>
          <a:bodyPr wrap="none" rtlCol="0">
            <a:spAutoFit/>
          </a:bodyPr>
          <a:lstStyle/>
          <a:p>
            <a:r>
              <a:rPr lang="en-AU" sz="2400" dirty="0"/>
              <a:t>5</a:t>
            </a:r>
          </a:p>
        </p:txBody>
      </p:sp>
      <p:sp>
        <p:nvSpPr>
          <p:cNvPr id="14" name="TextBox 13">
            <a:extLst>
              <a:ext uri="{FF2B5EF4-FFF2-40B4-BE49-F238E27FC236}">
                <a16:creationId xmlns:a16="http://schemas.microsoft.com/office/drawing/2014/main" id="{94F0FBDF-292C-4D3C-B221-A384E219F8D9}"/>
              </a:ext>
            </a:extLst>
          </p:cNvPr>
          <p:cNvSpPr txBox="1"/>
          <p:nvPr/>
        </p:nvSpPr>
        <p:spPr>
          <a:xfrm>
            <a:off x="76112" y="7696017"/>
            <a:ext cx="356188" cy="461665"/>
          </a:xfrm>
          <a:prstGeom prst="rect">
            <a:avLst/>
          </a:prstGeom>
          <a:noFill/>
        </p:spPr>
        <p:txBody>
          <a:bodyPr wrap="none" rtlCol="0">
            <a:spAutoFit/>
          </a:bodyPr>
          <a:lstStyle/>
          <a:p>
            <a:r>
              <a:rPr lang="en-AU" sz="2400" dirty="0"/>
              <a:t>6</a:t>
            </a:r>
          </a:p>
        </p:txBody>
      </p:sp>
      <p:sp>
        <p:nvSpPr>
          <p:cNvPr id="9" name="TextBox 8">
            <a:extLst>
              <a:ext uri="{FF2B5EF4-FFF2-40B4-BE49-F238E27FC236}">
                <a16:creationId xmlns:a16="http://schemas.microsoft.com/office/drawing/2014/main" id="{0D46016A-67D7-481A-8F4D-F60C58692E49}"/>
              </a:ext>
            </a:extLst>
          </p:cNvPr>
          <p:cNvSpPr txBox="1"/>
          <p:nvPr/>
        </p:nvSpPr>
        <p:spPr>
          <a:xfrm>
            <a:off x="452573" y="8743950"/>
            <a:ext cx="7239482" cy="461665"/>
          </a:xfrm>
          <a:prstGeom prst="rect">
            <a:avLst/>
          </a:prstGeom>
          <a:noFill/>
        </p:spPr>
        <p:txBody>
          <a:bodyPr wrap="none" rtlCol="0">
            <a:spAutoFit/>
          </a:bodyPr>
          <a:lstStyle/>
          <a:p>
            <a:r>
              <a:rPr lang="en-AU" sz="2400" dirty="0"/>
              <a:t>Baseline: trained without looking at domain features</a:t>
            </a:r>
          </a:p>
        </p:txBody>
      </p:sp>
      <p:sp>
        <p:nvSpPr>
          <p:cNvPr id="17" name="TextBox 16">
            <a:extLst>
              <a:ext uri="{FF2B5EF4-FFF2-40B4-BE49-F238E27FC236}">
                <a16:creationId xmlns:a16="http://schemas.microsoft.com/office/drawing/2014/main" id="{F019DE87-6148-43BF-9005-2E985D91E9E1}"/>
              </a:ext>
            </a:extLst>
          </p:cNvPr>
          <p:cNvSpPr txBox="1"/>
          <p:nvPr/>
        </p:nvSpPr>
        <p:spPr>
          <a:xfrm>
            <a:off x="432300" y="8375026"/>
            <a:ext cx="12681292" cy="461665"/>
          </a:xfrm>
          <a:prstGeom prst="rect">
            <a:avLst/>
          </a:prstGeom>
          <a:noFill/>
        </p:spPr>
        <p:txBody>
          <a:bodyPr wrap="none" rtlCol="0">
            <a:spAutoFit/>
          </a:bodyPr>
          <a:lstStyle/>
          <a:p>
            <a:r>
              <a:rPr lang="en-AU" sz="2400" dirty="0"/>
              <a:t>SWI: switchboard, TED: Ted Talks, OPE: Open Subtitles, IWSLT: IWSLT 2012 </a:t>
            </a:r>
            <a:r>
              <a:rPr lang="en-AU" sz="2400" dirty="0" err="1"/>
              <a:t>Punct</a:t>
            </a:r>
            <a:r>
              <a:rPr lang="en-AU" sz="2400" dirty="0"/>
              <a:t>. dataset</a:t>
            </a:r>
          </a:p>
        </p:txBody>
      </p:sp>
    </p:spTree>
    <p:extLst>
      <p:ext uri="{BB962C8B-B14F-4D97-AF65-F5344CB8AC3E}">
        <p14:creationId xmlns:p14="http://schemas.microsoft.com/office/powerpoint/2010/main" val="193207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F6227A0-817E-9743-B435-40662A0A24C6}" type="slidenum">
              <a:rPr lang="en-US" smtClean="0"/>
              <a:pPr/>
              <a:t>2</a:t>
            </a:fld>
            <a:endParaRPr lang="en-US" dirty="0"/>
          </a:p>
        </p:txBody>
      </p:sp>
      <p:sp>
        <p:nvSpPr>
          <p:cNvPr id="3" name="Title 2"/>
          <p:cNvSpPr>
            <a:spLocks noGrp="1"/>
          </p:cNvSpPr>
          <p:nvPr>
            <p:ph type="title"/>
          </p:nvPr>
        </p:nvSpPr>
        <p:spPr/>
        <p:txBody>
          <a:bodyPr/>
          <a:lstStyle/>
          <a:p>
            <a:r>
              <a:rPr lang="en-US" dirty="0"/>
              <a:t>Research Objectives</a:t>
            </a:r>
          </a:p>
        </p:txBody>
      </p:sp>
      <p:sp>
        <p:nvSpPr>
          <p:cNvPr id="4" name="Content Placeholder 3"/>
          <p:cNvSpPr>
            <a:spLocks noGrp="1"/>
          </p:cNvSpPr>
          <p:nvPr>
            <p:ph sz="quarter" idx="10"/>
          </p:nvPr>
        </p:nvSpPr>
        <p:spPr/>
        <p:txBody>
          <a:bodyPr/>
          <a:lstStyle/>
          <a:p>
            <a:r>
              <a:rPr lang="en-US" dirty="0"/>
              <a:t>Look at the NLP task of punctuation retrieval</a:t>
            </a:r>
          </a:p>
          <a:p>
            <a:r>
              <a:rPr lang="en-US" dirty="0"/>
              <a:t>How to improve performance of model on low or zero-resource domains</a:t>
            </a:r>
          </a:p>
        </p:txBody>
      </p:sp>
    </p:spTree>
    <p:extLst>
      <p:ext uri="{BB962C8B-B14F-4D97-AF65-F5344CB8AC3E}">
        <p14:creationId xmlns:p14="http://schemas.microsoft.com/office/powerpoint/2010/main" val="836521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E6EC53-DD3B-4A35-8720-C880ECCBF0D0}"/>
              </a:ext>
            </a:extLst>
          </p:cNvPr>
          <p:cNvSpPr>
            <a:spLocks noGrp="1"/>
          </p:cNvSpPr>
          <p:nvPr>
            <p:ph type="sldNum" sz="quarter" idx="4"/>
          </p:nvPr>
        </p:nvSpPr>
        <p:spPr/>
        <p:txBody>
          <a:bodyPr/>
          <a:lstStyle/>
          <a:p>
            <a:fld id="{5F6227A0-817E-9743-B435-40662A0A24C6}" type="slidenum">
              <a:rPr lang="en-US" smtClean="0"/>
              <a:pPr/>
              <a:t>20</a:t>
            </a:fld>
            <a:endParaRPr lang="en-US" dirty="0"/>
          </a:p>
        </p:txBody>
      </p:sp>
      <p:sp>
        <p:nvSpPr>
          <p:cNvPr id="3" name="Title 2">
            <a:extLst>
              <a:ext uri="{FF2B5EF4-FFF2-40B4-BE49-F238E27FC236}">
                <a16:creationId xmlns:a16="http://schemas.microsoft.com/office/drawing/2014/main" id="{811BE03C-761E-46EF-97B3-7F87DE193E61}"/>
              </a:ext>
            </a:extLst>
          </p:cNvPr>
          <p:cNvSpPr>
            <a:spLocks noGrp="1"/>
          </p:cNvSpPr>
          <p:nvPr>
            <p:ph type="title"/>
          </p:nvPr>
        </p:nvSpPr>
        <p:spPr/>
        <p:txBody>
          <a:bodyPr/>
          <a:lstStyle/>
          <a:p>
            <a:r>
              <a:rPr lang="en-AU" dirty="0"/>
              <a:t>Results</a:t>
            </a:r>
          </a:p>
        </p:txBody>
      </p:sp>
      <p:sp>
        <p:nvSpPr>
          <p:cNvPr id="4" name="Content Placeholder 3">
            <a:extLst>
              <a:ext uri="{FF2B5EF4-FFF2-40B4-BE49-F238E27FC236}">
                <a16:creationId xmlns:a16="http://schemas.microsoft.com/office/drawing/2014/main" id="{A7318CDC-8166-499C-8128-E94FECC809CC}"/>
              </a:ext>
            </a:extLst>
          </p:cNvPr>
          <p:cNvSpPr>
            <a:spLocks noGrp="1"/>
          </p:cNvSpPr>
          <p:nvPr>
            <p:ph sz="quarter" idx="10"/>
          </p:nvPr>
        </p:nvSpPr>
        <p:spPr>
          <a:xfrm>
            <a:off x="1016318" y="1241425"/>
            <a:ext cx="11053762" cy="6442075"/>
          </a:xfrm>
        </p:spPr>
        <p:txBody>
          <a:bodyPr/>
          <a:lstStyle/>
          <a:p>
            <a:r>
              <a:rPr lang="en-AU" dirty="0"/>
              <a:t>Proposed method seems effective in improving performance on both low and high resource domains</a:t>
            </a:r>
          </a:p>
          <a:p>
            <a:r>
              <a:rPr lang="en-AU" dirty="0"/>
              <a:t>The adversarial component seems more important than the </a:t>
            </a:r>
            <a:r>
              <a:rPr lang="en-AU" dirty="0" err="1"/>
              <a:t>concat</a:t>
            </a:r>
            <a:r>
              <a:rPr lang="en-AU" dirty="0"/>
              <a:t> component</a:t>
            </a:r>
          </a:p>
        </p:txBody>
      </p:sp>
      <p:sp>
        <p:nvSpPr>
          <p:cNvPr id="6" name="TextBox 5">
            <a:extLst>
              <a:ext uri="{FF2B5EF4-FFF2-40B4-BE49-F238E27FC236}">
                <a16:creationId xmlns:a16="http://schemas.microsoft.com/office/drawing/2014/main" id="{9D54D152-EF4B-4601-9B87-F33F22645B59}"/>
              </a:ext>
            </a:extLst>
          </p:cNvPr>
          <p:cNvSpPr txBox="1"/>
          <p:nvPr/>
        </p:nvSpPr>
        <p:spPr>
          <a:xfrm>
            <a:off x="96385" y="3210890"/>
            <a:ext cx="356188" cy="461665"/>
          </a:xfrm>
          <a:prstGeom prst="rect">
            <a:avLst/>
          </a:prstGeom>
          <a:noFill/>
        </p:spPr>
        <p:txBody>
          <a:bodyPr wrap="none" rtlCol="0">
            <a:spAutoFit/>
          </a:bodyPr>
          <a:lstStyle/>
          <a:p>
            <a:r>
              <a:rPr lang="en-AU" sz="2400" dirty="0"/>
              <a:t>1</a:t>
            </a:r>
          </a:p>
        </p:txBody>
      </p:sp>
      <p:sp>
        <p:nvSpPr>
          <p:cNvPr id="7" name="TextBox 6">
            <a:extLst>
              <a:ext uri="{FF2B5EF4-FFF2-40B4-BE49-F238E27FC236}">
                <a16:creationId xmlns:a16="http://schemas.microsoft.com/office/drawing/2014/main" id="{EE43500B-E316-4516-9899-438A460673E6}"/>
              </a:ext>
            </a:extLst>
          </p:cNvPr>
          <p:cNvSpPr txBox="1"/>
          <p:nvPr/>
        </p:nvSpPr>
        <p:spPr>
          <a:xfrm>
            <a:off x="96385" y="4105311"/>
            <a:ext cx="356188" cy="461665"/>
          </a:xfrm>
          <a:prstGeom prst="rect">
            <a:avLst/>
          </a:prstGeom>
          <a:noFill/>
        </p:spPr>
        <p:txBody>
          <a:bodyPr wrap="none" rtlCol="0">
            <a:spAutoFit/>
          </a:bodyPr>
          <a:lstStyle/>
          <a:p>
            <a:r>
              <a:rPr lang="en-AU" sz="2400" dirty="0"/>
              <a:t>2</a:t>
            </a:r>
          </a:p>
        </p:txBody>
      </p:sp>
      <p:sp>
        <p:nvSpPr>
          <p:cNvPr id="8" name="TextBox 7">
            <a:extLst>
              <a:ext uri="{FF2B5EF4-FFF2-40B4-BE49-F238E27FC236}">
                <a16:creationId xmlns:a16="http://schemas.microsoft.com/office/drawing/2014/main" id="{590E923C-8229-4247-910B-7962226FEED2}"/>
              </a:ext>
            </a:extLst>
          </p:cNvPr>
          <p:cNvSpPr txBox="1"/>
          <p:nvPr/>
        </p:nvSpPr>
        <p:spPr>
          <a:xfrm>
            <a:off x="96385" y="4673840"/>
            <a:ext cx="356188" cy="461665"/>
          </a:xfrm>
          <a:prstGeom prst="rect">
            <a:avLst/>
          </a:prstGeom>
          <a:noFill/>
        </p:spPr>
        <p:txBody>
          <a:bodyPr wrap="none" rtlCol="0">
            <a:spAutoFit/>
          </a:bodyPr>
          <a:lstStyle/>
          <a:p>
            <a:r>
              <a:rPr lang="en-AU" sz="2400" dirty="0"/>
              <a:t>3</a:t>
            </a:r>
          </a:p>
        </p:txBody>
      </p:sp>
      <p:sp>
        <p:nvSpPr>
          <p:cNvPr id="9" name="TextBox 8">
            <a:extLst>
              <a:ext uri="{FF2B5EF4-FFF2-40B4-BE49-F238E27FC236}">
                <a16:creationId xmlns:a16="http://schemas.microsoft.com/office/drawing/2014/main" id="{B0C4588E-BFAF-4357-90BF-F30A84CBB8A0}"/>
              </a:ext>
            </a:extLst>
          </p:cNvPr>
          <p:cNvSpPr txBox="1"/>
          <p:nvPr/>
        </p:nvSpPr>
        <p:spPr>
          <a:xfrm>
            <a:off x="76112" y="5290508"/>
            <a:ext cx="356188" cy="461665"/>
          </a:xfrm>
          <a:prstGeom prst="rect">
            <a:avLst/>
          </a:prstGeom>
          <a:noFill/>
        </p:spPr>
        <p:txBody>
          <a:bodyPr wrap="none" rtlCol="0">
            <a:spAutoFit/>
          </a:bodyPr>
          <a:lstStyle/>
          <a:p>
            <a:r>
              <a:rPr lang="en-AU" sz="2400" dirty="0"/>
              <a:t>4</a:t>
            </a:r>
          </a:p>
        </p:txBody>
      </p:sp>
      <p:sp>
        <p:nvSpPr>
          <p:cNvPr id="10" name="TextBox 9">
            <a:extLst>
              <a:ext uri="{FF2B5EF4-FFF2-40B4-BE49-F238E27FC236}">
                <a16:creationId xmlns:a16="http://schemas.microsoft.com/office/drawing/2014/main" id="{BDD88F91-6B18-425E-8316-3449BED4E6EA}"/>
              </a:ext>
            </a:extLst>
          </p:cNvPr>
          <p:cNvSpPr txBox="1"/>
          <p:nvPr/>
        </p:nvSpPr>
        <p:spPr>
          <a:xfrm>
            <a:off x="62186" y="5859037"/>
            <a:ext cx="356188" cy="461665"/>
          </a:xfrm>
          <a:prstGeom prst="rect">
            <a:avLst/>
          </a:prstGeom>
          <a:noFill/>
        </p:spPr>
        <p:txBody>
          <a:bodyPr wrap="none" rtlCol="0">
            <a:spAutoFit/>
          </a:bodyPr>
          <a:lstStyle/>
          <a:p>
            <a:r>
              <a:rPr lang="en-AU" sz="2400" dirty="0"/>
              <a:t>5</a:t>
            </a:r>
          </a:p>
        </p:txBody>
      </p:sp>
      <p:sp>
        <p:nvSpPr>
          <p:cNvPr id="11" name="TextBox 10">
            <a:extLst>
              <a:ext uri="{FF2B5EF4-FFF2-40B4-BE49-F238E27FC236}">
                <a16:creationId xmlns:a16="http://schemas.microsoft.com/office/drawing/2014/main" id="{9962C47F-3A8F-4C1E-ACA4-D76D9CCF2BE3}"/>
              </a:ext>
            </a:extLst>
          </p:cNvPr>
          <p:cNvSpPr txBox="1"/>
          <p:nvPr/>
        </p:nvSpPr>
        <p:spPr>
          <a:xfrm>
            <a:off x="76112" y="6415761"/>
            <a:ext cx="356188" cy="461665"/>
          </a:xfrm>
          <a:prstGeom prst="rect">
            <a:avLst/>
          </a:prstGeom>
          <a:noFill/>
        </p:spPr>
        <p:txBody>
          <a:bodyPr wrap="none" rtlCol="0">
            <a:spAutoFit/>
          </a:bodyPr>
          <a:lstStyle/>
          <a:p>
            <a:r>
              <a:rPr lang="en-AU" sz="2400" dirty="0"/>
              <a:t>6</a:t>
            </a:r>
          </a:p>
        </p:txBody>
      </p:sp>
      <p:pic>
        <p:nvPicPr>
          <p:cNvPr id="12" name="Picture 11">
            <a:extLst>
              <a:ext uri="{FF2B5EF4-FFF2-40B4-BE49-F238E27FC236}">
                <a16:creationId xmlns:a16="http://schemas.microsoft.com/office/drawing/2014/main" id="{FBEA76F7-BD28-4D7E-BCB6-B8FA9D68CCA9}"/>
              </a:ext>
            </a:extLst>
          </p:cNvPr>
          <p:cNvPicPr>
            <a:picLocks noChangeAspect="1"/>
          </p:cNvPicPr>
          <p:nvPr/>
        </p:nvPicPr>
        <p:blipFill rotWithShape="1">
          <a:blip r:embed="rId2"/>
          <a:srcRect l="11798" t="36982" r="8875" b="16897"/>
          <a:stretch/>
        </p:blipFill>
        <p:spPr>
          <a:xfrm>
            <a:off x="563698" y="3005572"/>
            <a:ext cx="12377329" cy="4046027"/>
          </a:xfrm>
          <a:prstGeom prst="rect">
            <a:avLst/>
          </a:prstGeom>
        </p:spPr>
      </p:pic>
      <p:sp>
        <p:nvSpPr>
          <p:cNvPr id="13" name="TextBox 12">
            <a:extLst>
              <a:ext uri="{FF2B5EF4-FFF2-40B4-BE49-F238E27FC236}">
                <a16:creationId xmlns:a16="http://schemas.microsoft.com/office/drawing/2014/main" id="{02BC0EA3-48C6-4FA5-BFE2-5CAE2A5ACB3E}"/>
              </a:ext>
            </a:extLst>
          </p:cNvPr>
          <p:cNvSpPr txBox="1"/>
          <p:nvPr/>
        </p:nvSpPr>
        <p:spPr>
          <a:xfrm>
            <a:off x="452573" y="8743950"/>
            <a:ext cx="8274253" cy="461665"/>
          </a:xfrm>
          <a:prstGeom prst="rect">
            <a:avLst/>
          </a:prstGeom>
          <a:noFill/>
        </p:spPr>
        <p:txBody>
          <a:bodyPr wrap="none" rtlCol="0">
            <a:spAutoFit/>
          </a:bodyPr>
          <a:lstStyle/>
          <a:p>
            <a:r>
              <a:rPr lang="en-AU" sz="2400" dirty="0"/>
              <a:t>TED + 2 SWI: train with TED and just 2 examples from SWI</a:t>
            </a:r>
          </a:p>
        </p:txBody>
      </p:sp>
      <p:sp>
        <p:nvSpPr>
          <p:cNvPr id="14" name="TextBox 13">
            <a:extLst>
              <a:ext uri="{FF2B5EF4-FFF2-40B4-BE49-F238E27FC236}">
                <a16:creationId xmlns:a16="http://schemas.microsoft.com/office/drawing/2014/main" id="{255D238F-9073-4988-8832-6E03F10E10B0}"/>
              </a:ext>
            </a:extLst>
          </p:cNvPr>
          <p:cNvSpPr txBox="1"/>
          <p:nvPr/>
        </p:nvSpPr>
        <p:spPr>
          <a:xfrm>
            <a:off x="452573" y="7982892"/>
            <a:ext cx="5112938" cy="461665"/>
          </a:xfrm>
          <a:prstGeom prst="rect">
            <a:avLst/>
          </a:prstGeom>
          <a:noFill/>
        </p:spPr>
        <p:txBody>
          <a:bodyPr wrap="none" rtlCol="0">
            <a:spAutoFit/>
          </a:bodyPr>
          <a:lstStyle/>
          <a:p>
            <a:r>
              <a:rPr lang="en-AU" sz="2400" dirty="0"/>
              <a:t>2, 5, 6: Both </a:t>
            </a:r>
            <a:r>
              <a:rPr lang="en-AU" sz="2400" dirty="0" err="1"/>
              <a:t>Concat</a:t>
            </a:r>
            <a:r>
              <a:rPr lang="en-AU" sz="2400" dirty="0"/>
              <a:t> and Adversarial</a:t>
            </a:r>
          </a:p>
        </p:txBody>
      </p:sp>
    </p:spTree>
    <p:extLst>
      <p:ext uri="{BB962C8B-B14F-4D97-AF65-F5344CB8AC3E}">
        <p14:creationId xmlns:p14="http://schemas.microsoft.com/office/powerpoint/2010/main" val="412810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E6EC53-DD3B-4A35-8720-C880ECCBF0D0}"/>
              </a:ext>
            </a:extLst>
          </p:cNvPr>
          <p:cNvSpPr>
            <a:spLocks noGrp="1"/>
          </p:cNvSpPr>
          <p:nvPr>
            <p:ph type="sldNum" sz="quarter" idx="4"/>
          </p:nvPr>
        </p:nvSpPr>
        <p:spPr/>
        <p:txBody>
          <a:bodyPr/>
          <a:lstStyle/>
          <a:p>
            <a:fld id="{5F6227A0-817E-9743-B435-40662A0A24C6}" type="slidenum">
              <a:rPr lang="en-US" smtClean="0"/>
              <a:pPr/>
              <a:t>21</a:t>
            </a:fld>
            <a:endParaRPr lang="en-US" dirty="0"/>
          </a:p>
        </p:txBody>
      </p:sp>
      <p:sp>
        <p:nvSpPr>
          <p:cNvPr id="3" name="Title 2">
            <a:extLst>
              <a:ext uri="{FF2B5EF4-FFF2-40B4-BE49-F238E27FC236}">
                <a16:creationId xmlns:a16="http://schemas.microsoft.com/office/drawing/2014/main" id="{811BE03C-761E-46EF-97B3-7F87DE193E61}"/>
              </a:ext>
            </a:extLst>
          </p:cNvPr>
          <p:cNvSpPr>
            <a:spLocks noGrp="1"/>
          </p:cNvSpPr>
          <p:nvPr>
            <p:ph type="title"/>
          </p:nvPr>
        </p:nvSpPr>
        <p:spPr/>
        <p:txBody>
          <a:bodyPr/>
          <a:lstStyle/>
          <a:p>
            <a:r>
              <a:rPr lang="en-AU" dirty="0"/>
              <a:t>Results</a:t>
            </a:r>
          </a:p>
        </p:txBody>
      </p:sp>
      <p:sp>
        <p:nvSpPr>
          <p:cNvPr id="4" name="Content Placeholder 3">
            <a:extLst>
              <a:ext uri="{FF2B5EF4-FFF2-40B4-BE49-F238E27FC236}">
                <a16:creationId xmlns:a16="http://schemas.microsoft.com/office/drawing/2014/main" id="{A7318CDC-8166-499C-8128-E94FECC809CC}"/>
              </a:ext>
            </a:extLst>
          </p:cNvPr>
          <p:cNvSpPr>
            <a:spLocks noGrp="1"/>
          </p:cNvSpPr>
          <p:nvPr>
            <p:ph sz="quarter" idx="10"/>
          </p:nvPr>
        </p:nvSpPr>
        <p:spPr>
          <a:xfrm>
            <a:off x="1016318" y="1241425"/>
            <a:ext cx="11053762" cy="6442075"/>
          </a:xfrm>
        </p:spPr>
        <p:txBody>
          <a:bodyPr/>
          <a:lstStyle/>
          <a:p>
            <a:r>
              <a:rPr lang="en-AU" dirty="0"/>
              <a:t>Proposed method seems effective in improving performance on both low and high resource domains</a:t>
            </a:r>
          </a:p>
          <a:p>
            <a:r>
              <a:rPr lang="en-AU" dirty="0"/>
              <a:t>The adversarial component seems more important than the </a:t>
            </a:r>
            <a:r>
              <a:rPr lang="en-AU" dirty="0" err="1"/>
              <a:t>concat</a:t>
            </a:r>
            <a:r>
              <a:rPr lang="en-AU" dirty="0"/>
              <a:t> component</a:t>
            </a:r>
          </a:p>
        </p:txBody>
      </p:sp>
      <p:sp>
        <p:nvSpPr>
          <p:cNvPr id="6" name="TextBox 5">
            <a:extLst>
              <a:ext uri="{FF2B5EF4-FFF2-40B4-BE49-F238E27FC236}">
                <a16:creationId xmlns:a16="http://schemas.microsoft.com/office/drawing/2014/main" id="{9D54D152-EF4B-4601-9B87-F33F22645B59}"/>
              </a:ext>
            </a:extLst>
          </p:cNvPr>
          <p:cNvSpPr txBox="1"/>
          <p:nvPr/>
        </p:nvSpPr>
        <p:spPr>
          <a:xfrm>
            <a:off x="-2498534" y="2316469"/>
            <a:ext cx="356188" cy="461665"/>
          </a:xfrm>
          <a:prstGeom prst="rect">
            <a:avLst/>
          </a:prstGeom>
          <a:noFill/>
        </p:spPr>
        <p:txBody>
          <a:bodyPr wrap="none" rtlCol="0">
            <a:spAutoFit/>
          </a:bodyPr>
          <a:lstStyle/>
          <a:p>
            <a:r>
              <a:rPr lang="en-AU" sz="2400" dirty="0"/>
              <a:t>1</a:t>
            </a:r>
          </a:p>
        </p:txBody>
      </p:sp>
      <p:sp>
        <p:nvSpPr>
          <p:cNvPr id="7" name="TextBox 6">
            <a:extLst>
              <a:ext uri="{FF2B5EF4-FFF2-40B4-BE49-F238E27FC236}">
                <a16:creationId xmlns:a16="http://schemas.microsoft.com/office/drawing/2014/main" id="{EE43500B-E316-4516-9899-438A460673E6}"/>
              </a:ext>
            </a:extLst>
          </p:cNvPr>
          <p:cNvSpPr txBox="1"/>
          <p:nvPr/>
        </p:nvSpPr>
        <p:spPr>
          <a:xfrm>
            <a:off x="-2498534" y="3210890"/>
            <a:ext cx="356188" cy="461665"/>
          </a:xfrm>
          <a:prstGeom prst="rect">
            <a:avLst/>
          </a:prstGeom>
          <a:noFill/>
        </p:spPr>
        <p:txBody>
          <a:bodyPr wrap="none" rtlCol="0">
            <a:spAutoFit/>
          </a:bodyPr>
          <a:lstStyle/>
          <a:p>
            <a:r>
              <a:rPr lang="en-AU" sz="2400" dirty="0"/>
              <a:t>2</a:t>
            </a:r>
          </a:p>
        </p:txBody>
      </p:sp>
      <p:sp>
        <p:nvSpPr>
          <p:cNvPr id="8" name="TextBox 7">
            <a:extLst>
              <a:ext uri="{FF2B5EF4-FFF2-40B4-BE49-F238E27FC236}">
                <a16:creationId xmlns:a16="http://schemas.microsoft.com/office/drawing/2014/main" id="{590E923C-8229-4247-910B-7962226FEED2}"/>
              </a:ext>
            </a:extLst>
          </p:cNvPr>
          <p:cNvSpPr txBox="1"/>
          <p:nvPr/>
        </p:nvSpPr>
        <p:spPr>
          <a:xfrm>
            <a:off x="-2498534" y="3779419"/>
            <a:ext cx="356188" cy="461665"/>
          </a:xfrm>
          <a:prstGeom prst="rect">
            <a:avLst/>
          </a:prstGeom>
          <a:noFill/>
        </p:spPr>
        <p:txBody>
          <a:bodyPr wrap="none" rtlCol="0">
            <a:spAutoFit/>
          </a:bodyPr>
          <a:lstStyle/>
          <a:p>
            <a:r>
              <a:rPr lang="en-AU" sz="2400" dirty="0"/>
              <a:t>3</a:t>
            </a:r>
          </a:p>
        </p:txBody>
      </p:sp>
      <p:sp>
        <p:nvSpPr>
          <p:cNvPr id="9" name="TextBox 8">
            <a:extLst>
              <a:ext uri="{FF2B5EF4-FFF2-40B4-BE49-F238E27FC236}">
                <a16:creationId xmlns:a16="http://schemas.microsoft.com/office/drawing/2014/main" id="{B0C4588E-BFAF-4357-90BF-F30A84CBB8A0}"/>
              </a:ext>
            </a:extLst>
          </p:cNvPr>
          <p:cNvSpPr txBox="1"/>
          <p:nvPr/>
        </p:nvSpPr>
        <p:spPr>
          <a:xfrm>
            <a:off x="-2518807" y="4396087"/>
            <a:ext cx="356188" cy="461665"/>
          </a:xfrm>
          <a:prstGeom prst="rect">
            <a:avLst/>
          </a:prstGeom>
          <a:noFill/>
        </p:spPr>
        <p:txBody>
          <a:bodyPr wrap="none" rtlCol="0">
            <a:spAutoFit/>
          </a:bodyPr>
          <a:lstStyle/>
          <a:p>
            <a:r>
              <a:rPr lang="en-AU" sz="2400" dirty="0"/>
              <a:t>4</a:t>
            </a:r>
          </a:p>
        </p:txBody>
      </p:sp>
      <p:sp>
        <p:nvSpPr>
          <p:cNvPr id="10" name="TextBox 9">
            <a:extLst>
              <a:ext uri="{FF2B5EF4-FFF2-40B4-BE49-F238E27FC236}">
                <a16:creationId xmlns:a16="http://schemas.microsoft.com/office/drawing/2014/main" id="{BDD88F91-6B18-425E-8316-3449BED4E6EA}"/>
              </a:ext>
            </a:extLst>
          </p:cNvPr>
          <p:cNvSpPr txBox="1"/>
          <p:nvPr/>
        </p:nvSpPr>
        <p:spPr>
          <a:xfrm>
            <a:off x="-2532733" y="4964616"/>
            <a:ext cx="356188" cy="461665"/>
          </a:xfrm>
          <a:prstGeom prst="rect">
            <a:avLst/>
          </a:prstGeom>
          <a:noFill/>
        </p:spPr>
        <p:txBody>
          <a:bodyPr wrap="none" rtlCol="0">
            <a:spAutoFit/>
          </a:bodyPr>
          <a:lstStyle/>
          <a:p>
            <a:r>
              <a:rPr lang="en-AU" sz="2400" dirty="0"/>
              <a:t>5</a:t>
            </a:r>
          </a:p>
        </p:txBody>
      </p:sp>
      <p:sp>
        <p:nvSpPr>
          <p:cNvPr id="11" name="TextBox 10">
            <a:extLst>
              <a:ext uri="{FF2B5EF4-FFF2-40B4-BE49-F238E27FC236}">
                <a16:creationId xmlns:a16="http://schemas.microsoft.com/office/drawing/2014/main" id="{9962C47F-3A8F-4C1E-ACA4-D76D9CCF2BE3}"/>
              </a:ext>
            </a:extLst>
          </p:cNvPr>
          <p:cNvSpPr txBox="1"/>
          <p:nvPr/>
        </p:nvSpPr>
        <p:spPr>
          <a:xfrm>
            <a:off x="-2518807" y="5521340"/>
            <a:ext cx="356188" cy="461665"/>
          </a:xfrm>
          <a:prstGeom prst="rect">
            <a:avLst/>
          </a:prstGeom>
          <a:noFill/>
        </p:spPr>
        <p:txBody>
          <a:bodyPr wrap="none" rtlCol="0">
            <a:spAutoFit/>
          </a:bodyPr>
          <a:lstStyle/>
          <a:p>
            <a:r>
              <a:rPr lang="en-AU" sz="2400" dirty="0"/>
              <a:t>6</a:t>
            </a:r>
          </a:p>
        </p:txBody>
      </p:sp>
      <p:pic>
        <p:nvPicPr>
          <p:cNvPr id="12" name="Picture 11">
            <a:extLst>
              <a:ext uri="{FF2B5EF4-FFF2-40B4-BE49-F238E27FC236}">
                <a16:creationId xmlns:a16="http://schemas.microsoft.com/office/drawing/2014/main" id="{FBEA76F7-BD28-4D7E-BCB6-B8FA9D68CCA9}"/>
              </a:ext>
            </a:extLst>
          </p:cNvPr>
          <p:cNvPicPr>
            <a:picLocks noChangeAspect="1"/>
          </p:cNvPicPr>
          <p:nvPr/>
        </p:nvPicPr>
        <p:blipFill rotWithShape="1">
          <a:blip r:embed="rId2"/>
          <a:srcRect l="11798" t="47231" r="8875" b="41697"/>
          <a:stretch/>
        </p:blipFill>
        <p:spPr>
          <a:xfrm>
            <a:off x="563698" y="2725254"/>
            <a:ext cx="12377329" cy="971271"/>
          </a:xfrm>
          <a:prstGeom prst="rect">
            <a:avLst/>
          </a:prstGeom>
        </p:spPr>
      </p:pic>
      <p:graphicFrame>
        <p:nvGraphicFramePr>
          <p:cNvPr id="16" name="Table 15">
            <a:extLst>
              <a:ext uri="{FF2B5EF4-FFF2-40B4-BE49-F238E27FC236}">
                <a16:creationId xmlns:a16="http://schemas.microsoft.com/office/drawing/2014/main" id="{1CBF8D14-8109-4BCC-B7DF-124379A2749F}"/>
              </a:ext>
            </a:extLst>
          </p:cNvPr>
          <p:cNvGraphicFramePr>
            <a:graphicFrameLocks noGrp="1"/>
          </p:cNvGraphicFramePr>
          <p:nvPr>
            <p:extLst>
              <p:ext uri="{D42A27DB-BD31-4B8C-83A1-F6EECF244321}">
                <p14:modId xmlns:p14="http://schemas.microsoft.com/office/powerpoint/2010/main" val="2377438152"/>
              </p:ext>
            </p:extLst>
          </p:nvPr>
        </p:nvGraphicFramePr>
        <p:xfrm>
          <a:off x="2156393" y="4815725"/>
          <a:ext cx="8773611" cy="3576892"/>
        </p:xfrm>
        <a:graphic>
          <a:graphicData uri="http://schemas.openxmlformats.org/drawingml/2006/table">
            <a:tbl>
              <a:tblPr firstRow="1" bandRow="1">
                <a:tableStyleId>{5C22544A-7EE6-4342-B048-85BDC9FD1C3A}</a:tableStyleId>
              </a:tblPr>
              <a:tblGrid>
                <a:gridCol w="3200207">
                  <a:extLst>
                    <a:ext uri="{9D8B030D-6E8A-4147-A177-3AD203B41FA5}">
                      <a16:colId xmlns:a16="http://schemas.microsoft.com/office/drawing/2014/main" val="3412458589"/>
                    </a:ext>
                  </a:extLst>
                </a:gridCol>
                <a:gridCol w="1235676">
                  <a:extLst>
                    <a:ext uri="{9D8B030D-6E8A-4147-A177-3AD203B41FA5}">
                      <a16:colId xmlns:a16="http://schemas.microsoft.com/office/drawing/2014/main" val="2857557047"/>
                    </a:ext>
                  </a:extLst>
                </a:gridCol>
                <a:gridCol w="1532238">
                  <a:extLst>
                    <a:ext uri="{9D8B030D-6E8A-4147-A177-3AD203B41FA5}">
                      <a16:colId xmlns:a16="http://schemas.microsoft.com/office/drawing/2014/main" val="1325659288"/>
                    </a:ext>
                  </a:extLst>
                </a:gridCol>
                <a:gridCol w="1210962">
                  <a:extLst>
                    <a:ext uri="{9D8B030D-6E8A-4147-A177-3AD203B41FA5}">
                      <a16:colId xmlns:a16="http://schemas.microsoft.com/office/drawing/2014/main" val="2806237842"/>
                    </a:ext>
                  </a:extLst>
                </a:gridCol>
                <a:gridCol w="1594528">
                  <a:extLst>
                    <a:ext uri="{9D8B030D-6E8A-4147-A177-3AD203B41FA5}">
                      <a16:colId xmlns:a16="http://schemas.microsoft.com/office/drawing/2014/main" val="371101257"/>
                    </a:ext>
                  </a:extLst>
                </a:gridCol>
              </a:tblGrid>
              <a:tr h="688483">
                <a:tc>
                  <a:txBody>
                    <a:bodyPr/>
                    <a:lstStyle/>
                    <a:p>
                      <a:r>
                        <a:rPr lang="en-AU" sz="2400" dirty="0"/>
                        <a:t>Predicted\Actual</a:t>
                      </a:r>
                    </a:p>
                    <a:p>
                      <a:endParaRPr lang="en-AU" sz="2400" dirty="0"/>
                    </a:p>
                  </a:txBody>
                  <a:tcPr/>
                </a:tc>
                <a:tc>
                  <a:txBody>
                    <a:bodyPr/>
                    <a:lstStyle/>
                    <a:p>
                      <a:r>
                        <a:rPr lang="en-AU" sz="2400" dirty="0"/>
                        <a:t>Blank</a:t>
                      </a:r>
                    </a:p>
                  </a:txBody>
                  <a:tcPr/>
                </a:tc>
                <a:tc>
                  <a:txBody>
                    <a:bodyPr/>
                    <a:lstStyle/>
                    <a:p>
                      <a:r>
                        <a:rPr lang="en-AU" sz="2400" dirty="0"/>
                        <a:t>Comma</a:t>
                      </a:r>
                    </a:p>
                  </a:txBody>
                  <a:tcPr/>
                </a:tc>
                <a:tc>
                  <a:txBody>
                    <a:bodyPr/>
                    <a:lstStyle/>
                    <a:p>
                      <a:r>
                        <a:rPr lang="en-AU" sz="2400" dirty="0"/>
                        <a:t>Period</a:t>
                      </a:r>
                    </a:p>
                  </a:txBody>
                  <a:tcPr/>
                </a:tc>
                <a:tc>
                  <a:txBody>
                    <a:bodyPr/>
                    <a:lstStyle/>
                    <a:p>
                      <a:r>
                        <a:rPr lang="en-AU" sz="2400" dirty="0"/>
                        <a:t>Question</a:t>
                      </a:r>
                    </a:p>
                  </a:txBody>
                  <a:tcPr/>
                </a:tc>
                <a:extLst>
                  <a:ext uri="{0D108BD9-81ED-4DB2-BD59-A6C34878D82A}">
                    <a16:rowId xmlns:a16="http://schemas.microsoft.com/office/drawing/2014/main" val="1728339354"/>
                  </a:ext>
                </a:extLst>
              </a:tr>
              <a:tr h="688483">
                <a:tc>
                  <a:txBody>
                    <a:bodyPr/>
                    <a:lstStyle/>
                    <a:p>
                      <a:r>
                        <a:rPr lang="en-AU" sz="2400" dirty="0"/>
                        <a:t>Blank</a:t>
                      </a:r>
                    </a:p>
                  </a:txBody>
                  <a:tcPr/>
                </a:tc>
                <a:tc>
                  <a:txBody>
                    <a:bodyPr/>
                    <a:lstStyle/>
                    <a:p>
                      <a:r>
                        <a:rPr lang="en-AU" sz="2400" dirty="0"/>
                        <a:t>167466</a:t>
                      </a:r>
                    </a:p>
                  </a:txBody>
                  <a:tcPr/>
                </a:tc>
                <a:tc>
                  <a:txBody>
                    <a:bodyPr/>
                    <a:lstStyle/>
                    <a:p>
                      <a:r>
                        <a:rPr lang="en-AU" sz="2400" dirty="0"/>
                        <a:t>5479</a:t>
                      </a:r>
                    </a:p>
                  </a:txBody>
                  <a:tcPr/>
                </a:tc>
                <a:tc>
                  <a:txBody>
                    <a:bodyPr/>
                    <a:lstStyle/>
                    <a:p>
                      <a:r>
                        <a:rPr lang="en-AU" sz="2400" dirty="0"/>
                        <a:t>665</a:t>
                      </a:r>
                    </a:p>
                  </a:txBody>
                  <a:tcPr/>
                </a:tc>
                <a:tc>
                  <a:txBody>
                    <a:bodyPr/>
                    <a:lstStyle/>
                    <a:p>
                      <a:r>
                        <a:rPr lang="en-AU" sz="2400" dirty="0"/>
                        <a:t>53</a:t>
                      </a:r>
                    </a:p>
                  </a:txBody>
                  <a:tcPr/>
                </a:tc>
                <a:extLst>
                  <a:ext uri="{0D108BD9-81ED-4DB2-BD59-A6C34878D82A}">
                    <a16:rowId xmlns:a16="http://schemas.microsoft.com/office/drawing/2014/main" val="682975016"/>
                  </a:ext>
                </a:extLst>
              </a:tr>
              <a:tr h="688483">
                <a:tc>
                  <a:txBody>
                    <a:bodyPr/>
                    <a:lstStyle/>
                    <a:p>
                      <a:r>
                        <a:rPr lang="en-AU" sz="2400" dirty="0"/>
                        <a:t>Comma</a:t>
                      </a:r>
                    </a:p>
                  </a:txBody>
                  <a:tcPr/>
                </a:tc>
                <a:tc>
                  <a:txBody>
                    <a:bodyPr/>
                    <a:lstStyle/>
                    <a:p>
                      <a:r>
                        <a:rPr lang="en-AU" sz="2400" dirty="0"/>
                        <a:t>10998</a:t>
                      </a:r>
                    </a:p>
                  </a:txBody>
                  <a:tcPr/>
                </a:tc>
                <a:tc>
                  <a:txBody>
                    <a:bodyPr/>
                    <a:lstStyle/>
                    <a:p>
                      <a:r>
                        <a:rPr lang="en-AU" sz="2400" dirty="0"/>
                        <a:t>33751</a:t>
                      </a:r>
                    </a:p>
                  </a:txBody>
                  <a:tcPr/>
                </a:tc>
                <a:tc>
                  <a:txBody>
                    <a:bodyPr/>
                    <a:lstStyle/>
                    <a:p>
                      <a:r>
                        <a:rPr lang="en-AU" sz="2400" dirty="0"/>
                        <a:t>4614</a:t>
                      </a:r>
                    </a:p>
                  </a:txBody>
                  <a:tcPr/>
                </a:tc>
                <a:tc>
                  <a:txBody>
                    <a:bodyPr/>
                    <a:lstStyle/>
                    <a:p>
                      <a:r>
                        <a:rPr lang="en-AU" sz="2400" dirty="0"/>
                        <a:t>175</a:t>
                      </a:r>
                    </a:p>
                  </a:txBody>
                  <a:tcPr/>
                </a:tc>
                <a:extLst>
                  <a:ext uri="{0D108BD9-81ED-4DB2-BD59-A6C34878D82A}">
                    <a16:rowId xmlns:a16="http://schemas.microsoft.com/office/drawing/2014/main" val="3776317688"/>
                  </a:ext>
                </a:extLst>
              </a:tr>
              <a:tr h="688483">
                <a:tc>
                  <a:txBody>
                    <a:bodyPr/>
                    <a:lstStyle/>
                    <a:p>
                      <a:r>
                        <a:rPr lang="en-AU" sz="2400" dirty="0"/>
                        <a:t>Period</a:t>
                      </a:r>
                    </a:p>
                  </a:txBody>
                  <a:tcPr/>
                </a:tc>
                <a:tc>
                  <a:txBody>
                    <a:bodyPr/>
                    <a:lstStyle/>
                    <a:p>
                      <a:r>
                        <a:rPr lang="en-AU" sz="2400" dirty="0"/>
                        <a:t>2742</a:t>
                      </a:r>
                    </a:p>
                  </a:txBody>
                  <a:tcPr/>
                </a:tc>
                <a:tc>
                  <a:txBody>
                    <a:bodyPr/>
                    <a:lstStyle/>
                    <a:p>
                      <a:r>
                        <a:rPr lang="en-AU" sz="2400" dirty="0"/>
                        <a:t>6280</a:t>
                      </a:r>
                    </a:p>
                  </a:txBody>
                  <a:tcPr/>
                </a:tc>
                <a:tc>
                  <a:txBody>
                    <a:bodyPr/>
                    <a:lstStyle/>
                    <a:p>
                      <a:r>
                        <a:rPr lang="en-AU" sz="2400" dirty="0"/>
                        <a:t>13097</a:t>
                      </a:r>
                    </a:p>
                  </a:txBody>
                  <a:tcPr/>
                </a:tc>
                <a:tc>
                  <a:txBody>
                    <a:bodyPr/>
                    <a:lstStyle/>
                    <a:p>
                      <a:r>
                        <a:rPr lang="en-AU" sz="2400" dirty="0"/>
                        <a:t>213</a:t>
                      </a:r>
                    </a:p>
                  </a:txBody>
                  <a:tcPr/>
                </a:tc>
                <a:extLst>
                  <a:ext uri="{0D108BD9-81ED-4DB2-BD59-A6C34878D82A}">
                    <a16:rowId xmlns:a16="http://schemas.microsoft.com/office/drawing/2014/main" val="3242391145"/>
                  </a:ext>
                </a:extLst>
              </a:tr>
              <a:tr h="688483">
                <a:tc>
                  <a:txBody>
                    <a:bodyPr/>
                    <a:lstStyle/>
                    <a:p>
                      <a:r>
                        <a:rPr lang="en-AU" sz="2400" dirty="0"/>
                        <a:t>Question</a:t>
                      </a:r>
                    </a:p>
                  </a:txBody>
                  <a:tcPr/>
                </a:tc>
                <a:tc>
                  <a:txBody>
                    <a:bodyPr/>
                    <a:lstStyle/>
                    <a:p>
                      <a:r>
                        <a:rPr lang="en-AU" sz="2400" dirty="0"/>
                        <a:t>490</a:t>
                      </a:r>
                    </a:p>
                  </a:txBody>
                  <a:tcPr/>
                </a:tc>
                <a:tc>
                  <a:txBody>
                    <a:bodyPr/>
                    <a:lstStyle/>
                    <a:p>
                      <a:r>
                        <a:rPr lang="en-AU" sz="2400" dirty="0"/>
                        <a:t>822</a:t>
                      </a:r>
                    </a:p>
                  </a:txBody>
                  <a:tcPr/>
                </a:tc>
                <a:tc>
                  <a:txBody>
                    <a:bodyPr/>
                    <a:lstStyle/>
                    <a:p>
                      <a:r>
                        <a:rPr lang="en-AU" sz="2400" dirty="0"/>
                        <a:t>710</a:t>
                      </a:r>
                    </a:p>
                  </a:txBody>
                  <a:tcPr/>
                </a:tc>
                <a:tc>
                  <a:txBody>
                    <a:bodyPr/>
                    <a:lstStyle/>
                    <a:p>
                      <a:r>
                        <a:rPr lang="en-AU" sz="2400" dirty="0"/>
                        <a:t>737</a:t>
                      </a:r>
                    </a:p>
                  </a:txBody>
                  <a:tcPr/>
                </a:tc>
                <a:extLst>
                  <a:ext uri="{0D108BD9-81ED-4DB2-BD59-A6C34878D82A}">
                    <a16:rowId xmlns:a16="http://schemas.microsoft.com/office/drawing/2014/main" val="879505124"/>
                  </a:ext>
                </a:extLst>
              </a:tr>
            </a:tbl>
          </a:graphicData>
        </a:graphic>
      </p:graphicFrame>
      <p:sp>
        <p:nvSpPr>
          <p:cNvPr id="17" name="TextBox 16">
            <a:extLst>
              <a:ext uri="{FF2B5EF4-FFF2-40B4-BE49-F238E27FC236}">
                <a16:creationId xmlns:a16="http://schemas.microsoft.com/office/drawing/2014/main" id="{E7F4FF69-E689-4FC9-B810-214EF97A25C1}"/>
              </a:ext>
            </a:extLst>
          </p:cNvPr>
          <p:cNvSpPr txBox="1"/>
          <p:nvPr/>
        </p:nvSpPr>
        <p:spPr>
          <a:xfrm>
            <a:off x="1016318" y="4241084"/>
            <a:ext cx="3605474" cy="461665"/>
          </a:xfrm>
          <a:prstGeom prst="rect">
            <a:avLst/>
          </a:prstGeom>
          <a:noFill/>
        </p:spPr>
        <p:txBody>
          <a:bodyPr wrap="none" rtlCol="0">
            <a:spAutoFit/>
          </a:bodyPr>
          <a:lstStyle/>
          <a:p>
            <a:r>
              <a:rPr lang="en-AU" sz="2400" dirty="0"/>
              <a:t>Confusion matrix for SWI</a:t>
            </a:r>
          </a:p>
        </p:txBody>
      </p:sp>
      <p:sp>
        <p:nvSpPr>
          <p:cNvPr id="18" name="Rectangle 17">
            <a:extLst>
              <a:ext uri="{FF2B5EF4-FFF2-40B4-BE49-F238E27FC236}">
                <a16:creationId xmlns:a16="http://schemas.microsoft.com/office/drawing/2014/main" id="{104380F9-BA62-4CAE-AB88-C1C8740E50AD}"/>
              </a:ext>
            </a:extLst>
          </p:cNvPr>
          <p:cNvSpPr/>
          <p:nvPr/>
        </p:nvSpPr>
        <p:spPr>
          <a:xfrm>
            <a:off x="5362832" y="6351373"/>
            <a:ext cx="1138774" cy="617838"/>
          </a:xfrm>
          <a:prstGeom prst="rect">
            <a:avLst/>
          </a:prstGeom>
          <a:solidFill>
            <a:srgbClr val="FF4409">
              <a:alpha val="2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22CE5558-DEAD-4D97-A8CE-66FE1058BACC}"/>
              </a:ext>
            </a:extLst>
          </p:cNvPr>
          <p:cNvSpPr/>
          <p:nvPr/>
        </p:nvSpPr>
        <p:spPr>
          <a:xfrm>
            <a:off x="2156393" y="8440842"/>
            <a:ext cx="8773611" cy="617838"/>
          </a:xfrm>
          <a:prstGeom prst="rect">
            <a:avLst/>
          </a:prstGeom>
          <a:solidFill>
            <a:srgbClr val="FF4409">
              <a:alpha val="2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Many cases where commas are inserted to denote breaks in sentence</a:t>
            </a:r>
          </a:p>
        </p:txBody>
      </p:sp>
    </p:spTree>
    <p:extLst>
      <p:ext uri="{BB962C8B-B14F-4D97-AF65-F5344CB8AC3E}">
        <p14:creationId xmlns:p14="http://schemas.microsoft.com/office/powerpoint/2010/main" val="2733103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210828-69A6-479F-9F7C-B519E5449B81}"/>
              </a:ext>
            </a:extLst>
          </p:cNvPr>
          <p:cNvSpPr>
            <a:spLocks noGrp="1"/>
          </p:cNvSpPr>
          <p:nvPr>
            <p:ph type="sldNum" sz="quarter" idx="4"/>
          </p:nvPr>
        </p:nvSpPr>
        <p:spPr/>
        <p:txBody>
          <a:bodyPr/>
          <a:lstStyle/>
          <a:p>
            <a:fld id="{5F6227A0-817E-9743-B435-40662A0A24C6}" type="slidenum">
              <a:rPr lang="en-US" smtClean="0"/>
              <a:pPr/>
              <a:t>22</a:t>
            </a:fld>
            <a:endParaRPr lang="en-US" dirty="0"/>
          </a:p>
        </p:txBody>
      </p:sp>
      <p:sp>
        <p:nvSpPr>
          <p:cNvPr id="3" name="Title 2">
            <a:extLst>
              <a:ext uri="{FF2B5EF4-FFF2-40B4-BE49-F238E27FC236}">
                <a16:creationId xmlns:a16="http://schemas.microsoft.com/office/drawing/2014/main" id="{96C090EB-96C2-42C6-864C-791815CEE39B}"/>
              </a:ext>
            </a:extLst>
          </p:cNvPr>
          <p:cNvSpPr>
            <a:spLocks noGrp="1"/>
          </p:cNvSpPr>
          <p:nvPr>
            <p:ph type="title"/>
          </p:nvPr>
        </p:nvSpPr>
        <p:spPr/>
        <p:txBody>
          <a:bodyPr/>
          <a:lstStyle/>
          <a:p>
            <a:r>
              <a:rPr lang="en-AU" dirty="0"/>
              <a:t>Results</a:t>
            </a:r>
          </a:p>
        </p:txBody>
      </p:sp>
      <p:sp>
        <p:nvSpPr>
          <p:cNvPr id="4" name="Content Placeholder 3">
            <a:extLst>
              <a:ext uri="{FF2B5EF4-FFF2-40B4-BE49-F238E27FC236}">
                <a16:creationId xmlns:a16="http://schemas.microsoft.com/office/drawing/2014/main" id="{62A745D0-A8DC-477E-9F30-7F19B2039735}"/>
              </a:ext>
            </a:extLst>
          </p:cNvPr>
          <p:cNvSpPr>
            <a:spLocks noGrp="1"/>
          </p:cNvSpPr>
          <p:nvPr>
            <p:ph sz="quarter" idx="10"/>
          </p:nvPr>
        </p:nvSpPr>
        <p:spPr>
          <a:xfrm>
            <a:off x="1016318" y="1787525"/>
            <a:ext cx="11053762" cy="6442075"/>
          </a:xfrm>
        </p:spPr>
        <p:txBody>
          <a:bodyPr/>
          <a:lstStyle/>
          <a:p>
            <a:r>
              <a:rPr lang="en-AU" dirty="0"/>
              <a:t>In the case of zero-resource, the proposed method training on two high-resource domains improves the performance of the model slightly</a:t>
            </a:r>
          </a:p>
          <a:p>
            <a:r>
              <a:rPr lang="en-AU" dirty="0"/>
              <a:t>Inclusion of unlabelled zero-resource domain examples appears to improve performance of zero-resource domain labelling.</a:t>
            </a:r>
          </a:p>
        </p:txBody>
      </p:sp>
      <p:pic>
        <p:nvPicPr>
          <p:cNvPr id="5" name="Picture 4">
            <a:extLst>
              <a:ext uri="{FF2B5EF4-FFF2-40B4-BE49-F238E27FC236}">
                <a16:creationId xmlns:a16="http://schemas.microsoft.com/office/drawing/2014/main" id="{9C0AB6E3-43FA-4D62-A572-8E3662666EB6}"/>
              </a:ext>
            </a:extLst>
          </p:cNvPr>
          <p:cNvPicPr>
            <a:picLocks noChangeAspect="1"/>
          </p:cNvPicPr>
          <p:nvPr/>
        </p:nvPicPr>
        <p:blipFill>
          <a:blip r:embed="rId2"/>
          <a:stretch>
            <a:fillRect/>
          </a:stretch>
        </p:blipFill>
        <p:spPr>
          <a:xfrm>
            <a:off x="622298" y="4177831"/>
            <a:ext cx="12380913" cy="2983759"/>
          </a:xfrm>
          <a:prstGeom prst="rect">
            <a:avLst/>
          </a:prstGeom>
        </p:spPr>
      </p:pic>
      <p:pic>
        <p:nvPicPr>
          <p:cNvPr id="6" name="Picture 5">
            <a:extLst>
              <a:ext uri="{FF2B5EF4-FFF2-40B4-BE49-F238E27FC236}">
                <a16:creationId xmlns:a16="http://schemas.microsoft.com/office/drawing/2014/main" id="{BEE253DE-4EEF-45C2-A13D-CD7E002E25C7}"/>
              </a:ext>
            </a:extLst>
          </p:cNvPr>
          <p:cNvPicPr>
            <a:picLocks noChangeAspect="1"/>
          </p:cNvPicPr>
          <p:nvPr/>
        </p:nvPicPr>
        <p:blipFill>
          <a:blip r:embed="rId3"/>
          <a:stretch>
            <a:fillRect/>
          </a:stretch>
        </p:blipFill>
        <p:spPr>
          <a:xfrm>
            <a:off x="673099" y="3552365"/>
            <a:ext cx="12380913" cy="637710"/>
          </a:xfrm>
          <a:prstGeom prst="rect">
            <a:avLst/>
          </a:prstGeom>
        </p:spPr>
      </p:pic>
      <p:sp>
        <p:nvSpPr>
          <p:cNvPr id="7" name="TextBox 6">
            <a:extLst>
              <a:ext uri="{FF2B5EF4-FFF2-40B4-BE49-F238E27FC236}">
                <a16:creationId xmlns:a16="http://schemas.microsoft.com/office/drawing/2014/main" id="{4587E5CC-383F-4C5B-B7BB-CF0FDC8848AE}"/>
              </a:ext>
            </a:extLst>
          </p:cNvPr>
          <p:cNvSpPr txBox="1"/>
          <p:nvPr/>
        </p:nvSpPr>
        <p:spPr>
          <a:xfrm>
            <a:off x="242858" y="3640387"/>
            <a:ext cx="356188" cy="461665"/>
          </a:xfrm>
          <a:prstGeom prst="rect">
            <a:avLst/>
          </a:prstGeom>
          <a:noFill/>
        </p:spPr>
        <p:txBody>
          <a:bodyPr wrap="none" rtlCol="0">
            <a:spAutoFit/>
          </a:bodyPr>
          <a:lstStyle/>
          <a:p>
            <a:r>
              <a:rPr lang="en-AU" sz="2400" dirty="0"/>
              <a:t>1</a:t>
            </a:r>
          </a:p>
        </p:txBody>
      </p:sp>
      <p:sp>
        <p:nvSpPr>
          <p:cNvPr id="8" name="TextBox 7">
            <a:extLst>
              <a:ext uri="{FF2B5EF4-FFF2-40B4-BE49-F238E27FC236}">
                <a16:creationId xmlns:a16="http://schemas.microsoft.com/office/drawing/2014/main" id="{7E54D7A6-FD29-402A-84F8-C36CF235E3BB}"/>
              </a:ext>
            </a:extLst>
          </p:cNvPr>
          <p:cNvSpPr txBox="1"/>
          <p:nvPr/>
        </p:nvSpPr>
        <p:spPr>
          <a:xfrm>
            <a:off x="241484" y="4649400"/>
            <a:ext cx="356188" cy="461665"/>
          </a:xfrm>
          <a:prstGeom prst="rect">
            <a:avLst/>
          </a:prstGeom>
          <a:noFill/>
        </p:spPr>
        <p:txBody>
          <a:bodyPr wrap="none" rtlCol="0">
            <a:spAutoFit/>
          </a:bodyPr>
          <a:lstStyle/>
          <a:p>
            <a:r>
              <a:rPr lang="en-AU" sz="2400" dirty="0"/>
              <a:t>2</a:t>
            </a:r>
          </a:p>
        </p:txBody>
      </p:sp>
      <p:sp>
        <p:nvSpPr>
          <p:cNvPr id="9" name="TextBox 8">
            <a:extLst>
              <a:ext uri="{FF2B5EF4-FFF2-40B4-BE49-F238E27FC236}">
                <a16:creationId xmlns:a16="http://schemas.microsoft.com/office/drawing/2014/main" id="{70A711D8-CD61-42BF-A814-A881C1E8CD0A}"/>
              </a:ext>
            </a:extLst>
          </p:cNvPr>
          <p:cNvSpPr txBox="1"/>
          <p:nvPr/>
        </p:nvSpPr>
        <p:spPr>
          <a:xfrm>
            <a:off x="215309" y="5540307"/>
            <a:ext cx="356188" cy="461665"/>
          </a:xfrm>
          <a:prstGeom prst="rect">
            <a:avLst/>
          </a:prstGeom>
          <a:noFill/>
        </p:spPr>
        <p:txBody>
          <a:bodyPr wrap="none" rtlCol="0">
            <a:spAutoFit/>
          </a:bodyPr>
          <a:lstStyle/>
          <a:p>
            <a:r>
              <a:rPr lang="en-AU" sz="2400" dirty="0"/>
              <a:t>3</a:t>
            </a:r>
          </a:p>
        </p:txBody>
      </p:sp>
      <p:sp>
        <p:nvSpPr>
          <p:cNvPr id="10" name="TextBox 9">
            <a:extLst>
              <a:ext uri="{FF2B5EF4-FFF2-40B4-BE49-F238E27FC236}">
                <a16:creationId xmlns:a16="http://schemas.microsoft.com/office/drawing/2014/main" id="{5AD3F9C0-F4C4-4B4C-98D6-C45BAFD939B2}"/>
              </a:ext>
            </a:extLst>
          </p:cNvPr>
          <p:cNvSpPr txBox="1"/>
          <p:nvPr/>
        </p:nvSpPr>
        <p:spPr>
          <a:xfrm>
            <a:off x="247194" y="6409181"/>
            <a:ext cx="356188" cy="461665"/>
          </a:xfrm>
          <a:prstGeom prst="rect">
            <a:avLst/>
          </a:prstGeom>
          <a:noFill/>
        </p:spPr>
        <p:txBody>
          <a:bodyPr wrap="none" rtlCol="0">
            <a:spAutoFit/>
          </a:bodyPr>
          <a:lstStyle/>
          <a:p>
            <a:r>
              <a:rPr lang="en-AU" sz="2400" dirty="0"/>
              <a:t>4</a:t>
            </a:r>
          </a:p>
        </p:txBody>
      </p:sp>
      <p:sp>
        <p:nvSpPr>
          <p:cNvPr id="13" name="TextBox 12">
            <a:extLst>
              <a:ext uri="{FF2B5EF4-FFF2-40B4-BE49-F238E27FC236}">
                <a16:creationId xmlns:a16="http://schemas.microsoft.com/office/drawing/2014/main" id="{5F8AD5B9-14E9-4EBF-8DD1-B73998551391}"/>
              </a:ext>
            </a:extLst>
          </p:cNvPr>
          <p:cNvSpPr txBox="1"/>
          <p:nvPr/>
        </p:nvSpPr>
        <p:spPr>
          <a:xfrm>
            <a:off x="452573" y="7982892"/>
            <a:ext cx="4771499" cy="461665"/>
          </a:xfrm>
          <a:prstGeom prst="rect">
            <a:avLst/>
          </a:prstGeom>
          <a:noFill/>
        </p:spPr>
        <p:txBody>
          <a:bodyPr wrap="none" rtlCol="0">
            <a:spAutoFit/>
          </a:bodyPr>
          <a:lstStyle/>
          <a:p>
            <a:r>
              <a:rPr lang="en-AU" sz="2400" dirty="0"/>
              <a:t>3, 4: Both </a:t>
            </a:r>
            <a:r>
              <a:rPr lang="en-AU" sz="2400" dirty="0" err="1"/>
              <a:t>Concat</a:t>
            </a:r>
            <a:r>
              <a:rPr lang="en-AU" sz="2400" dirty="0"/>
              <a:t> and Adversarial</a:t>
            </a:r>
          </a:p>
        </p:txBody>
      </p:sp>
    </p:spTree>
    <p:extLst>
      <p:ext uri="{BB962C8B-B14F-4D97-AF65-F5344CB8AC3E}">
        <p14:creationId xmlns:p14="http://schemas.microsoft.com/office/powerpoint/2010/main" val="266547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2F2A39-31DC-417E-84B3-E090E803E8F5}"/>
              </a:ext>
            </a:extLst>
          </p:cNvPr>
          <p:cNvSpPr>
            <a:spLocks noGrp="1"/>
          </p:cNvSpPr>
          <p:nvPr>
            <p:ph type="sldNum" sz="quarter" idx="4"/>
          </p:nvPr>
        </p:nvSpPr>
        <p:spPr/>
        <p:txBody>
          <a:bodyPr/>
          <a:lstStyle/>
          <a:p>
            <a:fld id="{5F6227A0-817E-9743-B435-40662A0A24C6}" type="slidenum">
              <a:rPr lang="en-US" smtClean="0"/>
              <a:pPr/>
              <a:t>23</a:t>
            </a:fld>
            <a:endParaRPr lang="en-US" dirty="0"/>
          </a:p>
        </p:txBody>
      </p:sp>
      <p:sp>
        <p:nvSpPr>
          <p:cNvPr id="3" name="Title 2">
            <a:extLst>
              <a:ext uri="{FF2B5EF4-FFF2-40B4-BE49-F238E27FC236}">
                <a16:creationId xmlns:a16="http://schemas.microsoft.com/office/drawing/2014/main" id="{8D7C5A01-060C-404E-B9CB-3930CB9111BD}"/>
              </a:ext>
            </a:extLst>
          </p:cNvPr>
          <p:cNvSpPr>
            <a:spLocks noGrp="1"/>
          </p:cNvSpPr>
          <p:nvPr>
            <p:ph type="title"/>
          </p:nvPr>
        </p:nvSpPr>
        <p:spPr/>
        <p:txBody>
          <a:bodyPr/>
          <a:lstStyle/>
          <a:p>
            <a:r>
              <a:rPr lang="en-AU" dirty="0"/>
              <a:t>Sample inference from SWI / OPE corpus</a:t>
            </a:r>
          </a:p>
        </p:txBody>
      </p:sp>
      <p:sp>
        <p:nvSpPr>
          <p:cNvPr id="4" name="Content Placeholder 3">
            <a:extLst>
              <a:ext uri="{FF2B5EF4-FFF2-40B4-BE49-F238E27FC236}">
                <a16:creationId xmlns:a16="http://schemas.microsoft.com/office/drawing/2014/main" id="{62490DAA-BF04-4919-9EC8-FED6618BDA08}"/>
              </a:ext>
            </a:extLst>
          </p:cNvPr>
          <p:cNvSpPr>
            <a:spLocks noGrp="1"/>
          </p:cNvSpPr>
          <p:nvPr>
            <p:ph sz="quarter" idx="10"/>
          </p:nvPr>
        </p:nvSpPr>
        <p:spPr>
          <a:xfrm>
            <a:off x="435429" y="1136823"/>
            <a:ext cx="12075885" cy="7092778"/>
          </a:xfrm>
        </p:spPr>
        <p:txBody>
          <a:bodyPr/>
          <a:lstStyle/>
          <a:p>
            <a:r>
              <a:rPr lang="en-AU" dirty="0"/>
              <a:t>Query: My name's Mary Dell, and live in the Dallas, Texas area where there's a lot of</a:t>
            </a:r>
          </a:p>
          <a:p>
            <a:r>
              <a:rPr lang="en-AU" dirty="0"/>
              <a:t>Result: my name's </a:t>
            </a:r>
            <a:r>
              <a:rPr lang="en-AU" dirty="0" err="1"/>
              <a:t>mary</a:t>
            </a:r>
            <a:r>
              <a:rPr lang="en-AU" dirty="0"/>
              <a:t> dell, and live in the </a:t>
            </a:r>
            <a:r>
              <a:rPr lang="en-AU" dirty="0" err="1"/>
              <a:t>dallas</a:t>
            </a:r>
            <a:r>
              <a:rPr lang="en-AU" dirty="0"/>
              <a:t>, </a:t>
            </a:r>
            <a:r>
              <a:rPr lang="en-AU" dirty="0" err="1"/>
              <a:t>texas</a:t>
            </a:r>
            <a:r>
              <a:rPr lang="en-AU" dirty="0"/>
              <a:t> area</a:t>
            </a:r>
            <a:r>
              <a:rPr lang="en-AU" dirty="0">
                <a:highlight>
                  <a:srgbClr val="FFFF00"/>
                </a:highlight>
              </a:rPr>
              <a:t>,</a:t>
            </a:r>
            <a:r>
              <a:rPr lang="en-AU" dirty="0"/>
              <a:t> where there's a lot of</a:t>
            </a:r>
          </a:p>
          <a:p>
            <a:endParaRPr lang="en-AU" dirty="0"/>
          </a:p>
          <a:p>
            <a:r>
              <a:rPr lang="en-AU" dirty="0"/>
              <a:t>pollution . Okay, and I'm up in Wisconsin … Oh. … uh, my name is Terry … Uh-huh. … pollution. okay</a:t>
            </a:r>
            <a:r>
              <a:rPr lang="en-AU" dirty="0">
                <a:highlight>
                  <a:srgbClr val="FFFF00"/>
                </a:highlight>
              </a:rPr>
              <a:t>.</a:t>
            </a:r>
            <a:r>
              <a:rPr lang="en-AU" dirty="0"/>
              <a:t> and </a:t>
            </a:r>
            <a:r>
              <a:rPr lang="en-AU" dirty="0" err="1"/>
              <a:t>i'm</a:t>
            </a:r>
            <a:r>
              <a:rPr lang="en-AU" dirty="0"/>
              <a:t> up in </a:t>
            </a:r>
            <a:r>
              <a:rPr lang="en-AU" dirty="0" err="1"/>
              <a:t>wisconsin</a:t>
            </a:r>
            <a:r>
              <a:rPr lang="en-AU" dirty="0"/>
              <a:t>. oh</a:t>
            </a:r>
            <a:r>
              <a:rPr lang="en-AU" dirty="0">
                <a:highlight>
                  <a:srgbClr val="FFFF00"/>
                </a:highlight>
              </a:rPr>
              <a:t>,</a:t>
            </a:r>
            <a:r>
              <a:rPr lang="en-AU" dirty="0"/>
              <a:t> uh, my name is terry. uh, huh. </a:t>
            </a:r>
          </a:p>
          <a:p>
            <a:endParaRPr lang="en-AU" dirty="0"/>
          </a:p>
          <a:p>
            <a:r>
              <a:rPr lang="en-AU" dirty="0"/>
              <a:t>and, uh, in the small town we don't, but, uh, we're not that far from the city where</a:t>
            </a:r>
          </a:p>
          <a:p>
            <a:r>
              <a:rPr lang="en-AU" dirty="0"/>
              <a:t>and, uh, in the small town</a:t>
            </a:r>
            <a:r>
              <a:rPr lang="en-AU" dirty="0">
                <a:highlight>
                  <a:srgbClr val="FFFF00"/>
                </a:highlight>
              </a:rPr>
              <a:t>,</a:t>
            </a:r>
            <a:r>
              <a:rPr lang="en-AU" dirty="0"/>
              <a:t> we don't, but, uh, we're not that far from the city where</a:t>
            </a:r>
          </a:p>
          <a:p>
            <a:endParaRPr lang="en-AU" dirty="0"/>
          </a:p>
          <a:p>
            <a:r>
              <a:rPr lang="en-AU" dirty="0"/>
              <a:t>there's tons of pollution. Yes. Okay, I'll go ahead and start recording that, Okay.</a:t>
            </a:r>
          </a:p>
          <a:p>
            <a:r>
              <a:rPr lang="en-AU" dirty="0"/>
              <a:t>there's tons of pollution. yes. okay, </a:t>
            </a:r>
            <a:r>
              <a:rPr lang="en-AU" dirty="0" err="1"/>
              <a:t>i'll</a:t>
            </a:r>
            <a:r>
              <a:rPr lang="en-AU" dirty="0"/>
              <a:t> go ahead and start recording that, okay.</a:t>
            </a:r>
          </a:p>
          <a:p>
            <a:endParaRPr lang="en-AU" dirty="0"/>
          </a:p>
          <a:p>
            <a:r>
              <a:rPr lang="en-AU" dirty="0"/>
              <a:t>Query: so the Federal Reserve is buying the Treasury's debt. And the Treasury is</a:t>
            </a:r>
          </a:p>
          <a:p>
            <a:r>
              <a:rPr lang="en-AU" dirty="0"/>
              <a:t>	so the federal reserve is buying the treasury's debt</a:t>
            </a:r>
            <a:r>
              <a:rPr lang="en-AU" dirty="0">
                <a:highlight>
                  <a:srgbClr val="FFFF00"/>
                </a:highlight>
              </a:rPr>
              <a:t>,</a:t>
            </a:r>
            <a:r>
              <a:rPr lang="en-AU" dirty="0"/>
              <a:t> and the treasury is</a:t>
            </a:r>
          </a:p>
          <a:p>
            <a:endParaRPr lang="en-AU" dirty="0"/>
          </a:p>
          <a:p>
            <a:r>
              <a:rPr lang="en-AU" dirty="0"/>
              <a:t> getting that money to, mostly, Americans, in some imperfect but remarkably large way.</a:t>
            </a:r>
          </a:p>
          <a:p>
            <a:r>
              <a:rPr lang="en-AU" dirty="0"/>
              <a:t>getting that money to</a:t>
            </a:r>
            <a:r>
              <a:rPr lang="en-AU" dirty="0">
                <a:highlight>
                  <a:srgbClr val="FFFF00"/>
                </a:highlight>
              </a:rPr>
              <a:t> </a:t>
            </a:r>
            <a:r>
              <a:rPr lang="en-AU" dirty="0"/>
              <a:t>mostly</a:t>
            </a:r>
            <a:r>
              <a:rPr lang="en-AU" dirty="0">
                <a:highlight>
                  <a:srgbClr val="FFFF00"/>
                </a:highlight>
              </a:rPr>
              <a:t> </a:t>
            </a:r>
            <a:r>
              <a:rPr lang="en-AU" dirty="0" err="1"/>
              <a:t>americans</a:t>
            </a:r>
            <a:r>
              <a:rPr lang="en-AU" dirty="0">
                <a:highlight>
                  <a:srgbClr val="FFFF00"/>
                </a:highlight>
              </a:rPr>
              <a:t> </a:t>
            </a:r>
            <a:r>
              <a:rPr lang="en-AU" dirty="0"/>
              <a:t>in some imperfect</a:t>
            </a:r>
            <a:r>
              <a:rPr lang="en-AU" dirty="0">
                <a:highlight>
                  <a:srgbClr val="FFFF00"/>
                </a:highlight>
              </a:rPr>
              <a:t>,</a:t>
            </a:r>
            <a:r>
              <a:rPr lang="en-AU" dirty="0"/>
              <a:t> but remarkably large way.</a:t>
            </a:r>
          </a:p>
          <a:p>
            <a:endParaRPr lang="en-AU" dirty="0"/>
          </a:p>
        </p:txBody>
      </p:sp>
    </p:spTree>
    <p:extLst>
      <p:ext uri="{BB962C8B-B14F-4D97-AF65-F5344CB8AC3E}">
        <p14:creationId xmlns:p14="http://schemas.microsoft.com/office/powerpoint/2010/main" val="279521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2F2A39-31DC-417E-84B3-E090E803E8F5}"/>
              </a:ext>
            </a:extLst>
          </p:cNvPr>
          <p:cNvSpPr>
            <a:spLocks noGrp="1"/>
          </p:cNvSpPr>
          <p:nvPr>
            <p:ph type="sldNum" sz="quarter" idx="4"/>
          </p:nvPr>
        </p:nvSpPr>
        <p:spPr/>
        <p:txBody>
          <a:bodyPr/>
          <a:lstStyle/>
          <a:p>
            <a:fld id="{5F6227A0-817E-9743-B435-40662A0A24C6}" type="slidenum">
              <a:rPr lang="en-US" smtClean="0"/>
              <a:pPr/>
              <a:t>24</a:t>
            </a:fld>
            <a:endParaRPr lang="en-US" dirty="0"/>
          </a:p>
        </p:txBody>
      </p:sp>
      <p:sp>
        <p:nvSpPr>
          <p:cNvPr id="3" name="Title 2">
            <a:extLst>
              <a:ext uri="{FF2B5EF4-FFF2-40B4-BE49-F238E27FC236}">
                <a16:creationId xmlns:a16="http://schemas.microsoft.com/office/drawing/2014/main" id="{8D7C5A01-060C-404E-B9CB-3930CB9111BD}"/>
              </a:ext>
            </a:extLst>
          </p:cNvPr>
          <p:cNvSpPr>
            <a:spLocks noGrp="1"/>
          </p:cNvSpPr>
          <p:nvPr>
            <p:ph type="title"/>
          </p:nvPr>
        </p:nvSpPr>
        <p:spPr/>
        <p:txBody>
          <a:bodyPr/>
          <a:lstStyle/>
          <a:p>
            <a:r>
              <a:rPr lang="en-AU" dirty="0"/>
              <a:t>Sample inference from switchboard corpus</a:t>
            </a:r>
          </a:p>
        </p:txBody>
      </p:sp>
      <p:sp>
        <p:nvSpPr>
          <p:cNvPr id="4" name="Content Placeholder 3">
            <a:extLst>
              <a:ext uri="{FF2B5EF4-FFF2-40B4-BE49-F238E27FC236}">
                <a16:creationId xmlns:a16="http://schemas.microsoft.com/office/drawing/2014/main" id="{62490DAA-BF04-4919-9EC8-FED6618BDA08}"/>
              </a:ext>
            </a:extLst>
          </p:cNvPr>
          <p:cNvSpPr>
            <a:spLocks noGrp="1"/>
          </p:cNvSpPr>
          <p:nvPr>
            <p:ph sz="quarter" idx="10"/>
          </p:nvPr>
        </p:nvSpPr>
        <p:spPr>
          <a:xfrm>
            <a:off x="435429" y="1136823"/>
            <a:ext cx="12075885" cy="7092778"/>
          </a:xfrm>
        </p:spPr>
        <p:txBody>
          <a:bodyPr/>
          <a:lstStyle/>
          <a:p>
            <a:r>
              <a:rPr lang="en-AU" dirty="0"/>
              <a:t>Query :  I thank my mother, Anna, Smith and John</a:t>
            </a:r>
          </a:p>
          <a:p>
            <a:r>
              <a:rPr lang="en-AU" dirty="0"/>
              <a:t>Result: </a:t>
            </a:r>
            <a:r>
              <a:rPr lang="en-AU" dirty="0" err="1"/>
              <a:t>i</a:t>
            </a:r>
            <a:r>
              <a:rPr lang="en-AU" dirty="0"/>
              <a:t> thank my mother, anna smith and john.</a:t>
            </a:r>
          </a:p>
          <a:p>
            <a:r>
              <a:rPr lang="en-AU" dirty="0"/>
              <a:t>Other possible results: </a:t>
            </a:r>
            <a:r>
              <a:rPr lang="en-AU" dirty="0" err="1"/>
              <a:t>i</a:t>
            </a:r>
            <a:r>
              <a:rPr lang="en-AU" dirty="0"/>
              <a:t> thank my mother, Anna, Smith and John</a:t>
            </a:r>
          </a:p>
        </p:txBody>
      </p:sp>
      <p:sp>
        <p:nvSpPr>
          <p:cNvPr id="5" name="Rectangle 4">
            <a:extLst>
              <a:ext uri="{FF2B5EF4-FFF2-40B4-BE49-F238E27FC236}">
                <a16:creationId xmlns:a16="http://schemas.microsoft.com/office/drawing/2014/main" id="{F8C88584-7953-402F-B4EA-58123A73A39B}"/>
              </a:ext>
            </a:extLst>
          </p:cNvPr>
          <p:cNvSpPr/>
          <p:nvPr/>
        </p:nvSpPr>
        <p:spPr>
          <a:xfrm>
            <a:off x="5137108" y="8536562"/>
            <a:ext cx="2672526" cy="423193"/>
          </a:xfrm>
          <a:prstGeom prst="rect">
            <a:avLst/>
          </a:prstGeom>
        </p:spPr>
        <p:txBody>
          <a:bodyPr wrap="none">
            <a:spAutoFit/>
          </a:bodyPr>
          <a:lstStyle/>
          <a:p>
            <a:pPr algn="ctr"/>
            <a:r>
              <a:rPr lang="en-AU" dirty="0"/>
              <a:t>END of presentation</a:t>
            </a:r>
          </a:p>
        </p:txBody>
      </p:sp>
    </p:spTree>
    <p:extLst>
      <p:ext uri="{BB962C8B-B14F-4D97-AF65-F5344CB8AC3E}">
        <p14:creationId xmlns:p14="http://schemas.microsoft.com/office/powerpoint/2010/main" val="409392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048EE5-1CF9-498B-B565-1C738312C69B}"/>
              </a:ext>
            </a:extLst>
          </p:cNvPr>
          <p:cNvSpPr>
            <a:spLocks noGrp="1"/>
          </p:cNvSpPr>
          <p:nvPr>
            <p:ph type="sldNum" sz="quarter" idx="4"/>
          </p:nvPr>
        </p:nvSpPr>
        <p:spPr/>
        <p:txBody>
          <a:bodyPr/>
          <a:lstStyle/>
          <a:p>
            <a:fld id="{5F6227A0-817E-9743-B435-40662A0A24C6}" type="slidenum">
              <a:rPr lang="en-US" smtClean="0"/>
              <a:pPr/>
              <a:t>3</a:t>
            </a:fld>
            <a:endParaRPr lang="en-US" dirty="0"/>
          </a:p>
        </p:txBody>
      </p:sp>
      <p:sp>
        <p:nvSpPr>
          <p:cNvPr id="3" name="Title 2">
            <a:extLst>
              <a:ext uri="{FF2B5EF4-FFF2-40B4-BE49-F238E27FC236}">
                <a16:creationId xmlns:a16="http://schemas.microsoft.com/office/drawing/2014/main" id="{C08A480F-7F05-40D0-A8EA-2FCB23A82117}"/>
              </a:ext>
            </a:extLst>
          </p:cNvPr>
          <p:cNvSpPr>
            <a:spLocks noGrp="1"/>
          </p:cNvSpPr>
          <p:nvPr>
            <p:ph type="title"/>
          </p:nvPr>
        </p:nvSpPr>
        <p:spPr/>
        <p:txBody>
          <a:bodyPr/>
          <a:lstStyle/>
          <a:p>
            <a:r>
              <a:rPr lang="en-AU" dirty="0"/>
              <a:t>Applications of research</a:t>
            </a:r>
          </a:p>
        </p:txBody>
      </p:sp>
      <p:sp>
        <p:nvSpPr>
          <p:cNvPr id="4" name="Content Placeholder 3">
            <a:extLst>
              <a:ext uri="{FF2B5EF4-FFF2-40B4-BE49-F238E27FC236}">
                <a16:creationId xmlns:a16="http://schemas.microsoft.com/office/drawing/2014/main" id="{746249F8-997E-4E00-8642-D41429BC2AEC}"/>
              </a:ext>
            </a:extLst>
          </p:cNvPr>
          <p:cNvSpPr>
            <a:spLocks noGrp="1"/>
          </p:cNvSpPr>
          <p:nvPr>
            <p:ph sz="quarter" idx="10"/>
          </p:nvPr>
        </p:nvSpPr>
        <p:spPr/>
        <p:txBody>
          <a:bodyPr/>
          <a:lstStyle/>
          <a:p>
            <a:r>
              <a:rPr lang="en-AU" dirty="0"/>
              <a:t>Improving punctuation retrieval performance</a:t>
            </a:r>
          </a:p>
          <a:p>
            <a:r>
              <a:rPr lang="en-AU" dirty="0"/>
              <a:t>        Improve performance of other downstream NLP tasks e.g. stance analysis</a:t>
            </a:r>
          </a:p>
          <a:p>
            <a:r>
              <a:rPr lang="en-AU" dirty="0"/>
              <a:t>        Improve readability of unpunctuated automated speech transcripts</a:t>
            </a:r>
          </a:p>
          <a:p>
            <a:endParaRPr lang="en-AU" dirty="0"/>
          </a:p>
          <a:p>
            <a:r>
              <a:rPr lang="en-AU" dirty="0"/>
              <a:t>Improving transfer learning performance</a:t>
            </a:r>
          </a:p>
          <a:p>
            <a:r>
              <a:rPr lang="en-AU" dirty="0"/>
              <a:t>         Application to domain transfer for similar NLP tasks such as Named entity tagging</a:t>
            </a:r>
          </a:p>
        </p:txBody>
      </p:sp>
    </p:spTree>
    <p:extLst>
      <p:ext uri="{BB962C8B-B14F-4D97-AF65-F5344CB8AC3E}">
        <p14:creationId xmlns:p14="http://schemas.microsoft.com/office/powerpoint/2010/main" val="306231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A184F0-5166-4C84-8E13-10BF594F2D04}"/>
              </a:ext>
            </a:extLst>
          </p:cNvPr>
          <p:cNvSpPr>
            <a:spLocks noGrp="1"/>
          </p:cNvSpPr>
          <p:nvPr>
            <p:ph type="sldNum" sz="quarter" idx="4"/>
          </p:nvPr>
        </p:nvSpPr>
        <p:spPr/>
        <p:txBody>
          <a:bodyPr/>
          <a:lstStyle/>
          <a:p>
            <a:fld id="{5F6227A0-817E-9743-B435-40662A0A24C6}" type="slidenum">
              <a:rPr lang="en-US" smtClean="0"/>
              <a:pPr/>
              <a:t>4</a:t>
            </a:fld>
            <a:endParaRPr lang="en-US" dirty="0"/>
          </a:p>
        </p:txBody>
      </p:sp>
      <p:sp>
        <p:nvSpPr>
          <p:cNvPr id="3" name="Title 2">
            <a:extLst>
              <a:ext uri="{FF2B5EF4-FFF2-40B4-BE49-F238E27FC236}">
                <a16:creationId xmlns:a16="http://schemas.microsoft.com/office/drawing/2014/main" id="{947DCC5A-F4E2-42F3-9D46-B3B2FE77032F}"/>
              </a:ext>
            </a:extLst>
          </p:cNvPr>
          <p:cNvSpPr>
            <a:spLocks noGrp="1"/>
          </p:cNvSpPr>
          <p:nvPr>
            <p:ph type="title"/>
          </p:nvPr>
        </p:nvSpPr>
        <p:spPr/>
        <p:txBody>
          <a:bodyPr/>
          <a:lstStyle/>
          <a:p>
            <a:r>
              <a:rPr lang="en-AU" dirty="0"/>
              <a:t>Punctuation Retrieval</a:t>
            </a:r>
          </a:p>
        </p:txBody>
      </p:sp>
      <p:grpSp>
        <p:nvGrpSpPr>
          <p:cNvPr id="20" name="Group 19">
            <a:extLst>
              <a:ext uri="{FF2B5EF4-FFF2-40B4-BE49-F238E27FC236}">
                <a16:creationId xmlns:a16="http://schemas.microsoft.com/office/drawing/2014/main" id="{626AACDC-A959-4E86-9E29-6045DAC593A2}"/>
              </a:ext>
            </a:extLst>
          </p:cNvPr>
          <p:cNvGrpSpPr/>
          <p:nvPr/>
        </p:nvGrpSpPr>
        <p:grpSpPr>
          <a:xfrm>
            <a:off x="4293174" y="2761215"/>
            <a:ext cx="5801151" cy="1094393"/>
            <a:chOff x="3519142" y="3221838"/>
            <a:chExt cx="5801151" cy="1094393"/>
          </a:xfrm>
        </p:grpSpPr>
        <p:sp>
          <p:nvSpPr>
            <p:cNvPr id="7" name="TextBox 6">
              <a:extLst>
                <a:ext uri="{FF2B5EF4-FFF2-40B4-BE49-F238E27FC236}">
                  <a16:creationId xmlns:a16="http://schemas.microsoft.com/office/drawing/2014/main" id="{6653BD8A-5D36-4B18-8C06-216DA497E593}"/>
                </a:ext>
              </a:extLst>
            </p:cNvPr>
            <p:cNvSpPr txBox="1"/>
            <p:nvPr/>
          </p:nvSpPr>
          <p:spPr>
            <a:xfrm>
              <a:off x="3519142" y="3222420"/>
              <a:ext cx="837089" cy="461665"/>
            </a:xfrm>
            <a:prstGeom prst="rect">
              <a:avLst/>
            </a:prstGeom>
            <a:noFill/>
            <a:ln>
              <a:solidFill>
                <a:schemeClr val="tx1"/>
              </a:solidFill>
            </a:ln>
          </p:spPr>
          <p:txBody>
            <a:bodyPr wrap="none" rtlCol="0">
              <a:spAutoFit/>
            </a:bodyPr>
            <a:lstStyle/>
            <a:p>
              <a:r>
                <a:rPr lang="en-AU" sz="2400" dirty="0"/>
                <a:t>hello</a:t>
              </a:r>
            </a:p>
          </p:txBody>
        </p:sp>
        <p:sp>
          <p:nvSpPr>
            <p:cNvPr id="8" name="TextBox 7">
              <a:extLst>
                <a:ext uri="{FF2B5EF4-FFF2-40B4-BE49-F238E27FC236}">
                  <a16:creationId xmlns:a16="http://schemas.microsoft.com/office/drawing/2014/main" id="{C1AC4BBD-46F2-4F3C-AC34-895EBAFB3C4F}"/>
                </a:ext>
              </a:extLst>
            </p:cNvPr>
            <p:cNvSpPr txBox="1"/>
            <p:nvPr/>
          </p:nvSpPr>
          <p:spPr>
            <a:xfrm>
              <a:off x="4547221" y="3222420"/>
              <a:ext cx="750526" cy="461665"/>
            </a:xfrm>
            <a:prstGeom prst="rect">
              <a:avLst/>
            </a:prstGeom>
            <a:noFill/>
            <a:ln>
              <a:solidFill>
                <a:schemeClr val="tx1"/>
              </a:solidFill>
            </a:ln>
          </p:spPr>
          <p:txBody>
            <a:bodyPr wrap="none" rtlCol="0">
              <a:spAutoFit/>
            </a:bodyPr>
            <a:lstStyle/>
            <a:p>
              <a:r>
                <a:rPr lang="en-AU" sz="2400" dirty="0"/>
                <a:t>how</a:t>
              </a:r>
            </a:p>
          </p:txBody>
        </p:sp>
        <p:sp>
          <p:nvSpPr>
            <p:cNvPr id="9" name="TextBox 8">
              <a:extLst>
                <a:ext uri="{FF2B5EF4-FFF2-40B4-BE49-F238E27FC236}">
                  <a16:creationId xmlns:a16="http://schemas.microsoft.com/office/drawing/2014/main" id="{97EF473E-9446-43D0-AA4D-8E7B85F8233C}"/>
                </a:ext>
              </a:extLst>
            </p:cNvPr>
            <p:cNvSpPr txBox="1"/>
            <p:nvPr/>
          </p:nvSpPr>
          <p:spPr>
            <a:xfrm>
              <a:off x="5437441" y="3222419"/>
              <a:ext cx="630301" cy="461665"/>
            </a:xfrm>
            <a:prstGeom prst="rect">
              <a:avLst/>
            </a:prstGeom>
            <a:noFill/>
            <a:ln>
              <a:solidFill>
                <a:schemeClr val="tx1"/>
              </a:solidFill>
            </a:ln>
          </p:spPr>
          <p:txBody>
            <a:bodyPr wrap="none" rtlCol="0">
              <a:spAutoFit/>
            </a:bodyPr>
            <a:lstStyle/>
            <a:p>
              <a:r>
                <a:rPr lang="en-AU" sz="2400" dirty="0"/>
                <a:t>are</a:t>
              </a:r>
            </a:p>
          </p:txBody>
        </p:sp>
        <p:sp>
          <p:nvSpPr>
            <p:cNvPr id="10" name="TextBox 9">
              <a:extLst>
                <a:ext uri="{FF2B5EF4-FFF2-40B4-BE49-F238E27FC236}">
                  <a16:creationId xmlns:a16="http://schemas.microsoft.com/office/drawing/2014/main" id="{6B1F94B6-7762-4E9D-9507-E9D46CF1365E}"/>
                </a:ext>
              </a:extLst>
            </p:cNvPr>
            <p:cNvSpPr txBox="1"/>
            <p:nvPr/>
          </p:nvSpPr>
          <p:spPr>
            <a:xfrm>
              <a:off x="6207436" y="3222418"/>
              <a:ext cx="681597" cy="461665"/>
            </a:xfrm>
            <a:prstGeom prst="rect">
              <a:avLst/>
            </a:prstGeom>
            <a:noFill/>
            <a:ln>
              <a:solidFill>
                <a:schemeClr val="tx1"/>
              </a:solidFill>
            </a:ln>
          </p:spPr>
          <p:txBody>
            <a:bodyPr wrap="none" rtlCol="0">
              <a:spAutoFit/>
            </a:bodyPr>
            <a:lstStyle/>
            <a:p>
              <a:r>
                <a:rPr lang="en-AU" sz="2400" dirty="0"/>
                <a:t>you</a:t>
              </a:r>
            </a:p>
          </p:txBody>
        </p:sp>
        <p:sp>
          <p:nvSpPr>
            <p:cNvPr id="11" name="TextBox 10">
              <a:extLst>
                <a:ext uri="{FF2B5EF4-FFF2-40B4-BE49-F238E27FC236}">
                  <a16:creationId xmlns:a16="http://schemas.microsoft.com/office/drawing/2014/main" id="{D648EA44-E16E-4DF0-8BD4-594F227196B2}"/>
                </a:ext>
              </a:extLst>
            </p:cNvPr>
            <p:cNvSpPr txBox="1"/>
            <p:nvPr/>
          </p:nvSpPr>
          <p:spPr>
            <a:xfrm>
              <a:off x="7028727" y="3222420"/>
              <a:ext cx="768159" cy="461665"/>
            </a:xfrm>
            <a:prstGeom prst="rect">
              <a:avLst/>
            </a:prstGeom>
            <a:noFill/>
            <a:ln>
              <a:solidFill>
                <a:schemeClr val="tx1"/>
              </a:solidFill>
            </a:ln>
          </p:spPr>
          <p:txBody>
            <a:bodyPr wrap="none" rtlCol="0">
              <a:spAutoFit/>
            </a:bodyPr>
            <a:lstStyle/>
            <a:p>
              <a:r>
                <a:rPr lang="en-AU" sz="2400" dirty="0" err="1"/>
                <a:t>jonn</a:t>
              </a:r>
              <a:endParaRPr lang="en-AU" sz="2400" dirty="0"/>
            </a:p>
          </p:txBody>
        </p:sp>
        <p:sp>
          <p:nvSpPr>
            <p:cNvPr id="12" name="TextBox 11">
              <a:extLst>
                <a:ext uri="{FF2B5EF4-FFF2-40B4-BE49-F238E27FC236}">
                  <a16:creationId xmlns:a16="http://schemas.microsoft.com/office/drawing/2014/main" id="{92D71AFC-2A30-4D71-831A-8CE4FA8EA75B}"/>
                </a:ext>
              </a:extLst>
            </p:cNvPr>
            <p:cNvSpPr txBox="1"/>
            <p:nvPr/>
          </p:nvSpPr>
          <p:spPr>
            <a:xfrm>
              <a:off x="8021540" y="3221838"/>
              <a:ext cx="1298753" cy="461665"/>
            </a:xfrm>
            <a:prstGeom prst="rect">
              <a:avLst/>
            </a:prstGeom>
            <a:noFill/>
            <a:ln>
              <a:solidFill>
                <a:schemeClr val="tx1"/>
              </a:solidFill>
            </a:ln>
          </p:spPr>
          <p:txBody>
            <a:bodyPr wrap="none" rtlCol="0">
              <a:spAutoFit/>
            </a:bodyPr>
            <a:lstStyle/>
            <a:p>
              <a:r>
                <a:rPr lang="en-AU" sz="2400" dirty="0"/>
                <a:t>##</a:t>
              </a:r>
              <a:r>
                <a:rPr lang="en-AU" sz="2400" dirty="0" err="1"/>
                <a:t>athan</a:t>
              </a:r>
              <a:endParaRPr lang="en-AU" sz="2400" dirty="0"/>
            </a:p>
          </p:txBody>
        </p:sp>
        <p:sp>
          <p:nvSpPr>
            <p:cNvPr id="13" name="TextBox 12">
              <a:extLst>
                <a:ext uri="{FF2B5EF4-FFF2-40B4-BE49-F238E27FC236}">
                  <a16:creationId xmlns:a16="http://schemas.microsoft.com/office/drawing/2014/main" id="{4E9018A7-A73D-4515-8622-A043D677FFD9}"/>
                </a:ext>
              </a:extLst>
            </p:cNvPr>
            <p:cNvSpPr txBox="1"/>
            <p:nvPr/>
          </p:nvSpPr>
          <p:spPr>
            <a:xfrm>
              <a:off x="4086605" y="3853983"/>
              <a:ext cx="269626" cy="461665"/>
            </a:xfrm>
            <a:prstGeom prst="rect">
              <a:avLst/>
            </a:prstGeom>
            <a:noFill/>
            <a:ln>
              <a:solidFill>
                <a:schemeClr val="tx1"/>
              </a:solidFill>
            </a:ln>
          </p:spPr>
          <p:txBody>
            <a:bodyPr wrap="none" rtlCol="0">
              <a:spAutoFit/>
            </a:bodyPr>
            <a:lstStyle/>
            <a:p>
              <a:r>
                <a:rPr lang="en-AU" sz="2400" dirty="0"/>
                <a:t>.</a:t>
              </a:r>
            </a:p>
          </p:txBody>
        </p:sp>
        <p:sp>
          <p:nvSpPr>
            <p:cNvPr id="14" name="TextBox 13">
              <a:extLst>
                <a:ext uri="{FF2B5EF4-FFF2-40B4-BE49-F238E27FC236}">
                  <a16:creationId xmlns:a16="http://schemas.microsoft.com/office/drawing/2014/main" id="{71CA1592-BEE4-4D26-8B40-CD5C2DB349BF}"/>
                </a:ext>
              </a:extLst>
            </p:cNvPr>
            <p:cNvSpPr txBox="1"/>
            <p:nvPr/>
          </p:nvSpPr>
          <p:spPr>
            <a:xfrm>
              <a:off x="5113016" y="3853982"/>
              <a:ext cx="184731" cy="461665"/>
            </a:xfrm>
            <a:prstGeom prst="rect">
              <a:avLst/>
            </a:prstGeom>
            <a:noFill/>
            <a:ln>
              <a:solidFill>
                <a:schemeClr val="tx1"/>
              </a:solidFill>
            </a:ln>
          </p:spPr>
          <p:txBody>
            <a:bodyPr wrap="none" rtlCol="0">
              <a:spAutoFit/>
            </a:bodyPr>
            <a:lstStyle/>
            <a:p>
              <a:endParaRPr lang="en-AU" sz="2400" dirty="0"/>
            </a:p>
          </p:txBody>
        </p:sp>
        <p:sp>
          <p:nvSpPr>
            <p:cNvPr id="16" name="TextBox 15">
              <a:extLst>
                <a:ext uri="{FF2B5EF4-FFF2-40B4-BE49-F238E27FC236}">
                  <a16:creationId xmlns:a16="http://schemas.microsoft.com/office/drawing/2014/main" id="{EEEED32D-5E78-412D-A370-7142896A2DC6}"/>
                </a:ext>
              </a:extLst>
            </p:cNvPr>
            <p:cNvSpPr txBox="1"/>
            <p:nvPr/>
          </p:nvSpPr>
          <p:spPr>
            <a:xfrm>
              <a:off x="6619407" y="3854566"/>
              <a:ext cx="269626" cy="461665"/>
            </a:xfrm>
            <a:prstGeom prst="rect">
              <a:avLst/>
            </a:prstGeom>
            <a:noFill/>
            <a:ln>
              <a:solidFill>
                <a:schemeClr val="tx1"/>
              </a:solidFill>
            </a:ln>
          </p:spPr>
          <p:txBody>
            <a:bodyPr wrap="none" rtlCol="0">
              <a:spAutoFit/>
            </a:bodyPr>
            <a:lstStyle/>
            <a:p>
              <a:r>
                <a:rPr lang="en-AU" sz="2400" dirty="0"/>
                <a:t>,</a:t>
              </a:r>
            </a:p>
          </p:txBody>
        </p:sp>
        <p:sp>
          <p:nvSpPr>
            <p:cNvPr id="17" name="TextBox 16">
              <a:extLst>
                <a:ext uri="{FF2B5EF4-FFF2-40B4-BE49-F238E27FC236}">
                  <a16:creationId xmlns:a16="http://schemas.microsoft.com/office/drawing/2014/main" id="{304C9A55-D2EC-4F21-AF0B-257711AD81D3}"/>
                </a:ext>
              </a:extLst>
            </p:cNvPr>
            <p:cNvSpPr txBox="1"/>
            <p:nvPr/>
          </p:nvSpPr>
          <p:spPr>
            <a:xfrm>
              <a:off x="7697115" y="3854566"/>
              <a:ext cx="184731" cy="461665"/>
            </a:xfrm>
            <a:prstGeom prst="rect">
              <a:avLst/>
            </a:prstGeom>
            <a:noFill/>
            <a:ln>
              <a:solidFill>
                <a:schemeClr val="tx1"/>
              </a:solidFill>
            </a:ln>
          </p:spPr>
          <p:txBody>
            <a:bodyPr wrap="none" rtlCol="0">
              <a:spAutoFit/>
            </a:bodyPr>
            <a:lstStyle/>
            <a:p>
              <a:endParaRPr lang="en-AU" sz="2400" dirty="0"/>
            </a:p>
          </p:txBody>
        </p:sp>
        <p:sp>
          <p:nvSpPr>
            <p:cNvPr id="18" name="TextBox 17">
              <a:extLst>
                <a:ext uri="{FF2B5EF4-FFF2-40B4-BE49-F238E27FC236}">
                  <a16:creationId xmlns:a16="http://schemas.microsoft.com/office/drawing/2014/main" id="{F436558B-D3CB-472E-A330-BA557E23AF96}"/>
                </a:ext>
              </a:extLst>
            </p:cNvPr>
            <p:cNvSpPr txBox="1"/>
            <p:nvPr/>
          </p:nvSpPr>
          <p:spPr>
            <a:xfrm>
              <a:off x="8964105" y="3853981"/>
              <a:ext cx="356188" cy="461665"/>
            </a:xfrm>
            <a:prstGeom prst="rect">
              <a:avLst/>
            </a:prstGeom>
            <a:noFill/>
            <a:ln>
              <a:solidFill>
                <a:schemeClr val="tx1"/>
              </a:solidFill>
            </a:ln>
          </p:spPr>
          <p:txBody>
            <a:bodyPr wrap="none" rtlCol="0">
              <a:spAutoFit/>
            </a:bodyPr>
            <a:lstStyle/>
            <a:p>
              <a:r>
                <a:rPr lang="en-AU" sz="2400" dirty="0"/>
                <a:t>?</a:t>
              </a:r>
            </a:p>
          </p:txBody>
        </p:sp>
        <p:sp>
          <p:nvSpPr>
            <p:cNvPr id="19" name="TextBox 18">
              <a:extLst>
                <a:ext uri="{FF2B5EF4-FFF2-40B4-BE49-F238E27FC236}">
                  <a16:creationId xmlns:a16="http://schemas.microsoft.com/office/drawing/2014/main" id="{2DCD8A5E-F33B-4E70-831B-7926EEF07FE1}"/>
                </a:ext>
              </a:extLst>
            </p:cNvPr>
            <p:cNvSpPr txBox="1"/>
            <p:nvPr/>
          </p:nvSpPr>
          <p:spPr>
            <a:xfrm>
              <a:off x="5883643" y="3854566"/>
              <a:ext cx="184731" cy="461665"/>
            </a:xfrm>
            <a:prstGeom prst="rect">
              <a:avLst/>
            </a:prstGeom>
            <a:noFill/>
            <a:ln>
              <a:solidFill>
                <a:schemeClr val="tx1"/>
              </a:solidFill>
            </a:ln>
          </p:spPr>
          <p:txBody>
            <a:bodyPr wrap="none" rtlCol="0">
              <a:spAutoFit/>
            </a:bodyPr>
            <a:lstStyle/>
            <a:p>
              <a:endParaRPr lang="en-AU" sz="2400" dirty="0"/>
            </a:p>
          </p:txBody>
        </p:sp>
      </p:grpSp>
      <p:sp>
        <p:nvSpPr>
          <p:cNvPr id="22" name="TextBox 21">
            <a:extLst>
              <a:ext uri="{FF2B5EF4-FFF2-40B4-BE49-F238E27FC236}">
                <a16:creationId xmlns:a16="http://schemas.microsoft.com/office/drawing/2014/main" id="{EA32E503-D030-4CE0-9478-2FA515D9D23E}"/>
              </a:ext>
            </a:extLst>
          </p:cNvPr>
          <p:cNvSpPr txBox="1"/>
          <p:nvPr/>
        </p:nvSpPr>
        <p:spPr>
          <a:xfrm>
            <a:off x="4294557" y="1682950"/>
            <a:ext cx="4124847" cy="461665"/>
          </a:xfrm>
          <a:prstGeom prst="rect">
            <a:avLst/>
          </a:prstGeom>
          <a:noFill/>
          <a:ln>
            <a:solidFill>
              <a:schemeClr val="tx1"/>
            </a:solidFill>
          </a:ln>
        </p:spPr>
        <p:txBody>
          <a:bodyPr wrap="none" rtlCol="0">
            <a:spAutoFit/>
          </a:bodyPr>
          <a:lstStyle/>
          <a:p>
            <a:r>
              <a:rPr lang="en-AU" sz="2400" dirty="0"/>
              <a:t>hello how are you </a:t>
            </a:r>
            <a:r>
              <a:rPr lang="en-AU" sz="2400" dirty="0" err="1"/>
              <a:t>jonnathan</a:t>
            </a:r>
            <a:endParaRPr lang="en-AU" sz="2400" dirty="0"/>
          </a:p>
        </p:txBody>
      </p:sp>
      <p:sp>
        <p:nvSpPr>
          <p:cNvPr id="23" name="TextBox 22">
            <a:extLst>
              <a:ext uri="{FF2B5EF4-FFF2-40B4-BE49-F238E27FC236}">
                <a16:creationId xmlns:a16="http://schemas.microsoft.com/office/drawing/2014/main" id="{30226541-80C0-4042-B0D4-0147BFAED191}"/>
              </a:ext>
            </a:extLst>
          </p:cNvPr>
          <p:cNvSpPr txBox="1"/>
          <p:nvPr/>
        </p:nvSpPr>
        <p:spPr>
          <a:xfrm>
            <a:off x="891501" y="1682950"/>
            <a:ext cx="954107" cy="461665"/>
          </a:xfrm>
          <a:prstGeom prst="rect">
            <a:avLst/>
          </a:prstGeom>
          <a:noFill/>
        </p:spPr>
        <p:txBody>
          <a:bodyPr wrap="none" rtlCol="0">
            <a:spAutoFit/>
          </a:bodyPr>
          <a:lstStyle/>
          <a:p>
            <a:r>
              <a:rPr lang="en-AU" sz="2400" dirty="0"/>
              <a:t>Input:</a:t>
            </a:r>
          </a:p>
        </p:txBody>
      </p:sp>
      <p:sp>
        <p:nvSpPr>
          <p:cNvPr id="24" name="TextBox 23">
            <a:extLst>
              <a:ext uri="{FF2B5EF4-FFF2-40B4-BE49-F238E27FC236}">
                <a16:creationId xmlns:a16="http://schemas.microsoft.com/office/drawing/2014/main" id="{90349EF2-AA50-4762-8114-0C35B0BD87EA}"/>
              </a:ext>
            </a:extLst>
          </p:cNvPr>
          <p:cNvSpPr txBox="1"/>
          <p:nvPr/>
        </p:nvSpPr>
        <p:spPr>
          <a:xfrm>
            <a:off x="891501" y="2761215"/>
            <a:ext cx="2791149" cy="461665"/>
          </a:xfrm>
          <a:prstGeom prst="rect">
            <a:avLst/>
          </a:prstGeom>
          <a:noFill/>
        </p:spPr>
        <p:txBody>
          <a:bodyPr wrap="none" rtlCol="0">
            <a:spAutoFit/>
          </a:bodyPr>
          <a:lstStyle/>
          <a:p>
            <a:r>
              <a:rPr lang="en-AU" sz="2400" dirty="0"/>
              <a:t>Sequence labelling</a:t>
            </a:r>
          </a:p>
        </p:txBody>
      </p:sp>
      <p:sp>
        <p:nvSpPr>
          <p:cNvPr id="25" name="TextBox 24">
            <a:extLst>
              <a:ext uri="{FF2B5EF4-FFF2-40B4-BE49-F238E27FC236}">
                <a16:creationId xmlns:a16="http://schemas.microsoft.com/office/drawing/2014/main" id="{EABF2621-4D44-4EA1-B1C9-41673604D809}"/>
              </a:ext>
            </a:extLst>
          </p:cNvPr>
          <p:cNvSpPr txBox="1"/>
          <p:nvPr/>
        </p:nvSpPr>
        <p:spPr>
          <a:xfrm>
            <a:off x="11630489" y="3384019"/>
            <a:ext cx="1071127" cy="461665"/>
          </a:xfrm>
          <a:prstGeom prst="rect">
            <a:avLst/>
          </a:prstGeom>
          <a:noFill/>
        </p:spPr>
        <p:txBody>
          <a:bodyPr wrap="none" rtlCol="0">
            <a:spAutoFit/>
          </a:bodyPr>
          <a:lstStyle/>
          <a:p>
            <a:r>
              <a:rPr lang="en-AU" sz="2400" dirty="0"/>
              <a:t>{ . , ? }</a:t>
            </a:r>
          </a:p>
        </p:txBody>
      </p:sp>
      <p:cxnSp>
        <p:nvCxnSpPr>
          <p:cNvPr id="27" name="Straight Arrow Connector 26">
            <a:extLst>
              <a:ext uri="{FF2B5EF4-FFF2-40B4-BE49-F238E27FC236}">
                <a16:creationId xmlns:a16="http://schemas.microsoft.com/office/drawing/2014/main" id="{95A8DAE2-986F-45D7-A628-FDCBB577DF68}"/>
              </a:ext>
            </a:extLst>
          </p:cNvPr>
          <p:cNvCxnSpPr>
            <a:stCxn id="25" idx="1"/>
          </p:cNvCxnSpPr>
          <p:nvPr/>
        </p:nvCxnSpPr>
        <p:spPr>
          <a:xfrm flipH="1">
            <a:off x="10837931" y="3614852"/>
            <a:ext cx="792558" cy="93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05FE9229-5C7B-4D61-9D6F-30D4B5794420}"/>
              </a:ext>
            </a:extLst>
          </p:cNvPr>
          <p:cNvSpPr txBox="1"/>
          <p:nvPr/>
        </p:nvSpPr>
        <p:spPr>
          <a:xfrm>
            <a:off x="4294557" y="4444975"/>
            <a:ext cx="4432624" cy="461665"/>
          </a:xfrm>
          <a:prstGeom prst="rect">
            <a:avLst/>
          </a:prstGeom>
          <a:noFill/>
          <a:ln>
            <a:solidFill>
              <a:schemeClr val="tx1"/>
            </a:solidFill>
          </a:ln>
        </p:spPr>
        <p:txBody>
          <a:bodyPr wrap="none" rtlCol="0">
            <a:spAutoFit/>
          </a:bodyPr>
          <a:lstStyle/>
          <a:p>
            <a:r>
              <a:rPr lang="en-AU" sz="2400" dirty="0"/>
              <a:t>hello. how are you, </a:t>
            </a:r>
            <a:r>
              <a:rPr lang="en-AU" sz="2400" dirty="0" err="1"/>
              <a:t>jonnathan</a:t>
            </a:r>
            <a:r>
              <a:rPr lang="en-AU" sz="2400" dirty="0"/>
              <a:t>?</a:t>
            </a:r>
          </a:p>
        </p:txBody>
      </p:sp>
      <p:sp>
        <p:nvSpPr>
          <p:cNvPr id="29" name="TextBox 28">
            <a:extLst>
              <a:ext uri="{FF2B5EF4-FFF2-40B4-BE49-F238E27FC236}">
                <a16:creationId xmlns:a16="http://schemas.microsoft.com/office/drawing/2014/main" id="{9299DABE-D16C-46BA-A244-CE8BEB645CD0}"/>
              </a:ext>
            </a:extLst>
          </p:cNvPr>
          <p:cNvSpPr txBox="1"/>
          <p:nvPr/>
        </p:nvSpPr>
        <p:spPr>
          <a:xfrm>
            <a:off x="891501" y="4444975"/>
            <a:ext cx="1192955" cy="461665"/>
          </a:xfrm>
          <a:prstGeom prst="rect">
            <a:avLst/>
          </a:prstGeom>
          <a:noFill/>
        </p:spPr>
        <p:txBody>
          <a:bodyPr wrap="none" rtlCol="0">
            <a:spAutoFit/>
          </a:bodyPr>
          <a:lstStyle/>
          <a:p>
            <a:r>
              <a:rPr lang="en-AU" sz="2400" dirty="0"/>
              <a:t>Output:</a:t>
            </a:r>
          </a:p>
        </p:txBody>
      </p:sp>
      <p:sp>
        <p:nvSpPr>
          <p:cNvPr id="30" name="TextBox 29">
            <a:extLst>
              <a:ext uri="{FF2B5EF4-FFF2-40B4-BE49-F238E27FC236}">
                <a16:creationId xmlns:a16="http://schemas.microsoft.com/office/drawing/2014/main" id="{ECEF59EE-769C-4F94-873A-F12707DA63E9}"/>
              </a:ext>
            </a:extLst>
          </p:cNvPr>
          <p:cNvSpPr txBox="1"/>
          <p:nvPr/>
        </p:nvSpPr>
        <p:spPr>
          <a:xfrm>
            <a:off x="9185956" y="1380301"/>
            <a:ext cx="3817257" cy="1200329"/>
          </a:xfrm>
          <a:prstGeom prst="rect">
            <a:avLst/>
          </a:prstGeom>
          <a:noFill/>
        </p:spPr>
        <p:txBody>
          <a:bodyPr wrap="square" rtlCol="0">
            <a:spAutoFit/>
          </a:bodyPr>
          <a:lstStyle/>
          <a:p>
            <a:r>
              <a:rPr lang="en-AU" sz="2400" dirty="0"/>
              <a:t>Output of automated speech recognition model</a:t>
            </a:r>
          </a:p>
          <a:p>
            <a:endParaRPr lang="en-AU" sz="2400" dirty="0" err="1"/>
          </a:p>
        </p:txBody>
      </p:sp>
    </p:spTree>
    <p:extLst>
      <p:ext uri="{BB962C8B-B14F-4D97-AF65-F5344CB8AC3E}">
        <p14:creationId xmlns:p14="http://schemas.microsoft.com/office/powerpoint/2010/main" val="13075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133C91-2E97-422E-B5ED-94DDDB38C711}"/>
              </a:ext>
            </a:extLst>
          </p:cNvPr>
          <p:cNvSpPr>
            <a:spLocks noGrp="1"/>
          </p:cNvSpPr>
          <p:nvPr>
            <p:ph type="sldNum" sz="quarter" idx="4"/>
          </p:nvPr>
        </p:nvSpPr>
        <p:spPr/>
        <p:txBody>
          <a:bodyPr/>
          <a:lstStyle/>
          <a:p>
            <a:fld id="{5F6227A0-817E-9743-B435-40662A0A24C6}" type="slidenum">
              <a:rPr lang="en-US" smtClean="0"/>
              <a:pPr/>
              <a:t>5</a:t>
            </a:fld>
            <a:endParaRPr lang="en-US" dirty="0"/>
          </a:p>
        </p:txBody>
      </p:sp>
      <p:sp>
        <p:nvSpPr>
          <p:cNvPr id="3" name="Title 2">
            <a:extLst>
              <a:ext uri="{FF2B5EF4-FFF2-40B4-BE49-F238E27FC236}">
                <a16:creationId xmlns:a16="http://schemas.microsoft.com/office/drawing/2014/main" id="{FF9F8784-B356-47B6-866C-9014D43D442B}"/>
              </a:ext>
            </a:extLst>
          </p:cNvPr>
          <p:cNvSpPr>
            <a:spLocks noGrp="1"/>
          </p:cNvSpPr>
          <p:nvPr>
            <p:ph type="title"/>
          </p:nvPr>
        </p:nvSpPr>
        <p:spPr/>
        <p:txBody>
          <a:bodyPr/>
          <a:lstStyle/>
          <a:p>
            <a:r>
              <a:rPr lang="en-AU" dirty="0"/>
              <a:t>Domain Transfer</a:t>
            </a:r>
          </a:p>
        </p:txBody>
      </p:sp>
      <p:sp>
        <p:nvSpPr>
          <p:cNvPr id="6" name="Rectangle 5">
            <a:extLst>
              <a:ext uri="{FF2B5EF4-FFF2-40B4-BE49-F238E27FC236}">
                <a16:creationId xmlns:a16="http://schemas.microsoft.com/office/drawing/2014/main" id="{BBAAC6DC-B8E0-4012-A428-10237F3A0AEA}"/>
              </a:ext>
            </a:extLst>
          </p:cNvPr>
          <p:cNvSpPr/>
          <p:nvPr/>
        </p:nvSpPr>
        <p:spPr>
          <a:xfrm>
            <a:off x="253362" y="1530221"/>
            <a:ext cx="4086808"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Labelled Domain A</a:t>
            </a:r>
          </a:p>
        </p:txBody>
      </p:sp>
      <p:sp>
        <p:nvSpPr>
          <p:cNvPr id="7" name="Rectangle 6">
            <a:extLst>
              <a:ext uri="{FF2B5EF4-FFF2-40B4-BE49-F238E27FC236}">
                <a16:creationId xmlns:a16="http://schemas.microsoft.com/office/drawing/2014/main" id="{61392E4A-ADF2-473A-9F31-127D2ADC4A54}"/>
              </a:ext>
            </a:extLst>
          </p:cNvPr>
          <p:cNvSpPr/>
          <p:nvPr/>
        </p:nvSpPr>
        <p:spPr>
          <a:xfrm>
            <a:off x="8663043" y="1530221"/>
            <a:ext cx="4086808"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Unlabelled Domain B</a:t>
            </a:r>
          </a:p>
        </p:txBody>
      </p:sp>
      <p:sp>
        <p:nvSpPr>
          <p:cNvPr id="8" name="Rectangle 7">
            <a:extLst>
              <a:ext uri="{FF2B5EF4-FFF2-40B4-BE49-F238E27FC236}">
                <a16:creationId xmlns:a16="http://schemas.microsoft.com/office/drawing/2014/main" id="{FF150131-D4BD-4E82-A0C7-F60B727F9576}"/>
              </a:ext>
            </a:extLst>
          </p:cNvPr>
          <p:cNvSpPr/>
          <p:nvPr/>
        </p:nvSpPr>
        <p:spPr>
          <a:xfrm>
            <a:off x="4458202" y="1530221"/>
            <a:ext cx="4086808"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Few Labelled Domain B</a:t>
            </a:r>
          </a:p>
        </p:txBody>
      </p:sp>
      <p:sp>
        <p:nvSpPr>
          <p:cNvPr id="10" name="Rectangle 9">
            <a:extLst>
              <a:ext uri="{FF2B5EF4-FFF2-40B4-BE49-F238E27FC236}">
                <a16:creationId xmlns:a16="http://schemas.microsoft.com/office/drawing/2014/main" id="{5FFEAF28-696F-41CE-9262-0BFDE6897DBA}"/>
              </a:ext>
            </a:extLst>
          </p:cNvPr>
          <p:cNvSpPr/>
          <p:nvPr/>
        </p:nvSpPr>
        <p:spPr>
          <a:xfrm>
            <a:off x="4458202" y="4082904"/>
            <a:ext cx="4086808"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Model</a:t>
            </a:r>
          </a:p>
        </p:txBody>
      </p:sp>
      <p:cxnSp>
        <p:nvCxnSpPr>
          <p:cNvPr id="12" name="Straight Arrow Connector 11">
            <a:extLst>
              <a:ext uri="{FF2B5EF4-FFF2-40B4-BE49-F238E27FC236}">
                <a16:creationId xmlns:a16="http://schemas.microsoft.com/office/drawing/2014/main" id="{A91BC116-DC8E-4734-BAD8-0A1EF0F74186}"/>
              </a:ext>
            </a:extLst>
          </p:cNvPr>
          <p:cNvCxnSpPr>
            <a:cxnSpLocks/>
            <a:stCxn id="6" idx="2"/>
          </p:cNvCxnSpPr>
          <p:nvPr/>
        </p:nvCxnSpPr>
        <p:spPr>
          <a:xfrm>
            <a:off x="2296766" y="3116425"/>
            <a:ext cx="2043403" cy="70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E5C7405-94DC-4C41-8ED0-FFA664B358DA}"/>
              </a:ext>
            </a:extLst>
          </p:cNvPr>
          <p:cNvCxnSpPr>
            <a:stCxn id="8" idx="2"/>
          </p:cNvCxnSpPr>
          <p:nvPr/>
        </p:nvCxnSpPr>
        <p:spPr>
          <a:xfrm>
            <a:off x="6501606" y="3116425"/>
            <a:ext cx="0" cy="70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D18A1F-530E-4B8E-BDBD-A63CF9BF50A0}"/>
              </a:ext>
            </a:extLst>
          </p:cNvPr>
          <p:cNvCxnSpPr>
            <a:cxnSpLocks/>
          </p:cNvCxnSpPr>
          <p:nvPr/>
        </p:nvCxnSpPr>
        <p:spPr>
          <a:xfrm flipH="1">
            <a:off x="8663043" y="3116424"/>
            <a:ext cx="2043403" cy="70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2D6C7FB-EF10-442C-B2A1-DCDACA2F3C70}"/>
              </a:ext>
            </a:extLst>
          </p:cNvPr>
          <p:cNvSpPr/>
          <p:nvPr/>
        </p:nvSpPr>
        <p:spPr>
          <a:xfrm>
            <a:off x="4458202" y="6876140"/>
            <a:ext cx="4086808"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Improve inference on Domain B</a:t>
            </a:r>
          </a:p>
        </p:txBody>
      </p:sp>
      <p:cxnSp>
        <p:nvCxnSpPr>
          <p:cNvPr id="20" name="Straight Arrow Connector 19">
            <a:extLst>
              <a:ext uri="{FF2B5EF4-FFF2-40B4-BE49-F238E27FC236}">
                <a16:creationId xmlns:a16="http://schemas.microsoft.com/office/drawing/2014/main" id="{DE83C868-EA75-40FB-AA98-F5037151FDA9}"/>
              </a:ext>
            </a:extLst>
          </p:cNvPr>
          <p:cNvCxnSpPr/>
          <p:nvPr/>
        </p:nvCxnSpPr>
        <p:spPr>
          <a:xfrm>
            <a:off x="6501606" y="5937884"/>
            <a:ext cx="0" cy="70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59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3460D9-826D-43E7-BE5C-FAA89FF197E4}"/>
              </a:ext>
            </a:extLst>
          </p:cNvPr>
          <p:cNvSpPr>
            <a:spLocks noGrp="1"/>
          </p:cNvSpPr>
          <p:nvPr>
            <p:ph type="sldNum" sz="quarter" idx="4"/>
          </p:nvPr>
        </p:nvSpPr>
        <p:spPr/>
        <p:txBody>
          <a:bodyPr/>
          <a:lstStyle/>
          <a:p>
            <a:fld id="{5F6227A0-817E-9743-B435-40662A0A24C6}" type="slidenum">
              <a:rPr lang="en-US" smtClean="0"/>
              <a:pPr/>
              <a:t>6</a:t>
            </a:fld>
            <a:endParaRPr lang="en-US" dirty="0"/>
          </a:p>
        </p:txBody>
      </p:sp>
      <p:sp>
        <p:nvSpPr>
          <p:cNvPr id="3" name="Title 2">
            <a:extLst>
              <a:ext uri="{FF2B5EF4-FFF2-40B4-BE49-F238E27FC236}">
                <a16:creationId xmlns:a16="http://schemas.microsoft.com/office/drawing/2014/main" id="{216AC381-F528-4A9E-A502-40159E303785}"/>
              </a:ext>
            </a:extLst>
          </p:cNvPr>
          <p:cNvSpPr>
            <a:spLocks noGrp="1"/>
          </p:cNvSpPr>
          <p:nvPr>
            <p:ph type="title"/>
          </p:nvPr>
        </p:nvSpPr>
        <p:spPr/>
        <p:txBody>
          <a:bodyPr>
            <a:normAutofit/>
          </a:bodyPr>
          <a:lstStyle/>
          <a:p>
            <a:r>
              <a:rPr lang="en-AU" dirty="0"/>
              <a:t>Existing approaches (Punctuation Retrieval)</a:t>
            </a:r>
          </a:p>
        </p:txBody>
      </p:sp>
      <p:pic>
        <p:nvPicPr>
          <p:cNvPr id="1028" name="Picture 4" descr="Screenshot">
            <a:extLst>
              <a:ext uri="{FF2B5EF4-FFF2-40B4-BE49-F238E27FC236}">
                <a16:creationId xmlns:a16="http://schemas.microsoft.com/office/drawing/2014/main" id="{4E489B0E-FD40-4C3F-8660-B164E6CCF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1304227"/>
            <a:ext cx="6953250" cy="69285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DCC38DA-6513-4AE1-8196-A6B3F8898785}"/>
              </a:ext>
            </a:extLst>
          </p:cNvPr>
          <p:cNvSpPr/>
          <p:nvPr/>
        </p:nvSpPr>
        <p:spPr>
          <a:xfrm>
            <a:off x="787400" y="8323243"/>
            <a:ext cx="6499225" cy="754053"/>
          </a:xfrm>
          <a:prstGeom prst="rect">
            <a:avLst/>
          </a:prstGeom>
        </p:spPr>
        <p:txBody>
          <a:bodyPr>
            <a:spAutoFit/>
          </a:bodyPr>
          <a:lstStyle/>
          <a:p>
            <a:r>
              <a:rPr lang="en-AU" dirty="0">
                <a:hlinkClick r:id="rId4"/>
              </a:rPr>
              <a:t>panda-baba/</a:t>
            </a:r>
            <a:r>
              <a:rPr lang="en-AU" dirty="0" err="1">
                <a:hlinkClick r:id="rId4"/>
              </a:rPr>
              <a:t>bert_punct</a:t>
            </a:r>
            <a:r>
              <a:rPr lang="en-AU" dirty="0">
                <a:hlinkClick r:id="rId4"/>
              </a:rPr>
              <a:t>: Punctuation restoration in ASR text (github.com)</a:t>
            </a:r>
            <a:endParaRPr lang="en-AU" dirty="0"/>
          </a:p>
        </p:txBody>
      </p:sp>
      <p:sp>
        <p:nvSpPr>
          <p:cNvPr id="7" name="TextBox 6">
            <a:extLst>
              <a:ext uri="{FF2B5EF4-FFF2-40B4-BE49-F238E27FC236}">
                <a16:creationId xmlns:a16="http://schemas.microsoft.com/office/drawing/2014/main" id="{2A29CFD8-08DB-4A35-8C04-2D94921D370A}"/>
              </a:ext>
            </a:extLst>
          </p:cNvPr>
          <p:cNvSpPr txBox="1"/>
          <p:nvPr/>
        </p:nvSpPr>
        <p:spPr>
          <a:xfrm>
            <a:off x="8136294" y="5651040"/>
            <a:ext cx="4296316" cy="1200329"/>
          </a:xfrm>
          <a:prstGeom prst="rect">
            <a:avLst/>
          </a:prstGeom>
          <a:noFill/>
        </p:spPr>
        <p:txBody>
          <a:bodyPr wrap="square" rtlCol="0">
            <a:spAutoFit/>
          </a:bodyPr>
          <a:lstStyle/>
          <a:p>
            <a:r>
              <a:rPr lang="en-AU" sz="2400" dirty="0"/>
              <a:t>Use of Transformer to generate hidden word embeddings</a:t>
            </a:r>
          </a:p>
        </p:txBody>
      </p:sp>
      <p:sp>
        <p:nvSpPr>
          <p:cNvPr id="10" name="TextBox 9">
            <a:extLst>
              <a:ext uri="{FF2B5EF4-FFF2-40B4-BE49-F238E27FC236}">
                <a16:creationId xmlns:a16="http://schemas.microsoft.com/office/drawing/2014/main" id="{01852F3C-8F50-4D28-9C03-90CC2B297379}"/>
              </a:ext>
            </a:extLst>
          </p:cNvPr>
          <p:cNvSpPr txBox="1"/>
          <p:nvPr/>
        </p:nvSpPr>
        <p:spPr>
          <a:xfrm>
            <a:off x="8136294" y="2605638"/>
            <a:ext cx="4296316" cy="1200329"/>
          </a:xfrm>
          <a:prstGeom prst="rect">
            <a:avLst/>
          </a:prstGeom>
          <a:noFill/>
        </p:spPr>
        <p:txBody>
          <a:bodyPr wrap="square" rtlCol="0">
            <a:spAutoFit/>
          </a:bodyPr>
          <a:lstStyle/>
          <a:p>
            <a:r>
              <a:rPr lang="en-AU" sz="2400" dirty="0"/>
              <a:t>Use of </a:t>
            </a:r>
            <a:r>
              <a:rPr lang="en-AU" sz="2400" dirty="0" err="1"/>
              <a:t>BiLSTM</a:t>
            </a:r>
            <a:r>
              <a:rPr lang="en-AU" sz="2400" dirty="0"/>
              <a:t>-CRF or CRF or MLP as punctuation classifier</a:t>
            </a:r>
          </a:p>
        </p:txBody>
      </p:sp>
    </p:spTree>
    <p:extLst>
      <p:ext uri="{BB962C8B-B14F-4D97-AF65-F5344CB8AC3E}">
        <p14:creationId xmlns:p14="http://schemas.microsoft.com/office/powerpoint/2010/main" val="321529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AE987C-C7D2-4085-AC8F-6CAEC5B89418}"/>
              </a:ext>
            </a:extLst>
          </p:cNvPr>
          <p:cNvSpPr>
            <a:spLocks noGrp="1"/>
          </p:cNvSpPr>
          <p:nvPr>
            <p:ph type="sldNum" sz="quarter" idx="4"/>
          </p:nvPr>
        </p:nvSpPr>
        <p:spPr/>
        <p:txBody>
          <a:bodyPr/>
          <a:lstStyle/>
          <a:p>
            <a:fld id="{5F6227A0-817E-9743-B435-40662A0A24C6}" type="slidenum">
              <a:rPr lang="en-US" smtClean="0"/>
              <a:pPr/>
              <a:t>7</a:t>
            </a:fld>
            <a:endParaRPr lang="en-US" dirty="0"/>
          </a:p>
        </p:txBody>
      </p:sp>
      <p:sp>
        <p:nvSpPr>
          <p:cNvPr id="3" name="Title 2">
            <a:extLst>
              <a:ext uri="{FF2B5EF4-FFF2-40B4-BE49-F238E27FC236}">
                <a16:creationId xmlns:a16="http://schemas.microsoft.com/office/drawing/2014/main" id="{273B4577-DC17-42BC-867C-6813DB1A55CF}"/>
              </a:ext>
            </a:extLst>
          </p:cNvPr>
          <p:cNvSpPr>
            <a:spLocks noGrp="1"/>
          </p:cNvSpPr>
          <p:nvPr>
            <p:ph type="title"/>
          </p:nvPr>
        </p:nvSpPr>
        <p:spPr/>
        <p:txBody>
          <a:bodyPr/>
          <a:lstStyle/>
          <a:p>
            <a:r>
              <a:rPr lang="en-AU" dirty="0"/>
              <a:t>Existing approaches (Punctuation Retrieval)</a:t>
            </a:r>
          </a:p>
        </p:txBody>
      </p:sp>
      <p:sp>
        <p:nvSpPr>
          <p:cNvPr id="4" name="Content Placeholder 3">
            <a:extLst>
              <a:ext uri="{FF2B5EF4-FFF2-40B4-BE49-F238E27FC236}">
                <a16:creationId xmlns:a16="http://schemas.microsoft.com/office/drawing/2014/main" id="{03931802-C3C6-4B2E-9D00-716E0EA76697}"/>
              </a:ext>
            </a:extLst>
          </p:cNvPr>
          <p:cNvSpPr>
            <a:spLocks noGrp="1"/>
          </p:cNvSpPr>
          <p:nvPr>
            <p:ph sz="quarter" idx="10"/>
          </p:nvPr>
        </p:nvSpPr>
        <p:spPr>
          <a:xfrm>
            <a:off x="1016318" y="1507525"/>
            <a:ext cx="11053762" cy="6722076"/>
          </a:xfrm>
        </p:spPr>
        <p:txBody>
          <a:bodyPr/>
          <a:lstStyle/>
          <a:p>
            <a:r>
              <a:rPr lang="en-AU" dirty="0"/>
              <a:t>Joint prediction with other tags such as Capitalisation and NER tags.</a:t>
            </a:r>
          </a:p>
          <a:p>
            <a:r>
              <a:rPr lang="en-AU" dirty="0"/>
              <a:t>Use of prosodic features to improve performance</a:t>
            </a:r>
          </a:p>
        </p:txBody>
      </p:sp>
      <p:pic>
        <p:nvPicPr>
          <p:cNvPr id="6" name="Picture 5">
            <a:extLst>
              <a:ext uri="{FF2B5EF4-FFF2-40B4-BE49-F238E27FC236}">
                <a16:creationId xmlns:a16="http://schemas.microsoft.com/office/drawing/2014/main" id="{B24585C1-99C2-4B67-B354-0E4B449DCF92}"/>
              </a:ext>
            </a:extLst>
          </p:cNvPr>
          <p:cNvPicPr>
            <a:picLocks noChangeAspect="1"/>
          </p:cNvPicPr>
          <p:nvPr/>
        </p:nvPicPr>
        <p:blipFill rotWithShape="1">
          <a:blip r:embed="rId3"/>
          <a:srcRect l="6410" t="16574" r="23913" b="7755"/>
          <a:stretch/>
        </p:blipFill>
        <p:spPr>
          <a:xfrm>
            <a:off x="1016318" y="2432303"/>
            <a:ext cx="9060370" cy="5532185"/>
          </a:xfrm>
          <a:prstGeom prst="rect">
            <a:avLst/>
          </a:prstGeom>
        </p:spPr>
      </p:pic>
    </p:spTree>
    <p:extLst>
      <p:ext uri="{BB962C8B-B14F-4D97-AF65-F5344CB8AC3E}">
        <p14:creationId xmlns:p14="http://schemas.microsoft.com/office/powerpoint/2010/main" val="404872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3460D9-826D-43E7-BE5C-FAA89FF197E4}"/>
              </a:ext>
            </a:extLst>
          </p:cNvPr>
          <p:cNvSpPr>
            <a:spLocks noGrp="1"/>
          </p:cNvSpPr>
          <p:nvPr>
            <p:ph type="sldNum" sz="quarter" idx="4"/>
          </p:nvPr>
        </p:nvSpPr>
        <p:spPr/>
        <p:txBody>
          <a:bodyPr/>
          <a:lstStyle/>
          <a:p>
            <a:fld id="{5F6227A0-817E-9743-B435-40662A0A24C6}" type="slidenum">
              <a:rPr lang="en-US" smtClean="0"/>
              <a:pPr/>
              <a:t>8</a:t>
            </a:fld>
            <a:endParaRPr lang="en-US" dirty="0"/>
          </a:p>
        </p:txBody>
      </p:sp>
      <p:sp>
        <p:nvSpPr>
          <p:cNvPr id="3" name="Title 2">
            <a:extLst>
              <a:ext uri="{FF2B5EF4-FFF2-40B4-BE49-F238E27FC236}">
                <a16:creationId xmlns:a16="http://schemas.microsoft.com/office/drawing/2014/main" id="{216AC381-F528-4A9E-A502-40159E303785}"/>
              </a:ext>
            </a:extLst>
          </p:cNvPr>
          <p:cNvSpPr>
            <a:spLocks noGrp="1"/>
          </p:cNvSpPr>
          <p:nvPr>
            <p:ph type="title"/>
          </p:nvPr>
        </p:nvSpPr>
        <p:spPr/>
        <p:txBody>
          <a:bodyPr/>
          <a:lstStyle/>
          <a:p>
            <a:r>
              <a:rPr lang="en-AU" dirty="0"/>
              <a:t>Existing approaches (Domain Transfer)</a:t>
            </a:r>
          </a:p>
        </p:txBody>
      </p:sp>
      <p:sp>
        <p:nvSpPr>
          <p:cNvPr id="11" name="TextBox 10">
            <a:extLst>
              <a:ext uri="{FF2B5EF4-FFF2-40B4-BE49-F238E27FC236}">
                <a16:creationId xmlns:a16="http://schemas.microsoft.com/office/drawing/2014/main" id="{2F579AF9-DCA7-41E0-A148-E1642ACFA9B4}"/>
              </a:ext>
            </a:extLst>
          </p:cNvPr>
          <p:cNvSpPr txBox="1"/>
          <p:nvPr/>
        </p:nvSpPr>
        <p:spPr>
          <a:xfrm>
            <a:off x="466135" y="1677943"/>
            <a:ext cx="12070941" cy="1200329"/>
          </a:xfrm>
          <a:prstGeom prst="rect">
            <a:avLst/>
          </a:prstGeom>
          <a:noFill/>
        </p:spPr>
        <p:txBody>
          <a:bodyPr wrap="square" rtlCol="0">
            <a:spAutoFit/>
          </a:bodyPr>
          <a:lstStyle/>
          <a:p>
            <a:pPr marL="342900" indent="-342900">
              <a:buFont typeface="Arial" panose="020B0604020202020204" pitchFamily="34" charset="0"/>
              <a:buChar char="•"/>
            </a:pPr>
            <a:r>
              <a:rPr lang="en-AU" sz="2400" dirty="0"/>
              <a:t>Pre-training on unlabelled target domain data </a:t>
            </a:r>
            <a:r>
              <a:rPr lang="en-AU" sz="2400" dirty="0">
                <a:hlinkClick r:id="rId3"/>
              </a:rPr>
              <a:t>Robust Prediction of Punctuation and </a:t>
            </a:r>
            <a:r>
              <a:rPr lang="en-AU" sz="2400" dirty="0" err="1">
                <a:hlinkClick r:id="rId3"/>
              </a:rPr>
              <a:t>Truecasing</a:t>
            </a:r>
            <a:r>
              <a:rPr lang="en-AU" sz="2400" dirty="0">
                <a:hlinkClick r:id="rId3"/>
              </a:rPr>
              <a:t> (arxiv.org)</a:t>
            </a:r>
            <a:endParaRPr lang="en-AU" sz="2400" dirty="0"/>
          </a:p>
          <a:p>
            <a:r>
              <a:rPr lang="en-AU" sz="2400" dirty="0"/>
              <a:t>  - Transfer to medical domain with large vocabulary difference from pre-trained models</a:t>
            </a:r>
          </a:p>
        </p:txBody>
      </p:sp>
      <p:sp>
        <p:nvSpPr>
          <p:cNvPr id="8" name="TextBox 7">
            <a:extLst>
              <a:ext uri="{FF2B5EF4-FFF2-40B4-BE49-F238E27FC236}">
                <a16:creationId xmlns:a16="http://schemas.microsoft.com/office/drawing/2014/main" id="{44447BAF-99E9-4A62-86D1-DC0C08C16874}"/>
              </a:ext>
            </a:extLst>
          </p:cNvPr>
          <p:cNvSpPr txBox="1"/>
          <p:nvPr/>
        </p:nvSpPr>
        <p:spPr>
          <a:xfrm>
            <a:off x="466135" y="4282045"/>
            <a:ext cx="11850272" cy="1938992"/>
          </a:xfrm>
          <a:prstGeom prst="rect">
            <a:avLst/>
          </a:prstGeom>
          <a:noFill/>
        </p:spPr>
        <p:txBody>
          <a:bodyPr wrap="square" rtlCol="0">
            <a:spAutoFit/>
          </a:bodyPr>
          <a:lstStyle/>
          <a:p>
            <a:pPr marL="342900" indent="-342900">
              <a:buFont typeface="Arial" panose="020B0604020202020204" pitchFamily="34" charset="0"/>
              <a:buChar char="•"/>
            </a:pPr>
            <a:r>
              <a:rPr lang="en-AU" sz="2400" dirty="0"/>
              <a:t>Use of a learning-curriculum based on decreasing similarity to target domain data. It starts training using examples of greater similarity to target domain, and successively learns harder examples, to improve training efficiency. </a:t>
            </a:r>
            <a:r>
              <a:rPr lang="en-AU" sz="2400" dirty="0">
                <a:hlinkClick r:id="rId4"/>
              </a:rPr>
              <a:t>Domain Adaptation with BERT-based Domain Classification and Data Selection (aclweb.org)</a:t>
            </a:r>
            <a:endParaRPr lang="en-AU" sz="2400" dirty="0"/>
          </a:p>
        </p:txBody>
      </p:sp>
    </p:spTree>
    <p:extLst>
      <p:ext uri="{BB962C8B-B14F-4D97-AF65-F5344CB8AC3E}">
        <p14:creationId xmlns:p14="http://schemas.microsoft.com/office/powerpoint/2010/main" val="286524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3460D9-826D-43E7-BE5C-FAA89FF197E4}"/>
              </a:ext>
            </a:extLst>
          </p:cNvPr>
          <p:cNvSpPr>
            <a:spLocks noGrp="1"/>
          </p:cNvSpPr>
          <p:nvPr>
            <p:ph type="sldNum" sz="quarter" idx="4"/>
          </p:nvPr>
        </p:nvSpPr>
        <p:spPr/>
        <p:txBody>
          <a:bodyPr/>
          <a:lstStyle/>
          <a:p>
            <a:fld id="{5F6227A0-817E-9743-B435-40662A0A24C6}" type="slidenum">
              <a:rPr lang="en-US" smtClean="0"/>
              <a:pPr/>
              <a:t>9</a:t>
            </a:fld>
            <a:endParaRPr lang="en-US" dirty="0"/>
          </a:p>
        </p:txBody>
      </p:sp>
      <p:sp>
        <p:nvSpPr>
          <p:cNvPr id="3" name="Title 2">
            <a:extLst>
              <a:ext uri="{FF2B5EF4-FFF2-40B4-BE49-F238E27FC236}">
                <a16:creationId xmlns:a16="http://schemas.microsoft.com/office/drawing/2014/main" id="{216AC381-F528-4A9E-A502-40159E303785}"/>
              </a:ext>
            </a:extLst>
          </p:cNvPr>
          <p:cNvSpPr>
            <a:spLocks noGrp="1"/>
          </p:cNvSpPr>
          <p:nvPr>
            <p:ph type="title"/>
          </p:nvPr>
        </p:nvSpPr>
        <p:spPr/>
        <p:txBody>
          <a:bodyPr/>
          <a:lstStyle/>
          <a:p>
            <a:r>
              <a:rPr lang="en-AU" dirty="0"/>
              <a:t>Existing approaches (Domain Transfer)</a:t>
            </a:r>
          </a:p>
        </p:txBody>
      </p:sp>
      <p:sp>
        <p:nvSpPr>
          <p:cNvPr id="11" name="TextBox 10">
            <a:extLst>
              <a:ext uri="{FF2B5EF4-FFF2-40B4-BE49-F238E27FC236}">
                <a16:creationId xmlns:a16="http://schemas.microsoft.com/office/drawing/2014/main" id="{2F579AF9-DCA7-41E0-A148-E1642ACFA9B4}"/>
              </a:ext>
            </a:extLst>
          </p:cNvPr>
          <p:cNvSpPr txBox="1"/>
          <p:nvPr/>
        </p:nvSpPr>
        <p:spPr>
          <a:xfrm>
            <a:off x="466136" y="1262445"/>
            <a:ext cx="11850272" cy="461665"/>
          </a:xfrm>
          <a:prstGeom prst="rect">
            <a:avLst/>
          </a:prstGeom>
          <a:noFill/>
        </p:spPr>
        <p:txBody>
          <a:bodyPr wrap="square" rtlCol="0">
            <a:spAutoFit/>
          </a:bodyPr>
          <a:lstStyle/>
          <a:p>
            <a:r>
              <a:rPr lang="en-AU" sz="2400" dirty="0"/>
              <a:t>Use of domain classifier with gradient reversal layer to maximise domain invariance</a:t>
            </a:r>
          </a:p>
        </p:txBody>
      </p:sp>
      <p:pic>
        <p:nvPicPr>
          <p:cNvPr id="4" name="Picture 3">
            <a:extLst>
              <a:ext uri="{FF2B5EF4-FFF2-40B4-BE49-F238E27FC236}">
                <a16:creationId xmlns:a16="http://schemas.microsoft.com/office/drawing/2014/main" id="{B3D78DB2-6725-4109-B49B-4EB273F24866}"/>
              </a:ext>
            </a:extLst>
          </p:cNvPr>
          <p:cNvPicPr>
            <a:picLocks noChangeAspect="1"/>
          </p:cNvPicPr>
          <p:nvPr/>
        </p:nvPicPr>
        <p:blipFill rotWithShape="1">
          <a:blip r:embed="rId3"/>
          <a:srcRect t="35364" r="44604" b="20719"/>
          <a:stretch/>
        </p:blipFill>
        <p:spPr>
          <a:xfrm>
            <a:off x="466135" y="1958505"/>
            <a:ext cx="9786216" cy="4361949"/>
          </a:xfrm>
          <a:prstGeom prst="rect">
            <a:avLst/>
          </a:prstGeom>
        </p:spPr>
      </p:pic>
      <p:sp>
        <p:nvSpPr>
          <p:cNvPr id="12" name="Rectangle 11">
            <a:extLst>
              <a:ext uri="{FF2B5EF4-FFF2-40B4-BE49-F238E27FC236}">
                <a16:creationId xmlns:a16="http://schemas.microsoft.com/office/drawing/2014/main" id="{0E5B4C78-8A54-4E47-AD94-6A37280E6230}"/>
              </a:ext>
            </a:extLst>
          </p:cNvPr>
          <p:cNvSpPr/>
          <p:nvPr/>
        </p:nvSpPr>
        <p:spPr>
          <a:xfrm>
            <a:off x="577734" y="6177822"/>
            <a:ext cx="4781509" cy="754053"/>
          </a:xfrm>
          <a:prstGeom prst="rect">
            <a:avLst/>
          </a:prstGeom>
        </p:spPr>
        <p:txBody>
          <a:bodyPr wrap="square">
            <a:spAutoFit/>
          </a:bodyPr>
          <a:lstStyle/>
          <a:p>
            <a:r>
              <a:rPr lang="en-AU" dirty="0">
                <a:hlinkClick r:id="rId4"/>
              </a:rPr>
              <a:t>Unsupervised Domain Adaptation by Backpropagation (arxiv.org)</a:t>
            </a:r>
            <a:endParaRPr lang="en-AU" dirty="0"/>
          </a:p>
        </p:txBody>
      </p:sp>
    </p:spTree>
    <p:extLst>
      <p:ext uri="{BB962C8B-B14F-4D97-AF65-F5344CB8AC3E}">
        <p14:creationId xmlns:p14="http://schemas.microsoft.com/office/powerpoint/2010/main" val="28851126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400" dirty="0" err="1" smtClean="0"/>
        </a:defPPr>
      </a:lstStyle>
    </a:txDef>
  </a:objectDefaults>
  <a:extraClrSchemeLst/>
  <a:extLst>
    <a:ext uri="{05A4C25C-085E-4340-85A3-A5531E510DB2}">
      <thm15:themeFamily xmlns:thm15="http://schemas.microsoft.com/office/thememl/2012/main" name="Unclassified" id="{EA2947BB-E82C-C04B-BEDE-83D068D5568E}" vid="{1217D099-231B-4540-A0FF-3472A2A249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21315710093745B6023BE4E7B0780B" ma:contentTypeVersion="0" ma:contentTypeDescription="Create a new document." ma:contentTypeScope="" ma:versionID="cf25e9a099f103bcaa6bbc7aa2b5a512">
  <xsd:schema xmlns:xsd="http://www.w3.org/2001/XMLSchema" xmlns:xs="http://www.w3.org/2001/XMLSchema" xmlns:p="http://schemas.microsoft.com/office/2006/metadata/properties" targetNamespace="http://schemas.microsoft.com/office/2006/metadata/properties" ma:root="true" ma:fieldsID="fb35d3c0a74c91773b418a3576b6ff8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09BFD6-E290-4E5B-9A68-60152A5B26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F4D34D1-0E5B-4A7F-949C-351B9FE82FCA}">
  <ds:schemaRefs>
    <ds:schemaRef ds:uri="http://schemas.microsoft.com/sharepoint/v3/contenttype/forms"/>
  </ds:schemaRefs>
</ds:datastoreItem>
</file>

<file path=customXml/itemProps3.xml><?xml version="1.0" encoding="utf-8"?>
<ds:datastoreItem xmlns:ds="http://schemas.openxmlformats.org/officeDocument/2006/customXml" ds:itemID="{6E41DBAB-2DE8-4B09-AEDD-FE8EBF3B070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Unclassified</Template>
  <TotalTime>531</TotalTime>
  <Words>2258</Words>
  <Application>Microsoft Office PowerPoint</Application>
  <PresentationFormat>Custom</PresentationFormat>
  <Paragraphs>343</Paragraphs>
  <Slides>24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Custom Design</vt:lpstr>
      <vt:lpstr>Domain Transfer for  Punctuation Retrieval </vt:lpstr>
      <vt:lpstr>Research Objectives</vt:lpstr>
      <vt:lpstr>Applications of research</vt:lpstr>
      <vt:lpstr>Punctuation Retrieval</vt:lpstr>
      <vt:lpstr>Domain Transfer</vt:lpstr>
      <vt:lpstr>Existing approaches (Punctuation Retrieval)</vt:lpstr>
      <vt:lpstr>Existing approaches (Punctuation Retrieval)</vt:lpstr>
      <vt:lpstr>Existing approaches (Domain Transfer)</vt:lpstr>
      <vt:lpstr>Existing approaches (Domain Transfer)</vt:lpstr>
      <vt:lpstr>Existing approaches (Domain Transfer)</vt:lpstr>
      <vt:lpstr>My approach</vt:lpstr>
      <vt:lpstr>My approach</vt:lpstr>
      <vt:lpstr>My Approach</vt:lpstr>
      <vt:lpstr>My approach</vt:lpstr>
      <vt:lpstr>My approach</vt:lpstr>
      <vt:lpstr>Experimental setup</vt:lpstr>
      <vt:lpstr>Experimental setup</vt:lpstr>
      <vt:lpstr>Results</vt:lpstr>
      <vt:lpstr>Results</vt:lpstr>
      <vt:lpstr>Results</vt:lpstr>
      <vt:lpstr>Results</vt:lpstr>
      <vt:lpstr>Results</vt:lpstr>
      <vt:lpstr>Sample inference from SWI / OPE corpus</vt:lpstr>
      <vt:lpstr>Sample inference from switchboard corpus</vt:lpstr>
    </vt:vector>
  </TitlesOfParts>
  <Company>DSO National Laboratoties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Yong Chan Yao Edwin (TEMP)</dc:creator>
  <cp:lastModifiedBy>Ng Xing Yu (IA)</cp:lastModifiedBy>
  <cp:revision>71</cp:revision>
  <dcterms:created xsi:type="dcterms:W3CDTF">2018-11-21T07:06:28Z</dcterms:created>
  <dcterms:modified xsi:type="dcterms:W3CDTF">2021-03-30T00:48:06Z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0x010100E021315710093745B6023BE4E7B0780B</vt:lpwstr>
  </property>
</Properties>
</file>