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Lato" panose="020F050202020403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BB0EF5-3618-4F50-AB98-6D5161CA4211}">
  <a:tblStyle styleId="{C1BB0EF5-3618-4F50-AB98-6D5161CA421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68"/>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15bcef323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g2315bcef32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315bcef323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315bcef323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315bcef323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315bcef323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315bcef32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315bcef32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15bcef323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15bcef323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15bcef323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315bcef323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59829486c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59829486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315bcef323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315bcef32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315bcef323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315bcef32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594ee7703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594ee770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594ee7703c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594ee7703c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315bcef323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315bcef323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594ee7703c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594ee7703c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594ee7703c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594ee7703c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594ee7703c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594ee7703c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594ee7739b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594ee773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594ee7739b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594ee7739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594ee7703c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594ee7703c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594ee7703c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594ee7703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594ee7703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594ee7703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594ee7703c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594ee7703c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594ee7739b_2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g2594ee7739b_2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15bcef323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g2315bcef323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315bcef323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315bcef323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315bcef323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315bcef32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15bcef323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315bcef323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315bcef323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315bcef323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315bcef323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315bcef323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594ee7739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594ee7739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Section Header">
  <p:cSld name="1_Section Header">
    <p:bg>
      <p:bgPr>
        <a:blipFill>
          <a:blip r:embed="rId2">
            <a:alphaModFix/>
          </a:blip>
          <a:stretch>
            <a:fillRect/>
          </a:stretch>
        </a:blipFill>
        <a:effectLst/>
      </p:bgPr>
    </p:bg>
    <p:spTree>
      <p:nvGrpSpPr>
        <p:cNvPr id="1" name="Shape 51"/>
        <p:cNvGrpSpPr/>
        <p:nvPr/>
      </p:nvGrpSpPr>
      <p:grpSpPr>
        <a:xfrm>
          <a:off x="0" y="0"/>
          <a:ext cx="0" cy="0"/>
          <a:chOff x="0" y="0"/>
          <a:chExt cx="0" cy="0"/>
        </a:xfrm>
      </p:grpSpPr>
      <p:sp>
        <p:nvSpPr>
          <p:cNvPr id="52" name="Google Shape;52;p14"/>
          <p:cNvSpPr txBox="1">
            <a:spLocks noGrp="1"/>
          </p:cNvSpPr>
          <p:nvPr>
            <p:ph type="dt" idx="10"/>
          </p:nvPr>
        </p:nvSpPr>
        <p:spPr>
          <a:xfrm>
            <a:off x="628650" y="4923944"/>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900" b="1">
                <a:solidFill>
                  <a:srgbClr val="C00000"/>
                </a:solidFill>
                <a:latin typeface="Lato"/>
                <a:ea typeface="Lato"/>
                <a:cs typeface="Lato"/>
                <a:sym typeface="Lato"/>
              </a:defRPr>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3" name="Google Shape;53;p14"/>
          <p:cNvSpPr txBox="1">
            <a:spLocks noGrp="1"/>
          </p:cNvSpPr>
          <p:nvPr>
            <p:ph type="ftr" idx="11"/>
          </p:nvPr>
        </p:nvSpPr>
        <p:spPr>
          <a:xfrm>
            <a:off x="3028950" y="4923944"/>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900" b="1">
                <a:solidFill>
                  <a:srgbClr val="C00000"/>
                </a:solidFill>
                <a:latin typeface="Lato"/>
                <a:ea typeface="Lato"/>
                <a:cs typeface="Lato"/>
                <a:sym typeface="Lato"/>
              </a:defRPr>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4" name="Google Shape;54;p14"/>
          <p:cNvSpPr txBox="1">
            <a:spLocks noGrp="1"/>
          </p:cNvSpPr>
          <p:nvPr>
            <p:ph type="sldNum" idx="12"/>
          </p:nvPr>
        </p:nvSpPr>
        <p:spPr>
          <a:xfrm>
            <a:off x="6867383" y="4929095"/>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
        <p:nvSpPr>
          <p:cNvPr id="55" name="Google Shape;55;p14"/>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lt1"/>
              </a:buClr>
              <a:buSzPts val="2100"/>
              <a:buFont typeface="Lato"/>
              <a:buNone/>
              <a:defRPr sz="2100" b="1">
                <a:solidFill>
                  <a:schemeClr val="lt1"/>
                </a:solidFill>
                <a:latin typeface="Lato"/>
                <a:ea typeface="Lato"/>
                <a:cs typeface="Lato"/>
                <a:sym typeface="Lato"/>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56" name="Google Shape;56;p14"/>
          <p:cNvSpPr txBox="1">
            <a:spLocks noGrp="1"/>
          </p:cNvSpPr>
          <p:nvPr>
            <p:ph type="body" idx="1"/>
          </p:nvPr>
        </p:nvSpPr>
        <p:spPr>
          <a:xfrm>
            <a:off x="235077" y="630936"/>
            <a:ext cx="8674200" cy="3977700"/>
          </a:xfrm>
          <a:prstGeom prst="rect">
            <a:avLst/>
          </a:prstGeom>
          <a:noFill/>
          <a:ln>
            <a:noFill/>
          </a:ln>
        </p:spPr>
        <p:txBody>
          <a:bodyPr spcFirstLastPara="1" wrap="square" lIns="68575" tIns="34275" rIns="68575" bIns="34275" anchor="t" anchorCtr="0">
            <a:normAutofit/>
          </a:bodyPr>
          <a:lstStyle>
            <a:lvl1pPr marL="457200" lvl="0" indent="-361950" algn="l" rtl="0">
              <a:lnSpc>
                <a:spcPct val="90000"/>
              </a:lnSpc>
              <a:spcBef>
                <a:spcPts val="800"/>
              </a:spcBef>
              <a:spcAft>
                <a:spcPts val="0"/>
              </a:spcAft>
              <a:buClr>
                <a:schemeClr val="dk1"/>
              </a:buClr>
              <a:buSzPts val="2100"/>
              <a:buChar char="•"/>
              <a:defRPr>
                <a:latin typeface="Lato"/>
                <a:ea typeface="Lato"/>
                <a:cs typeface="Lato"/>
                <a:sym typeface="Lato"/>
              </a:defRPr>
            </a:lvl1pPr>
            <a:lvl2pPr marL="914400" lvl="1" indent="-342900" algn="l" rtl="0">
              <a:lnSpc>
                <a:spcPct val="90000"/>
              </a:lnSpc>
              <a:spcBef>
                <a:spcPts val="400"/>
              </a:spcBef>
              <a:spcAft>
                <a:spcPts val="0"/>
              </a:spcAft>
              <a:buClr>
                <a:schemeClr val="dk1"/>
              </a:buClr>
              <a:buSzPts val="1800"/>
              <a:buChar char="•"/>
              <a:defRPr>
                <a:latin typeface="Lato"/>
                <a:ea typeface="Lato"/>
                <a:cs typeface="Lato"/>
                <a:sym typeface="Lato"/>
              </a:defRPr>
            </a:lvl2pPr>
            <a:lvl3pPr marL="1371600" lvl="2" indent="-323850" algn="l" rtl="0">
              <a:lnSpc>
                <a:spcPct val="90000"/>
              </a:lnSpc>
              <a:spcBef>
                <a:spcPts val="400"/>
              </a:spcBef>
              <a:spcAft>
                <a:spcPts val="0"/>
              </a:spcAft>
              <a:buClr>
                <a:schemeClr val="dk1"/>
              </a:buClr>
              <a:buSzPts val="1500"/>
              <a:buChar char="•"/>
              <a:defRPr>
                <a:latin typeface="Lato"/>
                <a:ea typeface="Lato"/>
                <a:cs typeface="Lato"/>
                <a:sym typeface="Lato"/>
              </a:defRPr>
            </a:lvl3pPr>
            <a:lvl4pPr marL="1828800" lvl="3" indent="-317500" algn="l" rtl="0">
              <a:lnSpc>
                <a:spcPct val="90000"/>
              </a:lnSpc>
              <a:spcBef>
                <a:spcPts val="400"/>
              </a:spcBef>
              <a:spcAft>
                <a:spcPts val="0"/>
              </a:spcAft>
              <a:buClr>
                <a:schemeClr val="dk1"/>
              </a:buClr>
              <a:buSzPts val="1400"/>
              <a:buChar char="•"/>
              <a:defRPr>
                <a:latin typeface="Lato"/>
                <a:ea typeface="Lato"/>
                <a:cs typeface="Lato"/>
                <a:sym typeface="Lato"/>
              </a:defRPr>
            </a:lvl4pPr>
            <a:lvl5pPr marL="2286000" lvl="4" indent="-317500" algn="l" rtl="0">
              <a:lnSpc>
                <a:spcPct val="90000"/>
              </a:lnSpc>
              <a:spcBef>
                <a:spcPts val="400"/>
              </a:spcBef>
              <a:spcAft>
                <a:spcPts val="0"/>
              </a:spcAft>
              <a:buClr>
                <a:schemeClr val="dk1"/>
              </a:buClr>
              <a:buSzPts val="1400"/>
              <a:buChar char="•"/>
              <a:defRPr>
                <a:latin typeface="Lato"/>
                <a:ea typeface="Lato"/>
                <a:cs typeface="Lato"/>
                <a:sym typeface="Lato"/>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5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Section Header">
  <p:cSld name="1_Section Header">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8"/>
          <p:cNvSpPr txBox="1">
            <a:spLocks noGrp="1"/>
          </p:cNvSpPr>
          <p:nvPr>
            <p:ph type="dt" idx="10"/>
          </p:nvPr>
        </p:nvSpPr>
        <p:spPr>
          <a:xfrm>
            <a:off x="628650" y="4923943"/>
            <a:ext cx="2057400" cy="273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18"/>
          <p:cNvSpPr txBox="1">
            <a:spLocks noGrp="1"/>
          </p:cNvSpPr>
          <p:nvPr>
            <p:ph type="ftr" idx="11"/>
          </p:nvPr>
        </p:nvSpPr>
        <p:spPr>
          <a:xfrm>
            <a:off x="3028950" y="4923943"/>
            <a:ext cx="3086100" cy="2739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8"/>
          <p:cNvSpPr txBox="1">
            <a:spLocks noGrp="1"/>
          </p:cNvSpPr>
          <p:nvPr>
            <p:ph type="sldNum" idx="12"/>
          </p:nvPr>
        </p:nvSpPr>
        <p:spPr>
          <a:xfrm>
            <a:off x="6867383" y="4929095"/>
            <a:ext cx="20574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
        <p:nvSpPr>
          <p:cNvPr id="64" name="Google Shape;64;p18"/>
          <p:cNvSpPr txBox="1">
            <a:spLocks noGrp="1"/>
          </p:cNvSpPr>
          <p:nvPr>
            <p:ph type="title"/>
          </p:nvPr>
        </p:nvSpPr>
        <p:spPr>
          <a:xfrm>
            <a:off x="235077" y="58960"/>
            <a:ext cx="8673900" cy="33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5" name="Google Shape;65;p18"/>
          <p:cNvSpPr txBox="1">
            <a:spLocks noGrp="1"/>
          </p:cNvSpPr>
          <p:nvPr>
            <p:ph type="body" idx="1"/>
          </p:nvPr>
        </p:nvSpPr>
        <p:spPr>
          <a:xfrm>
            <a:off x="235077" y="630935"/>
            <a:ext cx="8674200" cy="3977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9"/>
          <p:cNvSpPr txBox="1">
            <a:spLocks noGrp="1"/>
          </p:cNvSpPr>
          <p:nvPr>
            <p:ph type="dt" idx="10"/>
          </p:nvPr>
        </p:nvSpPr>
        <p:spPr>
          <a:xfrm>
            <a:off x="628650" y="4923943"/>
            <a:ext cx="2057400" cy="273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F2F2F2"/>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9"/>
          <p:cNvSpPr txBox="1">
            <a:spLocks noGrp="1"/>
          </p:cNvSpPr>
          <p:nvPr>
            <p:ph type="ftr" idx="11"/>
          </p:nvPr>
        </p:nvSpPr>
        <p:spPr>
          <a:xfrm>
            <a:off x="3028950" y="4923943"/>
            <a:ext cx="3086100" cy="2739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9"/>
          <p:cNvSpPr txBox="1">
            <a:spLocks noGrp="1"/>
          </p:cNvSpPr>
          <p:nvPr>
            <p:ph type="sldNum" idx="12"/>
          </p:nvPr>
        </p:nvSpPr>
        <p:spPr>
          <a:xfrm>
            <a:off x="6867383" y="4929095"/>
            <a:ext cx="20574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p:cSld name="1_Title Slide">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20"/>
          <p:cNvSpPr txBox="1">
            <a:spLocks noGrp="1"/>
          </p:cNvSpPr>
          <p:nvPr>
            <p:ph type="title"/>
          </p:nvPr>
        </p:nvSpPr>
        <p:spPr>
          <a:xfrm>
            <a:off x="2380488" y="1773936"/>
            <a:ext cx="4383000" cy="15957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4800"/>
              <a:buFont typeface="Lato"/>
              <a:buNone/>
              <a:defRPr sz="4800" b="1"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wo Content">
  <p:cSld name="1_Two Content">
    <p:bg>
      <p:bgPr>
        <a:blipFill>
          <a:blip r:embed="rId2">
            <a:alphaModFix/>
          </a:blip>
          <a:stretch>
            <a:fillRect/>
          </a:stretch>
        </a:blipFill>
        <a:effectLst/>
      </p:bgPr>
    </p:bg>
    <p:spTree>
      <p:nvGrpSpPr>
        <p:cNvPr id="1" name="Shape 72"/>
        <p:cNvGrpSpPr/>
        <p:nvPr/>
      </p:nvGrpSpPr>
      <p:grpSpPr>
        <a:xfrm>
          <a:off x="0" y="0"/>
          <a:ext cx="0" cy="0"/>
          <a:chOff x="0" y="0"/>
          <a:chExt cx="0" cy="0"/>
        </a:xfrm>
      </p:grpSpPr>
      <p:sp>
        <p:nvSpPr>
          <p:cNvPr id="73" name="Google Shape;73;p21"/>
          <p:cNvSpPr txBox="1">
            <a:spLocks noGrp="1"/>
          </p:cNvSpPr>
          <p:nvPr>
            <p:ph type="dt" idx="10"/>
          </p:nvPr>
        </p:nvSpPr>
        <p:spPr>
          <a:xfrm>
            <a:off x="628650" y="4923943"/>
            <a:ext cx="2057400" cy="273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21"/>
          <p:cNvSpPr txBox="1">
            <a:spLocks noGrp="1"/>
          </p:cNvSpPr>
          <p:nvPr>
            <p:ph type="ftr" idx="11"/>
          </p:nvPr>
        </p:nvSpPr>
        <p:spPr>
          <a:xfrm>
            <a:off x="3028950" y="4923943"/>
            <a:ext cx="3086100" cy="2739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21"/>
          <p:cNvSpPr txBox="1">
            <a:spLocks noGrp="1"/>
          </p:cNvSpPr>
          <p:nvPr>
            <p:ph type="sldNum" idx="12"/>
          </p:nvPr>
        </p:nvSpPr>
        <p:spPr>
          <a:xfrm>
            <a:off x="6867383" y="4929095"/>
            <a:ext cx="20574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
        <p:nvSpPr>
          <p:cNvPr id="76" name="Google Shape;76;p21"/>
          <p:cNvSpPr txBox="1">
            <a:spLocks noGrp="1"/>
          </p:cNvSpPr>
          <p:nvPr>
            <p:ph type="body" idx="1"/>
          </p:nvPr>
        </p:nvSpPr>
        <p:spPr>
          <a:xfrm>
            <a:off x="528828" y="1067467"/>
            <a:ext cx="3886200" cy="32634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21"/>
          <p:cNvSpPr txBox="1">
            <a:spLocks noGrp="1"/>
          </p:cNvSpPr>
          <p:nvPr>
            <p:ph type="body" idx="2"/>
          </p:nvPr>
        </p:nvSpPr>
        <p:spPr>
          <a:xfrm>
            <a:off x="4572000" y="1067467"/>
            <a:ext cx="3886200" cy="32634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21"/>
          <p:cNvSpPr txBox="1">
            <a:spLocks noGrp="1"/>
          </p:cNvSpPr>
          <p:nvPr>
            <p:ph type="title"/>
          </p:nvPr>
        </p:nvSpPr>
        <p:spPr>
          <a:xfrm>
            <a:off x="235077" y="58960"/>
            <a:ext cx="8673900" cy="33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Comparison">
  <p:cSld name="1_Comparison">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22"/>
          <p:cNvSpPr txBox="1">
            <a:spLocks noGrp="1"/>
          </p:cNvSpPr>
          <p:nvPr>
            <p:ph type="dt" idx="10"/>
          </p:nvPr>
        </p:nvSpPr>
        <p:spPr>
          <a:xfrm>
            <a:off x="628650" y="4923943"/>
            <a:ext cx="2057400" cy="273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22"/>
          <p:cNvSpPr txBox="1">
            <a:spLocks noGrp="1"/>
          </p:cNvSpPr>
          <p:nvPr>
            <p:ph type="ftr" idx="11"/>
          </p:nvPr>
        </p:nvSpPr>
        <p:spPr>
          <a:xfrm>
            <a:off x="3028950" y="4923943"/>
            <a:ext cx="3086100" cy="2739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22"/>
          <p:cNvSpPr txBox="1">
            <a:spLocks noGrp="1"/>
          </p:cNvSpPr>
          <p:nvPr>
            <p:ph type="sldNum" idx="12"/>
          </p:nvPr>
        </p:nvSpPr>
        <p:spPr>
          <a:xfrm>
            <a:off x="6867383" y="4929095"/>
            <a:ext cx="20574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
        <p:nvSpPr>
          <p:cNvPr id="83" name="Google Shape;83;p22"/>
          <p:cNvSpPr txBox="1">
            <a:spLocks noGrp="1"/>
          </p:cNvSpPr>
          <p:nvPr>
            <p:ph type="title"/>
          </p:nvPr>
        </p:nvSpPr>
        <p:spPr>
          <a:xfrm>
            <a:off x="235077" y="58960"/>
            <a:ext cx="8673900" cy="33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4" name="Google Shape;84;p22"/>
          <p:cNvSpPr txBox="1">
            <a:spLocks noGrp="1"/>
          </p:cNvSpPr>
          <p:nvPr>
            <p:ph type="body" idx="1"/>
          </p:nvPr>
        </p:nvSpPr>
        <p:spPr>
          <a:xfrm>
            <a:off x="234950" y="722376"/>
            <a:ext cx="8674200" cy="3849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Title Only">
  <p:cSld name="1_Title Only">
    <p:bg>
      <p:bgPr>
        <a:blipFill>
          <a:blip r:embed="rId2">
            <a:alphaModFix/>
          </a:blip>
          <a:stretch>
            <a:fillRect/>
          </a:stretch>
        </a:blipFill>
        <a:effectLst/>
      </p:bgPr>
    </p:bg>
    <p:spTree>
      <p:nvGrpSpPr>
        <p:cNvPr id="1" name="Shape 85"/>
        <p:cNvGrpSpPr/>
        <p:nvPr/>
      </p:nvGrpSpPr>
      <p:grpSpPr>
        <a:xfrm>
          <a:off x="0" y="0"/>
          <a:ext cx="0" cy="0"/>
          <a:chOff x="0" y="0"/>
          <a:chExt cx="0" cy="0"/>
        </a:xfrm>
      </p:grpSpPr>
      <p:sp>
        <p:nvSpPr>
          <p:cNvPr id="86" name="Google Shape;86;p23"/>
          <p:cNvSpPr txBox="1">
            <a:spLocks noGrp="1"/>
          </p:cNvSpPr>
          <p:nvPr>
            <p:ph type="title"/>
          </p:nvPr>
        </p:nvSpPr>
        <p:spPr>
          <a:xfrm>
            <a:off x="3511295" y="168688"/>
            <a:ext cx="5397600" cy="33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800"/>
              <a:buFont typeface="Lato"/>
              <a:buNone/>
              <a:defRPr sz="2800" b="1"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7" name="Google Shape;87;p23"/>
          <p:cNvSpPr txBox="1">
            <a:spLocks noGrp="1"/>
          </p:cNvSpPr>
          <p:nvPr>
            <p:ph type="body" idx="1"/>
          </p:nvPr>
        </p:nvSpPr>
        <p:spPr>
          <a:xfrm>
            <a:off x="3524251" y="758429"/>
            <a:ext cx="5384700" cy="41469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23"/>
          <p:cNvSpPr txBox="1">
            <a:spLocks noGrp="1"/>
          </p:cNvSpPr>
          <p:nvPr>
            <p:ph type="dt" idx="10"/>
          </p:nvPr>
        </p:nvSpPr>
        <p:spPr>
          <a:xfrm>
            <a:off x="628650" y="4923943"/>
            <a:ext cx="2057400" cy="273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F2F2F2"/>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23"/>
          <p:cNvSpPr txBox="1">
            <a:spLocks noGrp="1"/>
          </p:cNvSpPr>
          <p:nvPr>
            <p:ph type="ftr" idx="11"/>
          </p:nvPr>
        </p:nvSpPr>
        <p:spPr>
          <a:xfrm>
            <a:off x="3028950" y="4923943"/>
            <a:ext cx="3086100" cy="2739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23"/>
          <p:cNvSpPr txBox="1">
            <a:spLocks noGrp="1"/>
          </p:cNvSpPr>
          <p:nvPr>
            <p:ph type="sldNum" idx="12"/>
          </p:nvPr>
        </p:nvSpPr>
        <p:spPr>
          <a:xfrm>
            <a:off x="6867383" y="4929095"/>
            <a:ext cx="20574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Blank">
  <p:cSld name="1_Blank">
    <p:bg>
      <p:bgPr>
        <a:blipFill>
          <a:blip r:embed="rId2">
            <a:alphaModFix/>
          </a:blip>
          <a:stretch>
            <a:fillRect/>
          </a:stretch>
        </a:blipFill>
        <a:effectLst/>
      </p:bgPr>
    </p:bg>
    <p:spTree>
      <p:nvGrpSpPr>
        <p:cNvPr id="1" name="Shape 91"/>
        <p:cNvGrpSpPr/>
        <p:nvPr/>
      </p:nvGrpSpPr>
      <p:grpSpPr>
        <a:xfrm>
          <a:off x="0" y="0"/>
          <a:ext cx="0" cy="0"/>
          <a:chOff x="0" y="0"/>
          <a:chExt cx="0" cy="0"/>
        </a:xfrm>
      </p:grpSpPr>
      <p:sp>
        <p:nvSpPr>
          <p:cNvPr id="92" name="Google Shape;92;p24"/>
          <p:cNvSpPr txBox="1">
            <a:spLocks noGrp="1"/>
          </p:cNvSpPr>
          <p:nvPr>
            <p:ph type="title"/>
          </p:nvPr>
        </p:nvSpPr>
        <p:spPr>
          <a:xfrm>
            <a:off x="235077" y="58960"/>
            <a:ext cx="8673900" cy="33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3" name="Google Shape;93;p24"/>
          <p:cNvSpPr txBox="1">
            <a:spLocks noGrp="1"/>
          </p:cNvSpPr>
          <p:nvPr>
            <p:ph type="body" idx="1"/>
          </p:nvPr>
        </p:nvSpPr>
        <p:spPr>
          <a:xfrm>
            <a:off x="595884" y="1149763"/>
            <a:ext cx="3886200" cy="32634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24"/>
          <p:cNvSpPr txBox="1">
            <a:spLocks noGrp="1"/>
          </p:cNvSpPr>
          <p:nvPr>
            <p:ph type="body" idx="2"/>
          </p:nvPr>
        </p:nvSpPr>
        <p:spPr>
          <a:xfrm>
            <a:off x="4639056" y="1149763"/>
            <a:ext cx="3886200" cy="32634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5" name="Google Shape;95;p24"/>
          <p:cNvSpPr txBox="1">
            <a:spLocks noGrp="1"/>
          </p:cNvSpPr>
          <p:nvPr>
            <p:ph type="dt" idx="10"/>
          </p:nvPr>
        </p:nvSpPr>
        <p:spPr>
          <a:xfrm>
            <a:off x="628650" y="4923943"/>
            <a:ext cx="2057400" cy="273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24"/>
          <p:cNvSpPr txBox="1">
            <a:spLocks noGrp="1"/>
          </p:cNvSpPr>
          <p:nvPr>
            <p:ph type="ftr" idx="11"/>
          </p:nvPr>
        </p:nvSpPr>
        <p:spPr>
          <a:xfrm>
            <a:off x="3028950" y="4923943"/>
            <a:ext cx="3086100" cy="2739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7" name="Google Shape;97;p24"/>
          <p:cNvSpPr txBox="1">
            <a:spLocks noGrp="1"/>
          </p:cNvSpPr>
          <p:nvPr>
            <p:ph type="sldNum" idx="12"/>
          </p:nvPr>
        </p:nvSpPr>
        <p:spPr>
          <a:xfrm>
            <a:off x="6867383" y="4929095"/>
            <a:ext cx="20574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3.png"/><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25"/>
          <p:cNvPicPr preferRelativeResize="0"/>
          <p:nvPr/>
        </p:nvPicPr>
        <p:blipFill rotWithShape="1">
          <a:blip r:embed="rId3">
            <a:alphaModFix/>
          </a:blip>
          <a:srcRect/>
          <a:stretch/>
        </p:blipFill>
        <p:spPr>
          <a:xfrm>
            <a:off x="1452760" y="298814"/>
            <a:ext cx="1478479" cy="458696"/>
          </a:xfrm>
          <a:prstGeom prst="rect">
            <a:avLst/>
          </a:prstGeom>
          <a:noFill/>
          <a:ln>
            <a:noFill/>
          </a:ln>
        </p:spPr>
      </p:pic>
      <p:sp>
        <p:nvSpPr>
          <p:cNvPr id="103" name="Google Shape;103;p25"/>
          <p:cNvSpPr txBox="1"/>
          <p:nvPr/>
        </p:nvSpPr>
        <p:spPr>
          <a:xfrm>
            <a:off x="1004250" y="3275675"/>
            <a:ext cx="2205900" cy="458700"/>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C00000"/>
              </a:buClr>
              <a:buSzPts val="2100"/>
              <a:buFont typeface="Lato"/>
              <a:buNone/>
            </a:pPr>
            <a:endParaRPr sz="1800" b="0" i="0" u="none" strike="noStrike" cap="none">
              <a:solidFill>
                <a:srgbClr val="C00000"/>
              </a:solidFill>
              <a:latin typeface="Times New Roman"/>
              <a:ea typeface="Times New Roman"/>
              <a:cs typeface="Times New Roman"/>
              <a:sym typeface="Times New Roman"/>
            </a:endParaRPr>
          </a:p>
        </p:txBody>
      </p:sp>
      <p:sp>
        <p:nvSpPr>
          <p:cNvPr id="104" name="Google Shape;104;p25"/>
          <p:cNvSpPr txBox="1"/>
          <p:nvPr/>
        </p:nvSpPr>
        <p:spPr>
          <a:xfrm>
            <a:off x="886350" y="1143300"/>
            <a:ext cx="7135200" cy="517500"/>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C00000"/>
              </a:buClr>
              <a:buSzPts val="3000"/>
              <a:buFont typeface="Lato"/>
              <a:buNone/>
            </a:pPr>
            <a:r>
              <a:rPr lang="vi" sz="2900" b="1">
                <a:solidFill>
                  <a:srgbClr val="C00000"/>
                </a:solidFill>
                <a:latin typeface="Times New Roman"/>
                <a:ea typeface="Times New Roman"/>
                <a:cs typeface="Times New Roman"/>
                <a:sym typeface="Times New Roman"/>
              </a:rPr>
              <a:t>Báo cáo môn học: Mẫu thiết kế phần mềm</a:t>
            </a:r>
            <a:endParaRPr sz="2900" b="1" i="0" u="none" strike="noStrike" cap="none">
              <a:solidFill>
                <a:srgbClr val="C00000"/>
              </a:solidFill>
              <a:latin typeface="Times New Roman"/>
              <a:ea typeface="Times New Roman"/>
              <a:cs typeface="Times New Roman"/>
              <a:sym typeface="Times New Roman"/>
            </a:endParaRPr>
          </a:p>
        </p:txBody>
      </p:sp>
      <p:sp>
        <p:nvSpPr>
          <p:cNvPr id="105" name="Google Shape;105;p25"/>
          <p:cNvSpPr txBox="1"/>
          <p:nvPr/>
        </p:nvSpPr>
        <p:spPr>
          <a:xfrm>
            <a:off x="1285625" y="1660800"/>
            <a:ext cx="7135200" cy="267762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800" dirty="0">
                <a:solidFill>
                  <a:srgbClr val="C00000"/>
                </a:solidFill>
                <a:latin typeface="Times New Roman" panose="02020603050405020304" pitchFamily="18" charset="0"/>
                <a:cs typeface="Times New Roman" panose="02020603050405020304" pitchFamily="18" charset="0"/>
              </a:rPr>
              <a:t>Giáo viên hướng dẫn: TS. Nguyễn Thị Thu Trang</a:t>
            </a:r>
            <a:endParaRPr sz="1800" dirty="0">
              <a:solidFill>
                <a:srgbClr val="C00000"/>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 sz="1800" dirty="0">
                <a:solidFill>
                  <a:srgbClr val="C00000"/>
                </a:solidFill>
                <a:latin typeface="Times New Roman" panose="02020603050405020304" pitchFamily="18" charset="0"/>
                <a:cs typeface="Times New Roman" panose="02020603050405020304" pitchFamily="18" charset="0"/>
              </a:rPr>
              <a:t>		</a:t>
            </a:r>
            <a:r>
              <a:rPr lang="en-US" sz="1800" dirty="0">
                <a:solidFill>
                  <a:srgbClr val="C00000"/>
                </a:solidFill>
                <a:latin typeface="Times New Roman" panose="02020603050405020304" pitchFamily="18" charset="0"/>
                <a:cs typeface="Times New Roman" panose="02020603050405020304" pitchFamily="18" charset="0"/>
              </a:rPr>
              <a:t>    </a:t>
            </a:r>
            <a:r>
              <a:rPr lang="vi" sz="1800" dirty="0">
                <a:solidFill>
                  <a:srgbClr val="C00000"/>
                </a:solidFill>
                <a:latin typeface="Times New Roman" panose="02020603050405020304" pitchFamily="18" charset="0"/>
                <a:cs typeface="Times New Roman" panose="02020603050405020304" pitchFamily="18" charset="0"/>
              </a:rPr>
              <a:t>TS. Bùi Thị Mai Anh</a:t>
            </a:r>
            <a:endParaRPr sz="1800" dirty="0">
              <a:solidFill>
                <a:srgbClr val="C00000"/>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 sz="1800" dirty="0">
                <a:solidFill>
                  <a:srgbClr val="C00000"/>
                </a:solidFill>
                <a:latin typeface="Times New Roman" panose="02020603050405020304" pitchFamily="18" charset="0"/>
                <a:cs typeface="Times New Roman" panose="02020603050405020304" pitchFamily="18" charset="0"/>
              </a:rPr>
              <a:t>Nhóm thực hiện: Nhóm 1</a:t>
            </a:r>
            <a:endParaRPr sz="1800" dirty="0">
              <a:solidFill>
                <a:srgbClr val="C00000"/>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vi" sz="1800" dirty="0">
                <a:solidFill>
                  <a:srgbClr val="C00000"/>
                </a:solidFill>
                <a:latin typeface="Times New Roman" panose="02020603050405020304" pitchFamily="18" charset="0"/>
                <a:cs typeface="Times New Roman" panose="02020603050405020304" pitchFamily="18" charset="0"/>
              </a:rPr>
              <a:t>			</a:t>
            </a:r>
            <a:r>
              <a:rPr lang="vi" sz="1800" dirty="0">
                <a:solidFill>
                  <a:srgbClr val="C00000"/>
                </a:solidFill>
                <a:latin typeface="Times New Roman" panose="02020603050405020304" pitchFamily="18" charset="0"/>
                <a:ea typeface="Times New Roman"/>
                <a:cs typeface="Times New Roman" panose="02020603050405020304" pitchFamily="18" charset="0"/>
                <a:sym typeface="Times New Roman"/>
              </a:rPr>
              <a:t>Lương Thái Nam		20194126</a:t>
            </a:r>
            <a:endParaRPr sz="1100" dirty="0">
              <a:solidFill>
                <a:schemeClr val="dk1"/>
              </a:solidFill>
              <a:latin typeface="Times New Roman" panose="02020603050405020304" pitchFamily="18" charset="0"/>
              <a:cs typeface="Times New Roman" panose="02020603050405020304" pitchFamily="18" charset="0"/>
            </a:endParaRPr>
          </a:p>
          <a:p>
            <a:pPr marL="2286000" lvl="0" indent="457200" algn="l" rtl="0">
              <a:spcBef>
                <a:spcPts val="0"/>
              </a:spcBef>
              <a:spcAft>
                <a:spcPts val="0"/>
              </a:spcAft>
              <a:buClr>
                <a:schemeClr val="dk1"/>
              </a:buClr>
              <a:buSzPts val="1800"/>
              <a:buFont typeface="Arial"/>
              <a:buNone/>
            </a:pPr>
            <a:r>
              <a:rPr lang="vi" sz="1800" dirty="0">
                <a:solidFill>
                  <a:srgbClr val="C00000"/>
                </a:solidFill>
                <a:latin typeface="Times New Roman" panose="02020603050405020304" pitchFamily="18" charset="0"/>
                <a:ea typeface="Times New Roman"/>
                <a:cs typeface="Times New Roman" panose="02020603050405020304" pitchFamily="18" charset="0"/>
                <a:sym typeface="Times New Roman"/>
              </a:rPr>
              <a:t>Lê Minh Vũ		20194212</a:t>
            </a:r>
            <a:endParaRPr sz="1100" dirty="0">
              <a:solidFill>
                <a:schemeClr val="dk1"/>
              </a:solidFill>
              <a:latin typeface="Times New Roman" panose="02020603050405020304" pitchFamily="18" charset="0"/>
              <a:cs typeface="Times New Roman" panose="02020603050405020304" pitchFamily="18" charset="0"/>
            </a:endParaRPr>
          </a:p>
          <a:p>
            <a:pPr marL="2286000" lvl="0" indent="457200" algn="l" rtl="0">
              <a:spcBef>
                <a:spcPts val="0"/>
              </a:spcBef>
              <a:spcAft>
                <a:spcPts val="0"/>
              </a:spcAft>
              <a:buClr>
                <a:schemeClr val="dk1"/>
              </a:buClr>
              <a:buSzPts val="1800"/>
              <a:buFont typeface="Arial"/>
              <a:buNone/>
            </a:pPr>
            <a:r>
              <a:rPr lang="vi" sz="1800" dirty="0">
                <a:solidFill>
                  <a:srgbClr val="C00000"/>
                </a:solidFill>
                <a:latin typeface="Times New Roman" panose="02020603050405020304" pitchFamily="18" charset="0"/>
                <a:ea typeface="Times New Roman"/>
                <a:cs typeface="Times New Roman" panose="02020603050405020304" pitchFamily="18" charset="0"/>
                <a:sym typeface="Times New Roman"/>
              </a:rPr>
              <a:t>Nguyễn Xuân Sơn		20194160</a:t>
            </a:r>
            <a:endParaRPr sz="1100" dirty="0">
              <a:solidFill>
                <a:schemeClr val="dk1"/>
              </a:solidFill>
              <a:latin typeface="Times New Roman" panose="02020603050405020304" pitchFamily="18" charset="0"/>
              <a:cs typeface="Times New Roman" panose="02020603050405020304" pitchFamily="18" charset="0"/>
            </a:endParaRPr>
          </a:p>
          <a:p>
            <a:pPr marL="2286000" lvl="0" indent="457200" algn="l" rtl="0">
              <a:spcBef>
                <a:spcPts val="0"/>
              </a:spcBef>
              <a:spcAft>
                <a:spcPts val="0"/>
              </a:spcAft>
              <a:buNone/>
            </a:pPr>
            <a:r>
              <a:rPr lang="vi" sz="1800" dirty="0">
                <a:solidFill>
                  <a:srgbClr val="C00000"/>
                </a:solidFill>
                <a:latin typeface="Times New Roman" panose="02020603050405020304" pitchFamily="18" charset="0"/>
                <a:ea typeface="Times New Roman"/>
                <a:cs typeface="Times New Roman" panose="02020603050405020304" pitchFamily="18" charset="0"/>
                <a:sym typeface="Times New Roman"/>
              </a:rPr>
              <a:t>Trần Văn Quang		20194147</a:t>
            </a:r>
            <a:endParaRPr sz="1800" dirty="0">
              <a:solidFill>
                <a:srgbClr val="C00000"/>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vi" sz="1800" dirty="0">
                <a:solidFill>
                  <a:srgbClr val="C00000"/>
                </a:solidFill>
                <a:latin typeface="Times New Roman" panose="02020603050405020304" pitchFamily="18" charset="0"/>
                <a:cs typeface="Times New Roman" panose="02020603050405020304" pitchFamily="18" charset="0"/>
              </a:rPr>
              <a:t>			</a:t>
            </a:r>
            <a:endParaRPr sz="18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4"/>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165" name="Google Shape;165;p34"/>
          <p:cNvSpPr txBox="1"/>
          <p:nvPr/>
        </p:nvSpPr>
        <p:spPr>
          <a:xfrm>
            <a:off x="235075" y="624700"/>
            <a:ext cx="8171100" cy="5391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3.1. Vi phạm low coupling</a:t>
            </a:r>
            <a:endParaRPr/>
          </a:p>
        </p:txBody>
      </p:sp>
      <p:sp>
        <p:nvSpPr>
          <p:cNvPr id="166" name="Google Shape;166;p34"/>
          <p:cNvSpPr txBox="1"/>
          <p:nvPr/>
        </p:nvSpPr>
        <p:spPr>
          <a:xfrm>
            <a:off x="21175" y="1017450"/>
            <a:ext cx="8598900" cy="34215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vi" sz="1800"/>
              <a:t>Control coupling: Không vi phạm</a:t>
            </a:r>
            <a:endParaRPr sz="1800"/>
          </a:p>
          <a:p>
            <a:pPr marL="457200" lvl="0" indent="-342900" algn="l" rtl="0">
              <a:lnSpc>
                <a:spcPct val="100000"/>
              </a:lnSpc>
              <a:spcBef>
                <a:spcPts val="0"/>
              </a:spcBef>
              <a:spcAft>
                <a:spcPts val="0"/>
              </a:spcAft>
              <a:buSzPts val="1800"/>
              <a:buChar char="-"/>
            </a:pPr>
            <a:r>
              <a:rPr lang="vi" sz="1800"/>
              <a:t>Stamp coupling: </a:t>
            </a:r>
            <a:endParaRPr sz="1800"/>
          </a:p>
          <a:p>
            <a:pPr marL="457200" lvl="0" indent="-342900" algn="l" rtl="0">
              <a:lnSpc>
                <a:spcPct val="100000"/>
              </a:lnSpc>
              <a:spcBef>
                <a:spcPts val="0"/>
              </a:spcBef>
              <a:spcAft>
                <a:spcPts val="0"/>
              </a:spcAft>
              <a:buSzPts val="1800"/>
              <a:buChar char="+"/>
            </a:pPr>
            <a:r>
              <a:rPr lang="vi" sz="1800"/>
              <a:t>Trong class views.screen.intro.IntroScreenHandler </a:t>
            </a:r>
            <a:r>
              <a:rPr lang="vi" sz="1800">
                <a:solidFill>
                  <a:schemeClr val="dk1"/>
                </a:solidFill>
                <a:latin typeface="Times New Roman"/>
                <a:ea typeface="Times New Roman"/>
                <a:cs typeface="Times New Roman"/>
                <a:sym typeface="Times New Roman"/>
              </a:rPr>
              <a:t>tham số  của method setupData đang có kiểu dữ liệu là Object trong khi chưa được sử dụng </a:t>
            </a:r>
            <a:endParaRPr sz="18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r>
              <a:rPr lang="vi" sz="1800">
                <a:solidFill>
                  <a:schemeClr val="dk1"/>
                </a:solidFill>
                <a:latin typeface="Times New Roman"/>
                <a:ea typeface="Times New Roman"/>
                <a:cs typeface="Times New Roman"/>
                <a:sym typeface="Times New Roman"/>
              </a:rPr>
              <a:t>=&gt; dẫn đến việc truyền dữ liệu vào hàm là dư thừa</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vi" sz="1800">
                <a:solidFill>
                  <a:schemeClr val="dk1"/>
                </a:solidFill>
              </a:rPr>
              <a:t>Trong class entity.cart.Cart.java </a:t>
            </a:r>
            <a:r>
              <a:rPr lang="vi" sz="1800">
                <a:solidFill>
                  <a:schemeClr val="dk1"/>
                </a:solidFill>
                <a:latin typeface="Times New Roman"/>
                <a:ea typeface="Times New Roman"/>
                <a:cs typeface="Times New Roman"/>
                <a:sym typeface="Times New Roman"/>
              </a:rPr>
              <a:t>tham số  của method checkMediaInCart đang có kiểu dữ liệu là Media trong khi chỉ cần dùng tới trường id của Media là đủ</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vi" sz="1800">
                <a:solidFill>
                  <a:schemeClr val="dk1"/>
                </a:solidFill>
                <a:latin typeface="Times New Roman"/>
                <a:ea typeface="Times New Roman"/>
                <a:cs typeface="Times New Roman"/>
                <a:sym typeface="Times New Roman"/>
              </a:rPr>
              <a:t>	=&gt;  dẫn đến dư thừa dữ liệu</a:t>
            </a:r>
            <a:endParaRPr sz="1800">
              <a:solidFill>
                <a:schemeClr val="dk1"/>
              </a:solidFill>
              <a:latin typeface="Times New Roman"/>
              <a:ea typeface="Times New Roman"/>
              <a:cs typeface="Times New Roman"/>
              <a:sym typeface="Times New Roman"/>
            </a:endParaRPr>
          </a:p>
          <a:p>
            <a:pPr marL="914400" lvl="0" indent="-342900" algn="l" rtl="0">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v.v.</a:t>
            </a:r>
            <a:endParaRPr sz="1800">
              <a:solidFill>
                <a:schemeClr val="dk1"/>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Char char="-"/>
            </a:pPr>
            <a:r>
              <a:rPr lang="vi" sz="1800"/>
              <a:t>Data coupling: Vi phạm rất nhiều tuy nhiên không quá quan trọng vì đây là mức độ coupling chấp nhận được</a:t>
            </a:r>
            <a:endParaRPr sz="1800"/>
          </a:p>
        </p:txBody>
      </p:sp>
      <p:pic>
        <p:nvPicPr>
          <p:cNvPr id="167" name="Google Shape;167;p34"/>
          <p:cNvPicPr preferRelativeResize="0"/>
          <p:nvPr/>
        </p:nvPicPr>
        <p:blipFill>
          <a:blip r:embed="rId3">
            <a:alphaModFix/>
          </a:blip>
          <a:stretch>
            <a:fillRect/>
          </a:stretch>
        </p:blipFill>
        <p:spPr>
          <a:xfrm>
            <a:off x="5060037" y="881375"/>
            <a:ext cx="3267524" cy="773900"/>
          </a:xfrm>
          <a:prstGeom prst="rect">
            <a:avLst/>
          </a:prstGeom>
          <a:noFill/>
          <a:ln>
            <a:noFill/>
          </a:ln>
        </p:spPr>
      </p:pic>
      <p:pic>
        <p:nvPicPr>
          <p:cNvPr id="168" name="Google Shape;168;p34"/>
          <p:cNvPicPr preferRelativeResize="0"/>
          <p:nvPr/>
        </p:nvPicPr>
        <p:blipFill>
          <a:blip r:embed="rId4">
            <a:alphaModFix/>
          </a:blip>
          <a:stretch>
            <a:fillRect/>
          </a:stretch>
        </p:blipFill>
        <p:spPr>
          <a:xfrm>
            <a:off x="5094474" y="3111050"/>
            <a:ext cx="3429175" cy="773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5"/>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174" name="Google Shape;174;p35"/>
          <p:cNvSpPr txBox="1"/>
          <p:nvPr/>
        </p:nvSpPr>
        <p:spPr>
          <a:xfrm>
            <a:off x="235075" y="623550"/>
            <a:ext cx="817110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3.2. Vi phạm high cohesion</a:t>
            </a:r>
            <a:endParaRPr/>
          </a:p>
        </p:txBody>
      </p:sp>
      <p:sp>
        <p:nvSpPr>
          <p:cNvPr id="175" name="Google Shape;175;p35"/>
          <p:cNvSpPr txBox="1"/>
          <p:nvPr/>
        </p:nvSpPr>
        <p:spPr>
          <a:xfrm>
            <a:off x="25" y="911675"/>
            <a:ext cx="9144000" cy="381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sz="1800"/>
              <a:t>Co-incidental cohesion:</a:t>
            </a:r>
            <a:endParaRPr sz="1800"/>
          </a:p>
          <a:p>
            <a:pPr marL="914400" lvl="0" indent="-342900" algn="l" rtl="0">
              <a:spcBef>
                <a:spcPts val="0"/>
              </a:spcBef>
              <a:spcAft>
                <a:spcPts val="0"/>
              </a:spcAft>
              <a:buSzPts val="1800"/>
              <a:buChar char="+"/>
            </a:pPr>
            <a:r>
              <a:rPr lang="vi" sz="1800"/>
              <a:t>Nhiều nơi khai báo biến LOGGER nhưng không sử dụng tới</a:t>
            </a:r>
            <a:endParaRPr sz="1800"/>
          </a:p>
          <a:p>
            <a:pPr marL="914400" lvl="0" indent="-342900" algn="l" rtl="0">
              <a:spcBef>
                <a:spcPts val="0"/>
              </a:spcBef>
              <a:spcAft>
                <a:spcPts val="0"/>
              </a:spcAft>
              <a:buSzPts val="1800"/>
              <a:buChar char="+"/>
            </a:pPr>
            <a:r>
              <a:rPr lang="vi" sz="1800"/>
              <a:t>Trong class views.screen.shipping method notifyError của class được khai báo nhưng không được sử dụng và cũng không có phần cài đặt</a:t>
            </a:r>
            <a:endParaRPr sz="1800"/>
          </a:p>
          <a:p>
            <a:pPr marL="914400" lvl="0" indent="-342900" algn="l" rtl="0">
              <a:spcBef>
                <a:spcPts val="0"/>
              </a:spcBef>
              <a:spcAft>
                <a:spcPts val="0"/>
              </a:spcAft>
              <a:buSzPts val="1800"/>
              <a:buChar char="+"/>
            </a:pPr>
            <a:r>
              <a:rPr lang="vi" sz="1800"/>
              <a:t>v.v.</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vi" sz="1800"/>
              <a:t>Logical cohesion: </a:t>
            </a:r>
            <a:endParaRPr sz="1800"/>
          </a:p>
          <a:p>
            <a:pPr marL="914400" lvl="0" indent="-342900" algn="l" rtl="0">
              <a:lnSpc>
                <a:spcPct val="100000"/>
              </a:lnSpc>
              <a:spcBef>
                <a:spcPts val="0"/>
              </a:spcBef>
              <a:spcAft>
                <a:spcPts val="0"/>
              </a:spcAft>
              <a:buSzPts val="1800"/>
              <a:buChar char="+"/>
            </a:pPr>
            <a:r>
              <a:rPr lang="vi" sz="1800"/>
              <a:t>Trong class utils.ApplicationProgrammingInterface.java các methods post và get trong module chỉ liên kết với nhau về logic gọi API ngoài hệ thống chứ không liên kết về chức năng</a:t>
            </a:r>
            <a:endParaRPr sz="1800"/>
          </a:p>
          <a:p>
            <a:pPr marL="457200" lvl="0" indent="-342900" algn="l" rtl="0">
              <a:lnSpc>
                <a:spcPct val="150000"/>
              </a:lnSpc>
              <a:spcBef>
                <a:spcPts val="0"/>
              </a:spcBef>
              <a:spcAft>
                <a:spcPts val="0"/>
              </a:spcAft>
              <a:buSzPts val="1800"/>
              <a:buChar char="-"/>
            </a:pPr>
            <a:r>
              <a:rPr lang="vi" sz="1800"/>
              <a:t>Temporal cohesion: Không vi phạm</a:t>
            </a:r>
            <a:endParaRPr sz="1800"/>
          </a:p>
        </p:txBody>
      </p:sp>
      <p:pic>
        <p:nvPicPr>
          <p:cNvPr id="176" name="Google Shape;176;p35"/>
          <p:cNvPicPr preferRelativeResize="0"/>
          <p:nvPr/>
        </p:nvPicPr>
        <p:blipFill>
          <a:blip r:embed="rId3">
            <a:alphaModFix/>
          </a:blip>
          <a:stretch>
            <a:fillRect/>
          </a:stretch>
        </p:blipFill>
        <p:spPr>
          <a:xfrm>
            <a:off x="6644000" y="623550"/>
            <a:ext cx="2101925" cy="662000"/>
          </a:xfrm>
          <a:prstGeom prst="rect">
            <a:avLst/>
          </a:prstGeom>
          <a:noFill/>
          <a:ln>
            <a:noFill/>
          </a:ln>
        </p:spPr>
      </p:pic>
      <p:pic>
        <p:nvPicPr>
          <p:cNvPr id="177" name="Google Shape;177;p35"/>
          <p:cNvPicPr preferRelativeResize="0"/>
          <p:nvPr/>
        </p:nvPicPr>
        <p:blipFill>
          <a:blip r:embed="rId4">
            <a:alphaModFix/>
          </a:blip>
          <a:stretch>
            <a:fillRect/>
          </a:stretch>
        </p:blipFill>
        <p:spPr>
          <a:xfrm>
            <a:off x="6039475" y="2114645"/>
            <a:ext cx="2706450" cy="76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6"/>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183" name="Google Shape;183;p36"/>
          <p:cNvSpPr txBox="1"/>
          <p:nvPr/>
        </p:nvSpPr>
        <p:spPr>
          <a:xfrm>
            <a:off x="235075" y="623550"/>
            <a:ext cx="817110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3.2. Vi phạm high cohesion</a:t>
            </a:r>
            <a:endParaRPr/>
          </a:p>
        </p:txBody>
      </p:sp>
      <p:sp>
        <p:nvSpPr>
          <p:cNvPr id="184" name="Google Shape;184;p36"/>
          <p:cNvSpPr txBox="1"/>
          <p:nvPr/>
        </p:nvSpPr>
        <p:spPr>
          <a:xfrm>
            <a:off x="25" y="956700"/>
            <a:ext cx="9144000" cy="381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sz="1800"/>
              <a:t>Procedure cohesion: </a:t>
            </a:r>
            <a:endParaRPr sz="1800"/>
          </a:p>
          <a:p>
            <a:pPr marL="914400" lvl="0" indent="-342900" algn="l" rtl="0">
              <a:spcBef>
                <a:spcPts val="0"/>
              </a:spcBef>
              <a:spcAft>
                <a:spcPts val="0"/>
              </a:spcAft>
              <a:buSzPts val="1800"/>
              <a:buChar char="+"/>
            </a:pPr>
            <a:r>
              <a:rPr lang="vi" sz="1800"/>
              <a:t>Trong class controller.PlaceOrderController.java các methods validateDeliveryInfo, validatePhoneNumber, validateName và validateAddress có cùng liên kết về chức năng validate dữ liệu, nhưng đây không phải mục đích của class cha</a:t>
            </a:r>
            <a:endParaRPr sz="1800"/>
          </a:p>
          <a:p>
            <a:pPr marL="0" lvl="0" indent="457200" algn="l" rtl="0">
              <a:spcBef>
                <a:spcPts val="0"/>
              </a:spcBef>
              <a:spcAft>
                <a:spcPts val="0"/>
              </a:spcAft>
              <a:buNone/>
            </a:pPr>
            <a:r>
              <a:rPr lang="vi" sz="1800"/>
              <a:t>=&gt; Nên tách thành hàm helper riêng</a:t>
            </a:r>
            <a:endParaRPr sz="1800"/>
          </a:p>
          <a:p>
            <a:pPr marL="914400" lvl="0" indent="-342900" algn="l" rtl="0">
              <a:spcBef>
                <a:spcPts val="0"/>
              </a:spcBef>
              <a:spcAft>
                <a:spcPts val="0"/>
              </a:spcAft>
              <a:buSzPts val="1800"/>
              <a:buChar char="+"/>
            </a:pPr>
            <a:r>
              <a:rPr lang="vi" sz="1800"/>
              <a:t>Communicational cohesion: Không vi phạm</a:t>
            </a:r>
            <a:endParaRPr sz="1800"/>
          </a:p>
          <a:p>
            <a:pPr marL="914400" lvl="0" indent="-342900" algn="l" rtl="0">
              <a:spcBef>
                <a:spcPts val="0"/>
              </a:spcBef>
              <a:spcAft>
                <a:spcPts val="0"/>
              </a:spcAft>
              <a:buSzPts val="1800"/>
              <a:buChar char="+"/>
            </a:pPr>
            <a:r>
              <a:rPr lang="vi" sz="1800"/>
              <a:t>Sequential cohesion: Không vi phạm</a:t>
            </a:r>
            <a:endParaRPr sz="1800"/>
          </a:p>
        </p:txBody>
      </p:sp>
      <p:pic>
        <p:nvPicPr>
          <p:cNvPr id="185" name="Google Shape;185;p36"/>
          <p:cNvPicPr preferRelativeResize="0"/>
          <p:nvPr/>
        </p:nvPicPr>
        <p:blipFill>
          <a:blip r:embed="rId3">
            <a:alphaModFix/>
          </a:blip>
          <a:stretch>
            <a:fillRect/>
          </a:stretch>
        </p:blipFill>
        <p:spPr>
          <a:xfrm>
            <a:off x="5664650" y="2235050"/>
            <a:ext cx="3244326" cy="998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7"/>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191" name="Google Shape;191;p37"/>
          <p:cNvSpPr txBox="1"/>
          <p:nvPr/>
        </p:nvSpPr>
        <p:spPr>
          <a:xfrm>
            <a:off x="235075" y="623550"/>
            <a:ext cx="817110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3.3. Vi phạm SOLID</a:t>
            </a:r>
            <a:endParaRPr/>
          </a:p>
        </p:txBody>
      </p:sp>
      <p:sp>
        <p:nvSpPr>
          <p:cNvPr id="192" name="Google Shape;192;p37"/>
          <p:cNvSpPr txBox="1"/>
          <p:nvPr/>
        </p:nvSpPr>
        <p:spPr>
          <a:xfrm>
            <a:off x="25" y="956700"/>
            <a:ext cx="9144000" cy="381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sz="1800"/>
              <a:t>Single Responsibility Principle (SRP)</a:t>
            </a:r>
            <a:endParaRPr sz="1800"/>
          </a:p>
          <a:p>
            <a:pPr marL="914400" lvl="0" indent="-342900" algn="l" rtl="0">
              <a:spcBef>
                <a:spcPts val="0"/>
              </a:spcBef>
              <a:spcAft>
                <a:spcPts val="0"/>
              </a:spcAft>
              <a:buSzPts val="1800"/>
              <a:buChar char="+"/>
            </a:pPr>
            <a:r>
              <a:rPr lang="vi" sz="1800"/>
              <a:t>Class controller.AuthenticationController có nhiệm vụ xử lý logic authenticate nhưng lại bao gồm nhiệm vụ sinh mã băm MD5</a:t>
            </a:r>
            <a:endParaRPr sz="1800"/>
          </a:p>
          <a:p>
            <a:pPr marL="914400" lvl="0" indent="-342900" algn="l" rtl="0">
              <a:spcBef>
                <a:spcPts val="0"/>
              </a:spcBef>
              <a:spcAft>
                <a:spcPts val="0"/>
              </a:spcAft>
              <a:buSzPts val="1800"/>
              <a:buChar char="+"/>
            </a:pPr>
            <a:r>
              <a:rPr lang="vi" sz="1800"/>
              <a:t>Class entity.shipping.DeliveryInfo là một entity, có chỉ nên có nhiệm vụ chứa thông tin chứ không không nên có cả nhiệm vụ tính toán chi phí vận chuyển</a:t>
            </a:r>
            <a:endParaRPr sz="1800"/>
          </a:p>
          <a:p>
            <a:pPr marL="914400" lvl="0" indent="-342900" algn="l" rtl="0">
              <a:spcBef>
                <a:spcPts val="0"/>
              </a:spcBef>
              <a:spcAft>
                <a:spcPts val="0"/>
              </a:spcAft>
              <a:buSzPts val="1800"/>
              <a:buChar char="+"/>
            </a:pPr>
            <a:r>
              <a:rPr lang="vi" sz="1800"/>
              <a:t>Class controller.PlaceOrderController có nhiệm vụ xử lý yêu cầu đặt hàng, tạo hóa đơn của người dùng nhưng có thêm chức năng validate không phải nhiệm vụ của nó.</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8"/>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198" name="Google Shape;198;p38"/>
          <p:cNvSpPr txBox="1"/>
          <p:nvPr/>
        </p:nvSpPr>
        <p:spPr>
          <a:xfrm>
            <a:off x="235075" y="623550"/>
            <a:ext cx="817110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3.3. Vi phạm SOLID</a:t>
            </a:r>
            <a:endParaRPr/>
          </a:p>
        </p:txBody>
      </p:sp>
      <p:sp>
        <p:nvSpPr>
          <p:cNvPr id="199" name="Google Shape;199;p38"/>
          <p:cNvSpPr txBox="1"/>
          <p:nvPr/>
        </p:nvSpPr>
        <p:spPr>
          <a:xfrm>
            <a:off x="25" y="956700"/>
            <a:ext cx="9144000" cy="381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vi" sz="1800">
                <a:solidFill>
                  <a:schemeClr val="dk1"/>
                </a:solidFill>
              </a:rPr>
              <a:t>Open Closed Principle (OCP)</a:t>
            </a:r>
            <a:endParaRPr sz="1800">
              <a:solidFill>
                <a:schemeClr val="dk1"/>
              </a:solidFill>
            </a:endParaRPr>
          </a:p>
          <a:p>
            <a:pPr marL="914400" lvl="0" indent="-342900" algn="l" rtl="0">
              <a:spcBef>
                <a:spcPts val="0"/>
              </a:spcBef>
              <a:spcAft>
                <a:spcPts val="0"/>
              </a:spcAft>
              <a:buClr>
                <a:schemeClr val="dk1"/>
              </a:buClr>
              <a:buSzPts val="1800"/>
              <a:buChar char="+"/>
            </a:pPr>
            <a:r>
              <a:rPr lang="vi" sz="1800">
                <a:solidFill>
                  <a:schemeClr val="dk1"/>
                </a:solidFill>
              </a:rPr>
              <a:t>Các class entity.payment.PaymentTransaction, entity.payment.CreditCard, controller.PaymentController. Trong các class này đang phụ thuộc trực tiếp vào CreditCard =&gt; nếu có phát sinh về chức năng payment sẽ dẫn tới sửa đổi mã</a:t>
            </a:r>
            <a:endParaRPr sz="1800">
              <a:solidFill>
                <a:schemeClr val="dk1"/>
              </a:solidFill>
            </a:endParaRPr>
          </a:p>
          <a:p>
            <a:pPr marL="914400" lvl="0" indent="0" algn="l" rtl="0">
              <a:spcBef>
                <a:spcPts val="0"/>
              </a:spcBef>
              <a:spcAft>
                <a:spcPts val="0"/>
              </a:spcAft>
              <a:buNone/>
            </a:pPr>
            <a:r>
              <a:rPr lang="vi" sz="1800">
                <a:solidFill>
                  <a:schemeClr val="dk1"/>
                </a:solidFill>
              </a:rPr>
              <a:t>nguồn</a:t>
            </a:r>
            <a:endParaRPr sz="1800"/>
          </a:p>
          <a:p>
            <a:pPr marL="914400" lvl="0" indent="-342900" algn="l" rtl="0">
              <a:spcBef>
                <a:spcPts val="0"/>
              </a:spcBef>
              <a:spcAft>
                <a:spcPts val="0"/>
              </a:spcAft>
              <a:buSzPts val="1800"/>
              <a:buChar char="+"/>
            </a:pPr>
            <a:r>
              <a:rPr lang="vi" sz="1800"/>
              <a:t>Classcontroller.PlaceOrderController đang phụ trược tiếp vào class DistanceCalculator của thư viện bên ngoài </a:t>
            </a:r>
            <a:endParaRPr sz="1800"/>
          </a:p>
          <a:p>
            <a:pPr marL="914400" lvl="0" indent="0" algn="l" rtl="0">
              <a:spcBef>
                <a:spcPts val="0"/>
              </a:spcBef>
              <a:spcAft>
                <a:spcPts val="0"/>
              </a:spcAft>
              <a:buNone/>
            </a:pPr>
            <a:r>
              <a:rPr lang="vi" sz="1800"/>
              <a:t>=&gt; muốn thêm các cách tính khoảng cách khác thì bắt buộc phải thay đổi code dẫn đến vi phạm OCP</a:t>
            </a:r>
            <a:endParaRPr sz="1800"/>
          </a:p>
          <a:p>
            <a:pPr marL="457200" lvl="0" indent="-342900" algn="l" rtl="0">
              <a:spcBef>
                <a:spcPts val="0"/>
              </a:spcBef>
              <a:spcAft>
                <a:spcPts val="0"/>
              </a:spcAft>
              <a:buSzPts val="1800"/>
              <a:buChar char="-"/>
            </a:pPr>
            <a:r>
              <a:rPr lang="vi" sz="1800"/>
              <a:t>Liskov Substitution Principle (LSP): Không vi phạm</a:t>
            </a:r>
            <a:endParaRPr sz="1800"/>
          </a:p>
          <a:p>
            <a:pPr marL="457200" lvl="0" indent="-342900" algn="l" rtl="0">
              <a:spcBef>
                <a:spcPts val="0"/>
              </a:spcBef>
              <a:spcAft>
                <a:spcPts val="0"/>
              </a:spcAft>
              <a:buSzPts val="1800"/>
              <a:buChar char="-"/>
            </a:pPr>
            <a:r>
              <a:rPr lang="vi" sz="1800">
                <a:solidFill>
                  <a:schemeClr val="dk1"/>
                </a:solidFill>
              </a:rPr>
              <a:t>Interface Segregation Principle (ISP): Không vi phạm</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9"/>
          <p:cNvSpPr txBox="1">
            <a:spLocks noGrp="1"/>
          </p:cNvSpPr>
          <p:nvPr>
            <p:ph type="title"/>
          </p:nvPr>
        </p:nvSpPr>
        <p:spPr>
          <a:xfrm>
            <a:off x="235077" y="58961"/>
            <a:ext cx="8673900" cy="3390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vi" sz="2300">
                <a:latin typeface="Times New Roman"/>
                <a:ea typeface="Times New Roman"/>
                <a:cs typeface="Times New Roman"/>
                <a:sym typeface="Times New Roman"/>
              </a:rPr>
              <a:t>3. Đánh giá thiết kế cũ </a:t>
            </a:r>
            <a:endParaRPr sz="2300"/>
          </a:p>
        </p:txBody>
      </p:sp>
      <p:sp>
        <p:nvSpPr>
          <p:cNvPr id="205" name="Google Shape;205;p39"/>
          <p:cNvSpPr txBox="1">
            <a:spLocks noGrp="1"/>
          </p:cNvSpPr>
          <p:nvPr>
            <p:ph type="body" idx="1"/>
          </p:nvPr>
        </p:nvSpPr>
        <p:spPr>
          <a:xfrm>
            <a:off x="235075" y="1098276"/>
            <a:ext cx="8674200" cy="3510300"/>
          </a:xfrm>
          <a:prstGeom prst="rect">
            <a:avLst/>
          </a:prstGeom>
        </p:spPr>
        <p:txBody>
          <a:bodyPr spcFirstLastPara="1" wrap="square" lIns="68575" tIns="34275" rIns="68575" bIns="34275" anchor="t" anchorCtr="0">
            <a:normAutofit/>
          </a:bodyPr>
          <a:lstStyle/>
          <a:p>
            <a:pPr marL="457200" lvl="0" indent="-342900" algn="l" rtl="0">
              <a:lnSpc>
                <a:spcPct val="100000"/>
              </a:lnSpc>
              <a:spcBef>
                <a:spcPts val="0"/>
              </a:spcBef>
              <a:spcAft>
                <a:spcPts val="0"/>
              </a:spcAft>
              <a:buSzPts val="1800"/>
              <a:buChar char="-"/>
            </a:pPr>
            <a:r>
              <a:rPr lang="vi">
                <a:solidFill>
                  <a:schemeClr val="dk1"/>
                </a:solidFill>
                <a:latin typeface="Arial"/>
                <a:ea typeface="Arial"/>
                <a:cs typeface="Arial"/>
                <a:sym typeface="Arial"/>
              </a:rPr>
              <a:t>Dependency Inversion Principle (DIP):</a:t>
            </a:r>
            <a:endParaRPr>
              <a:solidFill>
                <a:schemeClr val="dk1"/>
              </a:solidFill>
              <a:latin typeface="Arial"/>
              <a:ea typeface="Arial"/>
              <a:cs typeface="Arial"/>
              <a:sym typeface="Arial"/>
            </a:endParaRPr>
          </a:p>
          <a:p>
            <a:pPr marL="914400" lvl="0" indent="-342900" algn="l" rtl="0">
              <a:lnSpc>
                <a:spcPct val="100000"/>
              </a:lnSpc>
              <a:spcBef>
                <a:spcPts val="0"/>
              </a:spcBef>
              <a:spcAft>
                <a:spcPts val="0"/>
              </a:spcAft>
              <a:buSzPts val="1800"/>
              <a:buChar char="+"/>
            </a:pPr>
            <a:r>
              <a:rPr lang="vi">
                <a:solidFill>
                  <a:schemeClr val="dk1"/>
                </a:solidFill>
                <a:latin typeface="Arial"/>
                <a:ea typeface="Arial"/>
                <a:cs typeface="Arial"/>
                <a:sym typeface="Arial"/>
              </a:rPr>
              <a:t>Các class controller.PaymentController, subsystem, entity.payment.PaymentTransaction và InterbankSubsystem đang phụ thuộc trực tiếp vào CreditCard</a:t>
            </a:r>
            <a:endParaRPr>
              <a:solidFill>
                <a:schemeClr val="dk1"/>
              </a:solidFill>
              <a:latin typeface="Arial"/>
              <a:ea typeface="Arial"/>
              <a:cs typeface="Arial"/>
              <a:sym typeface="Arial"/>
            </a:endParaRPr>
          </a:p>
          <a:p>
            <a:pPr marL="0" lvl="0" indent="0" algn="l" rtl="0">
              <a:lnSpc>
                <a:spcPct val="100000"/>
              </a:lnSpc>
              <a:spcBef>
                <a:spcPts val="0"/>
              </a:spcBef>
              <a:spcAft>
                <a:spcPts val="0"/>
              </a:spcAft>
              <a:buNone/>
            </a:pPr>
            <a:endParaRPr>
              <a:solidFill>
                <a:schemeClr val="dk1"/>
              </a:solidFill>
              <a:latin typeface="Arial"/>
              <a:ea typeface="Arial"/>
              <a:cs typeface="Arial"/>
              <a:sym typeface="Arial"/>
            </a:endParaRPr>
          </a:p>
          <a:p>
            <a:pPr marL="0" lvl="0" indent="0" algn="l" rtl="0">
              <a:lnSpc>
                <a:spcPct val="100000"/>
              </a:lnSpc>
              <a:spcBef>
                <a:spcPts val="0"/>
              </a:spcBef>
              <a:spcAft>
                <a:spcPts val="0"/>
              </a:spcAft>
              <a:buNone/>
            </a:pPr>
            <a:r>
              <a:rPr lang="vi">
                <a:solidFill>
                  <a:schemeClr val="dk1"/>
                </a:solidFill>
                <a:latin typeface="Arial"/>
                <a:ea typeface="Arial"/>
                <a:cs typeface="Arial"/>
                <a:sym typeface="Arial"/>
              </a:rPr>
              <a:t>=&gt; Những vi phạm trên sẽ khiến hệ thống trong tương lai khó khăn hơn trong việc mở rộng và phát triển.</a:t>
            </a:r>
            <a:endParaRPr>
              <a:solidFill>
                <a:schemeClr val="dk1"/>
              </a:solidFill>
              <a:latin typeface="Arial"/>
              <a:ea typeface="Arial"/>
              <a:cs typeface="Arial"/>
              <a:sym typeface="Arial"/>
            </a:endParaRPr>
          </a:p>
        </p:txBody>
      </p:sp>
      <p:sp>
        <p:nvSpPr>
          <p:cNvPr id="206" name="Google Shape;206;p39"/>
          <p:cNvSpPr txBox="1"/>
          <p:nvPr/>
        </p:nvSpPr>
        <p:spPr>
          <a:xfrm>
            <a:off x="235075" y="623550"/>
            <a:ext cx="817110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3.3. Vi phạm SOLID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0"/>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212" name="Google Shape;212;p40"/>
          <p:cNvSpPr txBox="1"/>
          <p:nvPr/>
        </p:nvSpPr>
        <p:spPr>
          <a:xfrm>
            <a:off x="235075" y="623550"/>
            <a:ext cx="8171100" cy="35790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3.4. Clean code</a:t>
            </a:r>
            <a:endParaRPr sz="1800">
              <a:solidFill>
                <a:schemeClr val="dk1"/>
              </a:solidFill>
            </a:endParaRPr>
          </a:p>
          <a:p>
            <a:pPr marL="0" lvl="6" indent="0" algn="l" rtl="0">
              <a:lnSpc>
                <a:spcPct val="100000"/>
              </a:lnSpc>
              <a:spcBef>
                <a:spcPts val="0"/>
              </a:spcBef>
              <a:spcAft>
                <a:spcPts val="0"/>
              </a:spcAft>
              <a:buNone/>
            </a:pPr>
            <a:r>
              <a:rPr lang="vi" sz="1800">
                <a:solidFill>
                  <a:schemeClr val="dk1"/>
                </a:solidFill>
              </a:rPr>
              <a:t>3.4.1 Clean name</a:t>
            </a:r>
            <a:endParaRPr sz="1800">
              <a:solidFill>
                <a:schemeClr val="dk1"/>
              </a:solidFill>
            </a:endParaRPr>
          </a:p>
          <a:p>
            <a:pPr marL="457200" lvl="0" indent="-336550" algn="l" rtl="0">
              <a:lnSpc>
                <a:spcPct val="100000"/>
              </a:lnSpc>
              <a:spcBef>
                <a:spcPts val="600"/>
              </a:spcBef>
              <a:spcAft>
                <a:spcPts val="0"/>
              </a:spcAft>
              <a:buClr>
                <a:schemeClr val="dk1"/>
              </a:buClr>
              <a:buSzPts val="1700"/>
              <a:buChar char="+"/>
            </a:pPr>
            <a:r>
              <a:rPr lang="vi" sz="1700">
                <a:solidFill>
                  <a:schemeClr val="dk1"/>
                </a:solidFill>
              </a:rPr>
              <a:t>Phương thức </a:t>
            </a:r>
            <a:r>
              <a:rPr lang="vi" sz="1700" i="1">
                <a:solidFill>
                  <a:schemeClr val="dk1"/>
                </a:solidFill>
              </a:rPr>
              <a:t>validatePhoneNumber()</a:t>
            </a:r>
            <a:r>
              <a:rPr lang="vi" sz="1700">
                <a:solidFill>
                  <a:schemeClr val="dk1"/>
                </a:solidFill>
              </a:rPr>
              <a:t> trong lớp </a:t>
            </a:r>
            <a:r>
              <a:rPr lang="vi" sz="1700" i="1">
                <a:solidFill>
                  <a:schemeClr val="dk1"/>
                </a:solidFill>
              </a:rPr>
              <a:t>controller.PlaceOrderController</a:t>
            </a:r>
            <a:r>
              <a:rPr lang="vi" sz="1700">
                <a:solidFill>
                  <a:schemeClr val="dk1"/>
                </a:solidFill>
              </a:rPr>
              <a:t> tại phép if-else có sử dụng số ‘10’ số này chưa thể hiện được ý nghĩa sử dụng, do đó ta sinh thêm một biến hằng số quy định ý nghĩa này, biến có tên lengthPhoneNumber</a:t>
            </a:r>
            <a:endParaRPr sz="1700">
              <a:solidFill>
                <a:schemeClr val="dk1"/>
              </a:solidFill>
            </a:endParaRPr>
          </a:p>
          <a:p>
            <a:pPr marL="457200" lvl="0" indent="-336550" algn="l" rtl="0">
              <a:lnSpc>
                <a:spcPct val="100000"/>
              </a:lnSpc>
              <a:spcBef>
                <a:spcPts val="600"/>
              </a:spcBef>
              <a:spcAft>
                <a:spcPts val="0"/>
              </a:spcAft>
              <a:buClr>
                <a:schemeClr val="dk1"/>
              </a:buClr>
              <a:buSzPts val="1700"/>
              <a:buChar char="+"/>
            </a:pPr>
            <a:r>
              <a:rPr lang="vi" sz="1700">
                <a:solidFill>
                  <a:schemeClr val="dk1"/>
                </a:solidFill>
              </a:rPr>
              <a:t>Phương thức </a:t>
            </a:r>
            <a:r>
              <a:rPr lang="vi" sz="1700" i="1">
                <a:solidFill>
                  <a:schemeClr val="dk1"/>
                </a:solidFill>
              </a:rPr>
              <a:t>get()</a:t>
            </a:r>
            <a:r>
              <a:rPr lang="vi" sz="1700">
                <a:solidFill>
                  <a:schemeClr val="dk1"/>
                </a:solidFill>
              </a:rPr>
              <a:t> trong lớp </a:t>
            </a:r>
            <a:r>
              <a:rPr lang="vi" sz="1700" i="1">
                <a:solidFill>
                  <a:schemeClr val="dk1"/>
                </a:solidFill>
              </a:rPr>
              <a:t>utils.ApplicationProgrammingInterface</a:t>
            </a:r>
            <a:r>
              <a:rPr lang="vi" sz="1700">
                <a:solidFill>
                  <a:schemeClr val="dk1"/>
                </a:solidFill>
              </a:rPr>
              <a:t> có biến ‘in’ biến chưa thể hiện rõ ý nghĩa, do đó đổi tên thành "bufferedReader" cho biết rõ rằng biến đó là một thể hiện của lớp BufferedReader và được sử dụng để đọc dữ liệu từ một luồng đầu vào.</a:t>
            </a:r>
            <a:endParaRPr sz="1700">
              <a:solidFill>
                <a:schemeClr val="dk1"/>
              </a:solidFill>
            </a:endParaRPr>
          </a:p>
          <a:p>
            <a:pPr marL="0" lvl="6" indent="0" algn="l" rtl="0">
              <a:lnSpc>
                <a:spcPct val="150000"/>
              </a:lnSpc>
              <a:spcBef>
                <a:spcPts val="600"/>
              </a:spcBef>
              <a:spcAft>
                <a:spcPts val="0"/>
              </a:spcAft>
              <a:buNone/>
            </a:pPr>
            <a:endParaRPr sz="1800">
              <a:solidFill>
                <a:schemeClr val="dk1"/>
              </a:solidFill>
            </a:endParaRPr>
          </a:p>
          <a:p>
            <a:pPr marL="0" lvl="6" indent="0" algn="l" rtl="0">
              <a:lnSpc>
                <a:spcPct val="150000"/>
              </a:lnSpc>
              <a:spcBef>
                <a:spcPts val="0"/>
              </a:spcBef>
              <a:spcAft>
                <a:spcPts val="0"/>
              </a:spcAft>
              <a:buNone/>
            </a:pP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1"/>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218" name="Google Shape;218;p41"/>
          <p:cNvSpPr txBox="1"/>
          <p:nvPr/>
        </p:nvSpPr>
        <p:spPr>
          <a:xfrm>
            <a:off x="235075" y="623550"/>
            <a:ext cx="8171100" cy="35790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3.4. Clean code</a:t>
            </a:r>
            <a:endParaRPr sz="1800">
              <a:solidFill>
                <a:schemeClr val="dk1"/>
              </a:solidFill>
            </a:endParaRPr>
          </a:p>
          <a:p>
            <a:pPr marL="0" lvl="6" indent="0" algn="l" rtl="0">
              <a:lnSpc>
                <a:spcPct val="100000"/>
              </a:lnSpc>
              <a:spcBef>
                <a:spcPts val="0"/>
              </a:spcBef>
              <a:spcAft>
                <a:spcPts val="0"/>
              </a:spcAft>
              <a:buNone/>
            </a:pPr>
            <a:r>
              <a:rPr lang="vi" sz="1800">
                <a:solidFill>
                  <a:schemeClr val="dk1"/>
                </a:solidFill>
              </a:rPr>
              <a:t>3.4.2 Clean method/function</a:t>
            </a:r>
            <a:endParaRPr sz="1800">
              <a:solidFill>
                <a:schemeClr val="dk1"/>
              </a:solidFill>
            </a:endParaRPr>
          </a:p>
          <a:p>
            <a:pPr marL="457200" lvl="0" indent="-342900" algn="l" rtl="0">
              <a:lnSpc>
                <a:spcPct val="150000"/>
              </a:lnSpc>
              <a:spcBef>
                <a:spcPts val="600"/>
              </a:spcBef>
              <a:spcAft>
                <a:spcPts val="0"/>
              </a:spcAft>
              <a:buClr>
                <a:schemeClr val="dk1"/>
              </a:buClr>
              <a:buSzPts val="1800"/>
              <a:buChar char="+"/>
            </a:pPr>
            <a:r>
              <a:rPr lang="vi" sz="1600">
                <a:solidFill>
                  <a:schemeClr val="dk1"/>
                </a:solidFill>
              </a:rPr>
              <a:t>Method </a:t>
            </a:r>
            <a:r>
              <a:rPr lang="vi" sz="1600" i="1">
                <a:solidFill>
                  <a:schemeClr val="dk1"/>
                </a:solidFill>
              </a:rPr>
              <a:t>getCurrentQuantity()</a:t>
            </a:r>
            <a:r>
              <a:rPr lang="vi" sz="1600">
                <a:solidFill>
                  <a:schemeClr val="dk1"/>
                </a:solidFill>
              </a:rPr>
              <a:t> không sử dụng tham số id được truyền vào -&gt; Cần đổi Statement thành PreparedStatement và sử dụng tham số id</a:t>
            </a:r>
            <a:endParaRPr sz="1800">
              <a:solidFill>
                <a:schemeClr val="dk1"/>
              </a:solidFill>
            </a:endParaRPr>
          </a:p>
          <a:p>
            <a:pPr marL="0" lvl="6" indent="0" algn="l" rtl="0">
              <a:lnSpc>
                <a:spcPct val="100000"/>
              </a:lnSpc>
              <a:spcBef>
                <a:spcPts val="600"/>
              </a:spcBef>
              <a:spcAft>
                <a:spcPts val="0"/>
              </a:spcAft>
              <a:buNone/>
            </a:pPr>
            <a:r>
              <a:rPr lang="vi" sz="1800">
                <a:solidFill>
                  <a:schemeClr val="dk1"/>
                </a:solidFill>
              </a:rPr>
              <a:t>3.4.3 Clean Class</a:t>
            </a:r>
            <a:endParaRPr sz="1800">
              <a:solidFill>
                <a:schemeClr val="dk1"/>
              </a:solidFill>
            </a:endParaRPr>
          </a:p>
          <a:p>
            <a:pPr marL="457200" lvl="0" indent="-330200" algn="l" rtl="0">
              <a:lnSpc>
                <a:spcPct val="115000"/>
              </a:lnSpc>
              <a:spcBef>
                <a:spcPts val="1200"/>
              </a:spcBef>
              <a:spcAft>
                <a:spcPts val="0"/>
              </a:spcAft>
              <a:buClr>
                <a:schemeClr val="dk1"/>
              </a:buClr>
              <a:buSzPts val="1600"/>
              <a:buChar char="+"/>
            </a:pPr>
            <a:r>
              <a:rPr lang="vi" sz="1600">
                <a:solidFill>
                  <a:schemeClr val="dk1"/>
                </a:solidFill>
              </a:rPr>
              <a:t> Các class entity.media.(CD, Book, DVD) có các thuộc tính chưa có phạm vi truy cập nên cần phải bổ xung</a:t>
            </a:r>
            <a:endParaRPr sz="1600">
              <a:solidFill>
                <a:schemeClr val="dk1"/>
              </a:solidFill>
            </a:endParaRPr>
          </a:p>
          <a:p>
            <a:pPr marL="457200" lvl="0" indent="-330200" algn="l" rtl="0">
              <a:lnSpc>
                <a:spcPct val="150000"/>
              </a:lnSpc>
              <a:spcBef>
                <a:spcPts val="0"/>
              </a:spcBef>
              <a:spcAft>
                <a:spcPts val="0"/>
              </a:spcAft>
              <a:buClr>
                <a:schemeClr val="dk1"/>
              </a:buClr>
              <a:buSzPts val="1600"/>
              <a:buChar char="+"/>
            </a:pPr>
            <a:r>
              <a:rPr lang="vi" sz="1600">
                <a:solidFill>
                  <a:schemeClr val="dk1"/>
                </a:solidFill>
              </a:rPr>
              <a:t>Các class được khai báo nhưng không được sử dụng như OrderDAO, OrderItermDAO, InvoiceDAO</a:t>
            </a:r>
            <a:endParaRPr sz="1600">
              <a:solidFill>
                <a:schemeClr val="dk1"/>
              </a:solidFill>
            </a:endParaRPr>
          </a:p>
          <a:p>
            <a:pPr marL="457200" lvl="0" indent="-323850" algn="l" rtl="0">
              <a:lnSpc>
                <a:spcPct val="150000"/>
              </a:lnSpc>
              <a:spcBef>
                <a:spcPts val="0"/>
              </a:spcBef>
              <a:spcAft>
                <a:spcPts val="0"/>
              </a:spcAft>
              <a:buClr>
                <a:schemeClr val="dk1"/>
              </a:buClr>
              <a:buSzPts val="1500"/>
              <a:buChar char="+"/>
            </a:pPr>
            <a:r>
              <a:rPr lang="vi" sz="1500">
                <a:solidFill>
                  <a:schemeClr val="dk1"/>
                </a:solidFill>
              </a:rPr>
              <a:t>Các thuộc tính/phương thức được khai báo nhưng không sử dụng như thuộc tính DATE_FORMATTER của lớp Utils, phương thức saveInvoice() của lớp entity.Invoice</a:t>
            </a:r>
            <a:endParaRPr sz="1500">
              <a:solidFill>
                <a:schemeClr val="dk1"/>
              </a:solidFill>
            </a:endParaRPr>
          </a:p>
          <a:p>
            <a:pPr marL="0" lvl="6" indent="0" algn="l" rtl="0">
              <a:lnSpc>
                <a:spcPct val="150000"/>
              </a:lnSpc>
              <a:spcBef>
                <a:spcPts val="0"/>
              </a:spcBef>
              <a:spcAft>
                <a:spcPts val="0"/>
              </a:spcAft>
              <a:buNone/>
            </a:pP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2"/>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4. Các đề xuất cải tiến</a:t>
            </a:r>
            <a:endParaRPr sz="2300">
              <a:latin typeface="Times New Roman"/>
              <a:ea typeface="Times New Roman"/>
              <a:cs typeface="Times New Roman"/>
              <a:sym typeface="Times New Roman"/>
            </a:endParaRPr>
          </a:p>
        </p:txBody>
      </p:sp>
      <p:sp>
        <p:nvSpPr>
          <p:cNvPr id="224" name="Google Shape;224;p42"/>
          <p:cNvSpPr txBox="1"/>
          <p:nvPr/>
        </p:nvSpPr>
        <p:spPr>
          <a:xfrm>
            <a:off x="235075" y="623550"/>
            <a:ext cx="8171100" cy="43956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4.1. Đề xuất khi phát sinh thêm một loại Media mới</a:t>
            </a:r>
            <a:endParaRPr sz="1800">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vi" sz="1800">
                <a:solidFill>
                  <a:schemeClr val="dk1"/>
                </a:solidFill>
              </a:rPr>
              <a:t>Sử dụng Reflections để lấy các class hiện đang có trong “entity.media” và tiến hành lấy tên của từng class để đưa vào HomeScreenHandler tiến hành xử lý ra giao diện.</a:t>
            </a:r>
            <a:endParaRPr sz="1800">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sz="1800">
              <a:solidFill>
                <a:schemeClr val="dk1"/>
              </a:solidFill>
            </a:endParaRPr>
          </a:p>
          <a:p>
            <a:pPr marL="0" lvl="6" indent="0" algn="l" rtl="0">
              <a:lnSpc>
                <a:spcPct val="150000"/>
              </a:lnSpc>
              <a:spcBef>
                <a:spcPts val="0"/>
              </a:spcBef>
              <a:spcAft>
                <a:spcPts val="0"/>
              </a:spcAft>
              <a:buNone/>
            </a:pPr>
            <a:endParaRPr sz="1800">
              <a:solidFill>
                <a:schemeClr val="dk1"/>
              </a:solidFill>
            </a:endParaRPr>
          </a:p>
        </p:txBody>
      </p:sp>
      <p:pic>
        <p:nvPicPr>
          <p:cNvPr id="225" name="Google Shape;225;p42"/>
          <p:cNvPicPr preferRelativeResize="0"/>
          <p:nvPr/>
        </p:nvPicPr>
        <p:blipFill>
          <a:blip r:embed="rId3">
            <a:alphaModFix/>
          </a:blip>
          <a:stretch>
            <a:fillRect/>
          </a:stretch>
        </p:blipFill>
        <p:spPr>
          <a:xfrm>
            <a:off x="2464925" y="1841625"/>
            <a:ext cx="5776276" cy="2802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3"/>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4. Các đề xuất cải tiến</a:t>
            </a:r>
            <a:endParaRPr sz="2300">
              <a:latin typeface="Times New Roman"/>
              <a:ea typeface="Times New Roman"/>
              <a:cs typeface="Times New Roman"/>
              <a:sym typeface="Times New Roman"/>
            </a:endParaRPr>
          </a:p>
        </p:txBody>
      </p:sp>
      <p:sp>
        <p:nvSpPr>
          <p:cNvPr id="231" name="Google Shape;231;p43"/>
          <p:cNvSpPr txBox="1"/>
          <p:nvPr/>
        </p:nvSpPr>
        <p:spPr>
          <a:xfrm>
            <a:off x="235075" y="623550"/>
            <a:ext cx="8171100" cy="43956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4.1. Đề xuất khi phát sinh thêm một loại Media mới</a:t>
            </a:r>
            <a:endParaRPr sz="1800">
              <a:solidFill>
                <a:schemeClr val="dk1"/>
              </a:solidFill>
            </a:endParaRPr>
          </a:p>
          <a:p>
            <a:pPr marL="0" lvl="0" indent="0" algn="l" rtl="0">
              <a:lnSpc>
                <a:spcPct val="150000"/>
              </a:lnSpc>
              <a:spcBef>
                <a:spcPts val="0"/>
              </a:spcBef>
              <a:spcAft>
                <a:spcPts val="0"/>
              </a:spcAft>
              <a:buNone/>
            </a:pPr>
            <a:r>
              <a:rPr lang="vi" sz="1800">
                <a:solidFill>
                  <a:schemeClr val="dk1"/>
                </a:solidFill>
              </a:rPr>
              <a:t>Java Annotation, chúng ta có thể tạo ra một annotation riêng của mình để phục vụ cho việc đánh dấu từng loại Media</a:t>
            </a:r>
            <a:endParaRPr sz="1800">
              <a:solidFill>
                <a:schemeClr val="dk1"/>
              </a:solidFill>
            </a:endParaRPr>
          </a:p>
          <a:p>
            <a:pPr marL="0" lvl="0" indent="0" algn="l" rtl="0">
              <a:lnSpc>
                <a:spcPct val="150000"/>
              </a:lnSpc>
              <a:spcBef>
                <a:spcPts val="0"/>
              </a:spcBef>
              <a:spcAft>
                <a:spcPts val="0"/>
              </a:spcAft>
              <a:buNone/>
            </a:pPr>
            <a:endParaRPr sz="1800">
              <a:solidFill>
                <a:schemeClr val="dk1"/>
              </a:solidFill>
            </a:endParaRPr>
          </a:p>
          <a:p>
            <a:pPr marL="0" lvl="6" indent="0" algn="l" rtl="0">
              <a:lnSpc>
                <a:spcPct val="150000"/>
              </a:lnSpc>
              <a:spcBef>
                <a:spcPts val="0"/>
              </a:spcBef>
              <a:spcAft>
                <a:spcPts val="0"/>
              </a:spcAft>
              <a:buNone/>
            </a:pPr>
            <a:endParaRPr sz="1800">
              <a:solidFill>
                <a:schemeClr val="dk1"/>
              </a:solidFill>
            </a:endParaRPr>
          </a:p>
        </p:txBody>
      </p:sp>
      <p:pic>
        <p:nvPicPr>
          <p:cNvPr id="232" name="Google Shape;232;p43"/>
          <p:cNvPicPr preferRelativeResize="0"/>
          <p:nvPr/>
        </p:nvPicPr>
        <p:blipFill>
          <a:blip r:embed="rId3">
            <a:alphaModFix/>
          </a:blip>
          <a:stretch>
            <a:fillRect/>
          </a:stretch>
        </p:blipFill>
        <p:spPr>
          <a:xfrm>
            <a:off x="5526588" y="2861025"/>
            <a:ext cx="3260825" cy="1776325"/>
          </a:xfrm>
          <a:prstGeom prst="rect">
            <a:avLst/>
          </a:prstGeom>
          <a:noFill/>
          <a:ln>
            <a:noFill/>
          </a:ln>
        </p:spPr>
      </p:pic>
      <p:pic>
        <p:nvPicPr>
          <p:cNvPr id="233" name="Google Shape;233;p43"/>
          <p:cNvPicPr preferRelativeResize="0"/>
          <p:nvPr/>
        </p:nvPicPr>
        <p:blipFill>
          <a:blip r:embed="rId4">
            <a:alphaModFix/>
          </a:blip>
          <a:stretch>
            <a:fillRect/>
          </a:stretch>
        </p:blipFill>
        <p:spPr>
          <a:xfrm>
            <a:off x="145632" y="1975697"/>
            <a:ext cx="5089214" cy="2384075"/>
          </a:xfrm>
          <a:prstGeom prst="rect">
            <a:avLst/>
          </a:prstGeom>
          <a:noFill/>
          <a:ln>
            <a:noFill/>
          </a:ln>
        </p:spPr>
      </p:pic>
      <p:pic>
        <p:nvPicPr>
          <p:cNvPr id="234" name="Google Shape;234;p43"/>
          <p:cNvPicPr preferRelativeResize="0"/>
          <p:nvPr/>
        </p:nvPicPr>
        <p:blipFill>
          <a:blip r:embed="rId5">
            <a:alphaModFix/>
          </a:blip>
          <a:stretch>
            <a:fillRect/>
          </a:stretch>
        </p:blipFill>
        <p:spPr>
          <a:xfrm>
            <a:off x="5499650" y="1429575"/>
            <a:ext cx="3314700" cy="133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2500"/>
              <a:buFont typeface="Lato"/>
              <a:buNone/>
            </a:pPr>
            <a:r>
              <a:rPr lang="vi" sz="2300">
                <a:latin typeface="Times New Roman"/>
                <a:ea typeface="Times New Roman"/>
                <a:cs typeface="Times New Roman"/>
                <a:sym typeface="Times New Roman"/>
              </a:rPr>
              <a:t>Nội dung trình bày</a:t>
            </a:r>
            <a:endParaRPr sz="2300">
              <a:latin typeface="Times New Roman"/>
              <a:ea typeface="Times New Roman"/>
              <a:cs typeface="Times New Roman"/>
              <a:sym typeface="Times New Roman"/>
            </a:endParaRPr>
          </a:p>
        </p:txBody>
      </p:sp>
      <p:sp>
        <p:nvSpPr>
          <p:cNvPr id="111" name="Google Shape;111;p26"/>
          <p:cNvSpPr txBox="1"/>
          <p:nvPr/>
        </p:nvSpPr>
        <p:spPr>
          <a:xfrm>
            <a:off x="531200" y="691050"/>
            <a:ext cx="7191900" cy="3887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AutoNum type="arabicPeriod"/>
            </a:pPr>
            <a:r>
              <a:rPr lang="vi" sz="1800">
                <a:solidFill>
                  <a:schemeClr val="dk1"/>
                </a:solidFill>
              </a:rPr>
              <a:t>Phân công công việc</a:t>
            </a:r>
            <a:endParaRPr sz="1800">
              <a:solidFill>
                <a:schemeClr val="dk1"/>
              </a:solidFill>
            </a:endParaRPr>
          </a:p>
          <a:p>
            <a:pPr marL="457200" lvl="0" indent="-342900" algn="l" rtl="0">
              <a:lnSpc>
                <a:spcPct val="150000"/>
              </a:lnSpc>
              <a:spcBef>
                <a:spcPts val="0"/>
              </a:spcBef>
              <a:spcAft>
                <a:spcPts val="0"/>
              </a:spcAft>
              <a:buClr>
                <a:schemeClr val="dk1"/>
              </a:buClr>
              <a:buSzPts val="1800"/>
              <a:buAutoNum type="arabicPeriod"/>
            </a:pPr>
            <a:r>
              <a:rPr lang="vi" sz="1800">
                <a:solidFill>
                  <a:schemeClr val="dk1"/>
                </a:solidFill>
              </a:rPr>
              <a:t>Tổng quan</a:t>
            </a:r>
            <a:endParaRPr sz="1800">
              <a:solidFill>
                <a:schemeClr val="dk1"/>
              </a:solidFill>
            </a:endParaRPr>
          </a:p>
          <a:p>
            <a:pPr marL="457200" lvl="0" indent="-342900" algn="l" rtl="0">
              <a:lnSpc>
                <a:spcPct val="150000"/>
              </a:lnSpc>
              <a:spcBef>
                <a:spcPts val="0"/>
              </a:spcBef>
              <a:spcAft>
                <a:spcPts val="0"/>
              </a:spcAft>
              <a:buClr>
                <a:schemeClr val="dk1"/>
              </a:buClr>
              <a:buSzPts val="1800"/>
              <a:buAutoNum type="arabicPeriod"/>
            </a:pPr>
            <a:r>
              <a:rPr lang="vi" sz="1800">
                <a:solidFill>
                  <a:schemeClr val="dk1"/>
                </a:solidFill>
              </a:rPr>
              <a:t>Đánh giá thiết kế cũ </a:t>
            </a:r>
            <a:endParaRPr sz="1800">
              <a:solidFill>
                <a:schemeClr val="dk1"/>
              </a:solidFill>
            </a:endParaRPr>
          </a:p>
          <a:p>
            <a:pPr marL="0" lvl="6" indent="0" algn="l" rtl="0">
              <a:lnSpc>
                <a:spcPct val="150000"/>
              </a:lnSpc>
              <a:spcBef>
                <a:spcPts val="0"/>
              </a:spcBef>
              <a:spcAft>
                <a:spcPts val="0"/>
              </a:spcAft>
              <a:buNone/>
            </a:pPr>
            <a:r>
              <a:rPr lang="vi" sz="1800">
                <a:solidFill>
                  <a:schemeClr val="dk1"/>
                </a:solidFill>
              </a:rPr>
              <a:t>	3.1. Vi phạm low coupling</a:t>
            </a:r>
            <a:endParaRPr sz="1800">
              <a:solidFill>
                <a:schemeClr val="dk1"/>
              </a:solidFill>
            </a:endParaRPr>
          </a:p>
          <a:p>
            <a:pPr marL="0" lvl="6" indent="0" algn="l" rtl="0">
              <a:lnSpc>
                <a:spcPct val="150000"/>
              </a:lnSpc>
              <a:spcBef>
                <a:spcPts val="0"/>
              </a:spcBef>
              <a:spcAft>
                <a:spcPts val="0"/>
              </a:spcAft>
              <a:buClr>
                <a:schemeClr val="dk1"/>
              </a:buClr>
              <a:buFont typeface="Arial"/>
              <a:buNone/>
            </a:pPr>
            <a:r>
              <a:rPr lang="vi" sz="1800">
                <a:solidFill>
                  <a:schemeClr val="dk1"/>
                </a:solidFill>
              </a:rPr>
              <a:t>	3.2. Vi phạm high cohesion</a:t>
            </a:r>
            <a:endParaRPr sz="1800">
              <a:solidFill>
                <a:schemeClr val="dk1"/>
              </a:solidFill>
            </a:endParaRPr>
          </a:p>
          <a:p>
            <a:pPr marL="0" lvl="6" indent="0" algn="l" rtl="0">
              <a:lnSpc>
                <a:spcPct val="150000"/>
              </a:lnSpc>
              <a:spcBef>
                <a:spcPts val="0"/>
              </a:spcBef>
              <a:spcAft>
                <a:spcPts val="0"/>
              </a:spcAft>
              <a:buClr>
                <a:schemeClr val="dk1"/>
              </a:buClr>
              <a:buFont typeface="Arial"/>
              <a:buNone/>
            </a:pPr>
            <a:r>
              <a:rPr lang="vi" sz="1800">
                <a:solidFill>
                  <a:schemeClr val="dk1"/>
                </a:solidFill>
              </a:rPr>
              <a:t>	3.3. Vi phạm SOLID</a:t>
            </a:r>
            <a:endParaRPr sz="1800">
              <a:solidFill>
                <a:schemeClr val="dk1"/>
              </a:solidFill>
            </a:endParaRPr>
          </a:p>
          <a:p>
            <a:pPr marL="0" lvl="6" indent="0" algn="l" rtl="0">
              <a:lnSpc>
                <a:spcPct val="150000"/>
              </a:lnSpc>
              <a:spcBef>
                <a:spcPts val="0"/>
              </a:spcBef>
              <a:spcAft>
                <a:spcPts val="0"/>
              </a:spcAft>
              <a:buClr>
                <a:schemeClr val="dk1"/>
              </a:buClr>
              <a:buFont typeface="Arial"/>
              <a:buNone/>
            </a:pPr>
            <a:r>
              <a:rPr lang="vi" sz="1800">
                <a:solidFill>
                  <a:schemeClr val="dk1"/>
                </a:solidFill>
              </a:rPr>
              <a:t>	3.4. Clean code</a:t>
            </a:r>
            <a:endParaRPr sz="1800">
              <a:solidFill>
                <a:schemeClr val="dk1"/>
              </a:solidFill>
            </a:endParaRPr>
          </a:p>
          <a:p>
            <a:pPr marL="457200" lvl="0" indent="-342900" algn="l" rtl="0">
              <a:lnSpc>
                <a:spcPct val="150000"/>
              </a:lnSpc>
              <a:spcBef>
                <a:spcPts val="0"/>
              </a:spcBef>
              <a:spcAft>
                <a:spcPts val="0"/>
              </a:spcAft>
              <a:buClr>
                <a:schemeClr val="dk1"/>
              </a:buClr>
              <a:buSzPts val="1800"/>
              <a:buAutoNum type="arabicPeriod"/>
            </a:pPr>
            <a:r>
              <a:rPr lang="vi" sz="1800">
                <a:solidFill>
                  <a:schemeClr val="dk1"/>
                </a:solidFill>
              </a:rPr>
              <a:t>Các yêu cầu phát sinh trong tương lai </a:t>
            </a:r>
            <a:endParaRPr sz="1800">
              <a:solidFill>
                <a:schemeClr val="dk1"/>
              </a:solidFill>
            </a:endParaRPr>
          </a:p>
          <a:p>
            <a:pPr marL="457200" lvl="0" indent="-342900" algn="l" rtl="0">
              <a:lnSpc>
                <a:spcPct val="150000"/>
              </a:lnSpc>
              <a:spcBef>
                <a:spcPts val="0"/>
              </a:spcBef>
              <a:spcAft>
                <a:spcPts val="0"/>
              </a:spcAft>
              <a:buClr>
                <a:schemeClr val="dk1"/>
              </a:buClr>
              <a:buSzPts val="1800"/>
              <a:buAutoNum type="arabicPeriod"/>
            </a:pPr>
            <a:r>
              <a:rPr lang="vi" sz="1800">
                <a:solidFill>
                  <a:schemeClr val="dk1"/>
                </a:solidFill>
              </a:rPr>
              <a:t>Tổng kết</a:t>
            </a:r>
            <a:endParaRPr sz="1800">
              <a:solidFill>
                <a:schemeClr val="dk1"/>
              </a:solidFill>
            </a:endParaRPr>
          </a:p>
          <a:p>
            <a:pPr marL="0" lvl="0" indent="0" algn="l" rtl="0">
              <a:spcBef>
                <a:spcPts val="0"/>
              </a:spcBef>
              <a:spcAft>
                <a:spcPts val="0"/>
              </a:spcAft>
              <a:buNone/>
            </a:pP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4"/>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4. Các đề xuất cải tiến</a:t>
            </a:r>
            <a:endParaRPr sz="2300">
              <a:latin typeface="Times New Roman"/>
              <a:ea typeface="Times New Roman"/>
              <a:cs typeface="Times New Roman"/>
              <a:sym typeface="Times New Roman"/>
            </a:endParaRPr>
          </a:p>
        </p:txBody>
      </p:sp>
      <p:sp>
        <p:nvSpPr>
          <p:cNvPr id="240" name="Google Shape;240;p44"/>
          <p:cNvSpPr txBox="1"/>
          <p:nvPr/>
        </p:nvSpPr>
        <p:spPr>
          <a:xfrm>
            <a:off x="235075" y="623550"/>
            <a:ext cx="5808000" cy="43956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4.2. Đề xuất khi thêm màn hình: Xem chi tiết sản phẩm</a:t>
            </a:r>
            <a:endParaRPr sz="1800">
              <a:solidFill>
                <a:schemeClr val="dk1"/>
              </a:solidFill>
            </a:endParaRPr>
          </a:p>
          <a:p>
            <a:pPr marL="0" lvl="6" indent="0" algn="l" rtl="0">
              <a:lnSpc>
                <a:spcPct val="150000"/>
              </a:lnSpc>
              <a:spcBef>
                <a:spcPts val="0"/>
              </a:spcBef>
              <a:spcAft>
                <a:spcPts val="0"/>
              </a:spcAft>
              <a:buNone/>
            </a:pPr>
            <a:br>
              <a:rPr lang="vi" sz="1800">
                <a:solidFill>
                  <a:schemeClr val="dk1"/>
                </a:solidFill>
              </a:rPr>
            </a:br>
            <a:r>
              <a:rPr lang="vi" sz="1800">
                <a:solidFill>
                  <a:schemeClr val="dk1"/>
                </a:solidFill>
              </a:rPr>
              <a:t>Thêm method để lấy thông tin chi tiết ở trong Media. Trong getDetails, sử dụng Reflection Field cho việc </a:t>
            </a:r>
            <a:br>
              <a:rPr lang="vi" sz="1800">
                <a:solidFill>
                  <a:schemeClr val="dk1"/>
                </a:solidFill>
              </a:rPr>
            </a:br>
            <a:r>
              <a:rPr lang="vi" sz="1800">
                <a:solidFill>
                  <a:schemeClr val="dk1"/>
                </a:solidFill>
              </a:rPr>
              <a:t>lấy các trường được khai báo trong class. </a:t>
            </a:r>
            <a:endParaRPr sz="1800">
              <a:solidFill>
                <a:schemeClr val="dk1"/>
              </a:solidFill>
            </a:endParaRPr>
          </a:p>
          <a:p>
            <a:pPr marL="0" lvl="6" indent="0" algn="l" rtl="0">
              <a:lnSpc>
                <a:spcPct val="150000"/>
              </a:lnSpc>
              <a:spcBef>
                <a:spcPts val="0"/>
              </a:spcBef>
              <a:spcAft>
                <a:spcPts val="0"/>
              </a:spcAft>
              <a:buNone/>
            </a:pPr>
            <a:r>
              <a:rPr lang="vi" sz="1800">
                <a:solidFill>
                  <a:schemeClr val="dk1"/>
                </a:solidFill>
              </a:rPr>
              <a:t>Tương tự đề xuất 1, có thể thêm annotation để lấy</a:t>
            </a:r>
            <a:br>
              <a:rPr lang="vi" sz="1800">
                <a:solidFill>
                  <a:schemeClr val="dk1"/>
                </a:solidFill>
              </a:rPr>
            </a:br>
            <a:r>
              <a:rPr lang="vi" sz="1800">
                <a:solidFill>
                  <a:schemeClr val="dk1"/>
                </a:solidFill>
              </a:rPr>
              <a:t>tên của từng thuộc tính, phục vụ cho việc đổi tên</a:t>
            </a:r>
            <a:br>
              <a:rPr lang="vi" sz="1800">
                <a:solidFill>
                  <a:schemeClr val="dk1"/>
                </a:solidFill>
              </a:rPr>
            </a:br>
            <a:r>
              <a:rPr lang="vi" sz="1800">
                <a:solidFill>
                  <a:schemeClr val="dk1"/>
                </a:solidFill>
              </a:rPr>
              <a:t>hiển thị.</a:t>
            </a:r>
            <a:endParaRPr sz="1800">
              <a:solidFill>
                <a:schemeClr val="dk1"/>
              </a:solidFill>
            </a:endParaRPr>
          </a:p>
        </p:txBody>
      </p:sp>
      <p:pic>
        <p:nvPicPr>
          <p:cNvPr id="241" name="Google Shape;241;p44"/>
          <p:cNvPicPr preferRelativeResize="0"/>
          <p:nvPr/>
        </p:nvPicPr>
        <p:blipFill>
          <a:blip r:embed="rId3">
            <a:alphaModFix/>
          </a:blip>
          <a:stretch>
            <a:fillRect/>
          </a:stretch>
        </p:blipFill>
        <p:spPr>
          <a:xfrm>
            <a:off x="5766800" y="1023725"/>
            <a:ext cx="3282375" cy="3673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45"/>
          <p:cNvPicPr preferRelativeResize="0"/>
          <p:nvPr/>
        </p:nvPicPr>
        <p:blipFill>
          <a:blip r:embed="rId3">
            <a:alphaModFix/>
          </a:blip>
          <a:stretch>
            <a:fillRect/>
          </a:stretch>
        </p:blipFill>
        <p:spPr>
          <a:xfrm>
            <a:off x="2254125" y="1532024"/>
            <a:ext cx="7042275" cy="3541050"/>
          </a:xfrm>
          <a:prstGeom prst="rect">
            <a:avLst/>
          </a:prstGeom>
          <a:noFill/>
          <a:ln>
            <a:noFill/>
          </a:ln>
        </p:spPr>
      </p:pic>
      <p:sp>
        <p:nvSpPr>
          <p:cNvPr id="247" name="Google Shape;247;p45"/>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4. Các đề xuất cải tiến</a:t>
            </a:r>
            <a:endParaRPr sz="2300">
              <a:latin typeface="Times New Roman"/>
              <a:ea typeface="Times New Roman"/>
              <a:cs typeface="Times New Roman"/>
              <a:sym typeface="Times New Roman"/>
            </a:endParaRPr>
          </a:p>
        </p:txBody>
      </p:sp>
      <p:sp>
        <p:nvSpPr>
          <p:cNvPr id="248" name="Google Shape;248;p45"/>
          <p:cNvSpPr txBox="1"/>
          <p:nvPr/>
        </p:nvSpPr>
        <p:spPr>
          <a:xfrm>
            <a:off x="235075" y="623550"/>
            <a:ext cx="8171100" cy="43956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4.3. Đề xuất khi thay đổi yêu cầu khi load giao diện</a:t>
            </a:r>
            <a:endParaRPr sz="1800">
              <a:solidFill>
                <a:schemeClr val="dk1"/>
              </a:solidFill>
            </a:endParaRPr>
          </a:p>
          <a:p>
            <a:pPr marL="457200" lvl="0" indent="-330200" algn="l" rtl="0">
              <a:lnSpc>
                <a:spcPct val="150000"/>
              </a:lnSpc>
              <a:spcBef>
                <a:spcPts val="0"/>
              </a:spcBef>
              <a:spcAft>
                <a:spcPts val="0"/>
              </a:spcAft>
              <a:buClr>
                <a:schemeClr val="dk1"/>
              </a:buClr>
              <a:buSzPts val="1600"/>
              <a:buChar char="+"/>
            </a:pPr>
            <a:r>
              <a:rPr lang="vi" sz="1600">
                <a:solidFill>
                  <a:schemeClr val="dk1"/>
                </a:solidFill>
              </a:rPr>
              <a:t>Thiết kế mới ta thêm các phương thức thông báo lỗi cho lớp cha BaseScreenHandler thay vì đặt </a:t>
            </a:r>
            <a:endParaRPr sz="1600">
              <a:solidFill>
                <a:schemeClr val="dk1"/>
              </a:solidFill>
            </a:endParaRPr>
          </a:p>
          <a:p>
            <a:pPr marL="457200" lvl="0" indent="0" algn="l" rtl="0">
              <a:lnSpc>
                <a:spcPct val="150000"/>
              </a:lnSpc>
              <a:spcBef>
                <a:spcPts val="0"/>
              </a:spcBef>
              <a:spcAft>
                <a:spcPts val="0"/>
              </a:spcAft>
              <a:buNone/>
            </a:pPr>
            <a:r>
              <a:rPr lang="vi" sz="1600">
                <a:solidFill>
                  <a:schemeClr val="dk1"/>
                </a:solidFill>
              </a:rPr>
              <a:t>chúng tại các lớp con.</a:t>
            </a:r>
            <a:endParaRPr sz="1600">
              <a:solidFill>
                <a:schemeClr val="dk1"/>
              </a:solidFill>
            </a:endParaRPr>
          </a:p>
          <a:p>
            <a:pPr marL="457200" lvl="0" indent="-330200" algn="l" rtl="0">
              <a:lnSpc>
                <a:spcPct val="150000"/>
              </a:lnSpc>
              <a:spcBef>
                <a:spcPts val="0"/>
              </a:spcBef>
              <a:spcAft>
                <a:spcPts val="0"/>
              </a:spcAft>
              <a:buClr>
                <a:schemeClr val="dk1"/>
              </a:buClr>
              <a:buSzPts val="1600"/>
              <a:buChar char="+"/>
            </a:pPr>
            <a:r>
              <a:rPr lang="vi" sz="1600">
                <a:solidFill>
                  <a:schemeClr val="dk1"/>
                </a:solidFill>
              </a:rPr>
              <a:t>Khi cần thay đổi nội dung lỗi</a:t>
            </a:r>
            <a:endParaRPr sz="1600">
              <a:solidFill>
                <a:schemeClr val="dk1"/>
              </a:solidFill>
            </a:endParaRPr>
          </a:p>
          <a:p>
            <a:pPr marL="457200" lvl="0" indent="0" algn="l" rtl="0">
              <a:lnSpc>
                <a:spcPct val="150000"/>
              </a:lnSpc>
              <a:spcBef>
                <a:spcPts val="0"/>
              </a:spcBef>
              <a:spcAft>
                <a:spcPts val="0"/>
              </a:spcAft>
              <a:buNone/>
            </a:pPr>
            <a:r>
              <a:rPr lang="vi" sz="1600">
                <a:solidFill>
                  <a:schemeClr val="dk1"/>
                </a:solidFill>
              </a:rPr>
              <a:t>ta chỉ cần thêm</a:t>
            </a:r>
            <a:endParaRPr sz="1600">
              <a:solidFill>
                <a:schemeClr val="dk1"/>
              </a:solidFill>
            </a:endParaRPr>
          </a:p>
          <a:p>
            <a:pPr marL="457200" lvl="0" indent="0" algn="l" rtl="0">
              <a:lnSpc>
                <a:spcPct val="150000"/>
              </a:lnSpc>
              <a:spcBef>
                <a:spcPts val="0"/>
              </a:spcBef>
              <a:spcAft>
                <a:spcPts val="0"/>
              </a:spcAft>
              <a:buNone/>
            </a:pPr>
            <a:r>
              <a:rPr lang="vi" sz="1600">
                <a:solidFill>
                  <a:schemeClr val="dk1"/>
                </a:solidFill>
              </a:rPr>
              <a:t>biến final cho </a:t>
            </a:r>
            <a:endParaRPr sz="1600">
              <a:solidFill>
                <a:schemeClr val="dk1"/>
              </a:solidFill>
            </a:endParaRPr>
          </a:p>
          <a:p>
            <a:pPr marL="457200" lvl="0" indent="0" algn="l" rtl="0">
              <a:lnSpc>
                <a:spcPct val="150000"/>
              </a:lnSpc>
              <a:spcBef>
                <a:spcPts val="0"/>
              </a:spcBef>
              <a:spcAft>
                <a:spcPts val="0"/>
              </a:spcAft>
              <a:buNone/>
            </a:pPr>
            <a:r>
              <a:rPr lang="vi" sz="1600">
                <a:solidFill>
                  <a:schemeClr val="dk1"/>
                </a:solidFill>
              </a:rPr>
              <a:t>nội dung báo lỗi để sử dụng </a:t>
            </a:r>
            <a:endParaRPr sz="1600">
              <a:solidFill>
                <a:schemeClr val="dk1"/>
              </a:solidFill>
            </a:endParaRPr>
          </a:p>
          <a:p>
            <a:pPr marL="457200" lvl="0" indent="0" algn="l" rtl="0">
              <a:lnSpc>
                <a:spcPct val="150000"/>
              </a:lnSpc>
              <a:spcBef>
                <a:spcPts val="0"/>
              </a:spcBef>
              <a:spcAft>
                <a:spcPts val="0"/>
              </a:spcAft>
              <a:buNone/>
            </a:pPr>
            <a:r>
              <a:rPr lang="vi" sz="1600">
                <a:solidFill>
                  <a:schemeClr val="dk1"/>
                </a:solidFill>
              </a:rPr>
              <a:t>chúng.</a:t>
            </a:r>
            <a:endParaRPr sz="1600">
              <a:solidFill>
                <a:schemeClr val="dk1"/>
              </a:solidFill>
            </a:endParaRPr>
          </a:p>
          <a:p>
            <a:pPr marL="0" lvl="6" indent="0" algn="l" rtl="0">
              <a:lnSpc>
                <a:spcPct val="150000"/>
              </a:lnSpc>
              <a:spcBef>
                <a:spcPts val="0"/>
              </a:spcBef>
              <a:spcAft>
                <a:spcPts val="0"/>
              </a:spcAft>
              <a:buNone/>
            </a:pP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6"/>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4. Các đề xuất cải tiến</a:t>
            </a:r>
            <a:endParaRPr sz="2300">
              <a:latin typeface="Times New Roman"/>
              <a:ea typeface="Times New Roman"/>
              <a:cs typeface="Times New Roman"/>
              <a:sym typeface="Times New Roman"/>
            </a:endParaRPr>
          </a:p>
        </p:txBody>
      </p:sp>
      <p:sp>
        <p:nvSpPr>
          <p:cNvPr id="254" name="Google Shape;254;p46"/>
          <p:cNvSpPr txBox="1"/>
          <p:nvPr/>
        </p:nvSpPr>
        <p:spPr>
          <a:xfrm>
            <a:off x="235075" y="623550"/>
            <a:ext cx="8171100" cy="43956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4.4. Cải tiến vấn đề thay đổi phương thức tính khoảng cách sử dụng thư viện mới và thay đổi công thức tính phí vận chuyển</a:t>
            </a:r>
            <a:endParaRPr sz="1800">
              <a:solidFill>
                <a:schemeClr val="dk1"/>
              </a:solidFill>
            </a:endParaRPr>
          </a:p>
          <a:p>
            <a:pPr marL="457200" lvl="0" indent="-342900" algn="l" rtl="0">
              <a:lnSpc>
                <a:spcPct val="150000"/>
              </a:lnSpc>
              <a:spcBef>
                <a:spcPts val="0"/>
              </a:spcBef>
              <a:spcAft>
                <a:spcPts val="0"/>
              </a:spcAft>
              <a:buClr>
                <a:schemeClr val="dk1"/>
              </a:buClr>
              <a:buSzPts val="1800"/>
              <a:buChar char="-"/>
            </a:pPr>
            <a:r>
              <a:rPr lang="vi" sz="1800">
                <a:solidFill>
                  <a:schemeClr val="dk1"/>
                </a:solidFill>
              </a:rPr>
              <a:t>Thư viện mới có giao diện khác giao diện thư viện đang dùng</a:t>
            </a:r>
            <a:endParaRPr sz="1800">
              <a:solidFill>
                <a:schemeClr val="dk1"/>
              </a:solidFill>
            </a:endParaRPr>
          </a:p>
          <a:p>
            <a:pPr marL="457200" lvl="0" indent="0" algn="l" rtl="0">
              <a:lnSpc>
                <a:spcPct val="150000"/>
              </a:lnSpc>
              <a:spcBef>
                <a:spcPts val="0"/>
              </a:spcBef>
              <a:spcAft>
                <a:spcPts val="0"/>
              </a:spcAft>
              <a:buNone/>
            </a:pPr>
            <a:r>
              <a:rPr lang="vi" sz="1800">
                <a:solidFill>
                  <a:schemeClr val="dk1"/>
                </a:solidFill>
              </a:rPr>
              <a:t>-&gt; Sử dụng Adapter Pattern</a:t>
            </a:r>
            <a:endParaRPr sz="1800">
              <a:solidFill>
                <a:schemeClr val="dk1"/>
              </a:solidFill>
            </a:endParaRPr>
          </a:p>
          <a:p>
            <a:pPr marL="457200" lvl="0" indent="-342900" algn="l" rtl="0">
              <a:lnSpc>
                <a:spcPct val="150000"/>
              </a:lnSpc>
              <a:spcBef>
                <a:spcPts val="0"/>
              </a:spcBef>
              <a:spcAft>
                <a:spcPts val="0"/>
              </a:spcAft>
              <a:buClr>
                <a:schemeClr val="dk1"/>
              </a:buClr>
              <a:buSzPts val="1800"/>
              <a:buChar char="-"/>
            </a:pPr>
            <a:r>
              <a:rPr lang="vi" sz="1800">
                <a:solidFill>
                  <a:schemeClr val="dk1"/>
                </a:solidFill>
              </a:rPr>
              <a:t>Công thức tính phí vận chuyển mới</a:t>
            </a:r>
            <a:endParaRPr sz="1800">
              <a:solidFill>
                <a:schemeClr val="dk1"/>
              </a:solidFill>
            </a:endParaRPr>
          </a:p>
          <a:p>
            <a:pPr marL="0" lvl="6" indent="0" algn="l" rtl="0">
              <a:lnSpc>
                <a:spcPct val="150000"/>
              </a:lnSpc>
              <a:spcBef>
                <a:spcPts val="0"/>
              </a:spcBef>
              <a:spcAft>
                <a:spcPts val="0"/>
              </a:spcAft>
              <a:buNone/>
            </a:pPr>
            <a:r>
              <a:rPr lang="vi" sz="1800">
                <a:solidFill>
                  <a:schemeClr val="dk1"/>
                </a:solidFill>
              </a:rPr>
              <a:t>	-&gt; Sử dụng Strategy Pattern</a:t>
            </a:r>
            <a:endParaRPr sz="1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7"/>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4. Các đề xuất cải tiến</a:t>
            </a:r>
            <a:endParaRPr sz="2300">
              <a:latin typeface="Times New Roman"/>
              <a:ea typeface="Times New Roman"/>
              <a:cs typeface="Times New Roman"/>
              <a:sym typeface="Times New Roman"/>
            </a:endParaRPr>
          </a:p>
        </p:txBody>
      </p:sp>
      <p:sp>
        <p:nvSpPr>
          <p:cNvPr id="260" name="Google Shape;260;p47"/>
          <p:cNvSpPr txBox="1"/>
          <p:nvPr/>
        </p:nvSpPr>
        <p:spPr>
          <a:xfrm>
            <a:off x="235075" y="623550"/>
            <a:ext cx="8171100" cy="43956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4.4. Cải tiến vấn đề thay đổi phương thức tính khoảng cách sử dụng thư viện mới và thay đổi công thức tính phí vận chuyển</a:t>
            </a:r>
            <a:endParaRPr sz="1800">
              <a:solidFill>
                <a:schemeClr val="dk1"/>
              </a:solidFill>
            </a:endParaRPr>
          </a:p>
          <a:p>
            <a:pPr marL="0" lvl="6" indent="0" algn="l" rtl="0">
              <a:lnSpc>
                <a:spcPct val="150000"/>
              </a:lnSpc>
              <a:spcBef>
                <a:spcPts val="0"/>
              </a:spcBef>
              <a:spcAft>
                <a:spcPts val="0"/>
              </a:spcAft>
              <a:buNone/>
            </a:pPr>
            <a:endParaRPr sz="1800">
              <a:solidFill>
                <a:schemeClr val="dk1"/>
              </a:solidFill>
            </a:endParaRPr>
          </a:p>
        </p:txBody>
      </p:sp>
      <p:pic>
        <p:nvPicPr>
          <p:cNvPr id="261" name="Google Shape;261;p47"/>
          <p:cNvPicPr preferRelativeResize="0"/>
          <p:nvPr/>
        </p:nvPicPr>
        <p:blipFill>
          <a:blip r:embed="rId3">
            <a:alphaModFix/>
          </a:blip>
          <a:stretch>
            <a:fillRect/>
          </a:stretch>
        </p:blipFill>
        <p:spPr>
          <a:xfrm>
            <a:off x="2103850" y="1469000"/>
            <a:ext cx="4936325" cy="2942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8"/>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4. Các đề xuất cải tiến</a:t>
            </a:r>
            <a:endParaRPr sz="2300">
              <a:latin typeface="Times New Roman"/>
              <a:ea typeface="Times New Roman"/>
              <a:cs typeface="Times New Roman"/>
              <a:sym typeface="Times New Roman"/>
            </a:endParaRPr>
          </a:p>
        </p:txBody>
      </p:sp>
      <p:sp>
        <p:nvSpPr>
          <p:cNvPr id="267" name="Google Shape;267;p48"/>
          <p:cNvSpPr txBox="1"/>
          <p:nvPr/>
        </p:nvSpPr>
        <p:spPr>
          <a:xfrm>
            <a:off x="235075" y="623550"/>
            <a:ext cx="8171100" cy="43956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4.4. Cải tiến vấn đề thay đổi phương thức tính khoảng cách sử dụng thư viện mới và thay đổi công thức tính phí vận chuyển</a:t>
            </a:r>
            <a:endParaRPr sz="1800">
              <a:solidFill>
                <a:schemeClr val="dk1"/>
              </a:solidFill>
            </a:endParaRPr>
          </a:p>
          <a:p>
            <a:pPr marL="0" lvl="6" indent="0" algn="l" rtl="0">
              <a:lnSpc>
                <a:spcPct val="150000"/>
              </a:lnSpc>
              <a:spcBef>
                <a:spcPts val="0"/>
              </a:spcBef>
              <a:spcAft>
                <a:spcPts val="0"/>
              </a:spcAft>
              <a:buNone/>
            </a:pPr>
            <a:endParaRPr sz="1800">
              <a:solidFill>
                <a:schemeClr val="dk1"/>
              </a:solidFill>
            </a:endParaRPr>
          </a:p>
        </p:txBody>
      </p:sp>
      <p:pic>
        <p:nvPicPr>
          <p:cNvPr id="268" name="Google Shape;268;p48"/>
          <p:cNvPicPr preferRelativeResize="0"/>
          <p:nvPr/>
        </p:nvPicPr>
        <p:blipFill>
          <a:blip r:embed="rId3">
            <a:alphaModFix/>
          </a:blip>
          <a:stretch>
            <a:fillRect/>
          </a:stretch>
        </p:blipFill>
        <p:spPr>
          <a:xfrm>
            <a:off x="668700" y="1394650"/>
            <a:ext cx="4974351" cy="3276576"/>
          </a:xfrm>
          <a:prstGeom prst="rect">
            <a:avLst/>
          </a:prstGeom>
          <a:noFill/>
          <a:ln>
            <a:noFill/>
          </a:ln>
        </p:spPr>
      </p:pic>
      <p:pic>
        <p:nvPicPr>
          <p:cNvPr id="269" name="Google Shape;269;p48"/>
          <p:cNvPicPr preferRelativeResize="0"/>
          <p:nvPr/>
        </p:nvPicPr>
        <p:blipFill>
          <a:blip r:embed="rId4">
            <a:alphaModFix/>
          </a:blip>
          <a:stretch>
            <a:fillRect/>
          </a:stretch>
        </p:blipFill>
        <p:spPr>
          <a:xfrm>
            <a:off x="4980425" y="2886475"/>
            <a:ext cx="3815700" cy="476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9"/>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4. Các đề xuất cải tiến</a:t>
            </a:r>
            <a:endParaRPr sz="2300">
              <a:latin typeface="Times New Roman"/>
              <a:ea typeface="Times New Roman"/>
              <a:cs typeface="Times New Roman"/>
              <a:sym typeface="Times New Roman"/>
            </a:endParaRPr>
          </a:p>
        </p:txBody>
      </p:sp>
      <p:sp>
        <p:nvSpPr>
          <p:cNvPr id="275" name="Google Shape;275;p49"/>
          <p:cNvSpPr txBox="1"/>
          <p:nvPr/>
        </p:nvSpPr>
        <p:spPr>
          <a:xfrm>
            <a:off x="235075" y="623550"/>
            <a:ext cx="817110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4.5. Thêm phương thức thanh toán mới: Thẻ nội địa (Domestic Card)</a:t>
            </a:r>
            <a:endParaRPr sz="1800">
              <a:solidFill>
                <a:schemeClr val="dk1"/>
              </a:solidFill>
            </a:endParaRPr>
          </a:p>
          <a:p>
            <a:pPr marL="0" lvl="6" indent="0" algn="l" rtl="0">
              <a:lnSpc>
                <a:spcPct val="150000"/>
              </a:lnSpc>
              <a:spcBef>
                <a:spcPts val="0"/>
              </a:spcBef>
              <a:spcAft>
                <a:spcPts val="0"/>
              </a:spcAft>
              <a:buNone/>
            </a:pPr>
            <a:endParaRPr sz="1800">
              <a:solidFill>
                <a:schemeClr val="dk1"/>
              </a:solidFill>
            </a:endParaRPr>
          </a:p>
        </p:txBody>
      </p:sp>
      <p:sp>
        <p:nvSpPr>
          <p:cNvPr id="276" name="Google Shape;276;p49"/>
          <p:cNvSpPr txBox="1"/>
          <p:nvPr/>
        </p:nvSpPr>
        <p:spPr>
          <a:xfrm>
            <a:off x="235075" y="2571750"/>
            <a:ext cx="1778400" cy="540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sz="1800"/>
              <a:t>Thiết kế cũ</a:t>
            </a:r>
            <a:endParaRPr sz="1800"/>
          </a:p>
        </p:txBody>
      </p:sp>
      <p:pic>
        <p:nvPicPr>
          <p:cNvPr id="277" name="Google Shape;277;p49"/>
          <p:cNvPicPr preferRelativeResize="0"/>
          <p:nvPr/>
        </p:nvPicPr>
        <p:blipFill>
          <a:blip r:embed="rId3">
            <a:alphaModFix/>
          </a:blip>
          <a:stretch>
            <a:fillRect/>
          </a:stretch>
        </p:blipFill>
        <p:spPr>
          <a:xfrm>
            <a:off x="2150800" y="1057400"/>
            <a:ext cx="6758166" cy="36748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0"/>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4. Các đề xuất cải tiến</a:t>
            </a:r>
            <a:endParaRPr sz="2300">
              <a:latin typeface="Times New Roman"/>
              <a:ea typeface="Times New Roman"/>
              <a:cs typeface="Times New Roman"/>
              <a:sym typeface="Times New Roman"/>
            </a:endParaRPr>
          </a:p>
        </p:txBody>
      </p:sp>
      <p:sp>
        <p:nvSpPr>
          <p:cNvPr id="283" name="Google Shape;283;p50"/>
          <p:cNvSpPr txBox="1"/>
          <p:nvPr/>
        </p:nvSpPr>
        <p:spPr>
          <a:xfrm>
            <a:off x="235075" y="623550"/>
            <a:ext cx="817110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4.5. Thêm phương thức thanh toán mới: Thẻ nội địa (Domestic Card)</a:t>
            </a:r>
            <a:endParaRPr sz="1800">
              <a:solidFill>
                <a:schemeClr val="dk1"/>
              </a:solidFill>
            </a:endParaRPr>
          </a:p>
          <a:p>
            <a:pPr marL="0" lvl="6" indent="0" algn="l" rtl="0">
              <a:lnSpc>
                <a:spcPct val="150000"/>
              </a:lnSpc>
              <a:spcBef>
                <a:spcPts val="0"/>
              </a:spcBef>
              <a:spcAft>
                <a:spcPts val="0"/>
              </a:spcAft>
              <a:buNone/>
            </a:pPr>
            <a:endParaRPr sz="1800">
              <a:solidFill>
                <a:schemeClr val="dk1"/>
              </a:solidFill>
            </a:endParaRPr>
          </a:p>
        </p:txBody>
      </p:sp>
      <p:sp>
        <p:nvSpPr>
          <p:cNvPr id="284" name="Google Shape;284;p50"/>
          <p:cNvSpPr txBox="1"/>
          <p:nvPr/>
        </p:nvSpPr>
        <p:spPr>
          <a:xfrm>
            <a:off x="0" y="1840175"/>
            <a:ext cx="1544100" cy="540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sz="1800"/>
              <a:t>Đề xuất</a:t>
            </a:r>
            <a:endParaRPr sz="1800"/>
          </a:p>
        </p:txBody>
      </p:sp>
      <p:pic>
        <p:nvPicPr>
          <p:cNvPr id="285" name="Google Shape;285;p50"/>
          <p:cNvPicPr preferRelativeResize="0"/>
          <p:nvPr/>
        </p:nvPicPr>
        <p:blipFill rotWithShape="1">
          <a:blip r:embed="rId3">
            <a:alphaModFix/>
          </a:blip>
          <a:srcRect t="1230" b="-1230"/>
          <a:stretch/>
        </p:blipFill>
        <p:spPr>
          <a:xfrm>
            <a:off x="1674000" y="983675"/>
            <a:ext cx="7377625" cy="3855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51"/>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4. Các đề xuất cải tiến</a:t>
            </a:r>
            <a:endParaRPr sz="2300">
              <a:latin typeface="Times New Roman"/>
              <a:ea typeface="Times New Roman"/>
              <a:cs typeface="Times New Roman"/>
              <a:sym typeface="Times New Roman"/>
            </a:endParaRPr>
          </a:p>
        </p:txBody>
      </p:sp>
      <p:sp>
        <p:nvSpPr>
          <p:cNvPr id="291" name="Google Shape;291;p51"/>
          <p:cNvSpPr txBox="1"/>
          <p:nvPr/>
        </p:nvSpPr>
        <p:spPr>
          <a:xfrm>
            <a:off x="235075" y="623550"/>
            <a:ext cx="817110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4.5. Thêm phương thức thanh toán mới: Thẻ nội địa (Domestic Card)</a:t>
            </a:r>
            <a:endParaRPr sz="1800">
              <a:solidFill>
                <a:schemeClr val="dk1"/>
              </a:solidFill>
            </a:endParaRPr>
          </a:p>
          <a:p>
            <a:pPr marL="0" lvl="6" indent="0" algn="l" rtl="0">
              <a:lnSpc>
                <a:spcPct val="150000"/>
              </a:lnSpc>
              <a:spcBef>
                <a:spcPts val="0"/>
              </a:spcBef>
              <a:spcAft>
                <a:spcPts val="0"/>
              </a:spcAft>
              <a:buNone/>
            </a:pPr>
            <a:endParaRPr sz="1800">
              <a:solidFill>
                <a:schemeClr val="dk1"/>
              </a:solidFill>
            </a:endParaRPr>
          </a:p>
        </p:txBody>
      </p:sp>
      <p:sp>
        <p:nvSpPr>
          <p:cNvPr id="292" name="Google Shape;292;p51"/>
          <p:cNvSpPr txBox="1"/>
          <p:nvPr/>
        </p:nvSpPr>
        <p:spPr>
          <a:xfrm>
            <a:off x="292625" y="1375088"/>
            <a:ext cx="6631500" cy="540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sz="1800"/>
              <a:t>Sử dụng</a:t>
            </a:r>
            <a:endParaRPr sz="1800"/>
          </a:p>
        </p:txBody>
      </p:sp>
      <p:pic>
        <p:nvPicPr>
          <p:cNvPr id="293" name="Google Shape;293;p51"/>
          <p:cNvPicPr preferRelativeResize="0"/>
          <p:nvPr/>
        </p:nvPicPr>
        <p:blipFill>
          <a:blip r:embed="rId3">
            <a:alphaModFix/>
          </a:blip>
          <a:stretch>
            <a:fillRect/>
          </a:stretch>
        </p:blipFill>
        <p:spPr>
          <a:xfrm>
            <a:off x="945325" y="2036575"/>
            <a:ext cx="7399575" cy="1648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2"/>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5. Tổng kết</a:t>
            </a:r>
            <a:endParaRPr sz="2300">
              <a:latin typeface="Times New Roman"/>
              <a:ea typeface="Times New Roman"/>
              <a:cs typeface="Times New Roman"/>
              <a:sym typeface="Times New Roman"/>
            </a:endParaRPr>
          </a:p>
        </p:txBody>
      </p:sp>
      <p:sp>
        <p:nvSpPr>
          <p:cNvPr id="299" name="Google Shape;299;p52"/>
          <p:cNvSpPr txBox="1"/>
          <p:nvPr/>
        </p:nvSpPr>
        <p:spPr>
          <a:xfrm>
            <a:off x="235075" y="623550"/>
            <a:ext cx="8171100" cy="4164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5.1. Kết quả tổng quan</a:t>
            </a:r>
            <a:endParaRPr sz="1800">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Mã nguồn dự án cửa hàng online AIMS đã có thiết kế tốt hơn</a:t>
            </a:r>
            <a:endParaRPr sz="1800">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Mã nguồn đã đáp ứng được nguyên lý SOLID</a:t>
            </a:r>
            <a:endParaRPr sz="1800">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Đã khắc phục vấn đề clean code như clean name, clean method, clean class</a:t>
            </a:r>
            <a:endParaRPr sz="1800">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Do đã tuân theo nguyên lý SOLID nên những vi phạm coupling cohesion trước đó cũng không còn nữa.</a:t>
            </a:r>
            <a:endParaRPr sz="1800">
              <a:solidFill>
                <a:schemeClr val="dk1"/>
              </a:solidFill>
              <a:latin typeface="Times New Roman"/>
              <a:ea typeface="Times New Roman"/>
              <a:cs typeface="Times New Roman"/>
              <a:sym typeface="Times New Roman"/>
            </a:endParaRPr>
          </a:p>
          <a:p>
            <a:pPr marL="0" lvl="6" indent="0" algn="l" rtl="0">
              <a:lnSpc>
                <a:spcPct val="150000"/>
              </a:lnSpc>
              <a:spcBef>
                <a:spcPts val="0"/>
              </a:spcBef>
              <a:spcAft>
                <a:spcPts val="0"/>
              </a:spcAft>
              <a:buNone/>
            </a:pPr>
            <a:r>
              <a:rPr lang="vi" sz="2000">
                <a:solidFill>
                  <a:schemeClr val="dk1"/>
                </a:solidFill>
                <a:latin typeface="Times New Roman"/>
                <a:ea typeface="Times New Roman"/>
                <a:cs typeface="Times New Roman"/>
                <a:sym typeface="Times New Roman"/>
              </a:rPr>
              <a:t>5.2. Các vấn đề còn tồn đọng</a:t>
            </a:r>
            <a:endParaRPr sz="2000">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Việc sửa đổi hàm tính phí theo khối lượng dẫn tới việc bị stamp coupling </a:t>
            </a:r>
            <a:endParaRPr sz="1800">
              <a:solidFill>
                <a:schemeClr val="dk1"/>
              </a:solidFill>
              <a:latin typeface="Times New Roman"/>
              <a:ea typeface="Times New Roman"/>
              <a:cs typeface="Times New Roman"/>
              <a:sym typeface="Times New Roman"/>
            </a:endParaRPr>
          </a:p>
          <a:p>
            <a:pPr marL="0" lvl="6" indent="0" algn="l" rtl="0">
              <a:lnSpc>
                <a:spcPct val="150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3"/>
          <p:cNvSpPr txBox="1">
            <a:spLocks noGrp="1"/>
          </p:cNvSpPr>
          <p:nvPr>
            <p:ph type="sldNum" idx="12"/>
          </p:nvPr>
        </p:nvSpPr>
        <p:spPr>
          <a:xfrm>
            <a:off x="6867383" y="4929095"/>
            <a:ext cx="2057400" cy="2739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vi"/>
              <a:t>29</a:t>
            </a:fld>
            <a:endParaRPr/>
          </a:p>
        </p:txBody>
      </p:sp>
      <p:sp>
        <p:nvSpPr>
          <p:cNvPr id="305" name="Google Shape;305;p53"/>
          <p:cNvSpPr txBox="1"/>
          <p:nvPr/>
        </p:nvSpPr>
        <p:spPr>
          <a:xfrm>
            <a:off x="4181101" y="2266500"/>
            <a:ext cx="4656300" cy="610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4800"/>
              <a:buFont typeface="Lato"/>
              <a:buNone/>
            </a:pPr>
            <a:r>
              <a:rPr lang="vi" sz="4800" b="1" i="0" u="none" strike="noStrike" cap="none">
                <a:solidFill>
                  <a:srgbClr val="C00000"/>
                </a:solidFill>
                <a:latin typeface="Times New Roman"/>
                <a:ea typeface="Times New Roman"/>
                <a:cs typeface="Times New Roman"/>
                <a:sym typeface="Times New Roman"/>
              </a:rPr>
              <a:t>THANK YOU !</a:t>
            </a:r>
            <a:endParaRPr sz="140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7"/>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457200" lvl="0" indent="-374650" algn="l" rtl="0">
              <a:lnSpc>
                <a:spcPct val="90000"/>
              </a:lnSpc>
              <a:spcBef>
                <a:spcPts val="0"/>
              </a:spcBef>
              <a:spcAft>
                <a:spcPts val="0"/>
              </a:spcAft>
              <a:buSzPts val="2300"/>
              <a:buFont typeface="Times New Roman"/>
              <a:buAutoNum type="arabicPeriod"/>
            </a:pPr>
            <a:r>
              <a:rPr lang="vi" sz="2300">
                <a:latin typeface="Times New Roman"/>
                <a:ea typeface="Times New Roman"/>
                <a:cs typeface="Times New Roman"/>
                <a:sym typeface="Times New Roman"/>
              </a:rPr>
              <a:t>Phân công công việc</a:t>
            </a:r>
            <a:endParaRPr sz="2300">
              <a:latin typeface="Times New Roman"/>
              <a:ea typeface="Times New Roman"/>
              <a:cs typeface="Times New Roman"/>
              <a:sym typeface="Times New Roman"/>
            </a:endParaRPr>
          </a:p>
        </p:txBody>
      </p:sp>
      <p:graphicFrame>
        <p:nvGraphicFramePr>
          <p:cNvPr id="117" name="Google Shape;117;p27"/>
          <p:cNvGraphicFramePr/>
          <p:nvPr/>
        </p:nvGraphicFramePr>
        <p:xfrm>
          <a:off x="1051300" y="1203956"/>
          <a:ext cx="7589550" cy="2903265"/>
        </p:xfrm>
        <a:graphic>
          <a:graphicData uri="http://schemas.openxmlformats.org/drawingml/2006/table">
            <a:tbl>
              <a:tblPr firstRow="1" bandRow="1">
                <a:noFill/>
                <a:tableStyleId>{C1BB0EF5-3618-4F50-AB98-6D5161CA4211}</a:tableStyleId>
              </a:tblPr>
              <a:tblGrid>
                <a:gridCol w="1883700">
                  <a:extLst>
                    <a:ext uri="{9D8B030D-6E8A-4147-A177-3AD203B41FA5}">
                      <a16:colId xmlns:a16="http://schemas.microsoft.com/office/drawing/2014/main" val="20000"/>
                    </a:ext>
                  </a:extLst>
                </a:gridCol>
                <a:gridCol w="5705850">
                  <a:extLst>
                    <a:ext uri="{9D8B030D-6E8A-4147-A177-3AD203B41FA5}">
                      <a16:colId xmlns:a16="http://schemas.microsoft.com/office/drawing/2014/main" val="20001"/>
                    </a:ext>
                  </a:extLst>
                </a:gridCol>
              </a:tblGrid>
              <a:tr h="327675">
                <a:tc>
                  <a:txBody>
                    <a:bodyPr/>
                    <a:lstStyle/>
                    <a:p>
                      <a:pPr marL="0" marR="0" lvl="0" indent="0" algn="l" rtl="0">
                        <a:lnSpc>
                          <a:spcPct val="100000"/>
                        </a:lnSpc>
                        <a:spcBef>
                          <a:spcPts val="0"/>
                        </a:spcBef>
                        <a:spcAft>
                          <a:spcPts val="0"/>
                        </a:spcAft>
                        <a:buClr>
                          <a:srgbClr val="000000"/>
                        </a:buClr>
                        <a:buSzPts val="1700"/>
                        <a:buFont typeface="Arial"/>
                        <a:buNone/>
                      </a:pPr>
                      <a:r>
                        <a:rPr lang="vi" sz="1700" b="1" u="none" strike="noStrike" cap="none">
                          <a:latin typeface="Times New Roman"/>
                          <a:ea typeface="Times New Roman"/>
                          <a:cs typeface="Times New Roman"/>
                          <a:sym typeface="Times New Roman"/>
                        </a:rPr>
                        <a:t>Thành viên</a:t>
                      </a:r>
                      <a:endParaRPr sz="1700" b="1" u="none" strike="noStrike" cap="none">
                        <a:latin typeface="Times New Roman"/>
                        <a:ea typeface="Times New Roman"/>
                        <a:cs typeface="Times New Roman"/>
                        <a:sym typeface="Times New Roman"/>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700"/>
                        <a:buFont typeface="Arial"/>
                        <a:buNone/>
                      </a:pPr>
                      <a:r>
                        <a:rPr lang="vi" sz="1700" b="1" u="none" strike="noStrike" cap="none">
                          <a:latin typeface="Times New Roman"/>
                          <a:ea typeface="Times New Roman"/>
                          <a:cs typeface="Times New Roman"/>
                          <a:sym typeface="Times New Roman"/>
                        </a:rPr>
                        <a:t>Công việc</a:t>
                      </a:r>
                      <a:endParaRPr sz="1700" b="1" u="none" strike="noStrike" cap="none">
                        <a:latin typeface="Times New Roman"/>
                        <a:ea typeface="Times New Roman"/>
                        <a:cs typeface="Times New Roman"/>
                        <a:sym typeface="Times New Roman"/>
                      </a:endParaRPr>
                    </a:p>
                  </a:txBody>
                  <a:tcPr marL="68600" marR="68600" marT="34300" marB="34300">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53575">
                <a:tc>
                  <a:txBody>
                    <a:bodyPr/>
                    <a:lstStyle/>
                    <a:p>
                      <a:pPr marL="0" marR="0" lvl="0" indent="0" algn="l" rtl="0">
                        <a:lnSpc>
                          <a:spcPct val="100000"/>
                        </a:lnSpc>
                        <a:spcBef>
                          <a:spcPts val="0"/>
                        </a:spcBef>
                        <a:spcAft>
                          <a:spcPts val="0"/>
                        </a:spcAft>
                        <a:buClr>
                          <a:srgbClr val="000000"/>
                        </a:buClr>
                        <a:buSzPts val="1500"/>
                        <a:buFont typeface="Arial"/>
                        <a:buNone/>
                      </a:pPr>
                      <a:r>
                        <a:rPr lang="vi" sz="1800">
                          <a:latin typeface="Times New Roman"/>
                          <a:ea typeface="Times New Roman"/>
                          <a:cs typeface="Times New Roman"/>
                          <a:sym typeface="Times New Roman"/>
                        </a:rPr>
                        <a:t>Lương Thái Nam</a:t>
                      </a:r>
                      <a:endParaRPr sz="1800" u="none" strike="noStrike" cap="none">
                        <a:latin typeface="Times New Roman"/>
                        <a:ea typeface="Times New Roman"/>
                        <a:cs typeface="Times New Roman"/>
                        <a:sym typeface="Times New Roman"/>
                      </a:endParaRPr>
                    </a:p>
                  </a:txBody>
                  <a:tcPr marL="68600" marR="68600" marT="34300" marB="34300">
                    <a:lnR w="9525" cap="flat" cmpd="sng">
                      <a:solidFill>
                        <a:srgbClr val="000000"/>
                      </a:solidFill>
                      <a:prstDash val="solid"/>
                      <a:round/>
                      <a:headEnd type="none" w="sm" len="sm"/>
                      <a:tailEnd type="none" w="sm" len="sm"/>
                    </a:lnR>
                  </a:tcPr>
                </a:tc>
                <a:tc>
                  <a:txBody>
                    <a:bodyPr/>
                    <a:lstStyle/>
                    <a:p>
                      <a:pPr marL="0" lvl="0" indent="0" algn="l" rtl="0">
                        <a:spcBef>
                          <a:spcPts val="0"/>
                        </a:spcBef>
                        <a:spcAft>
                          <a:spcPts val="0"/>
                        </a:spcAft>
                        <a:buClr>
                          <a:schemeClr val="dk1"/>
                        </a:buClr>
                        <a:buFont typeface="Arial"/>
                        <a:buNone/>
                      </a:pPr>
                      <a:r>
                        <a:rPr lang="vi" sz="1800">
                          <a:solidFill>
                            <a:schemeClr val="dk1"/>
                          </a:solidFill>
                        </a:rPr>
                        <a:t>Yêu cầu 4: Thay đổi cách tính khoảng cách, sử dụng thư viện mới</a:t>
                      </a:r>
                      <a:endParaRPr sz="1800">
                        <a:solidFill>
                          <a:schemeClr val="dk1"/>
                        </a:solidFill>
                      </a:endParaRPr>
                    </a:p>
                    <a:p>
                      <a:pPr marL="0" lvl="0" indent="0" algn="l" rtl="0">
                        <a:spcBef>
                          <a:spcPts val="0"/>
                        </a:spcBef>
                        <a:spcAft>
                          <a:spcPts val="0"/>
                        </a:spcAft>
                        <a:buClr>
                          <a:schemeClr val="dk1"/>
                        </a:buClr>
                        <a:buFont typeface="Arial"/>
                        <a:buNone/>
                      </a:pPr>
                      <a:r>
                        <a:rPr lang="vi" sz="1800">
                          <a:solidFill>
                            <a:schemeClr val="dk1"/>
                          </a:solidFill>
                        </a:rPr>
                        <a:t>Yêu cầu 6: Thay đổi công thức tính phí vận chuyển</a:t>
                      </a:r>
                      <a:endParaRPr sz="1800">
                        <a:solidFill>
                          <a:schemeClr val="dk1"/>
                        </a:solidFill>
                      </a:endParaRPr>
                    </a:p>
                  </a:txBody>
                  <a:tcPr marL="47625" marR="47625" marT="47625" marB="476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43900">
                <a:tc>
                  <a:txBody>
                    <a:bodyPr/>
                    <a:lstStyle/>
                    <a:p>
                      <a:pPr marL="0" marR="0" lvl="0" indent="0" algn="l" rtl="0">
                        <a:lnSpc>
                          <a:spcPct val="100000"/>
                        </a:lnSpc>
                        <a:spcBef>
                          <a:spcPts val="0"/>
                        </a:spcBef>
                        <a:spcAft>
                          <a:spcPts val="0"/>
                        </a:spcAft>
                        <a:buClr>
                          <a:srgbClr val="000000"/>
                        </a:buClr>
                        <a:buSzPts val="1500"/>
                        <a:buFont typeface="Arial"/>
                        <a:buNone/>
                      </a:pPr>
                      <a:r>
                        <a:rPr lang="vi" sz="1800">
                          <a:latin typeface="Times New Roman"/>
                          <a:ea typeface="Times New Roman"/>
                          <a:cs typeface="Times New Roman"/>
                          <a:sym typeface="Times New Roman"/>
                        </a:rPr>
                        <a:t>Lê Minh Vũ</a:t>
                      </a:r>
                      <a:endParaRPr sz="1800" u="none" strike="noStrike" cap="none"/>
                    </a:p>
                  </a:txBody>
                  <a:tcPr marL="68600" marR="68600" marT="34300" marB="34300"/>
                </a:tc>
                <a:tc>
                  <a:txBody>
                    <a:bodyPr/>
                    <a:lstStyle/>
                    <a:p>
                      <a:pPr marL="0" lvl="0" indent="0" algn="l" rtl="0">
                        <a:spcBef>
                          <a:spcPts val="0"/>
                        </a:spcBef>
                        <a:spcAft>
                          <a:spcPts val="0"/>
                        </a:spcAft>
                        <a:buClr>
                          <a:schemeClr val="dk1"/>
                        </a:buClr>
                        <a:buSzPts val="800"/>
                        <a:buFont typeface="Arial"/>
                        <a:buNone/>
                      </a:pPr>
                      <a:r>
                        <a:rPr lang="vi" sz="1800"/>
                        <a:t>Yêu cầu 1: Thêm mặt hàng Media mới: AudioBook</a:t>
                      </a:r>
                      <a:endParaRPr sz="1800"/>
                    </a:p>
                    <a:p>
                      <a:pPr marL="0" lvl="0" indent="0" algn="l" rtl="0">
                        <a:spcBef>
                          <a:spcPts val="0"/>
                        </a:spcBef>
                        <a:spcAft>
                          <a:spcPts val="0"/>
                        </a:spcAft>
                        <a:buClr>
                          <a:schemeClr val="dk1"/>
                        </a:buClr>
                        <a:buSzPts val="800"/>
                        <a:buFont typeface="Arial"/>
                        <a:buNone/>
                      </a:pPr>
                      <a:r>
                        <a:rPr lang="vi" sz="1800"/>
                        <a:t>Yêu cầu 2: Thêm màn hình: Xem chi tiết sản phẩm</a:t>
                      </a:r>
                      <a:endParaRPr sz="1800"/>
                    </a:p>
                  </a:txBody>
                  <a:tcPr marL="47625" marR="47625" marT="47625" marB="47625">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2"/>
                  </a:ext>
                </a:extLst>
              </a:tr>
              <a:tr h="643900">
                <a:tc>
                  <a:txBody>
                    <a:bodyPr/>
                    <a:lstStyle/>
                    <a:p>
                      <a:pPr marL="0" marR="0" lvl="0" indent="0" algn="l" rtl="0">
                        <a:lnSpc>
                          <a:spcPct val="100000"/>
                        </a:lnSpc>
                        <a:spcBef>
                          <a:spcPts val="0"/>
                        </a:spcBef>
                        <a:spcAft>
                          <a:spcPts val="0"/>
                        </a:spcAft>
                        <a:buClr>
                          <a:srgbClr val="000000"/>
                        </a:buClr>
                        <a:buSzPts val="1500"/>
                        <a:buFont typeface="Arial"/>
                        <a:buNone/>
                      </a:pPr>
                      <a:r>
                        <a:rPr lang="vi" sz="1800">
                          <a:latin typeface="Times New Roman"/>
                          <a:ea typeface="Times New Roman"/>
                          <a:cs typeface="Times New Roman"/>
                          <a:sym typeface="Times New Roman"/>
                        </a:rPr>
                        <a:t>Nguyễn Xuân Sơn</a:t>
                      </a:r>
                      <a:endParaRPr sz="1800" u="none" strike="noStrike" cap="none"/>
                    </a:p>
                  </a:txBody>
                  <a:tcPr marL="68600" marR="68600" marT="34300" marB="34300"/>
                </a:tc>
                <a:tc>
                  <a:txBody>
                    <a:bodyPr/>
                    <a:lstStyle/>
                    <a:p>
                      <a:pPr marL="0" lvl="0" indent="0" algn="l" rtl="0">
                        <a:spcBef>
                          <a:spcPts val="0"/>
                        </a:spcBef>
                        <a:spcAft>
                          <a:spcPts val="0"/>
                        </a:spcAft>
                        <a:buClr>
                          <a:schemeClr val="dk1"/>
                        </a:buClr>
                        <a:buSzPts val="800"/>
                        <a:buFont typeface="Arial"/>
                        <a:buNone/>
                      </a:pPr>
                      <a:r>
                        <a:rPr lang="vi" sz="1800"/>
                        <a:t>Yêu cầu 5: Thêm phương thức thanh toán mới: Thẻ nội địa (Domestic Card)</a:t>
                      </a:r>
                      <a:endParaRPr sz="1800" u="none" strike="noStrike" cap="none"/>
                    </a:p>
                  </a:txBody>
                  <a:tcPr marL="47625" marR="47625" marT="47625" marB="47625"/>
                </a:tc>
                <a:extLst>
                  <a:ext uri="{0D108BD9-81ED-4DB2-BD59-A6C34878D82A}">
                    <a16:rowId xmlns:a16="http://schemas.microsoft.com/office/drawing/2014/main" val="10003"/>
                  </a:ext>
                </a:extLst>
              </a:tr>
              <a:tr h="369575">
                <a:tc>
                  <a:txBody>
                    <a:bodyPr/>
                    <a:lstStyle/>
                    <a:p>
                      <a:pPr marL="0" marR="0" lvl="0" indent="0" algn="l" rtl="0">
                        <a:lnSpc>
                          <a:spcPct val="100000"/>
                        </a:lnSpc>
                        <a:spcBef>
                          <a:spcPts val="0"/>
                        </a:spcBef>
                        <a:spcAft>
                          <a:spcPts val="0"/>
                        </a:spcAft>
                        <a:buClr>
                          <a:srgbClr val="000000"/>
                        </a:buClr>
                        <a:buSzPts val="1500"/>
                        <a:buFont typeface="Arial"/>
                        <a:buNone/>
                      </a:pPr>
                      <a:r>
                        <a:rPr lang="vi" sz="1800">
                          <a:latin typeface="Times New Roman"/>
                          <a:ea typeface="Times New Roman"/>
                          <a:cs typeface="Times New Roman"/>
                          <a:sym typeface="Times New Roman"/>
                        </a:rPr>
                        <a:t>Trần Văn Quang</a:t>
                      </a:r>
                      <a:endParaRPr sz="1800" u="none" strike="noStrike" cap="none"/>
                    </a:p>
                  </a:txBody>
                  <a:tcPr marL="68600" marR="68600" marT="34300" marB="34300"/>
                </a:tc>
                <a:tc>
                  <a:txBody>
                    <a:bodyPr/>
                    <a:lstStyle/>
                    <a:p>
                      <a:pPr marL="0" lvl="0" indent="0" algn="l" rtl="0">
                        <a:spcBef>
                          <a:spcPts val="0"/>
                        </a:spcBef>
                        <a:spcAft>
                          <a:spcPts val="0"/>
                        </a:spcAft>
                        <a:buClr>
                          <a:schemeClr val="dk1"/>
                        </a:buClr>
                        <a:buSzPts val="800"/>
                        <a:buFont typeface="Arial"/>
                        <a:buNone/>
                      </a:pPr>
                      <a:r>
                        <a:rPr lang="vi" sz="1800"/>
                        <a:t>Yêu cầu 3: Thay đổi yêu cầu khi load giao diện</a:t>
                      </a:r>
                      <a:endParaRPr sz="1800" u="none" strike="noStrike" cap="none"/>
                    </a:p>
                  </a:txBody>
                  <a:tcPr marL="47625" marR="47625" marT="47625" marB="47625"/>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8"/>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2. Tổng quan</a:t>
            </a:r>
            <a:endParaRPr sz="2300">
              <a:latin typeface="Times New Roman"/>
              <a:ea typeface="Times New Roman"/>
              <a:cs typeface="Times New Roman"/>
              <a:sym typeface="Times New Roman"/>
            </a:endParaRPr>
          </a:p>
        </p:txBody>
      </p:sp>
      <p:sp>
        <p:nvSpPr>
          <p:cNvPr id="123" name="Google Shape;123;p28"/>
          <p:cNvSpPr txBox="1"/>
          <p:nvPr/>
        </p:nvSpPr>
        <p:spPr>
          <a:xfrm>
            <a:off x="396150" y="691050"/>
            <a:ext cx="7867200" cy="3567900"/>
          </a:xfrm>
          <a:prstGeom prst="rect">
            <a:avLst/>
          </a:prstGeom>
          <a:noFill/>
          <a:ln>
            <a:noFill/>
          </a:ln>
        </p:spPr>
        <p:txBody>
          <a:bodyPr spcFirstLastPara="1" wrap="square" lIns="91425" tIns="91425" rIns="91425" bIns="91425" anchor="t" anchorCtr="0">
            <a:noAutofit/>
          </a:bodyPr>
          <a:lstStyle/>
          <a:p>
            <a:pPr marL="457200" lvl="0" indent="-342900" algn="just" rtl="0">
              <a:lnSpc>
                <a:spcPct val="150000"/>
              </a:lnSpc>
              <a:spcBef>
                <a:spcPts val="100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Phần mềm là một cửa hàng online có tên là AIMS giúp người dùng đặt hàng các sản phẩm đa phương tiện như sách, đĩa CD, đĩa DVD từ cửa hàng. </a:t>
            </a:r>
            <a:endParaRPr sz="180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Đánh giá sơ bộ: </a:t>
            </a:r>
            <a:endParaRPr sz="1800">
              <a:solidFill>
                <a:schemeClr val="dk1"/>
              </a:solidFill>
              <a:latin typeface="Times New Roman"/>
              <a:ea typeface="Times New Roman"/>
              <a:cs typeface="Times New Roman"/>
              <a:sym typeface="Times New Roman"/>
            </a:endParaRPr>
          </a:p>
          <a:p>
            <a:pPr marL="914400" lvl="1" indent="-342900" algn="just" rtl="0">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Phần mềm đã đáp ứng được các chức năng cơ bản tại thời điểm hiện tại, có thể đưa vào sử dụng và vận hành. </a:t>
            </a:r>
            <a:endParaRPr sz="1800">
              <a:solidFill>
                <a:schemeClr val="dk1"/>
              </a:solidFill>
              <a:latin typeface="Times New Roman"/>
              <a:ea typeface="Times New Roman"/>
              <a:cs typeface="Times New Roman"/>
              <a:sym typeface="Times New Roman"/>
            </a:endParaRPr>
          </a:p>
          <a:p>
            <a:pPr marL="914400" lvl="1" indent="-342900" algn="just" rtl="0">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Tuy nhiên vẫn chưa đảm bảo một thiết kế tốt như high cohesion, low coupling hay tuân thủ nguyên lý SOLID </a:t>
            </a:r>
            <a:endParaRPr sz="1800">
              <a:solidFill>
                <a:schemeClr val="dk1"/>
              </a:solidFill>
              <a:latin typeface="Times New Roman"/>
              <a:ea typeface="Times New Roman"/>
              <a:cs typeface="Times New Roman"/>
              <a:sym typeface="Times New Roman"/>
            </a:endParaRPr>
          </a:p>
          <a:p>
            <a:pPr marL="0" lvl="0" indent="0" algn="just" rtl="0">
              <a:lnSpc>
                <a:spcPct val="150000"/>
              </a:lnSpc>
              <a:spcBef>
                <a:spcPts val="1000"/>
              </a:spcBef>
              <a:spcAft>
                <a:spcPts val="0"/>
              </a:spcAft>
              <a:buNone/>
            </a:pPr>
            <a:r>
              <a:rPr lang="vi" sz="1800">
                <a:solidFill>
                  <a:schemeClr val="dk1"/>
                </a:solidFill>
                <a:latin typeface="Times New Roman"/>
                <a:ea typeface="Times New Roman"/>
                <a:cs typeface="Times New Roman"/>
                <a:sym typeface="Times New Roman"/>
              </a:rPr>
              <a:t>	=&gt; Khi mở rộng hay thay đổi sẽ gặp nhiều khó khăn </a:t>
            </a:r>
            <a:endParaRPr sz="1800">
              <a:solidFill>
                <a:schemeClr val="dk1"/>
              </a:solidFill>
              <a:latin typeface="Times New Roman"/>
              <a:ea typeface="Times New Roman"/>
              <a:cs typeface="Times New Roman"/>
              <a:sym typeface="Times New Roman"/>
            </a:endParaRPr>
          </a:p>
          <a:p>
            <a:pPr marL="457200" lvl="0" indent="0" algn="just" rtl="0">
              <a:lnSpc>
                <a:spcPct val="150000"/>
              </a:lnSpc>
              <a:spcBef>
                <a:spcPts val="1000"/>
              </a:spcBef>
              <a:spcAft>
                <a:spcPts val="80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9"/>
          <p:cNvSpPr txBox="1">
            <a:spLocks noGrp="1"/>
          </p:cNvSpPr>
          <p:nvPr>
            <p:ph type="body" idx="1"/>
          </p:nvPr>
        </p:nvSpPr>
        <p:spPr>
          <a:xfrm>
            <a:off x="234900" y="1152500"/>
            <a:ext cx="8674200" cy="2364300"/>
          </a:xfrm>
          <a:prstGeom prst="rect">
            <a:avLst/>
          </a:prstGeom>
        </p:spPr>
        <p:txBody>
          <a:bodyPr spcFirstLastPara="1" wrap="square" lIns="68575" tIns="34275" rIns="68575" bIns="34275" anchor="t" anchorCtr="0">
            <a:normAutofit/>
          </a:bodyPr>
          <a:lstStyle/>
          <a:p>
            <a:pPr marL="0" lvl="0" indent="0" algn="just" rtl="0">
              <a:lnSpc>
                <a:spcPct val="150000"/>
              </a:lnSpc>
              <a:spcBef>
                <a:spcPts val="0"/>
              </a:spcBef>
              <a:spcAft>
                <a:spcPts val="0"/>
              </a:spcAft>
              <a:buNone/>
            </a:pPr>
            <a:r>
              <a:rPr lang="vi">
                <a:solidFill>
                  <a:schemeClr val="dk1"/>
                </a:solidFill>
                <a:latin typeface="Times New Roman"/>
                <a:ea typeface="Times New Roman"/>
                <a:cs typeface="Times New Roman"/>
                <a:sym typeface="Times New Roman"/>
              </a:rPr>
              <a:t>Các chức năng hiện có của phần mềm:</a:t>
            </a:r>
            <a:endParaRPr>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vi">
                <a:solidFill>
                  <a:schemeClr val="dk1"/>
                </a:solidFill>
                <a:latin typeface="Times New Roman"/>
                <a:ea typeface="Times New Roman"/>
                <a:cs typeface="Times New Roman"/>
                <a:sym typeface="Times New Roman"/>
              </a:rPr>
              <a:t>Xem danh sách các sản phẩm đang có trong cửa hàng</a:t>
            </a:r>
            <a:endParaRPr>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Noto Sans Symbols"/>
              <a:buChar char="●"/>
            </a:pPr>
            <a:r>
              <a:rPr lang="vi">
                <a:solidFill>
                  <a:schemeClr val="dk1"/>
                </a:solidFill>
                <a:latin typeface="Times New Roman"/>
                <a:ea typeface="Times New Roman"/>
                <a:cs typeface="Times New Roman"/>
                <a:sym typeface="Times New Roman"/>
              </a:rPr>
              <a:t>Thêm các sản phẩm trong danh mục vào giỏ hàng</a:t>
            </a:r>
            <a:endParaRPr>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vi">
                <a:solidFill>
                  <a:schemeClr val="dk1"/>
                </a:solidFill>
                <a:latin typeface="Times New Roman"/>
                <a:ea typeface="Times New Roman"/>
                <a:cs typeface="Times New Roman"/>
                <a:sym typeface="Times New Roman"/>
              </a:rPr>
              <a:t>Điền thông tin thanh toán đơn hàng, xác định địa chỉ giao hàng và hướng dẫn giao hàng</a:t>
            </a:r>
            <a:endParaRPr/>
          </a:p>
        </p:txBody>
      </p:sp>
      <p:sp>
        <p:nvSpPr>
          <p:cNvPr id="129" name="Google Shape;129;p29"/>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2. Tổng quan</a:t>
            </a:r>
            <a:endParaRPr sz="23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30"/>
          <p:cNvPicPr preferRelativeResize="0"/>
          <p:nvPr/>
        </p:nvPicPr>
        <p:blipFill rotWithShape="1">
          <a:blip r:embed="rId3">
            <a:alphaModFix/>
          </a:blip>
          <a:srcRect r="4324"/>
          <a:stretch/>
        </p:blipFill>
        <p:spPr>
          <a:xfrm>
            <a:off x="3270025" y="831963"/>
            <a:ext cx="4939050" cy="3929725"/>
          </a:xfrm>
          <a:prstGeom prst="rect">
            <a:avLst/>
          </a:prstGeom>
          <a:noFill/>
          <a:ln>
            <a:noFill/>
          </a:ln>
        </p:spPr>
      </p:pic>
      <p:sp>
        <p:nvSpPr>
          <p:cNvPr id="135" name="Google Shape;135;p30"/>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2. Tổng quan</a:t>
            </a:r>
            <a:endParaRPr sz="2300">
              <a:latin typeface="Times New Roman"/>
              <a:ea typeface="Times New Roman"/>
              <a:cs typeface="Times New Roman"/>
              <a:sym typeface="Times New Roman"/>
            </a:endParaRPr>
          </a:p>
        </p:txBody>
      </p:sp>
      <p:sp>
        <p:nvSpPr>
          <p:cNvPr id="136" name="Google Shape;136;p30"/>
          <p:cNvSpPr txBox="1"/>
          <p:nvPr/>
        </p:nvSpPr>
        <p:spPr>
          <a:xfrm>
            <a:off x="56275" y="691025"/>
            <a:ext cx="4706700" cy="832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sz="1800"/>
              <a:t>Biểu đồ Usecase của phần mềm</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1"/>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2. Tổng quan</a:t>
            </a:r>
            <a:endParaRPr sz="2300">
              <a:latin typeface="Times New Roman"/>
              <a:ea typeface="Times New Roman"/>
              <a:cs typeface="Times New Roman"/>
              <a:sym typeface="Times New Roman"/>
            </a:endParaRPr>
          </a:p>
        </p:txBody>
      </p:sp>
      <p:sp>
        <p:nvSpPr>
          <p:cNvPr id="142" name="Google Shape;142;p31"/>
          <p:cNvSpPr txBox="1"/>
          <p:nvPr/>
        </p:nvSpPr>
        <p:spPr>
          <a:xfrm>
            <a:off x="56275" y="691025"/>
            <a:ext cx="4706700" cy="832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sz="1800"/>
              <a:t>Cấu trúc mã nguồn - MVC:</a:t>
            </a:r>
            <a:endParaRPr sz="1800"/>
          </a:p>
        </p:txBody>
      </p:sp>
      <p:pic>
        <p:nvPicPr>
          <p:cNvPr id="143" name="Google Shape;143;p31"/>
          <p:cNvPicPr preferRelativeResize="0"/>
          <p:nvPr/>
        </p:nvPicPr>
        <p:blipFill>
          <a:blip r:embed="rId3">
            <a:alphaModFix/>
          </a:blip>
          <a:stretch>
            <a:fillRect/>
          </a:stretch>
        </p:blipFill>
        <p:spPr>
          <a:xfrm>
            <a:off x="2031950" y="1293550"/>
            <a:ext cx="5943600" cy="3095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2"/>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149" name="Google Shape;149;p32"/>
          <p:cNvSpPr txBox="1"/>
          <p:nvPr/>
        </p:nvSpPr>
        <p:spPr>
          <a:xfrm>
            <a:off x="235075" y="624700"/>
            <a:ext cx="8171100" cy="35790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Clr>
                <a:schemeClr val="dk1"/>
              </a:buClr>
              <a:buSzPts val="1100"/>
              <a:buFont typeface="Arial"/>
              <a:buNone/>
            </a:pPr>
            <a:r>
              <a:rPr lang="vi" sz="1800">
                <a:solidFill>
                  <a:schemeClr val="dk1"/>
                </a:solidFill>
              </a:rPr>
              <a:t>3.1. Vi phạm low coupling</a:t>
            </a:r>
            <a:endParaRPr/>
          </a:p>
        </p:txBody>
      </p:sp>
      <p:sp>
        <p:nvSpPr>
          <p:cNvPr id="150" name="Google Shape;150;p32"/>
          <p:cNvSpPr txBox="1"/>
          <p:nvPr/>
        </p:nvSpPr>
        <p:spPr>
          <a:xfrm>
            <a:off x="0" y="1096225"/>
            <a:ext cx="8909100" cy="3477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vi" sz="1800">
                <a:latin typeface="Times New Roman"/>
                <a:ea typeface="Times New Roman"/>
                <a:cs typeface="Times New Roman"/>
                <a:sym typeface="Times New Roman"/>
              </a:rPr>
              <a:t>Content coupling: </a:t>
            </a:r>
            <a:endParaRPr sz="1800">
              <a:latin typeface="Times New Roman"/>
              <a:ea typeface="Times New Roman"/>
              <a:cs typeface="Times New Roman"/>
              <a:sym typeface="Times New Roman"/>
            </a:endParaRPr>
          </a:p>
          <a:p>
            <a:pPr marL="914400" lvl="0" indent="-342900" algn="l" rtl="0">
              <a:spcBef>
                <a:spcPts val="0"/>
              </a:spcBef>
              <a:spcAft>
                <a:spcPts val="0"/>
              </a:spcAft>
              <a:buSzPts val="1800"/>
              <a:buFont typeface="Times New Roman"/>
              <a:buChar char="+"/>
            </a:pPr>
            <a:r>
              <a:rPr lang="vi" sz="1800">
                <a:latin typeface="Times New Roman"/>
                <a:ea typeface="Times New Roman"/>
                <a:cs typeface="Times New Roman"/>
                <a:sym typeface="Times New Roman"/>
              </a:rPr>
              <a:t>Các thuộc tính trong class </a:t>
            </a:r>
            <a:r>
              <a:rPr lang="vi" sz="1800">
                <a:solidFill>
                  <a:schemeClr val="dk1"/>
                </a:solidFill>
                <a:latin typeface="Times New Roman"/>
                <a:ea typeface="Times New Roman"/>
                <a:cs typeface="Times New Roman"/>
                <a:sym typeface="Times New Roman"/>
              </a:rPr>
              <a:t>entity.shipping.DeliveryInfo có phạm vi truy cập là protected nhưng lại không có lớp nào kế thừa. </a:t>
            </a:r>
            <a:endParaRPr sz="1800">
              <a:solidFill>
                <a:schemeClr val="dk1"/>
              </a:solidFill>
              <a:latin typeface="Times New Roman"/>
              <a:ea typeface="Times New Roman"/>
              <a:cs typeface="Times New Roman"/>
              <a:sym typeface="Times New Roman"/>
            </a:endParaRPr>
          </a:p>
          <a:p>
            <a:pPr marL="914400" lvl="0" indent="0" algn="l" rtl="0">
              <a:spcBef>
                <a:spcPts val="0"/>
              </a:spcBef>
              <a:spcAft>
                <a:spcPts val="0"/>
              </a:spcAft>
              <a:buNone/>
            </a:pPr>
            <a:r>
              <a:rPr lang="vi" sz="1800">
                <a:solidFill>
                  <a:schemeClr val="dk1"/>
                </a:solidFill>
                <a:latin typeface="Times New Roman"/>
                <a:ea typeface="Times New Roman"/>
                <a:cs typeface="Times New Roman"/>
                <a:sym typeface="Times New Roman"/>
              </a:rPr>
              <a:t>=&gt; các lớp trong cùng package shipping có thể truy cập và sửa đổi</a:t>
            </a:r>
            <a:endParaRPr sz="1800">
              <a:solidFill>
                <a:schemeClr val="dk1"/>
              </a:solidFill>
              <a:latin typeface="Times New Roman"/>
              <a:ea typeface="Times New Roman"/>
              <a:cs typeface="Times New Roman"/>
              <a:sym typeface="Times New Roman"/>
            </a:endParaRPr>
          </a:p>
        </p:txBody>
      </p:sp>
      <p:pic>
        <p:nvPicPr>
          <p:cNvPr id="151" name="Google Shape;151;p32"/>
          <p:cNvPicPr preferRelativeResize="0"/>
          <p:nvPr/>
        </p:nvPicPr>
        <p:blipFill>
          <a:blip r:embed="rId3">
            <a:alphaModFix/>
          </a:blip>
          <a:stretch>
            <a:fillRect/>
          </a:stretch>
        </p:blipFill>
        <p:spPr>
          <a:xfrm>
            <a:off x="2364950" y="2374248"/>
            <a:ext cx="4179200" cy="208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3"/>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157" name="Google Shape;157;p33"/>
          <p:cNvSpPr txBox="1"/>
          <p:nvPr/>
        </p:nvSpPr>
        <p:spPr>
          <a:xfrm>
            <a:off x="235075" y="624700"/>
            <a:ext cx="8171100" cy="35790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Clr>
                <a:schemeClr val="dk1"/>
              </a:buClr>
              <a:buSzPts val="1100"/>
              <a:buFont typeface="Arial"/>
              <a:buNone/>
            </a:pPr>
            <a:r>
              <a:rPr lang="vi" sz="1800">
                <a:solidFill>
                  <a:schemeClr val="dk1"/>
                </a:solidFill>
              </a:rPr>
              <a:t>3.1. Vi phạm low coupling</a:t>
            </a:r>
            <a:endParaRPr/>
          </a:p>
        </p:txBody>
      </p:sp>
      <p:sp>
        <p:nvSpPr>
          <p:cNvPr id="158" name="Google Shape;158;p33"/>
          <p:cNvSpPr txBox="1"/>
          <p:nvPr/>
        </p:nvSpPr>
        <p:spPr>
          <a:xfrm>
            <a:off x="0" y="1096225"/>
            <a:ext cx="8909100" cy="3477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Common coupling:</a:t>
            </a:r>
            <a:endParaRPr sz="1800">
              <a:solidFill>
                <a:schemeClr val="dk1"/>
              </a:solidFill>
              <a:latin typeface="Times New Roman"/>
              <a:ea typeface="Times New Roman"/>
              <a:cs typeface="Times New Roman"/>
              <a:sym typeface="Times New Roman"/>
            </a:endParaRPr>
          </a:p>
          <a:p>
            <a:pPr marL="914400" lvl="0" indent="-342900" algn="l" rtl="0">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Trong class views.screen.ViewsConfig.java là các biến dùng chung cho cả hệ thống nhưng không được khai báo là final. </a:t>
            </a:r>
            <a:endParaRPr sz="1800">
              <a:solidFill>
                <a:schemeClr val="dk1"/>
              </a:solidFill>
              <a:latin typeface="Times New Roman"/>
              <a:ea typeface="Times New Roman"/>
              <a:cs typeface="Times New Roman"/>
              <a:sym typeface="Times New Roman"/>
            </a:endParaRPr>
          </a:p>
          <a:p>
            <a:pPr marL="914400" lvl="0" indent="0" algn="l" rtl="0">
              <a:spcBef>
                <a:spcPts val="0"/>
              </a:spcBef>
              <a:spcAft>
                <a:spcPts val="0"/>
              </a:spcAft>
              <a:buNone/>
            </a:pPr>
            <a:r>
              <a:rPr lang="vi" sz="1800">
                <a:solidFill>
                  <a:schemeClr val="dk1"/>
                </a:solidFill>
                <a:latin typeface="Times New Roman"/>
                <a:ea typeface="Times New Roman"/>
                <a:cs typeface="Times New Roman"/>
                <a:sym typeface="Times New Roman"/>
              </a:rPr>
              <a:t>=&gt; Khi khai báo biến static để dùng chung cho cả hệ thống, biến nên được khai báo là hằng số final để tránh việc bị thay đổi khi hệ thống vận hành</a:t>
            </a:r>
            <a:endParaRPr sz="1800">
              <a:solidFill>
                <a:schemeClr val="dk1"/>
              </a:solidFill>
              <a:latin typeface="Times New Roman"/>
              <a:ea typeface="Times New Roman"/>
              <a:cs typeface="Times New Roman"/>
              <a:sym typeface="Times New Roman"/>
            </a:endParaRPr>
          </a:p>
          <a:p>
            <a:pPr marL="91440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914400" lvl="0" indent="-342900" algn="l" rtl="0">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Class controller.SessionInformation có nhiều lớp tham gia dùng chung và sử đổi dữ liệu trong lớp này</a:t>
            </a:r>
            <a:endParaRPr sz="1800">
              <a:solidFill>
                <a:schemeClr val="dk1"/>
              </a:solidFill>
              <a:latin typeface="Times New Roman"/>
              <a:ea typeface="Times New Roman"/>
              <a:cs typeface="Times New Roman"/>
              <a:sym typeface="Times New Roman"/>
            </a:endParaRPr>
          </a:p>
          <a:p>
            <a:pPr marL="914400" lvl="0" indent="0" algn="l" rtl="0">
              <a:spcBef>
                <a:spcPts val="0"/>
              </a:spcBef>
              <a:spcAft>
                <a:spcPts val="0"/>
              </a:spcAft>
              <a:buNone/>
            </a:pPr>
            <a:r>
              <a:rPr lang="vi" sz="1800">
                <a:solidFill>
                  <a:schemeClr val="dk1"/>
                </a:solidFill>
                <a:latin typeface="Times New Roman"/>
                <a:ea typeface="Times New Roman"/>
                <a:cs typeface="Times New Roman"/>
                <a:sym typeface="Times New Roman"/>
              </a:rPr>
              <a:t>=&gt; Việc nhiều lớp có thể thay đổi dữ liệu này khiến khó để quản lý trạng thái dữ liệu</a:t>
            </a:r>
            <a:endParaRPr sz="1800">
              <a:solidFill>
                <a:schemeClr val="dk1"/>
              </a:solidFill>
              <a:latin typeface="Times New Roman"/>
              <a:ea typeface="Times New Roman"/>
              <a:cs typeface="Times New Roman"/>
              <a:sym typeface="Times New Roman"/>
            </a:endParaRPr>
          </a:p>
        </p:txBody>
      </p:sp>
      <p:pic>
        <p:nvPicPr>
          <p:cNvPr id="159" name="Google Shape;159;p33"/>
          <p:cNvPicPr preferRelativeResize="0"/>
          <p:nvPr/>
        </p:nvPicPr>
        <p:blipFill>
          <a:blip r:embed="rId3">
            <a:alphaModFix/>
          </a:blip>
          <a:stretch>
            <a:fillRect/>
          </a:stretch>
        </p:blipFill>
        <p:spPr>
          <a:xfrm>
            <a:off x="2700920" y="2571750"/>
            <a:ext cx="3742176" cy="10742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1942</Words>
  <Application>Microsoft Office PowerPoint</Application>
  <PresentationFormat>On-screen Show (16:9)</PresentationFormat>
  <Paragraphs>172</Paragraphs>
  <Slides>29</Slides>
  <Notes>29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Calibri</vt:lpstr>
      <vt:lpstr>Lato</vt:lpstr>
      <vt:lpstr>Arial</vt:lpstr>
      <vt:lpstr>Times New Roman</vt:lpstr>
      <vt:lpstr>Noto Sans Symbols</vt:lpstr>
      <vt:lpstr>Simple Light</vt:lpstr>
      <vt:lpstr>Office Theme</vt:lpstr>
      <vt:lpstr>PowerPoint Presentation</vt:lpstr>
      <vt:lpstr>Nội dung trình bày</vt:lpstr>
      <vt:lpstr>Phân công công việc</vt:lpstr>
      <vt:lpstr>2. Tổng quan</vt:lpstr>
      <vt:lpstr>2. Tổng quan</vt:lpstr>
      <vt:lpstr>2. Tổng quan</vt:lpstr>
      <vt:lpstr>2. Tổng quan</vt:lpstr>
      <vt:lpstr>3. Đánh giá thiết kế cũ </vt:lpstr>
      <vt:lpstr>3. Đánh giá thiết kế cũ </vt:lpstr>
      <vt:lpstr>3. Đánh giá thiết kế cũ </vt:lpstr>
      <vt:lpstr>3. Đánh giá thiết kế cũ </vt:lpstr>
      <vt:lpstr>3. Đánh giá thiết kế cũ </vt:lpstr>
      <vt:lpstr>3. Đánh giá thiết kế cũ </vt:lpstr>
      <vt:lpstr>3. Đánh giá thiết kế cũ </vt:lpstr>
      <vt:lpstr>3. Đánh giá thiết kế cũ </vt:lpstr>
      <vt:lpstr>3. Đánh giá thiết kế cũ </vt:lpstr>
      <vt:lpstr>3. Đánh giá thiết kế cũ </vt:lpstr>
      <vt:lpstr>4. Các đề xuất cải tiến</vt:lpstr>
      <vt:lpstr>4. Các đề xuất cải tiến</vt:lpstr>
      <vt:lpstr>4. Các đề xuất cải tiến</vt:lpstr>
      <vt:lpstr>4. Các đề xuất cải tiến</vt:lpstr>
      <vt:lpstr>4. Các đề xuất cải tiến</vt:lpstr>
      <vt:lpstr>4. Các đề xuất cải tiến</vt:lpstr>
      <vt:lpstr>4. Các đề xuất cải tiến</vt:lpstr>
      <vt:lpstr>4. Các đề xuất cải tiến</vt:lpstr>
      <vt:lpstr>4. Các đề xuất cải tiến</vt:lpstr>
      <vt:lpstr>4. Các đề xuất cải tiến</vt:lpstr>
      <vt:lpstr>5. 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 MINH VU 20194212</cp:lastModifiedBy>
  <cp:revision>1</cp:revision>
  <dcterms:modified xsi:type="dcterms:W3CDTF">2023-07-16T15:14:51Z</dcterms:modified>
</cp:coreProperties>
</file>