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4C596D-090A-42E4-B4F9-3E2E14182907}" v="4" dt="2021-11-16T12:22:28.688"/>
    <p1510:client id="{7AAC03DC-5119-4312-9781-A5F239652968}" v="175" dt="2021-11-15T19:16:40.471"/>
    <p1510:client id="{7F5EB207-B292-C64F-AE81-F9B987D38ABA}" v="198" dt="2021-11-15T19:16:49.849"/>
    <p1510:client id="{C142D960-4B1C-6C4F-A65A-6761D0E12B48}" v="563" dt="2021-11-16T12:23:27.1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75"/>
  </p:normalViewPr>
  <p:slideViewPr>
    <p:cSldViewPr snapToGrid="0">
      <p:cViewPr varScale="1">
        <p:scale>
          <a:sx n="119" d="100"/>
          <a:sy n="119" d="100"/>
        </p:scale>
        <p:origin x="5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311D15-3A01-46EC-953F-C7F830EB58B8}" type="datetimeFigureOut">
              <a:rPr lang="en-GB" smtClean="0"/>
              <a:t>06/06/2022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BF3C78-BD50-418D-A5B6-577D787B38BA}" type="slidenum">
              <a:rPr lang="en-GB" smtClean="0"/>
              <a:t>‹#›</a:t>
            </a:fld>
            <a:endParaRPr lang="en-GB"/>
          </a:p>
        </p:txBody>
      </p:sp>
    </p:spTree>
    <p:extLst>
      <p:ext uri="{BB962C8B-B14F-4D97-AF65-F5344CB8AC3E}">
        <p14:creationId xmlns:p14="http://schemas.microsoft.com/office/powerpoint/2010/main" val="939776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5BF3C78-BD50-418D-A5B6-577D787B38BA}" type="slidenum">
              <a:rPr lang="en-GB" smtClean="0"/>
              <a:t>1</a:t>
            </a:fld>
            <a:endParaRPr lang="en-GB"/>
          </a:p>
        </p:txBody>
      </p:sp>
    </p:spTree>
    <p:extLst>
      <p:ext uri="{BB962C8B-B14F-4D97-AF65-F5344CB8AC3E}">
        <p14:creationId xmlns:p14="http://schemas.microsoft.com/office/powerpoint/2010/main" val="2010178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cs typeface="Calibri"/>
              </a:rPr>
              <a:t>Scatter plot: coordinate axes, x = duration y = popularity</a:t>
            </a:r>
          </a:p>
          <a:p>
            <a:r>
              <a:rPr lang="en-US">
                <a:cs typeface="Calibri"/>
              </a:rPr>
              <a:t>Other dimensions: </a:t>
            </a:r>
            <a:r>
              <a:rPr lang="en-US" err="1">
                <a:cs typeface="Calibri"/>
              </a:rPr>
              <a:t>mentioned;verified</a:t>
            </a:r>
            <a:r>
              <a:rPr lang="en-US">
                <a:cs typeface="Calibri"/>
              </a:rPr>
              <a:t>, color fitted the </a:t>
            </a:r>
            <a:r>
              <a:rPr lang="en-US" err="1">
                <a:cs typeface="Calibri"/>
              </a:rPr>
              <a:t>tiktok</a:t>
            </a:r>
            <a:r>
              <a:rPr lang="en-US">
                <a:cs typeface="Calibri"/>
              </a:rPr>
              <a:t> color scheme</a:t>
            </a:r>
          </a:p>
          <a:p>
            <a:r>
              <a:rPr lang="en-US">
                <a:cs typeface="Calibri"/>
              </a:rPr>
              <a:t>Calculation of popularity, and why?</a:t>
            </a:r>
          </a:p>
          <a:p>
            <a:r>
              <a:rPr lang="en-US">
                <a:cs typeface="Calibri"/>
              </a:rPr>
              <a:t>Billie</a:t>
            </a:r>
          </a:p>
          <a:p>
            <a:r>
              <a:rPr lang="en-US">
                <a:cs typeface="Calibri"/>
              </a:rPr>
              <a:t>Histogram: distribution of duration</a:t>
            </a:r>
          </a:p>
          <a:p>
            <a:pPr algn="just"/>
            <a:r>
              <a:rPr lang="en-US">
                <a:cs typeface="Calibri"/>
              </a:rPr>
              <a:t>Insights: </a:t>
            </a:r>
            <a:r>
              <a:rPr lang="en-US"/>
              <a:t>The graph demonstrates that for the 1,000 popular TikTok videos in the dataset. The majority duration is within 5-20s, and the shorter videos are relatively far more popular. The most popular video is from Billie Ellish and is less than 10s. The short duration of TikTok videos enables users to access information and entertain themselves in a very short time. Most video creators are non-verified, reflecting that everyone could gain great attention on TikTok. However, verified users’ videos can be more popular. The mention feature allows TikTok videos to be interactive, with half of the videos shown mentioning others in the video. Thus, the figure reveals that a) TikTok videos are short, b) ordinary people can easily gain attention, and c) videos are interactive.</a:t>
            </a:r>
          </a:p>
          <a:p>
            <a:br>
              <a:rPr lang="en-US"/>
            </a:br>
            <a:endParaRPr lang="en-US"/>
          </a:p>
        </p:txBody>
      </p:sp>
      <p:sp>
        <p:nvSpPr>
          <p:cNvPr id="4" name="灯片编号占位符 3"/>
          <p:cNvSpPr>
            <a:spLocks noGrp="1"/>
          </p:cNvSpPr>
          <p:nvPr>
            <p:ph type="sldNum" sz="quarter" idx="5"/>
          </p:nvPr>
        </p:nvSpPr>
        <p:spPr/>
        <p:txBody>
          <a:bodyPr/>
          <a:lstStyle/>
          <a:p>
            <a:fld id="{45BF3C78-BD50-418D-A5B6-577D787B38BA}" type="slidenum">
              <a:rPr lang="en-GB" smtClean="0"/>
              <a:t>3</a:t>
            </a:fld>
            <a:endParaRPr lang="en-GB"/>
          </a:p>
        </p:txBody>
      </p:sp>
    </p:spTree>
    <p:extLst>
      <p:ext uri="{BB962C8B-B14F-4D97-AF65-F5344CB8AC3E}">
        <p14:creationId xmlns:p14="http://schemas.microsoft.com/office/powerpoint/2010/main" val="4250896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DD04-C76B-4BC2-A6B4-0A31F5508A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8AC8242-06F8-400E-A93D-53CE4DCCDF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7704EAC-9E24-4C0B-83D0-1F03445A6266}"/>
              </a:ext>
            </a:extLst>
          </p:cNvPr>
          <p:cNvSpPr>
            <a:spLocks noGrp="1"/>
          </p:cNvSpPr>
          <p:nvPr>
            <p:ph type="dt" sz="half" idx="10"/>
          </p:nvPr>
        </p:nvSpPr>
        <p:spPr/>
        <p:txBody>
          <a:bodyPr/>
          <a:lstStyle/>
          <a:p>
            <a:fld id="{BB08DDEC-8262-4082-A872-476E67D682D6}" type="datetimeFigureOut">
              <a:rPr lang="en-GB" smtClean="0"/>
              <a:t>06/06/2022</a:t>
            </a:fld>
            <a:endParaRPr lang="en-GB"/>
          </a:p>
        </p:txBody>
      </p:sp>
      <p:sp>
        <p:nvSpPr>
          <p:cNvPr id="5" name="Footer Placeholder 4">
            <a:extLst>
              <a:ext uri="{FF2B5EF4-FFF2-40B4-BE49-F238E27FC236}">
                <a16:creationId xmlns:a16="http://schemas.microsoft.com/office/drawing/2014/main" id="{B06CE049-5973-450F-8CF1-C367E57D8E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1684AD-1059-42B4-B660-09180EAEF80B}"/>
              </a:ext>
            </a:extLst>
          </p:cNvPr>
          <p:cNvSpPr>
            <a:spLocks noGrp="1"/>
          </p:cNvSpPr>
          <p:nvPr>
            <p:ph type="sldNum" sz="quarter" idx="12"/>
          </p:nvPr>
        </p:nvSpPr>
        <p:spPr/>
        <p:txBody>
          <a:bodyPr/>
          <a:lstStyle/>
          <a:p>
            <a:fld id="{70730F26-4B0D-4BC1-8D21-82E14F144591}" type="slidenum">
              <a:rPr lang="en-GB" smtClean="0"/>
              <a:t>‹#›</a:t>
            </a:fld>
            <a:endParaRPr lang="en-GB"/>
          </a:p>
        </p:txBody>
      </p:sp>
    </p:spTree>
    <p:extLst>
      <p:ext uri="{BB962C8B-B14F-4D97-AF65-F5344CB8AC3E}">
        <p14:creationId xmlns:p14="http://schemas.microsoft.com/office/powerpoint/2010/main" val="3379031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38A6-D906-4427-A7FD-9B074F21EA5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C10F89D-34F0-4BF5-9C7C-1E673F82E6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632116-1BD9-443B-945F-3327293E7E07}"/>
              </a:ext>
            </a:extLst>
          </p:cNvPr>
          <p:cNvSpPr>
            <a:spLocks noGrp="1"/>
          </p:cNvSpPr>
          <p:nvPr>
            <p:ph type="dt" sz="half" idx="10"/>
          </p:nvPr>
        </p:nvSpPr>
        <p:spPr/>
        <p:txBody>
          <a:bodyPr/>
          <a:lstStyle/>
          <a:p>
            <a:fld id="{BB08DDEC-8262-4082-A872-476E67D682D6}" type="datetimeFigureOut">
              <a:rPr lang="en-GB" smtClean="0"/>
              <a:t>06/06/2022</a:t>
            </a:fld>
            <a:endParaRPr lang="en-GB"/>
          </a:p>
        </p:txBody>
      </p:sp>
      <p:sp>
        <p:nvSpPr>
          <p:cNvPr id="5" name="Footer Placeholder 4">
            <a:extLst>
              <a:ext uri="{FF2B5EF4-FFF2-40B4-BE49-F238E27FC236}">
                <a16:creationId xmlns:a16="http://schemas.microsoft.com/office/drawing/2014/main" id="{EDE8BB50-8A83-4B76-B2B7-3963ACD0DBB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AF169F-0D1C-48EE-9896-798F8C65E721}"/>
              </a:ext>
            </a:extLst>
          </p:cNvPr>
          <p:cNvSpPr>
            <a:spLocks noGrp="1"/>
          </p:cNvSpPr>
          <p:nvPr>
            <p:ph type="sldNum" sz="quarter" idx="12"/>
          </p:nvPr>
        </p:nvSpPr>
        <p:spPr/>
        <p:txBody>
          <a:bodyPr/>
          <a:lstStyle/>
          <a:p>
            <a:fld id="{70730F26-4B0D-4BC1-8D21-82E14F144591}" type="slidenum">
              <a:rPr lang="en-GB" smtClean="0"/>
              <a:t>‹#›</a:t>
            </a:fld>
            <a:endParaRPr lang="en-GB"/>
          </a:p>
        </p:txBody>
      </p:sp>
    </p:spTree>
    <p:extLst>
      <p:ext uri="{BB962C8B-B14F-4D97-AF65-F5344CB8AC3E}">
        <p14:creationId xmlns:p14="http://schemas.microsoft.com/office/powerpoint/2010/main" val="407410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0EDE2D-766C-4B5D-AAF3-0EC6EF7300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708137D-E9CF-4E41-A2CF-A693EB736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9ED7F7E-B8A3-4A10-A758-A33C078DA610}"/>
              </a:ext>
            </a:extLst>
          </p:cNvPr>
          <p:cNvSpPr>
            <a:spLocks noGrp="1"/>
          </p:cNvSpPr>
          <p:nvPr>
            <p:ph type="dt" sz="half" idx="10"/>
          </p:nvPr>
        </p:nvSpPr>
        <p:spPr/>
        <p:txBody>
          <a:bodyPr/>
          <a:lstStyle/>
          <a:p>
            <a:fld id="{BB08DDEC-8262-4082-A872-476E67D682D6}" type="datetimeFigureOut">
              <a:rPr lang="en-GB" smtClean="0"/>
              <a:t>06/06/2022</a:t>
            </a:fld>
            <a:endParaRPr lang="en-GB"/>
          </a:p>
        </p:txBody>
      </p:sp>
      <p:sp>
        <p:nvSpPr>
          <p:cNvPr id="5" name="Footer Placeholder 4">
            <a:extLst>
              <a:ext uri="{FF2B5EF4-FFF2-40B4-BE49-F238E27FC236}">
                <a16:creationId xmlns:a16="http://schemas.microsoft.com/office/drawing/2014/main" id="{FD730669-FA40-4D43-915F-36B7F2FC39F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F4A71D-CC0C-4AD3-A714-93C5DE30B7E6}"/>
              </a:ext>
            </a:extLst>
          </p:cNvPr>
          <p:cNvSpPr>
            <a:spLocks noGrp="1"/>
          </p:cNvSpPr>
          <p:nvPr>
            <p:ph type="sldNum" sz="quarter" idx="12"/>
          </p:nvPr>
        </p:nvSpPr>
        <p:spPr/>
        <p:txBody>
          <a:bodyPr/>
          <a:lstStyle/>
          <a:p>
            <a:fld id="{70730F26-4B0D-4BC1-8D21-82E14F144591}" type="slidenum">
              <a:rPr lang="en-GB" smtClean="0"/>
              <a:t>‹#›</a:t>
            </a:fld>
            <a:endParaRPr lang="en-GB"/>
          </a:p>
        </p:txBody>
      </p:sp>
    </p:spTree>
    <p:extLst>
      <p:ext uri="{BB962C8B-B14F-4D97-AF65-F5344CB8AC3E}">
        <p14:creationId xmlns:p14="http://schemas.microsoft.com/office/powerpoint/2010/main" val="3403745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BCAAC-85A1-44B5-848E-635090123B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76A4D02-E97F-45D0-A801-CC34E2E4AF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B34E7F2-7DEE-456B-8C8B-556E177C2332}"/>
              </a:ext>
            </a:extLst>
          </p:cNvPr>
          <p:cNvSpPr>
            <a:spLocks noGrp="1"/>
          </p:cNvSpPr>
          <p:nvPr>
            <p:ph type="dt" sz="half" idx="10"/>
          </p:nvPr>
        </p:nvSpPr>
        <p:spPr/>
        <p:txBody>
          <a:bodyPr/>
          <a:lstStyle/>
          <a:p>
            <a:fld id="{BB08DDEC-8262-4082-A872-476E67D682D6}" type="datetimeFigureOut">
              <a:rPr lang="en-GB" smtClean="0"/>
              <a:t>06/06/2022</a:t>
            </a:fld>
            <a:endParaRPr lang="en-GB"/>
          </a:p>
        </p:txBody>
      </p:sp>
      <p:sp>
        <p:nvSpPr>
          <p:cNvPr id="5" name="Footer Placeholder 4">
            <a:extLst>
              <a:ext uri="{FF2B5EF4-FFF2-40B4-BE49-F238E27FC236}">
                <a16:creationId xmlns:a16="http://schemas.microsoft.com/office/drawing/2014/main" id="{2237F5E0-880B-44D0-BE21-E88D4C448B3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090409-3985-447D-8BB8-F996AC347CD2}"/>
              </a:ext>
            </a:extLst>
          </p:cNvPr>
          <p:cNvSpPr>
            <a:spLocks noGrp="1"/>
          </p:cNvSpPr>
          <p:nvPr>
            <p:ph type="sldNum" sz="quarter" idx="12"/>
          </p:nvPr>
        </p:nvSpPr>
        <p:spPr/>
        <p:txBody>
          <a:bodyPr/>
          <a:lstStyle/>
          <a:p>
            <a:fld id="{70730F26-4B0D-4BC1-8D21-82E14F144591}" type="slidenum">
              <a:rPr lang="en-GB" smtClean="0"/>
              <a:t>‹#›</a:t>
            </a:fld>
            <a:endParaRPr lang="en-GB"/>
          </a:p>
        </p:txBody>
      </p:sp>
    </p:spTree>
    <p:extLst>
      <p:ext uri="{BB962C8B-B14F-4D97-AF65-F5344CB8AC3E}">
        <p14:creationId xmlns:p14="http://schemas.microsoft.com/office/powerpoint/2010/main" val="579833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C1081-225E-490F-AD0E-5344FF4762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1BFA009-2E5C-4990-957F-1E2AB840DD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C0E4EF-37A0-48C5-A92C-303FD1C0A6D0}"/>
              </a:ext>
            </a:extLst>
          </p:cNvPr>
          <p:cNvSpPr>
            <a:spLocks noGrp="1"/>
          </p:cNvSpPr>
          <p:nvPr>
            <p:ph type="dt" sz="half" idx="10"/>
          </p:nvPr>
        </p:nvSpPr>
        <p:spPr/>
        <p:txBody>
          <a:bodyPr/>
          <a:lstStyle/>
          <a:p>
            <a:fld id="{BB08DDEC-8262-4082-A872-476E67D682D6}" type="datetimeFigureOut">
              <a:rPr lang="en-GB" smtClean="0"/>
              <a:t>06/06/2022</a:t>
            </a:fld>
            <a:endParaRPr lang="en-GB"/>
          </a:p>
        </p:txBody>
      </p:sp>
      <p:sp>
        <p:nvSpPr>
          <p:cNvPr id="5" name="Footer Placeholder 4">
            <a:extLst>
              <a:ext uri="{FF2B5EF4-FFF2-40B4-BE49-F238E27FC236}">
                <a16:creationId xmlns:a16="http://schemas.microsoft.com/office/drawing/2014/main" id="{B8EDF226-7BD6-440D-B77E-0FC4B6BD98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5CC865-469D-43EA-9CB8-32ED87BA9D41}"/>
              </a:ext>
            </a:extLst>
          </p:cNvPr>
          <p:cNvSpPr>
            <a:spLocks noGrp="1"/>
          </p:cNvSpPr>
          <p:nvPr>
            <p:ph type="sldNum" sz="quarter" idx="12"/>
          </p:nvPr>
        </p:nvSpPr>
        <p:spPr/>
        <p:txBody>
          <a:bodyPr/>
          <a:lstStyle/>
          <a:p>
            <a:fld id="{70730F26-4B0D-4BC1-8D21-82E14F144591}" type="slidenum">
              <a:rPr lang="en-GB" smtClean="0"/>
              <a:t>‹#›</a:t>
            </a:fld>
            <a:endParaRPr lang="en-GB"/>
          </a:p>
        </p:txBody>
      </p:sp>
    </p:spTree>
    <p:extLst>
      <p:ext uri="{BB962C8B-B14F-4D97-AF65-F5344CB8AC3E}">
        <p14:creationId xmlns:p14="http://schemas.microsoft.com/office/powerpoint/2010/main" val="1618350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4A47-FF5C-4DEF-9D71-93415BB1C6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7C2D8A2-C509-4C33-89DF-E06C58D8C3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4D11B0B-FE69-4895-A9A8-54ABC9D265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A0FBE11-0B1E-4E37-9C17-E22956C2C83A}"/>
              </a:ext>
            </a:extLst>
          </p:cNvPr>
          <p:cNvSpPr>
            <a:spLocks noGrp="1"/>
          </p:cNvSpPr>
          <p:nvPr>
            <p:ph type="dt" sz="half" idx="10"/>
          </p:nvPr>
        </p:nvSpPr>
        <p:spPr/>
        <p:txBody>
          <a:bodyPr/>
          <a:lstStyle/>
          <a:p>
            <a:fld id="{BB08DDEC-8262-4082-A872-476E67D682D6}" type="datetimeFigureOut">
              <a:rPr lang="en-GB" smtClean="0"/>
              <a:t>06/06/2022</a:t>
            </a:fld>
            <a:endParaRPr lang="en-GB"/>
          </a:p>
        </p:txBody>
      </p:sp>
      <p:sp>
        <p:nvSpPr>
          <p:cNvPr id="6" name="Footer Placeholder 5">
            <a:extLst>
              <a:ext uri="{FF2B5EF4-FFF2-40B4-BE49-F238E27FC236}">
                <a16:creationId xmlns:a16="http://schemas.microsoft.com/office/drawing/2014/main" id="{F69EDAF5-3AEE-4993-8156-B722685ABE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E01533-0A9A-46C3-8F5E-B1AA9CA331F6}"/>
              </a:ext>
            </a:extLst>
          </p:cNvPr>
          <p:cNvSpPr>
            <a:spLocks noGrp="1"/>
          </p:cNvSpPr>
          <p:nvPr>
            <p:ph type="sldNum" sz="quarter" idx="12"/>
          </p:nvPr>
        </p:nvSpPr>
        <p:spPr/>
        <p:txBody>
          <a:bodyPr/>
          <a:lstStyle/>
          <a:p>
            <a:fld id="{70730F26-4B0D-4BC1-8D21-82E14F144591}" type="slidenum">
              <a:rPr lang="en-GB" smtClean="0"/>
              <a:t>‹#›</a:t>
            </a:fld>
            <a:endParaRPr lang="en-GB"/>
          </a:p>
        </p:txBody>
      </p:sp>
    </p:spTree>
    <p:extLst>
      <p:ext uri="{BB962C8B-B14F-4D97-AF65-F5344CB8AC3E}">
        <p14:creationId xmlns:p14="http://schemas.microsoft.com/office/powerpoint/2010/main" val="336424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C9AD-A281-49A1-9897-F1A8441A127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AE05C82-CC17-4815-994A-DD5C5CC9D1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4A4661-DBB8-4210-AF11-3F22932B05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54D7EA3-1023-4F78-82B4-EB6D94558A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6FC69A-17A4-431F-93E7-1B50A44F06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259D73F-03E4-4B68-9D8A-B689C4D3E9DE}"/>
              </a:ext>
            </a:extLst>
          </p:cNvPr>
          <p:cNvSpPr>
            <a:spLocks noGrp="1"/>
          </p:cNvSpPr>
          <p:nvPr>
            <p:ph type="dt" sz="half" idx="10"/>
          </p:nvPr>
        </p:nvSpPr>
        <p:spPr/>
        <p:txBody>
          <a:bodyPr/>
          <a:lstStyle/>
          <a:p>
            <a:fld id="{BB08DDEC-8262-4082-A872-476E67D682D6}" type="datetimeFigureOut">
              <a:rPr lang="en-GB" smtClean="0"/>
              <a:t>06/06/2022</a:t>
            </a:fld>
            <a:endParaRPr lang="en-GB"/>
          </a:p>
        </p:txBody>
      </p:sp>
      <p:sp>
        <p:nvSpPr>
          <p:cNvPr id="8" name="Footer Placeholder 7">
            <a:extLst>
              <a:ext uri="{FF2B5EF4-FFF2-40B4-BE49-F238E27FC236}">
                <a16:creationId xmlns:a16="http://schemas.microsoft.com/office/drawing/2014/main" id="{F63B9EDD-A342-4EF4-8C91-7767C145938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CD45C2B-450F-420E-B1A5-CB6524BA3B13}"/>
              </a:ext>
            </a:extLst>
          </p:cNvPr>
          <p:cNvSpPr>
            <a:spLocks noGrp="1"/>
          </p:cNvSpPr>
          <p:nvPr>
            <p:ph type="sldNum" sz="quarter" idx="12"/>
          </p:nvPr>
        </p:nvSpPr>
        <p:spPr/>
        <p:txBody>
          <a:bodyPr/>
          <a:lstStyle/>
          <a:p>
            <a:fld id="{70730F26-4B0D-4BC1-8D21-82E14F144591}" type="slidenum">
              <a:rPr lang="en-GB" smtClean="0"/>
              <a:t>‹#›</a:t>
            </a:fld>
            <a:endParaRPr lang="en-GB"/>
          </a:p>
        </p:txBody>
      </p:sp>
    </p:spTree>
    <p:extLst>
      <p:ext uri="{BB962C8B-B14F-4D97-AF65-F5344CB8AC3E}">
        <p14:creationId xmlns:p14="http://schemas.microsoft.com/office/powerpoint/2010/main" val="1896996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F756-495E-4528-9D00-545F52A93B4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DF6ED6B-6AA3-489B-97DD-06A8CA6D67C0}"/>
              </a:ext>
            </a:extLst>
          </p:cNvPr>
          <p:cNvSpPr>
            <a:spLocks noGrp="1"/>
          </p:cNvSpPr>
          <p:nvPr>
            <p:ph type="dt" sz="half" idx="10"/>
          </p:nvPr>
        </p:nvSpPr>
        <p:spPr/>
        <p:txBody>
          <a:bodyPr/>
          <a:lstStyle/>
          <a:p>
            <a:fld id="{BB08DDEC-8262-4082-A872-476E67D682D6}" type="datetimeFigureOut">
              <a:rPr lang="en-GB" smtClean="0"/>
              <a:t>06/06/2022</a:t>
            </a:fld>
            <a:endParaRPr lang="en-GB"/>
          </a:p>
        </p:txBody>
      </p:sp>
      <p:sp>
        <p:nvSpPr>
          <p:cNvPr id="4" name="Footer Placeholder 3">
            <a:extLst>
              <a:ext uri="{FF2B5EF4-FFF2-40B4-BE49-F238E27FC236}">
                <a16:creationId xmlns:a16="http://schemas.microsoft.com/office/drawing/2014/main" id="{D53B2AAC-E040-4CA2-B241-2786E02C21B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1C8EDA5-2A73-4DB5-968B-165504A198B2}"/>
              </a:ext>
            </a:extLst>
          </p:cNvPr>
          <p:cNvSpPr>
            <a:spLocks noGrp="1"/>
          </p:cNvSpPr>
          <p:nvPr>
            <p:ph type="sldNum" sz="quarter" idx="12"/>
          </p:nvPr>
        </p:nvSpPr>
        <p:spPr/>
        <p:txBody>
          <a:bodyPr/>
          <a:lstStyle/>
          <a:p>
            <a:fld id="{70730F26-4B0D-4BC1-8D21-82E14F144591}" type="slidenum">
              <a:rPr lang="en-GB" smtClean="0"/>
              <a:t>‹#›</a:t>
            </a:fld>
            <a:endParaRPr lang="en-GB"/>
          </a:p>
        </p:txBody>
      </p:sp>
    </p:spTree>
    <p:extLst>
      <p:ext uri="{BB962C8B-B14F-4D97-AF65-F5344CB8AC3E}">
        <p14:creationId xmlns:p14="http://schemas.microsoft.com/office/powerpoint/2010/main" val="162352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F5590D-513C-47D8-B94E-F32A37BB027F}"/>
              </a:ext>
            </a:extLst>
          </p:cNvPr>
          <p:cNvSpPr>
            <a:spLocks noGrp="1"/>
          </p:cNvSpPr>
          <p:nvPr>
            <p:ph type="dt" sz="half" idx="10"/>
          </p:nvPr>
        </p:nvSpPr>
        <p:spPr/>
        <p:txBody>
          <a:bodyPr/>
          <a:lstStyle/>
          <a:p>
            <a:fld id="{BB08DDEC-8262-4082-A872-476E67D682D6}" type="datetimeFigureOut">
              <a:rPr lang="en-GB" smtClean="0"/>
              <a:t>06/06/2022</a:t>
            </a:fld>
            <a:endParaRPr lang="en-GB"/>
          </a:p>
        </p:txBody>
      </p:sp>
      <p:sp>
        <p:nvSpPr>
          <p:cNvPr id="3" name="Footer Placeholder 2">
            <a:extLst>
              <a:ext uri="{FF2B5EF4-FFF2-40B4-BE49-F238E27FC236}">
                <a16:creationId xmlns:a16="http://schemas.microsoft.com/office/drawing/2014/main" id="{9B224A5C-BDFB-49DD-B603-42DA5F6E09F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8486977-5A3D-4386-868D-894BCEB79C28}"/>
              </a:ext>
            </a:extLst>
          </p:cNvPr>
          <p:cNvSpPr>
            <a:spLocks noGrp="1"/>
          </p:cNvSpPr>
          <p:nvPr>
            <p:ph type="sldNum" sz="quarter" idx="12"/>
          </p:nvPr>
        </p:nvSpPr>
        <p:spPr/>
        <p:txBody>
          <a:bodyPr/>
          <a:lstStyle/>
          <a:p>
            <a:fld id="{70730F26-4B0D-4BC1-8D21-82E14F144591}" type="slidenum">
              <a:rPr lang="en-GB" smtClean="0"/>
              <a:t>‹#›</a:t>
            </a:fld>
            <a:endParaRPr lang="en-GB"/>
          </a:p>
        </p:txBody>
      </p:sp>
    </p:spTree>
    <p:extLst>
      <p:ext uri="{BB962C8B-B14F-4D97-AF65-F5344CB8AC3E}">
        <p14:creationId xmlns:p14="http://schemas.microsoft.com/office/powerpoint/2010/main" val="317708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C7D20-2C06-4915-8DE9-4932429702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68B860-F19D-44ED-B39B-FEA7572B0D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967B704-7985-4975-AE64-2F7D261777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51A90A-0413-4911-B6C3-0623F063F4A9}"/>
              </a:ext>
            </a:extLst>
          </p:cNvPr>
          <p:cNvSpPr>
            <a:spLocks noGrp="1"/>
          </p:cNvSpPr>
          <p:nvPr>
            <p:ph type="dt" sz="half" idx="10"/>
          </p:nvPr>
        </p:nvSpPr>
        <p:spPr/>
        <p:txBody>
          <a:bodyPr/>
          <a:lstStyle/>
          <a:p>
            <a:fld id="{BB08DDEC-8262-4082-A872-476E67D682D6}" type="datetimeFigureOut">
              <a:rPr lang="en-GB" smtClean="0"/>
              <a:t>06/06/2022</a:t>
            </a:fld>
            <a:endParaRPr lang="en-GB"/>
          </a:p>
        </p:txBody>
      </p:sp>
      <p:sp>
        <p:nvSpPr>
          <p:cNvPr id="6" name="Footer Placeholder 5">
            <a:extLst>
              <a:ext uri="{FF2B5EF4-FFF2-40B4-BE49-F238E27FC236}">
                <a16:creationId xmlns:a16="http://schemas.microsoft.com/office/drawing/2014/main" id="{3711358F-E72A-4DE3-AA12-6C8EE0B7E7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E7CED9C-0998-4CB8-84BA-54C0A673A9C8}"/>
              </a:ext>
            </a:extLst>
          </p:cNvPr>
          <p:cNvSpPr>
            <a:spLocks noGrp="1"/>
          </p:cNvSpPr>
          <p:nvPr>
            <p:ph type="sldNum" sz="quarter" idx="12"/>
          </p:nvPr>
        </p:nvSpPr>
        <p:spPr/>
        <p:txBody>
          <a:bodyPr/>
          <a:lstStyle/>
          <a:p>
            <a:fld id="{70730F26-4B0D-4BC1-8D21-82E14F144591}" type="slidenum">
              <a:rPr lang="en-GB" smtClean="0"/>
              <a:t>‹#›</a:t>
            </a:fld>
            <a:endParaRPr lang="en-GB"/>
          </a:p>
        </p:txBody>
      </p:sp>
    </p:spTree>
    <p:extLst>
      <p:ext uri="{BB962C8B-B14F-4D97-AF65-F5344CB8AC3E}">
        <p14:creationId xmlns:p14="http://schemas.microsoft.com/office/powerpoint/2010/main" val="101706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FA6C-3A08-4ECB-A17E-38B2A35F9B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B3DE468-E67F-4303-9E2A-9E34F0D8B5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A1D72D0-357E-484E-AD67-B77E72B15E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0A142E-CB87-4D1D-ADCD-93554E8FCFC8}"/>
              </a:ext>
            </a:extLst>
          </p:cNvPr>
          <p:cNvSpPr>
            <a:spLocks noGrp="1"/>
          </p:cNvSpPr>
          <p:nvPr>
            <p:ph type="dt" sz="half" idx="10"/>
          </p:nvPr>
        </p:nvSpPr>
        <p:spPr/>
        <p:txBody>
          <a:bodyPr/>
          <a:lstStyle/>
          <a:p>
            <a:fld id="{BB08DDEC-8262-4082-A872-476E67D682D6}" type="datetimeFigureOut">
              <a:rPr lang="en-GB" smtClean="0"/>
              <a:t>06/06/2022</a:t>
            </a:fld>
            <a:endParaRPr lang="en-GB"/>
          </a:p>
        </p:txBody>
      </p:sp>
      <p:sp>
        <p:nvSpPr>
          <p:cNvPr id="6" name="Footer Placeholder 5">
            <a:extLst>
              <a:ext uri="{FF2B5EF4-FFF2-40B4-BE49-F238E27FC236}">
                <a16:creationId xmlns:a16="http://schemas.microsoft.com/office/drawing/2014/main" id="{BBAEE8C3-9E56-4B57-A343-62E9427765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59552F-8D39-455C-A198-4811E956834A}"/>
              </a:ext>
            </a:extLst>
          </p:cNvPr>
          <p:cNvSpPr>
            <a:spLocks noGrp="1"/>
          </p:cNvSpPr>
          <p:nvPr>
            <p:ph type="sldNum" sz="quarter" idx="12"/>
          </p:nvPr>
        </p:nvSpPr>
        <p:spPr/>
        <p:txBody>
          <a:bodyPr/>
          <a:lstStyle/>
          <a:p>
            <a:fld id="{70730F26-4B0D-4BC1-8D21-82E14F144591}" type="slidenum">
              <a:rPr lang="en-GB" smtClean="0"/>
              <a:t>‹#›</a:t>
            </a:fld>
            <a:endParaRPr lang="en-GB"/>
          </a:p>
        </p:txBody>
      </p:sp>
    </p:spTree>
    <p:extLst>
      <p:ext uri="{BB962C8B-B14F-4D97-AF65-F5344CB8AC3E}">
        <p14:creationId xmlns:p14="http://schemas.microsoft.com/office/powerpoint/2010/main" val="2699149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AED7FA-84A6-449B-A6FD-7B1A722574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82291AB-2938-4DBD-B00C-0EB9758166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780DBC-8FB7-4149-B839-07B0D7EAE6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08DDEC-8262-4082-A872-476E67D682D6}" type="datetimeFigureOut">
              <a:rPr lang="en-GB" smtClean="0"/>
              <a:t>06/06/2022</a:t>
            </a:fld>
            <a:endParaRPr lang="en-GB"/>
          </a:p>
        </p:txBody>
      </p:sp>
      <p:sp>
        <p:nvSpPr>
          <p:cNvPr id="5" name="Footer Placeholder 4">
            <a:extLst>
              <a:ext uri="{FF2B5EF4-FFF2-40B4-BE49-F238E27FC236}">
                <a16:creationId xmlns:a16="http://schemas.microsoft.com/office/drawing/2014/main" id="{3688ABCE-27C6-426E-91F3-CA5BE0D568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FD0A50F-9814-457D-BA23-A05B2868AA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30F26-4B0D-4BC1-8D21-82E14F144591}" type="slidenum">
              <a:rPr lang="en-GB" smtClean="0"/>
              <a:t>‹#›</a:t>
            </a:fld>
            <a:endParaRPr lang="en-GB"/>
          </a:p>
        </p:txBody>
      </p:sp>
    </p:spTree>
    <p:extLst>
      <p:ext uri="{BB962C8B-B14F-4D97-AF65-F5344CB8AC3E}">
        <p14:creationId xmlns:p14="http://schemas.microsoft.com/office/powerpoint/2010/main" val="892984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7469F26-93BB-4C47-81A3-9DDCBC62A9BF}"/>
              </a:ext>
            </a:extLst>
          </p:cNvPr>
          <p:cNvPicPr>
            <a:picLocks noChangeAspect="1"/>
          </p:cNvPicPr>
          <p:nvPr/>
        </p:nvPicPr>
        <p:blipFill>
          <a:blip r:embed="rId3"/>
          <a:stretch>
            <a:fillRect/>
          </a:stretch>
        </p:blipFill>
        <p:spPr>
          <a:xfrm>
            <a:off x="6805" y="237498"/>
            <a:ext cx="12192000" cy="1112860"/>
          </a:xfrm>
          <a:prstGeom prst="rect">
            <a:avLst/>
          </a:prstGeom>
        </p:spPr>
      </p:pic>
      <p:sp>
        <p:nvSpPr>
          <p:cNvPr id="13" name="TextBox 12">
            <a:extLst>
              <a:ext uri="{FF2B5EF4-FFF2-40B4-BE49-F238E27FC236}">
                <a16:creationId xmlns:a16="http://schemas.microsoft.com/office/drawing/2014/main" id="{9AA42336-C68A-419B-A153-A27A0D267E19}"/>
              </a:ext>
            </a:extLst>
          </p:cNvPr>
          <p:cNvSpPr txBox="1"/>
          <p:nvPr/>
        </p:nvSpPr>
        <p:spPr>
          <a:xfrm>
            <a:off x="602343" y="1558109"/>
            <a:ext cx="5801633" cy="1446550"/>
          </a:xfrm>
          <a:prstGeom prst="rect">
            <a:avLst/>
          </a:prstGeom>
          <a:noFill/>
        </p:spPr>
        <p:txBody>
          <a:bodyPr wrap="square">
            <a:spAutoFit/>
          </a:bodyPr>
          <a:lstStyle/>
          <a:p>
            <a:r>
              <a:rPr lang="en-GB" sz="4400">
                <a:latin typeface="Cheltenham" panose="00000400000000000000" pitchFamily="2" charset="0"/>
              </a:rPr>
              <a:t>What makes </a:t>
            </a:r>
            <a:r>
              <a:rPr lang="en-GB" sz="4400" err="1">
                <a:latin typeface="Cheltenham" panose="00000400000000000000" pitchFamily="2" charset="0"/>
              </a:rPr>
              <a:t>TikTok</a:t>
            </a:r>
            <a:r>
              <a:rPr lang="en-GB" sz="4400">
                <a:latin typeface="Cheltenham" panose="00000400000000000000" pitchFamily="2" charset="0"/>
              </a:rPr>
              <a:t>' videos super popular</a:t>
            </a:r>
          </a:p>
        </p:txBody>
      </p:sp>
      <p:pic>
        <p:nvPicPr>
          <p:cNvPr id="1026" name="Picture 2" descr="All the ways you can enjoy LIVE with TikTok | TikTok Newsroom">
            <a:extLst>
              <a:ext uri="{FF2B5EF4-FFF2-40B4-BE49-F238E27FC236}">
                <a16:creationId xmlns:a16="http://schemas.microsoft.com/office/drawing/2014/main" id="{0339822F-2753-4591-8B90-AA1A0AE0A1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1605734"/>
            <a:ext cx="4485820" cy="4597566"/>
          </a:xfrm>
          <a:prstGeom prst="rect">
            <a:avLst/>
          </a:prstGeom>
          <a:noFill/>
          <a:extLst>
            <a:ext uri="{909E8E84-426E-40DD-AFC4-6F175D3DCCD1}">
              <a14:hiddenFill xmlns:a14="http://schemas.microsoft.com/office/drawing/2010/main">
                <a:solidFill>
                  <a:srgbClr val="FFFFFF"/>
                </a:solidFill>
              </a14:hiddenFill>
            </a:ext>
          </a:extLst>
        </p:spPr>
      </p:pic>
      <p:sp>
        <p:nvSpPr>
          <p:cNvPr id="15" name="Subtitle 2">
            <a:extLst>
              <a:ext uri="{FF2B5EF4-FFF2-40B4-BE49-F238E27FC236}">
                <a16:creationId xmlns:a16="http://schemas.microsoft.com/office/drawing/2014/main" id="{82195909-6563-47D2-9221-1901B8690816}"/>
              </a:ext>
            </a:extLst>
          </p:cNvPr>
          <p:cNvSpPr>
            <a:spLocks noGrp="1"/>
          </p:cNvSpPr>
          <p:nvPr>
            <p:ph type="subTitle" idx="1"/>
          </p:nvPr>
        </p:nvSpPr>
        <p:spPr>
          <a:xfrm>
            <a:off x="3901167" y="4828088"/>
            <a:ext cx="2714171" cy="1426012"/>
          </a:xfrm>
        </p:spPr>
        <p:txBody>
          <a:bodyPr>
            <a:normAutofit/>
          </a:bodyPr>
          <a:lstStyle/>
          <a:p>
            <a:pPr algn="r"/>
            <a:r>
              <a:rPr lang="en-GB" sz="1200">
                <a:latin typeface="Franklin Gothic Book" panose="020B0503020102020204" pitchFamily="34" charset="0"/>
              </a:rPr>
              <a:t>Group 9</a:t>
            </a:r>
          </a:p>
          <a:p>
            <a:pPr algn="r"/>
            <a:r>
              <a:rPr lang="en-GB" sz="1200">
                <a:latin typeface="Franklin Gothic Book" panose="020B0503020102020204" pitchFamily="34" charset="0"/>
              </a:rPr>
              <a:t>Shijun Ma</a:t>
            </a:r>
          </a:p>
          <a:p>
            <a:pPr algn="r"/>
            <a:r>
              <a:rPr lang="en-GB" sz="1200">
                <a:latin typeface="Franklin Gothic Book" panose="020B0503020102020204" pitchFamily="34" charset="0"/>
              </a:rPr>
              <a:t>Ching Yin Wong</a:t>
            </a:r>
          </a:p>
          <a:p>
            <a:pPr algn="r"/>
            <a:r>
              <a:rPr lang="en-GB" sz="1200">
                <a:latin typeface="Franklin Gothic Book" panose="020B0503020102020204" pitchFamily="34" charset="0"/>
              </a:rPr>
              <a:t>Josephine Chiang</a:t>
            </a:r>
          </a:p>
          <a:p>
            <a:pPr algn="r"/>
            <a:r>
              <a:rPr lang="en-GB" sz="1200">
                <a:latin typeface="Franklin Gothic Book" panose="020B0503020102020204" pitchFamily="34" charset="0"/>
              </a:rPr>
              <a:t>Yi Ling Ng</a:t>
            </a:r>
          </a:p>
          <a:p>
            <a:pPr algn="r"/>
            <a:endParaRPr lang="en-GB" sz="1200">
              <a:latin typeface="Franklin Gothic Book" panose="020B0503020102020204" pitchFamily="34" charset="0"/>
            </a:endParaRPr>
          </a:p>
        </p:txBody>
      </p:sp>
      <p:sp>
        <p:nvSpPr>
          <p:cNvPr id="16" name="Subtitle 2">
            <a:extLst>
              <a:ext uri="{FF2B5EF4-FFF2-40B4-BE49-F238E27FC236}">
                <a16:creationId xmlns:a16="http://schemas.microsoft.com/office/drawing/2014/main" id="{90595A93-3DB5-4170-908B-66C1E8315C72}"/>
              </a:ext>
            </a:extLst>
          </p:cNvPr>
          <p:cNvSpPr txBox="1">
            <a:spLocks/>
          </p:cNvSpPr>
          <p:nvPr/>
        </p:nvSpPr>
        <p:spPr>
          <a:xfrm>
            <a:off x="711200" y="3114623"/>
            <a:ext cx="5609771" cy="142601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a:latin typeface="Franklin Gothic Book" panose="020B0503020102020204" pitchFamily="34" charset="0"/>
              </a:rPr>
              <a:t>3 statistical charts for New York Times:</a:t>
            </a:r>
          </a:p>
          <a:p>
            <a:pPr marL="285750" indent="-285750" algn="l">
              <a:buFont typeface="Arial" panose="020B0604020202020204" pitchFamily="34" charset="0"/>
              <a:buChar char="•"/>
            </a:pPr>
            <a:r>
              <a:rPr lang="en-GB" sz="1800">
                <a:latin typeface="Franklin Gothic Book" panose="020B0503020102020204" pitchFamily="34" charset="0"/>
              </a:rPr>
              <a:t>Music</a:t>
            </a:r>
          </a:p>
          <a:p>
            <a:pPr marL="285750" indent="-285750" algn="l">
              <a:buFont typeface="Arial" panose="020B0604020202020204" pitchFamily="34" charset="0"/>
              <a:buChar char="•"/>
            </a:pPr>
            <a:r>
              <a:rPr lang="en-GB" sz="1800">
                <a:latin typeface="Franklin Gothic Book" panose="020B0503020102020204" pitchFamily="34" charset="0"/>
              </a:rPr>
              <a:t>Duration</a:t>
            </a:r>
          </a:p>
          <a:p>
            <a:pPr marL="285750" indent="-285750" algn="l">
              <a:buFont typeface="Arial" panose="020B0604020202020204" pitchFamily="34" charset="0"/>
              <a:buChar char="•"/>
            </a:pPr>
            <a:r>
              <a:rPr lang="en-GB" sz="1800">
                <a:latin typeface="Franklin Gothic Book" panose="020B0503020102020204" pitchFamily="34" charset="0"/>
              </a:rPr>
              <a:t>Sentiment</a:t>
            </a:r>
          </a:p>
          <a:p>
            <a:pPr algn="l"/>
            <a:endParaRPr lang="en-GB" sz="1800">
              <a:latin typeface="Franklin Gothic Book" panose="020B0503020102020204" pitchFamily="34" charset="0"/>
            </a:endParaRPr>
          </a:p>
        </p:txBody>
      </p:sp>
      <p:cxnSp>
        <p:nvCxnSpPr>
          <p:cNvPr id="17" name="Straight Connector 16">
            <a:extLst>
              <a:ext uri="{FF2B5EF4-FFF2-40B4-BE49-F238E27FC236}">
                <a16:creationId xmlns:a16="http://schemas.microsoft.com/office/drawing/2014/main" id="{0ABF57EF-FDCC-4F88-8CC0-91F867496553}"/>
              </a:ext>
            </a:extLst>
          </p:cNvPr>
          <p:cNvCxnSpPr/>
          <p:nvPr/>
        </p:nvCxnSpPr>
        <p:spPr>
          <a:xfrm>
            <a:off x="6741885" y="1401158"/>
            <a:ext cx="0" cy="4852942"/>
          </a:xfrm>
          <a:prstGeom prst="line">
            <a:avLst/>
          </a:prstGeom>
        </p:spPr>
        <p:style>
          <a:lnRef idx="1">
            <a:schemeClr val="accent3"/>
          </a:lnRef>
          <a:fillRef idx="0">
            <a:schemeClr val="accent3"/>
          </a:fillRef>
          <a:effectRef idx="0">
            <a:schemeClr val="accent3"/>
          </a:effectRef>
          <a:fontRef idx="minor">
            <a:schemeClr val="tx1"/>
          </a:fontRef>
        </p:style>
      </p:cxnSp>
      <p:cxnSp>
        <p:nvCxnSpPr>
          <p:cNvPr id="19" name="Straight Connector 18">
            <a:extLst>
              <a:ext uri="{FF2B5EF4-FFF2-40B4-BE49-F238E27FC236}">
                <a16:creationId xmlns:a16="http://schemas.microsoft.com/office/drawing/2014/main" id="{B7D3E14A-67D6-4164-9F16-6C1E4BD7F20B}"/>
              </a:ext>
            </a:extLst>
          </p:cNvPr>
          <p:cNvCxnSpPr>
            <a:cxnSpLocks/>
          </p:cNvCxnSpPr>
          <p:nvPr/>
        </p:nvCxnSpPr>
        <p:spPr>
          <a:xfrm>
            <a:off x="711200" y="4724400"/>
            <a:ext cx="5791200" cy="0"/>
          </a:xfrm>
          <a:prstGeom prst="line">
            <a:avLst/>
          </a:prstGeom>
        </p:spPr>
        <p:style>
          <a:lnRef idx="1">
            <a:schemeClr val="accent3"/>
          </a:lnRef>
          <a:fillRef idx="0">
            <a:schemeClr val="accent3"/>
          </a:fillRef>
          <a:effectRef idx="0">
            <a:schemeClr val="accent3"/>
          </a:effectRef>
          <a:fontRef idx="minor">
            <a:schemeClr val="tx1"/>
          </a:fontRef>
        </p:style>
      </p:cxnSp>
      <p:sp>
        <p:nvSpPr>
          <p:cNvPr id="22" name="Subtitle 2">
            <a:extLst>
              <a:ext uri="{FF2B5EF4-FFF2-40B4-BE49-F238E27FC236}">
                <a16:creationId xmlns:a16="http://schemas.microsoft.com/office/drawing/2014/main" id="{13A3F1F7-1C5D-4926-A7EB-79EB38442C4D}"/>
              </a:ext>
            </a:extLst>
          </p:cNvPr>
          <p:cNvSpPr txBox="1">
            <a:spLocks/>
          </p:cNvSpPr>
          <p:nvPr/>
        </p:nvSpPr>
        <p:spPr>
          <a:xfrm>
            <a:off x="10755811" y="6051554"/>
            <a:ext cx="1190171" cy="2025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000">
                <a:solidFill>
                  <a:schemeClr val="bg2">
                    <a:lumMod val="90000"/>
                  </a:schemeClr>
                </a:solidFill>
              </a:rPr>
              <a:t>Source: </a:t>
            </a:r>
            <a:r>
              <a:rPr lang="en-GB" sz="1000" err="1">
                <a:solidFill>
                  <a:schemeClr val="bg2">
                    <a:lumMod val="90000"/>
                  </a:schemeClr>
                </a:solidFill>
              </a:rPr>
              <a:t>TikTok</a:t>
            </a:r>
            <a:endParaRPr lang="en-GB" sz="1000">
              <a:solidFill>
                <a:schemeClr val="bg2">
                  <a:lumMod val="90000"/>
                </a:schemeClr>
              </a:solidFill>
            </a:endParaRPr>
          </a:p>
          <a:p>
            <a:pPr algn="l"/>
            <a:endParaRPr lang="en-GB" sz="1000">
              <a:solidFill>
                <a:schemeClr val="bg2">
                  <a:lumMod val="90000"/>
                </a:schemeClr>
              </a:solidFill>
            </a:endParaRPr>
          </a:p>
        </p:txBody>
      </p:sp>
    </p:spTree>
    <p:extLst>
      <p:ext uri="{BB962C8B-B14F-4D97-AF65-F5344CB8AC3E}">
        <p14:creationId xmlns:p14="http://schemas.microsoft.com/office/powerpoint/2010/main" val="1571593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55FB00-3425-45A3-AE7F-8129650B4795}"/>
              </a:ext>
            </a:extLst>
          </p:cNvPr>
          <p:cNvPicPr>
            <a:picLocks noChangeAspect="1"/>
          </p:cNvPicPr>
          <p:nvPr/>
        </p:nvPicPr>
        <p:blipFill>
          <a:blip r:embed="rId2"/>
          <a:stretch>
            <a:fillRect/>
          </a:stretch>
        </p:blipFill>
        <p:spPr>
          <a:xfrm>
            <a:off x="6805" y="237498"/>
            <a:ext cx="12192000" cy="1112860"/>
          </a:xfrm>
          <a:prstGeom prst="rect">
            <a:avLst/>
          </a:prstGeom>
        </p:spPr>
      </p:pic>
      <p:pic>
        <p:nvPicPr>
          <p:cNvPr id="2050" name="Picture 2">
            <a:extLst>
              <a:ext uri="{FF2B5EF4-FFF2-40B4-BE49-F238E27FC236}">
                <a16:creationId xmlns:a16="http://schemas.microsoft.com/office/drawing/2014/main" id="{FA46CF55-C3F9-4D35-A78A-3FB8904AA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1567" y="1309278"/>
            <a:ext cx="6791021" cy="542604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3D3A6328-4502-4715-B2A6-EFFFE18E8430}"/>
              </a:ext>
            </a:extLst>
          </p:cNvPr>
          <p:cNvCxnSpPr/>
          <p:nvPr/>
        </p:nvCxnSpPr>
        <p:spPr>
          <a:xfrm>
            <a:off x="5820952" y="1940455"/>
            <a:ext cx="0" cy="4852942"/>
          </a:xfrm>
          <a:prstGeom prst="line">
            <a:avLst/>
          </a:prstGeom>
        </p:spPr>
        <p:style>
          <a:lnRef idx="1">
            <a:schemeClr val="accent3"/>
          </a:lnRef>
          <a:fillRef idx="0">
            <a:schemeClr val="accent3"/>
          </a:fillRef>
          <a:effectRef idx="0">
            <a:schemeClr val="accent3"/>
          </a:effectRef>
          <a:fontRef idx="minor">
            <a:schemeClr val="tx1"/>
          </a:fontRef>
        </p:style>
      </p:cxnSp>
      <p:sp>
        <p:nvSpPr>
          <p:cNvPr id="9" name="TextBox 8">
            <a:extLst>
              <a:ext uri="{FF2B5EF4-FFF2-40B4-BE49-F238E27FC236}">
                <a16:creationId xmlns:a16="http://schemas.microsoft.com/office/drawing/2014/main" id="{4F6F79E2-5A18-402C-AF61-983044D47E38}"/>
              </a:ext>
            </a:extLst>
          </p:cNvPr>
          <p:cNvSpPr txBox="1"/>
          <p:nvPr/>
        </p:nvSpPr>
        <p:spPr>
          <a:xfrm>
            <a:off x="434973" y="1430187"/>
            <a:ext cx="5222878" cy="1754326"/>
          </a:xfrm>
          <a:prstGeom prst="rect">
            <a:avLst/>
          </a:prstGeom>
          <a:noFill/>
        </p:spPr>
        <p:txBody>
          <a:bodyPr wrap="square">
            <a:spAutoFit/>
          </a:bodyPr>
          <a:lstStyle/>
          <a:p>
            <a:r>
              <a:rPr lang="en-GB" sz="3600">
                <a:latin typeface="Cheltenham" panose="00000400000000000000" pitchFamily="2" charset="0"/>
              </a:rPr>
              <a:t>What makes </a:t>
            </a:r>
            <a:r>
              <a:rPr lang="en-GB" sz="3600" err="1">
                <a:latin typeface="Cheltenham" panose="00000400000000000000" pitchFamily="2" charset="0"/>
              </a:rPr>
              <a:t>TikTok</a:t>
            </a:r>
            <a:r>
              <a:rPr lang="en-GB" sz="3600">
                <a:latin typeface="Cheltenham" panose="00000400000000000000" pitchFamily="2" charset="0"/>
              </a:rPr>
              <a:t>' videos super popular: Music</a:t>
            </a:r>
          </a:p>
        </p:txBody>
      </p:sp>
      <p:sp>
        <p:nvSpPr>
          <p:cNvPr id="10" name="Subtitle 2">
            <a:extLst>
              <a:ext uri="{FF2B5EF4-FFF2-40B4-BE49-F238E27FC236}">
                <a16:creationId xmlns:a16="http://schemas.microsoft.com/office/drawing/2014/main" id="{F4A274A4-C3C9-4176-9A0C-8BECD0852B99}"/>
              </a:ext>
            </a:extLst>
          </p:cNvPr>
          <p:cNvSpPr txBox="1">
            <a:spLocks/>
          </p:cNvSpPr>
          <p:nvPr/>
        </p:nvSpPr>
        <p:spPr>
          <a:xfrm>
            <a:off x="434974" y="3176179"/>
            <a:ext cx="5386706" cy="302557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GB" sz="1400" b="1">
                <a:latin typeface="Franklin Gothic Book" panose="020B0503020102020204" pitchFamily="34" charset="0"/>
              </a:rPr>
              <a:t>Stacked histogram: </a:t>
            </a:r>
          </a:p>
          <a:p>
            <a:pPr marL="285750" indent="-285750" algn="l">
              <a:spcBef>
                <a:spcPts val="0"/>
              </a:spcBef>
              <a:buFont typeface="Arial" panose="020B0604020202020204" pitchFamily="34" charset="0"/>
              <a:buChar char="•"/>
            </a:pPr>
            <a:r>
              <a:rPr lang="en-GB" sz="1400">
                <a:latin typeface="Franklin Gothic Book" panose="020B0503020102020204" pitchFamily="34" charset="0"/>
              </a:rPr>
              <a:t>represent the distribution of Spotify popularity of soundtracks used in trending videos</a:t>
            </a:r>
          </a:p>
          <a:p>
            <a:pPr marL="285750" indent="-285750" algn="l">
              <a:spcBef>
                <a:spcPts val="0"/>
              </a:spcBef>
              <a:buFont typeface="Arial" panose="020B0604020202020204" pitchFamily="34" charset="0"/>
              <a:buChar char="•"/>
            </a:pPr>
            <a:r>
              <a:rPr lang="en-GB" sz="1400">
                <a:latin typeface="Franklin Gothic Book" panose="020B0503020102020204" pitchFamily="34" charset="0"/>
              </a:rPr>
              <a:t>Separated by original vs existing to see how the split evolves</a:t>
            </a:r>
          </a:p>
          <a:p>
            <a:pPr marL="285750" indent="-285750" algn="l">
              <a:spcBef>
                <a:spcPts val="0"/>
              </a:spcBef>
              <a:buFont typeface="Arial" panose="020B0604020202020204" pitchFamily="34" charset="0"/>
              <a:buChar char="•"/>
            </a:pPr>
            <a:endParaRPr lang="en-GB" sz="1400">
              <a:latin typeface="Franklin Gothic Book" panose="020B0503020102020204" pitchFamily="34" charset="0"/>
            </a:endParaRPr>
          </a:p>
          <a:p>
            <a:pPr algn="l">
              <a:spcBef>
                <a:spcPts val="0"/>
              </a:spcBef>
            </a:pPr>
            <a:r>
              <a:rPr lang="en-GB" sz="1400" b="1">
                <a:latin typeface="Franklin Gothic Book" panose="020B0503020102020204" pitchFamily="34" charset="0"/>
              </a:rPr>
              <a:t>Lollipop plot:</a:t>
            </a:r>
          </a:p>
          <a:p>
            <a:pPr marL="285750" indent="-285750" algn="l">
              <a:spcBef>
                <a:spcPts val="0"/>
              </a:spcBef>
              <a:buFont typeface="Arial" panose="020B0604020202020204" pitchFamily="34" charset="0"/>
              <a:buChar char="•"/>
            </a:pPr>
            <a:r>
              <a:rPr lang="en-GB" sz="1400">
                <a:latin typeface="Franklin Gothic Book" panose="020B0503020102020204" pitchFamily="34" charset="0"/>
              </a:rPr>
              <a:t>shows the number of songs matched on Spotify for each popularity range</a:t>
            </a:r>
          </a:p>
          <a:p>
            <a:pPr marL="285750" indent="-285750" algn="l">
              <a:spcBef>
                <a:spcPts val="0"/>
              </a:spcBef>
              <a:buFont typeface="Arial" panose="020B0604020202020204" pitchFamily="34" charset="0"/>
              <a:buChar char="•"/>
            </a:pPr>
            <a:r>
              <a:rPr lang="en-GB" sz="1400">
                <a:latin typeface="Franklin Gothic Book" panose="020B0503020102020204" pitchFamily="34" charset="0"/>
              </a:rPr>
              <a:t>provides the context of proportion between number of songs matched and number of trending videos made</a:t>
            </a:r>
          </a:p>
          <a:p>
            <a:pPr algn="l">
              <a:spcBef>
                <a:spcPts val="0"/>
              </a:spcBef>
            </a:pPr>
            <a:endParaRPr lang="en-GB" sz="1400">
              <a:latin typeface="Franklin Gothic Book" panose="020B0503020102020204" pitchFamily="34" charset="0"/>
            </a:endParaRPr>
          </a:p>
          <a:p>
            <a:pPr algn="l">
              <a:spcBef>
                <a:spcPts val="0"/>
              </a:spcBef>
            </a:pPr>
            <a:r>
              <a:rPr lang="en-GB" sz="1400" b="1">
                <a:latin typeface="Franklin Gothic Book" panose="020B0503020102020204" pitchFamily="34" charset="0"/>
              </a:rPr>
              <a:t>Bar chart on top right:</a:t>
            </a:r>
          </a:p>
          <a:p>
            <a:pPr marL="285750" indent="-285750" algn="l">
              <a:spcBef>
                <a:spcPts val="0"/>
              </a:spcBef>
              <a:buFont typeface="Arial" panose="020B0604020202020204" pitchFamily="34" charset="0"/>
              <a:buChar char="•"/>
            </a:pPr>
            <a:r>
              <a:rPr lang="en-GB" sz="1400">
                <a:latin typeface="Franklin Gothic Book" panose="020B0503020102020204" pitchFamily="34" charset="0"/>
              </a:rPr>
              <a:t>shows the overall proportion of original vs existing soundtracks used by trending videos</a:t>
            </a:r>
          </a:p>
          <a:p>
            <a:pPr marL="285750" indent="-285750" algn="l">
              <a:spcBef>
                <a:spcPts val="0"/>
              </a:spcBef>
              <a:buFont typeface="Arial" panose="020B0604020202020204" pitchFamily="34" charset="0"/>
              <a:buChar char="•"/>
            </a:pPr>
            <a:r>
              <a:rPr lang="en-GB" sz="1400">
                <a:latin typeface="Franklin Gothic Book" panose="020B0503020102020204" pitchFamily="34" charset="0"/>
              </a:rPr>
              <a:t>also acts as a legend for the stacked histogram</a:t>
            </a:r>
            <a:br>
              <a:rPr lang="en-GB" sz="1400">
                <a:latin typeface="Franklin Gothic Book" panose="020B0503020102020204" pitchFamily="34" charset="0"/>
              </a:rPr>
            </a:br>
            <a:endParaRPr lang="en-GB" sz="1800">
              <a:latin typeface="Franklin Gothic Book" panose="020B0503020102020204" pitchFamily="34" charset="0"/>
            </a:endParaRPr>
          </a:p>
          <a:p>
            <a:pPr algn="l"/>
            <a:endParaRPr lang="en-GB" sz="1800">
              <a:latin typeface="Franklin Gothic Book" panose="020B0503020102020204" pitchFamily="34" charset="0"/>
            </a:endParaRPr>
          </a:p>
        </p:txBody>
      </p:sp>
    </p:spTree>
    <p:extLst>
      <p:ext uri="{BB962C8B-B14F-4D97-AF65-F5344CB8AC3E}">
        <p14:creationId xmlns:p14="http://schemas.microsoft.com/office/powerpoint/2010/main" val="416815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55FB00-3425-45A3-AE7F-8129650B4795}"/>
              </a:ext>
            </a:extLst>
          </p:cNvPr>
          <p:cNvPicPr>
            <a:picLocks noChangeAspect="1"/>
          </p:cNvPicPr>
          <p:nvPr/>
        </p:nvPicPr>
        <p:blipFill>
          <a:blip r:embed="rId3"/>
          <a:stretch>
            <a:fillRect/>
          </a:stretch>
        </p:blipFill>
        <p:spPr>
          <a:xfrm>
            <a:off x="6805" y="237498"/>
            <a:ext cx="12192000" cy="1112860"/>
          </a:xfrm>
          <a:prstGeom prst="rect">
            <a:avLst/>
          </a:prstGeom>
        </p:spPr>
      </p:pic>
      <p:cxnSp>
        <p:nvCxnSpPr>
          <p:cNvPr id="7" name="Straight Connector 6">
            <a:extLst>
              <a:ext uri="{FF2B5EF4-FFF2-40B4-BE49-F238E27FC236}">
                <a16:creationId xmlns:a16="http://schemas.microsoft.com/office/drawing/2014/main" id="{3D3A6328-4502-4715-B2A6-EFFFE18E8430}"/>
              </a:ext>
            </a:extLst>
          </p:cNvPr>
          <p:cNvCxnSpPr/>
          <p:nvPr/>
        </p:nvCxnSpPr>
        <p:spPr>
          <a:xfrm>
            <a:off x="6726464" y="1671509"/>
            <a:ext cx="0" cy="4852942"/>
          </a:xfrm>
          <a:prstGeom prst="line">
            <a:avLst/>
          </a:prstGeom>
        </p:spPr>
        <p:style>
          <a:lnRef idx="1">
            <a:schemeClr val="accent3"/>
          </a:lnRef>
          <a:fillRef idx="0">
            <a:schemeClr val="accent3"/>
          </a:fillRef>
          <a:effectRef idx="0">
            <a:schemeClr val="accent3"/>
          </a:effectRef>
          <a:fontRef idx="minor">
            <a:schemeClr val="tx1"/>
          </a:fontRef>
        </p:style>
      </p:cxnSp>
      <p:sp>
        <p:nvSpPr>
          <p:cNvPr id="9" name="TextBox 8">
            <a:extLst>
              <a:ext uri="{FF2B5EF4-FFF2-40B4-BE49-F238E27FC236}">
                <a16:creationId xmlns:a16="http://schemas.microsoft.com/office/drawing/2014/main" id="{4F6F79E2-5A18-402C-AF61-983044D47E38}"/>
              </a:ext>
            </a:extLst>
          </p:cNvPr>
          <p:cNvSpPr txBox="1"/>
          <p:nvPr/>
        </p:nvSpPr>
        <p:spPr>
          <a:xfrm>
            <a:off x="434972" y="1430187"/>
            <a:ext cx="5951310" cy="1200329"/>
          </a:xfrm>
          <a:prstGeom prst="rect">
            <a:avLst/>
          </a:prstGeom>
          <a:noFill/>
        </p:spPr>
        <p:txBody>
          <a:bodyPr wrap="square" lIns="91440" tIns="45720" rIns="91440" bIns="45720" anchor="t">
            <a:spAutoFit/>
          </a:bodyPr>
          <a:lstStyle/>
          <a:p>
            <a:r>
              <a:rPr lang="en-GB" sz="3600">
                <a:latin typeface="Cheltenham"/>
              </a:rPr>
              <a:t>What makes </a:t>
            </a:r>
            <a:r>
              <a:rPr lang="en-GB" sz="3600" err="1">
                <a:latin typeface="Cheltenham"/>
              </a:rPr>
              <a:t>TikTok</a:t>
            </a:r>
            <a:r>
              <a:rPr lang="en-GB" sz="3600">
                <a:latin typeface="Cheltenham"/>
              </a:rPr>
              <a:t>' videos super popular: Duration</a:t>
            </a:r>
            <a:endParaRPr lang="en-GB" sz="3600">
              <a:latin typeface="Cheltenham" panose="00000400000000000000" pitchFamily="2" charset="0"/>
            </a:endParaRPr>
          </a:p>
        </p:txBody>
      </p:sp>
      <p:sp>
        <p:nvSpPr>
          <p:cNvPr id="10" name="Subtitle 2">
            <a:extLst>
              <a:ext uri="{FF2B5EF4-FFF2-40B4-BE49-F238E27FC236}">
                <a16:creationId xmlns:a16="http://schemas.microsoft.com/office/drawing/2014/main" id="{F4A274A4-C3C9-4176-9A0C-8BECD0852B99}"/>
              </a:ext>
            </a:extLst>
          </p:cNvPr>
          <p:cNvSpPr txBox="1">
            <a:spLocks/>
          </p:cNvSpPr>
          <p:nvPr/>
        </p:nvSpPr>
        <p:spPr>
          <a:xfrm>
            <a:off x="434972" y="2708553"/>
            <a:ext cx="5951310" cy="2111613"/>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400" b="1">
                <a:latin typeface="Franklin Gothic Book"/>
                <a:ea typeface="+mn-lt"/>
                <a:cs typeface="+mn-lt"/>
              </a:rPr>
              <a:t>Scatter plot:</a:t>
            </a:r>
            <a:endParaRPr lang="en-GB" sz="1800" b="1">
              <a:latin typeface="Franklin Gothic Book" panose="020B0503020102020204" pitchFamily="34" charset="0"/>
              <a:ea typeface="+mn-lt"/>
              <a:cs typeface="+mn-lt"/>
            </a:endParaRPr>
          </a:p>
          <a:p>
            <a:pPr marL="285750" indent="-285750" algn="just">
              <a:buChar char="•"/>
            </a:pPr>
            <a:r>
              <a:rPr lang="en-GB" sz="1400">
                <a:latin typeface="Franklin Gothic Book"/>
                <a:ea typeface="+mn-lt"/>
                <a:cs typeface="+mn-lt"/>
              </a:rPr>
              <a:t>Demonstrates the popularity and duration of each video and their distribution; </a:t>
            </a:r>
          </a:p>
          <a:p>
            <a:pPr marL="285750" indent="-285750" algn="just">
              <a:buChar char="•"/>
            </a:pPr>
            <a:r>
              <a:rPr lang="en-GB" sz="1400">
                <a:latin typeface="Franklin Gothic Book"/>
                <a:ea typeface="+mn-lt"/>
                <a:cs typeface="+mn-lt"/>
              </a:rPr>
              <a:t>User verified and whether the video mentions others or not is used to provide alternative information about the video, Verified users are represented by stars and non-verified by circles, with video has others mentioned in description marked in red and vice versa in blue;</a:t>
            </a:r>
            <a:endParaRPr lang="en-GB" sz="1400">
              <a:latin typeface="Franklin Gothic Book"/>
              <a:cs typeface="Calibri"/>
            </a:endParaRPr>
          </a:p>
          <a:p>
            <a:pPr marL="285750" indent="-285750" algn="just">
              <a:buChar char="•"/>
            </a:pPr>
            <a:r>
              <a:rPr lang="en-GB" sz="1400">
                <a:latin typeface="Franklin Gothic Book"/>
                <a:ea typeface="+mn-lt"/>
                <a:cs typeface="+mn-lt"/>
              </a:rPr>
              <a:t>The popularity is calculated according to the four measures: </a:t>
            </a:r>
            <a:r>
              <a:rPr lang="en-GB" sz="1400" err="1">
                <a:latin typeface="Franklin Gothic Book"/>
                <a:ea typeface="+mn-lt"/>
                <a:cs typeface="+mn-lt"/>
              </a:rPr>
              <a:t>diggs</a:t>
            </a:r>
            <a:r>
              <a:rPr lang="en-GB" sz="1400">
                <a:latin typeface="Franklin Gothic Book"/>
                <a:ea typeface="+mn-lt"/>
                <a:cs typeface="+mn-lt"/>
              </a:rPr>
              <a:t>, comments, shares and views.</a:t>
            </a:r>
            <a:endParaRPr lang="en-GB" sz="1400">
              <a:latin typeface="Franklin Gothic Book"/>
              <a:cs typeface="Calibri"/>
            </a:endParaRPr>
          </a:p>
          <a:p>
            <a:pPr algn="just"/>
            <a:r>
              <a:rPr lang="en-GB" sz="1400" b="1">
                <a:latin typeface="Franklin Gothic Book"/>
                <a:ea typeface="+mn-lt"/>
                <a:cs typeface="+mn-lt"/>
              </a:rPr>
              <a:t>Histogram:</a:t>
            </a:r>
          </a:p>
          <a:p>
            <a:pPr marL="285750" indent="-285750" algn="just">
              <a:buChar char="•"/>
            </a:pPr>
            <a:r>
              <a:rPr lang="en-GB" sz="1400">
                <a:latin typeface="Franklin Gothic Book"/>
                <a:ea typeface="+mn-lt"/>
                <a:cs typeface="+mn-lt"/>
              </a:rPr>
              <a:t>Illustrates the distribution of video lengths, the shorter the duration, the more colours tend to be cooler and conversely warmer. The curve presents a fat-tailed distribution of the video duration;</a:t>
            </a:r>
            <a:endParaRPr lang="en-US">
              <a:latin typeface="Franklin Gothic Book"/>
            </a:endParaRPr>
          </a:p>
          <a:p>
            <a:pPr marL="285750" indent="-285750" algn="just">
              <a:buChar char="•"/>
            </a:pPr>
            <a:r>
              <a:rPr lang="en-GB" sz="1400">
                <a:latin typeface="Franklin Gothic Book"/>
                <a:ea typeface="+mn-lt"/>
                <a:cs typeface="+mn-lt"/>
              </a:rPr>
              <a:t>Notably, the features of the most popular points are marked on the graph to provide more intuitive insight into the characteristics of the video. </a:t>
            </a:r>
            <a:br>
              <a:rPr lang="en-US">
                <a:latin typeface="Franklin Gothic Book"/>
              </a:rPr>
            </a:br>
            <a:endParaRPr lang="en-US">
              <a:latin typeface="Franklin Gothic Book"/>
              <a:cs typeface="Calibri" panose="020F0502020204030204"/>
            </a:endParaRPr>
          </a:p>
          <a:p>
            <a:pPr algn="l"/>
            <a:endParaRPr lang="en-GB" sz="1800">
              <a:latin typeface="Franklin Gothic Book" panose="020B0503020102020204" pitchFamily="34" charset="0"/>
            </a:endParaRPr>
          </a:p>
        </p:txBody>
      </p:sp>
      <p:pic>
        <p:nvPicPr>
          <p:cNvPr id="3074" name="Picture 2">
            <a:extLst>
              <a:ext uri="{FF2B5EF4-FFF2-40B4-BE49-F238E27FC236}">
                <a16:creationId xmlns:a16="http://schemas.microsoft.com/office/drawing/2014/main" id="{984A12BA-00D5-4674-B5AB-311BCF5399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2473" y="1348544"/>
            <a:ext cx="4134366" cy="5331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839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55FB00-3425-45A3-AE7F-8129650B4795}"/>
              </a:ext>
            </a:extLst>
          </p:cNvPr>
          <p:cNvPicPr>
            <a:picLocks noChangeAspect="1"/>
          </p:cNvPicPr>
          <p:nvPr/>
        </p:nvPicPr>
        <p:blipFill>
          <a:blip r:embed="rId2"/>
          <a:stretch>
            <a:fillRect/>
          </a:stretch>
        </p:blipFill>
        <p:spPr>
          <a:xfrm>
            <a:off x="6805" y="237498"/>
            <a:ext cx="12192000" cy="1112860"/>
          </a:xfrm>
          <a:prstGeom prst="rect">
            <a:avLst/>
          </a:prstGeom>
        </p:spPr>
      </p:pic>
      <p:cxnSp>
        <p:nvCxnSpPr>
          <p:cNvPr id="7" name="Straight Connector 6">
            <a:extLst>
              <a:ext uri="{FF2B5EF4-FFF2-40B4-BE49-F238E27FC236}">
                <a16:creationId xmlns:a16="http://schemas.microsoft.com/office/drawing/2014/main" id="{3D3A6328-4502-4715-B2A6-EFFFE18E8430}"/>
              </a:ext>
            </a:extLst>
          </p:cNvPr>
          <p:cNvCxnSpPr/>
          <p:nvPr/>
        </p:nvCxnSpPr>
        <p:spPr>
          <a:xfrm>
            <a:off x="6386285" y="1589866"/>
            <a:ext cx="0" cy="4852942"/>
          </a:xfrm>
          <a:prstGeom prst="line">
            <a:avLst/>
          </a:prstGeom>
        </p:spPr>
        <p:style>
          <a:lnRef idx="1">
            <a:schemeClr val="accent3"/>
          </a:lnRef>
          <a:fillRef idx="0">
            <a:schemeClr val="accent3"/>
          </a:fillRef>
          <a:effectRef idx="0">
            <a:schemeClr val="accent3"/>
          </a:effectRef>
          <a:fontRef idx="minor">
            <a:schemeClr val="tx1"/>
          </a:fontRef>
        </p:style>
      </p:cxnSp>
      <p:sp>
        <p:nvSpPr>
          <p:cNvPr id="9" name="TextBox 8">
            <a:extLst>
              <a:ext uri="{FF2B5EF4-FFF2-40B4-BE49-F238E27FC236}">
                <a16:creationId xmlns:a16="http://schemas.microsoft.com/office/drawing/2014/main" id="{4F6F79E2-5A18-402C-AF61-983044D47E38}"/>
              </a:ext>
            </a:extLst>
          </p:cNvPr>
          <p:cNvSpPr txBox="1"/>
          <p:nvPr/>
        </p:nvSpPr>
        <p:spPr>
          <a:xfrm>
            <a:off x="434972" y="1430187"/>
            <a:ext cx="5951310" cy="1200329"/>
          </a:xfrm>
          <a:prstGeom prst="rect">
            <a:avLst/>
          </a:prstGeom>
          <a:noFill/>
        </p:spPr>
        <p:txBody>
          <a:bodyPr wrap="square">
            <a:spAutoFit/>
          </a:bodyPr>
          <a:lstStyle/>
          <a:p>
            <a:r>
              <a:rPr lang="en-GB" sz="3600">
                <a:latin typeface="Cheltenham" panose="00000400000000000000" pitchFamily="2" charset="0"/>
              </a:rPr>
              <a:t>What makes </a:t>
            </a:r>
            <a:r>
              <a:rPr lang="en-GB" sz="3600" err="1">
                <a:latin typeface="Cheltenham" panose="00000400000000000000" pitchFamily="2" charset="0"/>
              </a:rPr>
              <a:t>TikTok</a:t>
            </a:r>
            <a:r>
              <a:rPr lang="en-GB" sz="3600">
                <a:latin typeface="Cheltenham" panose="00000400000000000000" pitchFamily="2" charset="0"/>
              </a:rPr>
              <a:t>' videos super popular: Sentiment</a:t>
            </a:r>
          </a:p>
        </p:txBody>
      </p:sp>
      <p:sp>
        <p:nvSpPr>
          <p:cNvPr id="10" name="Subtitle 2">
            <a:extLst>
              <a:ext uri="{FF2B5EF4-FFF2-40B4-BE49-F238E27FC236}">
                <a16:creationId xmlns:a16="http://schemas.microsoft.com/office/drawing/2014/main" id="{F4A274A4-C3C9-4176-9A0C-8BECD0852B99}"/>
              </a:ext>
            </a:extLst>
          </p:cNvPr>
          <p:cNvSpPr txBox="1">
            <a:spLocks/>
          </p:cNvSpPr>
          <p:nvPr/>
        </p:nvSpPr>
        <p:spPr>
          <a:xfrm>
            <a:off x="434972" y="3154679"/>
            <a:ext cx="5460220" cy="2977179"/>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GB" sz="1400" b="1">
                <a:latin typeface="Franklin Gothic Book"/>
              </a:rPr>
              <a:t>Circular bar plot:</a:t>
            </a:r>
          </a:p>
          <a:p>
            <a:pPr marL="285750" indent="-285750" algn="just">
              <a:buChar char="•"/>
            </a:pPr>
            <a:r>
              <a:rPr lang="en-GB" sz="1400">
                <a:latin typeface="Franklin Gothic Book"/>
                <a:ea typeface="+mn-lt"/>
                <a:cs typeface="+mn-lt"/>
              </a:rPr>
              <a:t>Shows the top 45 hashtags separated into 9 categories, with each category grouped by their popularity.</a:t>
            </a:r>
          </a:p>
          <a:p>
            <a:pPr marL="285750" indent="-285750" algn="just">
              <a:buChar char="•"/>
            </a:pPr>
            <a:r>
              <a:rPr lang="en-GB" sz="1400">
                <a:latin typeface="Franklin Gothic Book"/>
                <a:ea typeface="+mn-lt"/>
                <a:cs typeface="+mn-lt"/>
              </a:rPr>
              <a:t>Demonstrates the polarity of each videos in each hashtag category.</a:t>
            </a:r>
          </a:p>
          <a:p>
            <a:pPr marL="285750" indent="-285750" algn="just">
              <a:buFont typeface="Arial" panose="020B0604020202020204" pitchFamily="34" charset="0"/>
              <a:buChar char="•"/>
            </a:pPr>
            <a:r>
              <a:rPr lang="en-GB" sz="1400">
                <a:latin typeface="Franklin Gothic Book"/>
                <a:cs typeface="Calibri"/>
              </a:rPr>
              <a:t>Can maximise the use of space than a standard bar chart.</a:t>
            </a:r>
          </a:p>
          <a:p>
            <a:pPr marL="285750" indent="-285750" algn="just">
              <a:buFont typeface="Arial" panose="020B0604020202020204" pitchFamily="34" charset="0"/>
              <a:buChar char="•"/>
            </a:pPr>
            <a:r>
              <a:rPr lang="en-GB" sz="1400">
                <a:latin typeface="Franklin Gothic Book"/>
                <a:cs typeface="Calibri"/>
              </a:rPr>
              <a:t>Consists of hashtag category arranged from the lowest polarity to the highest polarity to enable a clear understanding of the distribution of positive and negative videos. </a:t>
            </a:r>
          </a:p>
          <a:p>
            <a:pPr marL="285750" indent="-285750" algn="just">
              <a:buFont typeface="Arial" panose="020B0604020202020204" pitchFamily="34" charset="0"/>
              <a:buChar char="•"/>
            </a:pPr>
            <a:r>
              <a:rPr lang="en-GB" sz="1400">
                <a:latin typeface="Franklin Gothic Book"/>
                <a:cs typeface="Calibri"/>
              </a:rPr>
              <a:t>Overall, a wide range of sentiments is found, but positive videos appear more frequently in viral </a:t>
            </a:r>
            <a:r>
              <a:rPr lang="en-GB" sz="1400" err="1">
                <a:latin typeface="Franklin Gothic Book"/>
                <a:cs typeface="Calibri"/>
              </a:rPr>
              <a:t>TikTok</a:t>
            </a:r>
            <a:r>
              <a:rPr lang="en-GB" sz="1400">
                <a:latin typeface="Franklin Gothic Book"/>
                <a:cs typeface="Calibri"/>
              </a:rPr>
              <a:t> videos. </a:t>
            </a:r>
          </a:p>
          <a:p>
            <a:pPr algn="just"/>
            <a:endParaRPr lang="en-GB" sz="1400">
              <a:latin typeface="Franklin Gothic Book" panose="020B0503020102020204" pitchFamily="34" charset="0"/>
            </a:endParaRPr>
          </a:p>
          <a:p>
            <a:pPr algn="just"/>
            <a:endParaRPr lang="en-GB" sz="1800">
              <a:latin typeface="Franklin Gothic Book" panose="020B0503020102020204" pitchFamily="34" charset="0"/>
            </a:endParaRPr>
          </a:p>
        </p:txBody>
      </p:sp>
      <p:pic>
        <p:nvPicPr>
          <p:cNvPr id="1026" name="Picture 2">
            <a:extLst>
              <a:ext uri="{FF2B5EF4-FFF2-40B4-BE49-F238E27FC236}">
                <a16:creationId xmlns:a16="http://schemas.microsoft.com/office/drawing/2014/main" id="{676EE25C-D59E-BD4F-8BFA-E6C6F14146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1085" y="1306337"/>
            <a:ext cx="5653824" cy="546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081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D17F2F-A949-4925-81B4-52BCB25EF256}"/>
              </a:ext>
            </a:extLst>
          </p:cNvPr>
          <p:cNvPicPr>
            <a:picLocks noChangeAspect="1"/>
          </p:cNvPicPr>
          <p:nvPr/>
        </p:nvPicPr>
        <p:blipFill>
          <a:blip r:embed="rId2"/>
          <a:stretch>
            <a:fillRect/>
          </a:stretch>
        </p:blipFill>
        <p:spPr>
          <a:xfrm>
            <a:off x="6805" y="237498"/>
            <a:ext cx="12192000" cy="1112860"/>
          </a:xfrm>
          <a:prstGeom prst="rect">
            <a:avLst/>
          </a:prstGeom>
        </p:spPr>
      </p:pic>
      <p:sp>
        <p:nvSpPr>
          <p:cNvPr id="5" name="TextBox 4">
            <a:extLst>
              <a:ext uri="{FF2B5EF4-FFF2-40B4-BE49-F238E27FC236}">
                <a16:creationId xmlns:a16="http://schemas.microsoft.com/office/drawing/2014/main" id="{4DF757DF-D634-471B-BE5D-5C64A070A4E9}"/>
              </a:ext>
            </a:extLst>
          </p:cNvPr>
          <p:cNvSpPr txBox="1"/>
          <p:nvPr/>
        </p:nvSpPr>
        <p:spPr>
          <a:xfrm>
            <a:off x="3524205" y="3429000"/>
            <a:ext cx="5951310" cy="646331"/>
          </a:xfrm>
          <a:prstGeom prst="rect">
            <a:avLst/>
          </a:prstGeom>
          <a:noFill/>
        </p:spPr>
        <p:txBody>
          <a:bodyPr wrap="square">
            <a:spAutoFit/>
          </a:bodyPr>
          <a:lstStyle/>
          <a:p>
            <a:r>
              <a:rPr lang="en-GB" sz="3600">
                <a:latin typeface="Cheltenham" panose="00000400000000000000" pitchFamily="2" charset="0"/>
              </a:rPr>
              <a:t>Thank you for reading!</a:t>
            </a:r>
          </a:p>
        </p:txBody>
      </p:sp>
      <p:sp>
        <p:nvSpPr>
          <p:cNvPr id="7" name="TextBox 6">
            <a:extLst>
              <a:ext uri="{FF2B5EF4-FFF2-40B4-BE49-F238E27FC236}">
                <a16:creationId xmlns:a16="http://schemas.microsoft.com/office/drawing/2014/main" id="{CBC18FE0-49E8-41E1-B4FB-EB29258E5050}"/>
              </a:ext>
            </a:extLst>
          </p:cNvPr>
          <p:cNvSpPr txBox="1"/>
          <p:nvPr/>
        </p:nvSpPr>
        <p:spPr>
          <a:xfrm>
            <a:off x="1623197" y="5747296"/>
            <a:ext cx="8959215" cy="646331"/>
          </a:xfrm>
          <a:prstGeom prst="rect">
            <a:avLst/>
          </a:prstGeom>
          <a:noFill/>
        </p:spPr>
        <p:txBody>
          <a:bodyPr wrap="square">
            <a:spAutoFit/>
          </a:bodyPr>
          <a:lstStyle/>
          <a:p>
            <a:pPr algn="ctr"/>
            <a:r>
              <a:rPr lang="en-GB" sz="1800">
                <a:latin typeface="Franklin Gothic Book" panose="020B0503020102020204" pitchFamily="34" charset="0"/>
              </a:rPr>
              <a:t>Journalist:</a:t>
            </a:r>
          </a:p>
          <a:p>
            <a:pPr algn="ctr"/>
            <a:r>
              <a:rPr lang="en-GB" sz="1800">
                <a:latin typeface="Franklin Gothic Book" panose="020B0503020102020204" pitchFamily="34" charset="0"/>
              </a:rPr>
              <a:t>Shijun Ma	Ching Yin Wong 	  Josephine Chiang		Yi Ling Ng</a:t>
            </a:r>
          </a:p>
        </p:txBody>
      </p:sp>
    </p:spTree>
    <p:extLst>
      <p:ext uri="{BB962C8B-B14F-4D97-AF65-F5344CB8AC3E}">
        <p14:creationId xmlns:p14="http://schemas.microsoft.com/office/powerpoint/2010/main" val="223943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590</Words>
  <Application>Microsoft Macintosh PowerPoint</Application>
  <PresentationFormat>Widescreen</PresentationFormat>
  <Paragraphs>50</Paragraphs>
  <Slides>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Cheltenham</vt:lpstr>
      <vt:lpstr>Arial</vt:lpstr>
      <vt:lpstr>Calibri</vt:lpstr>
      <vt:lpstr>Calibri Light</vt:lpstr>
      <vt:lpstr>Franklin Gothic Book</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 Shijun</dc:creator>
  <cp:lastModifiedBy>PG-Ng, Yi Ling</cp:lastModifiedBy>
  <cp:revision>2</cp:revision>
  <dcterms:created xsi:type="dcterms:W3CDTF">2021-11-15T16:55:15Z</dcterms:created>
  <dcterms:modified xsi:type="dcterms:W3CDTF">2022-06-06T19:59:50Z</dcterms:modified>
</cp:coreProperties>
</file>