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27"/>
  </p:notesMasterIdLst>
  <p:sldIdLst>
    <p:sldId id="319" r:id="rId5"/>
    <p:sldId id="321" r:id="rId6"/>
    <p:sldId id="263" r:id="rId7"/>
    <p:sldId id="309" r:id="rId8"/>
    <p:sldId id="310" r:id="rId9"/>
    <p:sldId id="274" r:id="rId10"/>
    <p:sldId id="275" r:id="rId11"/>
    <p:sldId id="276" r:id="rId12"/>
    <p:sldId id="277" r:id="rId13"/>
    <p:sldId id="278" r:id="rId14"/>
    <p:sldId id="279" r:id="rId15"/>
    <p:sldId id="322" r:id="rId16"/>
    <p:sldId id="257" r:id="rId17"/>
    <p:sldId id="258" r:id="rId18"/>
    <p:sldId id="259" r:id="rId19"/>
    <p:sldId id="260" r:id="rId20"/>
    <p:sldId id="261" r:id="rId21"/>
    <p:sldId id="262" r:id="rId22"/>
    <p:sldId id="320" r:id="rId23"/>
    <p:sldId id="264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F17"/>
    <a:srgbClr val="151F39"/>
    <a:srgbClr val="9AD1F0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F8BDD-BFDD-4C6A-A08C-3274F72D863F}" v="3" dt="2024-02-11T17:38:03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7"/>
    <p:restoredTop sz="94721"/>
  </p:normalViewPr>
  <p:slideViewPr>
    <p:cSldViewPr snapToGrid="0" snapToObjects="1">
      <p:cViewPr varScale="1">
        <p:scale>
          <a:sx n="78" d="100"/>
          <a:sy n="78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nár Géza" userId="b6ab7e23-d65b-4a63-b4bc-0da2fb89f63b" providerId="ADAL" clId="{D3BF8BDD-BFDD-4C6A-A08C-3274F72D863F}"/>
    <pc:docChg chg="undo custSel addSld delSld modSld">
      <pc:chgData name="Molnár Géza" userId="b6ab7e23-d65b-4a63-b4bc-0da2fb89f63b" providerId="ADAL" clId="{D3BF8BDD-BFDD-4C6A-A08C-3274F72D863F}" dt="2024-02-11T17:51:38.774" v="670" actId="207"/>
      <pc:docMkLst>
        <pc:docMk/>
      </pc:docMkLst>
      <pc:sldChg chg="addSp delSp modSp add del mod modClrScheme chgLayout">
        <pc:chgData name="Molnár Géza" userId="b6ab7e23-d65b-4a63-b4bc-0da2fb89f63b" providerId="ADAL" clId="{D3BF8BDD-BFDD-4C6A-A08C-3274F72D863F}" dt="2024-02-11T17:39:24.971" v="583" actId="47"/>
        <pc:sldMkLst>
          <pc:docMk/>
          <pc:sldMk cId="0" sldId="256"/>
        </pc:sldMkLst>
        <pc:spChg chg="del">
          <ac:chgData name="Molnár Géza" userId="b6ab7e23-d65b-4a63-b4bc-0da2fb89f63b" providerId="ADAL" clId="{D3BF8BDD-BFDD-4C6A-A08C-3274F72D863F}" dt="2024-02-11T16:59:14.208" v="24" actId="478"/>
          <ac:spMkLst>
            <pc:docMk/>
            <pc:sldMk cId="0" sldId="256"/>
            <ac:spMk id="2" creationId="{00000000-0000-0000-0000-000000000000}"/>
          </ac:spMkLst>
        </pc:spChg>
        <pc:spChg chg="del mod ord">
          <ac:chgData name="Molnár Géza" userId="b6ab7e23-d65b-4a63-b4bc-0da2fb89f63b" providerId="ADAL" clId="{D3BF8BDD-BFDD-4C6A-A08C-3274F72D863F}" dt="2024-02-11T17:39:21.909" v="582" actId="478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Molnár Géza" userId="b6ab7e23-d65b-4a63-b4bc-0da2fb89f63b" providerId="ADAL" clId="{D3BF8BDD-BFDD-4C6A-A08C-3274F72D863F}" dt="2024-02-11T17:39:21.909" v="582" actId="478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Molnár Géza" userId="b6ab7e23-d65b-4a63-b4bc-0da2fb89f63b" providerId="ADAL" clId="{D3BF8BDD-BFDD-4C6A-A08C-3274F72D863F}" dt="2024-02-11T17:39:21.909" v="582" actId="478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Molnár Géza" userId="b6ab7e23-d65b-4a63-b4bc-0da2fb89f63b" providerId="ADAL" clId="{D3BF8BDD-BFDD-4C6A-A08C-3274F72D863F}" dt="2024-02-11T17:39:21.909" v="582" actId="478"/>
          <ac:spMkLst>
            <pc:docMk/>
            <pc:sldMk cId="0" sldId="256"/>
            <ac:spMk id="7" creationId="{1FA7152B-308B-4A4F-A126-B2FAE274A4F6}"/>
          </ac:spMkLst>
        </pc:spChg>
        <pc:picChg chg="del">
          <ac:chgData name="Molnár Géza" userId="b6ab7e23-d65b-4a63-b4bc-0da2fb89f63b" providerId="ADAL" clId="{D3BF8BDD-BFDD-4C6A-A08C-3274F72D863F}" dt="2024-02-11T17:39:21.909" v="582" actId="478"/>
          <ac:picMkLst>
            <pc:docMk/>
            <pc:sldMk cId="0" sldId="256"/>
            <ac:picMk id="2" creationId="{00000000-0000-0000-0000-000000000000}"/>
          </ac:picMkLst>
        </pc:picChg>
      </pc:sldChg>
      <pc:sldChg chg="modSp add del mod">
        <pc:chgData name="Molnár Géza" userId="b6ab7e23-d65b-4a63-b4bc-0da2fb89f63b" providerId="ADAL" clId="{D3BF8BDD-BFDD-4C6A-A08C-3274F72D863F}" dt="2024-02-11T17:40:09.893" v="590" actId="207"/>
        <pc:sldMkLst>
          <pc:docMk/>
          <pc:sldMk cId="0" sldId="257"/>
        </pc:sldMkLst>
        <pc:spChg chg="mod">
          <ac:chgData name="Molnár Géza" userId="b6ab7e23-d65b-4a63-b4bc-0da2fb89f63b" providerId="ADAL" clId="{D3BF8BDD-BFDD-4C6A-A08C-3274F72D863F}" dt="2024-02-11T17:39:54.078" v="587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39:43.922" v="586" actId="207"/>
          <ac:spMkLst>
            <pc:docMk/>
            <pc:sldMk cId="0" sldId="257"/>
            <ac:spMk id="3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39:43.922" v="586" actId="207"/>
          <ac:spMkLst>
            <pc:docMk/>
            <pc:sldMk cId="0" sldId="257"/>
            <ac:spMk id="4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0:04.899" v="589" actId="207"/>
          <ac:spMkLst>
            <pc:docMk/>
            <pc:sldMk cId="0" sldId="257"/>
            <ac:spMk id="5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0:09.893" v="590" actId="207"/>
          <ac:spMkLst>
            <pc:docMk/>
            <pc:sldMk cId="0" sldId="257"/>
            <ac:spMk id="6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39:59.897" v="588" actId="207"/>
          <ac:spMkLst>
            <pc:docMk/>
            <pc:sldMk cId="0" sldId="257"/>
            <ac:spMk id="7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39:43.922" v="586" actId="207"/>
          <ac:spMkLst>
            <pc:docMk/>
            <pc:sldMk cId="0" sldId="257"/>
            <ac:spMk id="8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39:43.922" v="586" actId="207"/>
          <ac:spMkLst>
            <pc:docMk/>
            <pc:sldMk cId="0" sldId="257"/>
            <ac:spMk id="9" creationId="{00000000-0000-0000-0000-000000000000}"/>
          </ac:spMkLst>
        </pc:spChg>
      </pc:sldChg>
      <pc:sldChg chg="modSp add del mod">
        <pc:chgData name="Molnár Géza" userId="b6ab7e23-d65b-4a63-b4bc-0da2fb89f63b" providerId="ADAL" clId="{D3BF8BDD-BFDD-4C6A-A08C-3274F72D863F}" dt="2024-02-11T17:41:23.403" v="599" actId="207"/>
        <pc:sldMkLst>
          <pc:docMk/>
          <pc:sldMk cId="0" sldId="258"/>
        </pc:sldMkLst>
        <pc:spChg chg="mod">
          <ac:chgData name="Molnár Géza" userId="b6ab7e23-d65b-4a63-b4bc-0da2fb89f63b" providerId="ADAL" clId="{D3BF8BDD-BFDD-4C6A-A08C-3274F72D863F}" dt="2024-02-11T17:41:02.776" v="595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1:19.704" v="598" actId="207"/>
          <ac:spMkLst>
            <pc:docMk/>
            <pc:sldMk cId="0" sldId="258"/>
            <ac:spMk id="3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1:23.403" v="599" actId="207"/>
          <ac:spMkLst>
            <pc:docMk/>
            <pc:sldMk cId="0" sldId="258"/>
            <ac:spMk id="4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0:51.419" v="594" actId="1076"/>
          <ac:spMkLst>
            <pc:docMk/>
            <pc:sldMk cId="0" sldId="258"/>
            <ac:spMk id="6" creationId="{00000000-0000-0000-0000-000000000000}"/>
          </ac:spMkLst>
        </pc:spChg>
        <pc:graphicFrameChg chg="mod">
          <ac:chgData name="Molnár Géza" userId="b6ab7e23-d65b-4a63-b4bc-0da2fb89f63b" providerId="ADAL" clId="{D3BF8BDD-BFDD-4C6A-A08C-3274F72D863F}" dt="2024-02-11T17:40:51.419" v="594" actId="1076"/>
          <ac:graphicFrameMkLst>
            <pc:docMk/>
            <pc:sldMk cId="0" sldId="258"/>
            <ac:graphicFrameMk id="5" creationId="{00000000-0000-0000-0000-000000000000}"/>
          </ac:graphicFrameMkLst>
        </pc:graphicFrameChg>
      </pc:sldChg>
      <pc:sldChg chg="addSp delSp modSp add mod">
        <pc:chgData name="Molnár Géza" userId="b6ab7e23-d65b-4a63-b4bc-0da2fb89f63b" providerId="ADAL" clId="{D3BF8BDD-BFDD-4C6A-A08C-3274F72D863F}" dt="2024-02-11T17:44:47.492" v="628" actId="478"/>
        <pc:sldMkLst>
          <pc:docMk/>
          <pc:sldMk cId="0" sldId="259"/>
        </pc:sldMkLst>
        <pc:spChg chg="mod">
          <ac:chgData name="Molnár Géza" userId="b6ab7e23-d65b-4a63-b4bc-0da2fb89f63b" providerId="ADAL" clId="{D3BF8BDD-BFDD-4C6A-A08C-3274F72D863F}" dt="2024-02-11T17:41:41.426" v="601" actId="207"/>
          <ac:spMkLst>
            <pc:docMk/>
            <pc:sldMk cId="0" sldId="259"/>
            <ac:spMk id="3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2:10.438" v="603" actId="207"/>
          <ac:spMkLst>
            <pc:docMk/>
            <pc:sldMk cId="0" sldId="259"/>
            <ac:spMk id="4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4:31.231" v="625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Molnár Géza" userId="b6ab7e23-d65b-4a63-b4bc-0da2fb89f63b" providerId="ADAL" clId="{D3BF8BDD-BFDD-4C6A-A08C-3274F72D863F}" dt="2024-02-11T17:44:47.492" v="628" actId="478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Molnár Géza" userId="b6ab7e23-d65b-4a63-b4bc-0da2fb89f63b" providerId="ADAL" clId="{D3BF8BDD-BFDD-4C6A-A08C-3274F72D863F}" dt="2024-02-11T17:43:39.121" v="613" actId="14100"/>
          <ac:spMkLst>
            <pc:docMk/>
            <pc:sldMk cId="0" sldId="259"/>
            <ac:spMk id="10" creationId="{4AD3B99C-D562-4CAF-A86D-FF59F8B84C42}"/>
          </ac:spMkLst>
        </pc:spChg>
      </pc:sldChg>
      <pc:sldChg chg="modSp add del mod">
        <pc:chgData name="Molnár Géza" userId="b6ab7e23-d65b-4a63-b4bc-0da2fb89f63b" providerId="ADAL" clId="{D3BF8BDD-BFDD-4C6A-A08C-3274F72D863F}" dt="2024-02-11T17:45:14.913" v="632" actId="207"/>
        <pc:sldMkLst>
          <pc:docMk/>
          <pc:sldMk cId="0" sldId="260"/>
        </pc:sldMkLst>
        <pc:spChg chg="mod">
          <ac:chgData name="Molnár Géza" userId="b6ab7e23-d65b-4a63-b4bc-0da2fb89f63b" providerId="ADAL" clId="{D3BF8BDD-BFDD-4C6A-A08C-3274F72D863F}" dt="2024-02-11T17:45:05.432" v="631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5:14.913" v="632" actId="207"/>
          <ac:spMkLst>
            <pc:docMk/>
            <pc:sldMk cId="0" sldId="260"/>
            <ac:spMk id="4" creationId="{00000000-0000-0000-0000-000000000000}"/>
          </ac:spMkLst>
        </pc:spChg>
        <pc:graphicFrameChg chg="mod">
          <ac:chgData name="Molnár Géza" userId="b6ab7e23-d65b-4a63-b4bc-0da2fb89f63b" providerId="ADAL" clId="{D3BF8BDD-BFDD-4C6A-A08C-3274F72D863F}" dt="2024-02-11T17:44:58.460" v="629" actId="1076"/>
          <ac:graphicFrameMkLst>
            <pc:docMk/>
            <pc:sldMk cId="0" sldId="260"/>
            <ac:graphicFrameMk id="5" creationId="{00000000-0000-0000-0000-000000000000}"/>
          </ac:graphicFrameMkLst>
        </pc:graphicFrameChg>
      </pc:sldChg>
      <pc:sldChg chg="modSp add del mod">
        <pc:chgData name="Molnár Géza" userId="b6ab7e23-d65b-4a63-b4bc-0da2fb89f63b" providerId="ADAL" clId="{D3BF8BDD-BFDD-4C6A-A08C-3274F72D863F}" dt="2024-02-11T17:45:43.487" v="636" actId="207"/>
        <pc:sldMkLst>
          <pc:docMk/>
          <pc:sldMk cId="0" sldId="261"/>
        </pc:sldMkLst>
        <pc:spChg chg="mod">
          <ac:chgData name="Molnár Géza" userId="b6ab7e23-d65b-4a63-b4bc-0da2fb89f63b" providerId="ADAL" clId="{D3BF8BDD-BFDD-4C6A-A08C-3274F72D863F}" dt="2024-02-11T17:45:39.413" v="635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5:29.393" v="633" actId="207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5:43.487" v="636" actId="207"/>
          <ac:spMkLst>
            <pc:docMk/>
            <pc:sldMk cId="0" sldId="261"/>
            <ac:spMk id="6" creationId="{00000000-0000-0000-0000-000000000000}"/>
          </ac:spMkLst>
        </pc:spChg>
      </pc:sldChg>
      <pc:sldChg chg="modSp add del mod">
        <pc:chgData name="Molnár Géza" userId="b6ab7e23-d65b-4a63-b4bc-0da2fb89f63b" providerId="ADAL" clId="{D3BF8BDD-BFDD-4C6A-A08C-3274F72D863F}" dt="2024-02-11T17:46:02.617" v="639" actId="207"/>
        <pc:sldMkLst>
          <pc:docMk/>
          <pc:sldMk cId="0" sldId="262"/>
        </pc:sldMkLst>
        <pc:spChg chg="mod">
          <ac:chgData name="Molnár Géza" userId="b6ab7e23-d65b-4a63-b4bc-0da2fb89f63b" providerId="ADAL" clId="{D3BF8BDD-BFDD-4C6A-A08C-3274F72D863F}" dt="2024-02-11T17:46:02.617" v="639" actId="207"/>
          <ac:spMkLst>
            <pc:docMk/>
            <pc:sldMk cId="0" sldId="262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5:55.696" v="637" actId="207"/>
          <ac:spMkLst>
            <pc:docMk/>
            <pc:sldMk cId="0" sldId="262"/>
            <ac:spMk id="4" creationId="{00000000-0000-0000-0000-000000000000}"/>
          </ac:spMkLst>
        </pc:spChg>
      </pc:sldChg>
      <pc:sldChg chg="modSp del mod">
        <pc:chgData name="Molnár Géza" userId="b6ab7e23-d65b-4a63-b4bc-0da2fb89f63b" providerId="ADAL" clId="{D3BF8BDD-BFDD-4C6A-A08C-3274F72D863F}" dt="2024-02-11T17:51:38.774" v="670" actId="207"/>
        <pc:sldMkLst>
          <pc:docMk/>
          <pc:sldMk cId="0" sldId="263"/>
        </pc:sldMkLst>
        <pc:spChg chg="mod">
          <ac:chgData name="Molnár Géza" userId="b6ab7e23-d65b-4a63-b4bc-0da2fb89f63b" providerId="ADAL" clId="{D3BF8BDD-BFDD-4C6A-A08C-3274F72D863F}" dt="2024-02-11T17:04:45.590" v="479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4:29.819" v="439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51:38.774" v="670" actId="207"/>
          <ac:spMkLst>
            <pc:docMk/>
            <pc:sldMk cId="0" sldId="263"/>
            <ac:spMk id="4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1:22.410" v="135" actId="207"/>
          <ac:spMkLst>
            <pc:docMk/>
            <pc:sldMk cId="0" sldId="263"/>
            <ac:spMk id="6" creationId="{00000000-0000-0000-0000-000000000000}"/>
          </ac:spMkLst>
        </pc:spChg>
        <pc:picChg chg="mod">
          <ac:chgData name="Molnár Géza" userId="b6ab7e23-d65b-4a63-b4bc-0da2fb89f63b" providerId="ADAL" clId="{D3BF8BDD-BFDD-4C6A-A08C-3274F72D863F}" dt="2024-02-11T17:01:22.410" v="135" actId="207"/>
          <ac:picMkLst>
            <pc:docMk/>
            <pc:sldMk cId="0" sldId="263"/>
            <ac:picMk id="5" creationId="{00000000-0000-0000-0000-000000000000}"/>
          </ac:picMkLst>
        </pc:picChg>
        <pc:picChg chg="mod">
          <ac:chgData name="Molnár Géza" userId="b6ab7e23-d65b-4a63-b4bc-0da2fb89f63b" providerId="ADAL" clId="{D3BF8BDD-BFDD-4C6A-A08C-3274F72D863F}" dt="2024-02-11T17:01:22.410" v="135" actId="207"/>
          <ac:picMkLst>
            <pc:docMk/>
            <pc:sldMk cId="0" sldId="263"/>
            <ac:picMk id="1028" creationId="{A7083EF3-E328-4009-8C01-B33FBFFF09DD}"/>
          </ac:picMkLst>
        </pc:picChg>
      </pc:sldChg>
      <pc:sldChg chg="modSp add del mod">
        <pc:chgData name="Molnár Géza" userId="b6ab7e23-d65b-4a63-b4bc-0da2fb89f63b" providerId="ADAL" clId="{D3BF8BDD-BFDD-4C6A-A08C-3274F72D863F}" dt="2024-02-11T17:49:56.880" v="661" actId="207"/>
        <pc:sldMkLst>
          <pc:docMk/>
          <pc:sldMk cId="0" sldId="264"/>
        </pc:sldMkLst>
        <pc:spChg chg="mod">
          <ac:chgData name="Molnár Géza" userId="b6ab7e23-d65b-4a63-b4bc-0da2fb89f63b" providerId="ADAL" clId="{D3BF8BDD-BFDD-4C6A-A08C-3274F72D863F}" dt="2024-02-11T17:47:45.305" v="652" actId="207"/>
          <ac:spMkLst>
            <pc:docMk/>
            <pc:sldMk cId="0" sldId="264"/>
            <ac:spMk id="3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6:25.883" v="642" actId="207"/>
          <ac:spMkLst>
            <pc:docMk/>
            <pc:sldMk cId="0" sldId="264"/>
            <ac:spMk id="4" creationId="{00000000-0000-0000-0000-000000000000}"/>
          </ac:spMkLst>
        </pc:spChg>
        <pc:spChg chg="mod ord">
          <ac:chgData name="Molnár Géza" userId="b6ab7e23-d65b-4a63-b4bc-0da2fb89f63b" providerId="ADAL" clId="{D3BF8BDD-BFDD-4C6A-A08C-3274F72D863F}" dt="2024-02-11T17:47:34.469" v="650" actId="167"/>
          <ac:spMkLst>
            <pc:docMk/>
            <pc:sldMk cId="0" sldId="264"/>
            <ac:spMk id="7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8:58.242" v="659" actId="14100"/>
          <ac:spMkLst>
            <pc:docMk/>
            <pc:sldMk cId="0" sldId="264"/>
            <ac:spMk id="9" creationId="{00000000-0000-0000-0000-000000000000}"/>
          </ac:spMkLst>
        </pc:spChg>
        <pc:graphicFrameChg chg="mod modGraphic">
          <ac:chgData name="Molnár Géza" userId="b6ab7e23-d65b-4a63-b4bc-0da2fb89f63b" providerId="ADAL" clId="{D3BF8BDD-BFDD-4C6A-A08C-3274F72D863F}" dt="2024-02-11T17:49:56.880" v="661" actId="207"/>
          <ac:graphicFrameMkLst>
            <pc:docMk/>
            <pc:sldMk cId="0" sldId="264"/>
            <ac:graphicFrameMk id="8" creationId="{00000000-0000-0000-0000-000000000000}"/>
          </ac:graphicFrameMkLst>
        </pc:graphicFrameChg>
      </pc:sldChg>
      <pc:sldChg chg="modSp add del mod">
        <pc:chgData name="Molnár Géza" userId="b6ab7e23-d65b-4a63-b4bc-0da2fb89f63b" providerId="ADAL" clId="{D3BF8BDD-BFDD-4C6A-A08C-3274F72D863F}" dt="2024-02-11T17:50:43.545" v="669" actId="207"/>
        <pc:sldMkLst>
          <pc:docMk/>
          <pc:sldMk cId="0" sldId="265"/>
        </pc:sldMkLst>
        <pc:spChg chg="mod">
          <ac:chgData name="Molnár Géza" userId="b6ab7e23-d65b-4a63-b4bc-0da2fb89f63b" providerId="ADAL" clId="{D3BF8BDD-BFDD-4C6A-A08C-3274F72D863F}" dt="2024-02-11T17:50:43.545" v="669" actId="207"/>
          <ac:spMkLst>
            <pc:docMk/>
            <pc:sldMk cId="0" sldId="265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50:13.745" v="662" actId="207"/>
          <ac:spMkLst>
            <pc:docMk/>
            <pc:sldMk cId="0" sldId="265"/>
            <ac:spMk id="4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50:22.791" v="663" actId="207"/>
          <ac:spMkLst>
            <pc:docMk/>
            <pc:sldMk cId="0" sldId="265"/>
            <ac:spMk id="5" creationId="{00000000-0000-0000-0000-000000000000}"/>
          </ac:spMkLst>
        </pc:spChg>
      </pc:sldChg>
      <pc:sldChg chg="add del">
        <pc:chgData name="Molnár Géza" userId="b6ab7e23-d65b-4a63-b4bc-0da2fb89f63b" providerId="ADAL" clId="{D3BF8BDD-BFDD-4C6A-A08C-3274F72D863F}" dt="2024-02-11T17:38:03.154" v="503"/>
        <pc:sldMkLst>
          <pc:docMk/>
          <pc:sldMk cId="0" sldId="266"/>
        </pc:sldMkLst>
      </pc:sldChg>
      <pc:sldChg chg="del">
        <pc:chgData name="Molnár Géza" userId="b6ab7e23-d65b-4a63-b4bc-0da2fb89f63b" providerId="ADAL" clId="{D3BF8BDD-BFDD-4C6A-A08C-3274F72D863F}" dt="2024-02-11T16:59:57.600" v="82" actId="47"/>
        <pc:sldMkLst>
          <pc:docMk/>
          <pc:sldMk cId="0" sldId="267"/>
        </pc:sldMkLst>
      </pc:sldChg>
      <pc:sldChg chg="del">
        <pc:chgData name="Molnár Géza" userId="b6ab7e23-d65b-4a63-b4bc-0da2fb89f63b" providerId="ADAL" clId="{D3BF8BDD-BFDD-4C6A-A08C-3274F72D863F}" dt="2024-02-11T16:59:57.805" v="83" actId="47"/>
        <pc:sldMkLst>
          <pc:docMk/>
          <pc:sldMk cId="0" sldId="268"/>
        </pc:sldMkLst>
      </pc:sldChg>
      <pc:sldChg chg="del">
        <pc:chgData name="Molnár Géza" userId="b6ab7e23-d65b-4a63-b4bc-0da2fb89f63b" providerId="ADAL" clId="{D3BF8BDD-BFDD-4C6A-A08C-3274F72D863F}" dt="2024-02-11T16:59:58.026" v="84" actId="47"/>
        <pc:sldMkLst>
          <pc:docMk/>
          <pc:sldMk cId="0" sldId="269"/>
        </pc:sldMkLst>
      </pc:sldChg>
      <pc:sldChg chg="del">
        <pc:chgData name="Molnár Géza" userId="b6ab7e23-d65b-4a63-b4bc-0da2fb89f63b" providerId="ADAL" clId="{D3BF8BDD-BFDD-4C6A-A08C-3274F72D863F}" dt="2024-02-11T16:59:58.213" v="85" actId="47"/>
        <pc:sldMkLst>
          <pc:docMk/>
          <pc:sldMk cId="0" sldId="270"/>
        </pc:sldMkLst>
      </pc:sldChg>
      <pc:sldChg chg="del">
        <pc:chgData name="Molnár Géza" userId="b6ab7e23-d65b-4a63-b4bc-0da2fb89f63b" providerId="ADAL" clId="{D3BF8BDD-BFDD-4C6A-A08C-3274F72D863F}" dt="2024-02-11T16:59:58.470" v="86" actId="47"/>
        <pc:sldMkLst>
          <pc:docMk/>
          <pc:sldMk cId="0" sldId="271"/>
        </pc:sldMkLst>
      </pc:sldChg>
      <pc:sldChg chg="del">
        <pc:chgData name="Molnár Géza" userId="b6ab7e23-d65b-4a63-b4bc-0da2fb89f63b" providerId="ADAL" clId="{D3BF8BDD-BFDD-4C6A-A08C-3274F72D863F}" dt="2024-02-11T16:59:58.708" v="87" actId="47"/>
        <pc:sldMkLst>
          <pc:docMk/>
          <pc:sldMk cId="0" sldId="273"/>
        </pc:sldMkLst>
      </pc:sldChg>
      <pc:sldChg chg="modSp del mod">
        <pc:chgData name="Molnár Géza" userId="b6ab7e23-d65b-4a63-b4bc-0da2fb89f63b" providerId="ADAL" clId="{D3BF8BDD-BFDD-4C6A-A08C-3274F72D863F}" dt="2024-02-11T17:05:19.040" v="484" actId="1076"/>
        <pc:sldMkLst>
          <pc:docMk/>
          <pc:sldMk cId="0" sldId="274"/>
        </pc:sldMkLst>
        <pc:spChg chg="mod">
          <ac:chgData name="Molnár Géza" userId="b6ab7e23-d65b-4a63-b4bc-0da2fb89f63b" providerId="ADAL" clId="{D3BF8BDD-BFDD-4C6A-A08C-3274F72D863F}" dt="2024-02-11T17:05:19.040" v="484" actId="1076"/>
          <ac:spMkLst>
            <pc:docMk/>
            <pc:sldMk cId="0" sldId="274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5:15.242" v="483" actId="1076"/>
          <ac:spMkLst>
            <pc:docMk/>
            <pc:sldMk cId="0" sldId="274"/>
            <ac:spMk id="5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5:15.242" v="483" actId="1076"/>
          <ac:spMkLst>
            <pc:docMk/>
            <pc:sldMk cId="0" sldId="274"/>
            <ac:spMk id="6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5:10.643" v="482" actId="207"/>
          <ac:spMkLst>
            <pc:docMk/>
            <pc:sldMk cId="0" sldId="274"/>
            <ac:spMk id="9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5:15.242" v="483" actId="1076"/>
          <ac:spMkLst>
            <pc:docMk/>
            <pc:sldMk cId="0" sldId="274"/>
            <ac:spMk id="10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5:15.242" v="483" actId="1076"/>
          <ac:spMkLst>
            <pc:docMk/>
            <pc:sldMk cId="0" sldId="274"/>
            <ac:spMk id="11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5:10.643" v="482" actId="207"/>
          <ac:spMkLst>
            <pc:docMk/>
            <pc:sldMk cId="0" sldId="274"/>
            <ac:spMk id="14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5:15.242" v="483" actId="1076"/>
          <ac:spMkLst>
            <pc:docMk/>
            <pc:sldMk cId="0" sldId="274"/>
            <ac:spMk id="15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5:15.242" v="483" actId="1076"/>
          <ac:spMkLst>
            <pc:docMk/>
            <pc:sldMk cId="0" sldId="274"/>
            <ac:spMk id="16" creationId="{00000000-0000-0000-0000-000000000000}"/>
          </ac:spMkLst>
        </pc:spChg>
        <pc:grpChg chg="mod">
          <ac:chgData name="Molnár Géza" userId="b6ab7e23-d65b-4a63-b4bc-0da2fb89f63b" providerId="ADAL" clId="{D3BF8BDD-BFDD-4C6A-A08C-3274F72D863F}" dt="2024-02-11T17:05:15.242" v="483" actId="1076"/>
          <ac:grpSpMkLst>
            <pc:docMk/>
            <pc:sldMk cId="0" sldId="274"/>
            <ac:grpSpMk id="7" creationId="{00000000-0000-0000-0000-000000000000}"/>
          </ac:grpSpMkLst>
        </pc:grpChg>
        <pc:grpChg chg="mod">
          <ac:chgData name="Molnár Géza" userId="b6ab7e23-d65b-4a63-b4bc-0da2fb89f63b" providerId="ADAL" clId="{D3BF8BDD-BFDD-4C6A-A08C-3274F72D863F}" dt="2024-02-11T17:05:15.242" v="483" actId="1076"/>
          <ac:grpSpMkLst>
            <pc:docMk/>
            <pc:sldMk cId="0" sldId="274"/>
            <ac:grpSpMk id="12" creationId="{00000000-0000-0000-0000-000000000000}"/>
          </ac:grpSpMkLst>
        </pc:grpChg>
        <pc:picChg chg="mod">
          <ac:chgData name="Molnár Géza" userId="b6ab7e23-d65b-4a63-b4bc-0da2fb89f63b" providerId="ADAL" clId="{D3BF8BDD-BFDD-4C6A-A08C-3274F72D863F}" dt="2024-02-11T17:05:15.242" v="483" actId="1076"/>
          <ac:picMkLst>
            <pc:docMk/>
            <pc:sldMk cId="0" sldId="274"/>
            <ac:picMk id="3" creationId="{00000000-0000-0000-0000-000000000000}"/>
          </ac:picMkLst>
        </pc:picChg>
        <pc:picChg chg="mod">
          <ac:chgData name="Molnár Géza" userId="b6ab7e23-d65b-4a63-b4bc-0da2fb89f63b" providerId="ADAL" clId="{D3BF8BDD-BFDD-4C6A-A08C-3274F72D863F}" dt="2024-02-11T17:05:15.242" v="483" actId="1076"/>
          <ac:picMkLst>
            <pc:docMk/>
            <pc:sldMk cId="0" sldId="274"/>
            <ac:picMk id="4" creationId="{00000000-0000-0000-0000-000000000000}"/>
          </ac:picMkLst>
        </pc:picChg>
      </pc:sldChg>
      <pc:sldChg chg="modSp del mod">
        <pc:chgData name="Molnár Géza" userId="b6ab7e23-d65b-4a63-b4bc-0da2fb89f63b" providerId="ADAL" clId="{D3BF8BDD-BFDD-4C6A-A08C-3274F72D863F}" dt="2024-02-11T17:06:20.109" v="489" actId="1076"/>
        <pc:sldMkLst>
          <pc:docMk/>
          <pc:sldMk cId="0" sldId="275"/>
        </pc:sldMkLst>
        <pc:spChg chg="mod">
          <ac:chgData name="Molnár Géza" userId="b6ab7e23-d65b-4a63-b4bc-0da2fb89f63b" providerId="ADAL" clId="{D3BF8BDD-BFDD-4C6A-A08C-3274F72D863F}" dt="2024-02-11T17:06:16.325" v="488" actId="1076"/>
          <ac:spMkLst>
            <pc:docMk/>
            <pc:sldMk cId="0" sldId="275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0.109" v="489" actId="1076"/>
          <ac:spMkLst>
            <pc:docMk/>
            <pc:sldMk cId="0" sldId="275"/>
            <ac:spMk id="3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03.153" v="486" actId="207"/>
          <ac:spMkLst>
            <pc:docMk/>
            <pc:sldMk cId="0" sldId="275"/>
            <ac:spMk id="4" creationId="{00000000-0000-0000-0000-000000000000}"/>
          </ac:spMkLst>
        </pc:spChg>
      </pc:sldChg>
      <pc:sldChg chg="modSp del mod">
        <pc:chgData name="Molnár Géza" userId="b6ab7e23-d65b-4a63-b4bc-0da2fb89f63b" providerId="ADAL" clId="{D3BF8BDD-BFDD-4C6A-A08C-3274F72D863F}" dt="2024-02-11T17:06:54.586" v="493" actId="1076"/>
        <pc:sldMkLst>
          <pc:docMk/>
          <pc:sldMk cId="0" sldId="276"/>
        </pc:sldMkLst>
        <pc:spChg chg="mod">
          <ac:chgData name="Molnár Géza" userId="b6ab7e23-d65b-4a63-b4bc-0da2fb89f63b" providerId="ADAL" clId="{D3BF8BDD-BFDD-4C6A-A08C-3274F72D863F}" dt="2024-02-11T17:06:43.078" v="492" actId="1076"/>
          <ac:spMkLst>
            <pc:docMk/>
            <pc:sldMk cId="0" sldId="276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4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5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6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7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9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10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11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13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14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15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17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18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19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6:29.184" v="490" actId="207"/>
          <ac:spMkLst>
            <pc:docMk/>
            <pc:sldMk cId="0" sldId="276"/>
            <ac:spMk id="20" creationId="{00000000-0000-0000-0000-000000000000}"/>
          </ac:spMkLst>
        </pc:spChg>
        <pc:grpChg chg="mod">
          <ac:chgData name="Molnár Géza" userId="b6ab7e23-d65b-4a63-b4bc-0da2fb89f63b" providerId="ADAL" clId="{D3BF8BDD-BFDD-4C6A-A08C-3274F72D863F}" dt="2024-02-11T17:06:54.586" v="493" actId="1076"/>
          <ac:grpSpMkLst>
            <pc:docMk/>
            <pc:sldMk cId="0" sldId="276"/>
            <ac:grpSpMk id="3" creationId="{00000000-0000-0000-0000-000000000000}"/>
          </ac:grpSpMkLst>
        </pc:grpChg>
      </pc:sldChg>
      <pc:sldChg chg="modSp del mod">
        <pc:chgData name="Molnár Géza" userId="b6ab7e23-d65b-4a63-b4bc-0da2fb89f63b" providerId="ADAL" clId="{D3BF8BDD-BFDD-4C6A-A08C-3274F72D863F}" dt="2024-02-11T17:07:08.309" v="495" actId="1076"/>
        <pc:sldMkLst>
          <pc:docMk/>
          <pc:sldMk cId="0" sldId="277"/>
        </pc:sldMkLst>
        <pc:spChg chg="mod">
          <ac:chgData name="Molnár Géza" userId="b6ab7e23-d65b-4a63-b4bc-0da2fb89f63b" providerId="ADAL" clId="{D3BF8BDD-BFDD-4C6A-A08C-3274F72D863F}" dt="2024-02-11T17:07:08.309" v="495" actId="1076"/>
          <ac:spMkLst>
            <pc:docMk/>
            <pc:sldMk cId="0" sldId="277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00.794" v="494" actId="207"/>
          <ac:spMkLst>
            <pc:docMk/>
            <pc:sldMk cId="0" sldId="277"/>
            <ac:spMk id="3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00.794" v="494" actId="207"/>
          <ac:spMkLst>
            <pc:docMk/>
            <pc:sldMk cId="0" sldId="277"/>
            <ac:spMk id="4" creationId="{00000000-0000-0000-0000-000000000000}"/>
          </ac:spMkLst>
        </pc:spChg>
      </pc:sldChg>
      <pc:sldChg chg="modSp del mod">
        <pc:chgData name="Molnár Géza" userId="b6ab7e23-d65b-4a63-b4bc-0da2fb89f63b" providerId="ADAL" clId="{D3BF8BDD-BFDD-4C6A-A08C-3274F72D863F}" dt="2024-02-11T17:07:26.574" v="497" actId="1076"/>
        <pc:sldMkLst>
          <pc:docMk/>
          <pc:sldMk cId="0" sldId="278"/>
        </pc:sldMkLst>
        <pc:spChg chg="mod">
          <ac:chgData name="Molnár Géza" userId="b6ab7e23-d65b-4a63-b4bc-0da2fb89f63b" providerId="ADAL" clId="{D3BF8BDD-BFDD-4C6A-A08C-3274F72D863F}" dt="2024-02-11T17:07:26.574" v="497" actId="1076"/>
          <ac:spMkLst>
            <pc:docMk/>
            <pc:sldMk cId="0" sldId="278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16.757" v="496" actId="207"/>
          <ac:spMkLst>
            <pc:docMk/>
            <pc:sldMk cId="0" sldId="278"/>
            <ac:spMk id="3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16.757" v="496" actId="207"/>
          <ac:spMkLst>
            <pc:docMk/>
            <pc:sldMk cId="0" sldId="278"/>
            <ac:spMk id="4" creationId="{00000000-0000-0000-0000-000000000000}"/>
          </ac:spMkLst>
        </pc:spChg>
      </pc:sldChg>
      <pc:sldChg chg="modSp del mod">
        <pc:chgData name="Molnár Géza" userId="b6ab7e23-d65b-4a63-b4bc-0da2fb89f63b" providerId="ADAL" clId="{D3BF8BDD-BFDD-4C6A-A08C-3274F72D863F}" dt="2024-02-11T17:07:52.966" v="502" actId="207"/>
        <pc:sldMkLst>
          <pc:docMk/>
          <pc:sldMk cId="0" sldId="279"/>
        </pc:sldMkLst>
        <pc:spChg chg="mod">
          <ac:chgData name="Molnár Géza" userId="b6ab7e23-d65b-4a63-b4bc-0da2fb89f63b" providerId="ADAL" clId="{D3BF8BDD-BFDD-4C6A-A08C-3274F72D863F}" dt="2024-02-11T17:07:45.054" v="501" actId="1076"/>
          <ac:spMkLst>
            <pc:docMk/>
            <pc:sldMk cId="0" sldId="279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34.829" v="498" actId="207"/>
          <ac:spMkLst>
            <pc:docMk/>
            <pc:sldMk cId="0" sldId="279"/>
            <ac:spMk id="4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34.829" v="498" actId="207"/>
          <ac:spMkLst>
            <pc:docMk/>
            <pc:sldMk cId="0" sldId="279"/>
            <ac:spMk id="6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34.829" v="498" actId="207"/>
          <ac:spMkLst>
            <pc:docMk/>
            <pc:sldMk cId="0" sldId="279"/>
            <ac:spMk id="7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34.829" v="498" actId="207"/>
          <ac:spMkLst>
            <pc:docMk/>
            <pc:sldMk cId="0" sldId="279"/>
            <ac:spMk id="8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34.829" v="498" actId="207"/>
          <ac:spMkLst>
            <pc:docMk/>
            <pc:sldMk cId="0" sldId="279"/>
            <ac:spMk id="9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39.363" v="500" actId="1076"/>
          <ac:spMkLst>
            <pc:docMk/>
            <pc:sldMk cId="0" sldId="279"/>
            <ac:spMk id="10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39.363" v="500" actId="1076"/>
          <ac:spMkLst>
            <pc:docMk/>
            <pc:sldMk cId="0" sldId="279"/>
            <ac:spMk id="11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39.363" v="500" actId="1076"/>
          <ac:spMkLst>
            <pc:docMk/>
            <pc:sldMk cId="0" sldId="279"/>
            <ac:spMk id="1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52.966" v="502" actId="207"/>
          <ac:spMkLst>
            <pc:docMk/>
            <pc:sldMk cId="0" sldId="279"/>
            <ac:spMk id="13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07:39.363" v="500" actId="1076"/>
          <ac:spMkLst>
            <pc:docMk/>
            <pc:sldMk cId="0" sldId="279"/>
            <ac:spMk id="14" creationId="{00000000-0000-0000-0000-000000000000}"/>
          </ac:spMkLst>
        </pc:spChg>
        <pc:grpChg chg="mod">
          <ac:chgData name="Molnár Géza" userId="b6ab7e23-d65b-4a63-b4bc-0da2fb89f63b" providerId="ADAL" clId="{D3BF8BDD-BFDD-4C6A-A08C-3274F72D863F}" dt="2024-02-11T17:07:39.363" v="500" actId="1076"/>
          <ac:grpSpMkLst>
            <pc:docMk/>
            <pc:sldMk cId="0" sldId="279"/>
            <ac:grpSpMk id="3" creationId="{00000000-0000-0000-0000-000000000000}"/>
          </ac:grpSpMkLst>
        </pc:grpChg>
      </pc:sldChg>
      <pc:sldChg chg="del">
        <pc:chgData name="Molnár Géza" userId="b6ab7e23-d65b-4a63-b4bc-0da2fb89f63b" providerId="ADAL" clId="{D3BF8BDD-BFDD-4C6A-A08C-3274F72D863F}" dt="2024-02-11T16:59:59.799" v="93" actId="47"/>
        <pc:sldMkLst>
          <pc:docMk/>
          <pc:sldMk cId="0" sldId="280"/>
        </pc:sldMkLst>
      </pc:sldChg>
      <pc:sldChg chg="del">
        <pc:chgData name="Molnár Géza" userId="b6ab7e23-d65b-4a63-b4bc-0da2fb89f63b" providerId="ADAL" clId="{D3BF8BDD-BFDD-4C6A-A08C-3274F72D863F}" dt="2024-02-11T16:59:59.974" v="94" actId="47"/>
        <pc:sldMkLst>
          <pc:docMk/>
          <pc:sldMk cId="0" sldId="281"/>
        </pc:sldMkLst>
      </pc:sldChg>
      <pc:sldChg chg="del">
        <pc:chgData name="Molnár Géza" userId="b6ab7e23-d65b-4a63-b4bc-0da2fb89f63b" providerId="ADAL" clId="{D3BF8BDD-BFDD-4C6A-A08C-3274F72D863F}" dt="2024-02-11T17:00:00.152" v="95" actId="47"/>
        <pc:sldMkLst>
          <pc:docMk/>
          <pc:sldMk cId="0" sldId="282"/>
        </pc:sldMkLst>
      </pc:sldChg>
      <pc:sldChg chg="del">
        <pc:chgData name="Molnár Géza" userId="b6ab7e23-d65b-4a63-b4bc-0da2fb89f63b" providerId="ADAL" clId="{D3BF8BDD-BFDD-4C6A-A08C-3274F72D863F}" dt="2024-02-11T17:00:00.384" v="96" actId="47"/>
        <pc:sldMkLst>
          <pc:docMk/>
          <pc:sldMk cId="0" sldId="283"/>
        </pc:sldMkLst>
      </pc:sldChg>
      <pc:sldChg chg="del">
        <pc:chgData name="Molnár Géza" userId="b6ab7e23-d65b-4a63-b4bc-0da2fb89f63b" providerId="ADAL" clId="{D3BF8BDD-BFDD-4C6A-A08C-3274F72D863F}" dt="2024-02-11T17:00:00.641" v="97" actId="47"/>
        <pc:sldMkLst>
          <pc:docMk/>
          <pc:sldMk cId="0" sldId="284"/>
        </pc:sldMkLst>
      </pc:sldChg>
      <pc:sldChg chg="del">
        <pc:chgData name="Molnár Géza" userId="b6ab7e23-d65b-4a63-b4bc-0da2fb89f63b" providerId="ADAL" clId="{D3BF8BDD-BFDD-4C6A-A08C-3274F72D863F}" dt="2024-02-11T17:00:00.830" v="98" actId="47"/>
        <pc:sldMkLst>
          <pc:docMk/>
          <pc:sldMk cId="0" sldId="285"/>
        </pc:sldMkLst>
      </pc:sldChg>
      <pc:sldChg chg="del">
        <pc:chgData name="Molnár Géza" userId="b6ab7e23-d65b-4a63-b4bc-0da2fb89f63b" providerId="ADAL" clId="{D3BF8BDD-BFDD-4C6A-A08C-3274F72D863F}" dt="2024-02-11T17:00:01.045" v="99" actId="47"/>
        <pc:sldMkLst>
          <pc:docMk/>
          <pc:sldMk cId="0" sldId="286"/>
        </pc:sldMkLst>
      </pc:sldChg>
      <pc:sldChg chg="del">
        <pc:chgData name="Molnár Géza" userId="b6ab7e23-d65b-4a63-b4bc-0da2fb89f63b" providerId="ADAL" clId="{D3BF8BDD-BFDD-4C6A-A08C-3274F72D863F}" dt="2024-02-11T17:00:01.273" v="100" actId="47"/>
        <pc:sldMkLst>
          <pc:docMk/>
          <pc:sldMk cId="0" sldId="287"/>
        </pc:sldMkLst>
      </pc:sldChg>
      <pc:sldChg chg="del">
        <pc:chgData name="Molnár Géza" userId="b6ab7e23-d65b-4a63-b4bc-0da2fb89f63b" providerId="ADAL" clId="{D3BF8BDD-BFDD-4C6A-A08C-3274F72D863F}" dt="2024-02-11T17:00:10.912" v="131" actId="47"/>
        <pc:sldMkLst>
          <pc:docMk/>
          <pc:sldMk cId="0" sldId="288"/>
        </pc:sldMkLst>
      </pc:sldChg>
      <pc:sldChg chg="del">
        <pc:chgData name="Molnár Géza" userId="b6ab7e23-d65b-4a63-b4bc-0da2fb89f63b" providerId="ADAL" clId="{D3BF8BDD-BFDD-4C6A-A08C-3274F72D863F}" dt="2024-02-11T17:00:01.526" v="101" actId="47"/>
        <pc:sldMkLst>
          <pc:docMk/>
          <pc:sldMk cId="0" sldId="289"/>
        </pc:sldMkLst>
      </pc:sldChg>
      <pc:sldChg chg="del">
        <pc:chgData name="Molnár Géza" userId="b6ab7e23-d65b-4a63-b4bc-0da2fb89f63b" providerId="ADAL" clId="{D3BF8BDD-BFDD-4C6A-A08C-3274F72D863F}" dt="2024-02-11T17:00:01.799" v="102" actId="47"/>
        <pc:sldMkLst>
          <pc:docMk/>
          <pc:sldMk cId="0" sldId="290"/>
        </pc:sldMkLst>
      </pc:sldChg>
      <pc:sldChg chg="del">
        <pc:chgData name="Molnár Géza" userId="b6ab7e23-d65b-4a63-b4bc-0da2fb89f63b" providerId="ADAL" clId="{D3BF8BDD-BFDD-4C6A-A08C-3274F72D863F}" dt="2024-02-11T17:00:02.093" v="103" actId="47"/>
        <pc:sldMkLst>
          <pc:docMk/>
          <pc:sldMk cId="0" sldId="291"/>
        </pc:sldMkLst>
      </pc:sldChg>
      <pc:sldChg chg="del">
        <pc:chgData name="Molnár Géza" userId="b6ab7e23-d65b-4a63-b4bc-0da2fb89f63b" providerId="ADAL" clId="{D3BF8BDD-BFDD-4C6A-A08C-3274F72D863F}" dt="2024-02-11T17:00:02.361" v="104" actId="47"/>
        <pc:sldMkLst>
          <pc:docMk/>
          <pc:sldMk cId="0" sldId="292"/>
        </pc:sldMkLst>
      </pc:sldChg>
      <pc:sldChg chg="del">
        <pc:chgData name="Molnár Géza" userId="b6ab7e23-d65b-4a63-b4bc-0da2fb89f63b" providerId="ADAL" clId="{D3BF8BDD-BFDD-4C6A-A08C-3274F72D863F}" dt="2024-02-11T17:00:02.582" v="105" actId="47"/>
        <pc:sldMkLst>
          <pc:docMk/>
          <pc:sldMk cId="0" sldId="293"/>
        </pc:sldMkLst>
      </pc:sldChg>
      <pc:sldChg chg="del">
        <pc:chgData name="Molnár Géza" userId="b6ab7e23-d65b-4a63-b4bc-0da2fb89f63b" providerId="ADAL" clId="{D3BF8BDD-BFDD-4C6A-A08C-3274F72D863F}" dt="2024-02-11T17:00:02.785" v="106" actId="47"/>
        <pc:sldMkLst>
          <pc:docMk/>
          <pc:sldMk cId="0" sldId="294"/>
        </pc:sldMkLst>
      </pc:sldChg>
      <pc:sldChg chg="del">
        <pc:chgData name="Molnár Géza" userId="b6ab7e23-d65b-4a63-b4bc-0da2fb89f63b" providerId="ADAL" clId="{D3BF8BDD-BFDD-4C6A-A08C-3274F72D863F}" dt="2024-02-11T17:00:03.022" v="107" actId="47"/>
        <pc:sldMkLst>
          <pc:docMk/>
          <pc:sldMk cId="0" sldId="295"/>
        </pc:sldMkLst>
      </pc:sldChg>
      <pc:sldChg chg="del">
        <pc:chgData name="Molnár Géza" userId="b6ab7e23-d65b-4a63-b4bc-0da2fb89f63b" providerId="ADAL" clId="{D3BF8BDD-BFDD-4C6A-A08C-3274F72D863F}" dt="2024-02-11T17:00:03.345" v="108" actId="47"/>
        <pc:sldMkLst>
          <pc:docMk/>
          <pc:sldMk cId="0" sldId="296"/>
        </pc:sldMkLst>
      </pc:sldChg>
      <pc:sldChg chg="del">
        <pc:chgData name="Molnár Géza" userId="b6ab7e23-d65b-4a63-b4bc-0da2fb89f63b" providerId="ADAL" clId="{D3BF8BDD-BFDD-4C6A-A08C-3274F72D863F}" dt="2024-02-11T17:00:03.676" v="109" actId="47"/>
        <pc:sldMkLst>
          <pc:docMk/>
          <pc:sldMk cId="0" sldId="298"/>
        </pc:sldMkLst>
      </pc:sldChg>
      <pc:sldChg chg="del">
        <pc:chgData name="Molnár Géza" userId="b6ab7e23-d65b-4a63-b4bc-0da2fb89f63b" providerId="ADAL" clId="{D3BF8BDD-BFDD-4C6A-A08C-3274F72D863F}" dt="2024-02-11T17:00:03.964" v="110" actId="47"/>
        <pc:sldMkLst>
          <pc:docMk/>
          <pc:sldMk cId="0" sldId="299"/>
        </pc:sldMkLst>
      </pc:sldChg>
      <pc:sldChg chg="del">
        <pc:chgData name="Molnár Géza" userId="b6ab7e23-d65b-4a63-b4bc-0da2fb89f63b" providerId="ADAL" clId="{D3BF8BDD-BFDD-4C6A-A08C-3274F72D863F}" dt="2024-02-11T17:00:04.203" v="111" actId="47"/>
        <pc:sldMkLst>
          <pc:docMk/>
          <pc:sldMk cId="0" sldId="300"/>
        </pc:sldMkLst>
      </pc:sldChg>
      <pc:sldChg chg="del">
        <pc:chgData name="Molnár Géza" userId="b6ab7e23-d65b-4a63-b4bc-0da2fb89f63b" providerId="ADAL" clId="{D3BF8BDD-BFDD-4C6A-A08C-3274F72D863F}" dt="2024-02-11T17:00:04.471" v="112" actId="47"/>
        <pc:sldMkLst>
          <pc:docMk/>
          <pc:sldMk cId="0" sldId="301"/>
        </pc:sldMkLst>
      </pc:sldChg>
      <pc:sldChg chg="del">
        <pc:chgData name="Molnár Géza" userId="b6ab7e23-d65b-4a63-b4bc-0da2fb89f63b" providerId="ADAL" clId="{D3BF8BDD-BFDD-4C6A-A08C-3274F72D863F}" dt="2024-02-11T17:00:04.858" v="113" actId="47"/>
        <pc:sldMkLst>
          <pc:docMk/>
          <pc:sldMk cId="0" sldId="302"/>
        </pc:sldMkLst>
      </pc:sldChg>
      <pc:sldChg chg="del">
        <pc:chgData name="Molnár Géza" userId="b6ab7e23-d65b-4a63-b4bc-0da2fb89f63b" providerId="ADAL" clId="{D3BF8BDD-BFDD-4C6A-A08C-3274F72D863F}" dt="2024-02-11T17:00:05.076" v="114" actId="47"/>
        <pc:sldMkLst>
          <pc:docMk/>
          <pc:sldMk cId="0" sldId="303"/>
        </pc:sldMkLst>
      </pc:sldChg>
      <pc:sldChg chg="del">
        <pc:chgData name="Molnár Géza" userId="b6ab7e23-d65b-4a63-b4bc-0da2fb89f63b" providerId="ADAL" clId="{D3BF8BDD-BFDD-4C6A-A08C-3274F72D863F}" dt="2024-02-11T17:00:05.299" v="115" actId="47"/>
        <pc:sldMkLst>
          <pc:docMk/>
          <pc:sldMk cId="0" sldId="304"/>
        </pc:sldMkLst>
      </pc:sldChg>
      <pc:sldChg chg="del">
        <pc:chgData name="Molnár Géza" userId="b6ab7e23-d65b-4a63-b4bc-0da2fb89f63b" providerId="ADAL" clId="{D3BF8BDD-BFDD-4C6A-A08C-3274F72D863F}" dt="2024-02-11T17:00:05.732" v="116" actId="47"/>
        <pc:sldMkLst>
          <pc:docMk/>
          <pc:sldMk cId="0" sldId="305"/>
        </pc:sldMkLst>
      </pc:sldChg>
      <pc:sldChg chg="del">
        <pc:chgData name="Molnár Géza" userId="b6ab7e23-d65b-4a63-b4bc-0da2fb89f63b" providerId="ADAL" clId="{D3BF8BDD-BFDD-4C6A-A08C-3274F72D863F}" dt="2024-02-11T17:00:06.758" v="117" actId="47"/>
        <pc:sldMkLst>
          <pc:docMk/>
          <pc:sldMk cId="0" sldId="306"/>
        </pc:sldMkLst>
      </pc:sldChg>
      <pc:sldChg chg="del">
        <pc:chgData name="Molnár Géza" userId="b6ab7e23-d65b-4a63-b4bc-0da2fb89f63b" providerId="ADAL" clId="{D3BF8BDD-BFDD-4C6A-A08C-3274F72D863F}" dt="2024-02-11T17:00:07.432" v="118" actId="47"/>
        <pc:sldMkLst>
          <pc:docMk/>
          <pc:sldMk cId="0" sldId="307"/>
        </pc:sldMkLst>
      </pc:sldChg>
      <pc:sldChg chg="del">
        <pc:chgData name="Molnár Géza" userId="b6ab7e23-d65b-4a63-b4bc-0da2fb89f63b" providerId="ADAL" clId="{D3BF8BDD-BFDD-4C6A-A08C-3274F72D863F}" dt="2024-02-11T17:00:07.706" v="119" actId="47"/>
        <pc:sldMkLst>
          <pc:docMk/>
          <pc:sldMk cId="0" sldId="308"/>
        </pc:sldMkLst>
      </pc:sldChg>
      <pc:sldChg chg="del">
        <pc:chgData name="Molnár Géza" userId="b6ab7e23-d65b-4a63-b4bc-0da2fb89f63b" providerId="ADAL" clId="{D3BF8BDD-BFDD-4C6A-A08C-3274F72D863F}" dt="2024-02-11T17:05:55.547" v="485" actId="47"/>
        <pc:sldMkLst>
          <pc:docMk/>
          <pc:sldMk cId="2104928780" sldId="308"/>
        </pc:sldMkLst>
      </pc:sldChg>
      <pc:sldChg chg="del">
        <pc:chgData name="Molnár Géza" userId="b6ab7e23-d65b-4a63-b4bc-0da2fb89f63b" providerId="ADAL" clId="{D3BF8BDD-BFDD-4C6A-A08C-3274F72D863F}" dt="2024-02-11T17:00:07.927" v="120" actId="47"/>
        <pc:sldMkLst>
          <pc:docMk/>
          <pc:sldMk cId="0" sldId="309"/>
        </pc:sldMkLst>
      </pc:sldChg>
      <pc:sldChg chg="modSp mod">
        <pc:chgData name="Molnár Géza" userId="b6ab7e23-d65b-4a63-b4bc-0da2fb89f63b" providerId="ADAL" clId="{D3BF8BDD-BFDD-4C6A-A08C-3274F72D863F}" dt="2024-02-11T17:04:54.317" v="480" actId="207"/>
        <pc:sldMkLst>
          <pc:docMk/>
          <pc:sldMk cId="2610877104" sldId="309"/>
        </pc:sldMkLst>
        <pc:spChg chg="mod">
          <ac:chgData name="Molnár Géza" userId="b6ab7e23-d65b-4a63-b4bc-0da2fb89f63b" providerId="ADAL" clId="{D3BF8BDD-BFDD-4C6A-A08C-3274F72D863F}" dt="2024-02-11T17:04:54.317" v="480" actId="207"/>
          <ac:spMkLst>
            <pc:docMk/>
            <pc:sldMk cId="2610877104" sldId="309"/>
            <ac:spMk id="2" creationId="{00000000-0000-0000-0000-000000000000}"/>
          </ac:spMkLst>
        </pc:spChg>
      </pc:sldChg>
      <pc:sldChg chg="del">
        <pc:chgData name="Molnár Géza" userId="b6ab7e23-d65b-4a63-b4bc-0da2fb89f63b" providerId="ADAL" clId="{D3BF8BDD-BFDD-4C6A-A08C-3274F72D863F}" dt="2024-02-11T17:00:08.385" v="122" actId="47"/>
        <pc:sldMkLst>
          <pc:docMk/>
          <pc:sldMk cId="0" sldId="310"/>
        </pc:sldMkLst>
      </pc:sldChg>
      <pc:sldChg chg="modSp mod">
        <pc:chgData name="Molnár Géza" userId="b6ab7e23-d65b-4a63-b4bc-0da2fb89f63b" providerId="ADAL" clId="{D3BF8BDD-BFDD-4C6A-A08C-3274F72D863F}" dt="2024-02-11T17:05:00.744" v="481" actId="207"/>
        <pc:sldMkLst>
          <pc:docMk/>
          <pc:sldMk cId="27914562" sldId="310"/>
        </pc:sldMkLst>
        <pc:spChg chg="mod">
          <ac:chgData name="Molnár Géza" userId="b6ab7e23-d65b-4a63-b4bc-0da2fb89f63b" providerId="ADAL" clId="{D3BF8BDD-BFDD-4C6A-A08C-3274F72D863F}" dt="2024-02-11T17:05:00.744" v="481" actId="207"/>
          <ac:spMkLst>
            <pc:docMk/>
            <pc:sldMk cId="27914562" sldId="310"/>
            <ac:spMk id="2" creationId="{00000000-0000-0000-0000-000000000000}"/>
          </ac:spMkLst>
        </pc:spChg>
      </pc:sldChg>
      <pc:sldChg chg="del">
        <pc:chgData name="Molnár Géza" userId="b6ab7e23-d65b-4a63-b4bc-0da2fb89f63b" providerId="ADAL" clId="{D3BF8BDD-BFDD-4C6A-A08C-3274F72D863F}" dt="2024-02-11T17:00:08.618" v="123" actId="47"/>
        <pc:sldMkLst>
          <pc:docMk/>
          <pc:sldMk cId="0" sldId="311"/>
        </pc:sldMkLst>
      </pc:sldChg>
      <pc:sldChg chg="del">
        <pc:chgData name="Molnár Géza" userId="b6ab7e23-d65b-4a63-b4bc-0da2fb89f63b" providerId="ADAL" clId="{D3BF8BDD-BFDD-4C6A-A08C-3274F72D863F}" dt="2024-02-11T17:00:08.925" v="124" actId="47"/>
        <pc:sldMkLst>
          <pc:docMk/>
          <pc:sldMk cId="0" sldId="312"/>
        </pc:sldMkLst>
      </pc:sldChg>
      <pc:sldChg chg="del">
        <pc:chgData name="Molnár Géza" userId="b6ab7e23-d65b-4a63-b4bc-0da2fb89f63b" providerId="ADAL" clId="{D3BF8BDD-BFDD-4C6A-A08C-3274F72D863F}" dt="2024-02-11T17:00:09.218" v="125" actId="47"/>
        <pc:sldMkLst>
          <pc:docMk/>
          <pc:sldMk cId="0" sldId="313"/>
        </pc:sldMkLst>
      </pc:sldChg>
      <pc:sldChg chg="del">
        <pc:chgData name="Molnár Géza" userId="b6ab7e23-d65b-4a63-b4bc-0da2fb89f63b" providerId="ADAL" clId="{D3BF8BDD-BFDD-4C6A-A08C-3274F72D863F}" dt="2024-02-11T17:00:09.493" v="126" actId="47"/>
        <pc:sldMkLst>
          <pc:docMk/>
          <pc:sldMk cId="0" sldId="314"/>
        </pc:sldMkLst>
      </pc:sldChg>
      <pc:sldChg chg="del">
        <pc:chgData name="Molnár Géza" userId="b6ab7e23-d65b-4a63-b4bc-0da2fb89f63b" providerId="ADAL" clId="{D3BF8BDD-BFDD-4C6A-A08C-3274F72D863F}" dt="2024-02-11T17:00:09.756" v="127" actId="47"/>
        <pc:sldMkLst>
          <pc:docMk/>
          <pc:sldMk cId="0" sldId="315"/>
        </pc:sldMkLst>
      </pc:sldChg>
      <pc:sldChg chg="del">
        <pc:chgData name="Molnár Géza" userId="b6ab7e23-d65b-4a63-b4bc-0da2fb89f63b" providerId="ADAL" clId="{D3BF8BDD-BFDD-4C6A-A08C-3274F72D863F}" dt="2024-02-11T17:00:10.023" v="128" actId="47"/>
        <pc:sldMkLst>
          <pc:docMk/>
          <pc:sldMk cId="0" sldId="316"/>
        </pc:sldMkLst>
      </pc:sldChg>
      <pc:sldChg chg="del">
        <pc:chgData name="Molnár Géza" userId="b6ab7e23-d65b-4a63-b4bc-0da2fb89f63b" providerId="ADAL" clId="{D3BF8BDD-BFDD-4C6A-A08C-3274F72D863F}" dt="2024-02-11T17:00:10.315" v="129" actId="47"/>
        <pc:sldMkLst>
          <pc:docMk/>
          <pc:sldMk cId="0" sldId="317"/>
        </pc:sldMkLst>
      </pc:sldChg>
      <pc:sldChg chg="del">
        <pc:chgData name="Molnár Géza" userId="b6ab7e23-d65b-4a63-b4bc-0da2fb89f63b" providerId="ADAL" clId="{D3BF8BDD-BFDD-4C6A-A08C-3274F72D863F}" dt="2024-02-11T17:00:10.591" v="130" actId="47"/>
        <pc:sldMkLst>
          <pc:docMk/>
          <pc:sldMk cId="0" sldId="318"/>
        </pc:sldMkLst>
      </pc:sldChg>
      <pc:sldChg chg="modSp new mod">
        <pc:chgData name="Molnár Géza" userId="b6ab7e23-d65b-4a63-b4bc-0da2fb89f63b" providerId="ADAL" clId="{D3BF8BDD-BFDD-4C6A-A08C-3274F72D863F}" dt="2024-02-11T17:00:21.179" v="133" actId="1076"/>
        <pc:sldMkLst>
          <pc:docMk/>
          <pc:sldMk cId="779795931" sldId="319"/>
        </pc:sldMkLst>
        <pc:spChg chg="mod">
          <ac:chgData name="Molnár Géza" userId="b6ab7e23-d65b-4a63-b4bc-0da2fb89f63b" providerId="ADAL" clId="{D3BF8BDD-BFDD-4C6A-A08C-3274F72D863F}" dt="2024-02-11T17:00:21.179" v="133" actId="1076"/>
          <ac:spMkLst>
            <pc:docMk/>
            <pc:sldMk cId="779795931" sldId="319"/>
            <ac:spMk id="2" creationId="{D92CF65C-D5D8-4815-A914-C536005D3C7D}"/>
          </ac:spMkLst>
        </pc:spChg>
      </pc:sldChg>
      <pc:sldChg chg="modSp add mod">
        <pc:chgData name="Molnár Géza" userId="b6ab7e23-d65b-4a63-b4bc-0da2fb89f63b" providerId="ADAL" clId="{D3BF8BDD-BFDD-4C6A-A08C-3274F72D863F}" dt="2024-02-11T17:46:15.956" v="641" actId="207"/>
        <pc:sldMkLst>
          <pc:docMk/>
          <pc:sldMk cId="0" sldId="320"/>
        </pc:sldMkLst>
        <pc:spChg chg="mod">
          <ac:chgData name="Molnár Géza" userId="b6ab7e23-d65b-4a63-b4bc-0da2fb89f63b" providerId="ADAL" clId="{D3BF8BDD-BFDD-4C6A-A08C-3274F72D863F}" dt="2024-02-11T17:46:15.956" v="641" actId="207"/>
          <ac:spMkLst>
            <pc:docMk/>
            <pc:sldMk cId="0" sldId="320"/>
            <ac:spMk id="2" creationId="{00000000-0000-0000-0000-000000000000}"/>
          </ac:spMkLst>
        </pc:spChg>
        <pc:spChg chg="mod">
          <ac:chgData name="Molnár Géza" userId="b6ab7e23-d65b-4a63-b4bc-0da2fb89f63b" providerId="ADAL" clId="{D3BF8BDD-BFDD-4C6A-A08C-3274F72D863F}" dt="2024-02-11T17:46:11.929" v="640" actId="207"/>
          <ac:spMkLst>
            <pc:docMk/>
            <pc:sldMk cId="0" sldId="320"/>
            <ac:spMk id="3" creationId="{00000000-0000-0000-0000-000000000000}"/>
          </ac:spMkLst>
        </pc:spChg>
      </pc:sldChg>
      <pc:sldChg chg="modSp new mod">
        <pc:chgData name="Molnár Géza" userId="b6ab7e23-d65b-4a63-b4bc-0da2fb89f63b" providerId="ADAL" clId="{D3BF8BDD-BFDD-4C6A-A08C-3274F72D863F}" dt="2024-02-11T17:38:36.606" v="518" actId="122"/>
        <pc:sldMkLst>
          <pc:docMk/>
          <pc:sldMk cId="2157192314" sldId="321"/>
        </pc:sldMkLst>
        <pc:spChg chg="mod">
          <ac:chgData name="Molnár Géza" userId="b6ab7e23-d65b-4a63-b4bc-0da2fb89f63b" providerId="ADAL" clId="{D3BF8BDD-BFDD-4C6A-A08C-3274F72D863F}" dt="2024-02-11T17:38:36.606" v="518" actId="122"/>
          <ac:spMkLst>
            <pc:docMk/>
            <pc:sldMk cId="2157192314" sldId="321"/>
            <ac:spMk id="2" creationId="{60203BEF-CE7D-4E22-ADC1-E12311473B44}"/>
          </ac:spMkLst>
        </pc:spChg>
      </pc:sldChg>
      <pc:sldChg chg="modSp new mod">
        <pc:chgData name="Molnár Géza" userId="b6ab7e23-d65b-4a63-b4bc-0da2fb89f63b" providerId="ADAL" clId="{D3BF8BDD-BFDD-4C6A-A08C-3274F72D863F}" dt="2024-02-11T17:39:04.663" v="580" actId="20577"/>
        <pc:sldMkLst>
          <pc:docMk/>
          <pc:sldMk cId="904613424" sldId="322"/>
        </pc:sldMkLst>
        <pc:spChg chg="mod">
          <ac:chgData name="Molnár Géza" userId="b6ab7e23-d65b-4a63-b4bc-0da2fb89f63b" providerId="ADAL" clId="{D3BF8BDD-BFDD-4C6A-A08C-3274F72D863F}" dt="2024-02-11T17:39:04.663" v="580" actId="20577"/>
          <ac:spMkLst>
            <pc:docMk/>
            <pc:sldMk cId="904613424" sldId="322"/>
            <ac:spMk id="2" creationId="{F041E17A-147D-4D22-AD57-17AD535D1C1E}"/>
          </ac:spMkLst>
        </pc:spChg>
      </pc:sldChg>
      <pc:sldMasterChg chg="delSldLayout">
        <pc:chgData name="Molnár Géza" userId="b6ab7e23-d65b-4a63-b4bc-0da2fb89f63b" providerId="ADAL" clId="{D3BF8BDD-BFDD-4C6A-A08C-3274F72D863F}" dt="2024-02-11T17:00:10.912" v="131" actId="47"/>
        <pc:sldMasterMkLst>
          <pc:docMk/>
          <pc:sldMasterMk cId="2246316146" sldId="2147483680"/>
        </pc:sldMasterMkLst>
        <pc:sldLayoutChg chg="del">
          <pc:chgData name="Molnár Géza" userId="b6ab7e23-d65b-4a63-b4bc-0da2fb89f63b" providerId="ADAL" clId="{D3BF8BDD-BFDD-4C6A-A08C-3274F72D863F}" dt="2024-02-11T17:00:10.912" v="131" actId="47"/>
          <pc:sldLayoutMkLst>
            <pc:docMk/>
            <pc:sldMasterMk cId="2246316146" sldId="2147483680"/>
            <pc:sldLayoutMk cId="84513877" sldId="2147483767"/>
          </pc:sldLayoutMkLst>
        </pc:sldLayoutChg>
        <pc:sldLayoutChg chg="del">
          <pc:chgData name="Molnár Géza" userId="b6ab7e23-d65b-4a63-b4bc-0da2fb89f63b" providerId="ADAL" clId="{D3BF8BDD-BFDD-4C6A-A08C-3274F72D863F}" dt="2024-02-11T17:00:07.706" v="119" actId="47"/>
          <pc:sldLayoutMkLst>
            <pc:docMk/>
            <pc:sldMasterMk cId="2246316146" sldId="2147483680"/>
            <pc:sldLayoutMk cId="1820636588" sldId="214748376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2729E-1E5C-45D1-AEB8-C8B85C4D673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114CAB7-EE3B-4FCF-86B1-6EA433FA2741}">
      <dgm:prSet phldrT="[Text]"/>
      <dgm:spPr/>
      <dgm:t>
        <a:bodyPr/>
        <a:lstStyle/>
        <a:p>
          <a:r>
            <a:rPr lang="hu-HU" dirty="0"/>
            <a:t>Szoftverfejlesztés</a:t>
          </a:r>
          <a:endParaRPr lang="en-GB" dirty="0"/>
        </a:p>
      </dgm:t>
    </dgm:pt>
    <dgm:pt modelId="{406E6C11-F7C7-48FB-B0E8-96136E9A66F4}" type="parTrans" cxnId="{8BD20719-F124-4A7D-8003-0EB54086F14F}">
      <dgm:prSet/>
      <dgm:spPr/>
      <dgm:t>
        <a:bodyPr/>
        <a:lstStyle/>
        <a:p>
          <a:endParaRPr lang="en-GB"/>
        </a:p>
      </dgm:t>
    </dgm:pt>
    <dgm:pt modelId="{B2C59D15-A6C4-43D0-AE44-69C45B0E6994}" type="sibTrans" cxnId="{8BD20719-F124-4A7D-8003-0EB54086F14F}">
      <dgm:prSet/>
      <dgm:spPr/>
      <dgm:t>
        <a:bodyPr/>
        <a:lstStyle/>
        <a:p>
          <a:endParaRPr lang="en-GB"/>
        </a:p>
      </dgm:t>
    </dgm:pt>
    <dgm:pt modelId="{7352297B-3430-4CB6-B798-26C384F07ABF}">
      <dgm:prSet phldrT="[Text]"/>
      <dgm:spPr/>
      <dgm:t>
        <a:bodyPr/>
        <a:lstStyle/>
        <a:p>
          <a:r>
            <a:rPr lang="hu-HU" dirty="0"/>
            <a:t>Üzleti intelligencia</a:t>
          </a:r>
          <a:endParaRPr lang="en-GB" dirty="0"/>
        </a:p>
      </dgm:t>
    </dgm:pt>
    <dgm:pt modelId="{76C9D691-AE8B-4C61-B710-9BC8A16F56A3}" type="parTrans" cxnId="{6D705486-55C4-41CD-9CC9-3B7A603B1F3C}">
      <dgm:prSet/>
      <dgm:spPr/>
      <dgm:t>
        <a:bodyPr/>
        <a:lstStyle/>
        <a:p>
          <a:endParaRPr lang="en-GB"/>
        </a:p>
      </dgm:t>
    </dgm:pt>
    <dgm:pt modelId="{8ABA5ABB-2DDA-4BAC-9B50-44339EB52A79}" type="sibTrans" cxnId="{6D705486-55C4-41CD-9CC9-3B7A603B1F3C}">
      <dgm:prSet/>
      <dgm:spPr/>
      <dgm:t>
        <a:bodyPr/>
        <a:lstStyle/>
        <a:p>
          <a:endParaRPr lang="en-GB"/>
        </a:p>
      </dgm:t>
    </dgm:pt>
    <dgm:pt modelId="{6528EAE6-A639-4CB1-BBD5-E8CA93CB2602}">
      <dgm:prSet phldrT="[Text]"/>
      <dgm:spPr/>
      <dgm:t>
        <a:bodyPr/>
        <a:lstStyle/>
        <a:p>
          <a:r>
            <a:rPr lang="hu-HU" dirty="0"/>
            <a:t>Adatelemzés, adattudomány</a:t>
          </a:r>
          <a:endParaRPr lang="en-GB" dirty="0"/>
        </a:p>
      </dgm:t>
    </dgm:pt>
    <dgm:pt modelId="{68A85033-08C5-4035-BD1A-D239CCA26F82}" type="parTrans" cxnId="{E8AE8CFB-0AC1-4E89-A6F2-FCE7EC5460B1}">
      <dgm:prSet/>
      <dgm:spPr/>
      <dgm:t>
        <a:bodyPr/>
        <a:lstStyle/>
        <a:p>
          <a:endParaRPr lang="en-GB"/>
        </a:p>
      </dgm:t>
    </dgm:pt>
    <dgm:pt modelId="{5E2ED99A-B7AF-4CBC-A96E-A29D7D638D6D}" type="sibTrans" cxnId="{E8AE8CFB-0AC1-4E89-A6F2-FCE7EC5460B1}">
      <dgm:prSet/>
      <dgm:spPr/>
      <dgm:t>
        <a:bodyPr/>
        <a:lstStyle/>
        <a:p>
          <a:endParaRPr lang="en-GB"/>
        </a:p>
      </dgm:t>
    </dgm:pt>
    <dgm:pt modelId="{70CF9155-3059-4CB2-B5A5-DB204F11A620}">
      <dgm:prSet phldrT="[Text]"/>
      <dgm:spPr/>
      <dgm:t>
        <a:bodyPr/>
        <a:lstStyle/>
        <a:p>
          <a:r>
            <a:rPr lang="hu-HU" dirty="0"/>
            <a:t>Információs rendszerek</a:t>
          </a:r>
          <a:endParaRPr lang="en-GB" dirty="0"/>
        </a:p>
      </dgm:t>
    </dgm:pt>
    <dgm:pt modelId="{1921272A-517C-409C-A134-53AA09385247}" type="parTrans" cxnId="{16E87316-C754-48AA-A174-F569A505F915}">
      <dgm:prSet/>
      <dgm:spPr/>
      <dgm:t>
        <a:bodyPr/>
        <a:lstStyle/>
        <a:p>
          <a:endParaRPr lang="en-GB"/>
        </a:p>
      </dgm:t>
    </dgm:pt>
    <dgm:pt modelId="{DC1DB67C-7A23-402C-9C4D-93E4CDD429C1}" type="sibTrans" cxnId="{16E87316-C754-48AA-A174-F569A505F915}">
      <dgm:prSet/>
      <dgm:spPr/>
      <dgm:t>
        <a:bodyPr/>
        <a:lstStyle/>
        <a:p>
          <a:endParaRPr lang="en-GB"/>
        </a:p>
      </dgm:t>
    </dgm:pt>
    <dgm:pt modelId="{21ECE9D8-2739-475F-B2BE-BFDF44C48EDB}">
      <dgm:prSet phldrT="[Text]"/>
      <dgm:spPr/>
      <dgm:t>
        <a:bodyPr/>
        <a:lstStyle/>
        <a:p>
          <a:r>
            <a:rPr lang="hu-HU" dirty="0"/>
            <a:t>IT Architektúrák</a:t>
          </a:r>
          <a:endParaRPr lang="en-GB" dirty="0"/>
        </a:p>
      </dgm:t>
    </dgm:pt>
    <dgm:pt modelId="{2353AAC8-DFEE-4516-9F60-531ED3C57F09}" type="parTrans" cxnId="{DF1732AE-70AE-4977-97FE-B8FF387D42ED}">
      <dgm:prSet/>
      <dgm:spPr/>
      <dgm:t>
        <a:bodyPr/>
        <a:lstStyle/>
        <a:p>
          <a:endParaRPr lang="en-GB"/>
        </a:p>
      </dgm:t>
    </dgm:pt>
    <dgm:pt modelId="{1E5E49CA-CCBE-4356-8A0C-C031EB8218B7}" type="sibTrans" cxnId="{DF1732AE-70AE-4977-97FE-B8FF387D42ED}">
      <dgm:prSet/>
      <dgm:spPr/>
      <dgm:t>
        <a:bodyPr/>
        <a:lstStyle/>
        <a:p>
          <a:endParaRPr lang="en-GB"/>
        </a:p>
      </dgm:t>
    </dgm:pt>
    <dgm:pt modelId="{8EB94975-8872-4918-857E-B1CBDF2A9B66}">
      <dgm:prSet phldrT="[Text]"/>
      <dgm:spPr/>
      <dgm:t>
        <a:bodyPr/>
        <a:lstStyle/>
        <a:p>
          <a:r>
            <a:rPr lang="hu-HU" dirty="0"/>
            <a:t>Döntéstámogatás</a:t>
          </a:r>
          <a:endParaRPr lang="en-GB" dirty="0"/>
        </a:p>
      </dgm:t>
    </dgm:pt>
    <dgm:pt modelId="{8480E579-1EFC-4388-9BE6-57721507AE4A}" type="parTrans" cxnId="{8F654B8E-A781-4EEB-9738-0A202B9C12F0}">
      <dgm:prSet/>
      <dgm:spPr/>
      <dgm:t>
        <a:bodyPr/>
        <a:lstStyle/>
        <a:p>
          <a:endParaRPr lang="en-GB"/>
        </a:p>
      </dgm:t>
    </dgm:pt>
    <dgm:pt modelId="{D1E86146-76BF-4AB2-88BD-D1740B892E94}" type="sibTrans" cxnId="{8F654B8E-A781-4EEB-9738-0A202B9C12F0}">
      <dgm:prSet/>
      <dgm:spPr/>
      <dgm:t>
        <a:bodyPr/>
        <a:lstStyle/>
        <a:p>
          <a:endParaRPr lang="en-GB"/>
        </a:p>
      </dgm:t>
    </dgm:pt>
    <dgm:pt modelId="{602CE154-3420-4EA8-9D06-866804B99D7C}" type="pres">
      <dgm:prSet presAssocID="{11D2729E-1E5C-45D1-AEB8-C8B85C4D6732}" presName="diagram" presStyleCnt="0">
        <dgm:presLayoutVars>
          <dgm:dir/>
          <dgm:resizeHandles val="exact"/>
        </dgm:presLayoutVars>
      </dgm:prSet>
      <dgm:spPr/>
    </dgm:pt>
    <dgm:pt modelId="{5CB817E4-DAD5-4F2C-ABEE-7F7F68A002CC}" type="pres">
      <dgm:prSet presAssocID="{0114CAB7-EE3B-4FCF-86B1-6EA433FA2741}" presName="node" presStyleLbl="node1" presStyleIdx="0" presStyleCnt="6">
        <dgm:presLayoutVars>
          <dgm:bulletEnabled val="1"/>
        </dgm:presLayoutVars>
      </dgm:prSet>
      <dgm:spPr/>
    </dgm:pt>
    <dgm:pt modelId="{1ADB4D01-41F4-447A-A4AD-16552EFABF55}" type="pres">
      <dgm:prSet presAssocID="{B2C59D15-A6C4-43D0-AE44-69C45B0E6994}" presName="sibTrans" presStyleCnt="0"/>
      <dgm:spPr/>
    </dgm:pt>
    <dgm:pt modelId="{C8246D26-FD74-46CC-A185-DBE8469D979B}" type="pres">
      <dgm:prSet presAssocID="{7352297B-3430-4CB6-B798-26C384F07ABF}" presName="node" presStyleLbl="node1" presStyleIdx="1" presStyleCnt="6">
        <dgm:presLayoutVars>
          <dgm:bulletEnabled val="1"/>
        </dgm:presLayoutVars>
      </dgm:prSet>
      <dgm:spPr/>
    </dgm:pt>
    <dgm:pt modelId="{001D4EB6-7C53-4403-BA43-75A551BC7097}" type="pres">
      <dgm:prSet presAssocID="{8ABA5ABB-2DDA-4BAC-9B50-44339EB52A79}" presName="sibTrans" presStyleCnt="0"/>
      <dgm:spPr/>
    </dgm:pt>
    <dgm:pt modelId="{F1210B12-404E-455B-9F1A-56FA12CF7173}" type="pres">
      <dgm:prSet presAssocID="{6528EAE6-A639-4CB1-BBD5-E8CA93CB2602}" presName="node" presStyleLbl="node1" presStyleIdx="2" presStyleCnt="6">
        <dgm:presLayoutVars>
          <dgm:bulletEnabled val="1"/>
        </dgm:presLayoutVars>
      </dgm:prSet>
      <dgm:spPr/>
    </dgm:pt>
    <dgm:pt modelId="{5F975BAE-8EA5-4FF0-AA6A-5A7ED7A2ABF3}" type="pres">
      <dgm:prSet presAssocID="{5E2ED99A-B7AF-4CBC-A96E-A29D7D638D6D}" presName="sibTrans" presStyleCnt="0"/>
      <dgm:spPr/>
    </dgm:pt>
    <dgm:pt modelId="{D9064579-DDE6-47C6-8419-CF8A7E4D449C}" type="pres">
      <dgm:prSet presAssocID="{70CF9155-3059-4CB2-B5A5-DB204F11A620}" presName="node" presStyleLbl="node1" presStyleIdx="3" presStyleCnt="6">
        <dgm:presLayoutVars>
          <dgm:bulletEnabled val="1"/>
        </dgm:presLayoutVars>
      </dgm:prSet>
      <dgm:spPr/>
    </dgm:pt>
    <dgm:pt modelId="{FC943000-1296-4425-AF3D-086619182B23}" type="pres">
      <dgm:prSet presAssocID="{DC1DB67C-7A23-402C-9C4D-93E4CDD429C1}" presName="sibTrans" presStyleCnt="0"/>
      <dgm:spPr/>
    </dgm:pt>
    <dgm:pt modelId="{A7B9BBE8-111D-4DF6-AB99-BF6635629957}" type="pres">
      <dgm:prSet presAssocID="{8EB94975-8872-4918-857E-B1CBDF2A9B66}" presName="node" presStyleLbl="node1" presStyleIdx="4" presStyleCnt="6">
        <dgm:presLayoutVars>
          <dgm:bulletEnabled val="1"/>
        </dgm:presLayoutVars>
      </dgm:prSet>
      <dgm:spPr/>
    </dgm:pt>
    <dgm:pt modelId="{F1215D9C-6DF2-419B-8F70-31EA61CD9BFE}" type="pres">
      <dgm:prSet presAssocID="{D1E86146-76BF-4AB2-88BD-D1740B892E94}" presName="sibTrans" presStyleCnt="0"/>
      <dgm:spPr/>
    </dgm:pt>
    <dgm:pt modelId="{67C3C97F-895F-423B-9107-900FE796358F}" type="pres">
      <dgm:prSet presAssocID="{21ECE9D8-2739-475F-B2BE-BFDF44C48EDB}" presName="node" presStyleLbl="node1" presStyleIdx="5" presStyleCnt="6">
        <dgm:presLayoutVars>
          <dgm:bulletEnabled val="1"/>
        </dgm:presLayoutVars>
      </dgm:prSet>
      <dgm:spPr/>
    </dgm:pt>
  </dgm:ptLst>
  <dgm:cxnLst>
    <dgm:cxn modelId="{16E87316-C754-48AA-A174-F569A505F915}" srcId="{11D2729E-1E5C-45D1-AEB8-C8B85C4D6732}" destId="{70CF9155-3059-4CB2-B5A5-DB204F11A620}" srcOrd="3" destOrd="0" parTransId="{1921272A-517C-409C-A134-53AA09385247}" sibTransId="{DC1DB67C-7A23-402C-9C4D-93E4CDD429C1}"/>
    <dgm:cxn modelId="{8BD20719-F124-4A7D-8003-0EB54086F14F}" srcId="{11D2729E-1E5C-45D1-AEB8-C8B85C4D6732}" destId="{0114CAB7-EE3B-4FCF-86B1-6EA433FA2741}" srcOrd="0" destOrd="0" parTransId="{406E6C11-F7C7-48FB-B0E8-96136E9A66F4}" sibTransId="{B2C59D15-A6C4-43D0-AE44-69C45B0E6994}"/>
    <dgm:cxn modelId="{F570321E-4CDD-44AE-A646-80AF39492ED6}" type="presOf" srcId="{21ECE9D8-2739-475F-B2BE-BFDF44C48EDB}" destId="{67C3C97F-895F-423B-9107-900FE796358F}" srcOrd="0" destOrd="0" presId="urn:microsoft.com/office/officeart/2005/8/layout/default"/>
    <dgm:cxn modelId="{46A73B5F-72FA-498F-82D2-4DA86256EE9A}" type="presOf" srcId="{0114CAB7-EE3B-4FCF-86B1-6EA433FA2741}" destId="{5CB817E4-DAD5-4F2C-ABEE-7F7F68A002CC}" srcOrd="0" destOrd="0" presId="urn:microsoft.com/office/officeart/2005/8/layout/default"/>
    <dgm:cxn modelId="{4D0ED082-2862-47D2-9D00-C52944533FD7}" type="presOf" srcId="{8EB94975-8872-4918-857E-B1CBDF2A9B66}" destId="{A7B9BBE8-111D-4DF6-AB99-BF6635629957}" srcOrd="0" destOrd="0" presId="urn:microsoft.com/office/officeart/2005/8/layout/default"/>
    <dgm:cxn modelId="{6D705486-55C4-41CD-9CC9-3B7A603B1F3C}" srcId="{11D2729E-1E5C-45D1-AEB8-C8B85C4D6732}" destId="{7352297B-3430-4CB6-B798-26C384F07ABF}" srcOrd="1" destOrd="0" parTransId="{76C9D691-AE8B-4C61-B710-9BC8A16F56A3}" sibTransId="{8ABA5ABB-2DDA-4BAC-9B50-44339EB52A79}"/>
    <dgm:cxn modelId="{8F654B8E-A781-4EEB-9738-0A202B9C12F0}" srcId="{11D2729E-1E5C-45D1-AEB8-C8B85C4D6732}" destId="{8EB94975-8872-4918-857E-B1CBDF2A9B66}" srcOrd="4" destOrd="0" parTransId="{8480E579-1EFC-4388-9BE6-57721507AE4A}" sibTransId="{D1E86146-76BF-4AB2-88BD-D1740B892E94}"/>
    <dgm:cxn modelId="{77879890-60F7-4A2E-83AA-57C52003B8A4}" type="presOf" srcId="{70CF9155-3059-4CB2-B5A5-DB204F11A620}" destId="{D9064579-DDE6-47C6-8419-CF8A7E4D449C}" srcOrd="0" destOrd="0" presId="urn:microsoft.com/office/officeart/2005/8/layout/default"/>
    <dgm:cxn modelId="{DF1732AE-70AE-4977-97FE-B8FF387D42ED}" srcId="{11D2729E-1E5C-45D1-AEB8-C8B85C4D6732}" destId="{21ECE9D8-2739-475F-B2BE-BFDF44C48EDB}" srcOrd="5" destOrd="0" parTransId="{2353AAC8-DFEE-4516-9F60-531ED3C57F09}" sibTransId="{1E5E49CA-CCBE-4356-8A0C-C031EB8218B7}"/>
    <dgm:cxn modelId="{18EE8FC2-E482-477F-9467-D0EC4BC69B2C}" type="presOf" srcId="{6528EAE6-A639-4CB1-BBD5-E8CA93CB2602}" destId="{F1210B12-404E-455B-9F1A-56FA12CF7173}" srcOrd="0" destOrd="0" presId="urn:microsoft.com/office/officeart/2005/8/layout/default"/>
    <dgm:cxn modelId="{CA7469D2-EFA2-45E7-BC43-B7C354700184}" type="presOf" srcId="{11D2729E-1E5C-45D1-AEB8-C8B85C4D6732}" destId="{602CE154-3420-4EA8-9D06-866804B99D7C}" srcOrd="0" destOrd="0" presId="urn:microsoft.com/office/officeart/2005/8/layout/default"/>
    <dgm:cxn modelId="{EF7A2DD4-DAA4-4773-89CE-07CAF0E5BCB0}" type="presOf" srcId="{7352297B-3430-4CB6-B798-26C384F07ABF}" destId="{C8246D26-FD74-46CC-A185-DBE8469D979B}" srcOrd="0" destOrd="0" presId="urn:microsoft.com/office/officeart/2005/8/layout/default"/>
    <dgm:cxn modelId="{E8AE8CFB-0AC1-4E89-A6F2-FCE7EC5460B1}" srcId="{11D2729E-1E5C-45D1-AEB8-C8B85C4D6732}" destId="{6528EAE6-A639-4CB1-BBD5-E8CA93CB2602}" srcOrd="2" destOrd="0" parTransId="{68A85033-08C5-4035-BD1A-D239CCA26F82}" sibTransId="{5E2ED99A-B7AF-4CBC-A96E-A29D7D638D6D}"/>
    <dgm:cxn modelId="{472523F7-7E5B-4980-92E7-E454F096D3C8}" type="presParOf" srcId="{602CE154-3420-4EA8-9D06-866804B99D7C}" destId="{5CB817E4-DAD5-4F2C-ABEE-7F7F68A002CC}" srcOrd="0" destOrd="0" presId="urn:microsoft.com/office/officeart/2005/8/layout/default"/>
    <dgm:cxn modelId="{EDAD36BB-0C20-4688-BA3E-2FF34F042B9C}" type="presParOf" srcId="{602CE154-3420-4EA8-9D06-866804B99D7C}" destId="{1ADB4D01-41F4-447A-A4AD-16552EFABF55}" srcOrd="1" destOrd="0" presId="urn:microsoft.com/office/officeart/2005/8/layout/default"/>
    <dgm:cxn modelId="{6836EC29-0AF3-494C-BF13-526EF88A910B}" type="presParOf" srcId="{602CE154-3420-4EA8-9D06-866804B99D7C}" destId="{C8246D26-FD74-46CC-A185-DBE8469D979B}" srcOrd="2" destOrd="0" presId="urn:microsoft.com/office/officeart/2005/8/layout/default"/>
    <dgm:cxn modelId="{DE116314-40C9-40EE-AAC5-7A0E3860643A}" type="presParOf" srcId="{602CE154-3420-4EA8-9D06-866804B99D7C}" destId="{001D4EB6-7C53-4403-BA43-75A551BC7097}" srcOrd="3" destOrd="0" presId="urn:microsoft.com/office/officeart/2005/8/layout/default"/>
    <dgm:cxn modelId="{A40590A8-C885-4A6F-BA0C-EC11DE6F3A1B}" type="presParOf" srcId="{602CE154-3420-4EA8-9D06-866804B99D7C}" destId="{F1210B12-404E-455B-9F1A-56FA12CF7173}" srcOrd="4" destOrd="0" presId="urn:microsoft.com/office/officeart/2005/8/layout/default"/>
    <dgm:cxn modelId="{FCB67F5E-13B7-49B2-B5DA-293D61DD722D}" type="presParOf" srcId="{602CE154-3420-4EA8-9D06-866804B99D7C}" destId="{5F975BAE-8EA5-4FF0-AA6A-5A7ED7A2ABF3}" srcOrd="5" destOrd="0" presId="urn:microsoft.com/office/officeart/2005/8/layout/default"/>
    <dgm:cxn modelId="{0FDE5C01-EF5E-4EE0-9CE4-221E250DC9EE}" type="presParOf" srcId="{602CE154-3420-4EA8-9D06-866804B99D7C}" destId="{D9064579-DDE6-47C6-8419-CF8A7E4D449C}" srcOrd="6" destOrd="0" presId="urn:microsoft.com/office/officeart/2005/8/layout/default"/>
    <dgm:cxn modelId="{053492D1-3422-4B81-A383-F303B47BA2B5}" type="presParOf" srcId="{602CE154-3420-4EA8-9D06-866804B99D7C}" destId="{FC943000-1296-4425-AF3D-086619182B23}" srcOrd="7" destOrd="0" presId="urn:microsoft.com/office/officeart/2005/8/layout/default"/>
    <dgm:cxn modelId="{7E1E60CD-D521-4CCB-8837-0FC7D127B209}" type="presParOf" srcId="{602CE154-3420-4EA8-9D06-866804B99D7C}" destId="{A7B9BBE8-111D-4DF6-AB99-BF6635629957}" srcOrd="8" destOrd="0" presId="urn:microsoft.com/office/officeart/2005/8/layout/default"/>
    <dgm:cxn modelId="{04E7CA4C-4D8A-4728-B58A-A5177FDB9516}" type="presParOf" srcId="{602CE154-3420-4EA8-9D06-866804B99D7C}" destId="{F1215D9C-6DF2-419B-8F70-31EA61CD9BFE}" srcOrd="9" destOrd="0" presId="urn:microsoft.com/office/officeart/2005/8/layout/default"/>
    <dgm:cxn modelId="{D2483E63-3C33-4640-9C62-660ADBD76AA6}" type="presParOf" srcId="{602CE154-3420-4EA8-9D06-866804B99D7C}" destId="{67C3C97F-895F-423B-9107-900FE796358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17E4-DAD5-4F2C-ABEE-7F7F68A002CC}">
      <dsp:nvSpPr>
        <dsp:cNvPr id="0" name=""/>
        <dsp:cNvSpPr/>
      </dsp:nvSpPr>
      <dsp:spPr>
        <a:xfrm>
          <a:off x="0" y="517012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Szoftverfejlesztés</a:t>
          </a:r>
          <a:endParaRPr lang="en-GB" sz="2500" kern="1200" dirty="0"/>
        </a:p>
      </dsp:txBody>
      <dsp:txXfrm>
        <a:off x="0" y="517012"/>
        <a:ext cx="2539999" cy="1524000"/>
      </dsp:txXfrm>
    </dsp:sp>
    <dsp:sp modelId="{C8246D26-FD74-46CC-A185-DBE8469D979B}">
      <dsp:nvSpPr>
        <dsp:cNvPr id="0" name=""/>
        <dsp:cNvSpPr/>
      </dsp:nvSpPr>
      <dsp:spPr>
        <a:xfrm>
          <a:off x="2794000" y="517012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Üzleti intelligencia</a:t>
          </a:r>
          <a:endParaRPr lang="en-GB" sz="2500" kern="1200" dirty="0"/>
        </a:p>
      </dsp:txBody>
      <dsp:txXfrm>
        <a:off x="2794000" y="517012"/>
        <a:ext cx="2539999" cy="1524000"/>
      </dsp:txXfrm>
    </dsp:sp>
    <dsp:sp modelId="{F1210B12-404E-455B-9F1A-56FA12CF7173}">
      <dsp:nvSpPr>
        <dsp:cNvPr id="0" name=""/>
        <dsp:cNvSpPr/>
      </dsp:nvSpPr>
      <dsp:spPr>
        <a:xfrm>
          <a:off x="5587999" y="517012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Adatelemzés, adattudomány</a:t>
          </a:r>
          <a:endParaRPr lang="en-GB" sz="2500" kern="1200" dirty="0"/>
        </a:p>
      </dsp:txBody>
      <dsp:txXfrm>
        <a:off x="5587999" y="517012"/>
        <a:ext cx="2539999" cy="1524000"/>
      </dsp:txXfrm>
    </dsp:sp>
    <dsp:sp modelId="{D9064579-DDE6-47C6-8419-CF8A7E4D449C}">
      <dsp:nvSpPr>
        <dsp:cNvPr id="0" name=""/>
        <dsp:cNvSpPr/>
      </dsp:nvSpPr>
      <dsp:spPr>
        <a:xfrm>
          <a:off x="0" y="229501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Információs rendszerek</a:t>
          </a:r>
          <a:endParaRPr lang="en-GB" sz="2500" kern="1200" dirty="0"/>
        </a:p>
      </dsp:txBody>
      <dsp:txXfrm>
        <a:off x="0" y="2295013"/>
        <a:ext cx="2539999" cy="1524000"/>
      </dsp:txXfrm>
    </dsp:sp>
    <dsp:sp modelId="{A7B9BBE8-111D-4DF6-AB99-BF6635629957}">
      <dsp:nvSpPr>
        <dsp:cNvPr id="0" name=""/>
        <dsp:cNvSpPr/>
      </dsp:nvSpPr>
      <dsp:spPr>
        <a:xfrm>
          <a:off x="2794000" y="229501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Döntéstámogatás</a:t>
          </a:r>
          <a:endParaRPr lang="en-GB" sz="2500" kern="1200" dirty="0"/>
        </a:p>
      </dsp:txBody>
      <dsp:txXfrm>
        <a:off x="2794000" y="2295013"/>
        <a:ext cx="2539999" cy="1524000"/>
      </dsp:txXfrm>
    </dsp:sp>
    <dsp:sp modelId="{67C3C97F-895F-423B-9107-900FE796358F}">
      <dsp:nvSpPr>
        <dsp:cNvPr id="0" name=""/>
        <dsp:cNvSpPr/>
      </dsp:nvSpPr>
      <dsp:spPr>
        <a:xfrm>
          <a:off x="5587999" y="229501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IT Architektúrák</a:t>
          </a:r>
          <a:endParaRPr lang="en-GB" sz="2500" kern="1200" dirty="0"/>
        </a:p>
      </dsp:txBody>
      <dsp:txXfrm>
        <a:off x="5587999" y="2295013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B1F3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1B1F3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775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71500" y="583691"/>
            <a:ext cx="1504188" cy="550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3627" y="3424569"/>
            <a:ext cx="2863444" cy="2867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51051" y="639318"/>
            <a:ext cx="908989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1B1F3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39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222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1B1F3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4104201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203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1B203D"/>
                </a:solidFill>
                <a:latin typeface="Arial"/>
                <a:cs typeface="Arial"/>
              </a:defRPr>
            </a:lvl1pPr>
          </a:lstStyle>
          <a:p>
            <a:pPr marL="762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792915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image" Target="../media/image4.emf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  <p:sldLayoutId id="2147483770" r:id="rId18"/>
    <p:sldLayoutId id="2147483771" r:id="rId19"/>
    <p:sldLayoutId id="2147483772" r:id="rId20"/>
    <p:sldLayoutId id="214748377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F65C-D5D8-4815-A914-C536005D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201" y="2696743"/>
            <a:ext cx="10515600" cy="556101"/>
          </a:xfrm>
        </p:spPr>
        <p:txBody>
          <a:bodyPr/>
          <a:lstStyle/>
          <a:p>
            <a:r>
              <a:rPr lang="hu-HU" dirty="0"/>
              <a:t>Korszerű adatbázisok előadás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7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846" y="424384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bg1"/>
                </a:solidFill>
              </a:rPr>
              <a:t>Az</a:t>
            </a:r>
            <a:r>
              <a:rPr spc="-170" dirty="0">
                <a:solidFill>
                  <a:schemeClr val="bg1"/>
                </a:solidFill>
              </a:rPr>
              <a:t> </a:t>
            </a:r>
            <a:r>
              <a:rPr spc="-70" dirty="0">
                <a:solidFill>
                  <a:schemeClr val="bg1"/>
                </a:solidFill>
              </a:rPr>
              <a:t>1960-</a:t>
            </a:r>
            <a:r>
              <a:rPr dirty="0">
                <a:solidFill>
                  <a:schemeClr val="bg1"/>
                </a:solidFill>
              </a:rPr>
              <a:t>as</a:t>
            </a:r>
            <a:r>
              <a:rPr spc="-18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évek</a:t>
            </a:r>
            <a:r>
              <a:rPr spc="-160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után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4274"/>
            <a:ext cx="2743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>
                <a:solidFill>
                  <a:schemeClr val="bg1"/>
                </a:solidFill>
              </a:rPr>
              <a:t>10</a:t>
            </a:fld>
            <a:endParaRPr spc="-2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787" y="1796033"/>
            <a:ext cx="10306685" cy="432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844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Sorra</a:t>
            </a:r>
            <a:r>
              <a:rPr sz="2800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jelentek</a:t>
            </a:r>
            <a:r>
              <a:rPr sz="28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meg</a:t>
            </a:r>
            <a:r>
              <a:rPr sz="28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sz="28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új</a:t>
            </a:r>
            <a:r>
              <a:rPr sz="28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adatmodellek,</a:t>
            </a:r>
            <a:r>
              <a:rPr sz="28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és</a:t>
            </a:r>
            <a:r>
              <a:rPr sz="28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ezekre</a:t>
            </a:r>
            <a:r>
              <a:rPr sz="2800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épülve</a:t>
            </a:r>
            <a:r>
              <a:rPr sz="28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sz="28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chemeClr val="bg1"/>
                </a:solidFill>
                <a:latin typeface="Arial"/>
                <a:cs typeface="Arial"/>
              </a:rPr>
              <a:t>új </a:t>
            </a:r>
            <a:r>
              <a:rPr sz="2800" spc="-20" dirty="0">
                <a:solidFill>
                  <a:schemeClr val="bg1"/>
                </a:solidFill>
                <a:latin typeface="Arial"/>
                <a:cs typeface="Arial"/>
              </a:rPr>
              <a:t>adatbáziskezelő</a:t>
            </a:r>
            <a:r>
              <a:rPr sz="28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rendszerek</a:t>
            </a:r>
            <a:endParaRPr sz="2800">
              <a:solidFill>
                <a:schemeClr val="bg1"/>
              </a:solidFill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2990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Minden</a:t>
            </a:r>
            <a:r>
              <a:rPr sz="28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adatmodellnek</a:t>
            </a:r>
            <a:r>
              <a:rPr sz="28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voltak</a:t>
            </a:r>
            <a:r>
              <a:rPr sz="2800" spc="-1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közös</a:t>
            </a:r>
            <a:r>
              <a:rPr sz="2800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elemei</a:t>
            </a:r>
            <a:endParaRPr sz="2800">
              <a:solidFill>
                <a:schemeClr val="bg1"/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Olyan</a:t>
            </a:r>
            <a:r>
              <a:rPr sz="2800" spc="-1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dolgok,</a:t>
            </a:r>
            <a:r>
              <a:rPr sz="2800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amelyekről</a:t>
            </a:r>
            <a:r>
              <a:rPr sz="28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adatokat</a:t>
            </a:r>
            <a:r>
              <a:rPr sz="2800" spc="-1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tárolunk</a:t>
            </a:r>
            <a:r>
              <a:rPr sz="2800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(egyedek)</a:t>
            </a:r>
            <a:endParaRPr sz="2800">
              <a:solidFill>
                <a:schemeClr val="bg1"/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sz="2800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adott</a:t>
            </a:r>
            <a:r>
              <a:rPr sz="28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dolgok</a:t>
            </a:r>
            <a:r>
              <a:rPr sz="28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jellemzői</a:t>
            </a:r>
            <a:r>
              <a:rPr sz="2800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(tulajdonságok)</a:t>
            </a:r>
            <a:endParaRPr sz="2800">
              <a:solidFill>
                <a:schemeClr val="bg1"/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sz="2800" spc="-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adott</a:t>
            </a:r>
            <a:r>
              <a:rPr sz="28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dolgok</a:t>
            </a:r>
            <a:r>
              <a:rPr sz="2800" spc="-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közötti</a:t>
            </a:r>
            <a:r>
              <a:rPr sz="2800" spc="-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összefüggések</a:t>
            </a:r>
            <a:r>
              <a:rPr sz="28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(kapcsolatok)</a:t>
            </a:r>
            <a:endParaRPr sz="2800">
              <a:solidFill>
                <a:schemeClr val="bg1"/>
              </a:solidFill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2800" b="1" spc="-3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800" b="1" spc="-1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chemeClr val="bg1"/>
                </a:solidFill>
                <a:latin typeface="Arial"/>
                <a:cs typeface="Arial"/>
              </a:rPr>
              <a:t>domináns</a:t>
            </a:r>
            <a:r>
              <a:rPr sz="2800" b="1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chemeClr val="bg1"/>
                </a:solidFill>
                <a:latin typeface="Arial"/>
                <a:cs typeface="Arial"/>
              </a:rPr>
              <a:t>adatmodell</a:t>
            </a:r>
            <a:r>
              <a:rPr sz="2800" b="1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800" b="1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chemeClr val="bg1"/>
                </a:solidFill>
                <a:latin typeface="Arial"/>
                <a:cs typeface="Arial"/>
              </a:rPr>
              <a:t>relációs</a:t>
            </a:r>
            <a:r>
              <a:rPr sz="2800" b="1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chemeClr val="bg1"/>
                </a:solidFill>
                <a:latin typeface="Arial"/>
                <a:cs typeface="Arial"/>
              </a:rPr>
              <a:t>lett</a:t>
            </a:r>
            <a:endParaRPr sz="2800">
              <a:solidFill>
                <a:schemeClr val="bg1"/>
              </a:solidFill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2990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Napjainkban</a:t>
            </a:r>
            <a:r>
              <a:rPr sz="28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megjelentek</a:t>
            </a:r>
            <a:r>
              <a:rPr sz="28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és</a:t>
            </a:r>
            <a:r>
              <a:rPr sz="2800" spc="-1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kezdenek</a:t>
            </a:r>
            <a:r>
              <a:rPr sz="2800" spc="-1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elterjedni</a:t>
            </a:r>
            <a:r>
              <a:rPr sz="2800" spc="-1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8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nem</a:t>
            </a:r>
            <a:r>
              <a:rPr sz="2800" spc="-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relációs (NoSQL)</a:t>
            </a:r>
            <a:r>
              <a:rPr sz="28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adatbázisok</a:t>
            </a:r>
            <a:endParaRPr sz="2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845" y="541025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bg1"/>
                </a:solidFill>
              </a:rPr>
              <a:t>Az</a:t>
            </a:r>
            <a:r>
              <a:rPr spc="-130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adatmodellek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fejlődésének</a:t>
            </a:r>
            <a:r>
              <a:rPr spc="-15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mérföldkövei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52600" y="1447800"/>
            <a:ext cx="9088755" cy="5120640"/>
            <a:chOff x="1752600" y="1447800"/>
            <a:chExt cx="9088755" cy="5120640"/>
          </a:xfrm>
        </p:grpSpPr>
        <p:sp>
          <p:nvSpPr>
            <p:cNvPr id="4" name="object 4"/>
            <p:cNvSpPr/>
            <p:nvPr/>
          </p:nvSpPr>
          <p:spPr>
            <a:xfrm>
              <a:off x="1752600" y="1447800"/>
              <a:ext cx="9088755" cy="5120640"/>
            </a:xfrm>
            <a:custGeom>
              <a:avLst/>
              <a:gdLst/>
              <a:ahLst/>
              <a:cxnLst/>
              <a:rect l="l" t="t" r="r" b="b"/>
              <a:pathLst>
                <a:path w="9088755" h="5120640">
                  <a:moveTo>
                    <a:pt x="7588250" y="0"/>
                  </a:moveTo>
                  <a:lnTo>
                    <a:pt x="7668259" y="640079"/>
                  </a:lnTo>
                  <a:lnTo>
                    <a:pt x="7543165" y="662051"/>
                  </a:lnTo>
                  <a:lnTo>
                    <a:pt x="7419085" y="684529"/>
                  </a:lnTo>
                  <a:lnTo>
                    <a:pt x="7295896" y="707516"/>
                  </a:lnTo>
                  <a:lnTo>
                    <a:pt x="7173722" y="731012"/>
                  </a:lnTo>
                  <a:lnTo>
                    <a:pt x="7052436" y="755014"/>
                  </a:lnTo>
                  <a:lnTo>
                    <a:pt x="6932168" y="779399"/>
                  </a:lnTo>
                  <a:lnTo>
                    <a:pt x="6812915" y="804417"/>
                  </a:lnTo>
                  <a:lnTo>
                    <a:pt x="6694678" y="829817"/>
                  </a:lnTo>
                  <a:lnTo>
                    <a:pt x="6577330" y="855726"/>
                  </a:lnTo>
                  <a:lnTo>
                    <a:pt x="6460871" y="882141"/>
                  </a:lnTo>
                  <a:lnTo>
                    <a:pt x="6345428" y="909065"/>
                  </a:lnTo>
                  <a:lnTo>
                    <a:pt x="6231001" y="936371"/>
                  </a:lnTo>
                  <a:lnTo>
                    <a:pt x="6117463" y="964311"/>
                  </a:lnTo>
                  <a:lnTo>
                    <a:pt x="6004941" y="992632"/>
                  </a:lnTo>
                  <a:lnTo>
                    <a:pt x="5893308" y="1021588"/>
                  </a:lnTo>
                  <a:lnTo>
                    <a:pt x="5782691" y="1050925"/>
                  </a:lnTo>
                  <a:lnTo>
                    <a:pt x="5673090" y="1080642"/>
                  </a:lnTo>
                  <a:lnTo>
                    <a:pt x="5564378" y="1110996"/>
                  </a:lnTo>
                  <a:lnTo>
                    <a:pt x="5456682" y="1141857"/>
                  </a:lnTo>
                  <a:lnTo>
                    <a:pt x="5349875" y="1173099"/>
                  </a:lnTo>
                  <a:lnTo>
                    <a:pt x="5244083" y="1204976"/>
                  </a:lnTo>
                  <a:lnTo>
                    <a:pt x="5139308" y="1237234"/>
                  </a:lnTo>
                  <a:lnTo>
                    <a:pt x="5035423" y="1270000"/>
                  </a:lnTo>
                  <a:lnTo>
                    <a:pt x="4932553" y="1303274"/>
                  </a:lnTo>
                  <a:lnTo>
                    <a:pt x="4830699" y="1336928"/>
                  </a:lnTo>
                  <a:lnTo>
                    <a:pt x="4729734" y="1371219"/>
                  </a:lnTo>
                  <a:lnTo>
                    <a:pt x="4629658" y="1405889"/>
                  </a:lnTo>
                  <a:lnTo>
                    <a:pt x="4530725" y="1441069"/>
                  </a:lnTo>
                  <a:lnTo>
                    <a:pt x="4432681" y="1476755"/>
                  </a:lnTo>
                  <a:lnTo>
                    <a:pt x="4335526" y="1512951"/>
                  </a:lnTo>
                  <a:lnTo>
                    <a:pt x="4239387" y="1549653"/>
                  </a:lnTo>
                  <a:lnTo>
                    <a:pt x="4144264" y="1586864"/>
                  </a:lnTo>
                  <a:lnTo>
                    <a:pt x="4050029" y="1624457"/>
                  </a:lnTo>
                  <a:lnTo>
                    <a:pt x="3956812" y="1662684"/>
                  </a:lnTo>
                  <a:lnTo>
                    <a:pt x="3864610" y="1701291"/>
                  </a:lnTo>
                  <a:lnTo>
                    <a:pt x="3773297" y="1740408"/>
                  </a:lnTo>
                  <a:lnTo>
                    <a:pt x="3683000" y="1780032"/>
                  </a:lnTo>
                  <a:lnTo>
                    <a:pt x="3593591" y="1820037"/>
                  </a:lnTo>
                  <a:lnTo>
                    <a:pt x="3505200" y="1860677"/>
                  </a:lnTo>
                  <a:lnTo>
                    <a:pt x="3417824" y="1901698"/>
                  </a:lnTo>
                  <a:lnTo>
                    <a:pt x="3331337" y="1943353"/>
                  </a:lnTo>
                  <a:lnTo>
                    <a:pt x="3245866" y="1985390"/>
                  </a:lnTo>
                  <a:lnTo>
                    <a:pt x="3161284" y="2027936"/>
                  </a:lnTo>
                  <a:lnTo>
                    <a:pt x="3077717" y="2070862"/>
                  </a:lnTo>
                  <a:lnTo>
                    <a:pt x="2995167" y="2114423"/>
                  </a:lnTo>
                  <a:lnTo>
                    <a:pt x="2913507" y="2158491"/>
                  </a:lnTo>
                  <a:lnTo>
                    <a:pt x="2832862" y="2202942"/>
                  </a:lnTo>
                  <a:lnTo>
                    <a:pt x="2753105" y="2247900"/>
                  </a:lnTo>
                  <a:lnTo>
                    <a:pt x="2674366" y="2293366"/>
                  </a:lnTo>
                  <a:lnTo>
                    <a:pt x="2596641" y="2339340"/>
                  </a:lnTo>
                  <a:lnTo>
                    <a:pt x="2519807" y="2385822"/>
                  </a:lnTo>
                  <a:lnTo>
                    <a:pt x="2443988" y="2432685"/>
                  </a:lnTo>
                  <a:lnTo>
                    <a:pt x="2369185" y="2480183"/>
                  </a:lnTo>
                  <a:lnTo>
                    <a:pt x="2295271" y="2528062"/>
                  </a:lnTo>
                  <a:lnTo>
                    <a:pt x="2222373" y="2576449"/>
                  </a:lnTo>
                  <a:lnTo>
                    <a:pt x="2150491" y="2625344"/>
                  </a:lnTo>
                  <a:lnTo>
                    <a:pt x="2114804" y="2649982"/>
                  </a:lnTo>
                  <a:lnTo>
                    <a:pt x="2044319" y="2699639"/>
                  </a:lnTo>
                  <a:lnTo>
                    <a:pt x="1974723" y="2749804"/>
                  </a:lnTo>
                  <a:lnTo>
                    <a:pt x="1940305" y="2774950"/>
                  </a:lnTo>
                  <a:lnTo>
                    <a:pt x="1872234" y="2825877"/>
                  </a:lnTo>
                  <a:lnTo>
                    <a:pt x="1838578" y="2851404"/>
                  </a:lnTo>
                  <a:lnTo>
                    <a:pt x="1771903" y="2902966"/>
                  </a:lnTo>
                  <a:lnTo>
                    <a:pt x="1706245" y="2955036"/>
                  </a:lnTo>
                  <a:lnTo>
                    <a:pt x="1641475" y="3007614"/>
                  </a:lnTo>
                  <a:lnTo>
                    <a:pt x="1577721" y="3060700"/>
                  </a:lnTo>
                  <a:lnTo>
                    <a:pt x="1514855" y="3114167"/>
                  </a:lnTo>
                  <a:lnTo>
                    <a:pt x="1453133" y="3168269"/>
                  </a:lnTo>
                  <a:lnTo>
                    <a:pt x="1422527" y="3195447"/>
                  </a:lnTo>
                  <a:lnTo>
                    <a:pt x="1392174" y="3222752"/>
                  </a:lnTo>
                  <a:lnTo>
                    <a:pt x="1332357" y="3277743"/>
                  </a:lnTo>
                  <a:lnTo>
                    <a:pt x="1302766" y="3305429"/>
                  </a:lnTo>
                  <a:lnTo>
                    <a:pt x="1273429" y="3333242"/>
                  </a:lnTo>
                  <a:lnTo>
                    <a:pt x="1215389" y="3389249"/>
                  </a:lnTo>
                  <a:lnTo>
                    <a:pt x="1186814" y="3417443"/>
                  </a:lnTo>
                  <a:lnTo>
                    <a:pt x="1130300" y="3474085"/>
                  </a:lnTo>
                  <a:lnTo>
                    <a:pt x="1102360" y="3502660"/>
                  </a:lnTo>
                  <a:lnTo>
                    <a:pt x="1047369" y="3560064"/>
                  </a:lnTo>
                  <a:lnTo>
                    <a:pt x="993267" y="3617976"/>
                  </a:lnTo>
                  <a:lnTo>
                    <a:pt x="940054" y="3676523"/>
                  </a:lnTo>
                  <a:lnTo>
                    <a:pt x="913892" y="3705860"/>
                  </a:lnTo>
                  <a:lnTo>
                    <a:pt x="887983" y="3735324"/>
                  </a:lnTo>
                  <a:lnTo>
                    <a:pt x="836676" y="3794760"/>
                  </a:lnTo>
                  <a:lnTo>
                    <a:pt x="811530" y="3824604"/>
                  </a:lnTo>
                  <a:lnTo>
                    <a:pt x="761745" y="3884803"/>
                  </a:lnTo>
                  <a:lnTo>
                    <a:pt x="737235" y="3915029"/>
                  </a:lnTo>
                  <a:lnTo>
                    <a:pt x="712977" y="3945381"/>
                  </a:lnTo>
                  <a:lnTo>
                    <a:pt x="665099" y="4006469"/>
                  </a:lnTo>
                  <a:lnTo>
                    <a:pt x="618236" y="4068064"/>
                  </a:lnTo>
                  <a:lnTo>
                    <a:pt x="572388" y="4130166"/>
                  </a:lnTo>
                  <a:lnTo>
                    <a:pt x="549782" y="4161434"/>
                  </a:lnTo>
                  <a:lnTo>
                    <a:pt x="527431" y="4192790"/>
                  </a:lnTo>
                  <a:lnTo>
                    <a:pt x="505332" y="4224261"/>
                  </a:lnTo>
                  <a:lnTo>
                    <a:pt x="483488" y="4255858"/>
                  </a:lnTo>
                  <a:lnTo>
                    <a:pt x="461899" y="4287570"/>
                  </a:lnTo>
                  <a:lnTo>
                    <a:pt x="419354" y="4351362"/>
                  </a:lnTo>
                  <a:lnTo>
                    <a:pt x="377825" y="4415650"/>
                  </a:lnTo>
                  <a:lnTo>
                    <a:pt x="337312" y="4480433"/>
                  </a:lnTo>
                  <a:lnTo>
                    <a:pt x="317373" y="4513008"/>
                  </a:lnTo>
                  <a:lnTo>
                    <a:pt x="297688" y="4545698"/>
                  </a:lnTo>
                  <a:lnTo>
                    <a:pt x="278256" y="4578515"/>
                  </a:lnTo>
                  <a:lnTo>
                    <a:pt x="240030" y="4644504"/>
                  </a:lnTo>
                  <a:lnTo>
                    <a:pt x="202819" y="4711001"/>
                  </a:lnTo>
                  <a:lnTo>
                    <a:pt x="166624" y="4777968"/>
                  </a:lnTo>
                  <a:lnTo>
                    <a:pt x="114173" y="4879352"/>
                  </a:lnTo>
                  <a:lnTo>
                    <a:pt x="97027" y="4913388"/>
                  </a:lnTo>
                  <a:lnTo>
                    <a:pt x="63754" y="4981829"/>
                  </a:lnTo>
                  <a:lnTo>
                    <a:pt x="31368" y="5050764"/>
                  </a:lnTo>
                  <a:lnTo>
                    <a:pt x="0" y="5120182"/>
                  </a:lnTo>
                  <a:lnTo>
                    <a:pt x="50926" y="5058841"/>
                  </a:lnTo>
                  <a:lnTo>
                    <a:pt x="102616" y="4998072"/>
                  </a:lnTo>
                  <a:lnTo>
                    <a:pt x="155067" y="4937887"/>
                  </a:lnTo>
                  <a:lnTo>
                    <a:pt x="208406" y="4878285"/>
                  </a:lnTo>
                  <a:lnTo>
                    <a:pt x="262636" y="4819256"/>
                  </a:lnTo>
                  <a:lnTo>
                    <a:pt x="289941" y="4789970"/>
                  </a:lnTo>
                  <a:lnTo>
                    <a:pt x="317500" y="4760810"/>
                  </a:lnTo>
                  <a:lnTo>
                    <a:pt x="345313" y="4731804"/>
                  </a:lnTo>
                  <a:lnTo>
                    <a:pt x="401447" y="4674235"/>
                  </a:lnTo>
                  <a:lnTo>
                    <a:pt x="458469" y="4617237"/>
                  </a:lnTo>
                  <a:lnTo>
                    <a:pt x="516255" y="4560811"/>
                  </a:lnTo>
                  <a:lnTo>
                    <a:pt x="545464" y="4532820"/>
                  </a:lnTo>
                  <a:lnTo>
                    <a:pt x="604519" y="4477270"/>
                  </a:lnTo>
                  <a:lnTo>
                    <a:pt x="634238" y="4449724"/>
                  </a:lnTo>
                  <a:lnTo>
                    <a:pt x="694563" y="4395038"/>
                  </a:lnTo>
                  <a:lnTo>
                    <a:pt x="724916" y="4367911"/>
                  </a:lnTo>
                  <a:lnTo>
                    <a:pt x="755523" y="4340936"/>
                  </a:lnTo>
                  <a:lnTo>
                    <a:pt x="817372" y="4287418"/>
                  </a:lnTo>
                  <a:lnTo>
                    <a:pt x="848613" y="4260875"/>
                  </a:lnTo>
                  <a:lnTo>
                    <a:pt x="911732" y="4208221"/>
                  </a:lnTo>
                  <a:lnTo>
                    <a:pt x="943482" y="4182122"/>
                  </a:lnTo>
                  <a:lnTo>
                    <a:pt x="1007872" y="4130294"/>
                  </a:lnTo>
                  <a:lnTo>
                    <a:pt x="1040257" y="4104640"/>
                  </a:lnTo>
                  <a:lnTo>
                    <a:pt x="1072895" y="4079113"/>
                  </a:lnTo>
                  <a:lnTo>
                    <a:pt x="1105789" y="4053713"/>
                  </a:lnTo>
                  <a:lnTo>
                    <a:pt x="1172083" y="4003421"/>
                  </a:lnTo>
                  <a:lnTo>
                    <a:pt x="1239139" y="3953637"/>
                  </a:lnTo>
                  <a:lnTo>
                    <a:pt x="1307083" y="3904488"/>
                  </a:lnTo>
                  <a:lnTo>
                    <a:pt x="1375791" y="3855847"/>
                  </a:lnTo>
                  <a:lnTo>
                    <a:pt x="1445387" y="3807841"/>
                  </a:lnTo>
                  <a:lnTo>
                    <a:pt x="1515745" y="3760470"/>
                  </a:lnTo>
                  <a:lnTo>
                    <a:pt x="1586864" y="3713606"/>
                  </a:lnTo>
                  <a:lnTo>
                    <a:pt x="1658874" y="3667252"/>
                  </a:lnTo>
                  <a:lnTo>
                    <a:pt x="1731645" y="3621658"/>
                  </a:lnTo>
                  <a:lnTo>
                    <a:pt x="1805304" y="3576447"/>
                  </a:lnTo>
                  <a:lnTo>
                    <a:pt x="1879727" y="3531997"/>
                  </a:lnTo>
                  <a:lnTo>
                    <a:pt x="1954911" y="3488054"/>
                  </a:lnTo>
                  <a:lnTo>
                    <a:pt x="2030984" y="3444621"/>
                  </a:lnTo>
                  <a:lnTo>
                    <a:pt x="2107819" y="3401822"/>
                  </a:lnTo>
                  <a:lnTo>
                    <a:pt x="2185542" y="3359530"/>
                  </a:lnTo>
                  <a:lnTo>
                    <a:pt x="2263902" y="3318002"/>
                  </a:lnTo>
                  <a:lnTo>
                    <a:pt x="2343150" y="3276854"/>
                  </a:lnTo>
                  <a:lnTo>
                    <a:pt x="2423160" y="3236468"/>
                  </a:lnTo>
                  <a:lnTo>
                    <a:pt x="2504059" y="3196463"/>
                  </a:lnTo>
                  <a:lnTo>
                    <a:pt x="2585847" y="3157220"/>
                  </a:lnTo>
                  <a:lnTo>
                    <a:pt x="2668397" y="3118485"/>
                  </a:lnTo>
                  <a:lnTo>
                    <a:pt x="2751709" y="3080258"/>
                  </a:lnTo>
                  <a:lnTo>
                    <a:pt x="2835783" y="3042666"/>
                  </a:lnTo>
                  <a:lnTo>
                    <a:pt x="2920746" y="3005709"/>
                  </a:lnTo>
                  <a:lnTo>
                    <a:pt x="3006598" y="2969260"/>
                  </a:lnTo>
                  <a:lnTo>
                    <a:pt x="3093085" y="2933446"/>
                  </a:lnTo>
                  <a:lnTo>
                    <a:pt x="3180461" y="2898140"/>
                  </a:lnTo>
                  <a:lnTo>
                    <a:pt x="3268726" y="2863469"/>
                  </a:lnTo>
                  <a:lnTo>
                    <a:pt x="3357753" y="2829306"/>
                  </a:lnTo>
                  <a:lnTo>
                    <a:pt x="3447541" y="2795778"/>
                  </a:lnTo>
                  <a:lnTo>
                    <a:pt x="3538220" y="2762885"/>
                  </a:lnTo>
                  <a:lnTo>
                    <a:pt x="3629660" y="2730500"/>
                  </a:lnTo>
                  <a:lnTo>
                    <a:pt x="3721862" y="2698750"/>
                  </a:lnTo>
                  <a:lnTo>
                    <a:pt x="3814953" y="2667508"/>
                  </a:lnTo>
                  <a:lnTo>
                    <a:pt x="3908805" y="2636901"/>
                  </a:lnTo>
                  <a:lnTo>
                    <a:pt x="4003548" y="2606802"/>
                  </a:lnTo>
                  <a:lnTo>
                    <a:pt x="4099052" y="2577338"/>
                  </a:lnTo>
                  <a:lnTo>
                    <a:pt x="4195318" y="2548509"/>
                  </a:lnTo>
                  <a:lnTo>
                    <a:pt x="4292473" y="2520188"/>
                  </a:lnTo>
                  <a:lnTo>
                    <a:pt x="4390390" y="2492375"/>
                  </a:lnTo>
                  <a:lnTo>
                    <a:pt x="4489069" y="2465197"/>
                  </a:lnTo>
                  <a:lnTo>
                    <a:pt x="4588637" y="2438654"/>
                  </a:lnTo>
                  <a:lnTo>
                    <a:pt x="4688967" y="2412619"/>
                  </a:lnTo>
                  <a:lnTo>
                    <a:pt x="4790185" y="2387219"/>
                  </a:lnTo>
                  <a:lnTo>
                    <a:pt x="4892167" y="2362454"/>
                  </a:lnTo>
                  <a:lnTo>
                    <a:pt x="4995036" y="2338197"/>
                  </a:lnTo>
                  <a:lnTo>
                    <a:pt x="5098542" y="2314448"/>
                  </a:lnTo>
                  <a:lnTo>
                    <a:pt x="5203063" y="2291334"/>
                  </a:lnTo>
                  <a:lnTo>
                    <a:pt x="5308219" y="2268855"/>
                  </a:lnTo>
                  <a:lnTo>
                    <a:pt x="5414264" y="2246884"/>
                  </a:lnTo>
                  <a:lnTo>
                    <a:pt x="5521071" y="2225548"/>
                  </a:lnTo>
                  <a:lnTo>
                    <a:pt x="5628767" y="2204847"/>
                  </a:lnTo>
                  <a:lnTo>
                    <a:pt x="5737225" y="2184654"/>
                  </a:lnTo>
                  <a:lnTo>
                    <a:pt x="5846572" y="2164969"/>
                  </a:lnTo>
                  <a:lnTo>
                    <a:pt x="5956681" y="2145919"/>
                  </a:lnTo>
                  <a:lnTo>
                    <a:pt x="6067552" y="2127504"/>
                  </a:lnTo>
                  <a:lnTo>
                    <a:pt x="6179311" y="2109597"/>
                  </a:lnTo>
                  <a:lnTo>
                    <a:pt x="6291833" y="2092325"/>
                  </a:lnTo>
                  <a:lnTo>
                    <a:pt x="6405118" y="2075561"/>
                  </a:lnTo>
                  <a:lnTo>
                    <a:pt x="6519291" y="2059432"/>
                  </a:lnTo>
                  <a:lnTo>
                    <a:pt x="6634226" y="2043811"/>
                  </a:lnTo>
                  <a:lnTo>
                    <a:pt x="6750050" y="2028825"/>
                  </a:lnTo>
                  <a:lnTo>
                    <a:pt x="6866508" y="2014474"/>
                  </a:lnTo>
                  <a:lnTo>
                    <a:pt x="6983857" y="2000630"/>
                  </a:lnTo>
                  <a:lnTo>
                    <a:pt x="7102094" y="1987423"/>
                  </a:lnTo>
                  <a:lnTo>
                    <a:pt x="7221093" y="1974723"/>
                  </a:lnTo>
                  <a:lnTo>
                    <a:pt x="7340854" y="1962658"/>
                  </a:lnTo>
                  <a:lnTo>
                    <a:pt x="7461504" y="1951101"/>
                  </a:lnTo>
                  <a:lnTo>
                    <a:pt x="7583043" y="1940178"/>
                  </a:lnTo>
                  <a:lnTo>
                    <a:pt x="7705217" y="1929891"/>
                  </a:lnTo>
                  <a:lnTo>
                    <a:pt x="7828280" y="1920113"/>
                  </a:lnTo>
                  <a:lnTo>
                    <a:pt x="7908290" y="2560066"/>
                  </a:lnTo>
                  <a:lnTo>
                    <a:pt x="9088628" y="1024001"/>
                  </a:lnTo>
                  <a:lnTo>
                    <a:pt x="7588250" y="0"/>
                  </a:lnTo>
                  <a:close/>
                </a:path>
              </a:pathLst>
            </a:custGeom>
            <a:solidFill>
              <a:srgbClr val="EBE0D9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7624" y="4975859"/>
              <a:ext cx="248412" cy="2240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78552" y="3590544"/>
              <a:ext cx="428625" cy="384175"/>
            </a:xfrm>
            <a:custGeom>
              <a:avLst/>
              <a:gdLst/>
              <a:ahLst/>
              <a:cxnLst/>
              <a:rect l="l" t="t" r="r" b="b"/>
              <a:pathLst>
                <a:path w="428625" h="384175">
                  <a:moveTo>
                    <a:pt x="213995" y="0"/>
                  </a:moveTo>
                  <a:lnTo>
                    <a:pt x="164973" y="5079"/>
                  </a:lnTo>
                  <a:lnTo>
                    <a:pt x="120014" y="19557"/>
                  </a:lnTo>
                  <a:lnTo>
                    <a:pt x="80137" y="42163"/>
                  </a:lnTo>
                  <a:lnTo>
                    <a:pt x="46989" y="71881"/>
                  </a:lnTo>
                  <a:lnTo>
                    <a:pt x="21717" y="107568"/>
                  </a:lnTo>
                  <a:lnTo>
                    <a:pt x="5587" y="147954"/>
                  </a:lnTo>
                  <a:lnTo>
                    <a:pt x="0" y="191896"/>
                  </a:lnTo>
                  <a:lnTo>
                    <a:pt x="5587" y="235965"/>
                  </a:lnTo>
                  <a:lnTo>
                    <a:pt x="21717" y="276351"/>
                  </a:lnTo>
                  <a:lnTo>
                    <a:pt x="46989" y="312038"/>
                  </a:lnTo>
                  <a:lnTo>
                    <a:pt x="80137" y="341756"/>
                  </a:lnTo>
                  <a:lnTo>
                    <a:pt x="120014" y="364362"/>
                  </a:lnTo>
                  <a:lnTo>
                    <a:pt x="164973" y="378840"/>
                  </a:lnTo>
                  <a:lnTo>
                    <a:pt x="213995" y="383920"/>
                  </a:lnTo>
                  <a:lnTo>
                    <a:pt x="263144" y="378840"/>
                  </a:lnTo>
                  <a:lnTo>
                    <a:pt x="308101" y="364362"/>
                  </a:lnTo>
                  <a:lnTo>
                    <a:pt x="347980" y="341756"/>
                  </a:lnTo>
                  <a:lnTo>
                    <a:pt x="381126" y="312038"/>
                  </a:lnTo>
                  <a:lnTo>
                    <a:pt x="406400" y="276351"/>
                  </a:lnTo>
                  <a:lnTo>
                    <a:pt x="422401" y="235965"/>
                  </a:lnTo>
                  <a:lnTo>
                    <a:pt x="428117" y="191896"/>
                  </a:lnTo>
                  <a:lnTo>
                    <a:pt x="422401" y="147954"/>
                  </a:lnTo>
                  <a:lnTo>
                    <a:pt x="406400" y="107568"/>
                  </a:lnTo>
                  <a:lnTo>
                    <a:pt x="381126" y="71881"/>
                  </a:lnTo>
                  <a:lnTo>
                    <a:pt x="347980" y="42163"/>
                  </a:lnTo>
                  <a:lnTo>
                    <a:pt x="308101" y="19557"/>
                  </a:lnTo>
                  <a:lnTo>
                    <a:pt x="263144" y="5079"/>
                  </a:lnTo>
                  <a:lnTo>
                    <a:pt x="213995" y="0"/>
                  </a:lnTo>
                  <a:close/>
                </a:path>
              </a:pathLst>
            </a:custGeom>
            <a:solidFill>
              <a:srgbClr val="D1AC84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178552" y="3590544"/>
              <a:ext cx="428625" cy="384175"/>
            </a:xfrm>
            <a:custGeom>
              <a:avLst/>
              <a:gdLst/>
              <a:ahLst/>
              <a:cxnLst/>
              <a:rect l="l" t="t" r="r" b="b"/>
              <a:pathLst>
                <a:path w="428625" h="384175">
                  <a:moveTo>
                    <a:pt x="0" y="191896"/>
                  </a:moveTo>
                  <a:lnTo>
                    <a:pt x="5587" y="147954"/>
                  </a:lnTo>
                  <a:lnTo>
                    <a:pt x="21717" y="107568"/>
                  </a:lnTo>
                  <a:lnTo>
                    <a:pt x="46989" y="71881"/>
                  </a:lnTo>
                  <a:lnTo>
                    <a:pt x="80137" y="42163"/>
                  </a:lnTo>
                  <a:lnTo>
                    <a:pt x="120014" y="19557"/>
                  </a:lnTo>
                  <a:lnTo>
                    <a:pt x="164973" y="5079"/>
                  </a:lnTo>
                  <a:lnTo>
                    <a:pt x="213995" y="0"/>
                  </a:lnTo>
                  <a:lnTo>
                    <a:pt x="263144" y="5079"/>
                  </a:lnTo>
                  <a:lnTo>
                    <a:pt x="308101" y="19557"/>
                  </a:lnTo>
                  <a:lnTo>
                    <a:pt x="347980" y="42163"/>
                  </a:lnTo>
                  <a:lnTo>
                    <a:pt x="381126" y="71881"/>
                  </a:lnTo>
                  <a:lnTo>
                    <a:pt x="406400" y="107568"/>
                  </a:lnTo>
                  <a:lnTo>
                    <a:pt x="422401" y="147954"/>
                  </a:lnTo>
                  <a:lnTo>
                    <a:pt x="428117" y="191896"/>
                  </a:lnTo>
                  <a:lnTo>
                    <a:pt x="422401" y="235965"/>
                  </a:lnTo>
                  <a:lnTo>
                    <a:pt x="406400" y="276351"/>
                  </a:lnTo>
                  <a:lnTo>
                    <a:pt x="381126" y="312038"/>
                  </a:lnTo>
                  <a:lnTo>
                    <a:pt x="347980" y="341756"/>
                  </a:lnTo>
                  <a:lnTo>
                    <a:pt x="308101" y="364362"/>
                  </a:lnTo>
                  <a:lnTo>
                    <a:pt x="263144" y="378840"/>
                  </a:lnTo>
                  <a:lnTo>
                    <a:pt x="213995" y="383920"/>
                  </a:lnTo>
                  <a:lnTo>
                    <a:pt x="164973" y="378840"/>
                  </a:lnTo>
                  <a:lnTo>
                    <a:pt x="120014" y="364362"/>
                  </a:lnTo>
                  <a:lnTo>
                    <a:pt x="80137" y="341756"/>
                  </a:lnTo>
                  <a:lnTo>
                    <a:pt x="46989" y="312038"/>
                  </a:lnTo>
                  <a:lnTo>
                    <a:pt x="21717" y="276351"/>
                  </a:lnTo>
                  <a:lnTo>
                    <a:pt x="5587" y="235965"/>
                  </a:lnTo>
                  <a:lnTo>
                    <a:pt x="0" y="1918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688579" y="2743200"/>
              <a:ext cx="589915" cy="533400"/>
            </a:xfrm>
            <a:custGeom>
              <a:avLst/>
              <a:gdLst/>
              <a:ahLst/>
              <a:cxnLst/>
              <a:rect l="l" t="t" r="r" b="b"/>
              <a:pathLst>
                <a:path w="589915" h="533400">
                  <a:moveTo>
                    <a:pt x="294640" y="0"/>
                  </a:moveTo>
                  <a:lnTo>
                    <a:pt x="247015" y="3428"/>
                  </a:lnTo>
                  <a:lnTo>
                    <a:pt x="201675" y="13588"/>
                  </a:lnTo>
                  <a:lnTo>
                    <a:pt x="159385" y="29717"/>
                  </a:lnTo>
                  <a:lnTo>
                    <a:pt x="120776" y="51435"/>
                  </a:lnTo>
                  <a:lnTo>
                    <a:pt x="86360" y="77977"/>
                  </a:lnTo>
                  <a:lnTo>
                    <a:pt x="56896" y="109092"/>
                  </a:lnTo>
                  <a:lnTo>
                    <a:pt x="32893" y="144017"/>
                  </a:lnTo>
                  <a:lnTo>
                    <a:pt x="14986" y="182245"/>
                  </a:lnTo>
                  <a:lnTo>
                    <a:pt x="3810" y="223265"/>
                  </a:lnTo>
                  <a:lnTo>
                    <a:pt x="0" y="266446"/>
                  </a:lnTo>
                  <a:lnTo>
                    <a:pt x="3810" y="309752"/>
                  </a:lnTo>
                  <a:lnTo>
                    <a:pt x="14986" y="350647"/>
                  </a:lnTo>
                  <a:lnTo>
                    <a:pt x="32893" y="389000"/>
                  </a:lnTo>
                  <a:lnTo>
                    <a:pt x="56896" y="423799"/>
                  </a:lnTo>
                  <a:lnTo>
                    <a:pt x="86360" y="454913"/>
                  </a:lnTo>
                  <a:lnTo>
                    <a:pt x="120776" y="481584"/>
                  </a:lnTo>
                  <a:lnTo>
                    <a:pt x="159385" y="503174"/>
                  </a:lnTo>
                  <a:lnTo>
                    <a:pt x="201675" y="519302"/>
                  </a:lnTo>
                  <a:lnTo>
                    <a:pt x="247015" y="529463"/>
                  </a:lnTo>
                  <a:lnTo>
                    <a:pt x="294640" y="532891"/>
                  </a:lnTo>
                  <a:lnTo>
                    <a:pt x="342519" y="529463"/>
                  </a:lnTo>
                  <a:lnTo>
                    <a:pt x="387858" y="519302"/>
                  </a:lnTo>
                  <a:lnTo>
                    <a:pt x="430149" y="503174"/>
                  </a:lnTo>
                  <a:lnTo>
                    <a:pt x="468756" y="481584"/>
                  </a:lnTo>
                  <a:lnTo>
                    <a:pt x="503174" y="454913"/>
                  </a:lnTo>
                  <a:lnTo>
                    <a:pt x="532638" y="423799"/>
                  </a:lnTo>
                  <a:lnTo>
                    <a:pt x="556641" y="389000"/>
                  </a:lnTo>
                  <a:lnTo>
                    <a:pt x="574548" y="350647"/>
                  </a:lnTo>
                  <a:lnTo>
                    <a:pt x="585724" y="309752"/>
                  </a:lnTo>
                  <a:lnTo>
                    <a:pt x="589534" y="266446"/>
                  </a:lnTo>
                  <a:lnTo>
                    <a:pt x="585724" y="223265"/>
                  </a:lnTo>
                  <a:lnTo>
                    <a:pt x="574548" y="182245"/>
                  </a:lnTo>
                  <a:lnTo>
                    <a:pt x="556641" y="144017"/>
                  </a:lnTo>
                  <a:lnTo>
                    <a:pt x="532638" y="109092"/>
                  </a:lnTo>
                  <a:lnTo>
                    <a:pt x="503174" y="77977"/>
                  </a:lnTo>
                  <a:lnTo>
                    <a:pt x="468756" y="51435"/>
                  </a:lnTo>
                  <a:lnTo>
                    <a:pt x="430149" y="29717"/>
                  </a:lnTo>
                  <a:lnTo>
                    <a:pt x="387858" y="13588"/>
                  </a:lnTo>
                  <a:lnTo>
                    <a:pt x="342519" y="3428"/>
                  </a:lnTo>
                  <a:lnTo>
                    <a:pt x="294640" y="0"/>
                  </a:lnTo>
                  <a:close/>
                </a:path>
              </a:pathLst>
            </a:custGeom>
            <a:solidFill>
              <a:srgbClr val="D1AC84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88579" y="2743200"/>
              <a:ext cx="589915" cy="533400"/>
            </a:xfrm>
            <a:custGeom>
              <a:avLst/>
              <a:gdLst/>
              <a:ahLst/>
              <a:cxnLst/>
              <a:rect l="l" t="t" r="r" b="b"/>
              <a:pathLst>
                <a:path w="589915" h="533400">
                  <a:moveTo>
                    <a:pt x="0" y="266446"/>
                  </a:moveTo>
                  <a:lnTo>
                    <a:pt x="3810" y="223265"/>
                  </a:lnTo>
                  <a:lnTo>
                    <a:pt x="14986" y="182245"/>
                  </a:lnTo>
                  <a:lnTo>
                    <a:pt x="32893" y="144017"/>
                  </a:lnTo>
                  <a:lnTo>
                    <a:pt x="56896" y="109092"/>
                  </a:lnTo>
                  <a:lnTo>
                    <a:pt x="86360" y="77977"/>
                  </a:lnTo>
                  <a:lnTo>
                    <a:pt x="120776" y="51435"/>
                  </a:lnTo>
                  <a:lnTo>
                    <a:pt x="159385" y="29717"/>
                  </a:lnTo>
                  <a:lnTo>
                    <a:pt x="201675" y="13588"/>
                  </a:lnTo>
                  <a:lnTo>
                    <a:pt x="247015" y="3428"/>
                  </a:lnTo>
                  <a:lnTo>
                    <a:pt x="294640" y="0"/>
                  </a:lnTo>
                  <a:lnTo>
                    <a:pt x="342519" y="3428"/>
                  </a:lnTo>
                  <a:lnTo>
                    <a:pt x="387858" y="13588"/>
                  </a:lnTo>
                  <a:lnTo>
                    <a:pt x="430149" y="29717"/>
                  </a:lnTo>
                  <a:lnTo>
                    <a:pt x="468756" y="51435"/>
                  </a:lnTo>
                  <a:lnTo>
                    <a:pt x="503174" y="77977"/>
                  </a:lnTo>
                  <a:lnTo>
                    <a:pt x="532638" y="109092"/>
                  </a:lnTo>
                  <a:lnTo>
                    <a:pt x="556641" y="144017"/>
                  </a:lnTo>
                  <a:lnTo>
                    <a:pt x="574548" y="182245"/>
                  </a:lnTo>
                  <a:lnTo>
                    <a:pt x="585724" y="223265"/>
                  </a:lnTo>
                  <a:lnTo>
                    <a:pt x="589534" y="266446"/>
                  </a:lnTo>
                  <a:lnTo>
                    <a:pt x="585724" y="309752"/>
                  </a:lnTo>
                  <a:lnTo>
                    <a:pt x="574548" y="350647"/>
                  </a:lnTo>
                  <a:lnTo>
                    <a:pt x="556641" y="389000"/>
                  </a:lnTo>
                  <a:lnTo>
                    <a:pt x="532638" y="423799"/>
                  </a:lnTo>
                  <a:lnTo>
                    <a:pt x="503174" y="454913"/>
                  </a:lnTo>
                  <a:lnTo>
                    <a:pt x="468756" y="481584"/>
                  </a:lnTo>
                  <a:lnTo>
                    <a:pt x="430149" y="503174"/>
                  </a:lnTo>
                  <a:lnTo>
                    <a:pt x="387858" y="519302"/>
                  </a:lnTo>
                  <a:lnTo>
                    <a:pt x="342519" y="529463"/>
                  </a:lnTo>
                  <a:lnTo>
                    <a:pt x="294640" y="532891"/>
                  </a:lnTo>
                  <a:lnTo>
                    <a:pt x="247015" y="529463"/>
                  </a:lnTo>
                  <a:lnTo>
                    <a:pt x="201675" y="519302"/>
                  </a:lnTo>
                  <a:lnTo>
                    <a:pt x="159385" y="503174"/>
                  </a:lnTo>
                  <a:lnTo>
                    <a:pt x="120776" y="481584"/>
                  </a:lnTo>
                  <a:lnTo>
                    <a:pt x="86360" y="454913"/>
                  </a:lnTo>
                  <a:lnTo>
                    <a:pt x="56896" y="423799"/>
                  </a:lnTo>
                  <a:lnTo>
                    <a:pt x="32893" y="389000"/>
                  </a:lnTo>
                  <a:lnTo>
                    <a:pt x="14986" y="350647"/>
                  </a:lnTo>
                  <a:lnTo>
                    <a:pt x="3810" y="309752"/>
                  </a:lnTo>
                  <a:lnTo>
                    <a:pt x="0" y="26644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38236" y="2684958"/>
            <a:ext cx="2607310" cy="17532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2010</a:t>
            </a:r>
            <a:r>
              <a:rPr sz="4050" spc="-15" baseline="-16460" dirty="0">
                <a:solidFill>
                  <a:schemeClr val="bg1"/>
                </a:solidFill>
                <a:latin typeface="Arial"/>
                <a:cs typeface="Arial"/>
              </a:rPr>
              <a:t>Nem</a:t>
            </a:r>
            <a:endParaRPr sz="4050" baseline="-16460">
              <a:solidFill>
                <a:schemeClr val="bg1"/>
              </a:solidFill>
              <a:latin typeface="Arial"/>
              <a:cs typeface="Arial"/>
            </a:endParaRPr>
          </a:p>
          <a:p>
            <a:pPr marL="547370" marR="30480">
              <a:lnSpc>
                <a:spcPct val="86500"/>
              </a:lnSpc>
              <a:spcBef>
                <a:spcPts val="1195"/>
              </a:spcBef>
            </a:pPr>
            <a:r>
              <a:rPr sz="2700" spc="-10" dirty="0">
                <a:solidFill>
                  <a:schemeClr val="bg1"/>
                </a:solidFill>
                <a:latin typeface="Arial"/>
                <a:cs typeface="Arial"/>
              </a:rPr>
              <a:t>relációs </a:t>
            </a:r>
            <a:r>
              <a:rPr sz="2700" spc="-20" dirty="0">
                <a:solidFill>
                  <a:schemeClr val="bg1"/>
                </a:solidFill>
                <a:latin typeface="Arial"/>
                <a:cs typeface="Arial"/>
              </a:rPr>
              <a:t>adatmodellek </a:t>
            </a:r>
            <a:r>
              <a:rPr sz="2700" spc="-10" dirty="0">
                <a:solidFill>
                  <a:schemeClr val="bg1"/>
                </a:solidFill>
                <a:latin typeface="Arial"/>
                <a:cs typeface="Arial"/>
              </a:rPr>
              <a:t>(NoSQL)</a:t>
            </a:r>
            <a:endParaRPr sz="2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4274"/>
            <a:ext cx="2743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>
                <a:solidFill>
                  <a:schemeClr val="bg1"/>
                </a:solidFill>
              </a:rPr>
              <a:t>11</a:t>
            </a:fld>
            <a:endParaRPr spc="-25" dirty="0">
              <a:solidFill>
                <a:schemeClr val="bg1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8933" y="3629659"/>
            <a:ext cx="2111375" cy="132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0"/>
              </a:spcBef>
            </a:pPr>
            <a:r>
              <a:rPr sz="1400" spc="-20" dirty="0">
                <a:solidFill>
                  <a:schemeClr val="bg1"/>
                </a:solidFill>
                <a:latin typeface="Arial"/>
                <a:cs typeface="Arial"/>
              </a:rPr>
              <a:t>1980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  <a:p>
            <a:pPr marL="434340">
              <a:lnSpc>
                <a:spcPts val="2880"/>
              </a:lnSpc>
            </a:pPr>
            <a:r>
              <a:rPr sz="2700" spc="-10" dirty="0">
                <a:solidFill>
                  <a:schemeClr val="bg1"/>
                </a:solidFill>
                <a:latin typeface="Arial"/>
                <a:cs typeface="Arial"/>
              </a:rPr>
              <a:t>Relációs</a:t>
            </a:r>
            <a:endParaRPr sz="2700">
              <a:solidFill>
                <a:schemeClr val="bg1"/>
              </a:solidFill>
              <a:latin typeface="Arial"/>
              <a:cs typeface="Arial"/>
            </a:endParaRPr>
          </a:p>
          <a:p>
            <a:pPr marL="434340" marR="5080">
              <a:lnSpc>
                <a:spcPts val="2810"/>
              </a:lnSpc>
              <a:spcBef>
                <a:spcPts val="384"/>
              </a:spcBef>
            </a:pPr>
            <a:r>
              <a:rPr sz="2700" spc="-20" dirty="0">
                <a:solidFill>
                  <a:schemeClr val="bg1"/>
                </a:solidFill>
                <a:latin typeface="Arial"/>
                <a:cs typeface="Arial"/>
              </a:rPr>
              <a:t>adatmodell </a:t>
            </a:r>
            <a:r>
              <a:rPr sz="2700" spc="-10" dirty="0">
                <a:solidFill>
                  <a:schemeClr val="bg1"/>
                </a:solidFill>
                <a:latin typeface="Arial"/>
                <a:cs typeface="Arial"/>
              </a:rPr>
              <a:t>(SQL)</a:t>
            </a:r>
            <a:endParaRPr sz="2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0238" y="4955285"/>
            <a:ext cx="2258060" cy="11487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6715" marR="30480" indent="-349250">
              <a:lnSpc>
                <a:spcPct val="86500"/>
              </a:lnSpc>
              <a:spcBef>
                <a:spcPts val="535"/>
              </a:spcBef>
            </a:pPr>
            <a:r>
              <a:rPr sz="2100" spc="-67" baseline="47619" dirty="0">
                <a:solidFill>
                  <a:schemeClr val="bg1"/>
                </a:solidFill>
                <a:latin typeface="Arial"/>
                <a:cs typeface="Arial"/>
              </a:rPr>
              <a:t>1970</a:t>
            </a:r>
            <a:r>
              <a:rPr sz="2700" spc="-45" dirty="0">
                <a:solidFill>
                  <a:schemeClr val="bg1"/>
                </a:solidFill>
                <a:latin typeface="Arial"/>
                <a:cs typeface="Arial"/>
              </a:rPr>
              <a:t>Hálós</a:t>
            </a:r>
            <a:r>
              <a:rPr sz="27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700" spc="-25" dirty="0">
                <a:solidFill>
                  <a:schemeClr val="bg1"/>
                </a:solidFill>
                <a:latin typeface="Arial"/>
                <a:cs typeface="Arial"/>
              </a:rPr>
              <a:t>és </a:t>
            </a:r>
            <a:r>
              <a:rPr sz="2700" spc="-20" dirty="0">
                <a:solidFill>
                  <a:schemeClr val="bg1"/>
                </a:solidFill>
                <a:latin typeface="Arial"/>
                <a:cs typeface="Arial"/>
              </a:rPr>
              <a:t>hierarchikus </a:t>
            </a:r>
            <a:r>
              <a:rPr sz="2700" spc="-10" dirty="0">
                <a:solidFill>
                  <a:schemeClr val="bg1"/>
                </a:solidFill>
                <a:latin typeface="Arial"/>
                <a:cs typeface="Arial"/>
              </a:rPr>
              <a:t>adatmodell</a:t>
            </a:r>
            <a:endParaRPr sz="2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4304" y="5257800"/>
            <a:ext cx="4411980" cy="1138773"/>
          </a:xfrm>
          <a:prstGeom prst="rect">
            <a:avLst/>
          </a:prstGeom>
          <a:solidFill>
            <a:srgbClr val="EBDCC7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 marR="37909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diagram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az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időbeli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változásokat </a:t>
            </a:r>
            <a:r>
              <a:rPr sz="1800" dirty="0">
                <a:latin typeface="Arial"/>
                <a:cs typeface="Arial"/>
              </a:rPr>
              <a:t>mutatja.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Ez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azt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jelenti,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hogy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korább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megszűnt,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vannak </a:t>
            </a:r>
            <a:r>
              <a:rPr sz="1800" dirty="0">
                <a:latin typeface="Arial"/>
                <a:cs typeface="Arial"/>
              </a:rPr>
              <a:t>pl.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hierarchikus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adatbázisok.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E17A-147D-4D22-AD57-17AD535D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csoportosítás speciális lehetőségei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61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868" y="495276"/>
            <a:ext cx="10515600" cy="627478"/>
          </a:xfrm>
          <a:prstGeom prst="rect">
            <a:avLst/>
          </a:prstGeom>
        </p:spPr>
        <p:txBody>
          <a:bodyPr vert="horz" wrap="square" lIns="0" tIns="7277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chemeClr val="bg1"/>
                </a:solidFill>
              </a:rPr>
              <a:t>Részösszegek</a:t>
            </a:r>
            <a:r>
              <a:rPr sz="3600" spc="-75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–</a:t>
            </a:r>
            <a:r>
              <a:rPr sz="3600" spc="-40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GROUP</a:t>
            </a:r>
            <a:r>
              <a:rPr sz="3600" spc="-45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BY</a:t>
            </a:r>
            <a:r>
              <a:rPr sz="3600" spc="-50" dirty="0">
                <a:solidFill>
                  <a:schemeClr val="bg1"/>
                </a:solidFill>
              </a:rPr>
              <a:t> </a:t>
            </a:r>
            <a:r>
              <a:rPr sz="3600" spc="-10" dirty="0">
                <a:solidFill>
                  <a:schemeClr val="bg1"/>
                </a:solidFill>
              </a:rPr>
              <a:t>ROLLUP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113" y="2633217"/>
            <a:ext cx="39535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768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SELECT</a:t>
            </a:r>
            <a:r>
              <a:rPr sz="24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oszlopkifejezések*, aggregálás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2329815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sz="24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chemeClr val="bg1"/>
                </a:solidFill>
                <a:latin typeface="Arial"/>
                <a:cs typeface="Arial"/>
              </a:rPr>
              <a:t>…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GROUP</a:t>
            </a:r>
            <a:r>
              <a:rPr sz="24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ROLLUP(oszlopkifejezések*)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5023" y="2598420"/>
            <a:ext cx="6649720" cy="3952240"/>
          </a:xfrm>
          <a:custGeom>
            <a:avLst/>
            <a:gdLst/>
            <a:ahLst/>
            <a:cxnLst/>
            <a:rect l="l" t="t" r="r" b="b"/>
            <a:pathLst>
              <a:path w="6649720" h="3952240">
                <a:moveTo>
                  <a:pt x="6649211" y="0"/>
                </a:moveTo>
                <a:lnTo>
                  <a:pt x="0" y="0"/>
                </a:lnTo>
                <a:lnTo>
                  <a:pt x="0" y="3951732"/>
                </a:lnTo>
                <a:lnTo>
                  <a:pt x="6649211" y="3951732"/>
                </a:lnTo>
                <a:lnTo>
                  <a:pt x="6649211" y="0"/>
                </a:lnTo>
                <a:close/>
              </a:path>
            </a:pathLst>
          </a:custGeom>
          <a:solidFill>
            <a:srgbClr val="F6EEE6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5034" y="2624150"/>
            <a:ext cx="6375400" cy="2111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-25" dirty="0">
                <a:latin typeface="Arial"/>
                <a:cs typeface="Arial"/>
              </a:rPr>
              <a:t>Pl:</a:t>
            </a:r>
            <a:endParaRPr sz="2250" dirty="0">
              <a:latin typeface="Arial"/>
              <a:cs typeface="Arial"/>
            </a:endParaRPr>
          </a:p>
          <a:p>
            <a:pPr marL="1183005" marR="1753870" indent="-1170940">
              <a:lnSpc>
                <a:spcPct val="101299"/>
              </a:lnSpc>
              <a:spcBef>
                <a:spcPts val="5"/>
              </a:spcBef>
            </a:pPr>
            <a:r>
              <a:rPr sz="2250" dirty="0">
                <a:latin typeface="Arial"/>
                <a:cs typeface="Arial"/>
              </a:rPr>
              <a:t>SELECT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oszlop1,</a:t>
            </a:r>
            <a:r>
              <a:rPr sz="2250" spc="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oszlop2,</a:t>
            </a:r>
            <a:r>
              <a:rPr sz="2250" spc="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oszlop3, SUM(oszlop4)</a:t>
            </a:r>
            <a:endParaRPr sz="2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250" dirty="0">
                <a:latin typeface="Arial"/>
                <a:cs typeface="Arial"/>
              </a:rPr>
              <a:t>FROM</a:t>
            </a:r>
            <a:r>
              <a:rPr sz="2250" spc="7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…</a:t>
            </a:r>
            <a:endParaRPr sz="2250" dirty="0">
              <a:latin typeface="Arial"/>
              <a:cs typeface="Arial"/>
            </a:endParaRPr>
          </a:p>
          <a:p>
            <a:pPr marL="12700" marR="5080">
              <a:lnSpc>
                <a:spcPct val="101299"/>
              </a:lnSpc>
              <a:spcBef>
                <a:spcPts val="5"/>
              </a:spcBef>
            </a:pPr>
            <a:r>
              <a:rPr sz="2250" dirty="0">
                <a:latin typeface="Arial"/>
                <a:cs typeface="Arial"/>
              </a:rPr>
              <a:t>GROUP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BY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ROLLUP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(oszlop1,</a:t>
            </a:r>
            <a:r>
              <a:rPr sz="2250" spc="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oszlop2,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oszlop3) </a:t>
            </a:r>
            <a:r>
              <a:rPr sz="2250" dirty="0">
                <a:latin typeface="Arial"/>
                <a:cs typeface="Arial"/>
              </a:rPr>
              <a:t>esetén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</a:t>
            </a:r>
            <a:r>
              <a:rPr sz="2250" spc="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következő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csoportok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jönnek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létre: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4274"/>
            <a:ext cx="2743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spc="-50" dirty="0">
                <a:solidFill>
                  <a:schemeClr val="bg1"/>
                </a:solidFill>
              </a:rPr>
              <a:t>13</a:t>
            </a:fld>
            <a:endParaRPr spc="-50" dirty="0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5034" y="5057394"/>
            <a:ext cx="3745865" cy="14160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har char="•"/>
              <a:tabLst>
                <a:tab pos="355600" algn="l"/>
              </a:tabLst>
            </a:pPr>
            <a:r>
              <a:rPr sz="2250" dirty="0">
                <a:latin typeface="Arial"/>
                <a:cs typeface="Arial"/>
              </a:rPr>
              <a:t>Oszlop1,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oszlop2,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oszlop3</a:t>
            </a:r>
            <a:endParaRPr sz="22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Char char="•"/>
              <a:tabLst>
                <a:tab pos="355600" algn="l"/>
              </a:tabLst>
            </a:pPr>
            <a:r>
              <a:rPr sz="2250" dirty="0">
                <a:latin typeface="Arial"/>
                <a:cs typeface="Arial"/>
              </a:rPr>
              <a:t>Oszlop1,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oszlop2,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NULL</a:t>
            </a:r>
            <a:endParaRPr sz="22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Char char="•"/>
              <a:tabLst>
                <a:tab pos="355600" algn="l"/>
              </a:tabLst>
            </a:pPr>
            <a:r>
              <a:rPr sz="2250" dirty="0">
                <a:latin typeface="Arial"/>
                <a:cs typeface="Arial"/>
              </a:rPr>
              <a:t>Oszlop1,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NULL,</a:t>
            </a:r>
            <a:r>
              <a:rPr sz="2250" spc="8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NULL</a:t>
            </a:r>
            <a:endParaRPr sz="22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Char char="•"/>
              <a:tabLst>
                <a:tab pos="355600" algn="l"/>
              </a:tabLst>
            </a:pPr>
            <a:r>
              <a:rPr sz="2250" dirty="0">
                <a:latin typeface="Arial"/>
                <a:cs typeface="Arial"/>
              </a:rPr>
              <a:t>NULL,</a:t>
            </a:r>
            <a:r>
              <a:rPr sz="2250" spc="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NULL,</a:t>
            </a:r>
            <a:r>
              <a:rPr sz="2250" spc="7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NULL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736" y="1328927"/>
            <a:ext cx="11257915" cy="670695"/>
          </a:xfrm>
          <a:prstGeom prst="rect">
            <a:avLst/>
          </a:prstGeom>
          <a:solidFill>
            <a:srgbClr val="D1AE84"/>
          </a:solidFill>
        </p:spPr>
        <p:txBody>
          <a:bodyPr vert="horz" wrap="square" lIns="0" tIns="393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9"/>
              </a:spcBef>
              <a:tabLst>
                <a:tab pos="7595870" algn="l"/>
                <a:tab pos="9217025" algn="l"/>
              </a:tabLst>
            </a:pPr>
            <a:r>
              <a:rPr sz="2050" dirty="0">
                <a:latin typeface="Arial"/>
                <a:cs typeface="Arial"/>
              </a:rPr>
              <a:t>Az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oszlopneveket</a:t>
            </a:r>
            <a:r>
              <a:rPr sz="2050" spc="-4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és</a:t>
            </a:r>
            <a:r>
              <a:rPr sz="2050" spc="-1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a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NULL</a:t>
            </a:r>
            <a:r>
              <a:rPr sz="2050" spc="-7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értéket</a:t>
            </a:r>
            <a:r>
              <a:rPr sz="2050" spc="-1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kombinálva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csoportosít,</a:t>
            </a:r>
            <a:r>
              <a:rPr sz="2050" spc="-35" dirty="0">
                <a:latin typeface="Arial"/>
                <a:cs typeface="Arial"/>
              </a:rPr>
              <a:t> </a:t>
            </a:r>
            <a:r>
              <a:rPr sz="2050" spc="-25" dirty="0">
                <a:latin typeface="Arial"/>
                <a:cs typeface="Arial"/>
              </a:rPr>
              <a:t>és</a:t>
            </a:r>
            <a:r>
              <a:rPr sz="2050" dirty="0">
                <a:latin typeface="Arial"/>
                <a:cs typeface="Arial"/>
              </a:rPr>
              <a:t>	megjeleníti</a:t>
            </a:r>
            <a:r>
              <a:rPr sz="2050" spc="-20" dirty="0">
                <a:latin typeface="Arial"/>
                <a:cs typeface="Arial"/>
              </a:rPr>
              <a:t> </a:t>
            </a:r>
            <a:r>
              <a:rPr sz="2050" spc="-5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-10" dirty="0">
                <a:latin typeface="Arial"/>
                <a:cs typeface="Arial"/>
              </a:rPr>
              <a:t>részösszegeket</a:t>
            </a:r>
            <a:endParaRPr sz="205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valamint</a:t>
            </a:r>
            <a:r>
              <a:rPr sz="2050" spc="-3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végösszeget.</a:t>
            </a:r>
            <a:r>
              <a:rPr sz="2050" spc="-3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Csoportosításkor</a:t>
            </a:r>
            <a:r>
              <a:rPr sz="2050" spc="-4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a</a:t>
            </a:r>
            <a:r>
              <a:rPr sz="2050" spc="-2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nem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NULL</a:t>
            </a:r>
            <a:r>
              <a:rPr sz="2050" spc="-8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oszlopok</a:t>
            </a:r>
            <a:r>
              <a:rPr sz="2050" spc="-5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száma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jobbról</a:t>
            </a:r>
            <a:r>
              <a:rPr sz="2050" spc="-3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balra</a:t>
            </a:r>
            <a:r>
              <a:rPr sz="2050" spc="-30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csökken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113" y="5331409"/>
            <a:ext cx="38912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*</a:t>
            </a:r>
            <a:r>
              <a:rPr sz="18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Többnyire</a:t>
            </a:r>
            <a:r>
              <a:rPr sz="18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oszlopnevek</a:t>
            </a:r>
            <a:r>
              <a:rPr sz="18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listáját</a:t>
            </a:r>
            <a:r>
              <a:rPr sz="18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jelenti</a:t>
            </a:r>
            <a:endParaRPr sz="1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194" y="399805"/>
            <a:ext cx="10515600" cy="716734"/>
          </a:xfrm>
          <a:prstGeom prst="rect">
            <a:avLst/>
          </a:prstGeom>
        </p:spPr>
        <p:txBody>
          <a:bodyPr vert="horz" wrap="square" lIns="0" tIns="1002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bg1"/>
                </a:solidFill>
              </a:rPr>
              <a:t>Részösszegek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–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GROUP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BY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ROLLUP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-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Példa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4274"/>
            <a:ext cx="2743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spc="-50" dirty="0">
                <a:solidFill>
                  <a:schemeClr val="bg1"/>
                </a:solidFill>
              </a:rPr>
              <a:t>14</a:t>
            </a:fld>
            <a:endParaRPr spc="-5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2788" y="1397508"/>
            <a:ext cx="6466840" cy="2032000"/>
          </a:xfrm>
          <a:prstGeom prst="rect">
            <a:avLst/>
          </a:prstGeom>
          <a:solidFill>
            <a:srgbClr val="F6EEE6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latin typeface="Arial"/>
                <a:cs typeface="Arial"/>
              </a:rPr>
              <a:t>Példa</a:t>
            </a:r>
            <a:endParaRPr sz="1800" dirty="0">
              <a:latin typeface="Arial"/>
              <a:cs typeface="Arial"/>
            </a:endParaRPr>
          </a:p>
          <a:p>
            <a:pPr marL="92710" marR="21971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Készítsünk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listát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raktáron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lévő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termékek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összértékéről </a:t>
            </a:r>
            <a:r>
              <a:rPr sz="1800" dirty="0">
                <a:latin typeface="Arial"/>
                <a:cs typeface="Arial"/>
              </a:rPr>
              <a:t>raktárkód,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azon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belül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kategóriakód,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majd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mennyiségi</a:t>
            </a:r>
            <a:r>
              <a:rPr sz="1800" spc="-10" dirty="0">
                <a:latin typeface="Arial"/>
                <a:cs typeface="Arial"/>
              </a:rPr>
              <a:t> egység </a:t>
            </a:r>
            <a:r>
              <a:rPr sz="1800" dirty="0">
                <a:latin typeface="Arial"/>
                <a:cs typeface="Arial"/>
              </a:rPr>
              <a:t>szerinti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bontásban!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jelenítse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részösszegeket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és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végösszeget is!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listát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szűrjük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az</a:t>
            </a:r>
            <a:r>
              <a:rPr sz="1800" spc="-10" dirty="0">
                <a:latin typeface="Arial"/>
                <a:cs typeface="Arial"/>
              </a:rPr>
              <a:t> 5-</a:t>
            </a:r>
            <a:r>
              <a:rPr sz="1800" dirty="0">
                <a:latin typeface="Arial"/>
                <a:cs typeface="Arial"/>
              </a:rPr>
              <a:t>ös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és</a:t>
            </a:r>
            <a:r>
              <a:rPr sz="1800" spc="-10" dirty="0">
                <a:latin typeface="Arial"/>
                <a:cs typeface="Arial"/>
              </a:rPr>
              <a:t> 9-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-10" dirty="0">
                <a:latin typeface="Arial"/>
                <a:cs typeface="Arial"/>
              </a:rPr>
              <a:t> azonosítójú kategóriára!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csoportosításnál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ROLLUP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záradékot használjuk!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1273" y="3637534"/>
            <a:ext cx="6033770" cy="185673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991235" marR="1402080" indent="-979169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IBM 3270"/>
                <a:cs typeface="IBM 3270"/>
              </a:rPr>
              <a:t>SELECT</a:t>
            </a:r>
            <a:r>
              <a:rPr sz="2000" spc="165" dirty="0">
                <a:latin typeface="IBM 3270"/>
                <a:cs typeface="IBM 3270"/>
              </a:rPr>
              <a:t> </a:t>
            </a:r>
            <a:r>
              <a:rPr sz="2000" dirty="0">
                <a:latin typeface="IBM 3270"/>
                <a:cs typeface="IBM 3270"/>
              </a:rPr>
              <a:t>RAKTAR_KOD,</a:t>
            </a:r>
            <a:r>
              <a:rPr sz="2000" spc="170" dirty="0">
                <a:latin typeface="IBM 3270"/>
                <a:cs typeface="IBM 3270"/>
              </a:rPr>
              <a:t> </a:t>
            </a:r>
            <a:r>
              <a:rPr sz="2000" dirty="0">
                <a:latin typeface="IBM 3270"/>
                <a:cs typeface="IBM 3270"/>
              </a:rPr>
              <a:t>KAT_ID,</a:t>
            </a:r>
            <a:r>
              <a:rPr sz="2000" spc="170" dirty="0">
                <a:latin typeface="IBM 3270"/>
                <a:cs typeface="IBM 3270"/>
              </a:rPr>
              <a:t> </a:t>
            </a:r>
            <a:r>
              <a:rPr sz="2000" spc="-10" dirty="0">
                <a:latin typeface="IBM 3270"/>
                <a:cs typeface="IBM 3270"/>
              </a:rPr>
              <a:t>MEGYS, SUM(LISTAAR*KESZLET)</a:t>
            </a:r>
            <a:endParaRPr sz="2000" dirty="0">
              <a:latin typeface="IBM 3270"/>
              <a:cs typeface="IBM 3270"/>
            </a:endParaRPr>
          </a:p>
          <a:p>
            <a:pPr marL="12700" marR="2303145" indent="10547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IBM 3270"/>
                <a:cs typeface="IBM 3270"/>
              </a:rPr>
              <a:t>AS</a:t>
            </a:r>
            <a:r>
              <a:rPr sz="2000" spc="100" dirty="0">
                <a:latin typeface="IBM 3270"/>
                <a:cs typeface="IBM 3270"/>
              </a:rPr>
              <a:t> </a:t>
            </a:r>
            <a:r>
              <a:rPr sz="2000" dirty="0">
                <a:latin typeface="IBM 3270"/>
                <a:cs typeface="IBM 3270"/>
              </a:rPr>
              <a:t>'Készlet</a:t>
            </a:r>
            <a:r>
              <a:rPr sz="2000" spc="120" dirty="0">
                <a:latin typeface="IBM 3270"/>
                <a:cs typeface="IBM 3270"/>
              </a:rPr>
              <a:t> </a:t>
            </a:r>
            <a:r>
              <a:rPr sz="2000" spc="-10" dirty="0">
                <a:latin typeface="IBM 3270"/>
                <a:cs typeface="IBM 3270"/>
              </a:rPr>
              <a:t>értéke' </a:t>
            </a:r>
            <a:r>
              <a:rPr sz="2000" dirty="0">
                <a:latin typeface="IBM 3270"/>
                <a:cs typeface="IBM 3270"/>
              </a:rPr>
              <a:t>FROM</a:t>
            </a:r>
            <a:r>
              <a:rPr sz="2000" spc="95" dirty="0">
                <a:latin typeface="IBM 3270"/>
                <a:cs typeface="IBM 3270"/>
              </a:rPr>
              <a:t> </a:t>
            </a:r>
            <a:r>
              <a:rPr sz="2000" spc="-10" dirty="0">
                <a:latin typeface="IBM 3270"/>
                <a:cs typeface="IBM 3270"/>
              </a:rPr>
              <a:t>Termek</a:t>
            </a:r>
            <a:endParaRPr sz="2000" dirty="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IBM 3270"/>
                <a:cs typeface="IBM 3270"/>
              </a:rPr>
              <a:t>WHERE</a:t>
            </a:r>
            <a:r>
              <a:rPr sz="2000" spc="100" dirty="0">
                <a:latin typeface="IBM 3270"/>
                <a:cs typeface="IBM 3270"/>
              </a:rPr>
              <a:t> </a:t>
            </a:r>
            <a:r>
              <a:rPr sz="2000" dirty="0">
                <a:latin typeface="IBM 3270"/>
                <a:cs typeface="IBM 3270"/>
              </a:rPr>
              <a:t>kat_ID</a:t>
            </a:r>
            <a:r>
              <a:rPr sz="2000" spc="110" dirty="0">
                <a:latin typeface="IBM 3270"/>
                <a:cs typeface="IBM 3270"/>
              </a:rPr>
              <a:t> </a:t>
            </a:r>
            <a:r>
              <a:rPr sz="2000" dirty="0">
                <a:latin typeface="IBM 3270"/>
                <a:cs typeface="IBM 3270"/>
              </a:rPr>
              <a:t>IN</a:t>
            </a:r>
            <a:r>
              <a:rPr sz="2000" spc="90" dirty="0">
                <a:latin typeface="IBM 3270"/>
                <a:cs typeface="IBM 3270"/>
              </a:rPr>
              <a:t> </a:t>
            </a:r>
            <a:r>
              <a:rPr sz="2000" spc="-20" dirty="0">
                <a:latin typeface="IBM 3270"/>
                <a:cs typeface="IBM 3270"/>
              </a:rPr>
              <a:t>(5,9)</a:t>
            </a:r>
            <a:endParaRPr sz="2000" dirty="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IBM 3270"/>
                <a:cs typeface="IBM 3270"/>
              </a:rPr>
              <a:t>GROUP</a:t>
            </a:r>
            <a:r>
              <a:rPr sz="2000" spc="140" dirty="0">
                <a:latin typeface="IBM 3270"/>
                <a:cs typeface="IBM 3270"/>
              </a:rPr>
              <a:t> </a:t>
            </a:r>
            <a:r>
              <a:rPr sz="2000" dirty="0">
                <a:latin typeface="IBM 3270"/>
                <a:cs typeface="IBM 3270"/>
              </a:rPr>
              <a:t>BY</a:t>
            </a:r>
            <a:r>
              <a:rPr sz="2000" spc="145" dirty="0">
                <a:latin typeface="IBM 3270"/>
                <a:cs typeface="IBM 3270"/>
              </a:rPr>
              <a:t> </a:t>
            </a:r>
            <a:r>
              <a:rPr sz="2000" dirty="0">
                <a:latin typeface="IBM 3270"/>
                <a:cs typeface="IBM 3270"/>
              </a:rPr>
              <a:t>ROLLUP</a:t>
            </a:r>
            <a:r>
              <a:rPr sz="2000" spc="135" dirty="0">
                <a:latin typeface="IBM 3270"/>
                <a:cs typeface="IBM 3270"/>
              </a:rPr>
              <a:t> </a:t>
            </a:r>
            <a:r>
              <a:rPr sz="2000" dirty="0">
                <a:latin typeface="IBM 3270"/>
                <a:cs typeface="IBM 3270"/>
              </a:rPr>
              <a:t>(RAKTAR_KOD,</a:t>
            </a:r>
            <a:r>
              <a:rPr sz="2000" spc="130" dirty="0">
                <a:latin typeface="IBM 3270"/>
                <a:cs typeface="IBM 3270"/>
              </a:rPr>
              <a:t> </a:t>
            </a:r>
            <a:r>
              <a:rPr sz="2000" dirty="0">
                <a:latin typeface="IBM 3270"/>
                <a:cs typeface="IBM 3270"/>
              </a:rPr>
              <a:t>KAT_ID,</a:t>
            </a:r>
            <a:r>
              <a:rPr sz="2000" spc="130" dirty="0">
                <a:latin typeface="IBM 3270"/>
                <a:cs typeface="IBM 3270"/>
              </a:rPr>
              <a:t> </a:t>
            </a:r>
            <a:r>
              <a:rPr sz="2000" spc="-10" dirty="0">
                <a:latin typeface="IBM 3270"/>
                <a:cs typeface="IBM 3270"/>
              </a:rPr>
              <a:t>MEGYS)</a:t>
            </a:r>
            <a:endParaRPr sz="2000" dirty="0">
              <a:latin typeface="IBM 3270"/>
              <a:cs typeface="IBM 327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921744"/>
              </p:ext>
            </p:extLst>
          </p:nvPr>
        </p:nvGraphicFramePr>
        <p:xfrm>
          <a:off x="426478" y="1438402"/>
          <a:ext cx="4952365" cy="4326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434">
                <a:tc>
                  <a:txBody>
                    <a:bodyPr/>
                    <a:lstStyle/>
                    <a:p>
                      <a:pPr marL="67945">
                        <a:lnSpc>
                          <a:spcPts val="1625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RAKTAR_KOD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KAT_ID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R="273685" algn="r">
                        <a:lnSpc>
                          <a:spcPts val="1625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MEGYS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Készlet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értéke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635" algn="ctr">
                        <a:lnSpc>
                          <a:spcPts val="162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2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25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162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294000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635" algn="ctr">
                        <a:lnSpc>
                          <a:spcPts val="162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2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ts val="162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162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294000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635" algn="ctr">
                        <a:lnSpc>
                          <a:spcPts val="162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ts val="162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ts val="162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162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294000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0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1262600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ts val="1630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1262600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R="300990" algn="r">
                        <a:lnSpc>
                          <a:spcPts val="1630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ts val="1630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1262600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0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0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73000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ts val="1630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73000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0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11800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ts val="1630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11800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R="300990" algn="r">
                        <a:lnSpc>
                          <a:spcPts val="1630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ts val="1630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84800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R="300990" algn="r">
                        <a:lnSpc>
                          <a:spcPts val="163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ts val="163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ts val="163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1641400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49227" y="6466433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1B203D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0772" y="501842"/>
            <a:ext cx="10515600" cy="628967"/>
          </a:xfrm>
          <a:prstGeom prst="rect">
            <a:avLst/>
          </a:prstGeom>
        </p:spPr>
        <p:txBody>
          <a:bodyPr vert="horz" wrap="square" lIns="0" tIns="74244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bg1"/>
                </a:solidFill>
              </a:rPr>
              <a:t>Részösszegek</a:t>
            </a:r>
            <a:r>
              <a:rPr sz="3600" spc="-80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–</a:t>
            </a:r>
            <a:r>
              <a:rPr sz="3600" spc="-50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GROUP</a:t>
            </a:r>
            <a:r>
              <a:rPr sz="3600" spc="-70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BY</a:t>
            </a:r>
            <a:r>
              <a:rPr sz="3600" spc="-55" dirty="0">
                <a:solidFill>
                  <a:schemeClr val="bg1"/>
                </a:solidFill>
              </a:rPr>
              <a:t> </a:t>
            </a:r>
            <a:r>
              <a:rPr sz="3600" spc="-20" dirty="0">
                <a:solidFill>
                  <a:schemeClr val="bg1"/>
                </a:solidFill>
              </a:rPr>
              <a:t>CUBE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267" y="2790571"/>
            <a:ext cx="37630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SELECT</a:t>
            </a:r>
            <a:r>
              <a:rPr sz="24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oszlopkifejezések, aggregálás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213995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sz="24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chemeClr val="bg1"/>
                </a:solidFill>
                <a:latin typeface="Arial"/>
                <a:cs typeface="Arial"/>
              </a:rPr>
              <a:t>…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GROUP</a:t>
            </a:r>
            <a:r>
              <a:rPr sz="24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CUBE(oszlopkifejezések)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05516" y="4175392"/>
            <a:ext cx="6824254" cy="2575326"/>
          </a:xfrm>
          <a:custGeom>
            <a:avLst/>
            <a:gdLst/>
            <a:ahLst/>
            <a:cxnLst/>
            <a:rect l="l" t="t" r="r" b="b"/>
            <a:pathLst>
              <a:path w="6647815" h="4170045">
                <a:moveTo>
                  <a:pt x="6647688" y="0"/>
                </a:moveTo>
                <a:lnTo>
                  <a:pt x="0" y="0"/>
                </a:lnTo>
                <a:lnTo>
                  <a:pt x="0" y="4169664"/>
                </a:lnTo>
                <a:lnTo>
                  <a:pt x="6647688" y="4169664"/>
                </a:lnTo>
                <a:lnTo>
                  <a:pt x="6647688" y="0"/>
                </a:lnTo>
                <a:close/>
              </a:path>
            </a:pathLst>
          </a:custGeom>
          <a:solidFill>
            <a:srgbClr val="F6E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61330" y="4160646"/>
            <a:ext cx="333375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Oszlop1,</a:t>
            </a:r>
            <a:r>
              <a:rPr sz="2000" spc="-8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oszlop2,</a:t>
            </a:r>
            <a:r>
              <a:rPr sz="2000" spc="-6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oszlop3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Oszlop1,</a:t>
            </a:r>
            <a:r>
              <a:rPr sz="2000" spc="-5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oszlop2,</a:t>
            </a:r>
            <a:r>
              <a:rPr sz="2000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B203D"/>
                </a:solidFill>
                <a:latin typeface="Arial"/>
                <a:cs typeface="Arial"/>
              </a:rPr>
              <a:t>NULL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Oszlop1,</a:t>
            </a:r>
            <a:r>
              <a:rPr sz="2000" spc="-7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NULL,</a:t>
            </a:r>
            <a:r>
              <a:rPr sz="2000" spc="-5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oszlop3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Oszlop1,</a:t>
            </a:r>
            <a:r>
              <a:rPr sz="2000" spc="-7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NULL,</a:t>
            </a:r>
            <a:r>
              <a:rPr sz="2000" spc="-5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B203D"/>
                </a:solidFill>
                <a:latin typeface="Arial"/>
                <a:cs typeface="Arial"/>
              </a:rPr>
              <a:t>NULL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NULL,</a:t>
            </a:r>
            <a:r>
              <a:rPr sz="2000" spc="-5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oszlop2,</a:t>
            </a:r>
            <a:r>
              <a:rPr sz="2000" spc="-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oszlop3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NULL,</a:t>
            </a:r>
            <a:r>
              <a:rPr sz="2000" spc="-5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oszlop2,</a:t>
            </a:r>
            <a:r>
              <a:rPr sz="2000" spc="-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B203D"/>
                </a:solidFill>
                <a:latin typeface="Arial"/>
                <a:cs typeface="Arial"/>
              </a:rPr>
              <a:t>NULL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NULL,</a:t>
            </a:r>
            <a:r>
              <a:rPr sz="2000" spc="-4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NULL,</a:t>
            </a:r>
            <a:r>
              <a:rPr sz="2000" spc="-4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oszlop3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NULL,</a:t>
            </a:r>
            <a:r>
              <a:rPr sz="2000" spc="-4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NULL,</a:t>
            </a:r>
            <a:r>
              <a:rPr sz="2000" spc="-4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B203D"/>
                </a:solidFill>
                <a:latin typeface="Arial"/>
                <a:cs typeface="Arial"/>
              </a:rPr>
              <a:t>NULL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355" y="1359408"/>
            <a:ext cx="11067415" cy="1039494"/>
          </a:xfrm>
          <a:prstGeom prst="rect">
            <a:avLst/>
          </a:prstGeom>
          <a:solidFill>
            <a:srgbClr val="D1AE84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 marR="534670">
              <a:lnSpc>
                <a:spcPct val="100299"/>
              </a:lnSpc>
              <a:spcBef>
                <a:spcPts val="290"/>
              </a:spcBef>
              <a:tabLst>
                <a:tab pos="7595870" algn="l"/>
              </a:tabLst>
            </a:pP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Az</a:t>
            </a:r>
            <a:r>
              <a:rPr sz="2050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oszlopneveket</a:t>
            </a:r>
            <a:r>
              <a:rPr sz="2050" spc="-6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és</a:t>
            </a:r>
            <a:r>
              <a:rPr sz="2050" spc="-1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2050" spc="-3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NULL</a:t>
            </a:r>
            <a:r>
              <a:rPr sz="2050" spc="-8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értéket</a:t>
            </a:r>
            <a:r>
              <a:rPr sz="2050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kombinálva</a:t>
            </a:r>
            <a:r>
              <a:rPr sz="2050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csoportosít,</a:t>
            </a:r>
            <a:r>
              <a:rPr sz="2050" spc="-4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1B203D"/>
                </a:solidFill>
                <a:latin typeface="Arial"/>
                <a:cs typeface="Arial"/>
              </a:rPr>
              <a:t>és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	megjeleníti</a:t>
            </a:r>
            <a:r>
              <a:rPr sz="2050" spc="-9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1B203D"/>
                </a:solidFill>
                <a:latin typeface="Arial"/>
                <a:cs typeface="Arial"/>
              </a:rPr>
              <a:t>a 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részösszegeket</a:t>
            </a:r>
            <a:r>
              <a:rPr sz="2050" spc="-5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valamint</a:t>
            </a:r>
            <a:r>
              <a:rPr sz="2050" spc="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1B203D"/>
                </a:solidFill>
                <a:latin typeface="Arial"/>
                <a:cs typeface="Arial"/>
              </a:rPr>
              <a:t>végösszeget.</a:t>
            </a:r>
            <a:r>
              <a:rPr sz="2050" spc="-14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2050" spc="-11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csoportosításhoz</a:t>
            </a:r>
            <a:r>
              <a:rPr sz="2050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minden</a:t>
            </a:r>
            <a:r>
              <a:rPr sz="2050" spc="-1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1B203D"/>
                </a:solidFill>
                <a:latin typeface="Arial"/>
                <a:cs typeface="Arial"/>
              </a:rPr>
              <a:t>lehetséges</a:t>
            </a:r>
            <a:r>
              <a:rPr sz="2050" spc="-3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1B203D"/>
                </a:solidFill>
                <a:latin typeface="Arial"/>
                <a:cs typeface="Arial"/>
              </a:rPr>
              <a:t>kombinációt felhasznál.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3B99C-D562-4CAF-A86D-FF59F8B84C42}"/>
              </a:ext>
            </a:extLst>
          </p:cNvPr>
          <p:cNvSpPr txBox="1"/>
          <p:nvPr/>
        </p:nvSpPr>
        <p:spPr>
          <a:xfrm>
            <a:off x="4805516" y="2558316"/>
            <a:ext cx="6824254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Pl:</a:t>
            </a:r>
          </a:p>
          <a:p>
            <a:r>
              <a:rPr lang="en-GB" dirty="0"/>
              <a:t>SELECT oszlop1, oszlop2, oszlop3, SUM(oszlop4)</a:t>
            </a:r>
          </a:p>
          <a:p>
            <a:r>
              <a:rPr lang="en-GB" dirty="0"/>
              <a:t>FROM …</a:t>
            </a:r>
          </a:p>
          <a:p>
            <a:r>
              <a:rPr lang="en-GB" dirty="0"/>
              <a:t>GROUP BY CUBE (oszlop1, oszlop2, oszlop3) </a:t>
            </a:r>
            <a:r>
              <a:rPr lang="en-GB" dirty="0" err="1"/>
              <a:t>esetén</a:t>
            </a:r>
            <a:r>
              <a:rPr lang="en-GB" dirty="0"/>
              <a:t> a </a:t>
            </a:r>
            <a:r>
              <a:rPr lang="en-GB" dirty="0" err="1"/>
              <a:t>következő</a:t>
            </a:r>
            <a:r>
              <a:rPr lang="en-GB" dirty="0"/>
              <a:t> </a:t>
            </a:r>
            <a:r>
              <a:rPr lang="en-GB" dirty="0" err="1"/>
              <a:t>csoportok</a:t>
            </a:r>
            <a:r>
              <a:rPr lang="en-GB" dirty="0"/>
              <a:t> </a:t>
            </a:r>
            <a:r>
              <a:rPr lang="en-GB" dirty="0" err="1"/>
              <a:t>jönnek</a:t>
            </a:r>
            <a:r>
              <a:rPr lang="en-GB" dirty="0"/>
              <a:t> </a:t>
            </a:r>
            <a:r>
              <a:rPr lang="en-GB" dirty="0" err="1"/>
              <a:t>létre</a:t>
            </a:r>
            <a:r>
              <a:rPr lang="en-GB" dirty="0"/>
              <a:t>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529" y="5158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bg1"/>
                </a:solidFill>
              </a:rPr>
              <a:t>Részösszegek</a:t>
            </a:r>
            <a:r>
              <a:rPr sz="3600" spc="-110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–</a:t>
            </a:r>
            <a:r>
              <a:rPr sz="3600" spc="-75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GROUP</a:t>
            </a:r>
            <a:r>
              <a:rPr sz="3600" spc="-85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BY</a:t>
            </a:r>
            <a:r>
              <a:rPr sz="3600" spc="-85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CUBE-</a:t>
            </a:r>
            <a:r>
              <a:rPr sz="3600" spc="-85" dirty="0">
                <a:solidFill>
                  <a:schemeClr val="bg1"/>
                </a:solidFill>
              </a:rPr>
              <a:t> </a:t>
            </a:r>
            <a:r>
              <a:rPr sz="3600" spc="-10" dirty="0">
                <a:solidFill>
                  <a:schemeClr val="bg1"/>
                </a:solidFill>
              </a:rPr>
              <a:t>PÉLDA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541264" y="1371600"/>
            <a:ext cx="6466840" cy="2032000"/>
          </a:xfrm>
          <a:prstGeom prst="rect">
            <a:avLst/>
          </a:prstGeom>
          <a:solidFill>
            <a:srgbClr val="F6EEE6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1800" spc="-10" dirty="0">
                <a:solidFill>
                  <a:srgbClr val="1B203D"/>
                </a:solidFill>
                <a:latin typeface="Arial"/>
                <a:cs typeface="Arial"/>
              </a:rPr>
              <a:t>Példa</a:t>
            </a:r>
            <a:endParaRPr sz="1800">
              <a:latin typeface="Arial"/>
              <a:cs typeface="Arial"/>
            </a:endParaRPr>
          </a:p>
          <a:p>
            <a:pPr marL="92710" marR="220345">
              <a:lnSpc>
                <a:spcPct val="100000"/>
              </a:lnSpc>
            </a:pP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Készítsünk</a:t>
            </a:r>
            <a:r>
              <a:rPr sz="1800" spc="-3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listát</a:t>
            </a:r>
            <a:r>
              <a:rPr sz="1800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raktáron</a:t>
            </a:r>
            <a:r>
              <a:rPr sz="1800" spc="-1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lévő</a:t>
            </a:r>
            <a:r>
              <a:rPr sz="1800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termékek</a:t>
            </a:r>
            <a:r>
              <a:rPr sz="1800" spc="-1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B203D"/>
                </a:solidFill>
                <a:latin typeface="Arial"/>
                <a:cs typeface="Arial"/>
              </a:rPr>
              <a:t>összértékéről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raktárkód,</a:t>
            </a:r>
            <a:r>
              <a:rPr sz="1800" spc="-6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azon</a:t>
            </a:r>
            <a:r>
              <a:rPr sz="1800" spc="-5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belül</a:t>
            </a:r>
            <a:r>
              <a:rPr sz="1800" spc="-4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kategóriakód,</a:t>
            </a:r>
            <a:r>
              <a:rPr sz="1800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majd</a:t>
            </a:r>
            <a:r>
              <a:rPr sz="1800" spc="-5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mennyiségi</a:t>
            </a:r>
            <a:r>
              <a:rPr sz="1800" spc="-10" dirty="0">
                <a:solidFill>
                  <a:srgbClr val="1B203D"/>
                </a:solidFill>
                <a:latin typeface="Arial"/>
                <a:cs typeface="Arial"/>
              </a:rPr>
              <a:t> egység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szerinti</a:t>
            </a:r>
            <a:r>
              <a:rPr sz="1800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B203D"/>
                </a:solidFill>
                <a:latin typeface="Arial"/>
                <a:cs typeface="Arial"/>
              </a:rPr>
              <a:t>bontásban!</a:t>
            </a:r>
            <a:r>
              <a:rPr sz="1800" spc="-10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lista</a:t>
            </a:r>
            <a:r>
              <a:rPr sz="1800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jelenítse</a:t>
            </a:r>
            <a:r>
              <a:rPr sz="1800" spc="-1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meg</a:t>
            </a:r>
            <a:r>
              <a:rPr sz="1800" spc="-1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részösszegeket</a:t>
            </a:r>
            <a:r>
              <a:rPr sz="1800" spc="-1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B203D"/>
                </a:solidFill>
                <a:latin typeface="Arial"/>
                <a:cs typeface="Arial"/>
              </a:rPr>
              <a:t>és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végösszeget is!</a:t>
            </a:r>
            <a:r>
              <a:rPr sz="1800" spc="-10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1800" spc="-1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listát</a:t>
            </a:r>
            <a:r>
              <a:rPr sz="1800" spc="-1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szűrjük</a:t>
            </a:r>
            <a:r>
              <a:rPr sz="1800" spc="-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az</a:t>
            </a:r>
            <a:r>
              <a:rPr sz="1800" spc="-10" dirty="0">
                <a:solidFill>
                  <a:srgbClr val="1B203D"/>
                </a:solidFill>
                <a:latin typeface="Arial"/>
                <a:cs typeface="Arial"/>
              </a:rPr>
              <a:t> 5-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ös</a:t>
            </a:r>
            <a:r>
              <a:rPr sz="1800" spc="-1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és</a:t>
            </a:r>
            <a:r>
              <a:rPr sz="1800" spc="-10" dirty="0">
                <a:solidFill>
                  <a:srgbClr val="1B203D"/>
                </a:solidFill>
                <a:latin typeface="Arial"/>
                <a:cs typeface="Arial"/>
              </a:rPr>
              <a:t> 9-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es</a:t>
            </a:r>
            <a:r>
              <a:rPr sz="1800" spc="-10" dirty="0">
                <a:solidFill>
                  <a:srgbClr val="1B203D"/>
                </a:solidFill>
                <a:latin typeface="Arial"/>
                <a:cs typeface="Arial"/>
              </a:rPr>
              <a:t> azonosítójú kategóriára!</a:t>
            </a:r>
            <a:r>
              <a:rPr sz="1800" spc="-10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1800" spc="-114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csoportosításnál</a:t>
            </a:r>
            <a:r>
              <a:rPr sz="1800" spc="1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B203D"/>
                </a:solidFill>
                <a:latin typeface="Arial"/>
                <a:cs typeface="Arial"/>
              </a:rPr>
              <a:t>CUBE</a:t>
            </a:r>
            <a:r>
              <a:rPr sz="1800" spc="-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B203D"/>
                </a:solidFill>
                <a:latin typeface="Arial"/>
                <a:cs typeface="Arial"/>
              </a:rPr>
              <a:t>záradékot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1800" spc="-10" dirty="0">
                <a:solidFill>
                  <a:srgbClr val="1B203D"/>
                </a:solidFill>
                <a:latin typeface="Arial"/>
                <a:cs typeface="Arial"/>
              </a:rPr>
              <a:t>használjuk!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1273" y="3965194"/>
            <a:ext cx="5753100" cy="185673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991235" marR="1122045" indent="-979169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IBM 3270"/>
                <a:cs typeface="IBM 3270"/>
              </a:rPr>
              <a:t>SELECT</a:t>
            </a:r>
            <a:r>
              <a:rPr sz="2000" spc="16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2000" dirty="0">
                <a:latin typeface="IBM 3270"/>
                <a:cs typeface="IBM 3270"/>
              </a:rPr>
              <a:t>RAKTAR_KOD</a:t>
            </a:r>
            <a:r>
              <a:rPr sz="200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r>
              <a:rPr sz="2000" spc="170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2000" dirty="0">
                <a:latin typeface="IBM 3270"/>
                <a:cs typeface="IBM 3270"/>
              </a:rPr>
              <a:t>KAT_ID</a:t>
            </a:r>
            <a:r>
              <a:rPr sz="200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r>
              <a:rPr sz="2000" spc="170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2000" spc="-10" dirty="0">
                <a:latin typeface="IBM 3270"/>
                <a:cs typeface="IBM 3270"/>
              </a:rPr>
              <a:t>MEGYS</a:t>
            </a:r>
            <a:r>
              <a:rPr sz="2000" spc="-10" dirty="0">
                <a:solidFill>
                  <a:srgbClr val="808080"/>
                </a:solidFill>
                <a:latin typeface="IBM 3270"/>
                <a:cs typeface="IBM 3270"/>
              </a:rPr>
              <a:t>, </a:t>
            </a:r>
            <a:r>
              <a:rPr sz="2000" spc="-10" dirty="0">
                <a:solidFill>
                  <a:srgbClr val="FF00FF"/>
                </a:solidFill>
                <a:latin typeface="IBM 3270"/>
                <a:cs typeface="IBM 3270"/>
              </a:rPr>
              <a:t>SUM</a:t>
            </a:r>
            <a:r>
              <a:rPr sz="20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2000" spc="-10" dirty="0">
                <a:latin typeface="IBM 3270"/>
                <a:cs typeface="IBM 3270"/>
              </a:rPr>
              <a:t>LISTAAR</a:t>
            </a:r>
            <a:r>
              <a:rPr sz="2000" spc="-10" dirty="0">
                <a:solidFill>
                  <a:srgbClr val="808080"/>
                </a:solidFill>
                <a:latin typeface="IBM 3270"/>
                <a:cs typeface="IBM 3270"/>
              </a:rPr>
              <a:t>*</a:t>
            </a:r>
            <a:r>
              <a:rPr sz="2000" spc="-10" dirty="0">
                <a:latin typeface="IBM 3270"/>
                <a:cs typeface="IBM 3270"/>
              </a:rPr>
              <a:t>KESZLET</a:t>
            </a:r>
            <a:r>
              <a:rPr sz="2000" spc="-1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endParaRPr sz="2000" dirty="0">
              <a:latin typeface="IBM 3270"/>
              <a:cs typeface="IBM 3270"/>
            </a:endParaRPr>
          </a:p>
          <a:p>
            <a:pPr marL="1067435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2000" spc="10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rgbClr val="FF0000"/>
                </a:solidFill>
                <a:latin typeface="IBM 3270"/>
                <a:cs typeface="IBM 3270"/>
              </a:rPr>
              <a:t>'Készlet</a:t>
            </a:r>
            <a:r>
              <a:rPr sz="2000" spc="120" dirty="0">
                <a:solidFill>
                  <a:srgbClr val="FF0000"/>
                </a:solidFill>
                <a:latin typeface="IBM 3270"/>
                <a:cs typeface="IBM 327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IBM 3270"/>
                <a:cs typeface="IBM 3270"/>
              </a:rPr>
              <a:t>értéke'</a:t>
            </a:r>
            <a:endParaRPr sz="2000" dirty="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2000" spc="9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2000" spc="-10" dirty="0">
                <a:latin typeface="IBM 3270"/>
                <a:cs typeface="IBM 3270"/>
              </a:rPr>
              <a:t>Termek</a:t>
            </a:r>
            <a:endParaRPr sz="2000" dirty="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00FF"/>
                </a:solidFill>
                <a:latin typeface="IBM 3270"/>
                <a:cs typeface="IBM 3270"/>
              </a:rPr>
              <a:t>WHERE</a:t>
            </a:r>
            <a:r>
              <a:rPr sz="2000" spc="10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2000" dirty="0">
                <a:latin typeface="IBM 3270"/>
                <a:cs typeface="IBM 3270"/>
              </a:rPr>
              <a:t>kat_ID</a:t>
            </a:r>
            <a:r>
              <a:rPr sz="2000" spc="110" dirty="0">
                <a:latin typeface="IBM 3270"/>
                <a:cs typeface="IBM 3270"/>
              </a:rPr>
              <a:t> </a:t>
            </a:r>
            <a:r>
              <a:rPr sz="2000" dirty="0">
                <a:solidFill>
                  <a:srgbClr val="808080"/>
                </a:solidFill>
                <a:latin typeface="IBM 3270"/>
                <a:cs typeface="IBM 3270"/>
              </a:rPr>
              <a:t>IN</a:t>
            </a:r>
            <a:r>
              <a:rPr sz="2000" spc="90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2000" spc="-2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2000" spc="-20" dirty="0">
                <a:latin typeface="IBM 3270"/>
                <a:cs typeface="IBM 3270"/>
              </a:rPr>
              <a:t>5</a:t>
            </a:r>
            <a:r>
              <a:rPr sz="2000" spc="-2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r>
              <a:rPr sz="2000" spc="-20" dirty="0">
                <a:latin typeface="IBM 3270"/>
                <a:cs typeface="IBM 3270"/>
              </a:rPr>
              <a:t>9</a:t>
            </a:r>
            <a:r>
              <a:rPr sz="2000" spc="-2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endParaRPr sz="2000" dirty="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0000FF"/>
                </a:solidFill>
                <a:latin typeface="IBM 3270"/>
                <a:cs typeface="IBM 3270"/>
              </a:rPr>
              <a:t>GROUP</a:t>
            </a:r>
            <a:r>
              <a:rPr sz="2000" spc="114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rgbClr val="0000FF"/>
                </a:solidFill>
                <a:latin typeface="IBM 3270"/>
                <a:cs typeface="IBM 3270"/>
              </a:rPr>
              <a:t>BY</a:t>
            </a:r>
            <a:r>
              <a:rPr sz="2000" spc="13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rgbClr val="0000FF"/>
                </a:solidFill>
                <a:latin typeface="IBM 3270"/>
                <a:cs typeface="IBM 3270"/>
              </a:rPr>
              <a:t>CUBE</a:t>
            </a:r>
            <a:r>
              <a:rPr sz="2000" spc="13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2000" dirty="0">
                <a:latin typeface="IBM 3270"/>
                <a:cs typeface="IBM 3270"/>
              </a:rPr>
              <a:t>RAKTAR_KOD</a:t>
            </a:r>
            <a:r>
              <a:rPr sz="200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r>
              <a:rPr sz="2000" spc="120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2000" dirty="0">
                <a:latin typeface="IBM 3270"/>
                <a:cs typeface="IBM 3270"/>
              </a:rPr>
              <a:t>KAT_ID</a:t>
            </a:r>
            <a:r>
              <a:rPr sz="200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r>
              <a:rPr sz="2000" spc="13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2000" spc="-10" dirty="0">
                <a:latin typeface="IBM 3270"/>
                <a:cs typeface="IBM 3270"/>
              </a:rPr>
              <a:t>MEGYS</a:t>
            </a:r>
            <a:r>
              <a:rPr sz="2000" spc="-1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endParaRPr sz="2000" dirty="0">
              <a:latin typeface="IBM 3270"/>
              <a:cs typeface="IBM 327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99634"/>
              </p:ext>
            </p:extLst>
          </p:nvPr>
        </p:nvGraphicFramePr>
        <p:xfrm>
          <a:off x="479428" y="1455646"/>
          <a:ext cx="4407532" cy="4775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RAKTAR_KO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KAT_I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655"/>
                        </a:lnSpc>
                        <a:spcBef>
                          <a:spcPts val="12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MEGYS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Készlet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értéke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294000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73000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367000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1262600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11800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1274400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1641400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1641400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294000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294000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1262600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1262600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84800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84800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294000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73000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367000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1262600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11800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1274400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362" y="442500"/>
            <a:ext cx="10515600" cy="683776"/>
          </a:xfrm>
          <a:prstGeom prst="rect">
            <a:avLst/>
          </a:prstGeom>
        </p:spPr>
        <p:txBody>
          <a:bodyPr vert="horz" wrap="square" lIns="0" tIns="128523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bg1"/>
                </a:solidFill>
              </a:rPr>
              <a:t>GROUPING</a:t>
            </a:r>
            <a:r>
              <a:rPr sz="3600" spc="-50" dirty="0">
                <a:solidFill>
                  <a:schemeClr val="bg1"/>
                </a:solidFill>
              </a:rPr>
              <a:t> </a:t>
            </a:r>
            <a:r>
              <a:rPr sz="3600" spc="-20" dirty="0">
                <a:solidFill>
                  <a:schemeClr val="bg1"/>
                </a:solidFill>
              </a:rPr>
              <a:t>SETS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32816" y="1484375"/>
            <a:ext cx="11573510" cy="708660"/>
          </a:xfrm>
          <a:prstGeom prst="rect">
            <a:avLst/>
          </a:prstGeom>
          <a:solidFill>
            <a:srgbClr val="D1AE84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 marR="1156335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2000" spc="-1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GROUP</a:t>
            </a:r>
            <a:r>
              <a:rPr sz="2000" spc="-8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BY</a:t>
            </a:r>
            <a:r>
              <a:rPr sz="2000" spc="-6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parancs</a:t>
            </a:r>
            <a:r>
              <a:rPr sz="2000" spc="-5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kiegészítve</a:t>
            </a:r>
            <a:r>
              <a:rPr sz="2000" spc="-6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GROUPING</a:t>
            </a:r>
            <a:r>
              <a:rPr sz="2000" spc="-5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SETS</a:t>
            </a:r>
            <a:r>
              <a:rPr sz="2000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taggal</a:t>
            </a:r>
            <a:r>
              <a:rPr sz="2000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lehetővé</a:t>
            </a:r>
            <a:r>
              <a:rPr sz="2000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teszi,</a:t>
            </a:r>
            <a:r>
              <a:rPr sz="2000" spc="-5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hogy</a:t>
            </a:r>
            <a:r>
              <a:rPr sz="2000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többféle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csoportosítást</a:t>
            </a:r>
            <a:r>
              <a:rPr sz="2000" spc="-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 megadjunk.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555" y="2779013"/>
            <a:ext cx="4351020" cy="141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0"/>
              </a:spcBef>
            </a:pPr>
            <a:r>
              <a:rPr sz="225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5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chemeClr val="bg1"/>
                </a:solidFill>
                <a:latin typeface="Arial"/>
                <a:cs typeface="Arial"/>
              </a:rPr>
              <a:t>csoportosításokat</a:t>
            </a:r>
            <a:r>
              <a:rPr sz="225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chemeClr val="bg1"/>
                </a:solidFill>
                <a:latin typeface="Arial"/>
                <a:cs typeface="Arial"/>
              </a:rPr>
              <a:t>leíró </a:t>
            </a:r>
            <a:r>
              <a:rPr sz="2250" dirty="0">
                <a:solidFill>
                  <a:schemeClr val="bg1"/>
                </a:solidFill>
                <a:latin typeface="Arial"/>
                <a:cs typeface="Arial"/>
              </a:rPr>
              <a:t>oszlopkifejezéseket</a:t>
            </a:r>
            <a:r>
              <a:rPr sz="225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chemeClr val="bg1"/>
                </a:solidFill>
                <a:latin typeface="Arial"/>
                <a:cs typeface="Arial"/>
              </a:rPr>
              <a:t>egymás</a:t>
            </a:r>
            <a:r>
              <a:rPr sz="2250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chemeClr val="bg1"/>
                </a:solidFill>
                <a:latin typeface="Arial"/>
                <a:cs typeface="Arial"/>
              </a:rPr>
              <a:t>után, </a:t>
            </a:r>
            <a:r>
              <a:rPr sz="2250" dirty="0">
                <a:solidFill>
                  <a:schemeClr val="bg1"/>
                </a:solidFill>
                <a:latin typeface="Arial"/>
                <a:cs typeface="Arial"/>
              </a:rPr>
              <a:t>zárójelek</a:t>
            </a:r>
            <a:r>
              <a:rPr sz="225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chemeClr val="bg1"/>
                </a:solidFill>
                <a:latin typeface="Arial"/>
                <a:cs typeface="Arial"/>
              </a:rPr>
              <a:t>között</a:t>
            </a:r>
            <a:r>
              <a:rPr sz="225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25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chemeClr val="bg1"/>
                </a:solidFill>
                <a:latin typeface="Arial"/>
                <a:cs typeface="Arial"/>
              </a:rPr>
              <a:t>vesszővel </a:t>
            </a:r>
            <a:r>
              <a:rPr sz="2250" dirty="0">
                <a:solidFill>
                  <a:schemeClr val="bg1"/>
                </a:solidFill>
                <a:latin typeface="Arial"/>
                <a:cs typeface="Arial"/>
              </a:rPr>
              <a:t>elválasztva</a:t>
            </a:r>
            <a:r>
              <a:rPr sz="225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chemeClr val="bg1"/>
                </a:solidFill>
                <a:latin typeface="Arial"/>
                <a:cs typeface="Arial"/>
              </a:rPr>
              <a:t>kell</a:t>
            </a:r>
            <a:r>
              <a:rPr sz="225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chemeClr val="bg1"/>
                </a:solidFill>
                <a:latin typeface="Arial"/>
                <a:cs typeface="Arial"/>
              </a:rPr>
              <a:t>megadni*</a:t>
            </a:r>
            <a:endParaRPr sz="22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2976" y="2514600"/>
            <a:ext cx="6483350" cy="2550160"/>
          </a:xfrm>
          <a:prstGeom prst="rect">
            <a:avLst/>
          </a:prstGeom>
          <a:solidFill>
            <a:srgbClr val="F6EEE6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250" spc="-25" dirty="0">
                <a:solidFill>
                  <a:srgbClr val="1B203D"/>
                </a:solidFill>
                <a:latin typeface="Arial"/>
                <a:cs typeface="Arial"/>
              </a:rPr>
              <a:t>Pl: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2250">
              <a:latin typeface="Arial"/>
              <a:cs typeface="Arial"/>
            </a:endParaRPr>
          </a:p>
          <a:p>
            <a:pPr marL="92075" marR="1027430">
              <a:lnSpc>
                <a:spcPct val="101299"/>
              </a:lnSpc>
            </a:pPr>
            <a:r>
              <a:rPr sz="2250" dirty="0">
                <a:solidFill>
                  <a:srgbClr val="1B203D"/>
                </a:solidFill>
                <a:latin typeface="Arial"/>
                <a:cs typeface="Arial"/>
              </a:rPr>
              <a:t>SELECT</a:t>
            </a:r>
            <a:r>
              <a:rPr sz="2250" spc="5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B203D"/>
                </a:solidFill>
                <a:latin typeface="Arial"/>
                <a:cs typeface="Arial"/>
              </a:rPr>
              <a:t>oszlop1,</a:t>
            </a:r>
            <a:r>
              <a:rPr sz="2250" spc="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B203D"/>
                </a:solidFill>
                <a:latin typeface="Arial"/>
                <a:cs typeface="Arial"/>
              </a:rPr>
              <a:t>oszlop2,</a:t>
            </a:r>
            <a:r>
              <a:rPr sz="2250" spc="6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1B203D"/>
                </a:solidFill>
                <a:latin typeface="Arial"/>
                <a:cs typeface="Arial"/>
              </a:rPr>
              <a:t>SUM(oszlop3) </a:t>
            </a:r>
            <a:r>
              <a:rPr sz="2250" dirty="0">
                <a:solidFill>
                  <a:srgbClr val="1B203D"/>
                </a:solidFill>
                <a:latin typeface="Arial"/>
                <a:cs typeface="Arial"/>
              </a:rPr>
              <a:t>FROM</a:t>
            </a:r>
            <a:r>
              <a:rPr sz="2250" spc="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1B203D"/>
                </a:solidFill>
                <a:latin typeface="Arial"/>
                <a:cs typeface="Arial"/>
              </a:rPr>
              <a:t>table</a:t>
            </a:r>
            <a:endParaRPr sz="22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35"/>
              </a:spcBef>
            </a:pPr>
            <a:r>
              <a:rPr sz="2250" dirty="0">
                <a:solidFill>
                  <a:srgbClr val="1B203D"/>
                </a:solidFill>
                <a:latin typeface="Arial"/>
                <a:cs typeface="Arial"/>
              </a:rPr>
              <a:t>GROUP</a:t>
            </a:r>
            <a:r>
              <a:rPr sz="2250" spc="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250" spc="-25" dirty="0">
                <a:solidFill>
                  <a:srgbClr val="1B203D"/>
                </a:solidFill>
                <a:latin typeface="Arial"/>
                <a:cs typeface="Arial"/>
              </a:rPr>
              <a:t>BY</a:t>
            </a:r>
            <a:endParaRPr sz="22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35"/>
              </a:spcBef>
            </a:pPr>
            <a:r>
              <a:rPr sz="2250" dirty="0">
                <a:solidFill>
                  <a:srgbClr val="1B203D"/>
                </a:solidFill>
                <a:latin typeface="Arial"/>
                <a:cs typeface="Arial"/>
              </a:rPr>
              <a:t>GROUPING</a:t>
            </a:r>
            <a:r>
              <a:rPr sz="2250" spc="1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B203D"/>
                </a:solidFill>
                <a:latin typeface="Arial"/>
                <a:cs typeface="Arial"/>
              </a:rPr>
              <a:t>SETS((</a:t>
            </a:r>
            <a:r>
              <a:rPr sz="2250" spc="10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B203D"/>
                </a:solidFill>
                <a:latin typeface="Arial"/>
                <a:cs typeface="Arial"/>
              </a:rPr>
              <a:t>oszlop1,</a:t>
            </a:r>
            <a:r>
              <a:rPr sz="2250" spc="5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B203D"/>
                </a:solidFill>
                <a:latin typeface="Arial"/>
                <a:cs typeface="Arial"/>
              </a:rPr>
              <a:t>oszlop2),</a:t>
            </a:r>
            <a:r>
              <a:rPr sz="2250" spc="6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1B203D"/>
                </a:solidFill>
                <a:latin typeface="Arial"/>
                <a:cs typeface="Arial"/>
              </a:rPr>
              <a:t>(oszlop1)</a:t>
            </a:r>
            <a:endParaRPr sz="22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40"/>
              </a:spcBef>
            </a:pPr>
            <a:r>
              <a:rPr sz="2250" spc="-50" dirty="0">
                <a:solidFill>
                  <a:srgbClr val="1B203D"/>
                </a:solidFill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651" y="5727293"/>
            <a:ext cx="993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*</a:t>
            </a:r>
            <a:r>
              <a:rPr sz="18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8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GROUPING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SETS-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ek</a:t>
            </a:r>
            <a:r>
              <a:rPr sz="18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egyes</a:t>
            </a:r>
            <a:r>
              <a:rPr sz="18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csoportokra kiadott </a:t>
            </a:r>
            <a:r>
              <a:rPr sz="1800" spc="-20" dirty="0">
                <a:solidFill>
                  <a:schemeClr val="bg1"/>
                </a:solidFill>
                <a:latin typeface="Arial"/>
                <a:cs typeface="Arial"/>
              </a:rPr>
              <a:t>SELECT-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ek</a:t>
            </a:r>
            <a:r>
              <a:rPr sz="18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UNION</a:t>
            </a:r>
            <a:r>
              <a:rPr sz="18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ALL-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jainak</a:t>
            </a:r>
            <a:r>
              <a:rPr sz="18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alternatívái</a:t>
            </a:r>
            <a:endParaRPr sz="1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884" y="485782"/>
            <a:ext cx="10515600" cy="680005"/>
          </a:xfrm>
          <a:prstGeom prst="rect">
            <a:avLst/>
          </a:prstGeom>
        </p:spPr>
        <p:txBody>
          <a:bodyPr vert="horz" wrap="square" lIns="0" tIns="124789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bg1"/>
                </a:solidFill>
              </a:rPr>
              <a:t>GROUPING</a:t>
            </a:r>
            <a:r>
              <a:rPr sz="3600" spc="-25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SETS</a:t>
            </a:r>
            <a:r>
              <a:rPr sz="3600" spc="-35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-</a:t>
            </a:r>
            <a:r>
              <a:rPr sz="3600" spc="-10" dirty="0">
                <a:solidFill>
                  <a:schemeClr val="bg1"/>
                </a:solidFill>
              </a:rPr>
              <a:t> PÉLDA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541264" y="1412747"/>
            <a:ext cx="6466840" cy="2554605"/>
          </a:xfrm>
          <a:prstGeom prst="rect">
            <a:avLst/>
          </a:prstGeom>
          <a:solidFill>
            <a:srgbClr val="F6EEE6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Példa</a:t>
            </a:r>
            <a:endParaRPr sz="2000">
              <a:latin typeface="Arial"/>
              <a:cs typeface="Arial"/>
            </a:endParaRPr>
          </a:p>
          <a:p>
            <a:pPr marL="92710" marR="283210">
              <a:lnSpc>
                <a:spcPct val="100000"/>
              </a:lnSpc>
            </a:pP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Készítsünk</a:t>
            </a:r>
            <a:r>
              <a:rPr sz="2000" spc="-5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listát</a:t>
            </a: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az</a:t>
            </a:r>
            <a:r>
              <a:rPr sz="2000" spc="-1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egyes</a:t>
            </a:r>
            <a:r>
              <a:rPr sz="2000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ügyfelek</a:t>
            </a:r>
            <a:r>
              <a:rPr sz="2000" spc="-1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átlagos</a:t>
            </a:r>
            <a:r>
              <a:rPr sz="2000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életkoráról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az</a:t>
            </a:r>
            <a:r>
              <a:rPr sz="2000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ügyfél</a:t>
            </a:r>
            <a:r>
              <a:rPr sz="2000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neme,</a:t>
            </a:r>
            <a:r>
              <a:rPr sz="2000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illetve</a:t>
            </a:r>
            <a:r>
              <a:rPr sz="2000" spc="-1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az</a:t>
            </a:r>
            <a:r>
              <a:rPr sz="2000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ügyfél</a:t>
            </a:r>
            <a:r>
              <a:rPr sz="2000" spc="-3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születési</a:t>
            </a:r>
            <a:r>
              <a:rPr sz="2000" spc="-4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éve</a:t>
            </a:r>
            <a:r>
              <a:rPr sz="2000" spc="-3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szerint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csoportosítva!</a:t>
            </a:r>
            <a:r>
              <a:rPr sz="2000" spc="-1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2000" spc="-1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listát</a:t>
            </a:r>
            <a:r>
              <a:rPr sz="2000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szűrjük</a:t>
            </a:r>
            <a:r>
              <a:rPr sz="2000" spc="-5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azon</a:t>
            </a:r>
            <a:r>
              <a:rPr sz="2000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ügyfelekre,</a:t>
            </a:r>
            <a:r>
              <a:rPr sz="2000" spc="-6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B203D"/>
                </a:solidFill>
                <a:latin typeface="Arial"/>
                <a:cs typeface="Arial"/>
              </a:rPr>
              <a:t>akik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neve</a:t>
            </a:r>
            <a:r>
              <a:rPr sz="2000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D-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vel</a:t>
            </a:r>
            <a:r>
              <a:rPr sz="2000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vagy</a:t>
            </a:r>
            <a:r>
              <a:rPr sz="2000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B203D"/>
                </a:solidFill>
                <a:latin typeface="Arial"/>
                <a:cs typeface="Arial"/>
              </a:rPr>
              <a:t>E-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vel</a:t>
            </a:r>
            <a:r>
              <a:rPr sz="2000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kezdődik!</a:t>
            </a:r>
            <a:endParaRPr sz="2000">
              <a:latin typeface="Arial"/>
              <a:cs typeface="Arial"/>
            </a:endParaRPr>
          </a:p>
          <a:p>
            <a:pPr marL="92710" marR="99060">
              <a:lnSpc>
                <a:spcPct val="100000"/>
              </a:lnSpc>
            </a:pP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(Az</a:t>
            </a:r>
            <a:r>
              <a:rPr sz="2000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életkor</a:t>
            </a:r>
            <a:r>
              <a:rPr sz="2000" spc="-5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legyen</a:t>
            </a:r>
            <a:r>
              <a:rPr sz="2000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születési</a:t>
            </a:r>
            <a:r>
              <a:rPr sz="2000" spc="-5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évtől</a:t>
            </a:r>
            <a:r>
              <a:rPr sz="2000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jelenlegi</a:t>
            </a:r>
            <a:r>
              <a:rPr sz="2000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évig</a:t>
            </a:r>
            <a:r>
              <a:rPr sz="2000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eltelt </a:t>
            </a:r>
            <a:r>
              <a:rPr sz="2000" dirty="0">
                <a:solidFill>
                  <a:srgbClr val="1B203D"/>
                </a:solidFill>
                <a:latin typeface="Arial"/>
                <a:cs typeface="Arial"/>
              </a:rPr>
              <a:t>évek</a:t>
            </a:r>
            <a:r>
              <a:rPr sz="2000" spc="-1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B203D"/>
                </a:solidFill>
                <a:latin typeface="Arial"/>
                <a:cs typeface="Arial"/>
              </a:rPr>
              <a:t>száma)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1273" y="3965194"/>
            <a:ext cx="5332730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SELECT</a:t>
            </a:r>
            <a:r>
              <a:rPr sz="2000" spc="135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szulev,</a:t>
            </a:r>
            <a:r>
              <a:rPr sz="2000" spc="140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spc="-20" dirty="0">
                <a:solidFill>
                  <a:schemeClr val="bg1"/>
                </a:solidFill>
                <a:latin typeface="IBM 3270"/>
                <a:cs typeface="IBM 3270"/>
              </a:rPr>
              <a:t>nem,</a:t>
            </a:r>
            <a:endParaRPr sz="2000" dirty="0">
              <a:solidFill>
                <a:schemeClr val="bg1"/>
              </a:solidFill>
              <a:latin typeface="IBM 3270"/>
              <a:cs typeface="IBM 3270"/>
            </a:endParaRPr>
          </a:p>
          <a:p>
            <a:pPr marL="991235">
              <a:lnSpc>
                <a:spcPct val="100000"/>
              </a:lnSpc>
            </a:pP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AVG(YEAR(GETDATE())-</a:t>
            </a:r>
            <a:r>
              <a:rPr sz="2000" spc="-10" dirty="0">
                <a:solidFill>
                  <a:schemeClr val="bg1"/>
                </a:solidFill>
                <a:latin typeface="IBM 3270"/>
                <a:cs typeface="IBM 3270"/>
              </a:rPr>
              <a:t>SZULEV)</a:t>
            </a:r>
            <a:endParaRPr sz="2000" dirty="0">
              <a:solidFill>
                <a:schemeClr val="bg1"/>
              </a:solidFill>
              <a:latin typeface="IBM 3270"/>
              <a:cs typeface="IBM 3270"/>
            </a:endParaRPr>
          </a:p>
          <a:p>
            <a:pPr marL="1067435">
              <a:lnSpc>
                <a:spcPct val="100000"/>
              </a:lnSpc>
            </a:pP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AS</a:t>
            </a:r>
            <a:r>
              <a:rPr sz="2000" spc="100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'Átlagos</a:t>
            </a:r>
            <a:r>
              <a:rPr sz="2000" spc="120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IBM 3270"/>
                <a:cs typeface="IBM 3270"/>
              </a:rPr>
              <a:t>életkor'</a:t>
            </a:r>
            <a:endParaRPr sz="2000" dirty="0">
              <a:solidFill>
                <a:schemeClr val="bg1"/>
              </a:solidFill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FROM</a:t>
            </a:r>
            <a:r>
              <a:rPr sz="2000" spc="95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IBM 3270"/>
                <a:cs typeface="IBM 3270"/>
              </a:rPr>
              <a:t>Ugyfel</a:t>
            </a:r>
            <a:endParaRPr sz="2000" dirty="0">
              <a:solidFill>
                <a:schemeClr val="bg1"/>
              </a:solidFill>
              <a:latin typeface="IBM 3270"/>
              <a:cs typeface="IBM 3270"/>
            </a:endParaRPr>
          </a:p>
          <a:p>
            <a:pPr marL="12700" marR="5080">
              <a:lnSpc>
                <a:spcPts val="2410"/>
              </a:lnSpc>
              <a:spcBef>
                <a:spcPts val="80"/>
              </a:spcBef>
            </a:pP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WHERE</a:t>
            </a:r>
            <a:r>
              <a:rPr sz="2000" spc="85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NEV</a:t>
            </a:r>
            <a:r>
              <a:rPr sz="2000" spc="85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LIKE</a:t>
            </a:r>
            <a:r>
              <a:rPr sz="2000" spc="85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'E%'</a:t>
            </a:r>
            <a:r>
              <a:rPr sz="2000" spc="95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OR</a:t>
            </a:r>
            <a:r>
              <a:rPr sz="2000" spc="80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NEV</a:t>
            </a:r>
            <a:r>
              <a:rPr sz="2000" spc="85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LIKE</a:t>
            </a:r>
            <a:r>
              <a:rPr sz="2000" spc="85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spc="-20" dirty="0">
                <a:solidFill>
                  <a:schemeClr val="bg1"/>
                </a:solidFill>
                <a:latin typeface="IBM 3270"/>
                <a:cs typeface="IBM 3270"/>
              </a:rPr>
              <a:t>'D%' </a:t>
            </a: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GROUP</a:t>
            </a:r>
            <a:r>
              <a:rPr sz="2000" spc="114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BY</a:t>
            </a:r>
            <a:r>
              <a:rPr sz="2000" spc="125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dirty="0">
                <a:solidFill>
                  <a:schemeClr val="bg1"/>
                </a:solidFill>
                <a:latin typeface="IBM 3270"/>
                <a:cs typeface="IBM 3270"/>
              </a:rPr>
              <a:t>GROUPING</a:t>
            </a:r>
            <a:r>
              <a:rPr sz="2000" spc="105" dirty="0">
                <a:solidFill>
                  <a:schemeClr val="bg1"/>
                </a:solidFill>
                <a:latin typeface="IBM 3270"/>
                <a:cs typeface="IBM 3270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IBM 3270"/>
                <a:cs typeface="IBM 3270"/>
              </a:rPr>
              <a:t>SETS((SZULEV),(NEM))</a:t>
            </a:r>
            <a:endParaRPr sz="2000" dirty="0">
              <a:solidFill>
                <a:schemeClr val="bg1"/>
              </a:solidFill>
              <a:latin typeface="IBM 3270"/>
              <a:cs typeface="IBM 327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1113" y="1488566"/>
          <a:ext cx="4325620" cy="438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6619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szulev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Átlagos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életkor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5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1967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1975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1976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1980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AE8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20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805"/>
                        </a:lnSpc>
                      </a:pPr>
                      <a:r>
                        <a:rPr sz="2400" spc="-25" dirty="0">
                          <a:solidFill>
                            <a:srgbClr val="1B203D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3409569"/>
            <a:ext cx="10908030" cy="3082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Használhatók</a:t>
            </a:r>
            <a:r>
              <a:rPr sz="20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chemeClr val="bg1"/>
                </a:solidFill>
                <a:latin typeface="Arial"/>
                <a:cs typeface="Arial"/>
              </a:rPr>
              <a:t>SELECT,</a:t>
            </a:r>
            <a:r>
              <a:rPr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bg1"/>
                </a:solidFill>
                <a:latin typeface="Arial"/>
                <a:cs typeface="Arial"/>
              </a:rPr>
              <a:t>HAVING</a:t>
            </a:r>
            <a:r>
              <a:rPr sz="20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és</a:t>
            </a:r>
            <a:r>
              <a:rPr sz="20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ORDER</a:t>
            </a:r>
            <a:r>
              <a:rPr sz="20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  <a:r>
              <a:rPr sz="20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részekben,</a:t>
            </a:r>
            <a:r>
              <a:rPr sz="20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amennyiben</a:t>
            </a:r>
            <a:r>
              <a:rPr sz="20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GROUP</a:t>
            </a:r>
            <a:r>
              <a:rPr sz="20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chemeClr val="bg1"/>
                </a:solidFill>
                <a:latin typeface="Arial"/>
                <a:cs typeface="Arial"/>
              </a:rPr>
              <a:t>BY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20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specifikálva</a:t>
            </a:r>
            <a:r>
              <a:rPr sz="2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chemeClr val="bg1"/>
                </a:solidFill>
                <a:latin typeface="Arial"/>
                <a:cs typeface="Arial"/>
              </a:rPr>
              <a:t>van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 marR="75120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Mindkét</a:t>
            </a:r>
            <a:r>
              <a:rPr sz="20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bg1"/>
                </a:solidFill>
                <a:latin typeface="Arial"/>
                <a:cs typeface="Arial"/>
              </a:rPr>
              <a:t>fv.</a:t>
            </a:r>
            <a:r>
              <a:rPr sz="20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legfontosabb</a:t>
            </a:r>
            <a:r>
              <a:rPr sz="20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alkalmazása,</a:t>
            </a:r>
            <a:r>
              <a:rPr sz="20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hogy</a:t>
            </a:r>
            <a:r>
              <a:rPr sz="20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megkülönböztessük</a:t>
            </a:r>
            <a:r>
              <a:rPr sz="20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chemeClr val="bg1"/>
                </a:solidFill>
                <a:latin typeface="Arial"/>
                <a:cs typeface="Arial"/>
              </a:rPr>
              <a:t>ROLLUP,</a:t>
            </a:r>
            <a:r>
              <a:rPr sz="20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CUBE</a:t>
            </a:r>
            <a:r>
              <a:rPr sz="20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chemeClr val="bg1"/>
                </a:solidFill>
                <a:latin typeface="Arial"/>
                <a:cs typeface="Arial"/>
              </a:rPr>
              <a:t>és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GROUPING</a:t>
            </a:r>
            <a:r>
              <a:rPr sz="2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"/>
                <a:cs typeface="Arial"/>
              </a:rPr>
              <a:t>SETS-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ek</a:t>
            </a:r>
            <a:r>
              <a:rPr sz="20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által</a:t>
            </a:r>
            <a:r>
              <a:rPr sz="20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visszaadott</a:t>
            </a:r>
            <a:r>
              <a:rPr sz="20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NULL</a:t>
            </a:r>
            <a:r>
              <a:rPr sz="20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értékeket</a:t>
            </a:r>
            <a:r>
              <a:rPr sz="20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(részösszegek,</a:t>
            </a:r>
            <a:r>
              <a:rPr sz="20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végösszegek)</a:t>
            </a:r>
            <a:r>
              <a:rPr sz="20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normál</a:t>
            </a:r>
            <a:r>
              <a:rPr sz="20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NULL</a:t>
            </a:r>
            <a:r>
              <a:rPr sz="20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"/>
                <a:cs typeface="Arial"/>
              </a:rPr>
              <a:t>értékektől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 marR="70866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Ha</a:t>
            </a:r>
            <a:r>
              <a:rPr sz="20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egy</a:t>
            </a:r>
            <a:r>
              <a:rPr sz="2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oszlop(kifejezés)</a:t>
            </a:r>
            <a:r>
              <a:rPr sz="20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szerint</a:t>
            </a:r>
            <a:r>
              <a:rPr sz="20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csoportosítunk,</a:t>
            </a:r>
            <a:r>
              <a:rPr sz="20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akkor</a:t>
            </a:r>
            <a:r>
              <a:rPr sz="20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két</a:t>
            </a:r>
            <a:r>
              <a:rPr sz="20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bg1"/>
                </a:solidFill>
                <a:latin typeface="Arial"/>
                <a:cs typeface="Arial"/>
              </a:rPr>
              <a:t>fv.</a:t>
            </a:r>
            <a:r>
              <a:rPr sz="2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ugyanazt</a:t>
            </a:r>
            <a:r>
              <a:rPr sz="20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sz="20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értéket</a:t>
            </a:r>
            <a:r>
              <a:rPr sz="20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bg1"/>
                </a:solidFill>
                <a:latin typeface="Arial"/>
                <a:cs typeface="Arial"/>
              </a:rPr>
              <a:t>adja </a:t>
            </a:r>
            <a:r>
              <a:rPr sz="2000" spc="-10" dirty="0">
                <a:solidFill>
                  <a:schemeClr val="bg1"/>
                </a:solidFill>
                <a:latin typeface="Arial"/>
                <a:cs typeface="Arial"/>
              </a:rPr>
              <a:t>vissza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64135" marR="123825">
              <a:lnSpc>
                <a:spcPct val="100000"/>
              </a:lnSpc>
              <a:spcBef>
                <a:spcPts val="1505"/>
              </a:spcBef>
            </a:pP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*</a:t>
            </a:r>
            <a:r>
              <a:rPr sz="16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600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szintszám</a:t>
            </a:r>
            <a:r>
              <a:rPr sz="16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számítása</a:t>
            </a:r>
            <a:r>
              <a:rPr sz="16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úgy</a:t>
            </a:r>
            <a:r>
              <a:rPr sz="16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történik,</a:t>
            </a:r>
            <a:r>
              <a:rPr sz="16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hogy</a:t>
            </a:r>
            <a:r>
              <a:rPr sz="16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oszloplistához</a:t>
            </a:r>
            <a:r>
              <a:rPr sz="16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egy</a:t>
            </a:r>
            <a:r>
              <a:rPr sz="16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bináris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kódot</a:t>
            </a:r>
            <a:r>
              <a:rPr sz="16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rendelünk.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Ennek</a:t>
            </a:r>
            <a:r>
              <a:rPr sz="16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i-ik</a:t>
            </a:r>
            <a:r>
              <a:rPr sz="16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eleme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1,</a:t>
            </a:r>
            <a:r>
              <a:rPr sz="16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ha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sz="16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i-</a:t>
            </a:r>
            <a:r>
              <a:rPr sz="1600" spc="-25" dirty="0">
                <a:solidFill>
                  <a:schemeClr val="bg1"/>
                </a:solidFill>
                <a:latin typeface="Arial"/>
                <a:cs typeface="Arial"/>
              </a:rPr>
              <a:t>ik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oszlop</a:t>
            </a:r>
            <a:r>
              <a:rPr sz="16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szerint</a:t>
            </a:r>
            <a:r>
              <a:rPr sz="16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van</a:t>
            </a:r>
            <a:r>
              <a:rPr sz="16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aggregálás,</a:t>
            </a:r>
            <a:r>
              <a:rPr sz="16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különben</a:t>
            </a:r>
            <a:r>
              <a:rPr sz="16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0.</a:t>
            </a:r>
            <a:r>
              <a:rPr sz="16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600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szintszám</a:t>
            </a:r>
            <a:r>
              <a:rPr sz="16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bináris</a:t>
            </a:r>
            <a:r>
              <a:rPr sz="16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szám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értéke</a:t>
            </a:r>
            <a:r>
              <a:rPr sz="16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lesz</a:t>
            </a:r>
            <a:r>
              <a:rPr sz="16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tízes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számrendszerben.</a:t>
            </a:r>
            <a:r>
              <a:rPr sz="1600" spc="4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Pl:</a:t>
            </a:r>
            <a:r>
              <a:rPr sz="16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ha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csoport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(oszlop1,</a:t>
            </a:r>
            <a:r>
              <a:rPr sz="16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oszlop2),</a:t>
            </a:r>
            <a:r>
              <a:rPr sz="16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és</a:t>
            </a:r>
            <a:r>
              <a:rPr sz="16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mindkettő</a:t>
            </a:r>
            <a:r>
              <a:rPr sz="16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szerint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van</a:t>
            </a:r>
            <a:r>
              <a:rPr sz="16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aggregálás,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akkor</a:t>
            </a:r>
            <a:r>
              <a:rPr sz="16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szintszám</a:t>
            </a:r>
            <a:r>
              <a:rPr sz="16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binárisan</a:t>
            </a:r>
            <a:r>
              <a:rPr sz="16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11,</a:t>
            </a:r>
            <a:r>
              <a:rPr sz="16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decimálisan</a:t>
            </a:r>
            <a:r>
              <a:rPr sz="16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chemeClr val="bg1"/>
                </a:solidFill>
                <a:latin typeface="Arial"/>
                <a:cs typeface="Arial"/>
              </a:rPr>
              <a:t>3.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3286" y="497840"/>
            <a:ext cx="830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24905" algn="l"/>
              </a:tabLst>
            </a:pPr>
            <a:r>
              <a:rPr sz="2800" dirty="0">
                <a:solidFill>
                  <a:schemeClr val="bg1"/>
                </a:solidFill>
              </a:rPr>
              <a:t>A</a:t>
            </a:r>
            <a:r>
              <a:rPr sz="2800" spc="-120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GROUPING</a:t>
            </a:r>
            <a:r>
              <a:rPr sz="2800" spc="-70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és</a:t>
            </a:r>
            <a:r>
              <a:rPr sz="2800" spc="-105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GROUPING</a:t>
            </a:r>
            <a:r>
              <a:rPr sz="2800" spc="-75" dirty="0">
                <a:solidFill>
                  <a:schemeClr val="bg1"/>
                </a:solidFill>
              </a:rPr>
              <a:t> </a:t>
            </a:r>
            <a:r>
              <a:rPr sz="2800" spc="-25" dirty="0">
                <a:solidFill>
                  <a:schemeClr val="bg1"/>
                </a:solidFill>
              </a:rPr>
              <a:t>_ID</a:t>
            </a:r>
            <a:r>
              <a:rPr sz="2800" dirty="0">
                <a:solidFill>
                  <a:schemeClr val="bg1"/>
                </a:solidFill>
              </a:rPr>
              <a:t>	</a:t>
            </a:r>
            <a:r>
              <a:rPr sz="2800" spc="-10" dirty="0">
                <a:solidFill>
                  <a:schemeClr val="bg1"/>
                </a:solidFill>
              </a:rPr>
              <a:t>függvények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827" y="1461516"/>
            <a:ext cx="10953115" cy="1724025"/>
          </a:xfrm>
          <a:prstGeom prst="rect">
            <a:avLst/>
          </a:prstGeom>
          <a:solidFill>
            <a:srgbClr val="D1AE84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 marR="102235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2400" spc="-1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GROUPING</a:t>
            </a:r>
            <a:r>
              <a:rPr sz="2400" spc="-8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B203D"/>
                </a:solidFill>
                <a:latin typeface="Arial"/>
                <a:cs typeface="Arial"/>
              </a:rPr>
              <a:t>fv.</a:t>
            </a:r>
            <a:r>
              <a:rPr sz="2400" spc="-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értéke</a:t>
            </a:r>
            <a:r>
              <a:rPr sz="2400" spc="-6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1,</a:t>
            </a:r>
            <a:r>
              <a:rPr sz="2400" spc="-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ha</a:t>
            </a:r>
            <a:r>
              <a:rPr sz="2400" spc="-5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az</a:t>
            </a:r>
            <a:r>
              <a:rPr sz="2400" spc="-6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adott</a:t>
            </a:r>
            <a:r>
              <a:rPr sz="2400" spc="-5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B203D"/>
                </a:solidFill>
                <a:latin typeface="Arial"/>
                <a:cs typeface="Arial"/>
              </a:rPr>
              <a:t>oszlopkifejezés</a:t>
            </a:r>
            <a:r>
              <a:rPr sz="2400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szerint</a:t>
            </a:r>
            <a:r>
              <a:rPr sz="2400" spc="-6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aggregálás</a:t>
            </a:r>
            <a:r>
              <a:rPr sz="2400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B203D"/>
                </a:solidFill>
                <a:latin typeface="Arial"/>
                <a:cs typeface="Arial"/>
              </a:rPr>
              <a:t>(sum,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min,</a:t>
            </a:r>
            <a:r>
              <a:rPr sz="2400" spc="-5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max</a:t>
            </a:r>
            <a:r>
              <a:rPr sz="2400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stb.)</a:t>
            </a:r>
            <a:r>
              <a:rPr sz="2400" spc="-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van,</a:t>
            </a:r>
            <a:r>
              <a:rPr sz="2400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különben</a:t>
            </a:r>
            <a:r>
              <a:rPr sz="2400" spc="-1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1B203D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90805" marR="85153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2400" spc="-1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GROUPING_ID</a:t>
            </a:r>
            <a:r>
              <a:rPr sz="2400" spc="-11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B203D"/>
                </a:solidFill>
                <a:latin typeface="Arial"/>
                <a:cs typeface="Arial"/>
              </a:rPr>
              <a:t>fv.</a:t>
            </a:r>
            <a:r>
              <a:rPr sz="2400" spc="-9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értéke</a:t>
            </a:r>
            <a:r>
              <a:rPr sz="2400" spc="-7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2400" spc="-9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paraméterként</a:t>
            </a:r>
            <a:r>
              <a:rPr sz="2400" spc="-8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megkapott</a:t>
            </a:r>
            <a:r>
              <a:rPr sz="2400" spc="-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B203D"/>
                </a:solidFill>
                <a:latin typeface="Arial"/>
                <a:cs typeface="Arial"/>
              </a:rPr>
              <a:t>oszlopkifejezések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aggregációs</a:t>
            </a:r>
            <a:r>
              <a:rPr sz="2400" spc="-114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B203D"/>
                </a:solidFill>
                <a:latin typeface="Arial"/>
                <a:cs typeface="Arial"/>
              </a:rPr>
              <a:t>szintjének</a:t>
            </a:r>
            <a:r>
              <a:rPr sz="2400" spc="-1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B203D"/>
                </a:solidFill>
                <a:latin typeface="Arial"/>
                <a:cs typeface="Arial"/>
              </a:rPr>
              <a:t>száma*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3BEF-CE7D-4E22-ADC1-E1231147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Bevezetés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19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777484" y="3128898"/>
            <a:ext cx="5872225" cy="142346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752475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FF"/>
                </a:solidFill>
                <a:latin typeface="IBM 3270"/>
                <a:cs typeface="IBM 3270"/>
              </a:rPr>
              <a:t>IIF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solidFill>
                  <a:srgbClr val="FF00FF"/>
                </a:solidFill>
                <a:latin typeface="IBM 3270"/>
                <a:cs typeface="IBM 3270"/>
              </a:rPr>
              <a:t>GROUPING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latin typeface="IBM 3270"/>
                <a:cs typeface="IBM 3270"/>
              </a:rPr>
              <a:t>REND_DATUM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)=</a:t>
            </a:r>
            <a:r>
              <a:rPr sz="1800" spc="-10" dirty="0">
                <a:latin typeface="IBM 3270"/>
                <a:cs typeface="IBM 3270"/>
              </a:rPr>
              <a:t>1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r>
              <a:rPr sz="1800" spc="-10" dirty="0">
                <a:solidFill>
                  <a:srgbClr val="FF0000"/>
                </a:solidFill>
                <a:latin typeface="IBM 3270"/>
                <a:cs typeface="IBM 3270"/>
              </a:rPr>
              <a:t>'Összesen'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, </a:t>
            </a:r>
            <a:r>
              <a:rPr sz="1800" dirty="0">
                <a:solidFill>
                  <a:srgbClr val="FF00FF"/>
                </a:solidFill>
                <a:latin typeface="IBM 3270"/>
                <a:cs typeface="IBM 3270"/>
              </a:rPr>
              <a:t>CAST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dirty="0">
                <a:latin typeface="IBM 3270"/>
                <a:cs typeface="IBM 3270"/>
              </a:rPr>
              <a:t>REND_DATUM</a:t>
            </a:r>
            <a:r>
              <a:rPr sz="1800" spc="55" dirty="0"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1800" spc="5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IBM 3270"/>
                <a:cs typeface="IBM 3270"/>
              </a:rPr>
              <a:t>nvarchar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latin typeface="IBM 3270"/>
                <a:cs typeface="IBM 3270"/>
              </a:rPr>
              <a:t>10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)))</a:t>
            </a:r>
            <a:endParaRPr sz="1800" dirty="0">
              <a:latin typeface="IBM 3270"/>
              <a:cs typeface="IBM 3270"/>
            </a:endParaRPr>
          </a:p>
          <a:p>
            <a:pPr marL="1703705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1800" spc="4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FF0000"/>
                </a:solidFill>
                <a:latin typeface="IBM 3270"/>
                <a:cs typeface="IBM 3270"/>
              </a:rPr>
              <a:t>'Rendelés</a:t>
            </a:r>
            <a:r>
              <a:rPr sz="1800" spc="40" dirty="0">
                <a:solidFill>
                  <a:srgbClr val="FF0000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IBM 3270"/>
                <a:cs typeface="IBM 3270"/>
              </a:rPr>
              <a:t>dátuma'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endParaRPr sz="1800" dirty="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800" dirty="0">
              <a:latin typeface="IBM 3270"/>
              <a:cs typeface="IBM 3270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CASE</a:t>
            </a:r>
            <a:r>
              <a:rPr sz="1800" spc="9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FF00FF"/>
                </a:solidFill>
                <a:latin typeface="IBM 3270"/>
                <a:cs typeface="IBM 3270"/>
              </a:rPr>
              <a:t>GROUPING_ID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dirty="0">
                <a:latin typeface="IBM 3270"/>
                <a:cs typeface="IBM 3270"/>
              </a:rPr>
              <a:t>REND_DATUM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r>
              <a:rPr sz="1800" spc="90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latin typeface="IBM 3270"/>
                <a:cs typeface="IBM 3270"/>
              </a:rPr>
              <a:t>FIZ_MOD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endParaRPr sz="1800" dirty="0">
              <a:latin typeface="IBM 3270"/>
              <a:cs typeface="IBM 327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0351" y="1519427"/>
            <a:ext cx="5046345" cy="1369060"/>
          </a:xfrm>
          <a:prstGeom prst="rect">
            <a:avLst/>
          </a:prstGeom>
          <a:solidFill>
            <a:srgbClr val="F6EEE6"/>
          </a:solidFill>
        </p:spPr>
        <p:txBody>
          <a:bodyPr vert="horz" wrap="square" lIns="0" tIns="45719" rIns="0" bIns="0" rtlCol="0">
            <a:spAutoFit/>
          </a:bodyPr>
          <a:lstStyle/>
          <a:p>
            <a:pPr marL="103505" marR="288925">
              <a:lnSpc>
                <a:spcPct val="100000"/>
              </a:lnSpc>
              <a:spcBef>
                <a:spcPts val="359"/>
              </a:spcBef>
            </a:pP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Pl:</a:t>
            </a:r>
            <a:r>
              <a:rPr sz="2050" b="1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listázzuk,</a:t>
            </a:r>
            <a:r>
              <a:rPr sz="2050" b="1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hogy</a:t>
            </a:r>
            <a:r>
              <a:rPr sz="2050" b="1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melyik</a:t>
            </a:r>
            <a:r>
              <a:rPr sz="2050" b="1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évben</a:t>
            </a:r>
            <a:r>
              <a:rPr sz="2050" b="1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spc="-20" dirty="0">
                <a:solidFill>
                  <a:srgbClr val="1B203D"/>
                </a:solidFill>
                <a:latin typeface="Arial"/>
                <a:cs typeface="Arial"/>
              </a:rPr>
              <a:t>hány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db</a:t>
            </a:r>
            <a:r>
              <a:rPr sz="2050" b="1" spc="-3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terméket</a:t>
            </a:r>
            <a:r>
              <a:rPr sz="2050" b="1" spc="-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rendeltek</a:t>
            </a:r>
            <a:r>
              <a:rPr sz="2050" b="1" spc="-1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meg!</a:t>
            </a:r>
            <a:r>
              <a:rPr sz="2050" b="1" spc="-7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2050" b="1" spc="-9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1B203D"/>
                </a:solidFill>
                <a:latin typeface="Arial"/>
                <a:cs typeface="Arial"/>
              </a:rPr>
              <a:t>lista</a:t>
            </a:r>
            <a:endParaRPr sz="2050">
              <a:latin typeface="Arial"/>
              <a:cs typeface="Arial"/>
            </a:endParaRPr>
          </a:p>
          <a:p>
            <a:pPr marL="103505" marR="589915">
              <a:lnSpc>
                <a:spcPct val="100000"/>
              </a:lnSpc>
              <a:spcBef>
                <a:spcPts val="10"/>
              </a:spcBef>
            </a:pP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megfelelően</a:t>
            </a:r>
            <a:r>
              <a:rPr sz="2050" b="1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jelölve</a:t>
            </a:r>
            <a:r>
              <a:rPr sz="2050" b="1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jelenítse</a:t>
            </a:r>
            <a:r>
              <a:rPr sz="2050" b="1" spc="-4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meg</a:t>
            </a:r>
            <a:r>
              <a:rPr sz="2050" b="1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spc="-50" dirty="0">
                <a:solidFill>
                  <a:srgbClr val="1B203D"/>
                </a:solidFill>
                <a:latin typeface="Arial"/>
                <a:cs typeface="Arial"/>
              </a:rPr>
              <a:t>a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rendelések</a:t>
            </a:r>
            <a:r>
              <a:rPr sz="2050" b="1" spc="-4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teljes</a:t>
            </a:r>
            <a:r>
              <a:rPr sz="2050" b="1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összegét</a:t>
            </a:r>
            <a:r>
              <a:rPr sz="2050" b="1" spc="-5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1B203D"/>
                </a:solidFill>
                <a:latin typeface="Arial"/>
                <a:cs typeface="Arial"/>
              </a:rPr>
              <a:t>is!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5890" y="397598"/>
            <a:ext cx="10515600" cy="700960"/>
          </a:xfrm>
          <a:prstGeom prst="rect">
            <a:avLst/>
          </a:prstGeom>
        </p:spPr>
        <p:txBody>
          <a:bodyPr vert="horz" wrap="square" lIns="0" tIns="145541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bg1"/>
                </a:solidFill>
              </a:rPr>
              <a:t>GROUPING</a:t>
            </a:r>
            <a:r>
              <a:rPr sz="3600" spc="-85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&amp;</a:t>
            </a:r>
            <a:r>
              <a:rPr sz="3600" spc="-100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Részösszeg,</a:t>
            </a:r>
            <a:r>
              <a:rPr sz="3600" spc="-85" dirty="0">
                <a:solidFill>
                  <a:schemeClr val="bg1"/>
                </a:solidFill>
              </a:rPr>
              <a:t> </a:t>
            </a:r>
            <a:r>
              <a:rPr sz="3600" spc="-10" dirty="0">
                <a:solidFill>
                  <a:schemeClr val="bg1"/>
                </a:solidFill>
              </a:rPr>
              <a:t>végösszeg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376" y="3217290"/>
            <a:ext cx="4387850" cy="30454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4460" marR="3627120" indent="-1250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IBM 3270"/>
                <a:cs typeface="IBM 3270"/>
              </a:rPr>
              <a:t>SELECT </a:t>
            </a:r>
            <a:r>
              <a:rPr sz="1800" spc="-5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endParaRPr sz="1800" dirty="0">
              <a:latin typeface="IBM 3270"/>
              <a:cs typeface="IBM 3270"/>
            </a:endParaRPr>
          </a:p>
          <a:p>
            <a:pPr marL="249554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CASE</a:t>
            </a:r>
            <a:r>
              <a:rPr sz="180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solidFill>
                  <a:srgbClr val="FF00FF"/>
                </a:solidFill>
                <a:latin typeface="IBM 3270"/>
                <a:cs typeface="IBM 3270"/>
              </a:rPr>
              <a:t>GROUPING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solidFill>
                  <a:srgbClr val="FF00FF"/>
                </a:solidFill>
                <a:latin typeface="IBM 3270"/>
                <a:cs typeface="IBM 3270"/>
              </a:rPr>
              <a:t>YEAR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latin typeface="IBM 3270"/>
                <a:cs typeface="IBM 3270"/>
              </a:rPr>
              <a:t>REND_DATUM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))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WHEN</a:t>
            </a:r>
            <a:r>
              <a:rPr sz="180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latin typeface="IBM 3270"/>
                <a:cs typeface="IBM 3270"/>
              </a:rPr>
              <a:t>0</a:t>
            </a:r>
            <a:r>
              <a:rPr sz="1800" spc="45" dirty="0"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THEN</a:t>
            </a:r>
            <a:r>
              <a:rPr sz="180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solidFill>
                  <a:srgbClr val="FF00FF"/>
                </a:solidFill>
                <a:latin typeface="IBM 3270"/>
                <a:cs typeface="IBM 3270"/>
              </a:rPr>
              <a:t>CAST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solidFill>
                  <a:srgbClr val="FF00FF"/>
                </a:solidFill>
                <a:latin typeface="IBM 3270"/>
                <a:cs typeface="IBM 3270"/>
              </a:rPr>
              <a:t>YEAR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latin typeface="IBM 3270"/>
                <a:cs typeface="IBM 3270"/>
              </a:rPr>
              <a:t>REND_DATUM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endParaRPr sz="1800" dirty="0">
              <a:latin typeface="IBM 3270"/>
              <a:cs typeface="IBM 3270"/>
            </a:endParaRPr>
          </a:p>
          <a:p>
            <a:pPr marL="249554" marR="746125" indent="1504315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180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IBM 3270"/>
                <a:cs typeface="IBM 3270"/>
              </a:rPr>
              <a:t>nvarchar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latin typeface="IBM 3270"/>
                <a:cs typeface="IBM 3270"/>
              </a:rPr>
              <a:t>4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))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WHEN</a:t>
            </a:r>
            <a:r>
              <a:rPr sz="1800" spc="3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latin typeface="IBM 3270"/>
                <a:cs typeface="IBM 3270"/>
              </a:rPr>
              <a:t>1</a:t>
            </a:r>
            <a:r>
              <a:rPr sz="1800" spc="50" dirty="0"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THEN</a:t>
            </a:r>
            <a:r>
              <a:rPr sz="1800" spc="3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FF0000"/>
                </a:solidFill>
                <a:latin typeface="IBM 3270"/>
                <a:cs typeface="IBM 3270"/>
              </a:rPr>
              <a:t>'Összesen'</a:t>
            </a:r>
            <a:r>
              <a:rPr sz="1800" spc="50" dirty="0">
                <a:solidFill>
                  <a:srgbClr val="FF0000"/>
                </a:solidFill>
                <a:latin typeface="IBM 3270"/>
                <a:cs typeface="IBM 3270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IBM 3270"/>
                <a:cs typeface="IBM 3270"/>
              </a:rPr>
              <a:t>END</a:t>
            </a:r>
            <a:endParaRPr sz="1800" dirty="0">
              <a:latin typeface="IBM 3270"/>
              <a:cs typeface="IBM 3270"/>
            </a:endParaRPr>
          </a:p>
          <a:p>
            <a:pPr marL="249554">
              <a:lnSpc>
                <a:spcPct val="100000"/>
              </a:lnSpc>
            </a:pPr>
            <a:r>
              <a:rPr sz="1800" spc="-5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endParaRPr sz="1800" dirty="0">
              <a:latin typeface="IBM 3270"/>
              <a:cs typeface="IBM 3270"/>
            </a:endParaRPr>
          </a:p>
          <a:p>
            <a:pPr marL="249554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180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25" dirty="0">
                <a:latin typeface="IBM 3270"/>
                <a:cs typeface="IBM 3270"/>
              </a:rPr>
              <a:t>ÉV</a:t>
            </a:r>
            <a:r>
              <a:rPr sz="1800" spc="-25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endParaRPr sz="1800" dirty="0">
              <a:latin typeface="IBM 3270"/>
              <a:cs typeface="IBM 3270"/>
            </a:endParaRPr>
          </a:p>
          <a:p>
            <a:pPr marL="249554">
              <a:lnSpc>
                <a:spcPct val="100000"/>
              </a:lnSpc>
            </a:pPr>
            <a:r>
              <a:rPr sz="1800" dirty="0">
                <a:solidFill>
                  <a:srgbClr val="FF00FF"/>
                </a:solidFill>
                <a:latin typeface="IBM 3270"/>
                <a:cs typeface="IBM 3270"/>
              </a:rPr>
              <a:t>COUNT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(*)</a:t>
            </a:r>
            <a:r>
              <a:rPr sz="1800" spc="3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1800" spc="4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IBM 3270"/>
                <a:cs typeface="IBM 3270"/>
              </a:rPr>
              <a:t>'DB'</a:t>
            </a:r>
            <a:endParaRPr sz="1800" dirty="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180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latin typeface="IBM 3270"/>
                <a:cs typeface="IBM 3270"/>
              </a:rPr>
              <a:t>Rendeles</a:t>
            </a:r>
            <a:endParaRPr sz="1800" dirty="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GROUP</a:t>
            </a:r>
            <a:r>
              <a:rPr sz="180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BY</a:t>
            </a:r>
            <a:r>
              <a:rPr sz="180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IBM 3270"/>
                <a:cs typeface="IBM 3270"/>
              </a:rPr>
              <a:t>ROLLUP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solidFill>
                  <a:srgbClr val="FF00FF"/>
                </a:solidFill>
                <a:latin typeface="IBM 3270"/>
                <a:cs typeface="IBM 3270"/>
              </a:rPr>
              <a:t>YEAR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latin typeface="IBM 3270"/>
                <a:cs typeface="IBM 3270"/>
              </a:rPr>
              <a:t>REND_DATUM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))</a:t>
            </a:r>
            <a:endParaRPr sz="1800" dirty="0">
              <a:latin typeface="IBM 3270"/>
              <a:cs typeface="IBM 327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7494" y="3128898"/>
            <a:ext cx="777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IBM 3270"/>
                <a:cs typeface="IBM 3270"/>
              </a:rPr>
              <a:t>SELECT</a:t>
            </a:r>
            <a:endParaRPr sz="1800">
              <a:latin typeface="IBM 3270"/>
              <a:cs typeface="IBM 327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5161" y="3951858"/>
            <a:ext cx="12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endParaRPr sz="1800">
              <a:latin typeface="IBM 3270"/>
              <a:cs typeface="IBM 3270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19402"/>
              </p:ext>
            </p:extLst>
          </p:nvPr>
        </p:nvGraphicFramePr>
        <p:xfrm>
          <a:off x="5751871" y="4572277"/>
          <a:ext cx="5838140" cy="776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4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R="23495" algn="ctr">
                        <a:lnSpc>
                          <a:spcPts val="1695"/>
                        </a:lnSpc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WHEN</a:t>
                      </a:r>
                      <a:endParaRPr sz="1800">
                        <a:solidFill>
                          <a:schemeClr val="tx1"/>
                        </a:solidFill>
                        <a:latin typeface="IBM 3270"/>
                        <a:cs typeface="IBM 327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95"/>
                        </a:lnSpc>
                      </a:pPr>
                      <a:r>
                        <a:rPr sz="1800" spc="-5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0</a:t>
                      </a:r>
                      <a:endParaRPr sz="1800">
                        <a:solidFill>
                          <a:schemeClr val="tx1"/>
                        </a:solidFill>
                        <a:latin typeface="IBM 3270"/>
                        <a:cs typeface="IBM 327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THEN</a:t>
                      </a:r>
                      <a:endParaRPr sz="1800">
                        <a:solidFill>
                          <a:schemeClr val="tx1"/>
                        </a:solidFill>
                        <a:latin typeface="IBM 3270"/>
                        <a:cs typeface="IBM 327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95"/>
                        </a:lnSpc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FIZ_MOD</a:t>
                      </a:r>
                      <a:endParaRPr sz="1800" dirty="0">
                        <a:solidFill>
                          <a:schemeClr val="tx1"/>
                        </a:solidFill>
                        <a:latin typeface="IBM 3270"/>
                        <a:cs typeface="IBM 327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ts val="1875"/>
                        </a:lnSpc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WHEN</a:t>
                      </a:r>
                      <a:endParaRPr sz="1800" dirty="0">
                        <a:solidFill>
                          <a:schemeClr val="tx1"/>
                        </a:solidFill>
                        <a:latin typeface="IBM 3270"/>
                        <a:cs typeface="IBM 327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5"/>
                        </a:lnSpc>
                      </a:pPr>
                      <a:r>
                        <a:rPr sz="1800" spc="-5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IBM 3270"/>
                        <a:cs typeface="IBM 327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THEN</a:t>
                      </a:r>
                      <a:endParaRPr sz="1800">
                        <a:solidFill>
                          <a:schemeClr val="tx1"/>
                        </a:solidFill>
                        <a:latin typeface="IBM 3270"/>
                        <a:cs typeface="IBM 327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'**Fizetési</a:t>
                      </a:r>
                      <a:r>
                        <a:rPr sz="1800" spc="55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módok</a:t>
                      </a:r>
                      <a:r>
                        <a:rPr sz="1800" spc="75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összesen**'</a:t>
                      </a:r>
                      <a:endParaRPr sz="1800" dirty="0">
                        <a:solidFill>
                          <a:schemeClr val="tx1"/>
                        </a:solidFill>
                        <a:latin typeface="IBM 3270"/>
                        <a:cs typeface="IBM 327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R="23495" algn="ctr">
                        <a:lnSpc>
                          <a:spcPts val="1875"/>
                        </a:lnSpc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WHEN</a:t>
                      </a:r>
                      <a:endParaRPr sz="1800">
                        <a:solidFill>
                          <a:schemeClr val="tx1"/>
                        </a:solidFill>
                        <a:latin typeface="IBM 3270"/>
                        <a:cs typeface="IBM 327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5"/>
                        </a:lnSpc>
                      </a:pPr>
                      <a:r>
                        <a:rPr sz="1800" spc="-5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IBM 3270"/>
                        <a:cs typeface="IBM 327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THEN</a:t>
                      </a:r>
                      <a:endParaRPr sz="1800">
                        <a:solidFill>
                          <a:schemeClr val="tx1"/>
                        </a:solidFill>
                        <a:latin typeface="IBM 3270"/>
                        <a:cs typeface="IBM 327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75"/>
                        </a:lnSpc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IBM 3270"/>
                          <a:cs typeface="IBM 3270"/>
                        </a:rPr>
                        <a:t>'Összesen'</a:t>
                      </a:r>
                      <a:endParaRPr sz="1800" dirty="0">
                        <a:solidFill>
                          <a:schemeClr val="tx1"/>
                        </a:solidFill>
                        <a:latin typeface="IBM 3270"/>
                        <a:cs typeface="IBM 327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777484" y="5323713"/>
            <a:ext cx="5838140" cy="112458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0"/>
              </a:spcBef>
              <a:tabLst>
                <a:tab pos="1139825" algn="l"/>
              </a:tabLst>
            </a:pPr>
            <a:r>
              <a:rPr sz="1800" spc="-20" dirty="0">
                <a:solidFill>
                  <a:srgbClr val="0000FF"/>
                </a:solidFill>
                <a:latin typeface="IBM 3270"/>
                <a:cs typeface="IBM 3270"/>
              </a:rPr>
              <a:t>END</a:t>
            </a:r>
            <a:r>
              <a:rPr sz="1800" spc="-2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	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180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IBM 3270"/>
                <a:cs typeface="IBM 3270"/>
              </a:rPr>
              <a:t>'FIZ_MOD'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endParaRPr sz="1800" dirty="0">
              <a:latin typeface="IBM 3270"/>
              <a:cs typeface="IBM 3270"/>
            </a:endParaRPr>
          </a:p>
          <a:p>
            <a:pPr marL="387350">
              <a:lnSpc>
                <a:spcPct val="100000"/>
              </a:lnSpc>
            </a:pPr>
            <a:r>
              <a:rPr sz="1800" dirty="0">
                <a:solidFill>
                  <a:srgbClr val="FF00FF"/>
                </a:solidFill>
                <a:latin typeface="IBM 3270"/>
                <a:cs typeface="IBM 3270"/>
              </a:rPr>
              <a:t>COUNT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(*)</a:t>
            </a:r>
            <a:r>
              <a:rPr sz="1800" spc="3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180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IBM 3270"/>
                <a:cs typeface="IBM 3270"/>
              </a:rPr>
              <a:t>'DB'</a:t>
            </a:r>
            <a:endParaRPr sz="1800" dirty="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180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latin typeface="IBM 3270"/>
                <a:cs typeface="IBM 3270"/>
              </a:rPr>
              <a:t>Rendeles</a:t>
            </a:r>
            <a:endParaRPr sz="1800" dirty="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GROUP</a:t>
            </a:r>
            <a:r>
              <a:rPr sz="1800" spc="5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BY</a:t>
            </a:r>
            <a:r>
              <a:rPr sz="1800" spc="5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ROLLUP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dirty="0">
                <a:latin typeface="IBM 3270"/>
                <a:cs typeface="IBM 3270"/>
              </a:rPr>
              <a:t>REND_DATUM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r>
              <a:rPr sz="1800" spc="4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latin typeface="IBM 3270"/>
                <a:cs typeface="IBM 3270"/>
              </a:rPr>
              <a:t>FIZ_MOD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endParaRPr sz="1800" dirty="0">
              <a:latin typeface="IBM 3270"/>
              <a:cs typeface="IBM 327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7484" y="1525524"/>
            <a:ext cx="6096000" cy="1356360"/>
          </a:xfrm>
          <a:prstGeom prst="rect">
            <a:avLst/>
          </a:prstGeom>
          <a:solidFill>
            <a:srgbClr val="F6EEE6"/>
          </a:solidFill>
        </p:spPr>
        <p:txBody>
          <a:bodyPr vert="horz" wrap="square" lIns="0" tIns="45720" rIns="0" bIns="0" rtlCol="0">
            <a:spAutoFit/>
          </a:bodyPr>
          <a:lstStyle/>
          <a:p>
            <a:pPr marL="105410" marR="264160">
              <a:lnSpc>
                <a:spcPct val="100000"/>
              </a:lnSpc>
              <a:spcBef>
                <a:spcPts val="360"/>
              </a:spcBef>
            </a:pP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Pl:</a:t>
            </a:r>
            <a:r>
              <a:rPr sz="2050" b="1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listázzuk,</a:t>
            </a:r>
            <a:r>
              <a:rPr sz="2050" b="1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hogy</a:t>
            </a:r>
            <a:r>
              <a:rPr sz="2050" b="1" spc="-3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naponta,</a:t>
            </a:r>
            <a:r>
              <a:rPr sz="2050" b="1" spc="-1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azon</a:t>
            </a:r>
            <a:r>
              <a:rPr sz="2050" b="1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belül</a:t>
            </a:r>
            <a:r>
              <a:rPr sz="2050" b="1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1B203D"/>
                </a:solidFill>
                <a:latin typeface="Arial"/>
                <a:cs typeface="Arial"/>
              </a:rPr>
              <a:t>fizetési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mód</a:t>
            </a:r>
            <a:r>
              <a:rPr sz="2050" b="1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szerint</a:t>
            </a:r>
            <a:r>
              <a:rPr sz="2050" b="1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hány</a:t>
            </a:r>
            <a:r>
              <a:rPr sz="2050" b="1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rendelés</a:t>
            </a:r>
            <a:r>
              <a:rPr sz="2050" b="1" spc="-2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1B203D"/>
                </a:solidFill>
                <a:latin typeface="Arial"/>
                <a:cs typeface="Arial"/>
              </a:rPr>
              <a:t>történt!</a:t>
            </a:r>
            <a:endParaRPr sz="2050">
              <a:latin typeface="Arial"/>
              <a:cs typeface="Arial"/>
            </a:endParaRPr>
          </a:p>
          <a:p>
            <a:pPr marL="105410">
              <a:lnSpc>
                <a:spcPct val="100000"/>
              </a:lnSpc>
              <a:spcBef>
                <a:spcPts val="10"/>
              </a:spcBef>
            </a:pP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2050" b="1" spc="-8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lista</a:t>
            </a:r>
            <a:r>
              <a:rPr sz="2050" b="1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megfelelően</a:t>
            </a:r>
            <a:r>
              <a:rPr sz="2050" b="1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jelölve</a:t>
            </a:r>
            <a:r>
              <a:rPr sz="2050" b="1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jelenítse</a:t>
            </a:r>
            <a:r>
              <a:rPr sz="2050" b="1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meg</a:t>
            </a:r>
            <a:r>
              <a:rPr sz="2050" b="1" spc="-3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spc="-50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endParaRPr sz="2050">
              <a:latin typeface="Arial"/>
              <a:cs typeface="Arial"/>
            </a:endParaRPr>
          </a:p>
          <a:p>
            <a:pPr marL="105410">
              <a:lnSpc>
                <a:spcPct val="100000"/>
              </a:lnSpc>
              <a:spcBef>
                <a:spcPts val="5"/>
              </a:spcBef>
            </a:pP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részösszegeket</a:t>
            </a:r>
            <a:r>
              <a:rPr sz="2050" b="1" spc="-7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és</a:t>
            </a:r>
            <a:r>
              <a:rPr sz="2050" b="1" spc="-25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a</a:t>
            </a:r>
            <a:r>
              <a:rPr sz="2050" b="1" spc="-3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1B203D"/>
                </a:solidFill>
                <a:latin typeface="Arial"/>
                <a:cs typeface="Arial"/>
              </a:rPr>
              <a:t>végösszeget</a:t>
            </a:r>
            <a:r>
              <a:rPr sz="2050" b="1" spc="-40" dirty="0">
                <a:solidFill>
                  <a:srgbClr val="1B203D"/>
                </a:solidFill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1B203D"/>
                </a:solidFill>
                <a:latin typeface="Arial"/>
                <a:cs typeface="Arial"/>
              </a:rPr>
              <a:t>is!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051" y="485721"/>
            <a:ext cx="10515600" cy="627171"/>
          </a:xfrm>
          <a:prstGeom prst="rect">
            <a:avLst/>
          </a:prstGeom>
        </p:spPr>
        <p:txBody>
          <a:bodyPr vert="horz" wrap="square" lIns="0" tIns="133426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bg1"/>
                </a:solidFill>
              </a:rPr>
              <a:t>MEGJEGYZÉS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48" y="3998054"/>
            <a:ext cx="4678680" cy="21650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6478" y="1557020"/>
            <a:ext cx="48298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1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GROUPING</a:t>
            </a:r>
            <a:r>
              <a:rPr sz="24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SETS,</a:t>
            </a:r>
            <a:r>
              <a:rPr sz="24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GROUPING</a:t>
            </a:r>
            <a:r>
              <a:rPr sz="24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chemeClr val="bg1"/>
                </a:solidFill>
                <a:latin typeface="Arial"/>
                <a:cs typeface="Arial"/>
              </a:rPr>
              <a:t>/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GROUPING_ID</a:t>
            </a:r>
            <a:r>
              <a:rPr sz="2400" spc="-25" dirty="0">
                <a:solidFill>
                  <a:schemeClr val="bg1"/>
                </a:solidFill>
                <a:latin typeface="Arial"/>
                <a:cs typeface="Arial"/>
              </a:rPr>
              <a:t> fv.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61595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és</a:t>
            </a:r>
            <a:r>
              <a:rPr sz="24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ROLLUP</a:t>
            </a:r>
            <a:r>
              <a:rPr sz="24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sz="24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CUBE</a:t>
            </a:r>
            <a:r>
              <a:rPr sz="24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együtt</a:t>
            </a:r>
            <a:r>
              <a:rPr sz="24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használhatók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821426" y="1581658"/>
            <a:ext cx="5038725" cy="44170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SELECT</a:t>
            </a:r>
            <a:r>
              <a:rPr sz="1800" spc="4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IBM 3270"/>
                <a:cs typeface="IBM 3270"/>
              </a:rPr>
              <a:t>CASE</a:t>
            </a:r>
            <a:endParaRPr sz="1800" dirty="0">
              <a:latin typeface="IBM 3270"/>
              <a:cs typeface="IBM 3270"/>
            </a:endParaRPr>
          </a:p>
          <a:p>
            <a:pPr marL="105156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WHEN</a:t>
            </a:r>
            <a:r>
              <a:rPr sz="180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solidFill>
                  <a:srgbClr val="FF00FF"/>
                </a:solidFill>
                <a:latin typeface="IBM 3270"/>
                <a:cs typeface="IBM 3270"/>
              </a:rPr>
              <a:t>GROUPING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latin typeface="IBM 3270"/>
                <a:cs typeface="IBM 3270"/>
              </a:rPr>
              <a:t>szulev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)=</a:t>
            </a:r>
            <a:r>
              <a:rPr sz="1800" spc="-10" dirty="0">
                <a:latin typeface="IBM 3270"/>
                <a:cs typeface="IBM 3270"/>
              </a:rPr>
              <a:t>0</a:t>
            </a:r>
            <a:endParaRPr sz="1800" dirty="0">
              <a:latin typeface="IBM 3270"/>
              <a:cs typeface="IBM 3270"/>
            </a:endParaRPr>
          </a:p>
          <a:p>
            <a:pPr marL="1015365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THEN</a:t>
            </a:r>
            <a:r>
              <a:rPr sz="1800" spc="3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FF00FF"/>
                </a:solidFill>
                <a:latin typeface="IBM 3270"/>
                <a:cs typeface="IBM 3270"/>
              </a:rPr>
              <a:t>CAST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dirty="0">
                <a:latin typeface="IBM 3270"/>
                <a:cs typeface="IBM 3270"/>
              </a:rPr>
              <a:t>SZULEV</a:t>
            </a:r>
            <a:r>
              <a:rPr sz="1800" spc="45" dirty="0"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180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IBM 3270"/>
                <a:cs typeface="IBM 3270"/>
              </a:rPr>
              <a:t>nvarchar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latin typeface="IBM 3270"/>
                <a:cs typeface="IBM 3270"/>
              </a:rPr>
              <a:t>4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))</a:t>
            </a:r>
            <a:endParaRPr sz="1800" dirty="0">
              <a:latin typeface="IBM 3270"/>
              <a:cs typeface="IBM 3270"/>
            </a:endParaRPr>
          </a:p>
          <a:p>
            <a:pPr marL="1015365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ELSE</a:t>
            </a:r>
            <a:r>
              <a:rPr sz="1800" spc="4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FF0000"/>
                </a:solidFill>
                <a:latin typeface="IBM 3270"/>
                <a:cs typeface="IBM 3270"/>
              </a:rPr>
              <a:t>'Minden</a:t>
            </a:r>
            <a:r>
              <a:rPr sz="1800" spc="45" dirty="0">
                <a:solidFill>
                  <a:srgbClr val="FF0000"/>
                </a:solidFill>
                <a:latin typeface="IBM 3270"/>
                <a:cs typeface="IBM 3270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IBM 3270"/>
                <a:cs typeface="IBM 3270"/>
              </a:rPr>
              <a:t>év'</a:t>
            </a:r>
            <a:endParaRPr sz="1800" dirty="0">
              <a:latin typeface="IBM 3270"/>
              <a:cs typeface="IBM 3270"/>
            </a:endParaRPr>
          </a:p>
          <a:p>
            <a:pPr marL="889000" marR="138303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END</a:t>
            </a:r>
            <a:r>
              <a:rPr sz="1800" spc="4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1800" spc="4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FF0000"/>
                </a:solidFill>
                <a:latin typeface="IBM 3270"/>
                <a:cs typeface="IBM 3270"/>
              </a:rPr>
              <a:t>'Születési</a:t>
            </a:r>
            <a:r>
              <a:rPr sz="1800" spc="55" dirty="0">
                <a:solidFill>
                  <a:srgbClr val="FF0000"/>
                </a:solidFill>
                <a:latin typeface="IBM 3270"/>
                <a:cs typeface="IBM 3270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IBM 3270"/>
                <a:cs typeface="IBM 3270"/>
              </a:rPr>
              <a:t>év'</a:t>
            </a:r>
            <a:r>
              <a:rPr sz="1800" spc="-20" dirty="0">
                <a:solidFill>
                  <a:srgbClr val="808080"/>
                </a:solidFill>
                <a:latin typeface="IBM 3270"/>
                <a:cs typeface="IBM 3270"/>
              </a:rPr>
              <a:t>, </a:t>
            </a:r>
            <a:r>
              <a:rPr sz="1800" spc="-20" dirty="0">
                <a:solidFill>
                  <a:srgbClr val="0000FF"/>
                </a:solidFill>
                <a:latin typeface="IBM 3270"/>
                <a:cs typeface="IBM 3270"/>
              </a:rPr>
              <a:t>CASE</a:t>
            </a:r>
            <a:endParaRPr sz="1800" dirty="0">
              <a:latin typeface="IBM 3270"/>
              <a:cs typeface="IBM 3270"/>
            </a:endParaRPr>
          </a:p>
          <a:p>
            <a:pPr marL="1139825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WHEN</a:t>
            </a:r>
            <a:r>
              <a:rPr sz="180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solidFill>
                  <a:srgbClr val="FF00FF"/>
                </a:solidFill>
                <a:latin typeface="IBM 3270"/>
                <a:cs typeface="IBM 3270"/>
              </a:rPr>
              <a:t>GROUPING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latin typeface="IBM 3270"/>
                <a:cs typeface="IBM 3270"/>
              </a:rPr>
              <a:t>nem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)=</a:t>
            </a:r>
            <a:r>
              <a:rPr sz="1800" spc="-10" dirty="0">
                <a:latin typeface="IBM 3270"/>
                <a:cs typeface="IBM 3270"/>
              </a:rPr>
              <a:t>1</a:t>
            </a:r>
            <a:endParaRPr sz="1800" dirty="0">
              <a:latin typeface="IBM 3270"/>
              <a:cs typeface="IBM 3270"/>
            </a:endParaRPr>
          </a:p>
          <a:p>
            <a:pPr marL="1139825" marR="1721485" indent="361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THEN</a:t>
            </a:r>
            <a:r>
              <a:rPr sz="1800" spc="4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FF0000"/>
                </a:solidFill>
                <a:latin typeface="IBM 3270"/>
                <a:cs typeface="IBM 3270"/>
              </a:rPr>
              <a:t>'Minden</a:t>
            </a:r>
            <a:r>
              <a:rPr sz="1800" spc="50" dirty="0">
                <a:solidFill>
                  <a:srgbClr val="FF0000"/>
                </a:solidFill>
                <a:latin typeface="IBM 3270"/>
                <a:cs typeface="IBM 3270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IBM 3270"/>
                <a:cs typeface="IBM 3270"/>
              </a:rPr>
              <a:t>nem'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ELSE</a:t>
            </a:r>
            <a:r>
              <a:rPr sz="180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25" dirty="0">
                <a:latin typeface="IBM 3270"/>
                <a:cs typeface="IBM 3270"/>
              </a:rPr>
              <a:t>NEM</a:t>
            </a:r>
            <a:endParaRPr sz="1800" dirty="0">
              <a:latin typeface="IBM 3270"/>
              <a:cs typeface="IBM 3270"/>
            </a:endParaRPr>
          </a:p>
          <a:p>
            <a:pPr marL="889000" marR="75565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END</a:t>
            </a:r>
            <a:r>
              <a:rPr sz="180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180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IBM 3270"/>
                <a:cs typeface="IBM 3270"/>
              </a:rPr>
              <a:t>'Nem'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, </a:t>
            </a:r>
            <a:r>
              <a:rPr sz="1800" dirty="0">
                <a:solidFill>
                  <a:srgbClr val="FF00FF"/>
                </a:solidFill>
                <a:latin typeface="IBM 3270"/>
                <a:cs typeface="IBM 3270"/>
              </a:rPr>
              <a:t>AVG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dirty="0">
                <a:solidFill>
                  <a:srgbClr val="FF00FF"/>
                </a:solidFill>
                <a:latin typeface="IBM 3270"/>
                <a:cs typeface="IBM 3270"/>
              </a:rPr>
              <a:t>YEAR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dirty="0">
                <a:solidFill>
                  <a:srgbClr val="FF00FF"/>
                </a:solidFill>
                <a:latin typeface="IBM 3270"/>
                <a:cs typeface="IBM 3270"/>
              </a:rPr>
              <a:t>GETDATE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())-</a:t>
            </a:r>
            <a:r>
              <a:rPr sz="1800" spc="-10" dirty="0">
                <a:latin typeface="IBM 3270"/>
                <a:cs typeface="IBM 3270"/>
              </a:rPr>
              <a:t>SZULEV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endParaRPr sz="1800" dirty="0">
              <a:latin typeface="IBM 3270"/>
              <a:cs typeface="IBM 3270"/>
            </a:endParaRPr>
          </a:p>
          <a:p>
            <a:pPr marL="38735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1800" spc="4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FF0000"/>
                </a:solidFill>
                <a:latin typeface="IBM 3270"/>
                <a:cs typeface="IBM 3270"/>
              </a:rPr>
              <a:t>'Átlagos</a:t>
            </a:r>
            <a:r>
              <a:rPr sz="1800" spc="25" dirty="0">
                <a:solidFill>
                  <a:srgbClr val="FF0000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IBM 3270"/>
                <a:cs typeface="IBM 3270"/>
              </a:rPr>
              <a:t>életkor'</a:t>
            </a:r>
            <a:endParaRPr sz="1800" dirty="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180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latin typeface="IBM 3270"/>
                <a:cs typeface="IBM 3270"/>
              </a:rPr>
              <a:t>Ugyfel</a:t>
            </a:r>
            <a:endParaRPr sz="1800" dirty="0">
              <a:latin typeface="IBM 3270"/>
              <a:cs typeface="IBM 3270"/>
            </a:endParaRPr>
          </a:p>
          <a:p>
            <a:pPr marL="12700" marR="254635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WHERE</a:t>
            </a:r>
            <a:r>
              <a:rPr sz="1800" spc="3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latin typeface="IBM 3270"/>
                <a:cs typeface="IBM 3270"/>
              </a:rPr>
              <a:t>NEV</a:t>
            </a:r>
            <a:r>
              <a:rPr sz="1800" spc="25" dirty="0"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LIKE</a:t>
            </a:r>
            <a:r>
              <a:rPr sz="1800" spc="30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FF0000"/>
                </a:solidFill>
                <a:latin typeface="IBM 3270"/>
                <a:cs typeface="IBM 3270"/>
              </a:rPr>
              <a:t>'E%'</a:t>
            </a:r>
            <a:r>
              <a:rPr sz="1800" spc="40" dirty="0">
                <a:solidFill>
                  <a:srgbClr val="FF0000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OR</a:t>
            </a:r>
            <a:r>
              <a:rPr sz="1800" spc="2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1800" dirty="0">
                <a:latin typeface="IBM 3270"/>
                <a:cs typeface="IBM 3270"/>
              </a:rPr>
              <a:t>NEV</a:t>
            </a:r>
            <a:r>
              <a:rPr sz="1800" spc="30" dirty="0"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808080"/>
                </a:solidFill>
                <a:latin typeface="IBM 3270"/>
                <a:cs typeface="IBM 3270"/>
              </a:rPr>
              <a:t>LIKE</a:t>
            </a:r>
            <a:r>
              <a:rPr sz="1800" spc="3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IBM 3270"/>
                <a:cs typeface="IBM 3270"/>
              </a:rPr>
              <a:t>'D%'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GROUP</a:t>
            </a:r>
            <a:r>
              <a:rPr sz="1800" spc="3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0000FF"/>
                </a:solidFill>
                <a:latin typeface="IBM 3270"/>
                <a:cs typeface="IBM 3270"/>
              </a:rPr>
              <a:t>BY</a:t>
            </a:r>
            <a:r>
              <a:rPr sz="1800" spc="3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1800" dirty="0">
                <a:solidFill>
                  <a:srgbClr val="FF00FF"/>
                </a:solidFill>
                <a:latin typeface="IBM 3270"/>
                <a:cs typeface="IBM 3270"/>
              </a:rPr>
              <a:t>GROUPING</a:t>
            </a:r>
            <a:r>
              <a:rPr sz="1800" spc="40" dirty="0">
                <a:solidFill>
                  <a:srgbClr val="FF00FF"/>
                </a:solidFill>
                <a:latin typeface="IBM 3270"/>
                <a:cs typeface="IBM 3270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IBM 3270"/>
                <a:cs typeface="IBM 3270"/>
              </a:rPr>
              <a:t>SETS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IBM 3270"/>
                <a:cs typeface="IBM 3270"/>
              </a:rPr>
              <a:t>ROLLUP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latin typeface="IBM 3270"/>
                <a:cs typeface="IBM 3270"/>
              </a:rPr>
              <a:t>SZULEV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),</a:t>
            </a:r>
            <a:endParaRPr sz="1800" dirty="0">
              <a:latin typeface="IBM 3270"/>
              <a:cs typeface="IBM 327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0000FF"/>
                </a:solidFill>
                <a:latin typeface="IBM 3270"/>
                <a:cs typeface="IBM 3270"/>
              </a:rPr>
              <a:t>CUBE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1800" spc="-10" dirty="0">
                <a:latin typeface="IBM 3270"/>
                <a:cs typeface="IBM 3270"/>
              </a:rPr>
              <a:t>nem</a:t>
            </a:r>
            <a:r>
              <a:rPr sz="1800" spc="-10" dirty="0">
                <a:solidFill>
                  <a:srgbClr val="808080"/>
                </a:solidFill>
                <a:latin typeface="IBM 3270"/>
                <a:cs typeface="IBM 3270"/>
              </a:rPr>
              <a:t>))</a:t>
            </a:r>
            <a:endParaRPr sz="1800" dirty="0">
              <a:latin typeface="IBM 3270"/>
              <a:cs typeface="IBM 327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583691"/>
            <a:ext cx="1503781" cy="5501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792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90" dirty="0"/>
              <a:t> </a:t>
            </a:r>
            <a:r>
              <a:rPr dirty="0"/>
              <a:t>gyakorlaton</a:t>
            </a:r>
            <a:r>
              <a:rPr spc="-85" dirty="0"/>
              <a:t> </a:t>
            </a:r>
            <a:r>
              <a:rPr dirty="0"/>
              <a:t>használt</a:t>
            </a:r>
            <a:r>
              <a:rPr spc="-80" dirty="0"/>
              <a:t> </a:t>
            </a:r>
            <a:r>
              <a:rPr dirty="0"/>
              <a:t>webshop</a:t>
            </a:r>
            <a:r>
              <a:rPr spc="-110" dirty="0"/>
              <a:t> </a:t>
            </a:r>
            <a:r>
              <a:rPr spc="-10" dirty="0"/>
              <a:t>adatbázis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" y="1690116"/>
            <a:ext cx="10439400" cy="44622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350" y="2118420"/>
            <a:ext cx="7149465" cy="44364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lang="hu-HU" sz="2800" dirty="0">
                <a:solidFill>
                  <a:schemeClr val="bg1"/>
                </a:solidFill>
                <a:latin typeface="Arial"/>
                <a:cs typeface="Arial"/>
              </a:rPr>
              <a:t>A Group </a:t>
            </a:r>
            <a:r>
              <a:rPr lang="hu-HU" sz="2800" dirty="0" err="1">
                <a:solidFill>
                  <a:schemeClr val="bg1"/>
                </a:solidFill>
                <a:latin typeface="Arial"/>
                <a:cs typeface="Arial"/>
              </a:rPr>
              <a:t>By</a:t>
            </a:r>
            <a:r>
              <a:rPr lang="hu-HU" sz="2800" dirty="0">
                <a:solidFill>
                  <a:schemeClr val="bg1"/>
                </a:solidFill>
                <a:latin typeface="Arial"/>
                <a:cs typeface="Arial"/>
              </a:rPr>
              <a:t> speciális lehetőségei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lang="hu-HU" sz="2800" dirty="0">
                <a:solidFill>
                  <a:schemeClr val="bg1"/>
                </a:solidFill>
                <a:latin typeface="Arial"/>
                <a:cs typeface="Arial"/>
              </a:rPr>
              <a:t>Részösszegek, végösszegek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lang="hu-HU" sz="2800" dirty="0">
                <a:solidFill>
                  <a:schemeClr val="bg1"/>
                </a:solidFill>
                <a:latin typeface="Arial"/>
                <a:cs typeface="Arial"/>
              </a:rPr>
              <a:t>Analitikus függvények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lang="hu-HU" sz="2800" dirty="0">
                <a:solidFill>
                  <a:schemeClr val="bg1"/>
                </a:solidFill>
                <a:latin typeface="Arial"/>
                <a:cs typeface="Arial"/>
              </a:rPr>
              <a:t>Lekérdezés optimalizálás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lang="hu-HU" sz="2800" dirty="0">
                <a:solidFill>
                  <a:schemeClr val="bg1"/>
                </a:solidFill>
                <a:latin typeface="Arial"/>
                <a:cs typeface="Arial"/>
              </a:rPr>
              <a:t>Programozás SQL-ben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lang="hu-HU" sz="2800" dirty="0">
                <a:solidFill>
                  <a:schemeClr val="bg1"/>
                </a:solidFill>
                <a:latin typeface="Arial"/>
                <a:cs typeface="Arial"/>
              </a:rPr>
              <a:t>Speciális SQL adattípusok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lang="hu-HU" sz="2800" dirty="0">
                <a:solidFill>
                  <a:schemeClr val="bg1"/>
                </a:solidFill>
                <a:latin typeface="Arial"/>
                <a:cs typeface="Arial"/>
              </a:rPr>
              <a:t>Dokumentum adatbázisok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lang="hu-HU" sz="2800" dirty="0">
                <a:solidFill>
                  <a:schemeClr val="bg1"/>
                </a:solidFill>
                <a:latin typeface="Arial"/>
                <a:cs typeface="Arial"/>
              </a:rPr>
              <a:t>Gráf adatbázisok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lang="hu-HU" sz="2800" dirty="0">
                <a:solidFill>
                  <a:schemeClr val="bg1"/>
                </a:solidFill>
                <a:latin typeface="Arial"/>
                <a:cs typeface="Arial"/>
              </a:rPr>
              <a:t>Kulcs-érték adatbázisok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lang="hu-HU" sz="2800" dirty="0">
                <a:solidFill>
                  <a:schemeClr val="bg1"/>
                </a:solidFill>
                <a:latin typeface="Arial"/>
                <a:cs typeface="Arial"/>
              </a:rPr>
              <a:t>Oszlop-alapú adatbázisok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566" y="1383069"/>
            <a:ext cx="5152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hu-HU" sz="3600" b="1" dirty="0">
                <a:solidFill>
                  <a:schemeClr val="bg1"/>
                </a:solidFill>
                <a:latin typeface="Georgia"/>
                <a:cs typeface="Georgia"/>
              </a:rPr>
              <a:t>Tematika</a:t>
            </a:r>
            <a:endParaRPr sz="36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2424" y="3542029"/>
            <a:ext cx="752475" cy="750570"/>
          </a:xfrm>
          <a:custGeom>
            <a:avLst/>
            <a:gdLst/>
            <a:ahLst/>
            <a:cxnLst/>
            <a:rect l="l" t="t" r="r" b="b"/>
            <a:pathLst>
              <a:path w="752475" h="750570">
                <a:moveTo>
                  <a:pt x="752475" y="320040"/>
                </a:moveTo>
                <a:lnTo>
                  <a:pt x="432689" y="320040"/>
                </a:lnTo>
                <a:lnTo>
                  <a:pt x="432689" y="0"/>
                </a:lnTo>
                <a:lnTo>
                  <a:pt x="319786" y="0"/>
                </a:lnTo>
                <a:lnTo>
                  <a:pt x="319786" y="320040"/>
                </a:lnTo>
                <a:lnTo>
                  <a:pt x="0" y="320040"/>
                </a:lnTo>
                <a:lnTo>
                  <a:pt x="0" y="431800"/>
                </a:lnTo>
                <a:lnTo>
                  <a:pt x="319786" y="431800"/>
                </a:lnTo>
                <a:lnTo>
                  <a:pt x="319786" y="750570"/>
                </a:lnTo>
                <a:lnTo>
                  <a:pt x="432689" y="750570"/>
                </a:lnTo>
                <a:lnTo>
                  <a:pt x="432689" y="431800"/>
                </a:lnTo>
                <a:lnTo>
                  <a:pt x="752475" y="431800"/>
                </a:lnTo>
                <a:lnTo>
                  <a:pt x="752475" y="320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9651" y="558037"/>
            <a:ext cx="2843783" cy="29839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4274"/>
            <a:ext cx="2743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>
                <a:solidFill>
                  <a:schemeClr val="bg1"/>
                </a:solidFill>
              </a:rPr>
              <a:t>3</a:t>
            </a:fld>
            <a:endParaRPr spc="-50" dirty="0">
              <a:solidFill>
                <a:schemeClr val="bg1"/>
              </a:solidFill>
            </a:endParaRPr>
          </a:p>
        </p:txBody>
      </p:sp>
      <p:pic>
        <p:nvPicPr>
          <p:cNvPr id="1028" name="Picture 4" descr="NoSQL Market Evolution: Navigating Disruptions and Future Growth Scenarios">
            <a:extLst>
              <a:ext uri="{FF2B5EF4-FFF2-40B4-BE49-F238E27FC236}">
                <a16:creationId xmlns:a16="http://schemas.microsoft.com/office/drawing/2014/main" id="{A7083EF3-E328-4009-8C01-B33FBFFF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50" y="4114800"/>
            <a:ext cx="2808000" cy="25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09600"/>
            <a:ext cx="896048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95"/>
              </a:spcBef>
            </a:pPr>
            <a:r>
              <a:rPr lang="hu-HU" sz="3200" spc="-60" dirty="0">
                <a:solidFill>
                  <a:schemeClr val="bg1"/>
                </a:solidFill>
              </a:rPr>
              <a:t>Kapcsolódó tantárgyak/területek</a:t>
            </a:r>
            <a:endParaRPr sz="3200" spc="-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C87206-3748-494B-94EA-EAAE191F1569}"/>
              </a:ext>
            </a:extLst>
          </p:cNvPr>
          <p:cNvGraphicFramePr/>
          <p:nvPr/>
        </p:nvGraphicFramePr>
        <p:xfrm>
          <a:off x="1828800" y="1600200"/>
          <a:ext cx="8128000" cy="4336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7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09600"/>
            <a:ext cx="896048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95"/>
              </a:spcBef>
            </a:pPr>
            <a:r>
              <a:rPr lang="hu-HU" sz="3200" spc="-60" dirty="0">
                <a:solidFill>
                  <a:schemeClr val="bg1"/>
                </a:solidFill>
              </a:rPr>
              <a:t>Hol alkalmazható a megszerzett tudás?</a:t>
            </a:r>
            <a:endParaRPr sz="3200" spc="-1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2050" name="Picture 2" descr="Database-Related Jobs and the Differences Between Them | Vertabelo Database  Modeler">
            <a:extLst>
              <a:ext uri="{FF2B5EF4-FFF2-40B4-BE49-F238E27FC236}">
                <a16:creationId xmlns:a16="http://schemas.microsoft.com/office/drawing/2014/main" id="{40BF8D6A-4A27-4E6A-BB26-B9B8D3577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t="37778" r="13556" b="18889"/>
          <a:stretch/>
        </p:blipFill>
        <p:spPr bwMode="auto">
          <a:xfrm>
            <a:off x="381000" y="1357242"/>
            <a:ext cx="9396000" cy="446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87765D65-6FEA-4A88-83BB-FA7F8490C35F}"/>
              </a:ext>
            </a:extLst>
          </p:cNvPr>
          <p:cNvSpPr/>
          <p:nvPr/>
        </p:nvSpPr>
        <p:spPr>
          <a:xfrm>
            <a:off x="649715" y="6026997"/>
            <a:ext cx="540000" cy="540000"/>
          </a:xfrm>
          <a:custGeom>
            <a:avLst/>
            <a:gdLst/>
            <a:ahLst/>
            <a:cxnLst/>
            <a:rect l="l" t="t" r="r" b="b"/>
            <a:pathLst>
              <a:path w="752475" h="750570">
                <a:moveTo>
                  <a:pt x="752475" y="320040"/>
                </a:moveTo>
                <a:lnTo>
                  <a:pt x="432689" y="320040"/>
                </a:lnTo>
                <a:lnTo>
                  <a:pt x="432689" y="0"/>
                </a:lnTo>
                <a:lnTo>
                  <a:pt x="319786" y="0"/>
                </a:lnTo>
                <a:lnTo>
                  <a:pt x="319786" y="320040"/>
                </a:lnTo>
                <a:lnTo>
                  <a:pt x="0" y="320040"/>
                </a:lnTo>
                <a:lnTo>
                  <a:pt x="0" y="431800"/>
                </a:lnTo>
                <a:lnTo>
                  <a:pt x="319786" y="431800"/>
                </a:lnTo>
                <a:lnTo>
                  <a:pt x="319786" y="750570"/>
                </a:lnTo>
                <a:lnTo>
                  <a:pt x="432689" y="750570"/>
                </a:lnTo>
                <a:lnTo>
                  <a:pt x="432689" y="431800"/>
                </a:lnTo>
                <a:lnTo>
                  <a:pt x="752475" y="431800"/>
                </a:lnTo>
                <a:lnTo>
                  <a:pt x="752475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15CD9-0818-42B4-9043-86C764E87F70}"/>
              </a:ext>
            </a:extLst>
          </p:cNvPr>
          <p:cNvSpPr txBox="1"/>
          <p:nvPr/>
        </p:nvSpPr>
        <p:spPr>
          <a:xfrm>
            <a:off x="1409700" y="613428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kapcsolódó területek pozíciói, </a:t>
            </a:r>
            <a:r>
              <a:rPr lang="hu-HU" dirty="0" err="1"/>
              <a:t>pl</a:t>
            </a:r>
            <a:r>
              <a:rPr lang="hu-HU" dirty="0"/>
              <a:t>: webfejlesztő, statisztikus, gazdaságinformatikus stb.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181" y="638614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95"/>
              </a:spcBef>
            </a:pPr>
            <a:r>
              <a:rPr spc="-35" dirty="0">
                <a:solidFill>
                  <a:schemeClr val="bg1"/>
                </a:solidFill>
              </a:rPr>
              <a:t>Miért</a:t>
            </a:r>
            <a:r>
              <a:rPr spc="-19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van</a:t>
            </a:r>
            <a:r>
              <a:rPr spc="-155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szükségünk</a:t>
            </a:r>
            <a:r>
              <a:rPr spc="-18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adatbázisokra?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5832" y="2041569"/>
            <a:ext cx="824484" cy="12374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6832" y="2041569"/>
            <a:ext cx="824484" cy="12374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92803" y="2210732"/>
            <a:ext cx="3771900" cy="1010533"/>
          </a:xfrm>
          <a:prstGeom prst="rect">
            <a:avLst/>
          </a:prstGeom>
          <a:ln w="6350">
            <a:solidFill>
              <a:srgbClr val="D1AC84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798830" marR="140335">
              <a:lnSpc>
                <a:spcPts val="3400"/>
              </a:lnSpc>
              <a:spcBef>
                <a:spcPts val="1080"/>
              </a:spcBef>
            </a:pPr>
            <a:r>
              <a:rPr sz="3300" spc="-20" dirty="0">
                <a:solidFill>
                  <a:schemeClr val="bg1"/>
                </a:solidFill>
                <a:latin typeface="Arial"/>
                <a:cs typeface="Arial"/>
              </a:rPr>
              <a:t>Nagy </a:t>
            </a:r>
            <a:r>
              <a:rPr sz="3300" spc="-15" dirty="0">
                <a:solidFill>
                  <a:schemeClr val="bg1"/>
                </a:solidFill>
                <a:latin typeface="Arial"/>
                <a:cs typeface="Arial"/>
              </a:rPr>
              <a:t>adatmennyiség</a:t>
            </a:r>
            <a:endParaRPr sz="33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2803" y="3695109"/>
            <a:ext cx="3771900" cy="1027845"/>
          </a:xfrm>
          <a:prstGeom prst="rect">
            <a:avLst/>
          </a:prstGeom>
          <a:ln w="6350">
            <a:solidFill>
              <a:srgbClr val="D1AC84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798830" marR="740410">
              <a:lnSpc>
                <a:spcPts val="3400"/>
              </a:lnSpc>
              <a:spcBef>
                <a:spcPts val="1215"/>
              </a:spcBef>
            </a:pPr>
            <a:r>
              <a:rPr lang="hu-HU" sz="3300" spc="-20" dirty="0" err="1">
                <a:solidFill>
                  <a:schemeClr val="bg1"/>
                </a:solidFill>
                <a:latin typeface="Arial"/>
                <a:cs typeface="Arial"/>
              </a:rPr>
              <a:t>Konziszten-cia</a:t>
            </a:r>
            <a:endParaRPr sz="33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29482" y="3518070"/>
            <a:ext cx="837565" cy="1250315"/>
            <a:chOff x="2029714" y="3489705"/>
            <a:chExt cx="837565" cy="12503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6064" y="3496055"/>
              <a:ext cx="824484" cy="12374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36064" y="3496055"/>
              <a:ext cx="824865" cy="1237615"/>
            </a:xfrm>
            <a:custGeom>
              <a:avLst/>
              <a:gdLst/>
              <a:ahLst/>
              <a:cxnLst/>
              <a:rect l="l" t="t" r="r" b="b"/>
              <a:pathLst>
                <a:path w="824864" h="1237614">
                  <a:moveTo>
                    <a:pt x="0" y="1237234"/>
                  </a:moveTo>
                  <a:lnTo>
                    <a:pt x="824357" y="1237234"/>
                  </a:lnTo>
                  <a:lnTo>
                    <a:pt x="824357" y="0"/>
                  </a:lnTo>
                  <a:lnTo>
                    <a:pt x="0" y="0"/>
                  </a:lnTo>
                  <a:lnTo>
                    <a:pt x="0" y="123723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83803" y="2210732"/>
            <a:ext cx="3771900" cy="1020792"/>
          </a:xfrm>
          <a:prstGeom prst="rect">
            <a:avLst/>
          </a:prstGeom>
          <a:ln w="6350">
            <a:solidFill>
              <a:srgbClr val="D1AC8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00735" marR="856615">
              <a:lnSpc>
                <a:spcPts val="3700"/>
              </a:lnSpc>
              <a:spcBef>
                <a:spcPts val="560"/>
              </a:spcBef>
            </a:pPr>
            <a:r>
              <a:rPr lang="hu-HU" sz="3300" spc="-20" dirty="0">
                <a:solidFill>
                  <a:schemeClr val="bg1"/>
                </a:solidFill>
                <a:latin typeface="Arial"/>
                <a:cs typeface="Arial"/>
              </a:rPr>
              <a:t>Sok</a:t>
            </a:r>
            <a:r>
              <a:rPr sz="3300" spc="-20" dirty="0">
                <a:solidFill>
                  <a:schemeClr val="bg1"/>
                </a:solidFill>
                <a:latin typeface="Arial"/>
                <a:cs typeface="Arial"/>
              </a:rPr>
              <a:t> felhasználó</a:t>
            </a:r>
            <a:endParaRPr sz="33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3803" y="3695109"/>
            <a:ext cx="3771900" cy="1027845"/>
          </a:xfrm>
          <a:prstGeom prst="rect">
            <a:avLst/>
          </a:prstGeom>
          <a:ln w="6350">
            <a:solidFill>
              <a:srgbClr val="D1AC84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800735" marR="462280">
              <a:lnSpc>
                <a:spcPts val="3400"/>
              </a:lnSpc>
              <a:spcBef>
                <a:spcPts val="1215"/>
              </a:spcBef>
            </a:pPr>
            <a:r>
              <a:rPr lang="hu-HU" sz="3300" dirty="0">
                <a:solidFill>
                  <a:schemeClr val="bg1"/>
                </a:solidFill>
                <a:latin typeface="Arial"/>
                <a:cs typeface="Arial"/>
              </a:rPr>
              <a:t>Adatok elemzése</a:t>
            </a:r>
            <a:endParaRPr sz="33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20482" y="3518070"/>
            <a:ext cx="837565" cy="1250315"/>
            <a:chOff x="6220714" y="3489705"/>
            <a:chExt cx="837565" cy="125031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7064" y="3496055"/>
              <a:ext cx="824484" cy="12374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227064" y="3496055"/>
              <a:ext cx="824865" cy="1237615"/>
            </a:xfrm>
            <a:custGeom>
              <a:avLst/>
              <a:gdLst/>
              <a:ahLst/>
              <a:cxnLst/>
              <a:rect l="l" t="t" r="r" b="b"/>
              <a:pathLst>
                <a:path w="824865" h="1237614">
                  <a:moveTo>
                    <a:pt x="0" y="1237234"/>
                  </a:moveTo>
                  <a:lnTo>
                    <a:pt x="824357" y="1237234"/>
                  </a:lnTo>
                  <a:lnTo>
                    <a:pt x="824357" y="0"/>
                  </a:lnTo>
                  <a:lnTo>
                    <a:pt x="0" y="0"/>
                  </a:lnTo>
                  <a:lnTo>
                    <a:pt x="0" y="123723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14572" y="5644711"/>
            <a:ext cx="7869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bg1"/>
                </a:solidFill>
                <a:latin typeface="Calibri"/>
                <a:cs typeface="Calibri"/>
              </a:rPr>
              <a:t>Fontos:</a:t>
            </a:r>
            <a:r>
              <a:rPr sz="3600" spc="-1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chemeClr val="bg1"/>
                </a:solidFill>
                <a:latin typeface="Calibri"/>
                <a:cs typeface="Calibri"/>
              </a:rPr>
              <a:t>az</a:t>
            </a:r>
            <a:r>
              <a:rPr sz="36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chemeClr val="bg1"/>
                </a:solidFill>
                <a:latin typeface="Calibri"/>
                <a:cs typeface="Calibri"/>
              </a:rPr>
              <a:t>adatok</a:t>
            </a:r>
            <a:r>
              <a:rPr sz="3600" spc="-1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Calibri"/>
                <a:cs typeface="Calibri"/>
              </a:rPr>
              <a:t>lekérdezhetők</a:t>
            </a:r>
            <a:r>
              <a:rPr sz="3600" spc="-1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chemeClr val="bg1"/>
                </a:solidFill>
                <a:latin typeface="Calibri"/>
                <a:cs typeface="Calibri"/>
              </a:rPr>
              <a:t>legyenek!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9210368" y="6482639"/>
            <a:ext cx="2743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>
                <a:solidFill>
                  <a:schemeClr val="bg1"/>
                </a:solidFill>
              </a:rPr>
              <a:t>6</a:t>
            </a:fld>
            <a:endParaRPr spc="-2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993" y="510146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bg1"/>
                </a:solidFill>
              </a:rPr>
              <a:t>A</a:t>
            </a:r>
            <a:r>
              <a:rPr spc="-145" dirty="0">
                <a:solidFill>
                  <a:schemeClr val="bg1"/>
                </a:solidFill>
              </a:rPr>
              <a:t> </a:t>
            </a:r>
            <a:r>
              <a:rPr spc="-50" dirty="0">
                <a:solidFill>
                  <a:schemeClr val="bg1"/>
                </a:solidFill>
              </a:rPr>
              <a:t>kezdetek</a:t>
            </a:r>
            <a:r>
              <a:rPr spc="-210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(1960</a:t>
            </a:r>
            <a:r>
              <a:rPr spc="-19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előtt)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4274"/>
            <a:ext cx="2743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>
                <a:solidFill>
                  <a:schemeClr val="bg1"/>
                </a:solidFill>
              </a:rPr>
              <a:t>7</a:t>
            </a:fld>
            <a:endParaRPr spc="-2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930" y="1236662"/>
            <a:ext cx="9776460" cy="438467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900"/>
              </a:spcBef>
              <a:buChar char="•"/>
              <a:tabLst>
                <a:tab pos="2990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Még</a:t>
            </a:r>
            <a:r>
              <a:rPr sz="28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nem</a:t>
            </a:r>
            <a:r>
              <a:rPr sz="28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voltak</a:t>
            </a:r>
            <a:r>
              <a:rPr sz="28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adatbázisok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800"/>
              </a:spcBef>
              <a:buChar char="•"/>
              <a:tabLst>
                <a:tab pos="2990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sz="2800" spc="-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adatokat</a:t>
            </a:r>
            <a:r>
              <a:rPr sz="28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800" spc="-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felhasználói</a:t>
            </a:r>
            <a:r>
              <a:rPr sz="28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programok</a:t>
            </a:r>
            <a:r>
              <a:rPr sz="28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kezelték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800"/>
              </a:spcBef>
              <a:buChar char="•"/>
              <a:tabLst>
                <a:tab pos="7562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sz="2800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adatokat</a:t>
            </a:r>
            <a:r>
              <a:rPr sz="28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egyszerű</a:t>
            </a:r>
            <a:r>
              <a:rPr sz="28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fájlokban</a:t>
            </a:r>
            <a:r>
              <a:rPr sz="28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(pl.</a:t>
            </a:r>
            <a:r>
              <a:rPr sz="2800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szöveges</a:t>
            </a:r>
            <a:r>
              <a:rPr sz="2800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fájl)</a:t>
            </a:r>
            <a:r>
              <a:rPr sz="28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tárolták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800"/>
              </a:spcBef>
              <a:buChar char="•"/>
              <a:tabLst>
                <a:tab pos="7562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800" spc="-1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tárolás</a:t>
            </a:r>
            <a:r>
              <a:rPr sz="2800" spc="-1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sémája</a:t>
            </a:r>
            <a:r>
              <a:rPr sz="2800" spc="-1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esetleges</a:t>
            </a:r>
            <a:r>
              <a:rPr sz="2800" spc="-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Arial"/>
                <a:cs typeface="Arial"/>
              </a:rPr>
              <a:t>volt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805"/>
              </a:spcBef>
              <a:buChar char="•"/>
              <a:tabLst>
                <a:tab pos="7562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Lekérdezni</a:t>
            </a:r>
            <a:r>
              <a:rPr sz="2800" spc="-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csak</a:t>
            </a:r>
            <a:r>
              <a:rPr sz="2800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8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programból</a:t>
            </a:r>
            <a:r>
              <a:rPr sz="28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lehetett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99085" marR="567055" indent="-287020">
              <a:lnSpc>
                <a:spcPct val="100000"/>
              </a:lnSpc>
              <a:spcBef>
                <a:spcPts val="1800"/>
              </a:spcBef>
              <a:buChar char="•"/>
              <a:tabLst>
                <a:tab pos="2990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Minden</a:t>
            </a:r>
            <a:r>
              <a:rPr sz="28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egyes</a:t>
            </a:r>
            <a:r>
              <a:rPr sz="28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adattárolási</a:t>
            </a:r>
            <a:r>
              <a:rPr sz="28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és</a:t>
            </a:r>
            <a:r>
              <a:rPr sz="2800" spc="-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lekérdezési</a:t>
            </a:r>
            <a:r>
              <a:rPr sz="28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feladatra</a:t>
            </a:r>
            <a:r>
              <a:rPr sz="28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külön programot</a:t>
            </a:r>
            <a:r>
              <a:rPr sz="28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kellett</a:t>
            </a:r>
            <a:r>
              <a:rPr sz="2800" spc="-1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Arial"/>
                <a:cs typeface="Arial"/>
              </a:rPr>
              <a:t>írni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3981" y="568449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5"/>
              </a:spcBef>
            </a:pPr>
            <a:r>
              <a:rPr spc="-70" dirty="0">
                <a:solidFill>
                  <a:schemeClr val="bg1"/>
                </a:solidFill>
              </a:rPr>
              <a:t>1960-</a:t>
            </a:r>
            <a:r>
              <a:rPr dirty="0">
                <a:solidFill>
                  <a:schemeClr val="bg1"/>
                </a:solidFill>
              </a:rPr>
              <a:t>as</a:t>
            </a:r>
            <a:r>
              <a:rPr spc="-21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évek</a:t>
            </a:r>
            <a:r>
              <a:rPr spc="-17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eleje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251" y="1438910"/>
            <a:ext cx="10273030" cy="5419090"/>
            <a:chOff x="300481" y="1245108"/>
            <a:chExt cx="10273030" cy="5419090"/>
          </a:xfrm>
        </p:grpSpPr>
        <p:sp>
          <p:nvSpPr>
            <p:cNvPr id="4" name="object 4"/>
            <p:cNvSpPr/>
            <p:nvPr/>
          </p:nvSpPr>
          <p:spPr>
            <a:xfrm>
              <a:off x="1142999" y="1245108"/>
              <a:ext cx="9430385" cy="5419090"/>
            </a:xfrm>
            <a:custGeom>
              <a:avLst/>
              <a:gdLst/>
              <a:ahLst/>
              <a:cxnLst/>
              <a:rect l="l" t="t" r="r" b="b"/>
              <a:pathLst>
                <a:path w="9430385" h="5419090">
                  <a:moveTo>
                    <a:pt x="6720458" y="0"/>
                  </a:moveTo>
                  <a:lnTo>
                    <a:pt x="6720458" y="1354708"/>
                  </a:lnTo>
                  <a:lnTo>
                    <a:pt x="0" y="1354708"/>
                  </a:lnTo>
                  <a:lnTo>
                    <a:pt x="0" y="4064254"/>
                  </a:lnTo>
                  <a:lnTo>
                    <a:pt x="6720458" y="4064254"/>
                  </a:lnTo>
                  <a:lnTo>
                    <a:pt x="6720458" y="5418963"/>
                  </a:lnTo>
                  <a:lnTo>
                    <a:pt x="9430004" y="2709417"/>
                  </a:lnTo>
                  <a:lnTo>
                    <a:pt x="6720458" y="0"/>
                  </a:lnTo>
                  <a:close/>
                </a:path>
              </a:pathLst>
            </a:custGeom>
            <a:solidFill>
              <a:srgbClr val="D0D6E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12419" y="2872740"/>
              <a:ext cx="2670175" cy="2167255"/>
            </a:xfrm>
            <a:custGeom>
              <a:avLst/>
              <a:gdLst/>
              <a:ahLst/>
              <a:cxnLst/>
              <a:rect l="l" t="t" r="r" b="b"/>
              <a:pathLst>
                <a:path w="2670175" h="2167254">
                  <a:moveTo>
                    <a:pt x="2308733" y="0"/>
                  </a:moveTo>
                  <a:lnTo>
                    <a:pt x="361188" y="0"/>
                  </a:lnTo>
                  <a:lnTo>
                    <a:pt x="312166" y="3301"/>
                  </a:lnTo>
                  <a:lnTo>
                    <a:pt x="265163" y="12954"/>
                  </a:lnTo>
                  <a:lnTo>
                    <a:pt x="220586" y="28321"/>
                  </a:lnTo>
                  <a:lnTo>
                    <a:pt x="178879" y="49275"/>
                  </a:lnTo>
                  <a:lnTo>
                    <a:pt x="140474" y="75184"/>
                  </a:lnTo>
                  <a:lnTo>
                    <a:pt x="105790" y="105790"/>
                  </a:lnTo>
                  <a:lnTo>
                    <a:pt x="75260" y="140462"/>
                  </a:lnTo>
                  <a:lnTo>
                    <a:pt x="49314" y="178815"/>
                  </a:lnTo>
                  <a:lnTo>
                    <a:pt x="28384" y="220599"/>
                  </a:lnTo>
                  <a:lnTo>
                    <a:pt x="12903" y="265175"/>
                  </a:lnTo>
                  <a:lnTo>
                    <a:pt x="3301" y="312165"/>
                  </a:lnTo>
                  <a:lnTo>
                    <a:pt x="0" y="361188"/>
                  </a:lnTo>
                  <a:lnTo>
                    <a:pt x="0" y="1805813"/>
                  </a:lnTo>
                  <a:lnTo>
                    <a:pt x="3301" y="1854835"/>
                  </a:lnTo>
                  <a:lnTo>
                    <a:pt x="12903" y="1901825"/>
                  </a:lnTo>
                  <a:lnTo>
                    <a:pt x="28384" y="1946402"/>
                  </a:lnTo>
                  <a:lnTo>
                    <a:pt x="49314" y="1988185"/>
                  </a:lnTo>
                  <a:lnTo>
                    <a:pt x="75260" y="2026539"/>
                  </a:lnTo>
                  <a:lnTo>
                    <a:pt x="105790" y="2061210"/>
                  </a:lnTo>
                  <a:lnTo>
                    <a:pt x="140474" y="2091817"/>
                  </a:lnTo>
                  <a:lnTo>
                    <a:pt x="178879" y="2117725"/>
                  </a:lnTo>
                  <a:lnTo>
                    <a:pt x="220586" y="2138680"/>
                  </a:lnTo>
                  <a:lnTo>
                    <a:pt x="265163" y="2154047"/>
                  </a:lnTo>
                  <a:lnTo>
                    <a:pt x="312166" y="2163699"/>
                  </a:lnTo>
                  <a:lnTo>
                    <a:pt x="361188" y="2167001"/>
                  </a:lnTo>
                  <a:lnTo>
                    <a:pt x="2308733" y="2167001"/>
                  </a:lnTo>
                  <a:lnTo>
                    <a:pt x="2357755" y="2163699"/>
                  </a:lnTo>
                  <a:lnTo>
                    <a:pt x="2404745" y="2154047"/>
                  </a:lnTo>
                  <a:lnTo>
                    <a:pt x="2449322" y="2138680"/>
                  </a:lnTo>
                  <a:lnTo>
                    <a:pt x="2491105" y="2117725"/>
                  </a:lnTo>
                  <a:lnTo>
                    <a:pt x="2529459" y="2091817"/>
                  </a:lnTo>
                  <a:lnTo>
                    <a:pt x="2564130" y="2061210"/>
                  </a:lnTo>
                  <a:lnTo>
                    <a:pt x="2594737" y="2026539"/>
                  </a:lnTo>
                  <a:lnTo>
                    <a:pt x="2620645" y="1988185"/>
                  </a:lnTo>
                  <a:lnTo>
                    <a:pt x="2641600" y="1946402"/>
                  </a:lnTo>
                  <a:lnTo>
                    <a:pt x="2656967" y="1901825"/>
                  </a:lnTo>
                  <a:lnTo>
                    <a:pt x="2666619" y="1854835"/>
                  </a:lnTo>
                  <a:lnTo>
                    <a:pt x="2669921" y="1805813"/>
                  </a:lnTo>
                  <a:lnTo>
                    <a:pt x="2669921" y="361188"/>
                  </a:lnTo>
                  <a:lnTo>
                    <a:pt x="2666619" y="312165"/>
                  </a:lnTo>
                  <a:lnTo>
                    <a:pt x="2656967" y="265175"/>
                  </a:lnTo>
                  <a:lnTo>
                    <a:pt x="2641600" y="220599"/>
                  </a:lnTo>
                  <a:lnTo>
                    <a:pt x="2620645" y="178815"/>
                  </a:lnTo>
                  <a:lnTo>
                    <a:pt x="2594737" y="140462"/>
                  </a:lnTo>
                  <a:lnTo>
                    <a:pt x="2564130" y="105790"/>
                  </a:lnTo>
                  <a:lnTo>
                    <a:pt x="2529459" y="75184"/>
                  </a:lnTo>
                  <a:lnTo>
                    <a:pt x="2491105" y="49275"/>
                  </a:lnTo>
                  <a:lnTo>
                    <a:pt x="2449322" y="28321"/>
                  </a:lnTo>
                  <a:lnTo>
                    <a:pt x="2404745" y="12954"/>
                  </a:lnTo>
                  <a:lnTo>
                    <a:pt x="2357755" y="3301"/>
                  </a:lnTo>
                  <a:lnTo>
                    <a:pt x="2308733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3181" y="2873502"/>
              <a:ext cx="2670175" cy="2167255"/>
            </a:xfrm>
            <a:custGeom>
              <a:avLst/>
              <a:gdLst/>
              <a:ahLst/>
              <a:cxnLst/>
              <a:rect l="l" t="t" r="r" b="b"/>
              <a:pathLst>
                <a:path w="2670175" h="2167254">
                  <a:moveTo>
                    <a:pt x="0" y="361188"/>
                  </a:moveTo>
                  <a:lnTo>
                    <a:pt x="3302" y="312165"/>
                  </a:lnTo>
                  <a:lnTo>
                    <a:pt x="12903" y="265175"/>
                  </a:lnTo>
                  <a:lnTo>
                    <a:pt x="28384" y="220599"/>
                  </a:lnTo>
                  <a:lnTo>
                    <a:pt x="49314" y="178815"/>
                  </a:lnTo>
                  <a:lnTo>
                    <a:pt x="75260" y="140462"/>
                  </a:lnTo>
                  <a:lnTo>
                    <a:pt x="105791" y="105790"/>
                  </a:lnTo>
                  <a:lnTo>
                    <a:pt x="140474" y="75184"/>
                  </a:lnTo>
                  <a:lnTo>
                    <a:pt x="178879" y="49275"/>
                  </a:lnTo>
                  <a:lnTo>
                    <a:pt x="220586" y="28321"/>
                  </a:lnTo>
                  <a:lnTo>
                    <a:pt x="265163" y="12953"/>
                  </a:lnTo>
                  <a:lnTo>
                    <a:pt x="312166" y="3301"/>
                  </a:lnTo>
                  <a:lnTo>
                    <a:pt x="361188" y="0"/>
                  </a:lnTo>
                  <a:lnTo>
                    <a:pt x="2308733" y="0"/>
                  </a:lnTo>
                  <a:lnTo>
                    <a:pt x="2357755" y="3301"/>
                  </a:lnTo>
                  <a:lnTo>
                    <a:pt x="2404745" y="12953"/>
                  </a:lnTo>
                  <a:lnTo>
                    <a:pt x="2449322" y="28321"/>
                  </a:lnTo>
                  <a:lnTo>
                    <a:pt x="2491105" y="49275"/>
                  </a:lnTo>
                  <a:lnTo>
                    <a:pt x="2529459" y="75184"/>
                  </a:lnTo>
                  <a:lnTo>
                    <a:pt x="2564130" y="105790"/>
                  </a:lnTo>
                  <a:lnTo>
                    <a:pt x="2594737" y="140462"/>
                  </a:lnTo>
                  <a:lnTo>
                    <a:pt x="2620645" y="178815"/>
                  </a:lnTo>
                  <a:lnTo>
                    <a:pt x="2641600" y="220599"/>
                  </a:lnTo>
                  <a:lnTo>
                    <a:pt x="2656967" y="265175"/>
                  </a:lnTo>
                  <a:lnTo>
                    <a:pt x="2666619" y="312165"/>
                  </a:lnTo>
                  <a:lnTo>
                    <a:pt x="2669921" y="361188"/>
                  </a:lnTo>
                  <a:lnTo>
                    <a:pt x="2669921" y="1805813"/>
                  </a:lnTo>
                  <a:lnTo>
                    <a:pt x="2666619" y="1854835"/>
                  </a:lnTo>
                  <a:lnTo>
                    <a:pt x="2656967" y="1901825"/>
                  </a:lnTo>
                  <a:lnTo>
                    <a:pt x="2641600" y="1946402"/>
                  </a:lnTo>
                  <a:lnTo>
                    <a:pt x="2620645" y="1988185"/>
                  </a:lnTo>
                  <a:lnTo>
                    <a:pt x="2594737" y="2026539"/>
                  </a:lnTo>
                  <a:lnTo>
                    <a:pt x="2564130" y="2061210"/>
                  </a:lnTo>
                  <a:lnTo>
                    <a:pt x="2529459" y="2091817"/>
                  </a:lnTo>
                  <a:lnTo>
                    <a:pt x="2491105" y="2117725"/>
                  </a:lnTo>
                  <a:lnTo>
                    <a:pt x="2449322" y="2138680"/>
                  </a:lnTo>
                  <a:lnTo>
                    <a:pt x="2404745" y="2154047"/>
                  </a:lnTo>
                  <a:lnTo>
                    <a:pt x="2357755" y="2163699"/>
                  </a:lnTo>
                  <a:lnTo>
                    <a:pt x="2308733" y="2167001"/>
                  </a:lnTo>
                  <a:lnTo>
                    <a:pt x="361188" y="2167001"/>
                  </a:lnTo>
                  <a:lnTo>
                    <a:pt x="312166" y="2163699"/>
                  </a:lnTo>
                  <a:lnTo>
                    <a:pt x="265163" y="2154047"/>
                  </a:lnTo>
                  <a:lnTo>
                    <a:pt x="220586" y="2138680"/>
                  </a:lnTo>
                  <a:lnTo>
                    <a:pt x="178879" y="2117725"/>
                  </a:lnTo>
                  <a:lnTo>
                    <a:pt x="140474" y="2091817"/>
                  </a:lnTo>
                  <a:lnTo>
                    <a:pt x="105791" y="2061210"/>
                  </a:lnTo>
                  <a:lnTo>
                    <a:pt x="75260" y="2026539"/>
                  </a:lnTo>
                  <a:lnTo>
                    <a:pt x="49314" y="1988185"/>
                  </a:lnTo>
                  <a:lnTo>
                    <a:pt x="28384" y="1946402"/>
                  </a:lnTo>
                  <a:lnTo>
                    <a:pt x="12903" y="1901825"/>
                  </a:lnTo>
                  <a:lnTo>
                    <a:pt x="3302" y="1854835"/>
                  </a:lnTo>
                  <a:lnTo>
                    <a:pt x="0" y="1805813"/>
                  </a:lnTo>
                  <a:lnTo>
                    <a:pt x="0" y="36118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196" y="3202051"/>
            <a:ext cx="2237105" cy="13468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065" marR="5080" indent="-7620" algn="ctr">
              <a:lnSpc>
                <a:spcPct val="94500"/>
              </a:lnSpc>
              <a:spcBef>
                <a:spcPts val="295"/>
              </a:spcBef>
            </a:pPr>
            <a:r>
              <a:rPr sz="3000" spc="-10" dirty="0">
                <a:solidFill>
                  <a:schemeClr val="bg1"/>
                </a:solidFill>
                <a:latin typeface="Calibri"/>
                <a:cs typeface="Calibri"/>
              </a:rPr>
              <a:t>Egyre </a:t>
            </a:r>
            <a:r>
              <a:rPr sz="3000" spc="-25" dirty="0">
                <a:solidFill>
                  <a:schemeClr val="bg1"/>
                </a:solidFill>
                <a:latin typeface="Calibri"/>
                <a:cs typeface="Calibri"/>
              </a:rPr>
              <a:t>problémásabb </a:t>
            </a:r>
            <a:r>
              <a:rPr sz="3000" spc="-10" dirty="0">
                <a:solidFill>
                  <a:schemeClr val="bg1"/>
                </a:solidFill>
                <a:latin typeface="Calibri"/>
                <a:cs typeface="Calibri"/>
              </a:rPr>
              <a:t>adatkezelés</a:t>
            </a:r>
            <a:endParaRPr sz="30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03117" y="2859277"/>
            <a:ext cx="2696845" cy="2193925"/>
            <a:chOff x="3103117" y="2859277"/>
            <a:chExt cx="2696845" cy="2193925"/>
          </a:xfrm>
        </p:grpSpPr>
        <p:sp>
          <p:nvSpPr>
            <p:cNvPr id="9" name="object 9"/>
            <p:cNvSpPr/>
            <p:nvPr/>
          </p:nvSpPr>
          <p:spPr>
            <a:xfrm>
              <a:off x="3115055" y="2871215"/>
              <a:ext cx="2671445" cy="2168525"/>
            </a:xfrm>
            <a:custGeom>
              <a:avLst/>
              <a:gdLst/>
              <a:ahLst/>
              <a:cxnLst/>
              <a:rect l="l" t="t" r="r" b="b"/>
              <a:pathLst>
                <a:path w="2671445" h="2168525">
                  <a:moveTo>
                    <a:pt x="2310130" y="0"/>
                  </a:moveTo>
                  <a:lnTo>
                    <a:pt x="361315" y="0"/>
                  </a:lnTo>
                  <a:lnTo>
                    <a:pt x="312293" y="3301"/>
                  </a:lnTo>
                  <a:lnTo>
                    <a:pt x="265303" y="12954"/>
                  </a:lnTo>
                  <a:lnTo>
                    <a:pt x="220726" y="28448"/>
                  </a:lnTo>
                  <a:lnTo>
                    <a:pt x="178943" y="49275"/>
                  </a:lnTo>
                  <a:lnTo>
                    <a:pt x="140589" y="75311"/>
                  </a:lnTo>
                  <a:lnTo>
                    <a:pt x="105791" y="105791"/>
                  </a:lnTo>
                  <a:lnTo>
                    <a:pt x="75311" y="140588"/>
                  </a:lnTo>
                  <a:lnTo>
                    <a:pt x="49275" y="178943"/>
                  </a:lnTo>
                  <a:lnTo>
                    <a:pt x="28448" y="220725"/>
                  </a:lnTo>
                  <a:lnTo>
                    <a:pt x="12954" y="265303"/>
                  </a:lnTo>
                  <a:lnTo>
                    <a:pt x="3301" y="312420"/>
                  </a:lnTo>
                  <a:lnTo>
                    <a:pt x="0" y="361442"/>
                  </a:lnTo>
                  <a:lnTo>
                    <a:pt x="0" y="1807083"/>
                  </a:lnTo>
                  <a:lnTo>
                    <a:pt x="3301" y="1856105"/>
                  </a:lnTo>
                  <a:lnTo>
                    <a:pt x="12954" y="1903222"/>
                  </a:lnTo>
                  <a:lnTo>
                    <a:pt x="28448" y="1947799"/>
                  </a:lnTo>
                  <a:lnTo>
                    <a:pt x="49275" y="1989582"/>
                  </a:lnTo>
                  <a:lnTo>
                    <a:pt x="75311" y="2027936"/>
                  </a:lnTo>
                  <a:lnTo>
                    <a:pt x="105791" y="2062734"/>
                  </a:lnTo>
                  <a:lnTo>
                    <a:pt x="140589" y="2093214"/>
                  </a:lnTo>
                  <a:lnTo>
                    <a:pt x="178943" y="2119249"/>
                  </a:lnTo>
                  <a:lnTo>
                    <a:pt x="220726" y="2140077"/>
                  </a:lnTo>
                  <a:lnTo>
                    <a:pt x="265303" y="2155571"/>
                  </a:lnTo>
                  <a:lnTo>
                    <a:pt x="312293" y="2165223"/>
                  </a:lnTo>
                  <a:lnTo>
                    <a:pt x="361315" y="2168525"/>
                  </a:lnTo>
                  <a:lnTo>
                    <a:pt x="2310130" y="2168525"/>
                  </a:lnTo>
                  <a:lnTo>
                    <a:pt x="2359152" y="2165223"/>
                  </a:lnTo>
                  <a:lnTo>
                    <a:pt x="2406142" y="2155571"/>
                  </a:lnTo>
                  <a:lnTo>
                    <a:pt x="2450719" y="2140077"/>
                  </a:lnTo>
                  <a:lnTo>
                    <a:pt x="2492502" y="2119249"/>
                  </a:lnTo>
                  <a:lnTo>
                    <a:pt x="2530856" y="2093214"/>
                  </a:lnTo>
                  <a:lnTo>
                    <a:pt x="2565654" y="2062734"/>
                  </a:lnTo>
                  <a:lnTo>
                    <a:pt x="2596134" y="2027936"/>
                  </a:lnTo>
                  <a:lnTo>
                    <a:pt x="2622169" y="1989582"/>
                  </a:lnTo>
                  <a:lnTo>
                    <a:pt x="2642997" y="1947799"/>
                  </a:lnTo>
                  <a:lnTo>
                    <a:pt x="2658491" y="1903222"/>
                  </a:lnTo>
                  <a:lnTo>
                    <a:pt x="2668143" y="1856105"/>
                  </a:lnTo>
                  <a:lnTo>
                    <a:pt x="2671445" y="1807083"/>
                  </a:lnTo>
                  <a:lnTo>
                    <a:pt x="2671445" y="361442"/>
                  </a:lnTo>
                  <a:lnTo>
                    <a:pt x="2668143" y="312420"/>
                  </a:lnTo>
                  <a:lnTo>
                    <a:pt x="2658491" y="265303"/>
                  </a:lnTo>
                  <a:lnTo>
                    <a:pt x="2642997" y="220725"/>
                  </a:lnTo>
                  <a:lnTo>
                    <a:pt x="2622169" y="178943"/>
                  </a:lnTo>
                  <a:lnTo>
                    <a:pt x="2596134" y="140588"/>
                  </a:lnTo>
                  <a:lnTo>
                    <a:pt x="2565654" y="105791"/>
                  </a:lnTo>
                  <a:lnTo>
                    <a:pt x="2530856" y="75311"/>
                  </a:lnTo>
                  <a:lnTo>
                    <a:pt x="2492502" y="49275"/>
                  </a:lnTo>
                  <a:lnTo>
                    <a:pt x="2450719" y="28448"/>
                  </a:lnTo>
                  <a:lnTo>
                    <a:pt x="2406142" y="12954"/>
                  </a:lnTo>
                  <a:lnTo>
                    <a:pt x="2359152" y="3301"/>
                  </a:lnTo>
                  <a:lnTo>
                    <a:pt x="231013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115817" y="2871977"/>
              <a:ext cx="2671445" cy="2168525"/>
            </a:xfrm>
            <a:custGeom>
              <a:avLst/>
              <a:gdLst/>
              <a:ahLst/>
              <a:cxnLst/>
              <a:rect l="l" t="t" r="r" b="b"/>
              <a:pathLst>
                <a:path w="2671445" h="2168525">
                  <a:moveTo>
                    <a:pt x="0" y="361442"/>
                  </a:moveTo>
                  <a:lnTo>
                    <a:pt x="3301" y="312420"/>
                  </a:lnTo>
                  <a:lnTo>
                    <a:pt x="12954" y="265302"/>
                  </a:lnTo>
                  <a:lnTo>
                    <a:pt x="28448" y="220725"/>
                  </a:lnTo>
                  <a:lnTo>
                    <a:pt x="49275" y="178943"/>
                  </a:lnTo>
                  <a:lnTo>
                    <a:pt x="75311" y="140588"/>
                  </a:lnTo>
                  <a:lnTo>
                    <a:pt x="105790" y="105791"/>
                  </a:lnTo>
                  <a:lnTo>
                    <a:pt x="140589" y="75311"/>
                  </a:lnTo>
                  <a:lnTo>
                    <a:pt x="178943" y="49275"/>
                  </a:lnTo>
                  <a:lnTo>
                    <a:pt x="220726" y="28448"/>
                  </a:lnTo>
                  <a:lnTo>
                    <a:pt x="265303" y="12954"/>
                  </a:lnTo>
                  <a:lnTo>
                    <a:pt x="312293" y="3301"/>
                  </a:lnTo>
                  <a:lnTo>
                    <a:pt x="361315" y="0"/>
                  </a:lnTo>
                  <a:lnTo>
                    <a:pt x="2310130" y="0"/>
                  </a:lnTo>
                  <a:lnTo>
                    <a:pt x="2359152" y="3301"/>
                  </a:lnTo>
                  <a:lnTo>
                    <a:pt x="2406142" y="12954"/>
                  </a:lnTo>
                  <a:lnTo>
                    <a:pt x="2450719" y="28448"/>
                  </a:lnTo>
                  <a:lnTo>
                    <a:pt x="2492502" y="49275"/>
                  </a:lnTo>
                  <a:lnTo>
                    <a:pt x="2530856" y="75311"/>
                  </a:lnTo>
                  <a:lnTo>
                    <a:pt x="2565654" y="105791"/>
                  </a:lnTo>
                  <a:lnTo>
                    <a:pt x="2596134" y="140588"/>
                  </a:lnTo>
                  <a:lnTo>
                    <a:pt x="2622169" y="178943"/>
                  </a:lnTo>
                  <a:lnTo>
                    <a:pt x="2642997" y="220725"/>
                  </a:lnTo>
                  <a:lnTo>
                    <a:pt x="2658491" y="265302"/>
                  </a:lnTo>
                  <a:lnTo>
                    <a:pt x="2668143" y="312420"/>
                  </a:lnTo>
                  <a:lnTo>
                    <a:pt x="2671445" y="361442"/>
                  </a:lnTo>
                  <a:lnTo>
                    <a:pt x="2671445" y="1807083"/>
                  </a:lnTo>
                  <a:lnTo>
                    <a:pt x="2668143" y="1856105"/>
                  </a:lnTo>
                  <a:lnTo>
                    <a:pt x="2658491" y="1903222"/>
                  </a:lnTo>
                  <a:lnTo>
                    <a:pt x="2642997" y="1947799"/>
                  </a:lnTo>
                  <a:lnTo>
                    <a:pt x="2622169" y="1989582"/>
                  </a:lnTo>
                  <a:lnTo>
                    <a:pt x="2596134" y="2027936"/>
                  </a:lnTo>
                  <a:lnTo>
                    <a:pt x="2565654" y="2062734"/>
                  </a:lnTo>
                  <a:lnTo>
                    <a:pt x="2530856" y="2093214"/>
                  </a:lnTo>
                  <a:lnTo>
                    <a:pt x="2492502" y="2119249"/>
                  </a:lnTo>
                  <a:lnTo>
                    <a:pt x="2450719" y="2140077"/>
                  </a:lnTo>
                  <a:lnTo>
                    <a:pt x="2406142" y="2155571"/>
                  </a:lnTo>
                  <a:lnTo>
                    <a:pt x="2359152" y="2165223"/>
                  </a:lnTo>
                  <a:lnTo>
                    <a:pt x="2310130" y="2168525"/>
                  </a:lnTo>
                  <a:lnTo>
                    <a:pt x="361315" y="2168525"/>
                  </a:lnTo>
                  <a:lnTo>
                    <a:pt x="312293" y="2165223"/>
                  </a:lnTo>
                  <a:lnTo>
                    <a:pt x="265303" y="2155571"/>
                  </a:lnTo>
                  <a:lnTo>
                    <a:pt x="220726" y="2140077"/>
                  </a:lnTo>
                  <a:lnTo>
                    <a:pt x="178943" y="2119249"/>
                  </a:lnTo>
                  <a:lnTo>
                    <a:pt x="140589" y="2093214"/>
                  </a:lnTo>
                  <a:lnTo>
                    <a:pt x="105790" y="2062734"/>
                  </a:lnTo>
                  <a:lnTo>
                    <a:pt x="75311" y="2027936"/>
                  </a:lnTo>
                  <a:lnTo>
                    <a:pt x="49275" y="1989582"/>
                  </a:lnTo>
                  <a:lnTo>
                    <a:pt x="28448" y="1947799"/>
                  </a:lnTo>
                  <a:lnTo>
                    <a:pt x="12954" y="1903222"/>
                  </a:lnTo>
                  <a:lnTo>
                    <a:pt x="3301" y="1856105"/>
                  </a:lnTo>
                  <a:lnTo>
                    <a:pt x="0" y="1807083"/>
                  </a:lnTo>
                  <a:lnTo>
                    <a:pt x="0" y="3614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34892" y="3020059"/>
            <a:ext cx="2245360" cy="17449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algn="ctr">
              <a:lnSpc>
                <a:spcPts val="3310"/>
              </a:lnSpc>
              <a:spcBef>
                <a:spcPts val="450"/>
              </a:spcBef>
            </a:pPr>
            <a:r>
              <a:rPr sz="3000" dirty="0">
                <a:solidFill>
                  <a:schemeClr val="bg1"/>
                </a:solidFill>
                <a:latin typeface="Calibri"/>
                <a:cs typeface="Calibri"/>
              </a:rPr>
              <a:t>Nem</a:t>
            </a:r>
            <a:r>
              <a:rPr sz="30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000" spc="-45" dirty="0">
                <a:solidFill>
                  <a:schemeClr val="bg1"/>
                </a:solidFill>
                <a:latin typeface="Calibri"/>
                <a:cs typeface="Calibri"/>
              </a:rPr>
              <a:t>mindegy, </a:t>
            </a:r>
            <a:r>
              <a:rPr sz="3000" spc="-10" dirty="0">
                <a:solidFill>
                  <a:schemeClr val="bg1"/>
                </a:solidFill>
                <a:latin typeface="Calibri"/>
                <a:cs typeface="Calibri"/>
              </a:rPr>
              <a:t>hogyan</a:t>
            </a:r>
            <a:endParaRPr sz="3000">
              <a:solidFill>
                <a:schemeClr val="bg1"/>
              </a:solidFill>
              <a:latin typeface="Calibri"/>
              <a:cs typeface="Calibri"/>
            </a:endParaRPr>
          </a:p>
          <a:p>
            <a:pPr marL="321945" marR="318770" algn="ctr">
              <a:lnSpc>
                <a:spcPts val="3310"/>
              </a:lnSpc>
              <a:spcBef>
                <a:spcPts val="5"/>
              </a:spcBef>
            </a:pPr>
            <a:r>
              <a:rPr sz="3000" dirty="0">
                <a:solidFill>
                  <a:schemeClr val="bg1"/>
                </a:solidFill>
                <a:latin typeface="Calibri"/>
                <a:cs typeface="Calibri"/>
              </a:rPr>
              <a:t>tároljuk</a:t>
            </a:r>
            <a:r>
              <a:rPr sz="3000" spc="-1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chemeClr val="bg1"/>
                </a:solidFill>
                <a:latin typeface="Calibri"/>
                <a:cs typeface="Calibri"/>
              </a:rPr>
              <a:t>az </a:t>
            </a:r>
            <a:r>
              <a:rPr sz="3000" spc="-10" dirty="0">
                <a:solidFill>
                  <a:schemeClr val="bg1"/>
                </a:solidFill>
                <a:latin typeface="Calibri"/>
                <a:cs typeface="Calibri"/>
              </a:rPr>
              <a:t>adatokat</a:t>
            </a:r>
            <a:endParaRPr sz="30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08802" y="2859277"/>
            <a:ext cx="2696845" cy="2193925"/>
            <a:chOff x="5908802" y="2859277"/>
            <a:chExt cx="2696845" cy="2193925"/>
          </a:xfrm>
        </p:grpSpPr>
        <p:sp>
          <p:nvSpPr>
            <p:cNvPr id="13" name="object 13"/>
            <p:cNvSpPr/>
            <p:nvPr/>
          </p:nvSpPr>
          <p:spPr>
            <a:xfrm>
              <a:off x="5920740" y="2871215"/>
              <a:ext cx="2671445" cy="2168525"/>
            </a:xfrm>
            <a:custGeom>
              <a:avLst/>
              <a:gdLst/>
              <a:ahLst/>
              <a:cxnLst/>
              <a:rect l="l" t="t" r="r" b="b"/>
              <a:pathLst>
                <a:path w="2671445" h="2168525">
                  <a:moveTo>
                    <a:pt x="2310003" y="0"/>
                  </a:moveTo>
                  <a:lnTo>
                    <a:pt x="361061" y="0"/>
                  </a:lnTo>
                  <a:lnTo>
                    <a:pt x="312165" y="3301"/>
                  </a:lnTo>
                  <a:lnTo>
                    <a:pt x="265049" y="12954"/>
                  </a:lnTo>
                  <a:lnTo>
                    <a:pt x="220599" y="28448"/>
                  </a:lnTo>
                  <a:lnTo>
                    <a:pt x="178815" y="49275"/>
                  </a:lnTo>
                  <a:lnTo>
                    <a:pt x="140462" y="75311"/>
                  </a:lnTo>
                  <a:lnTo>
                    <a:pt x="105790" y="105791"/>
                  </a:lnTo>
                  <a:lnTo>
                    <a:pt x="75184" y="140588"/>
                  </a:lnTo>
                  <a:lnTo>
                    <a:pt x="49275" y="178943"/>
                  </a:lnTo>
                  <a:lnTo>
                    <a:pt x="28321" y="220725"/>
                  </a:lnTo>
                  <a:lnTo>
                    <a:pt x="12954" y="265303"/>
                  </a:lnTo>
                  <a:lnTo>
                    <a:pt x="3301" y="312420"/>
                  </a:lnTo>
                  <a:lnTo>
                    <a:pt x="0" y="361442"/>
                  </a:lnTo>
                  <a:lnTo>
                    <a:pt x="0" y="1807083"/>
                  </a:lnTo>
                  <a:lnTo>
                    <a:pt x="3301" y="1856105"/>
                  </a:lnTo>
                  <a:lnTo>
                    <a:pt x="12954" y="1903222"/>
                  </a:lnTo>
                  <a:lnTo>
                    <a:pt x="28321" y="1947799"/>
                  </a:lnTo>
                  <a:lnTo>
                    <a:pt x="49275" y="1989582"/>
                  </a:lnTo>
                  <a:lnTo>
                    <a:pt x="75184" y="2027936"/>
                  </a:lnTo>
                  <a:lnTo>
                    <a:pt x="105790" y="2062734"/>
                  </a:lnTo>
                  <a:lnTo>
                    <a:pt x="140462" y="2093214"/>
                  </a:lnTo>
                  <a:lnTo>
                    <a:pt x="178815" y="2119249"/>
                  </a:lnTo>
                  <a:lnTo>
                    <a:pt x="220599" y="2140077"/>
                  </a:lnTo>
                  <a:lnTo>
                    <a:pt x="265049" y="2155571"/>
                  </a:lnTo>
                  <a:lnTo>
                    <a:pt x="312165" y="2165223"/>
                  </a:lnTo>
                  <a:lnTo>
                    <a:pt x="361061" y="2168525"/>
                  </a:lnTo>
                  <a:lnTo>
                    <a:pt x="2310003" y="2168525"/>
                  </a:lnTo>
                  <a:lnTo>
                    <a:pt x="2358898" y="2165223"/>
                  </a:lnTo>
                  <a:lnTo>
                    <a:pt x="2406015" y="2155571"/>
                  </a:lnTo>
                  <a:lnTo>
                    <a:pt x="2450465" y="2140077"/>
                  </a:lnTo>
                  <a:lnTo>
                    <a:pt x="2492248" y="2119249"/>
                  </a:lnTo>
                  <a:lnTo>
                    <a:pt x="2530602" y="2093214"/>
                  </a:lnTo>
                  <a:lnTo>
                    <a:pt x="2565273" y="2062734"/>
                  </a:lnTo>
                  <a:lnTo>
                    <a:pt x="2595880" y="2027936"/>
                  </a:lnTo>
                  <a:lnTo>
                    <a:pt x="2621788" y="1989582"/>
                  </a:lnTo>
                  <a:lnTo>
                    <a:pt x="2642742" y="1947799"/>
                  </a:lnTo>
                  <a:lnTo>
                    <a:pt x="2658110" y="1903222"/>
                  </a:lnTo>
                  <a:lnTo>
                    <a:pt x="2667762" y="1856105"/>
                  </a:lnTo>
                  <a:lnTo>
                    <a:pt x="2671064" y="1807083"/>
                  </a:lnTo>
                  <a:lnTo>
                    <a:pt x="2671064" y="361442"/>
                  </a:lnTo>
                  <a:lnTo>
                    <a:pt x="2667762" y="312420"/>
                  </a:lnTo>
                  <a:lnTo>
                    <a:pt x="2658110" y="265303"/>
                  </a:lnTo>
                  <a:lnTo>
                    <a:pt x="2642742" y="220725"/>
                  </a:lnTo>
                  <a:lnTo>
                    <a:pt x="2621788" y="178943"/>
                  </a:lnTo>
                  <a:lnTo>
                    <a:pt x="2595880" y="140588"/>
                  </a:lnTo>
                  <a:lnTo>
                    <a:pt x="2565273" y="105791"/>
                  </a:lnTo>
                  <a:lnTo>
                    <a:pt x="2530602" y="75311"/>
                  </a:lnTo>
                  <a:lnTo>
                    <a:pt x="2492248" y="49275"/>
                  </a:lnTo>
                  <a:lnTo>
                    <a:pt x="2450465" y="28448"/>
                  </a:lnTo>
                  <a:lnTo>
                    <a:pt x="2406015" y="12954"/>
                  </a:lnTo>
                  <a:lnTo>
                    <a:pt x="2358898" y="3301"/>
                  </a:lnTo>
                  <a:lnTo>
                    <a:pt x="2310003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921502" y="2871977"/>
              <a:ext cx="2671445" cy="2168525"/>
            </a:xfrm>
            <a:custGeom>
              <a:avLst/>
              <a:gdLst/>
              <a:ahLst/>
              <a:cxnLst/>
              <a:rect l="l" t="t" r="r" b="b"/>
              <a:pathLst>
                <a:path w="2671445" h="2168525">
                  <a:moveTo>
                    <a:pt x="0" y="361442"/>
                  </a:moveTo>
                  <a:lnTo>
                    <a:pt x="3301" y="312420"/>
                  </a:lnTo>
                  <a:lnTo>
                    <a:pt x="12953" y="265302"/>
                  </a:lnTo>
                  <a:lnTo>
                    <a:pt x="28321" y="220725"/>
                  </a:lnTo>
                  <a:lnTo>
                    <a:pt x="49275" y="178943"/>
                  </a:lnTo>
                  <a:lnTo>
                    <a:pt x="75184" y="140588"/>
                  </a:lnTo>
                  <a:lnTo>
                    <a:pt x="105790" y="105791"/>
                  </a:lnTo>
                  <a:lnTo>
                    <a:pt x="140462" y="75311"/>
                  </a:lnTo>
                  <a:lnTo>
                    <a:pt x="178815" y="49275"/>
                  </a:lnTo>
                  <a:lnTo>
                    <a:pt x="220599" y="28448"/>
                  </a:lnTo>
                  <a:lnTo>
                    <a:pt x="265049" y="12954"/>
                  </a:lnTo>
                  <a:lnTo>
                    <a:pt x="312165" y="3301"/>
                  </a:lnTo>
                  <a:lnTo>
                    <a:pt x="361061" y="0"/>
                  </a:lnTo>
                  <a:lnTo>
                    <a:pt x="2310003" y="0"/>
                  </a:lnTo>
                  <a:lnTo>
                    <a:pt x="2358898" y="3301"/>
                  </a:lnTo>
                  <a:lnTo>
                    <a:pt x="2406015" y="12954"/>
                  </a:lnTo>
                  <a:lnTo>
                    <a:pt x="2450465" y="28448"/>
                  </a:lnTo>
                  <a:lnTo>
                    <a:pt x="2492248" y="49275"/>
                  </a:lnTo>
                  <a:lnTo>
                    <a:pt x="2530602" y="75311"/>
                  </a:lnTo>
                  <a:lnTo>
                    <a:pt x="2565273" y="105791"/>
                  </a:lnTo>
                  <a:lnTo>
                    <a:pt x="2595879" y="140588"/>
                  </a:lnTo>
                  <a:lnTo>
                    <a:pt x="2621788" y="178943"/>
                  </a:lnTo>
                  <a:lnTo>
                    <a:pt x="2642743" y="220725"/>
                  </a:lnTo>
                  <a:lnTo>
                    <a:pt x="2658109" y="265302"/>
                  </a:lnTo>
                  <a:lnTo>
                    <a:pt x="2667762" y="312420"/>
                  </a:lnTo>
                  <a:lnTo>
                    <a:pt x="2671064" y="361442"/>
                  </a:lnTo>
                  <a:lnTo>
                    <a:pt x="2671064" y="1807083"/>
                  </a:lnTo>
                  <a:lnTo>
                    <a:pt x="2667762" y="1856105"/>
                  </a:lnTo>
                  <a:lnTo>
                    <a:pt x="2658109" y="1903222"/>
                  </a:lnTo>
                  <a:lnTo>
                    <a:pt x="2642743" y="1947799"/>
                  </a:lnTo>
                  <a:lnTo>
                    <a:pt x="2621788" y="1989582"/>
                  </a:lnTo>
                  <a:lnTo>
                    <a:pt x="2595879" y="2027936"/>
                  </a:lnTo>
                  <a:lnTo>
                    <a:pt x="2565273" y="2062734"/>
                  </a:lnTo>
                  <a:lnTo>
                    <a:pt x="2530602" y="2093214"/>
                  </a:lnTo>
                  <a:lnTo>
                    <a:pt x="2492248" y="2119249"/>
                  </a:lnTo>
                  <a:lnTo>
                    <a:pt x="2450465" y="2140077"/>
                  </a:lnTo>
                  <a:lnTo>
                    <a:pt x="2406015" y="2155571"/>
                  </a:lnTo>
                  <a:lnTo>
                    <a:pt x="2358898" y="2165223"/>
                  </a:lnTo>
                  <a:lnTo>
                    <a:pt x="2310003" y="2168525"/>
                  </a:lnTo>
                  <a:lnTo>
                    <a:pt x="361061" y="2168525"/>
                  </a:lnTo>
                  <a:lnTo>
                    <a:pt x="312165" y="2165223"/>
                  </a:lnTo>
                  <a:lnTo>
                    <a:pt x="265049" y="2155571"/>
                  </a:lnTo>
                  <a:lnTo>
                    <a:pt x="220599" y="2140077"/>
                  </a:lnTo>
                  <a:lnTo>
                    <a:pt x="178815" y="2119249"/>
                  </a:lnTo>
                  <a:lnTo>
                    <a:pt x="140462" y="2093214"/>
                  </a:lnTo>
                  <a:lnTo>
                    <a:pt x="105790" y="2062734"/>
                  </a:lnTo>
                  <a:lnTo>
                    <a:pt x="75184" y="2027936"/>
                  </a:lnTo>
                  <a:lnTo>
                    <a:pt x="49275" y="1989582"/>
                  </a:lnTo>
                  <a:lnTo>
                    <a:pt x="28321" y="1947799"/>
                  </a:lnTo>
                  <a:lnTo>
                    <a:pt x="12953" y="1903222"/>
                  </a:lnTo>
                  <a:lnTo>
                    <a:pt x="3301" y="1856105"/>
                  </a:lnTo>
                  <a:lnTo>
                    <a:pt x="0" y="1807083"/>
                  </a:lnTo>
                  <a:lnTo>
                    <a:pt x="0" y="361442"/>
                  </a:lnTo>
                  <a:close/>
                </a:path>
              </a:pathLst>
            </a:custGeom>
            <a:ln w="253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28028" y="3230117"/>
            <a:ext cx="1869439" cy="13246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algn="ctr">
              <a:lnSpc>
                <a:spcPts val="3310"/>
              </a:lnSpc>
              <a:spcBef>
                <a:spcPts val="450"/>
              </a:spcBef>
            </a:pPr>
            <a:r>
              <a:rPr sz="3000" dirty="0">
                <a:solidFill>
                  <a:schemeClr val="bg1"/>
                </a:solidFill>
                <a:latin typeface="Calibri"/>
                <a:cs typeface="Calibri"/>
              </a:rPr>
              <a:t>Szükség</a:t>
            </a:r>
            <a:r>
              <a:rPr sz="3000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chemeClr val="bg1"/>
                </a:solidFill>
                <a:latin typeface="Calibri"/>
                <a:cs typeface="Calibri"/>
              </a:rPr>
              <a:t>van </a:t>
            </a:r>
            <a:r>
              <a:rPr sz="3000" spc="-10" dirty="0">
                <a:solidFill>
                  <a:schemeClr val="bg1"/>
                </a:solidFill>
                <a:latin typeface="Calibri"/>
                <a:cs typeface="Calibri"/>
              </a:rPr>
              <a:t>valamilyen logikára</a:t>
            </a:r>
            <a:endParaRPr sz="30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12961" y="2859277"/>
            <a:ext cx="2696845" cy="2193925"/>
            <a:chOff x="8712961" y="2859277"/>
            <a:chExt cx="2696845" cy="2193925"/>
          </a:xfrm>
        </p:grpSpPr>
        <p:sp>
          <p:nvSpPr>
            <p:cNvPr id="17" name="object 17"/>
            <p:cNvSpPr/>
            <p:nvPr/>
          </p:nvSpPr>
          <p:spPr>
            <a:xfrm>
              <a:off x="8724899" y="2871215"/>
              <a:ext cx="2671445" cy="2168525"/>
            </a:xfrm>
            <a:custGeom>
              <a:avLst/>
              <a:gdLst/>
              <a:ahLst/>
              <a:cxnLst/>
              <a:rect l="l" t="t" r="r" b="b"/>
              <a:pathLst>
                <a:path w="2671445" h="2168525">
                  <a:moveTo>
                    <a:pt x="2310003" y="0"/>
                  </a:moveTo>
                  <a:lnTo>
                    <a:pt x="361060" y="0"/>
                  </a:lnTo>
                  <a:lnTo>
                    <a:pt x="312166" y="3301"/>
                  </a:lnTo>
                  <a:lnTo>
                    <a:pt x="265049" y="12954"/>
                  </a:lnTo>
                  <a:lnTo>
                    <a:pt x="220599" y="28448"/>
                  </a:lnTo>
                  <a:lnTo>
                    <a:pt x="178816" y="49275"/>
                  </a:lnTo>
                  <a:lnTo>
                    <a:pt x="140461" y="75311"/>
                  </a:lnTo>
                  <a:lnTo>
                    <a:pt x="105791" y="105791"/>
                  </a:lnTo>
                  <a:lnTo>
                    <a:pt x="75183" y="140588"/>
                  </a:lnTo>
                  <a:lnTo>
                    <a:pt x="49275" y="178943"/>
                  </a:lnTo>
                  <a:lnTo>
                    <a:pt x="28321" y="220725"/>
                  </a:lnTo>
                  <a:lnTo>
                    <a:pt x="12953" y="265303"/>
                  </a:lnTo>
                  <a:lnTo>
                    <a:pt x="3301" y="312420"/>
                  </a:lnTo>
                  <a:lnTo>
                    <a:pt x="0" y="361442"/>
                  </a:lnTo>
                  <a:lnTo>
                    <a:pt x="0" y="1807083"/>
                  </a:lnTo>
                  <a:lnTo>
                    <a:pt x="3301" y="1856105"/>
                  </a:lnTo>
                  <a:lnTo>
                    <a:pt x="12953" y="1903222"/>
                  </a:lnTo>
                  <a:lnTo>
                    <a:pt x="28321" y="1947799"/>
                  </a:lnTo>
                  <a:lnTo>
                    <a:pt x="49275" y="1989582"/>
                  </a:lnTo>
                  <a:lnTo>
                    <a:pt x="75183" y="2027936"/>
                  </a:lnTo>
                  <a:lnTo>
                    <a:pt x="105791" y="2062734"/>
                  </a:lnTo>
                  <a:lnTo>
                    <a:pt x="140461" y="2093214"/>
                  </a:lnTo>
                  <a:lnTo>
                    <a:pt x="178816" y="2119249"/>
                  </a:lnTo>
                  <a:lnTo>
                    <a:pt x="220599" y="2140077"/>
                  </a:lnTo>
                  <a:lnTo>
                    <a:pt x="265049" y="2155571"/>
                  </a:lnTo>
                  <a:lnTo>
                    <a:pt x="312166" y="2165223"/>
                  </a:lnTo>
                  <a:lnTo>
                    <a:pt x="361060" y="2168525"/>
                  </a:lnTo>
                  <a:lnTo>
                    <a:pt x="2310003" y="2168525"/>
                  </a:lnTo>
                  <a:lnTo>
                    <a:pt x="2358898" y="2165223"/>
                  </a:lnTo>
                  <a:lnTo>
                    <a:pt x="2406015" y="2155571"/>
                  </a:lnTo>
                  <a:lnTo>
                    <a:pt x="2450465" y="2140077"/>
                  </a:lnTo>
                  <a:lnTo>
                    <a:pt x="2492248" y="2119249"/>
                  </a:lnTo>
                  <a:lnTo>
                    <a:pt x="2530602" y="2093214"/>
                  </a:lnTo>
                  <a:lnTo>
                    <a:pt x="2565273" y="2062734"/>
                  </a:lnTo>
                  <a:lnTo>
                    <a:pt x="2595879" y="2027936"/>
                  </a:lnTo>
                  <a:lnTo>
                    <a:pt x="2621788" y="1989582"/>
                  </a:lnTo>
                  <a:lnTo>
                    <a:pt x="2642743" y="1947799"/>
                  </a:lnTo>
                  <a:lnTo>
                    <a:pt x="2658109" y="1903222"/>
                  </a:lnTo>
                  <a:lnTo>
                    <a:pt x="2667761" y="1856105"/>
                  </a:lnTo>
                  <a:lnTo>
                    <a:pt x="2671064" y="1807083"/>
                  </a:lnTo>
                  <a:lnTo>
                    <a:pt x="2671064" y="361442"/>
                  </a:lnTo>
                  <a:lnTo>
                    <a:pt x="2667761" y="312420"/>
                  </a:lnTo>
                  <a:lnTo>
                    <a:pt x="2658109" y="265303"/>
                  </a:lnTo>
                  <a:lnTo>
                    <a:pt x="2642743" y="220725"/>
                  </a:lnTo>
                  <a:lnTo>
                    <a:pt x="2621788" y="178943"/>
                  </a:lnTo>
                  <a:lnTo>
                    <a:pt x="2595879" y="140588"/>
                  </a:lnTo>
                  <a:lnTo>
                    <a:pt x="2565273" y="105791"/>
                  </a:lnTo>
                  <a:lnTo>
                    <a:pt x="2530602" y="75311"/>
                  </a:lnTo>
                  <a:lnTo>
                    <a:pt x="2492248" y="49275"/>
                  </a:lnTo>
                  <a:lnTo>
                    <a:pt x="2450465" y="28448"/>
                  </a:lnTo>
                  <a:lnTo>
                    <a:pt x="2406015" y="12954"/>
                  </a:lnTo>
                  <a:lnTo>
                    <a:pt x="2358898" y="3301"/>
                  </a:lnTo>
                  <a:lnTo>
                    <a:pt x="2310003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725661" y="2871977"/>
              <a:ext cx="2671445" cy="2168525"/>
            </a:xfrm>
            <a:custGeom>
              <a:avLst/>
              <a:gdLst/>
              <a:ahLst/>
              <a:cxnLst/>
              <a:rect l="l" t="t" r="r" b="b"/>
              <a:pathLst>
                <a:path w="2671445" h="2168525">
                  <a:moveTo>
                    <a:pt x="0" y="361442"/>
                  </a:moveTo>
                  <a:lnTo>
                    <a:pt x="3302" y="312420"/>
                  </a:lnTo>
                  <a:lnTo>
                    <a:pt x="12954" y="265302"/>
                  </a:lnTo>
                  <a:lnTo>
                    <a:pt x="28321" y="220725"/>
                  </a:lnTo>
                  <a:lnTo>
                    <a:pt x="49276" y="178943"/>
                  </a:lnTo>
                  <a:lnTo>
                    <a:pt x="75184" y="140588"/>
                  </a:lnTo>
                  <a:lnTo>
                    <a:pt x="105791" y="105791"/>
                  </a:lnTo>
                  <a:lnTo>
                    <a:pt x="140462" y="75311"/>
                  </a:lnTo>
                  <a:lnTo>
                    <a:pt x="178816" y="49275"/>
                  </a:lnTo>
                  <a:lnTo>
                    <a:pt x="220599" y="28448"/>
                  </a:lnTo>
                  <a:lnTo>
                    <a:pt x="265049" y="12954"/>
                  </a:lnTo>
                  <a:lnTo>
                    <a:pt x="312166" y="3301"/>
                  </a:lnTo>
                  <a:lnTo>
                    <a:pt x="361061" y="0"/>
                  </a:lnTo>
                  <a:lnTo>
                    <a:pt x="2310003" y="0"/>
                  </a:lnTo>
                  <a:lnTo>
                    <a:pt x="2358898" y="3301"/>
                  </a:lnTo>
                  <a:lnTo>
                    <a:pt x="2406015" y="12954"/>
                  </a:lnTo>
                  <a:lnTo>
                    <a:pt x="2450465" y="28448"/>
                  </a:lnTo>
                  <a:lnTo>
                    <a:pt x="2492248" y="49275"/>
                  </a:lnTo>
                  <a:lnTo>
                    <a:pt x="2530602" y="75311"/>
                  </a:lnTo>
                  <a:lnTo>
                    <a:pt x="2565273" y="105791"/>
                  </a:lnTo>
                  <a:lnTo>
                    <a:pt x="2595880" y="140588"/>
                  </a:lnTo>
                  <a:lnTo>
                    <a:pt x="2621788" y="178943"/>
                  </a:lnTo>
                  <a:lnTo>
                    <a:pt x="2642743" y="220725"/>
                  </a:lnTo>
                  <a:lnTo>
                    <a:pt x="2658110" y="265302"/>
                  </a:lnTo>
                  <a:lnTo>
                    <a:pt x="2667762" y="312420"/>
                  </a:lnTo>
                  <a:lnTo>
                    <a:pt x="2671064" y="361442"/>
                  </a:lnTo>
                  <a:lnTo>
                    <a:pt x="2671064" y="1807083"/>
                  </a:lnTo>
                  <a:lnTo>
                    <a:pt x="2667762" y="1856105"/>
                  </a:lnTo>
                  <a:lnTo>
                    <a:pt x="2658110" y="1903222"/>
                  </a:lnTo>
                  <a:lnTo>
                    <a:pt x="2642743" y="1947799"/>
                  </a:lnTo>
                  <a:lnTo>
                    <a:pt x="2621788" y="1989582"/>
                  </a:lnTo>
                  <a:lnTo>
                    <a:pt x="2595880" y="2027936"/>
                  </a:lnTo>
                  <a:lnTo>
                    <a:pt x="2565273" y="2062734"/>
                  </a:lnTo>
                  <a:lnTo>
                    <a:pt x="2530602" y="2093214"/>
                  </a:lnTo>
                  <a:lnTo>
                    <a:pt x="2492248" y="2119249"/>
                  </a:lnTo>
                  <a:lnTo>
                    <a:pt x="2450465" y="2140077"/>
                  </a:lnTo>
                  <a:lnTo>
                    <a:pt x="2406015" y="2155571"/>
                  </a:lnTo>
                  <a:lnTo>
                    <a:pt x="2358898" y="2165223"/>
                  </a:lnTo>
                  <a:lnTo>
                    <a:pt x="2310003" y="2168525"/>
                  </a:lnTo>
                  <a:lnTo>
                    <a:pt x="361061" y="2168525"/>
                  </a:lnTo>
                  <a:lnTo>
                    <a:pt x="312166" y="2165223"/>
                  </a:lnTo>
                  <a:lnTo>
                    <a:pt x="265049" y="2155571"/>
                  </a:lnTo>
                  <a:lnTo>
                    <a:pt x="220599" y="2140077"/>
                  </a:lnTo>
                  <a:lnTo>
                    <a:pt x="178816" y="2119249"/>
                  </a:lnTo>
                  <a:lnTo>
                    <a:pt x="140462" y="2093214"/>
                  </a:lnTo>
                  <a:lnTo>
                    <a:pt x="105791" y="2062734"/>
                  </a:lnTo>
                  <a:lnTo>
                    <a:pt x="75184" y="2027936"/>
                  </a:lnTo>
                  <a:lnTo>
                    <a:pt x="49276" y="1989582"/>
                  </a:lnTo>
                  <a:lnTo>
                    <a:pt x="28321" y="1947799"/>
                  </a:lnTo>
                  <a:lnTo>
                    <a:pt x="12954" y="1903222"/>
                  </a:lnTo>
                  <a:lnTo>
                    <a:pt x="3302" y="1856105"/>
                  </a:lnTo>
                  <a:lnTo>
                    <a:pt x="0" y="1807083"/>
                  </a:lnTo>
                  <a:lnTo>
                    <a:pt x="0" y="3614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998711" y="3230117"/>
            <a:ext cx="2136775" cy="13246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-1905" algn="ctr">
              <a:lnSpc>
                <a:spcPts val="3310"/>
              </a:lnSpc>
              <a:spcBef>
                <a:spcPts val="450"/>
              </a:spcBef>
            </a:pPr>
            <a:r>
              <a:rPr sz="3000" spc="-10" dirty="0">
                <a:solidFill>
                  <a:schemeClr val="bg1"/>
                </a:solidFill>
                <a:latin typeface="Calibri"/>
                <a:cs typeface="Calibri"/>
              </a:rPr>
              <a:t>Megjelentek </a:t>
            </a:r>
            <a:r>
              <a:rPr sz="3000" dirty="0">
                <a:solidFill>
                  <a:schemeClr val="bg1"/>
                </a:solidFill>
                <a:latin typeface="Calibri"/>
                <a:cs typeface="Calibri"/>
              </a:rPr>
              <a:t>az</a:t>
            </a:r>
            <a:r>
              <a:rPr sz="30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chemeClr val="bg1"/>
                </a:solidFill>
                <a:latin typeface="Calibri"/>
                <a:cs typeface="Calibri"/>
              </a:rPr>
              <a:t>első adatmodellek</a:t>
            </a:r>
            <a:endParaRPr sz="30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4274"/>
            <a:ext cx="2743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>
                <a:solidFill>
                  <a:schemeClr val="bg1"/>
                </a:solidFill>
              </a:rPr>
              <a:t>8</a:t>
            </a:fld>
            <a:endParaRPr spc="-2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1026" y="500313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bg1"/>
                </a:solidFill>
              </a:rPr>
              <a:t>Az</a:t>
            </a:r>
            <a:r>
              <a:rPr spc="-140" dirty="0">
                <a:solidFill>
                  <a:schemeClr val="bg1"/>
                </a:solidFill>
              </a:rPr>
              <a:t> </a:t>
            </a:r>
            <a:r>
              <a:rPr spc="-70" dirty="0">
                <a:solidFill>
                  <a:schemeClr val="bg1"/>
                </a:solidFill>
              </a:rPr>
              <a:t>1960-</a:t>
            </a:r>
            <a:r>
              <a:rPr dirty="0">
                <a:solidFill>
                  <a:schemeClr val="bg1"/>
                </a:solidFill>
              </a:rPr>
              <a:t>as</a:t>
            </a:r>
            <a:r>
              <a:rPr spc="-16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évek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4274"/>
            <a:ext cx="2743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>
                <a:solidFill>
                  <a:schemeClr val="bg1"/>
                </a:solidFill>
              </a:rPr>
              <a:t>9</a:t>
            </a:fld>
            <a:endParaRPr spc="-2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787" y="1489354"/>
            <a:ext cx="8218805" cy="5055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00"/>
              </a:spcBef>
              <a:buChar char="•"/>
              <a:tabLst>
                <a:tab pos="2990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sz="28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első</a:t>
            </a:r>
            <a:r>
              <a:rPr sz="2800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adatbázisok</a:t>
            </a:r>
            <a:r>
              <a:rPr sz="28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és</a:t>
            </a:r>
            <a:r>
              <a:rPr sz="2800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adatmodellek</a:t>
            </a:r>
            <a:r>
              <a:rPr sz="28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megjelenése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IDS</a:t>
            </a:r>
            <a:r>
              <a:rPr sz="2800" spc="-1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(Integrated</a:t>
            </a:r>
            <a:r>
              <a:rPr sz="2800" spc="-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sz="28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Store)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12134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sz="28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egyik</a:t>
            </a:r>
            <a:r>
              <a:rPr sz="2800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legelső</a:t>
            </a:r>
            <a:r>
              <a:rPr sz="28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adatbáziskezelő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12134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Charles</a:t>
            </a:r>
            <a:r>
              <a:rPr sz="28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Bachman</a:t>
            </a:r>
            <a:r>
              <a:rPr sz="28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fejlesztette</a:t>
            </a:r>
            <a:r>
              <a:rPr sz="2800" spc="-1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chemeClr val="bg1"/>
                </a:solidFill>
                <a:latin typeface="Arial"/>
                <a:cs typeface="Arial"/>
              </a:rPr>
              <a:t>ki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</a:tabLst>
            </a:pP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CODASYL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605"/>
              </a:spcBef>
              <a:buChar char="•"/>
              <a:tabLst>
                <a:tab pos="12134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800" spc="-1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hálós</a:t>
            </a:r>
            <a:r>
              <a:rPr sz="2800" spc="-1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adatmodell</a:t>
            </a:r>
            <a:r>
              <a:rPr sz="28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megfogalmazása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1213485" algn="l"/>
              </a:tabLst>
            </a:pPr>
            <a:r>
              <a:rPr sz="2800" spc="-20" dirty="0">
                <a:solidFill>
                  <a:schemeClr val="bg1"/>
                </a:solidFill>
                <a:latin typeface="Arial"/>
                <a:cs typeface="Arial"/>
              </a:rPr>
              <a:t>COBOL</a:t>
            </a:r>
            <a:r>
              <a:rPr sz="2800" spc="-1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programozók</a:t>
            </a:r>
            <a:r>
              <a:rPr sz="2800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fejlesztése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IMS</a:t>
            </a:r>
            <a:r>
              <a:rPr sz="2800" spc="-1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(Information</a:t>
            </a:r>
            <a:r>
              <a:rPr sz="28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Management</a:t>
            </a:r>
            <a:r>
              <a:rPr sz="28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System)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1213485" algn="l"/>
              </a:tabLst>
            </a:pP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IBM</a:t>
            </a:r>
            <a:r>
              <a:rPr sz="2800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fejlesztése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1213485" algn="l"/>
              </a:tabLst>
            </a:pP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Hierarchikus</a:t>
            </a:r>
            <a:r>
              <a:rPr sz="2800" spc="-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adatmodellt</a:t>
            </a:r>
            <a:r>
              <a:rPr sz="28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használt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1565</Words>
  <Application>Microsoft Office PowerPoint</Application>
  <PresentationFormat>Widescreen</PresentationFormat>
  <Paragraphs>380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Georgia</vt:lpstr>
      <vt:lpstr>IBM 3270</vt:lpstr>
      <vt:lpstr>Open Sans</vt:lpstr>
      <vt:lpstr>Open Sans Light</vt:lpstr>
      <vt:lpstr>2_Office Theme</vt:lpstr>
      <vt:lpstr>3_Office Theme</vt:lpstr>
      <vt:lpstr>4_Office Theme</vt:lpstr>
      <vt:lpstr>5_Office Theme</vt:lpstr>
      <vt:lpstr>Korszerű adatbázisok előadás 01</vt:lpstr>
      <vt:lpstr>Bevezetés</vt:lpstr>
      <vt:lpstr>Tematika</vt:lpstr>
      <vt:lpstr>Kapcsolódó tantárgyak/területek</vt:lpstr>
      <vt:lpstr>Hol alkalmazható a megszerzett tudás?</vt:lpstr>
      <vt:lpstr>Miért van szükségünk adatbázisokra?</vt:lpstr>
      <vt:lpstr>A kezdetek (1960 előtt)</vt:lpstr>
      <vt:lpstr>1960-as évek eleje</vt:lpstr>
      <vt:lpstr>Az 1960-as évek</vt:lpstr>
      <vt:lpstr>Az 1960-as évek után</vt:lpstr>
      <vt:lpstr>Az adatmodellek fejlődésének mérföldkövei</vt:lpstr>
      <vt:lpstr>A csoportosítás speciális lehetőségei</vt:lpstr>
      <vt:lpstr>Részösszegek – GROUP BY ROLLUP</vt:lpstr>
      <vt:lpstr>Részösszegek – GROUP BY ROLLUP - Példa</vt:lpstr>
      <vt:lpstr>Részösszegek – GROUP BY CUBE</vt:lpstr>
      <vt:lpstr>Részösszegek – GROUP BY CUBE- PÉLDA</vt:lpstr>
      <vt:lpstr>GROUPING SETS</vt:lpstr>
      <vt:lpstr>GROUPING SETS - PÉLDA</vt:lpstr>
      <vt:lpstr>A GROUPING és GROUPING _ID függvények</vt:lpstr>
      <vt:lpstr>GROUPING &amp; Részösszeg, végösszeg</vt:lpstr>
      <vt:lpstr>MEGJEGYZÉS</vt:lpstr>
      <vt:lpstr>A gyakorlaton használt webshop adatbázis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Molnár Géza</cp:lastModifiedBy>
  <cp:revision>156</cp:revision>
  <cp:lastPrinted>2019-02-21T16:25:53Z</cp:lastPrinted>
  <dcterms:created xsi:type="dcterms:W3CDTF">2019-01-21T14:36:44Z</dcterms:created>
  <dcterms:modified xsi:type="dcterms:W3CDTF">2024-02-11T17:51:47Z</dcterms:modified>
</cp:coreProperties>
</file>