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notesMasterIdLst>
    <p:notesMasterId r:id="rId16"/>
  </p:notesMasterIdLst>
  <p:sldIdLst>
    <p:sldId id="256" r:id="rId2"/>
    <p:sldId id="260" r:id="rId3"/>
    <p:sldId id="257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58" r:id="rId12"/>
    <p:sldId id="269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79728" autoAdjust="0"/>
  </p:normalViewPr>
  <p:slideViewPr>
    <p:cSldViewPr snapToGrid="0">
      <p:cViewPr varScale="1">
        <p:scale>
          <a:sx n="62" d="100"/>
          <a:sy n="62" d="100"/>
        </p:scale>
        <p:origin x="78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DAF40-10A0-4839-A369-53C7D8647778}" type="datetimeFigureOut">
              <a:rPr lang="en-SG" smtClean="0"/>
              <a:t>18/3/2023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0BE04-F854-4421-BC42-0FC3B40E3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43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6D7E"/>
                </a:solidFill>
                <a:effectLst/>
                <a:latin typeface="Inter"/>
              </a:rPr>
              <a:t>In order to measure the effectiveness of a text classification model in these applications, it is important to consider the specific goals and needs of the project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0BE04-F854-4421-BC42-0FC3B40E341E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771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29EBCF1-EC5C-476E-9B75-D325B8A0B711}" type="datetime1">
              <a:rPr lang="en-SG" smtClean="0"/>
              <a:t>18/3/2023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94C0B9E-982A-47A2-B62E-54A4997AA3AB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0208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237B-7D5E-48EB-AC31-04BC21ABFCF8}" type="datetime1">
              <a:rPr lang="en-SG" smtClean="0"/>
              <a:t>18/3/2023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0B9E-982A-47A2-B62E-54A4997AA3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71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CD62-8593-4D1F-86CE-CA1C16EE1D9B}" type="datetime1">
              <a:rPr lang="en-SG" smtClean="0"/>
              <a:t>18/3/2023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0B9E-982A-47A2-B62E-54A4997AA3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282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6150-B7A0-4285-A039-DF673625ACA4}" type="datetime1">
              <a:rPr lang="en-SG" smtClean="0"/>
              <a:t>18/3/2023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0B9E-982A-47A2-B62E-54A4997AA3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496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25B4-5E93-4EE7-8652-355F3EF13010}" type="datetime1">
              <a:rPr lang="en-SG" smtClean="0"/>
              <a:t>18/3/2023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0B9E-982A-47A2-B62E-54A4997AA3AB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325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0F89E-425E-4051-9FAB-369A7E015AF9}" type="datetime1">
              <a:rPr lang="en-SG" smtClean="0"/>
              <a:t>18/3/2023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0B9E-982A-47A2-B62E-54A4997AA3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889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245-F6DF-4D94-8C03-0607FF5E3398}" type="datetime1">
              <a:rPr lang="en-SG" smtClean="0"/>
              <a:t>18/3/2023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0B9E-982A-47A2-B62E-54A4997AA3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918482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3A50-9454-43CA-A429-797E7FEAF9A3}" type="datetime1">
              <a:rPr lang="en-SG" smtClean="0"/>
              <a:t>18/3/2023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0B9E-982A-47A2-B62E-54A4997AA3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709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0DC8-AD18-42B2-A1CA-ECF840F9A2DD}" type="datetime1">
              <a:rPr lang="en-SG" smtClean="0"/>
              <a:t>18/3/2023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0B9E-982A-47A2-B62E-54A4997AA3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947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F9DD-872B-448E-A4D1-11EA8ECC45B1}" type="datetime1">
              <a:rPr lang="en-SG" smtClean="0"/>
              <a:t>18/3/2023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0B9E-982A-47A2-B62E-54A4997AA3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830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245-F6DF-4D94-8C03-0607FF5E3398}" type="datetime1">
              <a:rPr lang="en-SG" smtClean="0"/>
              <a:t>18/3/2023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0B9E-982A-47A2-B62E-54A4997AA3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144485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EFD8245-F6DF-4D94-8C03-0607FF5E3398}" type="datetime1">
              <a:rPr lang="en-SG" smtClean="0"/>
              <a:t>18/3/2023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94C0B9E-982A-47A2-B62E-54A4997AA3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648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90468-69A7-6A4E-6C0E-194D4DAF3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018" y="191099"/>
            <a:ext cx="9768840" cy="4041648"/>
          </a:xfrm>
        </p:spPr>
        <p:txBody>
          <a:bodyPr>
            <a:normAutofit/>
          </a:bodyPr>
          <a:lstStyle/>
          <a:p>
            <a:pPr algn="ctr"/>
            <a:r>
              <a:rPr lang="en-US" sz="6000" i="0" dirty="0">
                <a:effectLst/>
              </a:rPr>
              <a:t>Using Text Classification as a Keyword Strategy for </a:t>
            </a:r>
            <a:br>
              <a:rPr lang="en-US" sz="6000" i="0" dirty="0">
                <a:effectLst/>
              </a:rPr>
            </a:br>
            <a:r>
              <a:rPr lang="en-US" sz="6000" i="0" dirty="0">
                <a:effectLst/>
              </a:rPr>
              <a:t>SEO</a:t>
            </a:r>
            <a:endParaRPr lang="en-SG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D6853-EAF3-165A-1045-94F3A6F33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1278" y="4975261"/>
            <a:ext cx="9418320" cy="16916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Ng Zeng Di</a:t>
            </a:r>
          </a:p>
          <a:p>
            <a:r>
              <a:rPr lang="en-US" sz="2400" dirty="0">
                <a:solidFill>
                  <a:schemeClr val="tx1"/>
                </a:solidFill>
              </a:rPr>
              <a:t>18 March 2023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822DA-75F6-59BE-D536-B90DCA78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94C0B9E-982A-47A2-B62E-54A4997AA3AB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1544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502D-747E-AD30-A423-40CC4A70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047A0-4C05-D48F-E5BA-44E1E05D0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61D22-A8F2-4220-E337-0B973512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94C0B9E-982A-47A2-B62E-54A4997AA3AB}" type="slidenum">
              <a:rPr lang="en-SG" smtClean="0"/>
              <a:t>10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C81EFE-F72B-DA97-5474-CEF53A920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834" y="567714"/>
            <a:ext cx="7903680" cy="592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86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DB83-5808-BEBB-AD68-C076252F6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29" y="756178"/>
            <a:ext cx="9692640" cy="1325562"/>
          </a:xfrm>
        </p:spPr>
        <p:txBody>
          <a:bodyPr>
            <a:noAutofit/>
          </a:bodyPr>
          <a:lstStyle/>
          <a:p>
            <a:r>
              <a:rPr lang="en-US" b="1" dirty="0"/>
              <a:t>How Do You Measure the Effectiveness of a Text Classification Model in SEO?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E6FDC-C677-E790-1304-6A2671B29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29" y="2229492"/>
            <a:ext cx="9692639" cy="4351337"/>
          </a:xfrm>
        </p:spPr>
        <p:txBody>
          <a:bodyPr>
            <a:normAutofit/>
          </a:bodyPr>
          <a:lstStyle/>
          <a:p>
            <a:r>
              <a:rPr lang="en-US" sz="2800" b="0" i="0" dirty="0">
                <a:effectLst/>
              </a:rPr>
              <a:t>This can be done through various metrics such as </a:t>
            </a:r>
            <a:r>
              <a:rPr lang="en-US" sz="2800" b="1" i="0" dirty="0">
                <a:effectLst/>
              </a:rPr>
              <a:t>precision, recall, and F1 score.</a:t>
            </a:r>
          </a:p>
          <a:p>
            <a:r>
              <a:rPr lang="en-US" sz="2800" b="0" i="0" dirty="0">
                <a:effectLst/>
              </a:rPr>
              <a:t> </a:t>
            </a:r>
            <a:r>
              <a:rPr lang="en-US" sz="2800" b="1" i="0" dirty="0">
                <a:effectLst/>
              </a:rPr>
              <a:t>A high precision indicates that the model is able to accurately identify the presence of the keyword in texts,</a:t>
            </a:r>
            <a:r>
              <a:rPr lang="en-US" sz="2800" b="0" i="0" dirty="0">
                <a:effectLst/>
              </a:rPr>
              <a:t> </a:t>
            </a:r>
          </a:p>
          <a:p>
            <a:r>
              <a:rPr lang="en-US" sz="2800" b="0" i="0" dirty="0">
                <a:effectLst/>
              </a:rPr>
              <a:t>For example, in keyword classification, it may be </a:t>
            </a:r>
            <a:r>
              <a:rPr lang="en-US" sz="2800" b="1" i="0" dirty="0">
                <a:effectLst/>
              </a:rPr>
              <a:t>more important to prioritize precision </a:t>
            </a:r>
            <a:r>
              <a:rPr lang="en-US" sz="2800" b="0" i="0" dirty="0">
                <a:effectLst/>
              </a:rPr>
              <a:t>in order to </a:t>
            </a:r>
            <a:r>
              <a:rPr lang="en-US" sz="2800" b="1" i="0" dirty="0">
                <a:effectLst/>
              </a:rPr>
              <a:t>minimize false positives </a:t>
            </a:r>
            <a:r>
              <a:rPr lang="en-US" sz="2800" b="0" i="0" dirty="0">
                <a:effectLst/>
              </a:rPr>
              <a:t>and avoid targeting the wrong keywords. </a:t>
            </a:r>
            <a:endParaRPr lang="en-SG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F60FA-11D8-26F2-21B3-3551D793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94C0B9E-982A-47A2-B62E-54A4997AA3AB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366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D8958-CAB1-8112-9C42-F6CB4BA56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694" y="663711"/>
            <a:ext cx="9692640" cy="1325562"/>
          </a:xfrm>
        </p:spPr>
        <p:txBody>
          <a:bodyPr/>
          <a:lstStyle/>
          <a:p>
            <a:endParaRPr lang="en-SG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BAD0BF-3BB3-F07C-7060-4DF2E7ACA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898" y="795187"/>
            <a:ext cx="9308992" cy="335819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06344-2C19-C31D-AA0A-B8FB8BB4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94C0B9E-982A-47A2-B62E-54A4997AA3AB}" type="slidenum">
              <a:rPr lang="en-SG" smtClean="0"/>
              <a:t>12</a:t>
            </a:fld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1666E0-A5C3-9A05-7278-2BDC59D2E7EF}"/>
              </a:ext>
            </a:extLst>
          </p:cNvPr>
          <p:cNvSpPr txBox="1"/>
          <p:nvPr/>
        </p:nvSpPr>
        <p:spPr>
          <a:xfrm>
            <a:off x="1458930" y="1326492"/>
            <a:ext cx="8599470" cy="662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30DF21-AAC8-D043-1ABF-C139E072F999}"/>
              </a:ext>
            </a:extLst>
          </p:cNvPr>
          <p:cNvSpPr txBox="1"/>
          <p:nvPr/>
        </p:nvSpPr>
        <p:spPr>
          <a:xfrm>
            <a:off x="5640513" y="795187"/>
            <a:ext cx="1839074" cy="348913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BF3C4-778A-2187-A5AD-35284CD14108}"/>
              </a:ext>
            </a:extLst>
          </p:cNvPr>
          <p:cNvSpPr txBox="1"/>
          <p:nvPr/>
        </p:nvSpPr>
        <p:spPr>
          <a:xfrm>
            <a:off x="1261872" y="4745263"/>
            <a:ext cx="8681003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0.94 Precision and Recall score indicates model is good at identifying true positives while minimizing false positives and false negatives.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339967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B90B-13B9-512A-9DC2-4921707A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C5C3-1942-49CB-DC0E-86FA8A433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094" y="1253331"/>
            <a:ext cx="3412334" cy="43513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sz="2800" dirty="0"/>
              <a:t>Fairly smooth curve, with an AUC of 0.903</a:t>
            </a:r>
          </a:p>
          <a:p>
            <a:r>
              <a:rPr lang="en-US" sz="2800" dirty="0"/>
              <a:t>High degree of accuracy in distinguishing between positive and negative examples</a:t>
            </a:r>
            <a:endParaRPr lang="en-SG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7CB62-EC45-4F9F-6FCE-9DC47E2C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94C0B9E-982A-47A2-B62E-54A4997AA3AB}" type="slidenum">
              <a:rPr lang="en-SG" smtClean="0"/>
              <a:t>13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4749D-9CAE-1821-F576-D9F0D9B7D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18" y="761985"/>
            <a:ext cx="7105964" cy="5574602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FAECE4-44FA-7E40-B5FF-7808582151A9}"/>
              </a:ext>
            </a:extLst>
          </p:cNvPr>
          <p:cNvSpPr txBox="1"/>
          <p:nvPr/>
        </p:nvSpPr>
        <p:spPr>
          <a:xfrm>
            <a:off x="5784351" y="1397285"/>
            <a:ext cx="4417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72347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379A2-FB75-F952-E405-FC96A55B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BE6D1-48A0-AAA7-2023-8C6C3461D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392429" cy="4479533"/>
          </a:xfrm>
        </p:spPr>
        <p:txBody>
          <a:bodyPr/>
          <a:lstStyle/>
          <a:p>
            <a:r>
              <a:rPr lang="en-US" sz="2800" dirty="0"/>
              <a:t>Logistic Regression was the best model, followed by random forest.</a:t>
            </a:r>
          </a:p>
          <a:p>
            <a:r>
              <a:rPr lang="en-US" sz="2800" dirty="0"/>
              <a:t>However, the training score (0.99) is higher than the testing score (0.925), indicating overfitting. </a:t>
            </a:r>
          </a:p>
          <a:p>
            <a:r>
              <a:rPr lang="en-US" sz="2800" dirty="0"/>
              <a:t>Ways to help:</a:t>
            </a:r>
          </a:p>
          <a:p>
            <a:pPr lvl="1"/>
            <a:r>
              <a:rPr lang="en-US" sz="2400" dirty="0"/>
              <a:t>Pull data from Quora as well to increase the training data</a:t>
            </a:r>
          </a:p>
          <a:p>
            <a:pPr lvl="1"/>
            <a:r>
              <a:rPr lang="en-US" sz="2400" dirty="0"/>
              <a:t>Use regularization like L2 or data augmentation techniques adding noise to the data.    </a:t>
            </a:r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73E51-938D-8E80-CF59-0C547421B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94C0B9E-982A-47A2-B62E-54A4997AA3AB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769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60AF-5F84-4DE7-D0AE-282532ED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11983-7A9A-8E72-0F48-D60280316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310236" cy="4351337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Trip.com Group wants to expand to the North America Market</a:t>
            </a:r>
          </a:p>
          <a:p>
            <a:r>
              <a:rPr lang="en-US" sz="2800" dirty="0"/>
              <a:t>Research long-tail keyword opportunities, target low-competition keywords with high conversion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009C6-19AF-112F-02B9-0AC4C4B1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94C0B9E-982A-47A2-B62E-54A4997AA3AB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62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F16E0A-1CE4-1B51-785E-B88A73063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072"/>
          <a:stretch/>
        </p:blipFill>
        <p:spPr>
          <a:xfrm>
            <a:off x="632725" y="364312"/>
            <a:ext cx="9878804" cy="279731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DF1BB0-0166-7460-0ECE-668CFDD69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25" y="3585340"/>
            <a:ext cx="9878804" cy="258686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80ABF-FF57-1083-1FF6-9BF6114E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94C0B9E-982A-47A2-B62E-54A4997AA3AB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404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F16E0A-1CE4-1B51-785E-B88A73063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072"/>
          <a:stretch/>
        </p:blipFill>
        <p:spPr>
          <a:xfrm>
            <a:off x="1002594" y="292393"/>
            <a:ext cx="9878804" cy="279731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DF1BB0-0166-7460-0ECE-668CFDD69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595" y="3429001"/>
            <a:ext cx="9878804" cy="258686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80ABF-FF57-1083-1FF6-9BF6114E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94C0B9E-982A-47A2-B62E-54A4997AA3AB}" type="slidenum">
              <a:rPr lang="en-SG" smtClean="0"/>
              <a:t>4</a:t>
            </a:fld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16F571-5583-59AE-3101-E1BA9D7C84D8}"/>
              </a:ext>
            </a:extLst>
          </p:cNvPr>
          <p:cNvSpPr/>
          <p:nvPr/>
        </p:nvSpPr>
        <p:spPr>
          <a:xfrm>
            <a:off x="3445844" y="481264"/>
            <a:ext cx="826168" cy="355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EF315A-66DF-253C-8A8E-8ED141AC73F4}"/>
              </a:ext>
            </a:extLst>
          </p:cNvPr>
          <p:cNvSpPr/>
          <p:nvPr/>
        </p:nvSpPr>
        <p:spPr>
          <a:xfrm>
            <a:off x="1867301" y="1499595"/>
            <a:ext cx="2164080" cy="355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943A32-5216-1089-17C5-4AB66C657C1D}"/>
              </a:ext>
            </a:extLst>
          </p:cNvPr>
          <p:cNvSpPr/>
          <p:nvPr/>
        </p:nvSpPr>
        <p:spPr>
          <a:xfrm>
            <a:off x="3318462" y="3531550"/>
            <a:ext cx="822024" cy="35533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4E567-541E-48B6-78A0-E709A5059784}"/>
              </a:ext>
            </a:extLst>
          </p:cNvPr>
          <p:cNvSpPr/>
          <p:nvPr/>
        </p:nvSpPr>
        <p:spPr>
          <a:xfrm>
            <a:off x="1753402" y="4514596"/>
            <a:ext cx="2164080" cy="35533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810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4E30B-FD0A-1E37-32E5-2F4C6DFC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7BC9D-8C06-F485-DDC1-D1D1FAEA3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474622" cy="4351337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Do a Keyword research to uncover queries to target and the popularity of these queries.</a:t>
            </a:r>
          </a:p>
          <a:p>
            <a:r>
              <a:rPr lang="en-US" sz="2800" dirty="0"/>
              <a:t>We will be using supervised learning technique so we’ll need some labeled data to train our model. </a:t>
            </a:r>
            <a:endParaRPr lang="en-SG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4C853-B549-5699-44DD-E982F7993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94C0B9E-982A-47A2-B62E-54A4997AA3AB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30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6789-2B8F-58CF-7873-5780958E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883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Collect Data from Reddit</a:t>
            </a:r>
            <a:endParaRPr lang="en-SG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7F77A-3519-5461-5A47-5D38B29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94C0B9E-982A-47A2-B62E-54A4997AA3AB}" type="slidenum">
              <a:rPr lang="en-SG" smtClean="0"/>
              <a:t>6</a:t>
            </a:fld>
            <a:endParaRPr lang="en-S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A3485C-ED66-9E44-78AA-E76626708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83" y="1177568"/>
            <a:ext cx="8682978" cy="3370536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EFAF48-0D3F-2927-1A34-9133569EA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02" y="3050283"/>
            <a:ext cx="7943105" cy="312191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6FE08B-59EC-0D16-C799-ABBB23D301F8}"/>
              </a:ext>
            </a:extLst>
          </p:cNvPr>
          <p:cNvSpPr txBox="1"/>
          <p:nvPr/>
        </p:nvSpPr>
        <p:spPr>
          <a:xfrm>
            <a:off x="8455152" y="4935903"/>
            <a:ext cx="249936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Target initial pull to be 5000 each from the subreddit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168500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15537-AFFC-FCFB-83DB-08E780376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-472122"/>
            <a:ext cx="9692640" cy="1325562"/>
          </a:xfrm>
        </p:spPr>
        <p:txBody>
          <a:bodyPr/>
          <a:lstStyle/>
          <a:p>
            <a:r>
              <a:rPr lang="en-US" b="1" dirty="0"/>
              <a:t>Data Cleaning and EDA</a:t>
            </a:r>
            <a:endParaRPr lang="en-SG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4023B-0916-CC65-43B0-B23A6DCF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94C0B9E-982A-47A2-B62E-54A4997AA3AB}" type="slidenum">
              <a:rPr lang="en-SG" smtClean="0"/>
              <a:t>7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44E5AE-7952-9BE4-073B-246619B14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093767"/>
            <a:ext cx="9865097" cy="421163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9B6935-271B-493D-A3AC-5DDE4A4CEAE1}"/>
              </a:ext>
            </a:extLst>
          </p:cNvPr>
          <p:cNvSpPr txBox="1"/>
          <p:nvPr/>
        </p:nvSpPr>
        <p:spPr>
          <a:xfrm>
            <a:off x="711200" y="5545732"/>
            <a:ext cx="400463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replace null values with '-’</a:t>
            </a:r>
          </a:p>
          <a:p>
            <a:pPr algn="ctr"/>
            <a:r>
              <a:rPr lang="en-US" dirty="0"/>
              <a:t>noticed many '[removed]' in </a:t>
            </a:r>
            <a:r>
              <a:rPr lang="en-US" dirty="0" err="1"/>
              <a:t>selftext</a:t>
            </a:r>
            <a:endParaRPr lang="en-SG" dirty="0"/>
          </a:p>
          <a:p>
            <a:pPr algn="ctr"/>
            <a:r>
              <a:rPr lang="en-SG" dirty="0"/>
              <a:t>ensure no duplicate columns</a:t>
            </a:r>
          </a:p>
        </p:txBody>
      </p:sp>
    </p:spTree>
    <p:extLst>
      <p:ext uri="{BB962C8B-B14F-4D97-AF65-F5344CB8AC3E}">
        <p14:creationId xmlns:p14="http://schemas.microsoft.com/office/powerpoint/2010/main" val="3280111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2C9C-AE74-8367-76B5-6A6949C6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F60F3-D1C2-EB6B-53F6-7B22F3590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779" y="5881895"/>
            <a:ext cx="8595360" cy="680720"/>
          </a:xfrm>
        </p:spPr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possibility as due to Covid generally no data in 2020-2022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34DB5-8832-6696-621D-C06E4756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94C0B9E-982A-47A2-B62E-54A4997AA3AB}" type="slidenum">
              <a:rPr lang="en-SG" smtClean="0"/>
              <a:t>8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B3804E-9631-016E-6659-E0CE9CF20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20" y="475726"/>
            <a:ext cx="10385349" cy="4624817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DF9DE8-5890-6109-E1CE-EF3CAFAEF575}"/>
              </a:ext>
            </a:extLst>
          </p:cNvPr>
          <p:cNvSpPr txBox="1"/>
          <p:nvPr/>
        </p:nvSpPr>
        <p:spPr>
          <a:xfrm>
            <a:off x="5373382" y="5075436"/>
            <a:ext cx="170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2B8B50-B53C-54A1-6456-0A47A13FF864}"/>
              </a:ext>
            </a:extLst>
          </p:cNvPr>
          <p:cNvSpPr txBox="1"/>
          <p:nvPr/>
        </p:nvSpPr>
        <p:spPr>
          <a:xfrm rot="16200000">
            <a:off x="-282560" y="2664805"/>
            <a:ext cx="222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posts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E055AA-F6A8-5654-E140-0815F8077F05}"/>
              </a:ext>
            </a:extLst>
          </p:cNvPr>
          <p:cNvSpPr txBox="1"/>
          <p:nvPr/>
        </p:nvSpPr>
        <p:spPr>
          <a:xfrm rot="16200000">
            <a:off x="4725448" y="2442714"/>
            <a:ext cx="222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posts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7459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0BE2-5F3E-57C7-5B1E-DD8F91A6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EC3E9-C567-A424-1ECE-2EC3A8B9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94C0B9E-982A-47A2-B62E-54A4997AA3AB}" type="slidenum">
              <a:rPr lang="en-SG" smtClean="0"/>
              <a:t>9</a:t>
            </a:fld>
            <a:endParaRPr lang="en-S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D604FB-9660-A7C0-6124-92673E11B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151"/>
          <a:stretch/>
        </p:blipFill>
        <p:spPr>
          <a:xfrm>
            <a:off x="92365" y="413424"/>
            <a:ext cx="6345381" cy="5675551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6DC6715-9C26-41DB-4F78-61AB2E961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573" t="-1891" r="1439" b="1891"/>
          <a:stretch/>
        </p:blipFill>
        <p:spPr>
          <a:xfrm>
            <a:off x="5054605" y="1442417"/>
            <a:ext cx="6896331" cy="5030936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81C2E6-BCBF-665F-D2F9-AE255E00488E}"/>
              </a:ext>
            </a:extLst>
          </p:cNvPr>
          <p:cNvSpPr txBox="1"/>
          <p:nvPr/>
        </p:nvSpPr>
        <p:spPr>
          <a:xfrm>
            <a:off x="5698836" y="2530765"/>
            <a:ext cx="1117988" cy="277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06B6E6-2B9D-60C1-01B9-5B2F7BA965A4}"/>
              </a:ext>
            </a:extLst>
          </p:cNvPr>
          <p:cNvSpPr txBox="1"/>
          <p:nvPr/>
        </p:nvSpPr>
        <p:spPr>
          <a:xfrm>
            <a:off x="477724" y="2613892"/>
            <a:ext cx="1546094" cy="1991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DCFF7B-6EE3-2C88-E1DE-9144448D740D}"/>
              </a:ext>
            </a:extLst>
          </p:cNvPr>
          <p:cNvSpPr txBox="1"/>
          <p:nvPr/>
        </p:nvSpPr>
        <p:spPr>
          <a:xfrm>
            <a:off x="92365" y="5004450"/>
            <a:ext cx="1694793" cy="2722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3AB039-0FED-0680-E1A9-FB2FAA865675}"/>
              </a:ext>
            </a:extLst>
          </p:cNvPr>
          <p:cNvSpPr txBox="1"/>
          <p:nvPr/>
        </p:nvSpPr>
        <p:spPr>
          <a:xfrm>
            <a:off x="5698836" y="3643509"/>
            <a:ext cx="1117988" cy="277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32280E-FE07-F537-A2A4-CED85D2A680F}"/>
              </a:ext>
            </a:extLst>
          </p:cNvPr>
          <p:cNvSpPr txBox="1"/>
          <p:nvPr/>
        </p:nvSpPr>
        <p:spPr>
          <a:xfrm>
            <a:off x="265449" y="1136073"/>
            <a:ext cx="972040" cy="2722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DE2E88-AEDF-943F-9C74-6E689D913DC4}"/>
              </a:ext>
            </a:extLst>
          </p:cNvPr>
          <p:cNvSpPr txBox="1"/>
          <p:nvPr/>
        </p:nvSpPr>
        <p:spPr>
          <a:xfrm>
            <a:off x="5754069" y="5611092"/>
            <a:ext cx="972040" cy="2722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3199879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550</TotalTime>
  <Words>354</Words>
  <Application>Microsoft Office PowerPoint</Application>
  <PresentationFormat>Widescreen</PresentationFormat>
  <Paragraphs>50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Inter</vt:lpstr>
      <vt:lpstr>Arial</vt:lpstr>
      <vt:lpstr>Calibri</vt:lpstr>
      <vt:lpstr>Century Schoolbook</vt:lpstr>
      <vt:lpstr>Wingdings 2</vt:lpstr>
      <vt:lpstr>View</vt:lpstr>
      <vt:lpstr>Using Text Classification as a Keyword Strategy for  SEO</vt:lpstr>
      <vt:lpstr>Background</vt:lpstr>
      <vt:lpstr>PowerPoint Presentation</vt:lpstr>
      <vt:lpstr>PowerPoint Presentation</vt:lpstr>
      <vt:lpstr>Problem Statement</vt:lpstr>
      <vt:lpstr>Collect Data from Reddit</vt:lpstr>
      <vt:lpstr>Data Cleaning and EDA</vt:lpstr>
      <vt:lpstr>PowerPoint Presentation</vt:lpstr>
      <vt:lpstr>PowerPoint Presentation</vt:lpstr>
      <vt:lpstr>PowerPoint Presentation</vt:lpstr>
      <vt:lpstr>How Do You Measure the Effectiveness of a Text Classification Model in SEO?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 Text Classification as a Keyword Strategy for  Advanced SEO</dc:title>
  <dc:creator>Roy Ng</dc:creator>
  <cp:lastModifiedBy>Roy Ng</cp:lastModifiedBy>
  <cp:revision>7</cp:revision>
  <dcterms:created xsi:type="dcterms:W3CDTF">2023-03-17T18:35:23Z</dcterms:created>
  <dcterms:modified xsi:type="dcterms:W3CDTF">2023-03-18T07:08:14Z</dcterms:modified>
</cp:coreProperties>
</file>