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6"/>
  </p:notesMasterIdLst>
  <p:sldIdLst>
    <p:sldId id="256" r:id="rId2"/>
    <p:sldId id="260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DAF40-10A0-4839-A369-53C7D8647778}" type="datetimeFigureOut">
              <a:rPr lang="en-SG" smtClean="0"/>
              <a:t>18/3/2023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0BE04-F854-4421-BC42-0FC3B40E3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6D7E"/>
                </a:solidFill>
                <a:effectLst/>
                <a:latin typeface="Inter"/>
              </a:rPr>
              <a:t>In order to measure the effectiveness of a text classification model in these applications, it is important to consider the specific goals and needs of the project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0BE04-F854-4421-BC42-0FC3B40E341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77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9EBCF1-EC5C-476E-9B75-D325B8A0B711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208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237B-7D5E-48EB-AC31-04BC21ABFCF8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CD62-8593-4D1F-86CE-CA1C16EE1D9B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8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6150-B7A0-4285-A039-DF673625ACA4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9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25B4-5E93-4EE7-8652-355F3EF13010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2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F89E-425E-4051-9FAB-369A7E015AF9}" type="datetime1">
              <a:rPr lang="en-SG" smtClean="0"/>
              <a:t>18/3/2023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89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245-F6DF-4D94-8C03-0607FF5E3398}" type="datetime1">
              <a:rPr lang="en-SG" smtClean="0"/>
              <a:t>18/3/2023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1848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3A50-9454-43CA-A429-797E7FEAF9A3}" type="datetime1">
              <a:rPr lang="en-SG" smtClean="0"/>
              <a:t>18/3/2023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09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DC8-AD18-42B2-A1CA-ECF840F9A2DD}" type="datetime1">
              <a:rPr lang="en-SG" smtClean="0"/>
              <a:t>18/3/2023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4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9DD-872B-448E-A4D1-11EA8ECC45B1}" type="datetime1">
              <a:rPr lang="en-SG" smtClean="0"/>
              <a:t>18/3/2023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3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8245-F6DF-4D94-8C03-0607FF5E3398}" type="datetime1">
              <a:rPr lang="en-SG" smtClean="0"/>
              <a:t>18/3/2023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4448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FD8245-F6DF-4D94-8C03-0607FF5E3398}" type="datetime1">
              <a:rPr lang="en-SG" smtClean="0"/>
              <a:t>18/3/2023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4C0B9E-982A-47A2-B62E-54A4997AA3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48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0468-69A7-6A4E-6C0E-194D4DAF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018" y="191099"/>
            <a:ext cx="9768840" cy="4041648"/>
          </a:xfrm>
        </p:spPr>
        <p:txBody>
          <a:bodyPr>
            <a:normAutofit/>
          </a:bodyPr>
          <a:lstStyle/>
          <a:p>
            <a:pPr algn="ctr"/>
            <a:r>
              <a:rPr lang="en-US" sz="6000" i="0" dirty="0">
                <a:effectLst/>
              </a:rPr>
              <a:t>Apply Text Classification as a Keyword Strategy for </a:t>
            </a:r>
            <a:br>
              <a:rPr lang="en-US" sz="6000" i="0" dirty="0">
                <a:effectLst/>
              </a:rPr>
            </a:br>
            <a:r>
              <a:rPr lang="en-US" sz="6000" i="0" dirty="0">
                <a:effectLst/>
              </a:rPr>
              <a:t>Advanced SEO</a:t>
            </a:r>
            <a:endParaRPr lang="en-SG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D6853-EAF3-165A-1045-94F3A6F3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278" y="4975261"/>
            <a:ext cx="9418320" cy="1691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Roy 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18 March 2023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22DA-75F6-59BE-D536-B90DCA78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54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02D-747E-AD30-A423-40CC4A70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47A0-4C05-D48F-E5BA-44E1E05D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61D22-A8F2-4220-E337-0B973512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10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81EFE-F72B-DA97-5474-CEF53A92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34" y="567714"/>
            <a:ext cx="7903680" cy="5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DB83-5808-BEBB-AD68-C076252F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29" y="756178"/>
            <a:ext cx="9692640" cy="1325562"/>
          </a:xfrm>
        </p:spPr>
        <p:txBody>
          <a:bodyPr>
            <a:noAutofit/>
          </a:bodyPr>
          <a:lstStyle/>
          <a:p>
            <a:r>
              <a:rPr lang="en-US" b="1" dirty="0"/>
              <a:t>How Do You Measure the Effectiveness of a Text Classification Model in SEO?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6FDC-C677-E790-1304-6A2671B29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9" y="2229492"/>
            <a:ext cx="9692639" cy="4351337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</a:rPr>
              <a:t>This can be done through various metrics such as </a:t>
            </a:r>
            <a:r>
              <a:rPr lang="en-US" sz="2800" b="1" i="0" dirty="0">
                <a:effectLst/>
              </a:rPr>
              <a:t>precision, recall, and F1 score.</a:t>
            </a:r>
          </a:p>
          <a:p>
            <a:r>
              <a:rPr lang="en-US" sz="2800" b="0" i="0" dirty="0">
                <a:effectLst/>
              </a:rPr>
              <a:t> </a:t>
            </a:r>
            <a:r>
              <a:rPr lang="en-US" sz="2800" b="1" i="0" dirty="0">
                <a:effectLst/>
              </a:rPr>
              <a:t>A high precision indicates that the model is able to accurately identify the presence of the keyword in texts,</a:t>
            </a:r>
            <a:r>
              <a:rPr lang="en-US" sz="2800" b="0" i="0" dirty="0">
                <a:effectLst/>
              </a:rPr>
              <a:t> </a:t>
            </a:r>
          </a:p>
          <a:p>
            <a:r>
              <a:rPr lang="en-US" sz="2800" b="0" i="0" dirty="0">
                <a:effectLst/>
              </a:rPr>
              <a:t>For example, in keyword classification, it may be </a:t>
            </a:r>
            <a:r>
              <a:rPr lang="en-US" sz="2800" b="1" i="0" dirty="0">
                <a:effectLst/>
              </a:rPr>
              <a:t>more important to prioritize precision </a:t>
            </a:r>
            <a:r>
              <a:rPr lang="en-US" sz="2800" b="0" i="0" dirty="0">
                <a:effectLst/>
              </a:rPr>
              <a:t>in order to </a:t>
            </a:r>
            <a:r>
              <a:rPr lang="en-US" sz="2800" b="1" i="0" dirty="0">
                <a:effectLst/>
              </a:rPr>
              <a:t>minimize false positives </a:t>
            </a:r>
            <a:r>
              <a:rPr lang="en-US" sz="2800" b="0" i="0" dirty="0">
                <a:effectLst/>
              </a:rPr>
              <a:t>and avoid targeting the wrong keywords. 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60FA-11D8-26F2-21B3-3551D793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6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8958-CAB1-8112-9C42-F6CB4BA56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94" y="663711"/>
            <a:ext cx="9692640" cy="1325562"/>
          </a:xfrm>
        </p:spPr>
        <p:txBody>
          <a:bodyPr/>
          <a:lstStyle/>
          <a:p>
            <a:endParaRPr lang="en-S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BAD0BF-3BB3-F07C-7060-4DF2E7ACA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898" y="795187"/>
            <a:ext cx="9308992" cy="33581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06344-2C19-C31D-AA0A-B8FB8BB4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12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666E0-A5C3-9A05-7278-2BDC59D2E7EF}"/>
              </a:ext>
            </a:extLst>
          </p:cNvPr>
          <p:cNvSpPr txBox="1"/>
          <p:nvPr/>
        </p:nvSpPr>
        <p:spPr>
          <a:xfrm>
            <a:off x="1458930" y="1326492"/>
            <a:ext cx="8599470" cy="662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DF21-AAC8-D043-1ABF-C139E072F999}"/>
              </a:ext>
            </a:extLst>
          </p:cNvPr>
          <p:cNvSpPr txBox="1"/>
          <p:nvPr/>
        </p:nvSpPr>
        <p:spPr>
          <a:xfrm>
            <a:off x="5640513" y="795187"/>
            <a:ext cx="1839074" cy="348913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BF3C4-778A-2187-A5AD-35284CD14108}"/>
              </a:ext>
            </a:extLst>
          </p:cNvPr>
          <p:cNvSpPr txBox="1"/>
          <p:nvPr/>
        </p:nvSpPr>
        <p:spPr>
          <a:xfrm>
            <a:off x="1261872" y="4745263"/>
            <a:ext cx="868100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0.94 Precision and Recall score indicates model is good at identifying true positives while minimizing false positives and false negatives.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3996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B90B-13B9-512A-9DC2-4921707A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C5C3-1942-49CB-DC0E-86FA8A43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094" y="1253331"/>
            <a:ext cx="3412334" cy="4351337"/>
          </a:xfrm>
        </p:spPr>
        <p:txBody>
          <a:bodyPr>
            <a:normAutofit/>
          </a:bodyPr>
          <a:lstStyle/>
          <a:p>
            <a:r>
              <a:rPr lang="en-US" sz="2800" dirty="0"/>
              <a:t>Fairly smooth curve, with an AUC of 0.903</a:t>
            </a:r>
          </a:p>
          <a:p>
            <a:r>
              <a:rPr lang="en-US" sz="2800" dirty="0"/>
              <a:t>High degree of accuracy in distinguishing between positive and negative examples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7CB62-EC45-4F9F-6FCE-9DC47E2C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13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4749D-9CAE-1821-F576-D9F0D9B7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8" y="761985"/>
            <a:ext cx="7105964" cy="557460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AECE4-44FA-7E40-B5FF-7808582151A9}"/>
              </a:ext>
            </a:extLst>
          </p:cNvPr>
          <p:cNvSpPr txBox="1"/>
          <p:nvPr/>
        </p:nvSpPr>
        <p:spPr>
          <a:xfrm>
            <a:off x="5784351" y="1397285"/>
            <a:ext cx="4417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234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79A2-FB75-F952-E405-FC96A55B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E6D1-48A0-AAA7-2023-8C6C3461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92429" cy="4479533"/>
          </a:xfrm>
        </p:spPr>
        <p:txBody>
          <a:bodyPr/>
          <a:lstStyle/>
          <a:p>
            <a:r>
              <a:rPr lang="en-US" sz="2800" dirty="0"/>
              <a:t>Logistic Regression was the best model, followed by random forest.</a:t>
            </a:r>
          </a:p>
          <a:p>
            <a:r>
              <a:rPr lang="en-US" sz="2800" dirty="0"/>
              <a:t>However, the training score (0.99) is higher than the testing score (0.925), indicating overfitting. </a:t>
            </a:r>
          </a:p>
          <a:p>
            <a:r>
              <a:rPr lang="en-US" sz="2800" dirty="0"/>
              <a:t>Ways to help:</a:t>
            </a:r>
          </a:p>
          <a:p>
            <a:pPr lvl="1"/>
            <a:r>
              <a:rPr lang="en-US" sz="2400" dirty="0"/>
              <a:t>Pull data from </a:t>
            </a:r>
            <a:r>
              <a:rPr lang="en-US" sz="2400" dirty="0" err="1"/>
              <a:t>qoura</a:t>
            </a:r>
            <a:r>
              <a:rPr lang="en-US" sz="2400" dirty="0"/>
              <a:t> as well to increase the training data</a:t>
            </a:r>
          </a:p>
          <a:p>
            <a:pPr lvl="1"/>
            <a:r>
              <a:rPr lang="en-US" sz="2400" dirty="0"/>
              <a:t>Use regularization like L2 or data augmentation techniques adding noise to the data.    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3E51-938D-8E80-CF59-0C547421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69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0AF-5F84-4DE7-D0AE-282532ED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1983-7A9A-8E72-0F48-D6028031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10236" cy="4351337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Trip.com Group wants to expand to the North America Market</a:t>
            </a:r>
          </a:p>
          <a:p>
            <a:r>
              <a:rPr lang="en-US" sz="2800" dirty="0"/>
              <a:t>One of the plan is displaying on search through SEO</a:t>
            </a:r>
          </a:p>
          <a:p>
            <a:r>
              <a:rPr lang="en-US" sz="2800" dirty="0"/>
              <a:t>Need to identify keywords that are uncommon and would cost lesser per click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009C6-19AF-112F-02B9-0AC4C4B1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2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16E0A-1CE4-1B51-785E-B88A7306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2"/>
          <a:stretch/>
        </p:blipFill>
        <p:spPr>
          <a:xfrm>
            <a:off x="632725" y="364312"/>
            <a:ext cx="9878804" cy="27973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F1BB0-0166-7460-0ECE-668CFDD6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5" y="3585340"/>
            <a:ext cx="9878804" cy="25868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0ABF-FF57-1083-1FF6-9BF6114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0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16E0A-1CE4-1B51-785E-B88A7306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2"/>
          <a:stretch/>
        </p:blipFill>
        <p:spPr>
          <a:xfrm>
            <a:off x="1002594" y="292393"/>
            <a:ext cx="9878804" cy="27973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F1BB0-0166-7460-0ECE-668CFDD6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95" y="3429001"/>
            <a:ext cx="9878804" cy="25868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0ABF-FF57-1083-1FF6-9BF6114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4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6F571-5583-59AE-3101-E1BA9D7C84D8}"/>
              </a:ext>
            </a:extLst>
          </p:cNvPr>
          <p:cNvSpPr/>
          <p:nvPr/>
        </p:nvSpPr>
        <p:spPr>
          <a:xfrm>
            <a:off x="3445844" y="481264"/>
            <a:ext cx="826168" cy="35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F315A-66DF-253C-8A8E-8ED141AC73F4}"/>
              </a:ext>
            </a:extLst>
          </p:cNvPr>
          <p:cNvSpPr/>
          <p:nvPr/>
        </p:nvSpPr>
        <p:spPr>
          <a:xfrm>
            <a:off x="1867301" y="1499595"/>
            <a:ext cx="2164080" cy="35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943A32-5216-1089-17C5-4AB66C657C1D}"/>
              </a:ext>
            </a:extLst>
          </p:cNvPr>
          <p:cNvSpPr/>
          <p:nvPr/>
        </p:nvSpPr>
        <p:spPr>
          <a:xfrm>
            <a:off x="3318462" y="3531550"/>
            <a:ext cx="822024" cy="3553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4E567-541E-48B6-78A0-E709A5059784}"/>
              </a:ext>
            </a:extLst>
          </p:cNvPr>
          <p:cNvSpPr/>
          <p:nvPr/>
        </p:nvSpPr>
        <p:spPr>
          <a:xfrm>
            <a:off x="1753402" y="4514596"/>
            <a:ext cx="2164080" cy="3553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0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E30B-FD0A-1E37-32E5-2F4C6DFC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BC9D-8C06-F485-DDC1-D1D1FAEA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474622" cy="4351337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Do a Keyword research to uncover queries to target and the popularity of these queries.</a:t>
            </a:r>
          </a:p>
          <a:p>
            <a:r>
              <a:rPr lang="en-US" sz="2800" dirty="0"/>
              <a:t>We will be using supervised learning technique so we’ll need some labeled data to train our mode. 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4C853-B549-5699-44DD-E982F799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0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6789-2B8F-58CF-7873-5780958E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883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Collect Data from Reddit</a:t>
            </a:r>
            <a:endParaRPr lang="en-S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F77A-3519-5461-5A47-5D38B29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6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3485C-ED66-9E44-78AA-E7662670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1177568"/>
            <a:ext cx="8682978" cy="337053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FAF48-0D3F-2927-1A34-9133569E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2" y="3050283"/>
            <a:ext cx="7943105" cy="312191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6FE08B-59EC-0D16-C799-ABBB23D301F8}"/>
              </a:ext>
            </a:extLst>
          </p:cNvPr>
          <p:cNvSpPr txBox="1"/>
          <p:nvPr/>
        </p:nvSpPr>
        <p:spPr>
          <a:xfrm>
            <a:off x="8455152" y="4935903"/>
            <a:ext cx="249936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initial pull to be 5000 each from the subreddit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685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5537-AFFC-FCFB-83DB-08E78037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472122"/>
            <a:ext cx="9692640" cy="1325562"/>
          </a:xfrm>
        </p:spPr>
        <p:txBody>
          <a:bodyPr/>
          <a:lstStyle/>
          <a:p>
            <a:r>
              <a:rPr lang="en-US" b="1" dirty="0"/>
              <a:t>Data Cleaning and EDA</a:t>
            </a:r>
            <a:endParaRPr lang="en-S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023B-0916-CC65-43B0-B23A6DCF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4E5AE-7952-9BE4-073B-246619B1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93767"/>
            <a:ext cx="9865097" cy="42116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B6935-271B-493D-A3AC-5DDE4A4CEAE1}"/>
              </a:ext>
            </a:extLst>
          </p:cNvPr>
          <p:cNvSpPr txBox="1"/>
          <p:nvPr/>
        </p:nvSpPr>
        <p:spPr>
          <a:xfrm>
            <a:off x="711200" y="5545732"/>
            <a:ext cx="400463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replace null values with '-’</a:t>
            </a:r>
          </a:p>
          <a:p>
            <a:pPr algn="ctr"/>
            <a:r>
              <a:rPr lang="en-US" dirty="0"/>
              <a:t>noticed many '[removed]' in </a:t>
            </a:r>
            <a:r>
              <a:rPr lang="en-US" dirty="0" err="1"/>
              <a:t>selftext</a:t>
            </a:r>
            <a:endParaRPr lang="en-SG" dirty="0"/>
          </a:p>
          <a:p>
            <a:pPr algn="ctr"/>
            <a:r>
              <a:rPr lang="en-SG" dirty="0"/>
              <a:t>ensure no duplicate columns</a:t>
            </a:r>
          </a:p>
        </p:txBody>
      </p:sp>
    </p:spTree>
    <p:extLst>
      <p:ext uri="{BB962C8B-B14F-4D97-AF65-F5344CB8AC3E}">
        <p14:creationId xmlns:p14="http://schemas.microsoft.com/office/powerpoint/2010/main" val="328011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C9C-AE74-8367-76B5-6A6949C6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60F3-D1C2-EB6B-53F6-7B22F359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79" y="5491480"/>
            <a:ext cx="8595360" cy="680720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possibility as due to Covid generally no data in 2020-2022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34DB5-8832-6696-621D-C06E4756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3804E-9631-016E-6659-E0CE9CF2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9" y="732580"/>
            <a:ext cx="10385349" cy="46248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745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0BE2-5F3E-57C7-5B1E-DD8F91A6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3E9-C567-A424-1ECE-2EC3A8B9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94C0B9E-982A-47A2-B62E-54A4997AA3AB}" type="slidenum">
              <a:rPr lang="en-SG" smtClean="0"/>
              <a:t>9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604FB-9660-A7C0-6124-92673E11B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51"/>
          <a:stretch/>
        </p:blipFill>
        <p:spPr>
          <a:xfrm>
            <a:off x="92365" y="413424"/>
            <a:ext cx="6345381" cy="567555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DC6715-9C26-41DB-4F78-61AB2E96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73" t="-1891" r="1439" b="1891"/>
          <a:stretch/>
        </p:blipFill>
        <p:spPr>
          <a:xfrm>
            <a:off x="5054605" y="1442417"/>
            <a:ext cx="6896331" cy="503093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1C2E6-BCBF-665F-D2F9-AE255E00488E}"/>
              </a:ext>
            </a:extLst>
          </p:cNvPr>
          <p:cNvSpPr txBox="1"/>
          <p:nvPr/>
        </p:nvSpPr>
        <p:spPr>
          <a:xfrm>
            <a:off x="5698836" y="2530765"/>
            <a:ext cx="1117988" cy="277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6B6E6-2B9D-60C1-01B9-5B2F7BA965A4}"/>
              </a:ext>
            </a:extLst>
          </p:cNvPr>
          <p:cNvSpPr txBox="1"/>
          <p:nvPr/>
        </p:nvSpPr>
        <p:spPr>
          <a:xfrm>
            <a:off x="477724" y="2613892"/>
            <a:ext cx="1546094" cy="199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CFF7B-6EE3-2C88-E1DE-9144448D740D}"/>
              </a:ext>
            </a:extLst>
          </p:cNvPr>
          <p:cNvSpPr txBox="1"/>
          <p:nvPr/>
        </p:nvSpPr>
        <p:spPr>
          <a:xfrm>
            <a:off x="92365" y="5004450"/>
            <a:ext cx="1694793" cy="272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AB039-0FED-0680-E1A9-FB2FAA865675}"/>
              </a:ext>
            </a:extLst>
          </p:cNvPr>
          <p:cNvSpPr txBox="1"/>
          <p:nvPr/>
        </p:nvSpPr>
        <p:spPr>
          <a:xfrm>
            <a:off x="5698836" y="3643509"/>
            <a:ext cx="1117988" cy="277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2280E-FE07-F537-A2A4-CED85D2A680F}"/>
              </a:ext>
            </a:extLst>
          </p:cNvPr>
          <p:cNvSpPr txBox="1"/>
          <p:nvPr/>
        </p:nvSpPr>
        <p:spPr>
          <a:xfrm>
            <a:off x="265449" y="1136073"/>
            <a:ext cx="972040" cy="272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E2E88-AEDF-943F-9C74-6E689D913DC4}"/>
              </a:ext>
            </a:extLst>
          </p:cNvPr>
          <p:cNvSpPr txBox="1"/>
          <p:nvPr/>
        </p:nvSpPr>
        <p:spPr>
          <a:xfrm>
            <a:off x="5754069" y="5611092"/>
            <a:ext cx="972040" cy="272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19987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382</TotalTime>
  <Words>358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Inter</vt:lpstr>
      <vt:lpstr>Arial</vt:lpstr>
      <vt:lpstr>Calibri</vt:lpstr>
      <vt:lpstr>Century Schoolbook</vt:lpstr>
      <vt:lpstr>Wingdings 2</vt:lpstr>
      <vt:lpstr>View</vt:lpstr>
      <vt:lpstr>Apply Text Classification as a Keyword Strategy for  Advanced SEO</vt:lpstr>
      <vt:lpstr>Background</vt:lpstr>
      <vt:lpstr>PowerPoint Presentation</vt:lpstr>
      <vt:lpstr>PowerPoint Presentation</vt:lpstr>
      <vt:lpstr>Problem Statement</vt:lpstr>
      <vt:lpstr>Collect Data from Reddit</vt:lpstr>
      <vt:lpstr>Data Cleaning and EDA</vt:lpstr>
      <vt:lpstr>PowerPoint Presentation</vt:lpstr>
      <vt:lpstr>PowerPoint Presentation</vt:lpstr>
      <vt:lpstr>PowerPoint Presentation</vt:lpstr>
      <vt:lpstr>How Do You Measure the Effectiveness of a Text Classification Model in SEO?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Text Classification as a Keyword Strategy for  Advanced SEO</dc:title>
  <dc:creator>Roy Ng</dc:creator>
  <cp:lastModifiedBy>Roy Ng</cp:lastModifiedBy>
  <cp:revision>5</cp:revision>
  <dcterms:created xsi:type="dcterms:W3CDTF">2023-03-17T18:35:23Z</dcterms:created>
  <dcterms:modified xsi:type="dcterms:W3CDTF">2023-03-18T00:58:06Z</dcterms:modified>
</cp:coreProperties>
</file>