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EF1ED2-66FA-4BB4-8702-0B874864264A}">
  <a:tblStyle styleId="{7CEF1ED2-66FA-4BB4-8702-0B87486426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76b3ce8e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76b3ce8e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595959"/>
                </a:solidFill>
              </a:rPr>
              <a:t>Resale price, our dependent variable, is skewed right and has outliers, which are housing units mostly priced above 800K. One thing that we thought about was whether or not to handle outliers — here, based on external research and domain knowledge, we know there have been recent trends of high-resale transactions among HDB flats. These “outliers” are true reflections of the actual housing landscape. So we choose to keep them in the model.</a:t>
            </a:r>
            <a:endParaRPr sz="1200">
              <a:solidFill>
                <a:srgbClr val="595959"/>
              </a:solidFill>
            </a:endParaRPr>
          </a:p>
          <a:p>
            <a:pPr indent="0" lvl="0" marL="0" rtl="0" algn="l">
              <a:lnSpc>
                <a:spcPct val="115000"/>
              </a:lnSpc>
              <a:spcBef>
                <a:spcPts val="1100"/>
              </a:spcBef>
              <a:spcAft>
                <a:spcPts val="0"/>
              </a:spcAft>
              <a:buNone/>
            </a:pPr>
            <a:r>
              <a:t/>
            </a:r>
            <a:endParaRPr sz="1200">
              <a:solidFill>
                <a:srgbClr val="595959"/>
              </a:solidFill>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76b3ce8e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76b3ce8e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Numerical variables were analysed using a scatterplots and correlation heatmaps to look at their relationship with the dependent variable and with each other. For the former, we are looking for a linear relationship so that our model assumptions can be met. For the latter, we’re looking to exclude or manage variables that do not have high correlation with each other, otherwise known as multicollinearity. This will lead to issues interpreting coefficients in the linear regression model and potentially cause overfitting.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76b3ce8e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76b3ce8e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Categorical variables were studied using boxplots, to see which categories were associated with higher or lower resale prices, as well as their skew/distribution. This will allow us to check if our predictions perform similarly.</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76b3ce8e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76b3ce8e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Lastly, as mentioned earlier, we wanted to test our hypothesis on whether each unit types might be associated different predictors. Based on the correlation heatmap, this hypothesis is supported. In the next section on preprocessing and modelling, Juliana will talk about how she used unit-specific models to predict resale price.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c3513f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c3513f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0722b8f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0722b8f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888d54f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888d54f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888d54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888d54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888d54f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888d54f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9481851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94818511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first create a baseline model by taking the mean of the resale price of all the training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RMSE of the model is around 143k, not too shabby already. However, to give a perspective, the R^2 is a ridiculous number, it means our baseline model doesn’t explain any of the variable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the 7 models which Juliana explained, we yield an RMSE of 39k, and an R^2 of 0.928. This means our model is able to explain 93% of the variations. It is a marked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all these metrics should be accompanied by a sanity check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c444b1bd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c444b1bd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50ec575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50ec575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Linear Regression, we should always stick to the LINE guidelines.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Keng Hui explored the L - Linearity, and I - Independence between the variable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histogram of residuals is normally distributed, we comply with N- Normality Check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Equal Variance Check indicates that the residuals are randomly distributed, and not fanning out, with a few outliers beyond +/- 200000, we shall explore that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9481851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9481851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Filtering the model, we find 26 of such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Plotting the actual vs predicted price, we can see that they vastly under/over estimate the prices. While there is only 26 errors out of 150k data points, it still implies that our models requires further tuning. It would not be acceptable for us to mislead our client during a HDB transaction and result in losing a transaction</a:t>
            </a:r>
            <a:br>
              <a:rPr lang="en-GB"/>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43c9002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43c9002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rPr>
              <a:t>identify the </a:t>
            </a:r>
            <a:r>
              <a:rPr b="1" lang="en-GB" sz="1050">
                <a:solidFill>
                  <a:schemeClr val="dk1"/>
                </a:solidFill>
                <a:highlight>
                  <a:srgbClr val="FFFFFF"/>
                </a:highlight>
              </a:rPr>
              <a:t>top 5 features</a:t>
            </a:r>
            <a:r>
              <a:rPr lang="en-GB" sz="1050">
                <a:solidFill>
                  <a:schemeClr val="dk1"/>
                </a:solidFill>
                <a:highlight>
                  <a:srgbClr val="FFFFFF"/>
                </a:highlight>
              </a:rPr>
              <a:t> that were </a:t>
            </a:r>
            <a:r>
              <a:rPr b="1" lang="en-GB" sz="1050">
                <a:solidFill>
                  <a:schemeClr val="dk1"/>
                </a:solidFill>
                <a:highlight>
                  <a:srgbClr val="FFFFFF"/>
                </a:highlight>
              </a:rPr>
              <a:t>positively correlated</a:t>
            </a:r>
            <a:r>
              <a:rPr lang="en-GB" sz="1050">
                <a:solidFill>
                  <a:schemeClr val="dk1"/>
                </a:solidFill>
                <a:highlight>
                  <a:srgbClr val="FFFFFF"/>
                </a:highlight>
              </a:rPr>
              <a:t> to the </a:t>
            </a:r>
            <a:r>
              <a:rPr b="1" lang="en-GB" sz="1050">
                <a:solidFill>
                  <a:schemeClr val="dk1"/>
                </a:solidFill>
                <a:highlight>
                  <a:srgbClr val="FFFFFF"/>
                </a:highlight>
              </a:rPr>
              <a:t>resale price</a:t>
            </a:r>
            <a:r>
              <a:rPr lang="en-GB" sz="1050">
                <a:solidFill>
                  <a:schemeClr val="dk1"/>
                </a:solidFill>
                <a:highlight>
                  <a:srgbClr val="FFFFFF"/>
                </a:highlight>
              </a:rPr>
              <a:t> for </a:t>
            </a:r>
            <a:r>
              <a:rPr b="1" lang="en-GB" sz="1050">
                <a:solidFill>
                  <a:schemeClr val="dk1"/>
                </a:solidFill>
                <a:highlight>
                  <a:srgbClr val="FFFFFF"/>
                </a:highlight>
              </a:rPr>
              <a:t>each flat type</a:t>
            </a:r>
            <a:r>
              <a:rPr lang="en-GB" sz="1050">
                <a:solidFill>
                  <a:schemeClr val="dk1"/>
                </a:solidFill>
                <a:highlight>
                  <a:srgbClr val="FFFFFF"/>
                </a:highlight>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843c900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843c900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50">
                <a:solidFill>
                  <a:schemeClr val="dk1"/>
                </a:solidFill>
                <a:highlight>
                  <a:srgbClr val="FFFFFF"/>
                </a:highlight>
              </a:rPr>
              <a:t>5 Room</a:t>
            </a:r>
            <a:r>
              <a:rPr lang="en-GB" sz="1050">
                <a:solidFill>
                  <a:schemeClr val="dk1"/>
                </a:solidFill>
                <a:highlight>
                  <a:srgbClr val="FFFFFF"/>
                </a:highlight>
              </a:rPr>
              <a:t>, </a:t>
            </a:r>
            <a:r>
              <a:rPr b="1" lang="en-GB" sz="1050">
                <a:solidFill>
                  <a:schemeClr val="dk1"/>
                </a:solidFill>
                <a:highlight>
                  <a:srgbClr val="FFFFFF"/>
                </a:highlight>
              </a:rPr>
              <a:t>Executive</a:t>
            </a:r>
            <a:r>
              <a:rPr lang="en-GB" sz="1050">
                <a:solidFill>
                  <a:schemeClr val="dk1"/>
                </a:solidFill>
                <a:highlight>
                  <a:srgbClr val="FFFFFF"/>
                </a:highlight>
              </a:rPr>
              <a:t>, or </a:t>
            </a:r>
            <a:r>
              <a:rPr b="1" lang="en-GB" sz="1050">
                <a:solidFill>
                  <a:schemeClr val="dk1"/>
                </a:solidFill>
                <a:highlight>
                  <a:srgbClr val="FFFFFF"/>
                </a:highlight>
              </a:rPr>
              <a:t>Multi-generation</a:t>
            </a:r>
            <a:r>
              <a:rPr lang="en-GB" sz="1050">
                <a:solidFill>
                  <a:schemeClr val="dk1"/>
                </a:solidFill>
                <a:highlight>
                  <a:srgbClr val="FFFFFF"/>
                </a:highlight>
              </a:rPr>
              <a:t> flat, the </a:t>
            </a:r>
            <a:r>
              <a:rPr b="1" lang="en-GB" sz="1050">
                <a:solidFill>
                  <a:schemeClr val="dk1"/>
                </a:solidFill>
                <a:highlight>
                  <a:srgbClr val="FFFFFF"/>
                </a:highlight>
              </a:rPr>
              <a:t>number of hawkers within 2km</a:t>
            </a:r>
            <a:r>
              <a:rPr lang="en-GB" sz="1050">
                <a:solidFill>
                  <a:schemeClr val="dk1"/>
                </a:solidFill>
                <a:highlight>
                  <a:srgbClr val="FFFFFF"/>
                </a:highlight>
              </a:rPr>
              <a:t> is a key factor to consider. Historical data suggests that flats located in areas with more hawkers within 2km tend to command higher prices.</a:t>
            </a:r>
            <a:endParaRPr>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843c900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843c900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50">
                <a:solidFill>
                  <a:schemeClr val="dk1"/>
                </a:solidFill>
                <a:highlight>
                  <a:srgbClr val="FFFFFF"/>
                </a:highlight>
              </a:rPr>
              <a:t>3 Room</a:t>
            </a:r>
            <a:r>
              <a:rPr lang="en-GB" sz="1050">
                <a:solidFill>
                  <a:schemeClr val="dk1"/>
                </a:solidFill>
                <a:highlight>
                  <a:srgbClr val="FFFFFF"/>
                </a:highlight>
              </a:rPr>
              <a:t> or </a:t>
            </a:r>
            <a:r>
              <a:rPr b="1" lang="en-GB" sz="1050">
                <a:solidFill>
                  <a:schemeClr val="dk1"/>
                </a:solidFill>
                <a:highlight>
                  <a:srgbClr val="FFFFFF"/>
                </a:highlight>
              </a:rPr>
              <a:t>4 Room</a:t>
            </a:r>
            <a:r>
              <a:rPr lang="en-GB" sz="1050">
                <a:solidFill>
                  <a:schemeClr val="dk1"/>
                </a:solidFill>
                <a:highlight>
                  <a:srgbClr val="FFFFFF"/>
                </a:highlight>
              </a:rPr>
              <a:t> flat, you should pay close attention to the </a:t>
            </a:r>
            <a:r>
              <a:rPr b="1" lang="en-GB" sz="1050">
                <a:solidFill>
                  <a:schemeClr val="dk1"/>
                </a:solidFill>
                <a:highlight>
                  <a:srgbClr val="FFFFFF"/>
                </a:highlight>
              </a:rPr>
              <a:t>maximum floor level</a:t>
            </a:r>
            <a:r>
              <a:rPr lang="en-GB" sz="1050">
                <a:solidFill>
                  <a:schemeClr val="dk1"/>
                </a:solidFill>
                <a:highlight>
                  <a:srgbClr val="FFFFFF"/>
                </a:highlight>
              </a:rPr>
              <a:t> of the building as flats with higher maximum floor levels are often more expensive. </a:t>
            </a:r>
            <a:r>
              <a:rPr lang="en-GB">
                <a:solidFill>
                  <a:schemeClr val="dk1"/>
                </a:solidFill>
              </a:rPr>
              <a:t>The max floor as newer buildings have higher floor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843c900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843c900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Floor area as we know must surely appear as one of the significant factor affecting price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43c900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43c900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Which story the flat is located in appears five times from 1 room to 5 room (do we know which storey)</a:t>
            </a:r>
            <a:endParaRPr/>
          </a:p>
          <a:p>
            <a:pPr indent="0" lvl="0" marL="0" rtl="0" algn="l">
              <a:spcBef>
                <a:spcPts val="0"/>
              </a:spcBef>
              <a:spcAft>
                <a:spcPts val="0"/>
              </a:spcAft>
              <a:buNone/>
            </a:pPr>
            <a:r>
              <a:rPr lang="en-GB" sz="1050">
                <a:solidFill>
                  <a:schemeClr val="accent3"/>
                </a:solidFill>
                <a:highlight>
                  <a:srgbClr val="FFFFFF"/>
                </a:highlight>
              </a:rPr>
              <a:t> linear relationship between the selected features in the dataset and the HDB resale price was weak, while the multicollinearity among the selected features was strong. This made it difficult to fit the data to a single linear model and interpret the coefficients effectively.</a:t>
            </a:r>
            <a:endParaRPr>
              <a:solidFill>
                <a:schemeClr val="accent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94818511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94818511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94818511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94818511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majority of the residential housing in Singapore are HDB flats, which are home to approximately 78.7% of the resident population. This also contributes to the large size of the resale market of HDB flats in Singapore. Price is definitely a significant factor that buyers, sellers or agents would take into 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buyer who have children may want to know how much it costs to choose a relative new HDB flat that is near both a primary school and a train station. A seller may need to know how much he/she can get for selling a 100-sqm, high-floor HDB flat, which is near a shopping mall.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9481851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9481851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chemeClr val="dk1"/>
                </a:solidFill>
                <a:highlight>
                  <a:srgbClr val="FFFFFF"/>
                </a:highlight>
              </a:rPr>
              <a:t>First-time flat owners hoping to sell their homes this year will have less competition, with close to 50 per cent fewer flats completing their minimum occupation period in 2023 compared to last year.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4818511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94818511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chemeClr val="dk1"/>
                </a:solidFill>
                <a:highlight>
                  <a:srgbClr val="FFFFFF"/>
                </a:highlight>
              </a:rPr>
              <a:t>First-time flat owners hoping to sell their homes this year will have less competition, with close to 50 per cent fewer flats completing their minimum occupation period in 2023 compared to last year.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9481851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9481851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76b3ce8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76b3ce8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I’ll go through some of the main steps that we took for data cleaning and exploratory data analysis (otherwise known as EDA).</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For data cleaning, we first looked at missing data and noticed that they were primarily in features related to the number of malls and hawkers located within a certain distance from the housing unit. For mall nearest distance, the blank values should contain the distance of the nearest mall, even if it's further than 2km. For these, we imputed null values with 2000m.</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For the remaining features indicated on the slide, we imputed them with 0 because upon inspection there aren’t supposed to be values in those cells.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Next we also identified variables that should be further cleaned, based on a few considerations:</a:t>
            </a:r>
            <a:endParaRPr/>
          </a:p>
          <a:p>
            <a:pPr indent="0" lvl="0" marL="0" rtl="0" algn="l">
              <a:spcBef>
                <a:spcPts val="0"/>
              </a:spcBef>
              <a:spcAft>
                <a:spcPts val="0"/>
              </a:spcAft>
              <a:buClr>
                <a:schemeClr val="dk1"/>
              </a:buClr>
              <a:buSzPts val="1100"/>
              <a:buFont typeface="Arial"/>
              <a:buNone/>
            </a:pPr>
            <a:r>
              <a:rPr lang="en-GB"/>
              <a:t>-   	Whether they had another variable that could be substituted</a:t>
            </a:r>
            <a:endParaRPr/>
          </a:p>
          <a:p>
            <a:pPr indent="0" lvl="0" marL="0" rtl="0" algn="l">
              <a:spcBef>
                <a:spcPts val="0"/>
              </a:spcBef>
              <a:spcAft>
                <a:spcPts val="0"/>
              </a:spcAft>
              <a:buClr>
                <a:schemeClr val="dk1"/>
              </a:buClr>
              <a:buSzPts val="1100"/>
              <a:buFont typeface="Arial"/>
              <a:buNone/>
            </a:pPr>
            <a:r>
              <a:rPr lang="en-GB"/>
              <a:t>-   	Low variance (perhaps 90% of the feature was 1s or Yeses)</a:t>
            </a:r>
            <a:endParaRPr/>
          </a:p>
          <a:p>
            <a:pPr indent="0" lvl="0" marL="0" rtl="0" algn="l">
              <a:spcBef>
                <a:spcPts val="0"/>
              </a:spcBef>
              <a:spcAft>
                <a:spcPts val="0"/>
              </a:spcAft>
              <a:buClr>
                <a:schemeClr val="dk1"/>
              </a:buClr>
              <a:buSzPts val="1100"/>
              <a:buFont typeface="Arial"/>
              <a:buNone/>
            </a:pPr>
            <a:r>
              <a:rPr lang="en-GB"/>
              <a:t>-   	Features used in the engineering of new ones (later on)</a:t>
            </a:r>
            <a:endParaRPr/>
          </a:p>
          <a:p>
            <a:pPr indent="0" lvl="0" marL="0" rtl="0" algn="l">
              <a:spcBef>
                <a:spcPts val="0"/>
              </a:spcBef>
              <a:spcAft>
                <a:spcPts val="0"/>
              </a:spcAft>
              <a:buClr>
                <a:schemeClr val="dk1"/>
              </a:buClr>
              <a:buSzPts val="1100"/>
              <a:buFont typeface="Arial"/>
              <a:buNone/>
            </a:pPr>
            <a:r>
              <a:rPr lang="en-GB"/>
              <a:t>-   	Those with close to 0 correlation with resale price.</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These 28 variables are listed in the slide and were dropped from the main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0722b8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0722b8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Here is a summary of the main steps taken for exploratory data analysis.</a:t>
            </a:r>
            <a:endParaRPr/>
          </a:p>
          <a:p>
            <a:pPr indent="0" lvl="0" marL="0" rtl="0" algn="l">
              <a:spcBef>
                <a:spcPts val="0"/>
              </a:spcBef>
              <a:spcAft>
                <a:spcPts val="0"/>
              </a:spcAft>
              <a:buClr>
                <a:schemeClr val="dk1"/>
              </a:buClr>
              <a:buSzPts val="1100"/>
              <a:buFont typeface="Arial"/>
              <a:buNone/>
            </a:pPr>
            <a:r>
              <a:rPr lang="en-GB"/>
              <a:t>We ran descriptive statistics to understand the overall dataset, changed data types to convert variables into a form that would better be used for linear regression.</a:t>
            </a:r>
            <a:endParaRPr/>
          </a:p>
          <a:p>
            <a:pPr indent="0" lvl="0" marL="0" rtl="0" algn="l">
              <a:spcBef>
                <a:spcPts val="0"/>
              </a:spcBef>
              <a:spcAft>
                <a:spcPts val="0"/>
              </a:spcAft>
              <a:buClr>
                <a:schemeClr val="dk1"/>
              </a:buClr>
              <a:buSzPts val="1100"/>
              <a:buFont typeface="Arial"/>
              <a:buNone/>
            </a:pPr>
            <a:r>
              <a:rPr lang="en-GB"/>
              <a:t>Next we examined the dependent variable in more detail to see its skew and check for outliers.</a:t>
            </a:r>
            <a:endParaRPr/>
          </a:p>
          <a:p>
            <a:pPr indent="0" lvl="0" marL="0" rtl="0" algn="l">
              <a:spcBef>
                <a:spcPts val="0"/>
              </a:spcBef>
              <a:spcAft>
                <a:spcPts val="0"/>
              </a:spcAft>
              <a:buClr>
                <a:schemeClr val="dk1"/>
              </a:buClr>
              <a:buSzPts val="1100"/>
              <a:buFont typeface="Arial"/>
              <a:buNone/>
            </a:pPr>
            <a:r>
              <a:rPr lang="en-GB"/>
              <a:t>We did the same for the categorical and numerical variables.</a:t>
            </a:r>
            <a:endParaRPr/>
          </a:p>
          <a:p>
            <a:pPr indent="0" lvl="0" marL="0" rtl="0" algn="l">
              <a:spcBef>
                <a:spcPts val="0"/>
              </a:spcBef>
              <a:spcAft>
                <a:spcPts val="0"/>
              </a:spcAft>
              <a:buNone/>
            </a:pPr>
            <a:r>
              <a:rPr lang="en-GB"/>
              <a:t>Lastly we had a hypothesis that the factors predicting housing prices might differ based on the housing unit type because the profile of buyers are not the same. We tried finding supporting evidence for this hypothesis via EDA.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Project 2</a:t>
            </a:r>
            <a:endParaRPr/>
          </a:p>
          <a:p>
            <a:pPr indent="0" lvl="0" marL="0" rtl="0" algn="ctr">
              <a:spcBef>
                <a:spcPts val="0"/>
              </a:spcBef>
              <a:spcAft>
                <a:spcPts val="0"/>
              </a:spcAft>
              <a:buNone/>
            </a:pPr>
            <a:r>
              <a:rPr lang="en-GB"/>
              <a:t>HDB Resale Price Prediction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sz="5200"/>
              <a:t>DSIF9 Team 4</a:t>
            </a:r>
            <a:endParaRPr b="1"/>
          </a:p>
        </p:txBody>
      </p:sp>
      <p:sp>
        <p:nvSpPr>
          <p:cNvPr id="68" name="Google Shape;68;p13"/>
          <p:cNvSpPr txBox="1"/>
          <p:nvPr/>
        </p:nvSpPr>
        <p:spPr>
          <a:xfrm>
            <a:off x="3112025" y="4096800"/>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latin typeface="Open Sans"/>
                <a:ea typeface="Open Sans"/>
                <a:cs typeface="Open Sans"/>
                <a:sym typeface="Open Sans"/>
              </a:rPr>
              <a:t>Ho Kit Fai</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Zhu Ye (</a:t>
            </a:r>
            <a:r>
              <a:rPr lang="en-GB">
                <a:solidFill>
                  <a:schemeClr val="dk2"/>
                </a:solidFill>
                <a:latin typeface="Open Sans"/>
                <a:ea typeface="Open Sans"/>
                <a:cs typeface="Open Sans"/>
                <a:sym typeface="Open Sans"/>
              </a:rPr>
              <a:t>Juliana)</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Ng Zeng Di</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Wong Keng Hui</a:t>
            </a:r>
            <a:endParaRPr>
              <a:solidFill>
                <a:schemeClr val="dk2"/>
              </a:solidFill>
              <a:latin typeface="Open Sans"/>
              <a:ea typeface="Open Sans"/>
              <a:cs typeface="Open Sans"/>
              <a:sym typeface="Open Sans"/>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Examining ‘Resale Price’</a:t>
            </a:r>
            <a:endParaRPr/>
          </a:p>
        </p:txBody>
      </p:sp>
      <p:sp>
        <p:nvSpPr>
          <p:cNvPr id="159" name="Google Shape;15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60" name="Google Shape;160;p22"/>
          <p:cNvSpPr txBox="1"/>
          <p:nvPr>
            <p:ph idx="1" type="body"/>
          </p:nvPr>
        </p:nvSpPr>
        <p:spPr>
          <a:xfrm>
            <a:off x="418425" y="3436275"/>
            <a:ext cx="8107500" cy="12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Observations:</a:t>
            </a:r>
            <a:endParaRPr sz="1400"/>
          </a:p>
          <a:p>
            <a:pPr indent="-317500" lvl="0" marL="457200" rtl="0" algn="l">
              <a:spcBef>
                <a:spcPts val="1100"/>
              </a:spcBef>
              <a:spcAft>
                <a:spcPts val="0"/>
              </a:spcAft>
              <a:buSzPts val="1400"/>
              <a:buAutoNum type="arabicPeriod"/>
            </a:pPr>
            <a:r>
              <a:rPr lang="en-GB" sz="1400"/>
              <a:t>Right-skewed indicating a small number of homes were sold at exceptionally high prices</a:t>
            </a:r>
            <a:endParaRPr sz="1400"/>
          </a:p>
          <a:p>
            <a:pPr indent="-317500" lvl="0" marL="457200" rtl="0" algn="l">
              <a:spcBef>
                <a:spcPts val="0"/>
              </a:spcBef>
              <a:spcAft>
                <a:spcPts val="0"/>
              </a:spcAft>
              <a:buSzPts val="1400"/>
              <a:buAutoNum type="arabicPeriod"/>
            </a:pPr>
            <a:r>
              <a:rPr lang="en-GB" sz="1400"/>
              <a:t>The box-plot shows outliers priced above SGD 800,000 </a:t>
            </a:r>
            <a:endParaRPr sz="1400"/>
          </a:p>
          <a:p>
            <a:pPr indent="-317500" lvl="0" marL="457200" rtl="0" algn="l">
              <a:spcBef>
                <a:spcPts val="0"/>
              </a:spcBef>
              <a:spcAft>
                <a:spcPts val="0"/>
              </a:spcAft>
              <a:buSzPts val="1400"/>
              <a:buAutoNum type="arabicPeriod"/>
            </a:pPr>
            <a:r>
              <a:rPr lang="en-GB" sz="1400"/>
              <a:t>Choose not to exclude outliers since they reflect actual market conditions</a:t>
            </a:r>
            <a:endParaRPr sz="1400"/>
          </a:p>
        </p:txBody>
      </p:sp>
      <p:grpSp>
        <p:nvGrpSpPr>
          <p:cNvPr id="161" name="Google Shape;161;p22"/>
          <p:cNvGrpSpPr/>
          <p:nvPr/>
        </p:nvGrpSpPr>
        <p:grpSpPr>
          <a:xfrm>
            <a:off x="5032014" y="1110913"/>
            <a:ext cx="2697108" cy="2199922"/>
            <a:chOff x="7528749" y="-283225"/>
            <a:chExt cx="2403411" cy="2066625"/>
          </a:xfrm>
        </p:grpSpPr>
        <p:pic>
          <p:nvPicPr>
            <p:cNvPr id="162" name="Google Shape;162;p22"/>
            <p:cNvPicPr preferRelativeResize="0"/>
            <p:nvPr/>
          </p:nvPicPr>
          <p:blipFill>
            <a:blip r:embed="rId3">
              <a:alphaModFix/>
            </a:blip>
            <a:stretch>
              <a:fillRect/>
            </a:stretch>
          </p:blipFill>
          <p:spPr>
            <a:xfrm>
              <a:off x="7528749" y="-283225"/>
              <a:ext cx="2403411" cy="2066625"/>
            </a:xfrm>
            <a:prstGeom prst="rect">
              <a:avLst/>
            </a:prstGeom>
            <a:noFill/>
            <a:ln cap="flat" cmpd="sng" w="9525">
              <a:solidFill>
                <a:schemeClr val="dk2"/>
              </a:solidFill>
              <a:prstDash val="solid"/>
              <a:round/>
              <a:headEnd len="sm" w="sm" type="none"/>
              <a:tailEnd len="sm" w="sm" type="none"/>
            </a:ln>
          </p:spPr>
        </p:pic>
        <p:sp>
          <p:nvSpPr>
            <p:cNvPr id="163" name="Google Shape;163;p22"/>
            <p:cNvSpPr/>
            <p:nvPr/>
          </p:nvSpPr>
          <p:spPr>
            <a:xfrm>
              <a:off x="8921300" y="338650"/>
              <a:ext cx="981600" cy="727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2"/>
          <p:cNvGrpSpPr/>
          <p:nvPr/>
        </p:nvGrpSpPr>
        <p:grpSpPr>
          <a:xfrm>
            <a:off x="418424" y="1242667"/>
            <a:ext cx="4153557" cy="1934820"/>
            <a:chOff x="161900" y="1516850"/>
            <a:chExt cx="2849000" cy="1329225"/>
          </a:xfrm>
        </p:grpSpPr>
        <p:pic>
          <p:nvPicPr>
            <p:cNvPr id="165" name="Google Shape;165;p22"/>
            <p:cNvPicPr preferRelativeResize="0"/>
            <p:nvPr/>
          </p:nvPicPr>
          <p:blipFill>
            <a:blip r:embed="rId4">
              <a:alphaModFix/>
            </a:blip>
            <a:stretch>
              <a:fillRect/>
            </a:stretch>
          </p:blipFill>
          <p:spPr>
            <a:xfrm>
              <a:off x="161900" y="1516850"/>
              <a:ext cx="2848925" cy="1323575"/>
            </a:xfrm>
            <a:prstGeom prst="rect">
              <a:avLst/>
            </a:prstGeom>
            <a:noFill/>
            <a:ln cap="flat" cmpd="sng" w="9525">
              <a:solidFill>
                <a:schemeClr val="dk2"/>
              </a:solidFill>
              <a:prstDash val="solid"/>
              <a:round/>
              <a:headEnd len="sm" w="sm" type="none"/>
              <a:tailEnd len="sm" w="sm" type="none"/>
            </a:ln>
          </p:spPr>
        </p:pic>
        <p:sp>
          <p:nvSpPr>
            <p:cNvPr id="166" name="Google Shape;166;p22"/>
            <p:cNvSpPr/>
            <p:nvPr/>
          </p:nvSpPr>
          <p:spPr>
            <a:xfrm>
              <a:off x="2029300" y="2273375"/>
              <a:ext cx="981600" cy="572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216425"/>
            <a:ext cx="870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EDA: Examining Relationships among Numerical Features</a:t>
            </a:r>
            <a:endParaRPr sz="3220"/>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73" name="Google Shape;173;p23"/>
          <p:cNvSpPr txBox="1"/>
          <p:nvPr>
            <p:ph idx="1" type="body"/>
          </p:nvPr>
        </p:nvSpPr>
        <p:spPr>
          <a:xfrm>
            <a:off x="295500" y="3859350"/>
            <a:ext cx="8400600" cy="930600"/>
          </a:xfrm>
          <a:prstGeom prst="rect">
            <a:avLst/>
          </a:prstGeom>
        </p:spPr>
        <p:txBody>
          <a:bodyPr anchorCtr="0" anchor="t" bIns="91425" lIns="91425" spcFirstLastPara="1" rIns="91425" wrap="square" tIns="91425">
            <a:noAutofit/>
          </a:bodyPr>
          <a:lstStyle/>
          <a:p>
            <a:pPr indent="-299085" lvl="0" marL="457200" rtl="0" algn="l">
              <a:lnSpc>
                <a:spcPct val="105000"/>
              </a:lnSpc>
              <a:spcBef>
                <a:spcPts val="0"/>
              </a:spcBef>
              <a:spcAft>
                <a:spcPts val="0"/>
              </a:spcAft>
              <a:buSzPts val="1110"/>
              <a:buChar char="●"/>
            </a:pPr>
            <a:r>
              <a:rPr lang="en-GB" sz="1110"/>
              <a:t>Scatterplots and correlation heatmaps</a:t>
            </a:r>
            <a:r>
              <a:rPr lang="en-GB" sz="1110"/>
              <a:t> were used to study each feature’s relationship with resale price and other predictor variables (i.e. multicollinearity). </a:t>
            </a:r>
            <a:endParaRPr sz="1112"/>
          </a:p>
          <a:p>
            <a:pPr indent="-299243" lvl="0" marL="457200" rtl="0" algn="l">
              <a:lnSpc>
                <a:spcPct val="105000"/>
              </a:lnSpc>
              <a:spcBef>
                <a:spcPts val="0"/>
              </a:spcBef>
              <a:spcAft>
                <a:spcPts val="0"/>
              </a:spcAft>
              <a:buSzPts val="1113"/>
              <a:buChar char="●"/>
            </a:pPr>
            <a:r>
              <a:rPr lang="en-GB" sz="1112"/>
              <a:t>Not all numerical features had linear relationships with resale price. We note which ones did not, and think about transforming them so that they will make sense if included in a linear regression model. </a:t>
            </a:r>
            <a:endParaRPr sz="1110"/>
          </a:p>
          <a:p>
            <a:pPr indent="-299085" lvl="0" marL="457200" rtl="0" algn="l">
              <a:lnSpc>
                <a:spcPct val="105000"/>
              </a:lnSpc>
              <a:spcBef>
                <a:spcPts val="0"/>
              </a:spcBef>
              <a:spcAft>
                <a:spcPts val="0"/>
              </a:spcAft>
              <a:buSzPts val="1110"/>
              <a:buChar char="●"/>
            </a:pPr>
            <a:r>
              <a:rPr lang="en-GB" sz="1110"/>
              <a:t>High multicollinearity creates interpretation problems and increases risk of overfitting for linear regression models. We consider combining variables and dropping the ones that have substitutes. </a:t>
            </a:r>
            <a:endParaRPr i="1" sz="1110"/>
          </a:p>
        </p:txBody>
      </p:sp>
      <p:pic>
        <p:nvPicPr>
          <p:cNvPr id="174" name="Google Shape;174;p23"/>
          <p:cNvPicPr preferRelativeResize="0"/>
          <p:nvPr/>
        </p:nvPicPr>
        <p:blipFill>
          <a:blip r:embed="rId3">
            <a:alphaModFix/>
          </a:blip>
          <a:stretch>
            <a:fillRect/>
          </a:stretch>
        </p:blipFill>
        <p:spPr>
          <a:xfrm>
            <a:off x="4897475" y="983450"/>
            <a:ext cx="3241523" cy="2875902"/>
          </a:xfrm>
          <a:prstGeom prst="rect">
            <a:avLst/>
          </a:prstGeom>
          <a:noFill/>
          <a:ln cap="flat" cmpd="sng" w="9525">
            <a:solidFill>
              <a:schemeClr val="accent3"/>
            </a:solidFill>
            <a:prstDash val="solid"/>
            <a:round/>
            <a:headEnd len="sm" w="sm" type="none"/>
            <a:tailEnd len="sm" w="sm" type="none"/>
          </a:ln>
        </p:spPr>
      </p:pic>
      <p:pic>
        <p:nvPicPr>
          <p:cNvPr id="175" name="Google Shape;175;p23"/>
          <p:cNvPicPr preferRelativeResize="0"/>
          <p:nvPr/>
        </p:nvPicPr>
        <p:blipFill>
          <a:blip r:embed="rId4">
            <a:alphaModFix/>
          </a:blip>
          <a:stretch>
            <a:fillRect/>
          </a:stretch>
        </p:blipFill>
        <p:spPr>
          <a:xfrm>
            <a:off x="371937" y="983462"/>
            <a:ext cx="4127524" cy="2810054"/>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3103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200"/>
              <a:t>EDA: Examining Categorical Variables </a:t>
            </a:r>
            <a:endParaRPr sz="3200"/>
          </a:p>
        </p:txBody>
      </p:sp>
      <p:sp>
        <p:nvSpPr>
          <p:cNvPr id="181" name="Google Shape;18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82" name="Google Shape;182;p24"/>
          <p:cNvSpPr txBox="1"/>
          <p:nvPr/>
        </p:nvSpPr>
        <p:spPr>
          <a:xfrm>
            <a:off x="4402700" y="3514425"/>
            <a:ext cx="4499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Open Sans"/>
                <a:ea typeface="Open Sans"/>
                <a:cs typeface="Open Sans"/>
                <a:sym typeface="Open Sans"/>
              </a:rPr>
              <a:t>Boxplots and bar charts</a:t>
            </a:r>
            <a:r>
              <a:rPr lang="en-GB" sz="1200">
                <a:solidFill>
                  <a:schemeClr val="dk2"/>
                </a:solidFill>
                <a:latin typeface="Open Sans"/>
                <a:ea typeface="Open Sans"/>
                <a:cs typeface="Open Sans"/>
                <a:sym typeface="Open Sans"/>
              </a:rPr>
              <a:t> address some of our initial hypotheses for categorical variables such as town and flat type: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Whether they vary with resale price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The median resale prices for each category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Distribution and presence of outliers </a:t>
            </a:r>
            <a:endParaRPr sz="1200">
              <a:solidFill>
                <a:schemeClr val="dk2"/>
              </a:solidFill>
              <a:latin typeface="Open Sans"/>
              <a:ea typeface="Open Sans"/>
              <a:cs typeface="Open Sans"/>
              <a:sym typeface="Open Sans"/>
            </a:endParaRPr>
          </a:p>
        </p:txBody>
      </p:sp>
      <p:pic>
        <p:nvPicPr>
          <p:cNvPr id="183" name="Google Shape;183;p24"/>
          <p:cNvPicPr preferRelativeResize="0"/>
          <p:nvPr/>
        </p:nvPicPr>
        <p:blipFill>
          <a:blip r:embed="rId3">
            <a:alphaModFix/>
          </a:blip>
          <a:stretch>
            <a:fillRect/>
          </a:stretch>
        </p:blipFill>
        <p:spPr>
          <a:xfrm>
            <a:off x="152400" y="1017725"/>
            <a:ext cx="4047403" cy="3820975"/>
          </a:xfrm>
          <a:prstGeom prst="rect">
            <a:avLst/>
          </a:prstGeom>
          <a:noFill/>
          <a:ln cap="flat" cmpd="sng" w="9525">
            <a:solidFill>
              <a:schemeClr val="dk2"/>
            </a:solidFill>
            <a:prstDash val="solid"/>
            <a:round/>
            <a:headEnd len="sm" w="sm" type="none"/>
            <a:tailEnd len="sm" w="sm" type="none"/>
          </a:ln>
        </p:spPr>
      </p:pic>
      <p:pic>
        <p:nvPicPr>
          <p:cNvPr id="184" name="Google Shape;184;p24"/>
          <p:cNvPicPr preferRelativeResize="0"/>
          <p:nvPr/>
        </p:nvPicPr>
        <p:blipFill>
          <a:blip r:embed="rId4">
            <a:alphaModFix/>
          </a:blip>
          <a:stretch>
            <a:fillRect/>
          </a:stretch>
        </p:blipFill>
        <p:spPr>
          <a:xfrm>
            <a:off x="4402703" y="1017725"/>
            <a:ext cx="4474684" cy="2191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Correlation with Resale Price by Flat Type</a:t>
            </a:r>
            <a:endParaRPr/>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91" name="Google Shape;191;p25"/>
          <p:cNvSpPr txBox="1"/>
          <p:nvPr>
            <p:ph idx="1" type="body"/>
          </p:nvPr>
        </p:nvSpPr>
        <p:spPr>
          <a:xfrm>
            <a:off x="457550" y="4210150"/>
            <a:ext cx="8335500" cy="715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GB" sz="1300"/>
              <a:t>The top 5 correlated features by room type (showing a </a:t>
            </a:r>
            <a:r>
              <a:rPr lang="en-GB" sz="1300"/>
              <a:t>sample</a:t>
            </a:r>
            <a:r>
              <a:rPr lang="en-GB" sz="1300"/>
              <a:t> of rooms) are quite different. </a:t>
            </a:r>
            <a:endParaRPr sz="1300"/>
          </a:p>
          <a:p>
            <a:pPr indent="0" lvl="0" marL="0" rtl="0" algn="ctr">
              <a:spcBef>
                <a:spcPts val="1100"/>
              </a:spcBef>
              <a:spcAft>
                <a:spcPts val="1100"/>
              </a:spcAft>
              <a:buNone/>
            </a:pPr>
            <a:r>
              <a:rPr lang="en-GB" sz="1300"/>
              <a:t>Should we do different models for each room type to predict resale prices?</a:t>
            </a:r>
            <a:endParaRPr i="1" sz="1300"/>
          </a:p>
        </p:txBody>
      </p:sp>
      <p:pic>
        <p:nvPicPr>
          <p:cNvPr id="192" name="Google Shape;192;p25"/>
          <p:cNvPicPr preferRelativeResize="0"/>
          <p:nvPr/>
        </p:nvPicPr>
        <p:blipFill>
          <a:blip r:embed="rId3">
            <a:alphaModFix/>
          </a:blip>
          <a:stretch>
            <a:fillRect/>
          </a:stretch>
        </p:blipFill>
        <p:spPr>
          <a:xfrm>
            <a:off x="78925" y="1393925"/>
            <a:ext cx="2730400" cy="2355650"/>
          </a:xfrm>
          <a:prstGeom prst="rect">
            <a:avLst/>
          </a:prstGeom>
          <a:noFill/>
          <a:ln>
            <a:noFill/>
          </a:ln>
        </p:spPr>
      </p:pic>
      <p:pic>
        <p:nvPicPr>
          <p:cNvPr id="193" name="Google Shape;193;p25"/>
          <p:cNvPicPr preferRelativeResize="0"/>
          <p:nvPr/>
        </p:nvPicPr>
        <p:blipFill>
          <a:blip r:embed="rId4">
            <a:alphaModFix/>
          </a:blip>
          <a:stretch>
            <a:fillRect/>
          </a:stretch>
        </p:blipFill>
        <p:spPr>
          <a:xfrm>
            <a:off x="3055588" y="1403375"/>
            <a:ext cx="2845517" cy="2497313"/>
          </a:xfrm>
          <a:prstGeom prst="rect">
            <a:avLst/>
          </a:prstGeom>
          <a:noFill/>
          <a:ln>
            <a:noFill/>
          </a:ln>
        </p:spPr>
      </p:pic>
      <p:pic>
        <p:nvPicPr>
          <p:cNvPr id="194" name="Google Shape;194;p25"/>
          <p:cNvPicPr preferRelativeResize="0"/>
          <p:nvPr/>
        </p:nvPicPr>
        <p:blipFill>
          <a:blip r:embed="rId5">
            <a:alphaModFix/>
          </a:blip>
          <a:stretch>
            <a:fillRect/>
          </a:stretch>
        </p:blipFill>
        <p:spPr>
          <a:xfrm>
            <a:off x="6147375" y="1393925"/>
            <a:ext cx="2730400" cy="2341769"/>
          </a:xfrm>
          <a:prstGeom prst="rect">
            <a:avLst/>
          </a:prstGeom>
          <a:noFill/>
          <a:ln>
            <a:noFill/>
          </a:ln>
        </p:spPr>
      </p:pic>
      <p:sp>
        <p:nvSpPr>
          <p:cNvPr id="195" name="Google Shape;195;p25"/>
          <p:cNvSpPr/>
          <p:nvPr/>
        </p:nvSpPr>
        <p:spPr>
          <a:xfrm>
            <a:off x="104975" y="1232875"/>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092501" y="1241265"/>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6065524" y="1244823"/>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a:t>Feature Engineering Steps</a:t>
            </a:r>
            <a:endParaRPr/>
          </a:p>
        </p:txBody>
      </p:sp>
      <p:sp>
        <p:nvSpPr>
          <p:cNvPr id="203" name="Google Shape;20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04" name="Google Shape;204;p26"/>
          <p:cNvPicPr preferRelativeResize="0"/>
          <p:nvPr/>
        </p:nvPicPr>
        <p:blipFill>
          <a:blip r:embed="rId3">
            <a:alphaModFix/>
          </a:blip>
          <a:stretch>
            <a:fillRect/>
          </a:stretch>
        </p:blipFill>
        <p:spPr>
          <a:xfrm>
            <a:off x="367825" y="1225975"/>
            <a:ext cx="8408349" cy="336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11700" y="11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Feature Engineering: Numerical Variables Transformation</a:t>
            </a:r>
            <a:endParaRPr sz="3040"/>
          </a:p>
        </p:txBody>
      </p:sp>
      <p:sp>
        <p:nvSpPr>
          <p:cNvPr id="210" name="Google Shape;2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11" name="Google Shape;211;p27"/>
          <p:cNvPicPr preferRelativeResize="0"/>
          <p:nvPr/>
        </p:nvPicPr>
        <p:blipFill>
          <a:blip r:embed="rId3">
            <a:alphaModFix/>
          </a:blip>
          <a:stretch>
            <a:fillRect/>
          </a:stretch>
        </p:blipFill>
        <p:spPr>
          <a:xfrm>
            <a:off x="3148475" y="1125150"/>
            <a:ext cx="2642358" cy="2078100"/>
          </a:xfrm>
          <a:prstGeom prst="rect">
            <a:avLst/>
          </a:prstGeom>
          <a:noFill/>
          <a:ln>
            <a:noFill/>
          </a:ln>
        </p:spPr>
      </p:pic>
      <p:pic>
        <p:nvPicPr>
          <p:cNvPr id="212" name="Google Shape;212;p27"/>
          <p:cNvPicPr preferRelativeResize="0"/>
          <p:nvPr/>
        </p:nvPicPr>
        <p:blipFill>
          <a:blip r:embed="rId4">
            <a:alphaModFix/>
          </a:blip>
          <a:stretch>
            <a:fillRect/>
          </a:stretch>
        </p:blipFill>
        <p:spPr>
          <a:xfrm>
            <a:off x="235500" y="1146100"/>
            <a:ext cx="2572454" cy="2036200"/>
          </a:xfrm>
          <a:prstGeom prst="rect">
            <a:avLst/>
          </a:prstGeom>
          <a:noFill/>
          <a:ln>
            <a:noFill/>
          </a:ln>
        </p:spPr>
      </p:pic>
      <p:pic>
        <p:nvPicPr>
          <p:cNvPr id="213" name="Google Shape;213;p27"/>
          <p:cNvPicPr preferRelativeResize="0"/>
          <p:nvPr/>
        </p:nvPicPr>
        <p:blipFill>
          <a:blip r:embed="rId5">
            <a:alphaModFix/>
          </a:blip>
          <a:stretch>
            <a:fillRect/>
          </a:stretch>
        </p:blipFill>
        <p:spPr>
          <a:xfrm>
            <a:off x="235500" y="3242450"/>
            <a:ext cx="2694650" cy="1798100"/>
          </a:xfrm>
          <a:prstGeom prst="rect">
            <a:avLst/>
          </a:prstGeom>
          <a:noFill/>
          <a:ln>
            <a:noFill/>
          </a:ln>
        </p:spPr>
      </p:pic>
      <p:pic>
        <p:nvPicPr>
          <p:cNvPr id="214" name="Google Shape;214;p27"/>
          <p:cNvPicPr preferRelativeResize="0"/>
          <p:nvPr/>
        </p:nvPicPr>
        <p:blipFill>
          <a:blip r:embed="rId6">
            <a:alphaModFix/>
          </a:blip>
          <a:stretch>
            <a:fillRect/>
          </a:stretch>
        </p:blipFill>
        <p:spPr>
          <a:xfrm>
            <a:off x="3302875" y="3219324"/>
            <a:ext cx="2385849" cy="1821226"/>
          </a:xfrm>
          <a:prstGeom prst="rect">
            <a:avLst/>
          </a:prstGeom>
          <a:noFill/>
          <a:ln>
            <a:noFill/>
          </a:ln>
        </p:spPr>
      </p:pic>
      <p:sp>
        <p:nvSpPr>
          <p:cNvPr id="215" name="Google Shape;215;p27"/>
          <p:cNvSpPr/>
          <p:nvPr/>
        </p:nvSpPr>
        <p:spPr>
          <a:xfrm>
            <a:off x="2837075" y="1977263"/>
            <a:ext cx="311400" cy="201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2960813" y="3999713"/>
            <a:ext cx="311400" cy="201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nvSpPr>
        <p:spPr>
          <a:xfrm>
            <a:off x="964525" y="771150"/>
            <a:ext cx="1389000" cy="3540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t>Original y_train</a:t>
            </a:r>
            <a:endParaRPr b="1" sz="1100"/>
          </a:p>
        </p:txBody>
      </p:sp>
      <p:sp>
        <p:nvSpPr>
          <p:cNvPr id="218" name="Google Shape;218;p27"/>
          <p:cNvSpPr txBox="1"/>
          <p:nvPr/>
        </p:nvSpPr>
        <p:spPr>
          <a:xfrm>
            <a:off x="3702125" y="771150"/>
            <a:ext cx="1768200" cy="3540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t>Transformed</a:t>
            </a:r>
            <a:r>
              <a:rPr b="1" lang="en-GB" sz="1100"/>
              <a:t> y_train</a:t>
            </a:r>
            <a:endParaRPr b="1" sz="1100"/>
          </a:p>
        </p:txBody>
      </p:sp>
      <p:graphicFrame>
        <p:nvGraphicFramePr>
          <p:cNvPr id="219" name="Google Shape;219;p27"/>
          <p:cNvGraphicFramePr/>
          <p:nvPr/>
        </p:nvGraphicFramePr>
        <p:xfrm>
          <a:off x="5927300" y="1125150"/>
          <a:ext cx="3000000" cy="3000000"/>
        </p:xfrm>
        <a:graphic>
          <a:graphicData uri="http://schemas.openxmlformats.org/drawingml/2006/table">
            <a:tbl>
              <a:tblPr>
                <a:noFill/>
                <a:tableStyleId>{7CEF1ED2-66FA-4BB4-8702-0B874864264A}</a:tableStyleId>
              </a:tblPr>
              <a:tblGrid>
                <a:gridCol w="1560875"/>
                <a:gridCol w="1206175"/>
              </a:tblGrid>
              <a:tr h="326575">
                <a:tc>
                  <a:txBody>
                    <a:bodyPr/>
                    <a:lstStyle/>
                    <a:p>
                      <a:pPr indent="0" lvl="0" marL="0" rtl="0" algn="r">
                        <a:spcBef>
                          <a:spcPts val="0"/>
                        </a:spcBef>
                        <a:spcAft>
                          <a:spcPts val="0"/>
                        </a:spcAft>
                        <a:buNone/>
                      </a:pPr>
                      <a:r>
                        <a:rPr b="1" lang="en-GB" sz="900"/>
                        <a:t>X</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GB" sz="900"/>
                        <a:t>Skew</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other_room_rental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79.521010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multigen_sold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50.660446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1room_sold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43.330977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1room_rental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41.446940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2room_rental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27.034726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3room_rental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22.261928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studio_apartment_sold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15.331996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2room_sold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8.680007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mall_within_2km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4.628154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mall_1km_to_2km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3.872227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0" name="Google Shape;220;p27"/>
          <p:cNvSpPr txBox="1"/>
          <p:nvPr/>
        </p:nvSpPr>
        <p:spPr>
          <a:xfrm>
            <a:off x="6269225" y="771150"/>
            <a:ext cx="208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highlight>
                  <a:srgbClr val="FFFFFF"/>
                </a:highlight>
              </a:rPr>
              <a:t>Skew in numerical features</a:t>
            </a:r>
            <a:endParaRPr b="1" sz="11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6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Modelling Methodology: Split Models for Different Flat Types</a:t>
            </a:r>
            <a:endParaRPr sz="2820"/>
          </a:p>
        </p:txBody>
      </p:sp>
      <p:sp>
        <p:nvSpPr>
          <p:cNvPr id="226" name="Google Shape;22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27" name="Google Shape;227;p28"/>
          <p:cNvPicPr preferRelativeResize="0"/>
          <p:nvPr/>
        </p:nvPicPr>
        <p:blipFill>
          <a:blip r:embed="rId3">
            <a:alphaModFix/>
          </a:blip>
          <a:stretch>
            <a:fillRect/>
          </a:stretch>
        </p:blipFill>
        <p:spPr>
          <a:xfrm>
            <a:off x="421950" y="549725"/>
            <a:ext cx="6549900" cy="43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164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40"/>
              <a:t>Summary of M</a:t>
            </a:r>
            <a:r>
              <a:rPr lang="en-GB" sz="3040"/>
              <a:t>odels for Different Flat Types</a:t>
            </a:r>
            <a:r>
              <a:rPr lang="en-GB" sz="3040"/>
              <a:t> </a:t>
            </a:r>
            <a:endParaRPr sz="3040"/>
          </a:p>
        </p:txBody>
      </p:sp>
      <p:sp>
        <p:nvSpPr>
          <p:cNvPr id="233" name="Google Shape;23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34" name="Google Shape;234;p29"/>
          <p:cNvGraphicFramePr/>
          <p:nvPr/>
        </p:nvGraphicFramePr>
        <p:xfrm>
          <a:off x="423650" y="1086725"/>
          <a:ext cx="3000000" cy="3000000"/>
        </p:xfrm>
        <a:graphic>
          <a:graphicData uri="http://schemas.openxmlformats.org/drawingml/2006/table">
            <a:tbl>
              <a:tblPr>
                <a:noFill/>
                <a:tableStyleId>{7CEF1ED2-66FA-4BB4-8702-0B874864264A}</a:tableStyleId>
              </a:tblPr>
              <a:tblGrid>
                <a:gridCol w="2124575"/>
                <a:gridCol w="1919800"/>
                <a:gridCol w="1715025"/>
                <a:gridCol w="1958225"/>
              </a:tblGrid>
              <a:tr h="520475">
                <a:tc>
                  <a:txBody>
                    <a:bodyPr/>
                    <a:lstStyle/>
                    <a:p>
                      <a:pPr indent="0" lvl="0" marL="0" rtl="0" algn="l">
                        <a:spcBef>
                          <a:spcPts val="0"/>
                        </a:spcBef>
                        <a:spcAft>
                          <a:spcPts val="0"/>
                        </a:spcAft>
                        <a:buNone/>
                      </a:pPr>
                      <a:r>
                        <a:rPr b="1" lang="en-GB" sz="1300"/>
                        <a:t>Model Name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Flat Type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Regression Model</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Normalized RMSE on Validation Set</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0.06683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2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0.07313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3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LASSORegression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0.08614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4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0.07959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5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RidgeRegression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0.08074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Model_6 (Model_exec)</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EXECUTIVE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0.07393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Model_7 (Model_multi)</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MULTI-GENERATION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0.05287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00" y="4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Model Evaluation with Validation Set </a:t>
            </a:r>
            <a:endParaRPr sz="2840"/>
          </a:p>
        </p:txBody>
      </p:sp>
      <p:sp>
        <p:nvSpPr>
          <p:cNvPr id="240" name="Google Shape;2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41" name="Google Shape;241;p30"/>
          <p:cNvPicPr preferRelativeResize="0"/>
          <p:nvPr/>
        </p:nvPicPr>
        <p:blipFill>
          <a:blip r:embed="rId3">
            <a:alphaModFix/>
          </a:blip>
          <a:stretch>
            <a:fillRect/>
          </a:stretch>
        </p:blipFill>
        <p:spPr>
          <a:xfrm>
            <a:off x="542475" y="492250"/>
            <a:ext cx="7122575" cy="4514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47" name="Google Shape;247;p31"/>
          <p:cNvSpPr txBox="1"/>
          <p:nvPr>
            <p:ph idx="1" type="body"/>
          </p:nvPr>
        </p:nvSpPr>
        <p:spPr>
          <a:xfrm>
            <a:off x="311700" y="3975950"/>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It’s a marked improvement from the Baseline in terms of predictive capability</a:t>
            </a:r>
            <a:endParaRPr/>
          </a:p>
        </p:txBody>
      </p:sp>
      <p:sp>
        <p:nvSpPr>
          <p:cNvPr id="248" name="Google Shape;248;p31"/>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t>
            </a:r>
            <a:r>
              <a:rPr lang="en-GB"/>
              <a:t>Evaluation Results</a:t>
            </a:r>
            <a:endParaRPr b="1" sz="1494">
              <a:highlight>
                <a:srgbClr val="FFFFFF"/>
              </a:highlight>
            </a:endParaRPr>
          </a:p>
        </p:txBody>
      </p:sp>
      <p:sp>
        <p:nvSpPr>
          <p:cNvPr id="249" name="Google Shape;249;p31"/>
          <p:cNvSpPr txBox="1"/>
          <p:nvPr>
            <p:ph idx="1" type="body"/>
          </p:nvPr>
        </p:nvSpPr>
        <p:spPr>
          <a:xfrm>
            <a:off x="311700" y="923825"/>
            <a:ext cx="4260300" cy="23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Baseline Model - </a:t>
            </a:r>
            <a:r>
              <a:rPr lang="en-GB"/>
              <a:t>Computation of Mean Resale Price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GB"/>
              <a:t>RMSE of Resale price: 143307.1$</a:t>
            </a:r>
            <a:endParaRPr b="1"/>
          </a:p>
          <a:p>
            <a:pPr indent="-342900" lvl="0" marL="457200" rtl="0" algn="l">
              <a:spcBef>
                <a:spcPts val="0"/>
              </a:spcBef>
              <a:spcAft>
                <a:spcPts val="0"/>
              </a:spcAft>
              <a:buSzPts val="1800"/>
              <a:buChar char="●"/>
            </a:pPr>
            <a:r>
              <a:rPr lang="en-GB"/>
              <a:t>Mean Resale Price: 449161.5$</a:t>
            </a:r>
            <a:endParaRPr/>
          </a:p>
        </p:txBody>
      </p:sp>
      <p:sp>
        <p:nvSpPr>
          <p:cNvPr id="250" name="Google Shape;250;p31"/>
          <p:cNvSpPr txBox="1"/>
          <p:nvPr>
            <p:ph idx="1" type="body"/>
          </p:nvPr>
        </p:nvSpPr>
        <p:spPr>
          <a:xfrm>
            <a:off x="4712550" y="923825"/>
            <a:ext cx="4260300" cy="23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Model - Amalgamation of 7 models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GB"/>
              <a:t>RMSE of Resale price: 39415.3$</a:t>
            </a:r>
            <a:endParaRPr b="1"/>
          </a:p>
          <a:p>
            <a:pPr indent="-342900" lvl="0" marL="457200" rtl="0" algn="l">
              <a:spcBef>
                <a:spcPts val="0"/>
              </a:spcBef>
              <a:spcAft>
                <a:spcPts val="0"/>
              </a:spcAft>
              <a:buSzPts val="1800"/>
              <a:buChar char="●"/>
            </a:pPr>
            <a:r>
              <a:rPr lang="en-GB"/>
              <a:t>R2 of Resale Price: 0.928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GB" sz="2300"/>
              <a:t>Background </a:t>
            </a:r>
            <a:r>
              <a:rPr lang="en-GB" sz="2300"/>
              <a:t>Situation</a:t>
            </a:r>
            <a:endParaRPr sz="2300"/>
          </a:p>
          <a:p>
            <a:pPr indent="-374650" lvl="0" marL="457200" marR="0" rtl="0" algn="l">
              <a:lnSpc>
                <a:spcPct val="100000"/>
              </a:lnSpc>
              <a:spcBef>
                <a:spcPts val="0"/>
              </a:spcBef>
              <a:spcAft>
                <a:spcPts val="0"/>
              </a:spcAft>
              <a:buSzPts val="2300"/>
              <a:buAutoNum type="arabicPeriod"/>
            </a:pPr>
            <a:r>
              <a:rPr lang="en-GB" sz="2300"/>
              <a:t>Approach on Data Cleaning &amp; EDA</a:t>
            </a:r>
            <a:endParaRPr sz="2300"/>
          </a:p>
          <a:p>
            <a:pPr indent="-374650" lvl="0" marL="457200" marR="0" rtl="0" algn="l">
              <a:lnSpc>
                <a:spcPct val="100000"/>
              </a:lnSpc>
              <a:spcBef>
                <a:spcPts val="0"/>
              </a:spcBef>
              <a:spcAft>
                <a:spcPts val="0"/>
              </a:spcAft>
              <a:buSzPts val="2300"/>
              <a:buAutoNum type="arabicPeriod"/>
            </a:pPr>
            <a:r>
              <a:rPr lang="en-GB" sz="2300"/>
              <a:t>Feature Engineering &amp; Modelling </a:t>
            </a:r>
            <a:endParaRPr sz="2300"/>
          </a:p>
          <a:p>
            <a:pPr indent="-374650" lvl="0" marL="457200" marR="0" rtl="0" algn="l">
              <a:lnSpc>
                <a:spcPct val="100000"/>
              </a:lnSpc>
              <a:spcBef>
                <a:spcPts val="0"/>
              </a:spcBef>
              <a:spcAft>
                <a:spcPts val="0"/>
              </a:spcAft>
              <a:buSzPts val="2300"/>
              <a:buAutoNum type="arabicPeriod"/>
            </a:pPr>
            <a:r>
              <a:rPr lang="en-GB" sz="2300"/>
              <a:t>Model Evaluation </a:t>
            </a:r>
            <a:endParaRPr sz="2300"/>
          </a:p>
          <a:p>
            <a:pPr indent="-374650" lvl="0" marL="457200" marR="0" rtl="0" algn="l">
              <a:lnSpc>
                <a:spcPct val="100000"/>
              </a:lnSpc>
              <a:spcBef>
                <a:spcPts val="0"/>
              </a:spcBef>
              <a:spcAft>
                <a:spcPts val="0"/>
              </a:spcAft>
              <a:buSzPts val="2300"/>
              <a:buAutoNum type="arabicPeriod"/>
            </a:pPr>
            <a:r>
              <a:rPr lang="en-GB" sz="2300"/>
              <a:t>Conclusion and Recommendation</a:t>
            </a:r>
            <a:endParaRPr sz="4100">
              <a:solidFill>
                <a:schemeClr val="accent1"/>
              </a:solidFill>
            </a:endParaRPr>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4512325" y="1588713"/>
            <a:ext cx="3233076" cy="2256375"/>
          </a:xfrm>
          <a:prstGeom prst="rect">
            <a:avLst/>
          </a:prstGeom>
          <a:noFill/>
          <a:ln>
            <a:noFill/>
          </a:ln>
        </p:spPr>
      </p:pic>
      <p:sp>
        <p:nvSpPr>
          <p:cNvPr id="256" name="Google Shape;256;p32"/>
          <p:cNvSpPr txBox="1"/>
          <p:nvPr>
            <p:ph idx="1" type="body"/>
          </p:nvPr>
        </p:nvSpPr>
        <p:spPr>
          <a:xfrm>
            <a:off x="311700" y="8476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Normality Check (Histogram of Residuals)</a:t>
            </a:r>
            <a:endParaRPr/>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1200"/>
              </a:spcAft>
              <a:buNone/>
            </a:pPr>
            <a:r>
              <a:t/>
            </a:r>
            <a:endParaRPr/>
          </a:p>
        </p:txBody>
      </p:sp>
      <p:sp>
        <p:nvSpPr>
          <p:cNvPr id="257" name="Google Shape;25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58" name="Google Shape;258;p32"/>
          <p:cNvSpPr txBox="1"/>
          <p:nvPr>
            <p:ph idx="1" type="body"/>
          </p:nvPr>
        </p:nvSpPr>
        <p:spPr>
          <a:xfrm>
            <a:off x="4623325" y="847675"/>
            <a:ext cx="408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Equal Variance Check (Randomness in Residuals)</a:t>
            </a:r>
            <a:endParaRPr/>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1200"/>
              </a:spcAft>
              <a:buNone/>
            </a:pPr>
            <a:r>
              <a:t/>
            </a:r>
            <a:endParaRPr/>
          </a:p>
        </p:txBody>
      </p:sp>
      <p:sp>
        <p:nvSpPr>
          <p:cNvPr id="259" name="Google Shape;259;p32"/>
          <p:cNvSpPr txBox="1"/>
          <p:nvPr>
            <p:ph idx="1" type="body"/>
          </p:nvPr>
        </p:nvSpPr>
        <p:spPr>
          <a:xfrm>
            <a:off x="311700" y="3791725"/>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Histogram of Residuals - looks normally distributed, we’re good</a:t>
            </a:r>
            <a:endParaRPr sz="1600"/>
          </a:p>
          <a:p>
            <a:pPr indent="0" lvl="0" marL="0" rtl="0" algn="l">
              <a:spcBef>
                <a:spcPts val="1200"/>
              </a:spcBef>
              <a:spcAft>
                <a:spcPts val="1200"/>
              </a:spcAft>
              <a:buNone/>
            </a:pPr>
            <a:r>
              <a:rPr lang="en-GB" sz="1600"/>
              <a:t>Randomness in Residuals - It is randomly distributed and not fanning out, however, there are a few outliers beyond +/-200000, let’s zoom in</a:t>
            </a:r>
            <a:endParaRPr sz="1600"/>
          </a:p>
        </p:txBody>
      </p:sp>
      <p:sp>
        <p:nvSpPr>
          <p:cNvPr id="260" name="Google Shape;260;p32"/>
          <p:cNvSpPr txBox="1"/>
          <p:nvPr>
            <p:ph type="title"/>
          </p:nvPr>
        </p:nvSpPr>
        <p:spPr>
          <a:xfrm>
            <a:off x="311700" y="140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 Results</a:t>
            </a:r>
            <a:endParaRPr/>
          </a:p>
        </p:txBody>
      </p:sp>
      <p:sp>
        <p:nvSpPr>
          <p:cNvPr id="261" name="Google Shape;261;p32"/>
          <p:cNvSpPr/>
          <p:nvPr/>
        </p:nvSpPr>
        <p:spPr>
          <a:xfrm rot="766790">
            <a:off x="5869543" y="2434098"/>
            <a:ext cx="2278103" cy="1170651"/>
          </a:xfrm>
          <a:prstGeom prst="cloud">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rot="766774">
            <a:off x="5383161" y="1591105"/>
            <a:ext cx="899346" cy="296221"/>
          </a:xfrm>
          <a:prstGeom prst="cloud">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2"/>
          <p:cNvPicPr preferRelativeResize="0"/>
          <p:nvPr/>
        </p:nvPicPr>
        <p:blipFill>
          <a:blip r:embed="rId4">
            <a:alphaModFix/>
          </a:blip>
          <a:stretch>
            <a:fillRect/>
          </a:stretch>
        </p:blipFill>
        <p:spPr>
          <a:xfrm>
            <a:off x="433700" y="1615400"/>
            <a:ext cx="2978107" cy="220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69" name="Google Shape;269;p33"/>
          <p:cNvSpPr txBox="1"/>
          <p:nvPr>
            <p:ph idx="1" type="body"/>
          </p:nvPr>
        </p:nvSpPr>
        <p:spPr>
          <a:xfrm>
            <a:off x="311700" y="3975950"/>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26 of such cases. This implies that our the models above requires further tuning</a:t>
            </a:r>
            <a:endParaRPr/>
          </a:p>
        </p:txBody>
      </p:sp>
      <p:sp>
        <p:nvSpPr>
          <p:cNvPr id="270" name="Google Shape;27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3606"/>
              <a:buFont typeface="Arial"/>
              <a:buNone/>
            </a:pPr>
            <a:r>
              <a:rPr lang="en-GB"/>
              <a:t>Model Evaluation Results</a:t>
            </a:r>
            <a:endParaRPr b="1" sz="1494">
              <a:highlight>
                <a:schemeClr val="lt1"/>
              </a:highlight>
            </a:endParaRPr>
          </a:p>
          <a:p>
            <a:pPr indent="0" lvl="0" marL="0" rtl="0" algn="l">
              <a:spcBef>
                <a:spcPts val="0"/>
              </a:spcBef>
              <a:spcAft>
                <a:spcPts val="0"/>
              </a:spcAft>
              <a:buNone/>
            </a:pPr>
            <a:r>
              <a:t/>
            </a:r>
            <a:endParaRPr/>
          </a:p>
        </p:txBody>
      </p:sp>
      <p:pic>
        <p:nvPicPr>
          <p:cNvPr id="271" name="Google Shape;271;p33"/>
          <p:cNvPicPr preferRelativeResize="0"/>
          <p:nvPr/>
        </p:nvPicPr>
        <p:blipFill>
          <a:blip r:embed="rId3">
            <a:alphaModFix/>
          </a:blip>
          <a:stretch>
            <a:fillRect/>
          </a:stretch>
        </p:blipFill>
        <p:spPr>
          <a:xfrm>
            <a:off x="311700" y="1559150"/>
            <a:ext cx="2757725" cy="1012600"/>
          </a:xfrm>
          <a:prstGeom prst="rect">
            <a:avLst/>
          </a:prstGeom>
          <a:noFill/>
          <a:ln>
            <a:noFill/>
          </a:ln>
        </p:spPr>
      </p:pic>
      <p:pic>
        <p:nvPicPr>
          <p:cNvPr id="272" name="Google Shape;272;p33"/>
          <p:cNvPicPr preferRelativeResize="0"/>
          <p:nvPr/>
        </p:nvPicPr>
        <p:blipFill>
          <a:blip r:embed="rId4">
            <a:alphaModFix/>
          </a:blip>
          <a:stretch>
            <a:fillRect/>
          </a:stretch>
        </p:blipFill>
        <p:spPr>
          <a:xfrm>
            <a:off x="3694800" y="948900"/>
            <a:ext cx="4009153" cy="3027050"/>
          </a:xfrm>
          <a:prstGeom prst="rect">
            <a:avLst/>
          </a:prstGeom>
          <a:noFill/>
          <a:ln>
            <a:noFill/>
          </a:ln>
        </p:spPr>
      </p:pic>
      <p:sp>
        <p:nvSpPr>
          <p:cNvPr id="273" name="Google Shape;273;p33"/>
          <p:cNvSpPr/>
          <p:nvPr/>
        </p:nvSpPr>
        <p:spPr>
          <a:xfrm>
            <a:off x="4263250" y="2962600"/>
            <a:ext cx="1254700" cy="656900"/>
          </a:xfrm>
          <a:custGeom>
            <a:rect b="b" l="l" r="r" t="t"/>
            <a:pathLst>
              <a:path extrusionOk="0" h="26276" w="50188">
                <a:moveTo>
                  <a:pt x="50188" y="26276"/>
                </a:moveTo>
                <a:lnTo>
                  <a:pt x="50187" y="0"/>
                </a:lnTo>
                <a:lnTo>
                  <a:pt x="0" y="1051"/>
                </a:lnTo>
              </a:path>
            </a:pathLst>
          </a:custGeom>
          <a:noFill/>
          <a:ln cap="flat" cmpd="sng" w="9525">
            <a:solidFill>
              <a:schemeClr val="dk2"/>
            </a:solidFill>
            <a:prstDash val="dashDot"/>
            <a:round/>
            <a:headEnd len="med" w="med" type="none"/>
            <a:tailEnd len="med" w="med" type="none"/>
          </a:ln>
        </p:spPr>
      </p:sp>
      <p:sp>
        <p:nvSpPr>
          <p:cNvPr id="274" name="Google Shape;274;p33"/>
          <p:cNvSpPr/>
          <p:nvPr/>
        </p:nvSpPr>
        <p:spPr>
          <a:xfrm>
            <a:off x="4236975" y="2627575"/>
            <a:ext cx="965650" cy="991925"/>
          </a:xfrm>
          <a:custGeom>
            <a:rect b="b" l="l" r="r" t="t"/>
            <a:pathLst>
              <a:path extrusionOk="0" h="39677" w="38626">
                <a:moveTo>
                  <a:pt x="38495" y="39677"/>
                </a:moveTo>
                <a:lnTo>
                  <a:pt x="38626" y="0"/>
                </a:lnTo>
                <a:lnTo>
                  <a:pt x="0" y="526"/>
                </a:lnTo>
              </a:path>
            </a:pathLst>
          </a:custGeom>
          <a:noFill/>
          <a:ln cap="flat" cmpd="sng" w="9525">
            <a:solidFill>
              <a:schemeClr val="dk2"/>
            </a:solidFill>
            <a:prstDash val="dashDot"/>
            <a:round/>
            <a:headEnd len="med" w="med" type="none"/>
            <a:tailEnd len="med" w="med" type="none"/>
          </a:ln>
        </p:spPr>
      </p:sp>
      <p:sp>
        <p:nvSpPr>
          <p:cNvPr id="275" name="Google Shape;275;p33"/>
          <p:cNvSpPr/>
          <p:nvPr/>
        </p:nvSpPr>
        <p:spPr>
          <a:xfrm>
            <a:off x="4236975" y="1326700"/>
            <a:ext cx="1760500" cy="2286225"/>
          </a:xfrm>
          <a:custGeom>
            <a:rect b="b" l="l" r="r" t="t"/>
            <a:pathLst>
              <a:path extrusionOk="0" h="91449" w="70420">
                <a:moveTo>
                  <a:pt x="70420" y="91449"/>
                </a:moveTo>
                <a:lnTo>
                  <a:pt x="70210" y="0"/>
                </a:lnTo>
                <a:lnTo>
                  <a:pt x="0" y="798"/>
                </a:lnTo>
              </a:path>
            </a:pathLst>
          </a:custGeom>
          <a:noFill/>
          <a:ln cap="flat" cmpd="sng" w="9525">
            <a:solidFill>
              <a:schemeClr val="dk2"/>
            </a:solidFill>
            <a:prstDash val="dashDot"/>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82" name="Google Shape;282;p34"/>
          <p:cNvGraphicFramePr/>
          <p:nvPr/>
        </p:nvGraphicFramePr>
        <p:xfrm>
          <a:off x="152400" y="1017700"/>
          <a:ext cx="3000000" cy="3000000"/>
        </p:xfrm>
        <a:graphic>
          <a:graphicData uri="http://schemas.openxmlformats.org/drawingml/2006/table">
            <a:tbl>
              <a:tblPr>
                <a:noFill/>
                <a:tableStyleId>{7CEF1ED2-66FA-4BB4-8702-0B874864264A}</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
        <p:nvSpPr>
          <p:cNvPr id="283" name="Google Shape;283;p34"/>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4" name="Google Shape;284;p34"/>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90" name="Google Shape;290;p35"/>
          <p:cNvGraphicFramePr/>
          <p:nvPr/>
        </p:nvGraphicFramePr>
        <p:xfrm>
          <a:off x="152400" y="1017700"/>
          <a:ext cx="3000000" cy="3000000"/>
        </p:xfrm>
        <a:graphic>
          <a:graphicData uri="http://schemas.openxmlformats.org/drawingml/2006/table">
            <a:tbl>
              <a:tblPr>
                <a:noFill/>
                <a:tableStyleId>{7CEF1ED2-66FA-4BB4-8702-0B874864264A}</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1" name="Google Shape;291;p35"/>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35"/>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p35"/>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99" name="Google Shape;299;p36"/>
          <p:cNvGraphicFramePr/>
          <p:nvPr/>
        </p:nvGraphicFramePr>
        <p:xfrm>
          <a:off x="152400" y="1017700"/>
          <a:ext cx="3000000" cy="3000000"/>
        </p:xfrm>
        <a:graphic>
          <a:graphicData uri="http://schemas.openxmlformats.org/drawingml/2006/table">
            <a:tbl>
              <a:tblPr>
                <a:noFill/>
                <a:tableStyleId>{7CEF1ED2-66FA-4BB4-8702-0B874864264A}</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0" name="Google Shape;300;p36"/>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p36"/>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2" name="Google Shape;302;p36"/>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308" name="Google Shape;308;p37"/>
          <p:cNvGraphicFramePr/>
          <p:nvPr/>
        </p:nvGraphicFramePr>
        <p:xfrm>
          <a:off x="152400" y="1017700"/>
          <a:ext cx="3000000" cy="3000000"/>
        </p:xfrm>
        <a:graphic>
          <a:graphicData uri="http://schemas.openxmlformats.org/drawingml/2006/table">
            <a:tbl>
              <a:tblPr>
                <a:noFill/>
                <a:tableStyleId>{7CEF1ED2-66FA-4BB4-8702-0B874864264A}</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r>
            </a:tbl>
          </a:graphicData>
        </a:graphic>
      </p:graphicFrame>
      <p:sp>
        <p:nvSpPr>
          <p:cNvPr id="309" name="Google Shape;309;p37"/>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p37"/>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1" name="Google Shape;311;p37"/>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317" name="Google Shape;317;p38"/>
          <p:cNvGraphicFramePr/>
          <p:nvPr/>
        </p:nvGraphicFramePr>
        <p:xfrm>
          <a:off x="152400" y="1017700"/>
          <a:ext cx="3000000" cy="3000000"/>
        </p:xfrm>
        <a:graphic>
          <a:graphicData uri="http://schemas.openxmlformats.org/drawingml/2006/table">
            <a:tbl>
              <a:tblPr>
                <a:noFill/>
                <a:tableStyleId>{7CEF1ED2-66FA-4BB4-8702-0B874864264A}</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r>
            </a:tbl>
          </a:graphicData>
        </a:graphic>
      </p:graphicFrame>
      <p:sp>
        <p:nvSpPr>
          <p:cNvPr id="318" name="Google Shape;318;p38"/>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38"/>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0" name="Google Shape;320;p38"/>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How many applicants were successful in their BTO flat application at their first attempt?</a:t>
            </a:r>
            <a:endParaRPr sz="7000"/>
          </a:p>
        </p:txBody>
      </p:sp>
      <p:pic>
        <p:nvPicPr>
          <p:cNvPr id="82" name="Google Shape;82;p15"/>
          <p:cNvPicPr preferRelativeResize="0"/>
          <p:nvPr/>
        </p:nvPicPr>
        <p:blipFill>
          <a:blip r:embed="rId3">
            <a:alphaModFix/>
          </a:blip>
          <a:stretch>
            <a:fillRect/>
          </a:stretch>
        </p:blipFill>
        <p:spPr>
          <a:xfrm>
            <a:off x="2244450" y="1451450"/>
            <a:ext cx="4281246" cy="3387250"/>
          </a:xfrm>
          <a:prstGeom prst="rect">
            <a:avLst/>
          </a:prstGeom>
          <a:noFill/>
          <a:ln>
            <a:noFill/>
          </a:ln>
        </p:spPr>
      </p:pic>
      <p:sp>
        <p:nvSpPr>
          <p:cNvPr id="83" name="Google Shape;83;p15"/>
          <p:cNvSpPr txBox="1"/>
          <p:nvPr/>
        </p:nvSpPr>
        <p:spPr>
          <a:xfrm>
            <a:off x="6525700" y="4068475"/>
            <a:ext cx="20253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highlight>
                  <a:srgbClr val="FFFFFF"/>
                </a:highlight>
              </a:rPr>
              <a:t>December 1, 2022</a:t>
            </a:r>
            <a:endParaRPr sz="1050">
              <a:highlight>
                <a:srgbClr val="FFFFFF"/>
              </a:highlight>
            </a:endParaRPr>
          </a:p>
          <a:p>
            <a:pPr indent="0" lvl="0" marL="0" rtl="0" algn="l">
              <a:spcBef>
                <a:spcPts val="0"/>
              </a:spcBef>
              <a:spcAft>
                <a:spcPts val="0"/>
              </a:spcAft>
              <a:buNone/>
            </a:pPr>
            <a:r>
              <a:rPr lang="en-GB" sz="800"/>
              <a:t>https://www.todayonline.com/singapore/20-24-first-time-bto-applicants-mature-estates-succeed-first-try-less-2-need-more-5-tries-desmond-lee-2060306</a:t>
            </a:r>
            <a:endParaRPr sz="800"/>
          </a:p>
        </p:txBody>
      </p:sp>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How many applicants were successful in their BTO flat application at their first attempt?</a:t>
            </a:r>
            <a:endParaRPr sz="7000"/>
          </a:p>
        </p:txBody>
      </p:sp>
      <p:pic>
        <p:nvPicPr>
          <p:cNvPr id="90" name="Google Shape;90;p16"/>
          <p:cNvPicPr preferRelativeResize="0"/>
          <p:nvPr/>
        </p:nvPicPr>
        <p:blipFill>
          <a:blip r:embed="rId3">
            <a:alphaModFix/>
          </a:blip>
          <a:stretch>
            <a:fillRect/>
          </a:stretch>
        </p:blipFill>
        <p:spPr>
          <a:xfrm>
            <a:off x="204650" y="1771100"/>
            <a:ext cx="8520599" cy="2317418"/>
          </a:xfrm>
          <a:prstGeom prst="rect">
            <a:avLst/>
          </a:prstGeom>
          <a:noFill/>
          <a:ln cap="flat" cmpd="sng" w="9525">
            <a:solidFill>
              <a:schemeClr val="dk2"/>
            </a:solidFill>
            <a:prstDash val="solid"/>
            <a:round/>
            <a:headEnd len="sm" w="sm" type="none"/>
            <a:tailEnd len="sm" w="sm" type="none"/>
          </a:ln>
        </p:spPr>
      </p:pic>
      <p:sp>
        <p:nvSpPr>
          <p:cNvPr id="91" name="Google Shape;91;p16"/>
          <p:cNvSpPr txBox="1"/>
          <p:nvPr/>
        </p:nvSpPr>
        <p:spPr>
          <a:xfrm>
            <a:off x="6512675" y="4088525"/>
            <a:ext cx="20253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highlight>
                  <a:srgbClr val="FFFFFF"/>
                </a:highlight>
              </a:rPr>
              <a:t>December 1, 2022</a:t>
            </a:r>
            <a:endParaRPr sz="1050">
              <a:highlight>
                <a:srgbClr val="FFFFFF"/>
              </a:highlight>
            </a:endParaRPr>
          </a:p>
          <a:p>
            <a:pPr indent="0" lvl="0" marL="0" rtl="0" algn="l">
              <a:spcBef>
                <a:spcPts val="0"/>
              </a:spcBef>
              <a:spcAft>
                <a:spcPts val="0"/>
              </a:spcAft>
              <a:buNone/>
            </a:pPr>
            <a:r>
              <a:rPr lang="en-GB" sz="800"/>
              <a:t>https://www.todayonline.com/singapore/20-24-first-time-bto-applicants-mature-estates-succeed-first-try-less-2-need-more-5-tries-desmond-lee-2060306</a:t>
            </a:r>
            <a:endParaRPr sz="800"/>
          </a:p>
        </p:txBody>
      </p:sp>
      <p:sp>
        <p:nvSpPr>
          <p:cNvPr id="92" name="Google Shape;92;p16"/>
          <p:cNvSpPr txBox="1"/>
          <p:nvPr/>
        </p:nvSpPr>
        <p:spPr>
          <a:xfrm>
            <a:off x="2705275" y="1861025"/>
            <a:ext cx="2986500" cy="400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569400" y="1351850"/>
            <a:ext cx="7903051" cy="2249725"/>
          </a:xfrm>
          <a:prstGeom prst="rect">
            <a:avLst/>
          </a:prstGeom>
          <a:noFill/>
          <a:ln cap="flat" cmpd="sng" w="9525">
            <a:solidFill>
              <a:schemeClr val="dk2"/>
            </a:solidFill>
            <a:prstDash val="solid"/>
            <a:round/>
            <a:headEnd len="sm" w="sm" type="none"/>
            <a:tailEnd len="sm" w="sm" type="none"/>
          </a:ln>
        </p:spPr>
      </p:pic>
      <p:sp>
        <p:nvSpPr>
          <p:cNvPr id="99" name="Google Shape;99;p17"/>
          <p:cNvSpPr txBox="1"/>
          <p:nvPr/>
        </p:nvSpPr>
        <p:spPr>
          <a:xfrm>
            <a:off x="594850" y="3651325"/>
            <a:ext cx="691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highlight>
                  <a:srgbClr val="FFFFFF"/>
                </a:highlight>
              </a:rPr>
              <a:t>January 4, 2023</a:t>
            </a:r>
            <a:endParaRPr sz="800">
              <a:highlight>
                <a:srgbClr val="FFFFFF"/>
              </a:highlight>
            </a:endParaRPr>
          </a:p>
          <a:p>
            <a:pPr indent="0" lvl="0" marL="0" rtl="0" algn="l">
              <a:spcBef>
                <a:spcPts val="0"/>
              </a:spcBef>
              <a:spcAft>
                <a:spcPts val="0"/>
              </a:spcAft>
              <a:buNone/>
            </a:pPr>
            <a:r>
              <a:rPr lang="en-GB" sz="800"/>
              <a:t>https://www.todayonline.com/singapore/look-ahead-2023-bto-flats-resale-home-prices-2083416</a:t>
            </a:r>
            <a:endParaRPr sz="800"/>
          </a:p>
        </p:txBody>
      </p:sp>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High resale price for HDB</a:t>
            </a:r>
            <a:endParaRPr sz="7000"/>
          </a:p>
        </p:txBody>
      </p:sp>
      <p:sp>
        <p:nvSpPr>
          <p:cNvPr id="101" name="Google Shape;101;p17"/>
          <p:cNvSpPr txBox="1"/>
          <p:nvPr/>
        </p:nvSpPr>
        <p:spPr>
          <a:xfrm>
            <a:off x="5134175" y="2276600"/>
            <a:ext cx="3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2" name="Google Shape;102;p17"/>
          <p:cNvSpPr txBox="1"/>
          <p:nvPr/>
        </p:nvSpPr>
        <p:spPr>
          <a:xfrm>
            <a:off x="5311325" y="2512100"/>
            <a:ext cx="2751000" cy="292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4745525" y="152400"/>
            <a:ext cx="3810340" cy="4838699"/>
          </a:xfrm>
          <a:prstGeom prst="rect">
            <a:avLst/>
          </a:prstGeom>
          <a:noFill/>
          <a:ln cap="flat" cmpd="sng" w="9525">
            <a:solidFill>
              <a:schemeClr val="dk2"/>
            </a:solidFill>
            <a:prstDash val="solid"/>
            <a:round/>
            <a:headEnd len="sm" w="sm" type="none"/>
            <a:tailEnd len="sm" w="sm" type="none"/>
          </a:ln>
        </p:spPr>
      </p:pic>
      <p:sp>
        <p:nvSpPr>
          <p:cNvPr id="109" name="Google Shape;109;p18"/>
          <p:cNvSpPr txBox="1"/>
          <p:nvPr/>
        </p:nvSpPr>
        <p:spPr>
          <a:xfrm>
            <a:off x="278800" y="4772450"/>
            <a:ext cx="367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https://www.hdb.gov.sg/residential/selling-a-flat/overview/resale-statistics</a:t>
            </a:r>
            <a:endParaRPr sz="800"/>
          </a:p>
        </p:txBody>
      </p:sp>
      <p:pic>
        <p:nvPicPr>
          <p:cNvPr id="110" name="Google Shape;110;p18"/>
          <p:cNvPicPr preferRelativeResize="0"/>
          <p:nvPr/>
        </p:nvPicPr>
        <p:blipFill>
          <a:blip r:embed="rId4">
            <a:alphaModFix/>
          </a:blip>
          <a:stretch>
            <a:fillRect/>
          </a:stretch>
        </p:blipFill>
        <p:spPr>
          <a:xfrm>
            <a:off x="311690" y="2133663"/>
            <a:ext cx="4267210" cy="2638776"/>
          </a:xfrm>
          <a:prstGeom prst="rect">
            <a:avLst/>
          </a:prstGeom>
          <a:noFill/>
          <a:ln cap="flat" cmpd="sng" w="9525">
            <a:solidFill>
              <a:schemeClr val="dk2"/>
            </a:solidFill>
            <a:prstDash val="solid"/>
            <a:round/>
            <a:headEnd len="sm" w="sm" type="none"/>
            <a:tailEnd len="sm" w="sm" type="none"/>
          </a:ln>
        </p:spPr>
      </p:pic>
      <p:sp>
        <p:nvSpPr>
          <p:cNvPr id="111" name="Google Shape;111;p18"/>
          <p:cNvSpPr txBox="1"/>
          <p:nvPr/>
        </p:nvSpPr>
        <p:spPr>
          <a:xfrm>
            <a:off x="3117300" y="1256200"/>
            <a:ext cx="14547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t>Q3 2022 more than 160 price index</a:t>
            </a:r>
            <a:endParaRPr/>
          </a:p>
        </p:txBody>
      </p:sp>
      <p:sp>
        <p:nvSpPr>
          <p:cNvPr id="112" name="Google Shape;112;p18"/>
          <p:cNvSpPr/>
          <p:nvPr/>
        </p:nvSpPr>
        <p:spPr>
          <a:xfrm>
            <a:off x="4044125" y="2087500"/>
            <a:ext cx="701400" cy="597600"/>
          </a:xfrm>
          <a:prstGeom prst="downArrow">
            <a:avLst>
              <a:gd fmla="val 50000" name="adj1"/>
              <a:gd fmla="val 50000" name="adj2"/>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4" name="Google Shape;114;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highlight>
                  <a:srgbClr val="FFFFFF"/>
                </a:highlight>
              </a:rPr>
              <a:t>High resale price for HDB</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478100" y="133250"/>
            <a:ext cx="79215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sz="1800"/>
              <a:t>Not easy to apply for BTO flat due to low successful application rate</a:t>
            </a:r>
            <a:endParaRPr sz="1800"/>
          </a:p>
          <a:p>
            <a:pPr indent="-342900" lvl="0" marL="457200" rtl="0" algn="l">
              <a:spcBef>
                <a:spcPts val="0"/>
              </a:spcBef>
              <a:spcAft>
                <a:spcPts val="0"/>
              </a:spcAft>
              <a:buSzPts val="1800"/>
              <a:buChar char="●"/>
            </a:pPr>
            <a:r>
              <a:rPr lang="en-GB" sz="1800"/>
              <a:t>Increasing resale price for HDB</a:t>
            </a:r>
            <a:endParaRPr sz="1800"/>
          </a:p>
          <a:p>
            <a:pPr indent="-342900" lvl="0" marL="457200" rtl="0" algn="l">
              <a:spcBef>
                <a:spcPts val="0"/>
              </a:spcBef>
              <a:spcAft>
                <a:spcPts val="0"/>
              </a:spcAft>
              <a:buSzPts val="1800"/>
              <a:buChar char="●"/>
            </a:pPr>
            <a:r>
              <a:rPr lang="en-GB" sz="1800"/>
              <a:t>Lesser HDB resale supply added in 2023</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800">
                <a:solidFill>
                  <a:srgbClr val="FFFFFF"/>
                </a:solidFill>
              </a:rPr>
              <a:t>Resolution</a:t>
            </a:r>
            <a:endParaRPr sz="2800">
              <a:solidFill>
                <a:srgbClr val="FFFFFF"/>
              </a:solidFill>
            </a:endParaRPr>
          </a:p>
          <a:p>
            <a:pPr indent="0" lvl="0" marL="0" rtl="0" algn="ctr">
              <a:spcBef>
                <a:spcPts val="0"/>
              </a:spcBef>
              <a:spcAft>
                <a:spcPts val="0"/>
              </a:spcAft>
              <a:buNone/>
            </a:pPr>
            <a:r>
              <a:t/>
            </a:r>
            <a:endParaRPr sz="2800">
              <a:solidFill>
                <a:srgbClr val="FFFFFF"/>
              </a:solidFill>
            </a:endParaRPr>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en-GB" sz="1700"/>
              <a:t>Find out what features have an influence on the market resale value of HDB flats</a:t>
            </a:r>
            <a:endParaRPr sz="1700"/>
          </a:p>
          <a:p>
            <a:pPr indent="-336550" lvl="0" marL="457200" rtl="0" algn="l">
              <a:spcBef>
                <a:spcPts val="0"/>
              </a:spcBef>
              <a:spcAft>
                <a:spcPts val="0"/>
              </a:spcAft>
              <a:buSzPts val="1700"/>
              <a:buChar char="●"/>
            </a:pPr>
            <a:r>
              <a:rPr lang="en-GB" sz="1700"/>
              <a:t>Aim to predict the resale price of an HDB flat for Buyer and Seller make better </a:t>
            </a:r>
            <a:r>
              <a:rPr lang="en-GB" sz="1700"/>
              <a:t>decision</a:t>
            </a:r>
            <a:r>
              <a:rPr lang="en-GB" sz="1700"/>
              <a:t> on getting the right price for </a:t>
            </a:r>
            <a:r>
              <a:rPr lang="en-GB" sz="1700"/>
              <a:t>transaction</a:t>
            </a:r>
            <a:r>
              <a:rPr lang="en-GB" sz="1700"/>
              <a:t>. </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19"/>
          <p:cNvSpPr txBox="1"/>
          <p:nvPr/>
        </p:nvSpPr>
        <p:spPr>
          <a:xfrm>
            <a:off x="346650" y="2645775"/>
            <a:ext cx="8473500" cy="572700"/>
          </a:xfrm>
          <a:prstGeom prst="rect">
            <a:avLst/>
          </a:prstGeom>
          <a:solidFill>
            <a:srgbClr val="4A86E8"/>
          </a:solid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2640">
                <a:solidFill>
                  <a:srgbClr val="FFFFFF"/>
                </a:solidFill>
              </a:rPr>
              <a:t>Resolution</a:t>
            </a:r>
            <a:endParaRPr sz="2640">
              <a:solidFill>
                <a:srgbClr val="FFFFFF"/>
              </a:solidFill>
            </a:endParaRPr>
          </a:p>
          <a:p>
            <a:pPr indent="0" lvl="0" marL="0" rtl="0" algn="ctr">
              <a:lnSpc>
                <a:spcPct val="80000"/>
              </a:lnSpc>
              <a:spcBef>
                <a:spcPts val="0"/>
              </a:spcBef>
              <a:spcAft>
                <a:spcPts val="0"/>
              </a:spcAft>
              <a:buSzPts val="605"/>
              <a:buNone/>
            </a:pPr>
            <a:r>
              <a:t/>
            </a:r>
            <a:endParaRPr sz="1540">
              <a:solidFill>
                <a:srgbClr val="FFFFFF"/>
              </a:solidFill>
            </a:endParaRPr>
          </a:p>
        </p:txBody>
      </p:sp>
      <p:sp>
        <p:nvSpPr>
          <p:cNvPr id="121" name="Google Shape;121;p19"/>
          <p:cNvSpPr txBox="1"/>
          <p:nvPr/>
        </p:nvSpPr>
        <p:spPr>
          <a:xfrm>
            <a:off x="346650" y="168550"/>
            <a:ext cx="8473500" cy="572700"/>
          </a:xfrm>
          <a:prstGeom prst="rect">
            <a:avLst/>
          </a:prstGeom>
          <a:solidFill>
            <a:srgbClr val="4A86E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solidFill>
                  <a:srgbClr val="FFFFFF"/>
                </a:solidFill>
              </a:rPr>
              <a:t>Situation</a:t>
            </a:r>
            <a:endParaRPr sz="2600">
              <a:solidFill>
                <a:srgbClr val="FFFFFF"/>
              </a:solidFill>
            </a:endParaRPr>
          </a:p>
          <a:p>
            <a:pPr indent="0" lvl="0" marL="0" rtl="0" algn="ctr">
              <a:spcBef>
                <a:spcPts val="0"/>
              </a:spcBef>
              <a:spcAft>
                <a:spcPts val="0"/>
              </a:spcAft>
              <a:buNone/>
            </a:pPr>
            <a:r>
              <a:t/>
            </a:r>
            <a:endParaRPr sz="2800">
              <a:solidFill>
                <a:srgbClr val="FFFFFF"/>
              </a:solidFill>
            </a:endParaRPr>
          </a:p>
        </p:txBody>
      </p:sp>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5189750" y="1301925"/>
            <a:ext cx="3711000" cy="30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03475" y="1311825"/>
            <a:ext cx="4446300" cy="30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for Data Cleaning</a:t>
            </a:r>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31" name="Google Shape;131;p20"/>
          <p:cNvSpPr txBox="1"/>
          <p:nvPr/>
        </p:nvSpPr>
        <p:spPr>
          <a:xfrm>
            <a:off x="429375" y="4465825"/>
            <a:ext cx="83589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800">
                <a:solidFill>
                  <a:schemeClr val="dk2"/>
                </a:solidFill>
                <a:latin typeface="Open Sans"/>
                <a:ea typeface="Open Sans"/>
                <a:cs typeface="Open Sans"/>
                <a:sym typeface="Open Sans"/>
              </a:rPr>
              <a:t>*Dropped features: </a:t>
            </a:r>
            <a:r>
              <a:rPr lang="en-GB" sz="800">
                <a:solidFill>
                  <a:schemeClr val="dk2"/>
                </a:solidFill>
                <a:latin typeface="Open Sans"/>
                <a:ea typeface="Open Sans"/>
                <a:cs typeface="Open Sans"/>
                <a:sym typeface="Open Sans"/>
              </a:rPr>
              <a:t>Tranc_YearMonth, block, street_name, storey_range,  floor_area_sqm, lease_commence_date,  lower, upper, mid, full_flat_type, address, residential, postal, Latitude, Longitude,  planning_area, mrt_name, mrt_latitude, mrt_longitude, bus_stop_name, bus_stop_latitude,  bus_stop_longitude, pri_sch_name, pri_sch_latitude, pri_sch_longitude, sec_sch_name, sec_sch_latitude, sec_sch_longitude</a:t>
            </a:r>
            <a:endParaRPr sz="800">
              <a:solidFill>
                <a:schemeClr val="dk2"/>
              </a:solidFill>
              <a:latin typeface="Open Sans"/>
              <a:ea typeface="Open Sans"/>
              <a:cs typeface="Open Sans"/>
              <a:sym typeface="Open Sans"/>
            </a:endParaRPr>
          </a:p>
        </p:txBody>
      </p:sp>
      <p:sp>
        <p:nvSpPr>
          <p:cNvPr id="132" name="Google Shape;132;p20"/>
          <p:cNvSpPr txBox="1"/>
          <p:nvPr/>
        </p:nvSpPr>
        <p:spPr>
          <a:xfrm>
            <a:off x="311700" y="2202450"/>
            <a:ext cx="226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Open Sans"/>
                <a:ea typeface="Open Sans"/>
                <a:cs typeface="Open Sans"/>
                <a:sym typeface="Open Sans"/>
              </a:rPr>
              <a:t>Mall_Nearest_Distance'</a:t>
            </a:r>
            <a:endParaRPr b="1"/>
          </a:p>
        </p:txBody>
      </p:sp>
      <p:sp>
        <p:nvSpPr>
          <p:cNvPr id="133" name="Google Shape;133;p20"/>
          <p:cNvSpPr txBox="1"/>
          <p:nvPr/>
        </p:nvSpPr>
        <p:spPr>
          <a:xfrm>
            <a:off x="1590700" y="1370138"/>
            <a:ext cx="24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latin typeface="Open Sans"/>
                <a:ea typeface="Open Sans"/>
                <a:cs typeface="Open Sans"/>
                <a:sym typeface="Open Sans"/>
              </a:rPr>
              <a:t>Features with Missing Data</a:t>
            </a:r>
            <a:endParaRPr b="1">
              <a:solidFill>
                <a:schemeClr val="accent1"/>
              </a:solidFill>
            </a:endParaRPr>
          </a:p>
        </p:txBody>
      </p:sp>
      <p:sp>
        <p:nvSpPr>
          <p:cNvPr id="134" name="Google Shape;134;p20"/>
          <p:cNvSpPr txBox="1"/>
          <p:nvPr/>
        </p:nvSpPr>
        <p:spPr>
          <a:xfrm>
            <a:off x="2376950" y="2162625"/>
            <a:ext cx="2316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2"/>
                </a:solidFill>
                <a:latin typeface="Open Sans"/>
                <a:ea typeface="Open Sans"/>
                <a:cs typeface="Open Sans"/>
                <a:sym typeface="Open Sans"/>
              </a:rPr>
              <a:t>'Mall_Within_500m', ‘Mall_Within_1km',</a:t>
            </a:r>
            <a:endParaRPr b="1" sz="1200">
              <a:solidFill>
                <a:schemeClr val="dk2"/>
              </a:solidFill>
              <a:latin typeface="Open Sans"/>
              <a:ea typeface="Open Sans"/>
              <a:cs typeface="Open Sans"/>
              <a:sym typeface="Open Sans"/>
            </a:endParaRPr>
          </a:p>
          <a:p>
            <a:pPr indent="0" lvl="0" marL="0" rtl="0" algn="ctr">
              <a:spcBef>
                <a:spcPts val="0"/>
              </a:spcBef>
              <a:spcAft>
                <a:spcPts val="0"/>
              </a:spcAft>
              <a:buNone/>
            </a:pPr>
            <a:r>
              <a:rPr b="1" lang="en-GB" sz="1200">
                <a:solidFill>
                  <a:schemeClr val="dk2"/>
                </a:solidFill>
                <a:latin typeface="Open Sans"/>
                <a:ea typeface="Open Sans"/>
                <a:cs typeface="Open Sans"/>
                <a:sym typeface="Open Sans"/>
              </a:rPr>
              <a:t>'Mall_Within_2km', 'Hawker_Within_500m', 'Hawker_Within_1km', 'Hawker_Within_2km'</a:t>
            </a:r>
            <a:endParaRPr b="1"/>
          </a:p>
        </p:txBody>
      </p:sp>
      <p:sp>
        <p:nvSpPr>
          <p:cNvPr id="135" name="Google Shape;135;p20"/>
          <p:cNvSpPr txBox="1"/>
          <p:nvPr/>
        </p:nvSpPr>
        <p:spPr>
          <a:xfrm>
            <a:off x="303475" y="3787900"/>
            <a:ext cx="2316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2"/>
                </a:solidFill>
                <a:latin typeface="Open Sans"/>
                <a:ea typeface="Open Sans"/>
                <a:cs typeface="Open Sans"/>
                <a:sym typeface="Open Sans"/>
              </a:rPr>
              <a:t>Replace null values with 2000m</a:t>
            </a:r>
            <a:endParaRPr/>
          </a:p>
        </p:txBody>
      </p:sp>
      <p:sp>
        <p:nvSpPr>
          <p:cNvPr id="136" name="Google Shape;136;p20"/>
          <p:cNvSpPr txBox="1"/>
          <p:nvPr/>
        </p:nvSpPr>
        <p:spPr>
          <a:xfrm>
            <a:off x="2832211" y="3683675"/>
            <a:ext cx="1406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2"/>
                </a:solidFill>
                <a:latin typeface="Open Sans"/>
                <a:ea typeface="Open Sans"/>
                <a:cs typeface="Open Sans"/>
                <a:sym typeface="Open Sans"/>
              </a:rPr>
              <a:t>Replace null values with 0</a:t>
            </a:r>
            <a:endParaRPr/>
          </a:p>
        </p:txBody>
      </p:sp>
      <p:cxnSp>
        <p:nvCxnSpPr>
          <p:cNvPr id="137" name="Google Shape;137;p20"/>
          <p:cNvCxnSpPr>
            <a:stCxn id="133" idx="2"/>
            <a:endCxn id="132" idx="0"/>
          </p:cNvCxnSpPr>
          <p:nvPr/>
        </p:nvCxnSpPr>
        <p:spPr>
          <a:xfrm flipH="1">
            <a:off x="1445950" y="1739438"/>
            <a:ext cx="1371900" cy="4629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stCxn id="133" idx="2"/>
            <a:endCxn id="134" idx="0"/>
          </p:cNvCxnSpPr>
          <p:nvPr/>
        </p:nvCxnSpPr>
        <p:spPr>
          <a:xfrm>
            <a:off x="2817850" y="1739438"/>
            <a:ext cx="717300" cy="4233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0"/>
          <p:cNvCxnSpPr>
            <a:stCxn id="132" idx="2"/>
            <a:endCxn id="135" idx="0"/>
          </p:cNvCxnSpPr>
          <p:nvPr/>
        </p:nvCxnSpPr>
        <p:spPr>
          <a:xfrm>
            <a:off x="1445850" y="2571750"/>
            <a:ext cx="15900" cy="1216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0"/>
          <p:cNvCxnSpPr>
            <a:stCxn id="134" idx="2"/>
            <a:endCxn id="136" idx="0"/>
          </p:cNvCxnSpPr>
          <p:nvPr/>
        </p:nvCxnSpPr>
        <p:spPr>
          <a:xfrm>
            <a:off x="3535250" y="3455625"/>
            <a:ext cx="0" cy="2280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0"/>
          <p:cNvSpPr txBox="1"/>
          <p:nvPr/>
        </p:nvSpPr>
        <p:spPr>
          <a:xfrm>
            <a:off x="5905275" y="1477413"/>
            <a:ext cx="2454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accent1"/>
                </a:solidFill>
                <a:latin typeface="Open Sans"/>
                <a:ea typeface="Open Sans"/>
                <a:cs typeface="Open Sans"/>
                <a:sym typeface="Open Sans"/>
              </a:rPr>
              <a:t>Feature Selection</a:t>
            </a:r>
            <a:endParaRPr b="1">
              <a:solidFill>
                <a:schemeClr val="accent1"/>
              </a:solidFill>
            </a:endParaRPr>
          </a:p>
        </p:txBody>
      </p:sp>
      <p:sp>
        <p:nvSpPr>
          <p:cNvPr id="142" name="Google Shape;142;p20"/>
          <p:cNvSpPr txBox="1"/>
          <p:nvPr/>
        </p:nvSpPr>
        <p:spPr>
          <a:xfrm>
            <a:off x="5437900" y="2036550"/>
            <a:ext cx="327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Open Sans"/>
                <a:ea typeface="Open Sans"/>
                <a:cs typeface="Open Sans"/>
                <a:sym typeface="Open Sans"/>
              </a:rPr>
              <a:t>Dropped features* based on:</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Presence of an existing substitutable feature or high correlation with another feature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Sparsity or lack of variance (all 1s or Ys)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Being used in creating new features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Limited correlation with resale price</a:t>
            </a:r>
            <a:endParaRPr sz="12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for Exploratory Data Analysis (EDA) </a:t>
            </a:r>
            <a:endParaRPr/>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49" name="Google Shape;149;p21"/>
          <p:cNvSpPr txBox="1"/>
          <p:nvPr/>
        </p:nvSpPr>
        <p:spPr>
          <a:xfrm>
            <a:off x="119950" y="1708800"/>
            <a:ext cx="1505400" cy="103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1</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D</a:t>
            </a:r>
            <a:r>
              <a:rPr lang="en-GB">
                <a:solidFill>
                  <a:schemeClr val="dk2"/>
                </a:solidFill>
                <a:latin typeface="Open Sans"/>
                <a:ea typeface="Open Sans"/>
                <a:cs typeface="Open Sans"/>
                <a:sym typeface="Open Sans"/>
              </a:rPr>
              <a:t>escriptive statistics</a:t>
            </a:r>
            <a:endParaRPr sz="1100"/>
          </a:p>
        </p:txBody>
      </p:sp>
      <p:sp>
        <p:nvSpPr>
          <p:cNvPr id="150" name="Google Shape;150;p21"/>
          <p:cNvSpPr txBox="1"/>
          <p:nvPr/>
        </p:nvSpPr>
        <p:spPr>
          <a:xfrm>
            <a:off x="1616894" y="1708800"/>
            <a:ext cx="1991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2</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Change data types to better suit linear regression</a:t>
            </a:r>
            <a:endParaRPr sz="1100"/>
          </a:p>
        </p:txBody>
      </p:sp>
      <p:sp>
        <p:nvSpPr>
          <p:cNvPr id="151" name="Google Shape;151;p21"/>
          <p:cNvSpPr txBox="1"/>
          <p:nvPr/>
        </p:nvSpPr>
        <p:spPr>
          <a:xfrm>
            <a:off x="3599538" y="1708800"/>
            <a:ext cx="1607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3</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Examine dependent variable</a:t>
            </a:r>
            <a:endParaRPr sz="1100"/>
          </a:p>
        </p:txBody>
      </p:sp>
      <p:sp>
        <p:nvSpPr>
          <p:cNvPr id="152" name="Google Shape;152;p21"/>
          <p:cNvSpPr txBox="1"/>
          <p:nvPr/>
        </p:nvSpPr>
        <p:spPr>
          <a:xfrm>
            <a:off x="5198181" y="1708800"/>
            <a:ext cx="1991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4</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Relationships between variables and with resale price</a:t>
            </a:r>
            <a:endParaRPr sz="1100"/>
          </a:p>
        </p:txBody>
      </p:sp>
      <p:sp>
        <p:nvSpPr>
          <p:cNvPr id="153" name="Google Shape;153;p21"/>
          <p:cNvSpPr txBox="1"/>
          <p:nvPr/>
        </p:nvSpPr>
        <p:spPr>
          <a:xfrm>
            <a:off x="7180825" y="1708800"/>
            <a:ext cx="1840500" cy="178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5</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Test hypothesis on whether different unit types are predicted by different factors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