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1"/>
  </p:sldMasterIdLst>
  <p:notesMasterIdLst>
    <p:notesMasterId r:id="rId105"/>
  </p:notesMasterIdLst>
  <p:handoutMasterIdLst>
    <p:handoutMasterId r:id="rId106"/>
  </p:handoutMasterIdLst>
  <p:sldIdLst>
    <p:sldId id="574" r:id="rId2"/>
    <p:sldId id="583" r:id="rId3"/>
    <p:sldId id="259" r:id="rId4"/>
    <p:sldId id="260" r:id="rId5"/>
    <p:sldId id="261" r:id="rId6"/>
    <p:sldId id="262" r:id="rId7"/>
    <p:sldId id="263" r:id="rId8"/>
    <p:sldId id="264" r:id="rId9"/>
    <p:sldId id="415" r:id="rId10"/>
    <p:sldId id="416" r:id="rId11"/>
    <p:sldId id="417" r:id="rId12"/>
    <p:sldId id="471" r:id="rId13"/>
    <p:sldId id="418" r:id="rId14"/>
    <p:sldId id="497" r:id="rId15"/>
    <p:sldId id="499" r:id="rId16"/>
    <p:sldId id="500" r:id="rId17"/>
    <p:sldId id="501" r:id="rId18"/>
    <p:sldId id="502" r:id="rId19"/>
    <p:sldId id="503" r:id="rId20"/>
    <p:sldId id="419" r:id="rId21"/>
    <p:sldId id="508" r:id="rId22"/>
    <p:sldId id="472" r:id="rId23"/>
    <p:sldId id="473" r:id="rId24"/>
    <p:sldId id="474" r:id="rId25"/>
    <p:sldId id="504" r:id="rId26"/>
    <p:sldId id="475" r:id="rId27"/>
    <p:sldId id="476" r:id="rId28"/>
    <p:sldId id="509" r:id="rId29"/>
    <p:sldId id="505" r:id="rId30"/>
    <p:sldId id="506" r:id="rId31"/>
    <p:sldId id="507" r:id="rId32"/>
    <p:sldId id="510" r:id="rId33"/>
    <p:sldId id="478" r:id="rId34"/>
    <p:sldId id="511" r:id="rId35"/>
    <p:sldId id="512" r:id="rId36"/>
    <p:sldId id="513" r:id="rId37"/>
    <p:sldId id="514" r:id="rId38"/>
    <p:sldId id="515" r:id="rId39"/>
    <p:sldId id="479" r:id="rId40"/>
    <p:sldId id="480" r:id="rId41"/>
    <p:sldId id="516" r:id="rId42"/>
    <p:sldId id="517" r:id="rId43"/>
    <p:sldId id="481" r:id="rId44"/>
    <p:sldId id="518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32" r:id="rId58"/>
    <p:sldId id="482" r:id="rId59"/>
    <p:sldId id="533" r:id="rId60"/>
    <p:sldId id="535" r:id="rId61"/>
    <p:sldId id="483" r:id="rId62"/>
    <p:sldId id="484" r:id="rId63"/>
    <p:sldId id="485" r:id="rId64"/>
    <p:sldId id="537" r:id="rId65"/>
    <p:sldId id="536" r:id="rId66"/>
    <p:sldId id="538" r:id="rId67"/>
    <p:sldId id="539" r:id="rId68"/>
    <p:sldId id="540" r:id="rId69"/>
    <p:sldId id="541" r:id="rId70"/>
    <p:sldId id="542" r:id="rId71"/>
    <p:sldId id="543" r:id="rId72"/>
    <p:sldId id="544" r:id="rId73"/>
    <p:sldId id="545" r:id="rId74"/>
    <p:sldId id="546" r:id="rId75"/>
    <p:sldId id="547" r:id="rId76"/>
    <p:sldId id="548" r:id="rId77"/>
    <p:sldId id="549" r:id="rId78"/>
    <p:sldId id="550" r:id="rId79"/>
    <p:sldId id="551" r:id="rId80"/>
    <p:sldId id="552" r:id="rId81"/>
    <p:sldId id="553" r:id="rId82"/>
    <p:sldId id="570" r:id="rId83"/>
    <p:sldId id="554" r:id="rId84"/>
    <p:sldId id="555" r:id="rId85"/>
    <p:sldId id="556" r:id="rId86"/>
    <p:sldId id="557" r:id="rId87"/>
    <p:sldId id="558" r:id="rId88"/>
    <p:sldId id="559" r:id="rId89"/>
    <p:sldId id="560" r:id="rId90"/>
    <p:sldId id="562" r:id="rId91"/>
    <p:sldId id="571" r:id="rId92"/>
    <p:sldId id="572" r:id="rId93"/>
    <p:sldId id="566" r:id="rId94"/>
    <p:sldId id="567" r:id="rId95"/>
    <p:sldId id="569" r:id="rId96"/>
    <p:sldId id="577" r:id="rId97"/>
    <p:sldId id="578" r:id="rId98"/>
    <p:sldId id="575" r:id="rId99"/>
    <p:sldId id="576" r:id="rId100"/>
    <p:sldId id="579" r:id="rId101"/>
    <p:sldId id="580" r:id="rId102"/>
    <p:sldId id="581" r:id="rId103"/>
    <p:sldId id="582" r:id="rId10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C9D8"/>
    <a:srgbClr val="CCF5FF"/>
    <a:srgbClr val="0099FF"/>
    <a:srgbClr val="00CCFF"/>
    <a:srgbClr val="FF0066"/>
    <a:srgbClr val="0000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7FA748-864D-4C3C-898E-E164ABEEFE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FEBC5E3-874E-439B-8495-8C0EF232D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BEEE41-F473-4EC4-8F83-F1F309BB603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ED3B-6F90-420C-BDE2-4CC28F90EE30}" type="slidenum">
              <a:rPr lang="en-US" altLang="en-US" sz="800"/>
              <a:pPr>
                <a:spcBef>
                  <a:spcPct val="0"/>
                </a:spcBef>
              </a:pPr>
              <a:t>19</a:t>
            </a:fld>
            <a:endParaRPr lang="en-US" altLang="en-US" sz="8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B5A8DC-85CF-41A1-A038-73B0B7C33C1D}" type="slidenum">
              <a:rPr lang="en-US" altLang="en-US" sz="800"/>
              <a:pPr>
                <a:spcBef>
                  <a:spcPct val="0"/>
                </a:spcBef>
              </a:pPr>
              <a:t>29</a:t>
            </a:fld>
            <a:endParaRPr lang="en-US" altLang="en-US" sz="8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7D0714-11DD-4D50-9176-DC28FBB9E469}" type="slidenum">
              <a:rPr lang="en-US" altLang="en-US" sz="800"/>
              <a:pPr>
                <a:spcBef>
                  <a:spcPct val="0"/>
                </a:spcBef>
              </a:pPr>
              <a:t>30</a:t>
            </a:fld>
            <a:endParaRPr lang="en-US" altLang="en-US" sz="8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919225-E4E3-4A5B-AEF0-9C0582B55AFB}" type="slidenum">
              <a:rPr lang="en-US" altLang="en-US" sz="800"/>
              <a:pPr>
                <a:spcBef>
                  <a:spcPct val="0"/>
                </a:spcBef>
              </a:pPr>
              <a:t>31</a:t>
            </a:fld>
            <a:endParaRPr lang="en-US" altLang="en-US" sz="8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	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EDAC3D-2076-4BFE-8AD8-F70FCE69A8E0}" type="slidenum">
              <a:rPr lang="en-CA" altLang="en-US"/>
              <a:pPr>
                <a:spcBef>
                  <a:spcPct val="0"/>
                </a:spcBef>
              </a:pPr>
              <a:t>34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82919-752B-4B51-A5DC-F393B734A25E}" type="slidenum">
              <a:rPr lang="en-CA" altLang="en-US"/>
              <a:pPr>
                <a:spcBef>
                  <a:spcPct val="0"/>
                </a:spcBef>
              </a:pPr>
              <a:t>35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FA4712-43AA-4DDB-8980-FB7AC13FAF0D}" type="slidenum">
              <a:rPr lang="en-CA" altLang="en-US"/>
              <a:pPr>
                <a:spcBef>
                  <a:spcPct val="0"/>
                </a:spcBef>
              </a:pPr>
              <a:t>36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8C3CD-857E-44FC-98E3-FC0C06C95357}" type="slidenum">
              <a:rPr lang="en-CA" altLang="en-US"/>
              <a:pPr>
                <a:spcBef>
                  <a:spcPct val="0"/>
                </a:spcBef>
              </a:pPr>
              <a:t>37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E8CEBB-E99A-4D00-9CB1-FDB7E2C0B54A}" type="slidenum">
              <a:rPr lang="en-CA" altLang="en-US"/>
              <a:pPr>
                <a:spcBef>
                  <a:spcPct val="0"/>
                </a:spcBef>
              </a:pPr>
              <a:t>38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D602BF-1176-4B3B-A72B-32E587F0CDD7}" type="slidenum">
              <a:rPr lang="en-US" altLang="en-US" sz="800"/>
              <a:pPr>
                <a:spcBef>
                  <a:spcPct val="0"/>
                </a:spcBef>
              </a:pPr>
              <a:t>44</a:t>
            </a:fld>
            <a:endParaRPr lang="en-US" altLang="en-US" sz="8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1EFB8-04AC-4ECF-B4A9-E19201F6562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9.1.1.1 What is an ACL?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5F485B-3DA0-4A2A-8DDF-76A2FB9AFADA}" type="slidenum">
              <a:rPr lang="en-US" altLang="en-US" sz="800"/>
              <a:pPr>
                <a:spcBef>
                  <a:spcPct val="0"/>
                </a:spcBef>
              </a:pPr>
              <a:t>45</a:t>
            </a:fld>
            <a:endParaRPr lang="en-US" altLang="en-US" sz="8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94F5A6-B56C-4E21-B617-D5B208ED6F5F}" type="slidenum">
              <a:rPr lang="en-US" altLang="en-US" sz="800"/>
              <a:pPr>
                <a:spcBef>
                  <a:spcPct val="0"/>
                </a:spcBef>
              </a:pPr>
              <a:t>46</a:t>
            </a:fld>
            <a:endParaRPr lang="en-US" altLang="en-US" sz="8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C201E0-3532-4205-8655-42E0414E115E}" type="slidenum">
              <a:rPr lang="en-CA" altLang="en-US"/>
              <a:pPr>
                <a:spcBef>
                  <a:spcPct val="0"/>
                </a:spcBef>
              </a:pPr>
              <a:t>48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CBBE4-7ED2-4BD9-9F96-BB4A2B5A3FFA}" type="slidenum">
              <a:rPr lang="en-CA" altLang="en-US"/>
              <a:pPr>
                <a:spcBef>
                  <a:spcPct val="0"/>
                </a:spcBef>
              </a:pPr>
              <a:t>49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2 button graphic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42793-D321-41E5-82FA-09C5623CD9EB}" type="slidenum">
              <a:rPr lang="en-CA" altLang="en-US"/>
              <a:pPr>
                <a:spcBef>
                  <a:spcPct val="0"/>
                </a:spcBef>
              </a:pPr>
              <a:t>50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DA6F9-62BA-44BD-92AC-D381831D58BD}" type="slidenum">
              <a:rPr lang="en-CA" altLang="en-US"/>
              <a:pPr>
                <a:spcBef>
                  <a:spcPct val="0"/>
                </a:spcBef>
              </a:pPr>
              <a:t>51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AC4222-4846-40B3-AF58-29621AB39552}" type="slidenum">
              <a:rPr lang="en-CA" altLang="en-US"/>
              <a:pPr>
                <a:spcBef>
                  <a:spcPct val="0"/>
                </a:spcBef>
              </a:pPr>
              <a:t>52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35A441-2429-4087-BFBD-86090D92A12D}" type="slidenum">
              <a:rPr lang="en-CA" altLang="en-US"/>
              <a:pPr>
                <a:spcBef>
                  <a:spcPct val="0"/>
                </a:spcBef>
              </a:pPr>
              <a:t>53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51955B-936E-4F70-9B98-1E254431F408}" type="slidenum">
              <a:rPr lang="en-CA" altLang="en-US"/>
              <a:pPr>
                <a:spcBef>
                  <a:spcPct val="0"/>
                </a:spcBef>
              </a:pPr>
              <a:t>54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F05D70-4DDA-44C7-B1E7-70202A6050DA}" type="slidenum">
              <a:rPr lang="en-CA" altLang="en-US"/>
              <a:pPr>
                <a:spcBef>
                  <a:spcPct val="0"/>
                </a:spcBef>
              </a:pPr>
              <a:t>55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2BDF7C-4E1A-476C-93FB-F636EB3C4FB9}" type="slidenum">
              <a:rPr lang="en-US" altLang="en-US" sz="800"/>
              <a:pPr>
                <a:spcBef>
                  <a:spcPct val="0"/>
                </a:spcBef>
              </a:pPr>
              <a:t>7</a:t>
            </a:fld>
            <a:endParaRPr lang="en-US" altLang="en-US" sz="8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E6D72F-E90C-4774-980C-7A18ECE229AF}" type="slidenum">
              <a:rPr lang="en-CA" altLang="en-US"/>
              <a:pPr>
                <a:spcBef>
                  <a:spcPct val="0"/>
                </a:spcBef>
              </a:pPr>
              <a:t>56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C58040-5174-4441-B135-6EFB77A2EDB3}" type="slidenum">
              <a:rPr lang="en-US" altLang="en-US" sz="800"/>
              <a:pPr>
                <a:spcBef>
                  <a:spcPct val="0"/>
                </a:spcBef>
              </a:pPr>
              <a:t>64</a:t>
            </a:fld>
            <a:endParaRPr lang="en-US" altLang="en-US" sz="8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A0D0A2-110F-449D-8963-29C5FB097E65}" type="slidenum">
              <a:rPr lang="en-US" altLang="en-US" sz="800"/>
              <a:pPr>
                <a:spcBef>
                  <a:spcPct val="0"/>
                </a:spcBef>
              </a:pPr>
              <a:t>65</a:t>
            </a:fld>
            <a:endParaRPr lang="en-US" altLang="en-US" sz="8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443E68-19BE-46D9-A9D7-2C8D873D4BC7}" type="slidenum">
              <a:rPr lang="en-US" altLang="en-US" sz="800"/>
              <a:pPr>
                <a:spcBef>
                  <a:spcPct val="0"/>
                </a:spcBef>
              </a:pPr>
              <a:t>66</a:t>
            </a:fld>
            <a:endParaRPr lang="en-US" altLang="en-US" sz="8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91E70-6014-4137-AFD7-D0FBD32FEE27}" type="slidenum">
              <a:rPr lang="en-US" altLang="en-US" sz="800"/>
              <a:pPr>
                <a:spcBef>
                  <a:spcPct val="0"/>
                </a:spcBef>
              </a:pPr>
              <a:t>67</a:t>
            </a:fld>
            <a:endParaRPr lang="en-US" altLang="en-US" sz="8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EAC17B-C572-47C6-AE3C-C22A3476B158}" type="slidenum">
              <a:rPr lang="en-US" altLang="en-US" sz="800"/>
              <a:pPr>
                <a:spcBef>
                  <a:spcPct val="0"/>
                </a:spcBef>
              </a:pPr>
              <a:t>68</a:t>
            </a:fld>
            <a:endParaRPr lang="en-US" altLang="en-US" sz="8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04C424-DD52-4406-A0EF-1126142CCA51}" type="slidenum">
              <a:rPr lang="en-US" altLang="en-US" sz="800"/>
              <a:pPr>
                <a:spcBef>
                  <a:spcPct val="0"/>
                </a:spcBef>
              </a:pPr>
              <a:t>69</a:t>
            </a:fld>
            <a:endParaRPr lang="en-US" altLang="en-US" sz="8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2 button graphic powerpoint based on E4-5.3.2.1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Configuring Extended ACLs: Use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E8E630-5619-4993-97C9-EEC7B042754B}" type="slidenum">
              <a:rPr lang="en-CA" altLang="en-US"/>
              <a:pPr>
                <a:spcBef>
                  <a:spcPct val="0"/>
                </a:spcBef>
              </a:pPr>
              <a:t>70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 (based on E4-5.3.3.1)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8AC552-E094-4766-BE55-313B606A0971}" type="slidenum">
              <a:rPr lang="en-CA" altLang="en-US"/>
              <a:pPr>
                <a:spcBef>
                  <a:spcPct val="0"/>
                </a:spcBef>
              </a:pPr>
              <a:t>71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 (based on E4-5.3.3.1)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5CAD0-7AA8-4302-ACAA-1FB901D06A06}" type="slidenum">
              <a:rPr lang="en-CA" altLang="en-US"/>
              <a:pPr>
                <a:spcBef>
                  <a:spcPct val="0"/>
                </a:spcBef>
              </a:pPr>
              <a:t>72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AA384-3FCB-4CBA-BA05-8414B0EBFB09}" type="slidenum">
              <a:rPr lang="en-US" altLang="en-US" sz="800"/>
              <a:pPr>
                <a:spcBef>
                  <a:spcPct val="0"/>
                </a:spcBef>
              </a:pPr>
              <a:t>8</a:t>
            </a:fld>
            <a:endParaRPr lang="en-US" altLang="en-US" sz="8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 (based on E4-5.3.3.1)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C21BCA-31DD-4CBF-8B1B-8632744A6FF3}" type="slidenum">
              <a:rPr lang="en-CA" altLang="en-US"/>
              <a:pPr>
                <a:spcBef>
                  <a:spcPct val="0"/>
                </a:spcBef>
              </a:pPr>
              <a:t>73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8CFA59-F3D4-4260-B190-D33459AC6091}" type="slidenum">
              <a:rPr lang="en-CA" altLang="en-US"/>
              <a:pPr>
                <a:spcBef>
                  <a:spcPct val="0"/>
                </a:spcBef>
              </a:pPr>
              <a:t>74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D4DAD5-A265-4FC6-9313-33E8C4783BAB}" type="slidenum">
              <a:rPr lang="en-CA" altLang="en-US"/>
              <a:pPr>
                <a:spcBef>
                  <a:spcPct val="0"/>
                </a:spcBef>
              </a:pPr>
              <a:t>75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C068AF-1918-42C5-A2F3-B06EACD0D830}" type="slidenum">
              <a:rPr lang="en-CA" altLang="en-US"/>
              <a:pPr>
                <a:spcBef>
                  <a:spcPct val="0"/>
                </a:spcBef>
              </a:pPr>
              <a:t>76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5 button graphics based on E4-5.4.5.1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Modified as shown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D47549-6533-4AC8-8765-96A5B42E6082}" type="slidenum">
              <a:rPr lang="en-CA" altLang="en-US"/>
              <a:pPr>
                <a:spcBef>
                  <a:spcPct val="0"/>
                </a:spcBef>
              </a:pPr>
              <a:t>77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5 button graphics based on E4-5.4.5.1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Modified as shown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15861B-7D2D-46C2-AB9B-B1C5D4ACDF49}" type="slidenum">
              <a:rPr lang="en-CA" altLang="en-US"/>
              <a:pPr>
                <a:spcBef>
                  <a:spcPct val="0"/>
                </a:spcBef>
              </a:pPr>
              <a:t>78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5 button graphics based on E4-5.4.5.1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Modified as shown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905D1-86B1-4B4B-B165-56C35B458B5F}" type="slidenum">
              <a:rPr lang="en-CA" altLang="en-US"/>
              <a:pPr>
                <a:spcBef>
                  <a:spcPct val="0"/>
                </a:spcBef>
              </a:pPr>
              <a:t>79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5 button graphics based on E4-5.4.5.1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Modified as shown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EF904-5CF4-4989-9F9C-34550BC75EEB}" type="slidenum">
              <a:rPr lang="en-CA" altLang="en-US"/>
              <a:pPr>
                <a:spcBef>
                  <a:spcPct val="0"/>
                </a:spcBef>
              </a:pPr>
              <a:t>80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5 button graphics based on E4-5.4.5.1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Modified as shown in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A34D8-9083-4CD0-844D-280885202562}" type="slidenum">
              <a:rPr lang="en-CA" altLang="en-US"/>
              <a:pPr>
                <a:spcBef>
                  <a:spcPct val="0"/>
                </a:spcBef>
              </a:pPr>
              <a:t>81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0DA6D2-6B54-4516-9F1C-B3A1B565BF0A}" type="slidenum">
              <a:rPr lang="en-CA" altLang="en-US"/>
              <a:pPr>
                <a:spcBef>
                  <a:spcPct val="0"/>
                </a:spcBef>
              </a:pPr>
              <a:t>83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49F7C2-16AC-4466-86EF-BEE90D998605}" type="slidenum">
              <a:rPr lang="en-US" altLang="en-US" sz="800"/>
              <a:pPr>
                <a:spcBef>
                  <a:spcPct val="0"/>
                </a:spcBef>
              </a:pPr>
              <a:t>9</a:t>
            </a:fld>
            <a:endParaRPr lang="en-US" altLang="en-US" sz="8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5E52F-6A97-4626-85CB-33EDB144801D}" type="slidenum">
              <a:rPr lang="en-CA" altLang="en-US"/>
              <a:pPr>
                <a:spcBef>
                  <a:spcPct val="0"/>
                </a:spcBef>
              </a:pPr>
              <a:t>84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4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C7044-FF4E-4707-A65C-528757DC9FCD}" type="slidenum">
              <a:rPr lang="en-CA" altLang="en-US"/>
              <a:pPr>
                <a:spcBef>
                  <a:spcPct val="0"/>
                </a:spcBef>
              </a:pPr>
              <a:t>85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4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4B9763-8FB4-4193-A53C-42BE02095967}" type="slidenum">
              <a:rPr lang="en-CA" altLang="en-US"/>
              <a:pPr>
                <a:spcBef>
                  <a:spcPct val="0"/>
                </a:spcBef>
              </a:pPr>
              <a:t>86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4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458A32-4A03-426E-887B-B41ABBBE85BD}" type="slidenum">
              <a:rPr lang="en-CA" altLang="en-US"/>
              <a:pPr>
                <a:spcBef>
                  <a:spcPct val="0"/>
                </a:spcBef>
              </a:pPr>
              <a:t>87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4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B2214E-A4A0-4CC2-ABBF-9F4BA1F9602E}" type="slidenum">
              <a:rPr lang="en-CA" altLang="en-US"/>
              <a:pPr>
                <a:spcBef>
                  <a:spcPct val="0"/>
                </a:spcBef>
              </a:pPr>
              <a:t>88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6CA4BF-8FEE-47FD-8084-845DF00E60B2}" type="slidenum">
              <a:rPr lang="en-CA" altLang="en-US"/>
              <a:pPr>
                <a:spcBef>
                  <a:spcPct val="0"/>
                </a:spcBef>
              </a:pPr>
              <a:t>89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D4157-C427-4A5E-BAE8-B4747749F3B6}" type="slidenum">
              <a:rPr lang="en-CA" altLang="en-US"/>
              <a:pPr>
                <a:spcBef>
                  <a:spcPct val="0"/>
                </a:spcBef>
              </a:pPr>
              <a:t>90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04E855-29BF-404E-BF13-9511D19E2591}" type="slidenum">
              <a:rPr lang="en-CA" altLang="en-US"/>
              <a:pPr>
                <a:spcBef>
                  <a:spcPct val="0"/>
                </a:spcBef>
              </a:pPr>
              <a:t>91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03D68-1470-4E09-B938-B84C1A092117}" type="slidenum">
              <a:rPr lang="en-CA" altLang="en-US"/>
              <a:pPr>
                <a:spcBef>
                  <a:spcPct val="0"/>
                </a:spcBef>
              </a:pPr>
              <a:t>92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38419A-9E5D-45D7-8112-562A5D7C6139}" type="slidenum">
              <a:rPr lang="en-CA" altLang="en-US"/>
              <a:pPr>
                <a:spcBef>
                  <a:spcPct val="0"/>
                </a:spcBef>
              </a:pPr>
              <a:t>93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789D6-488D-4A4B-8B79-CF3D7977E1BB}" type="slidenum">
              <a:rPr lang="en-US" altLang="en-US" sz="800"/>
              <a:pPr>
                <a:spcBef>
                  <a:spcPct val="0"/>
                </a:spcBef>
              </a:pPr>
              <a:t>15</a:t>
            </a:fld>
            <a:endParaRPr lang="en-US" altLang="en-US" sz="8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A2D20F-F67E-44BE-8F45-3E055F2CDEF3}" type="slidenum">
              <a:rPr lang="en-CA" altLang="en-US"/>
              <a:pPr>
                <a:spcBef>
                  <a:spcPct val="0"/>
                </a:spcBef>
              </a:pPr>
              <a:t>94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Media Description:</a:t>
            </a:r>
          </a:p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3 button graphic from powerpoint</a:t>
            </a: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667B53-CF9E-4511-B43C-A12069265505}" type="slidenum">
              <a:rPr lang="en-CA" altLang="en-US"/>
              <a:pPr>
                <a:spcBef>
                  <a:spcPct val="0"/>
                </a:spcBef>
              </a:pPr>
              <a:t>95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516623-43A9-4D2A-A6F7-489A43F117E9}" type="slidenum">
              <a:rPr lang="en-US" altLang="en-US" sz="800"/>
              <a:pPr>
                <a:spcBef>
                  <a:spcPct val="0"/>
                </a:spcBef>
              </a:pPr>
              <a:t>16</a:t>
            </a:fld>
            <a:endParaRPr lang="en-US" altLang="en-US" sz="8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61D8E-BB39-4123-9617-6A6574E4A9F5}" type="slidenum">
              <a:rPr lang="en-US" altLang="en-US" sz="800"/>
              <a:pPr>
                <a:spcBef>
                  <a:spcPct val="0"/>
                </a:spcBef>
              </a:pPr>
              <a:t>17</a:t>
            </a:fld>
            <a:endParaRPr lang="en-US" altLang="en-US" sz="8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42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42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C7FDD8-FC6C-4A4A-807A-D39730593345}" type="slidenum">
              <a:rPr lang="en-US" altLang="en-US" sz="800"/>
              <a:pPr>
                <a:spcBef>
                  <a:spcPct val="0"/>
                </a:spcBef>
              </a:pPr>
              <a:t>18</a:t>
            </a:fld>
            <a:endParaRPr lang="en-US" altLang="en-US" sz="8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057400" y="1828800"/>
            <a:ext cx="7086600" cy="22098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83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/>
            </a:lvl1pPr>
          </a:lstStyle>
          <a:p>
            <a:r>
              <a:rPr lang="en-US"/>
              <a:t>Rick Graziani</a:t>
            </a:r>
          </a:p>
          <a:p>
            <a:r>
              <a:rPr lang="en-US"/>
              <a:t>Cabrillo College</a:t>
            </a:r>
          </a:p>
          <a:p>
            <a:r>
              <a:rPr lang="en-US"/>
              <a:t>Exploration 2</a:t>
            </a:r>
          </a:p>
          <a:p>
            <a:r>
              <a:rPr lang="en-US"/>
              <a:t>CIS </a:t>
            </a:r>
          </a:p>
          <a:p>
            <a:r>
              <a:rPr lang="en-US"/>
              <a:t>graziani@cabrillo.edu</a:t>
            </a:r>
          </a:p>
        </p:txBody>
      </p:sp>
    </p:spTree>
    <p:extLst>
      <p:ext uri="{BB962C8B-B14F-4D97-AF65-F5344CB8AC3E}">
        <p14:creationId xmlns:p14="http://schemas.microsoft.com/office/powerpoint/2010/main" val="22222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5E72A-53FB-4676-9FE4-E066367F8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7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D47F-783A-4B1E-AD67-D305FA217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2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3810000"/>
            <a:ext cx="4038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810000"/>
            <a:ext cx="4038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F24B7-9CEA-4036-992E-1A2C03919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A0E5-D698-416D-B86C-2E35BF9AD2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924C-D620-4855-B727-470B8D445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46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81000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810000"/>
            <a:ext cx="4038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E9C6D-6025-4022-96B8-021366570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3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5DBA7-4D97-48E2-9B16-3DAECDBB6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43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69DDE-131B-4457-99FD-B0090F99C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8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2503-A20D-4396-A8FF-E61542842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6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ED6B-5D09-45D3-B53B-78DE3781FB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75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ED5CE-B377-45C5-91A2-3449F0F59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1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3810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18" descr="RickGraziani-CabrilloColleg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118A053-B565-41A5-901B-63A208A32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7086600" cy="22098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Control Lists (ACLs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019800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Lecture 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Source: Rick Graziani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          Cabrillo College</a:t>
            </a:r>
          </a:p>
          <a:p>
            <a:pPr>
              <a:buFont typeface="Wingdings" panose="05000000000000000000" pitchFamily="2" charset="2"/>
              <a:buNone/>
            </a:pPr>
            <a:endParaRPr lang="en-SG" altLang="en-US" sz="2800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358900" y="533400"/>
            <a:ext cx="65659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/>
              <a:t>TRS2251 </a:t>
            </a:r>
          </a:p>
          <a:p>
            <a:pPr eaLnBrk="1" hangingPunct="1"/>
            <a:r>
              <a:rPr lang="en-US" altLang="en-US" sz="2800"/>
              <a:t>Routing and 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8DC27E-CADE-43CE-8C0D-111CAE48B6E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8225"/>
            <a:ext cx="6578600" cy="58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854692-8C6F-4130-8356-B830DDB1E0DB}" type="slidenum">
              <a:rPr lang="en-US" altLang="en-US"/>
              <a:pPr/>
              <a:t>100</a:t>
            </a:fld>
            <a:endParaRPr lang="en-US" altLang="en-US"/>
          </a:p>
        </p:txBody>
      </p:sp>
      <p:pic>
        <p:nvPicPr>
          <p:cNvPr id="167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838200"/>
            <a:ext cx="724217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3A06CB-DE05-47B5-A9EE-516E9F974A0A}" type="slidenum">
              <a:rPr lang="en-US" altLang="en-US"/>
              <a:pPr/>
              <a:t>101</a:t>
            </a:fld>
            <a:endParaRPr lang="en-US" altLang="en-US"/>
          </a:p>
        </p:txBody>
      </p:sp>
      <p:pic>
        <p:nvPicPr>
          <p:cNvPr id="1689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7543800" cy="6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F4D355-9A1D-4311-A9CF-4691934A4F0C}" type="slidenum">
              <a:rPr lang="en-US" altLang="en-US"/>
              <a:pPr/>
              <a:t>102</a:t>
            </a:fld>
            <a:endParaRPr lang="en-US" altLang="en-US"/>
          </a:p>
        </p:txBody>
      </p:sp>
      <p:pic>
        <p:nvPicPr>
          <p:cNvPr id="169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041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6FA1B9-371E-4D97-96CA-20F808F60E75}" type="slidenum">
              <a:rPr lang="en-US" altLang="en-US"/>
              <a:pPr/>
              <a:t>103</a:t>
            </a:fld>
            <a:endParaRPr lang="en-US" altLang="en-US"/>
          </a:p>
        </p:txBody>
      </p:sp>
      <p:pic>
        <p:nvPicPr>
          <p:cNvPr id="171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517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5B4FB9-8A98-4BB3-BE30-7661291203B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946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35200"/>
            <a:ext cx="7531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Types of ACLs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2F89D1-E99B-407D-8829-C1787BB9318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3174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708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64200"/>
            <a:ext cx="7861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06375" y="457200"/>
            <a:ext cx="86725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r>
              <a:rPr lang="en-US" alt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Standard ACLs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Can </a:t>
            </a:r>
            <a:r>
              <a:rPr lang="en-US" altLang="en-US" sz="2000" b="1" smtClean="0">
                <a:solidFill>
                  <a:srgbClr val="000099"/>
                </a:solidFill>
              </a:rPr>
              <a:t>permit </a:t>
            </a:r>
            <a:r>
              <a:rPr lang="en-US" altLang="en-US" sz="2000" smtClean="0"/>
              <a:t>or </a:t>
            </a:r>
            <a:r>
              <a:rPr lang="en-US" altLang="en-US" sz="2000" b="1" smtClean="0">
                <a:solidFill>
                  <a:srgbClr val="000099"/>
                </a:solidFill>
              </a:rPr>
              <a:t>deny</a:t>
            </a:r>
            <a:r>
              <a:rPr lang="en-US" altLang="en-US" sz="2000" smtClean="0"/>
              <a:t> traffic for </a:t>
            </a:r>
            <a:r>
              <a:rPr lang="en-US" altLang="en-US" sz="2000" u="sng" smtClean="0"/>
              <a:t>Source IP addresses</a:t>
            </a:r>
            <a:r>
              <a:rPr lang="en-US" altLang="en-US" sz="2000" smtClean="0"/>
              <a:t> … only!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endParaRPr lang="en-US" altLang="en-US" sz="2000" smtClean="0"/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endParaRPr lang="en-US" altLang="en-US" sz="2000" smtClean="0"/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endParaRPr lang="en-US" altLang="en-US" sz="2000" smtClean="0"/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endParaRPr lang="en-US" altLang="en-US" sz="2000" smtClean="0"/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/>
            </a:pPr>
            <a:r>
              <a:rPr lang="en-US" altLang="en-U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Extended ACLs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Can </a:t>
            </a:r>
            <a:r>
              <a:rPr lang="en-US" altLang="en-US" sz="2000" b="1" smtClean="0">
                <a:solidFill>
                  <a:srgbClr val="000099"/>
                </a:solidFill>
              </a:rPr>
              <a:t>permit </a:t>
            </a:r>
            <a:r>
              <a:rPr lang="en-US" altLang="en-US" sz="2000" smtClean="0"/>
              <a:t>or </a:t>
            </a:r>
            <a:r>
              <a:rPr lang="en-US" altLang="en-US" sz="2000" b="1" smtClean="0">
                <a:solidFill>
                  <a:srgbClr val="000099"/>
                </a:solidFill>
              </a:rPr>
              <a:t>deny</a:t>
            </a:r>
            <a:r>
              <a:rPr lang="en-US" altLang="en-US" sz="2000" smtClean="0"/>
              <a:t> traffic for: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Protocol type IP (IP, ICMP, EIGRP, OSPF, TCP, UDP, …)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Source IP address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Source TCP or UDP ports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Destination IP address</a:t>
            </a:r>
            <a:endParaRPr lang="en-US" altLang="en-US" sz="1400" smtClean="0"/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r>
              <a:rPr lang="en-US" altLang="en-US" sz="2000" smtClean="0"/>
              <a:t>Destination TCP or UDP ports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/>
            </a:pPr>
            <a:endParaRPr lang="en-US" altLang="en-US" sz="2000" smtClean="0"/>
          </a:p>
        </p:txBody>
      </p:sp>
      <p:sp>
        <p:nvSpPr>
          <p:cNvPr id="2151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Numbered and Named ACLs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C17CC0-B09E-450C-AF04-620D51D4F88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8453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Wildcard Mask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5257800"/>
          </a:xfrm>
        </p:spPr>
        <p:txBody>
          <a:bodyPr/>
          <a:lstStyle/>
          <a:p>
            <a:r>
              <a:rPr lang="en-US" altLang="en-US" smtClean="0"/>
              <a:t>Standard and Extended ACLs both use wildcard masks.</a:t>
            </a:r>
          </a:p>
          <a:p>
            <a:pPr lvl="1"/>
            <a:r>
              <a:rPr lang="en-US" altLang="en-US" smtClean="0"/>
              <a:t>Wildcard masks and subnet masks differ in the way they match binary 1s and 0s. </a:t>
            </a:r>
          </a:p>
          <a:p>
            <a:endParaRPr lang="en-US" altLang="en-US" smtClean="0"/>
          </a:p>
          <a:p>
            <a:r>
              <a:rPr lang="en-US" altLang="en-US" smtClean="0"/>
              <a:t>Wildcard masks use the following rules to match binary 1s and 0s: </a:t>
            </a:r>
          </a:p>
          <a:p>
            <a:pPr lvl="1"/>
            <a:r>
              <a:rPr lang="en-US" altLang="en-US" smtClean="0"/>
              <a:t>Wildcard mask bit </a:t>
            </a:r>
            <a:r>
              <a:rPr lang="en-US" altLang="en-US" smtClean="0">
                <a:solidFill>
                  <a:srgbClr val="000099"/>
                </a:solidFill>
              </a:rPr>
              <a:t>0</a:t>
            </a:r>
            <a:r>
              <a:rPr lang="en-US" altLang="en-US" smtClean="0"/>
              <a:t> - </a:t>
            </a:r>
            <a:r>
              <a:rPr lang="en-US" altLang="en-US" smtClean="0">
                <a:solidFill>
                  <a:srgbClr val="000099"/>
                </a:solidFill>
              </a:rPr>
              <a:t>Match</a:t>
            </a:r>
            <a:r>
              <a:rPr lang="en-US" altLang="en-US" smtClean="0"/>
              <a:t> the corresponding bit value in the address </a:t>
            </a:r>
          </a:p>
          <a:p>
            <a:pPr lvl="1"/>
            <a:r>
              <a:rPr lang="en-US" altLang="en-US" smtClean="0"/>
              <a:t>Wildcard mask bit </a:t>
            </a:r>
            <a:r>
              <a:rPr lang="en-US" altLang="en-US" smtClean="0">
                <a:solidFill>
                  <a:srgbClr val="990000"/>
                </a:solidFill>
              </a:rPr>
              <a:t>1</a:t>
            </a:r>
            <a:r>
              <a:rPr lang="en-US" altLang="en-US" smtClean="0"/>
              <a:t> - </a:t>
            </a:r>
            <a:r>
              <a:rPr lang="en-US" altLang="en-US" smtClean="0">
                <a:solidFill>
                  <a:srgbClr val="990000"/>
                </a:solidFill>
              </a:rPr>
              <a:t>Ignore</a:t>
            </a:r>
            <a:r>
              <a:rPr lang="en-US" altLang="en-US" smtClean="0"/>
              <a:t> the corresponding bit value in the address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C0F9C9-EF9B-458D-901E-DE6698D043A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557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Wildcard Masks #1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562600"/>
          </a:xfrm>
        </p:spPr>
        <p:txBody>
          <a:bodyPr/>
          <a:lstStyle/>
          <a:p>
            <a:r>
              <a:rPr lang="en-US" altLang="en-US" smtClean="0"/>
              <a:t>Calculating wildcard masks can be difficult, but you can do it easily by subtracting the subnet mask from 255.255.255.255.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For example, assume you wanted to permit access to all users in the 192.168.3.0 /</a:t>
            </a:r>
            <a:r>
              <a:rPr lang="en-US" altLang="en-US" smtClean="0">
                <a:solidFill>
                  <a:srgbClr val="000099"/>
                </a:solidFill>
              </a:rPr>
              <a:t>24</a:t>
            </a:r>
          </a:p>
          <a:p>
            <a:pPr lvl="1"/>
            <a:r>
              <a:rPr lang="en-US" altLang="en-US" smtClean="0"/>
              <a:t>Subtract the subnet mask (</a:t>
            </a:r>
            <a:r>
              <a:rPr lang="en-US" altLang="en-US" smtClean="0">
                <a:solidFill>
                  <a:srgbClr val="000099"/>
                </a:solidFill>
              </a:rPr>
              <a:t>255.255.255.0</a:t>
            </a:r>
            <a:r>
              <a:rPr lang="en-US" altLang="en-US" smtClean="0"/>
              <a:t>) from the subnet mask </a:t>
            </a:r>
            <a:r>
              <a:rPr lang="en-US" altLang="en-US" smtClean="0">
                <a:solidFill>
                  <a:srgbClr val="990000"/>
                </a:solidFill>
              </a:rPr>
              <a:t>255.255.255.255</a:t>
            </a:r>
            <a:r>
              <a:rPr lang="en-US" altLang="en-US" smtClean="0"/>
              <a:t>.</a:t>
            </a:r>
          </a:p>
        </p:txBody>
      </p:sp>
      <p:sp>
        <p:nvSpPr>
          <p:cNvPr id="1584132" name="Rectangle 4"/>
          <p:cNvSpPr>
            <a:spLocks noChangeArrowheads="1"/>
          </p:cNvSpPr>
          <p:nvPr/>
        </p:nvSpPr>
        <p:spPr bwMode="auto">
          <a:xfrm>
            <a:off x="2762250" y="3643313"/>
            <a:ext cx="3006725" cy="126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>
            <a:lvl1pPr marL="342900" indent="-3429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34963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35000"/>
              </a:spcBef>
              <a:defRPr/>
            </a:pPr>
            <a:r>
              <a:rPr lang="en-US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255.255.255.255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  <a:buFontTx/>
              <a:buChar char="-"/>
              <a:defRPr/>
            </a:pPr>
            <a:r>
              <a:rPr lang="en-US" altLang="en-US" sz="1800" b="1" u="sng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255.255.255.000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  <a:defRPr/>
            </a:pPr>
            <a:r>
              <a:rPr lang="en-US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000.000.000.255</a:t>
            </a:r>
          </a:p>
        </p:txBody>
      </p:sp>
      <p:sp>
        <p:nvSpPr>
          <p:cNvPr id="1584134" name="Rectangle 6"/>
          <p:cNvSpPr>
            <a:spLocks noChangeArrowheads="1"/>
          </p:cNvSpPr>
          <p:nvPr/>
        </p:nvSpPr>
        <p:spPr bwMode="auto">
          <a:xfrm>
            <a:off x="1004888" y="5476875"/>
            <a:ext cx="70231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>
            <a:spAutoFit/>
          </a:bodyPr>
          <a:lstStyle/>
          <a:p>
            <a:pPr defTabSz="814388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/>
            </a:pPr>
            <a:r>
              <a:rPr lang="en-CA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access-list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1</a:t>
            </a:r>
            <a:r>
              <a:rPr lang="en-CA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permit  192.168.3.0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charset="0"/>
                <a:cs typeface="ＭＳ Ｐゴシック" charset="0"/>
              </a:rPr>
              <a:t>0.0.0.255</a:t>
            </a:r>
            <a:endParaRPr lang="en-CA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6ED24-93E2-406A-BE20-219FD9225DB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1" grpId="0" build="p"/>
      <p:bldP spid="1584132" grpId="0" build="p" bldLvl="2"/>
      <p:bldP spid="1584134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Wildcard Masks #2</a:t>
            </a:r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5181600"/>
          </a:xfrm>
        </p:spPr>
        <p:txBody>
          <a:bodyPr/>
          <a:lstStyle/>
          <a:p>
            <a:r>
              <a:rPr lang="en-US" altLang="en-US" smtClean="0"/>
              <a:t>Assume you wanted to permit access to all users in the 192.168.3.32 /</a:t>
            </a:r>
            <a:r>
              <a:rPr lang="en-US" altLang="en-US" smtClean="0">
                <a:solidFill>
                  <a:srgbClr val="000099"/>
                </a:solidFill>
              </a:rPr>
              <a:t>28</a:t>
            </a:r>
          </a:p>
          <a:p>
            <a:pPr lvl="1"/>
            <a:r>
              <a:rPr lang="en-US" altLang="en-US" smtClean="0"/>
              <a:t>Subtract the subnet mask (</a:t>
            </a:r>
            <a:r>
              <a:rPr lang="en-US" altLang="en-US" smtClean="0">
                <a:solidFill>
                  <a:srgbClr val="000099"/>
                </a:solidFill>
              </a:rPr>
              <a:t>255.255.255.240</a:t>
            </a:r>
            <a:r>
              <a:rPr lang="en-US" altLang="en-US" smtClean="0"/>
              <a:t>) from the subnet mask </a:t>
            </a:r>
            <a:r>
              <a:rPr lang="en-US" altLang="en-US" smtClean="0">
                <a:solidFill>
                  <a:srgbClr val="990000"/>
                </a:solidFill>
              </a:rPr>
              <a:t>255.255.255.255</a:t>
            </a:r>
            <a:r>
              <a:rPr lang="en-US" altLang="en-US" smtClean="0"/>
              <a:t>.</a:t>
            </a:r>
          </a:p>
        </p:txBody>
      </p:sp>
      <p:sp>
        <p:nvSpPr>
          <p:cNvPr id="1586180" name="Rectangle 4"/>
          <p:cNvSpPr>
            <a:spLocks noChangeArrowheads="1"/>
          </p:cNvSpPr>
          <p:nvPr/>
        </p:nvSpPr>
        <p:spPr bwMode="auto">
          <a:xfrm>
            <a:off x="2762250" y="3643313"/>
            <a:ext cx="3006725" cy="126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>
            <a:lvl1pPr marL="342900" indent="-3429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34963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35000"/>
              </a:spcBef>
              <a:defRPr/>
            </a:pPr>
            <a:r>
              <a:rPr lang="en-US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255.255.255.255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  <a:buFontTx/>
              <a:buChar char="-"/>
              <a:defRPr/>
            </a:pPr>
            <a:r>
              <a:rPr lang="en-US" altLang="en-US" sz="1800" b="1" u="sng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255.255.255.240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  <a:defRPr/>
            </a:pPr>
            <a:r>
              <a:rPr lang="en-US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000.000.000.015</a:t>
            </a:r>
          </a:p>
        </p:txBody>
      </p:sp>
      <p:sp>
        <p:nvSpPr>
          <p:cNvPr id="1586181" name="Rectangle 5"/>
          <p:cNvSpPr>
            <a:spLocks noChangeArrowheads="1"/>
          </p:cNvSpPr>
          <p:nvPr/>
        </p:nvSpPr>
        <p:spPr bwMode="auto">
          <a:xfrm>
            <a:off x="1004888" y="5476875"/>
            <a:ext cx="70231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>
            <a:spAutoFit/>
          </a:bodyPr>
          <a:lstStyle/>
          <a:p>
            <a:pPr defTabSz="814388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/>
            </a:pPr>
            <a:r>
              <a:rPr lang="en-CA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access-list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1</a:t>
            </a:r>
            <a:r>
              <a:rPr lang="en-CA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permit  192.168.3.32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charset="0"/>
                <a:cs typeface="ＭＳ Ｐゴシック" charset="0"/>
              </a:rPr>
              <a:t>0.0.0.15</a:t>
            </a:r>
            <a:endParaRPr lang="en-CA" sz="20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909417-59FD-4B35-8A6F-B0C584B3608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/>
      <p:bldP spid="1586180" grpId="0" build="p" bldLvl="2"/>
      <p:bldP spid="1586181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Host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4005263"/>
            <a:ext cx="8672513" cy="2346325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CA" dirty="0">
                <a:ea typeface="ＭＳ Ｐゴシック" charset="0"/>
              </a:rPr>
              <a:t>The</a:t>
            </a:r>
            <a:r>
              <a:rPr lang="en-CA" b="1" dirty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host </a:t>
            </a:r>
            <a:r>
              <a:rPr lang="en-CA" dirty="0">
                <a:ea typeface="ＭＳ Ｐゴシック" charset="0"/>
              </a:rPr>
              <a:t>keyword </a:t>
            </a:r>
            <a:r>
              <a:rPr lang="en-CA" dirty="0" smtClean="0">
                <a:ea typeface="ＭＳ Ｐゴシック" charset="0"/>
              </a:rPr>
              <a:t>can be used to substitute </a:t>
            </a:r>
            <a:r>
              <a:rPr lang="en-CA" dirty="0">
                <a:ea typeface="ＭＳ Ｐゴシック" charset="0"/>
              </a:rPr>
              <a:t>for </a:t>
            </a:r>
            <a:r>
              <a:rPr lang="en-CA" dirty="0" smtClean="0">
                <a:ea typeface="ＭＳ Ｐゴシック" charset="0"/>
              </a:rPr>
              <a:t>the 0.0.0.0 wildcard mask</a:t>
            </a:r>
            <a:r>
              <a:rPr lang="en-CA" dirty="0">
                <a:ea typeface="ＭＳ Ｐゴシック" charset="0"/>
              </a:rPr>
              <a:t>. </a:t>
            </a:r>
            <a:endParaRPr lang="en-CA" dirty="0" smtClean="0">
              <a:ea typeface="ＭＳ Ｐゴシック" charset="0"/>
            </a:endParaRPr>
          </a:p>
          <a:p>
            <a:pPr lvl="1">
              <a:buFont typeface="Wingdings" charset="0"/>
              <a:buChar char=""/>
              <a:defRPr/>
            </a:pPr>
            <a:r>
              <a:rPr lang="en-CA" dirty="0" smtClean="0"/>
              <a:t>This </a:t>
            </a:r>
            <a:r>
              <a:rPr lang="en-CA" dirty="0"/>
              <a:t>mask states that all IPv4 address bits must match or only one host is matched</a:t>
            </a:r>
            <a:r>
              <a:rPr lang="en-CA" dirty="0" smtClean="0"/>
              <a:t>.</a:t>
            </a:r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  <a:p>
            <a:pPr marL="0" indent="-7937">
              <a:buFont typeface="Wingdings" charset="0"/>
              <a:buNone/>
              <a:defRPr/>
            </a:pPr>
            <a:endParaRPr lang="en-CA" sz="1200" b="1" dirty="0" smtClean="0">
              <a:ea typeface="ＭＳ Ｐゴシック" charset="0"/>
            </a:endParaRPr>
          </a:p>
          <a:p>
            <a:pPr marL="0" indent="-7937">
              <a:buFont typeface="Wingdings" charset="0"/>
              <a:buNone/>
              <a:defRPr/>
            </a:pPr>
            <a:r>
              <a:rPr lang="en-CA" b="1" dirty="0" smtClean="0">
                <a:ea typeface="ＭＳ Ｐゴシック" charset="0"/>
              </a:rPr>
              <a:t>Note</a:t>
            </a:r>
            <a:r>
              <a:rPr lang="en-CA" dirty="0">
                <a:ea typeface="ＭＳ Ｐゴシック" charset="0"/>
              </a:rPr>
              <a:t>: The</a:t>
            </a:r>
            <a:r>
              <a:rPr lang="en-CA" b="1" dirty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host </a:t>
            </a:r>
            <a:r>
              <a:rPr lang="en-CA" dirty="0">
                <a:ea typeface="ＭＳ Ｐゴシック" charset="0"/>
              </a:rPr>
              <a:t>keyword </a:t>
            </a:r>
            <a:r>
              <a:rPr lang="en-CA" dirty="0" smtClean="0">
                <a:ea typeface="ＭＳ Ｐゴシック" charset="0"/>
              </a:rPr>
              <a:t>can </a:t>
            </a:r>
            <a:r>
              <a:rPr lang="en-CA" dirty="0">
                <a:ea typeface="ＭＳ Ｐゴシック" charset="0"/>
              </a:rPr>
              <a:t>also be used </a:t>
            </a:r>
            <a:r>
              <a:rPr lang="en-CA" dirty="0" smtClean="0">
                <a:ea typeface="ＭＳ Ｐゴシック" charset="0"/>
              </a:rPr>
              <a:t>in IPv6 ACLs.</a:t>
            </a:r>
            <a:endParaRPr lang="en-CA" dirty="0">
              <a:ea typeface="ＭＳ Ｐゴシック" charset="0"/>
            </a:endParaRPr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</p:txBody>
      </p:sp>
      <p:sp>
        <p:nvSpPr>
          <p:cNvPr id="1568788" name="Rectangle 20"/>
          <p:cNvSpPr>
            <a:spLocks noChangeArrowheads="1"/>
          </p:cNvSpPr>
          <p:nvPr/>
        </p:nvSpPr>
        <p:spPr bwMode="auto">
          <a:xfrm>
            <a:off x="3595688" y="3352800"/>
            <a:ext cx="53657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11000000.10101000.00000001.00000001</a:t>
            </a:r>
          </a:p>
        </p:txBody>
      </p:sp>
      <p:sp>
        <p:nvSpPr>
          <p:cNvPr id="1568787" name="Rectangle 19"/>
          <p:cNvSpPr>
            <a:spLocks noChangeArrowheads="1"/>
          </p:cNvSpPr>
          <p:nvPr/>
        </p:nvSpPr>
        <p:spPr bwMode="auto">
          <a:xfrm>
            <a:off x="1973263" y="3352800"/>
            <a:ext cx="1622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192.168.1.1</a:t>
            </a:r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128588" y="3352800"/>
            <a:ext cx="1844675" cy="442913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Result</a:t>
            </a:r>
          </a:p>
        </p:txBody>
      </p:sp>
      <p:sp>
        <p:nvSpPr>
          <p:cNvPr id="1568785" name="Rectangle 17"/>
          <p:cNvSpPr>
            <a:spLocks noChangeArrowheads="1"/>
          </p:cNvSpPr>
          <p:nvPr/>
        </p:nvSpPr>
        <p:spPr bwMode="auto">
          <a:xfrm>
            <a:off x="3595688" y="2868613"/>
            <a:ext cx="53657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00000000.000000000.00000000.00000000</a:t>
            </a:r>
          </a:p>
        </p:txBody>
      </p:sp>
      <p:sp>
        <p:nvSpPr>
          <p:cNvPr id="1568784" name="Rectangle 16"/>
          <p:cNvSpPr>
            <a:spLocks noChangeArrowheads="1"/>
          </p:cNvSpPr>
          <p:nvPr/>
        </p:nvSpPr>
        <p:spPr bwMode="auto">
          <a:xfrm>
            <a:off x="1973263" y="2868613"/>
            <a:ext cx="1622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0.0.0.0</a:t>
            </a:r>
          </a:p>
        </p:txBody>
      </p:sp>
      <p:sp>
        <p:nvSpPr>
          <p:cNvPr id="29705" name="Rectangle 15"/>
          <p:cNvSpPr>
            <a:spLocks noChangeArrowheads="1"/>
          </p:cNvSpPr>
          <p:nvPr/>
        </p:nvSpPr>
        <p:spPr bwMode="auto">
          <a:xfrm>
            <a:off x="128588" y="2868613"/>
            <a:ext cx="1844675" cy="484187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Wildcard Mask</a:t>
            </a:r>
          </a:p>
        </p:txBody>
      </p:sp>
      <p:sp>
        <p:nvSpPr>
          <p:cNvPr id="1568782" name="Rectangle 14"/>
          <p:cNvSpPr>
            <a:spLocks noChangeArrowheads="1"/>
          </p:cNvSpPr>
          <p:nvPr/>
        </p:nvSpPr>
        <p:spPr bwMode="auto">
          <a:xfrm>
            <a:off x="3595688" y="2341563"/>
            <a:ext cx="5365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11000000.10101000.00000001.00000001</a:t>
            </a:r>
          </a:p>
        </p:txBody>
      </p:sp>
      <p:sp>
        <p:nvSpPr>
          <p:cNvPr id="1568781" name="Rectangle 13"/>
          <p:cNvSpPr>
            <a:spLocks noChangeArrowheads="1"/>
          </p:cNvSpPr>
          <p:nvPr/>
        </p:nvSpPr>
        <p:spPr bwMode="auto">
          <a:xfrm>
            <a:off x="1973263" y="2341563"/>
            <a:ext cx="1622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192.168.1.1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28588" y="2341563"/>
            <a:ext cx="1844675" cy="527050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IP Address</a:t>
            </a: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3595688" y="1931988"/>
            <a:ext cx="5365750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Binary</a:t>
            </a:r>
          </a:p>
        </p:txBody>
      </p:sp>
      <p:sp>
        <p:nvSpPr>
          <p:cNvPr id="29710" name="Rectangle 10"/>
          <p:cNvSpPr>
            <a:spLocks noChangeArrowheads="1"/>
          </p:cNvSpPr>
          <p:nvPr/>
        </p:nvSpPr>
        <p:spPr bwMode="auto">
          <a:xfrm>
            <a:off x="1973263" y="1931988"/>
            <a:ext cx="1622425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Decimal</a:t>
            </a:r>
          </a:p>
        </p:txBody>
      </p:sp>
      <p:sp>
        <p:nvSpPr>
          <p:cNvPr id="29711" name="Rectangle 9"/>
          <p:cNvSpPr>
            <a:spLocks noChangeArrowheads="1"/>
          </p:cNvSpPr>
          <p:nvPr/>
        </p:nvSpPr>
        <p:spPr bwMode="auto">
          <a:xfrm>
            <a:off x="128588" y="1931988"/>
            <a:ext cx="1844675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9712" name="Line 21"/>
          <p:cNvSpPr>
            <a:spLocks noChangeShapeType="1"/>
          </p:cNvSpPr>
          <p:nvPr/>
        </p:nvSpPr>
        <p:spPr bwMode="auto">
          <a:xfrm>
            <a:off x="128588" y="1931988"/>
            <a:ext cx="8832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3" name="Line 22"/>
          <p:cNvSpPr>
            <a:spLocks noChangeShapeType="1"/>
          </p:cNvSpPr>
          <p:nvPr/>
        </p:nvSpPr>
        <p:spPr bwMode="auto">
          <a:xfrm>
            <a:off x="128588" y="2341563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4" name="Line 23"/>
          <p:cNvSpPr>
            <a:spLocks noChangeShapeType="1"/>
          </p:cNvSpPr>
          <p:nvPr/>
        </p:nvSpPr>
        <p:spPr bwMode="auto">
          <a:xfrm>
            <a:off x="128588" y="2868613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5" name="Line 24"/>
          <p:cNvSpPr>
            <a:spLocks noChangeShapeType="1"/>
          </p:cNvSpPr>
          <p:nvPr/>
        </p:nvSpPr>
        <p:spPr bwMode="auto">
          <a:xfrm>
            <a:off x="128588" y="3352800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6" name="Line 25"/>
          <p:cNvSpPr>
            <a:spLocks noChangeShapeType="1"/>
          </p:cNvSpPr>
          <p:nvPr/>
        </p:nvSpPr>
        <p:spPr bwMode="auto">
          <a:xfrm>
            <a:off x="128588" y="3795713"/>
            <a:ext cx="8832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7" name="Line 26"/>
          <p:cNvSpPr>
            <a:spLocks noChangeShapeType="1"/>
          </p:cNvSpPr>
          <p:nvPr/>
        </p:nvSpPr>
        <p:spPr bwMode="auto">
          <a:xfrm>
            <a:off x="128588" y="1931988"/>
            <a:ext cx="0" cy="1863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8" name="Line 27"/>
          <p:cNvSpPr>
            <a:spLocks noChangeShapeType="1"/>
          </p:cNvSpPr>
          <p:nvPr/>
        </p:nvSpPr>
        <p:spPr bwMode="auto">
          <a:xfrm>
            <a:off x="1973263" y="1931988"/>
            <a:ext cx="0" cy="186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19" name="Line 28"/>
          <p:cNvSpPr>
            <a:spLocks noChangeShapeType="1"/>
          </p:cNvSpPr>
          <p:nvPr/>
        </p:nvSpPr>
        <p:spPr bwMode="auto">
          <a:xfrm>
            <a:off x="3595688" y="1931988"/>
            <a:ext cx="0" cy="186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20" name="Line 29"/>
          <p:cNvSpPr>
            <a:spLocks noChangeShapeType="1"/>
          </p:cNvSpPr>
          <p:nvPr/>
        </p:nvSpPr>
        <p:spPr bwMode="auto">
          <a:xfrm>
            <a:off x="8961438" y="1931988"/>
            <a:ext cx="0" cy="1863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9721" name="Rectangle 65"/>
          <p:cNvSpPr>
            <a:spLocks noChangeArrowheads="1"/>
          </p:cNvSpPr>
          <p:nvPr/>
        </p:nvSpPr>
        <p:spPr bwMode="auto">
          <a:xfrm>
            <a:off x="1212850" y="1125538"/>
            <a:ext cx="6718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access-list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 1</a:t>
            </a: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permit  192.168.1.1 0.0.0.0</a:t>
            </a:r>
            <a:endParaRPr lang="en-CA" altLang="en-US" b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Rectangle 65"/>
          <p:cNvSpPr>
            <a:spLocks noChangeArrowheads="1"/>
          </p:cNvSpPr>
          <p:nvPr/>
        </p:nvSpPr>
        <p:spPr bwMode="auto">
          <a:xfrm>
            <a:off x="1641475" y="5538788"/>
            <a:ext cx="58610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access-list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1</a:t>
            </a: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permit </a:t>
            </a:r>
            <a:r>
              <a:rPr lang="en-US" altLang="en-US" b="1" u="sng">
                <a:solidFill>
                  <a:srgbClr val="000099"/>
                </a:solidFill>
                <a:latin typeface="Courier New" panose="02070309020205020404" pitchFamily="49" charset="0"/>
              </a:rPr>
              <a:t>host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192.168.1.1</a:t>
            </a:r>
            <a:endParaRPr lang="en-CA" altLang="en-US" b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  <p:sp>
        <p:nvSpPr>
          <p:cNvPr id="297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52C8F-B381-44C7-8986-63541C8C3C6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972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88" grpId="0"/>
      <p:bldP spid="1568787" grpId="0"/>
      <p:bldP spid="1568785" grpId="0"/>
      <p:bldP spid="1568784" grpId="0"/>
      <p:bldP spid="1568782" grpId="0"/>
      <p:bldP spid="1568781" grpId="0"/>
      <p:bldP spid="27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Keyword</a:t>
            </a:r>
          </a:p>
        </p:txBody>
      </p:sp>
      <p:sp>
        <p:nvSpPr>
          <p:cNvPr id="1572867" name="Rectangle 3"/>
          <p:cNvSpPr>
            <a:spLocks noChangeArrowheads="1"/>
          </p:cNvSpPr>
          <p:nvPr/>
        </p:nvSpPr>
        <p:spPr bwMode="auto">
          <a:xfrm>
            <a:off x="3595688" y="3352800"/>
            <a:ext cx="53657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8A8AB9"/>
                </a:solidFill>
                <a:latin typeface="Courier New" panose="02070309020205020404" pitchFamily="49" charset="0"/>
              </a:rPr>
              <a:t>00000000.000000000.00000000.00000000</a:t>
            </a:r>
          </a:p>
        </p:txBody>
      </p:sp>
      <p:sp>
        <p:nvSpPr>
          <p:cNvPr id="1572868" name="Rectangle 4"/>
          <p:cNvSpPr>
            <a:spLocks noChangeArrowheads="1"/>
          </p:cNvSpPr>
          <p:nvPr/>
        </p:nvSpPr>
        <p:spPr bwMode="auto">
          <a:xfrm>
            <a:off x="1973263" y="3352800"/>
            <a:ext cx="1622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0.0.0.0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28588" y="3352800"/>
            <a:ext cx="1844675" cy="442913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Result</a:t>
            </a:r>
          </a:p>
        </p:txBody>
      </p:sp>
      <p:sp>
        <p:nvSpPr>
          <p:cNvPr id="1572870" name="Rectangle 6"/>
          <p:cNvSpPr>
            <a:spLocks noChangeArrowheads="1"/>
          </p:cNvSpPr>
          <p:nvPr/>
        </p:nvSpPr>
        <p:spPr bwMode="auto">
          <a:xfrm>
            <a:off x="3595688" y="2868613"/>
            <a:ext cx="53657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8A8AB9"/>
                </a:solidFill>
                <a:latin typeface="Courier New" panose="02070309020205020404" pitchFamily="49" charset="0"/>
              </a:rPr>
              <a:t>11111111.11111111.11111111.11111111</a:t>
            </a:r>
          </a:p>
        </p:txBody>
      </p:sp>
      <p:sp>
        <p:nvSpPr>
          <p:cNvPr id="1572871" name="Rectangle 7"/>
          <p:cNvSpPr>
            <a:spLocks noChangeArrowheads="1"/>
          </p:cNvSpPr>
          <p:nvPr/>
        </p:nvSpPr>
        <p:spPr bwMode="auto">
          <a:xfrm>
            <a:off x="1973263" y="2868613"/>
            <a:ext cx="1622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255.255.255.255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28588" y="2868613"/>
            <a:ext cx="1844675" cy="484187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Wildcard Mask</a:t>
            </a:r>
          </a:p>
        </p:txBody>
      </p:sp>
      <p:sp>
        <p:nvSpPr>
          <p:cNvPr id="1572873" name="Rectangle 9"/>
          <p:cNvSpPr>
            <a:spLocks noChangeArrowheads="1"/>
          </p:cNvSpPr>
          <p:nvPr/>
        </p:nvSpPr>
        <p:spPr bwMode="auto">
          <a:xfrm>
            <a:off x="3595688" y="2341563"/>
            <a:ext cx="5365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00000000.00000000.00000000.00000000</a:t>
            </a:r>
          </a:p>
        </p:txBody>
      </p:sp>
      <p:sp>
        <p:nvSpPr>
          <p:cNvPr id="1572874" name="Rectangle 10"/>
          <p:cNvSpPr>
            <a:spLocks noChangeArrowheads="1"/>
          </p:cNvSpPr>
          <p:nvPr/>
        </p:nvSpPr>
        <p:spPr bwMode="auto">
          <a:xfrm>
            <a:off x="1973263" y="2341563"/>
            <a:ext cx="1622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0.0.0.0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28588" y="2341563"/>
            <a:ext cx="1844675" cy="527050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IP Address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595688" y="1931988"/>
            <a:ext cx="5365750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Binary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973263" y="1931988"/>
            <a:ext cx="1622425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Decimal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28588" y="1931988"/>
            <a:ext cx="1844675" cy="409575"/>
          </a:xfrm>
          <a:prstGeom prst="rect">
            <a:avLst/>
          </a:prstGeom>
          <a:solidFill>
            <a:srgbClr val="FFFF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128588" y="1931988"/>
            <a:ext cx="8832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28588" y="2341563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28588" y="2868613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128588" y="3352800"/>
            <a:ext cx="883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128588" y="3795713"/>
            <a:ext cx="88328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128588" y="1931988"/>
            <a:ext cx="0" cy="1863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973263" y="1931988"/>
            <a:ext cx="0" cy="186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3595688" y="1931988"/>
            <a:ext cx="0" cy="186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8961438" y="1931988"/>
            <a:ext cx="0" cy="1863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871538" y="1125538"/>
            <a:ext cx="74009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access-list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 1</a:t>
            </a: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permit  0.0.0.0 255.255.255.255</a:t>
            </a:r>
            <a:endParaRPr lang="en-CA" altLang="en-US" b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6375" y="4005263"/>
            <a:ext cx="8672513" cy="2346325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CA" dirty="0">
                <a:ea typeface="ＭＳ Ｐゴシック" charset="0"/>
              </a:rPr>
              <a:t>The</a:t>
            </a:r>
            <a:r>
              <a:rPr lang="en-CA" b="1" dirty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CA" dirty="0">
                <a:ea typeface="ＭＳ Ｐゴシック" charset="0"/>
              </a:rPr>
              <a:t>keyword substitutes for the </a:t>
            </a:r>
            <a:r>
              <a:rPr lang="en-CA" dirty="0" smtClean="0">
                <a:ea typeface="ＭＳ Ｐゴシック" charset="0"/>
              </a:rPr>
              <a:t>255.255.255.255 wildcard mask</a:t>
            </a:r>
            <a:r>
              <a:rPr lang="en-CA" dirty="0">
                <a:ea typeface="ＭＳ Ｐゴシック" charset="0"/>
              </a:rPr>
              <a:t>. </a:t>
            </a:r>
            <a:endParaRPr lang="en-CA" dirty="0" smtClean="0">
              <a:ea typeface="ＭＳ Ｐゴシック" charset="0"/>
            </a:endParaRPr>
          </a:p>
          <a:p>
            <a:pPr lvl="1">
              <a:buFont typeface="Wingdings" charset="0"/>
              <a:buChar char=""/>
              <a:defRPr/>
            </a:pPr>
            <a:r>
              <a:rPr lang="en-CA" dirty="0"/>
              <a:t>This mask says to ignore the entire IPv4 address or to accept any addresses. </a:t>
            </a:r>
          </a:p>
          <a:p>
            <a:pPr lvl="1">
              <a:buFont typeface="Wingdings" charset="0"/>
              <a:buChar char=""/>
              <a:defRPr/>
            </a:pPr>
            <a:endParaRPr lang="en-CA" dirty="0" smtClean="0"/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  <a:p>
            <a:pPr marL="0" indent="-7937">
              <a:buFont typeface="Wingdings" charset="0"/>
              <a:buNone/>
              <a:defRPr/>
            </a:pPr>
            <a:endParaRPr lang="en-CA" sz="1200" b="1" dirty="0">
              <a:ea typeface="ＭＳ Ｐゴシック" charset="0"/>
            </a:endParaRPr>
          </a:p>
          <a:p>
            <a:pPr marL="0" indent="-7937">
              <a:buFont typeface="Wingdings" charset="0"/>
              <a:buNone/>
              <a:defRPr/>
            </a:pPr>
            <a:r>
              <a:rPr lang="en-CA" b="1" dirty="0">
                <a:ea typeface="ＭＳ Ｐゴシック" charset="0"/>
              </a:rPr>
              <a:t>Note</a:t>
            </a:r>
            <a:r>
              <a:rPr lang="en-CA" dirty="0">
                <a:ea typeface="ＭＳ Ｐゴシック" charset="0"/>
              </a:rPr>
              <a:t>: The</a:t>
            </a:r>
            <a:r>
              <a:rPr lang="en-CA" b="1" dirty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solidFill>
                  <a:srgbClr val="000099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CA" dirty="0">
                <a:ea typeface="ＭＳ Ｐゴシック" charset="0"/>
              </a:rPr>
              <a:t>keyword can also be used in IPv6 ACLs.</a:t>
            </a:r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</p:txBody>
      </p:sp>
      <p:sp>
        <p:nvSpPr>
          <p:cNvPr id="28" name="Rectangle 65"/>
          <p:cNvSpPr>
            <a:spLocks noChangeArrowheads="1"/>
          </p:cNvSpPr>
          <p:nvPr/>
        </p:nvSpPr>
        <p:spPr bwMode="auto">
          <a:xfrm>
            <a:off x="2411413" y="5538788"/>
            <a:ext cx="43211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access-list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 1</a:t>
            </a:r>
            <a:r>
              <a:rPr lang="en-CA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</a:rPr>
              <a:t> permit  </a:t>
            </a:r>
            <a:r>
              <a:rPr lang="en-US" altLang="en-US" b="1" u="sng">
                <a:solidFill>
                  <a:srgbClr val="000099"/>
                </a:solidFill>
                <a:latin typeface="Courier New" panose="02070309020205020404" pitchFamily="49" charset="0"/>
              </a:rPr>
              <a:t>any</a:t>
            </a:r>
            <a:endParaRPr lang="en-CA" altLang="en-US" b="1">
              <a:solidFill>
                <a:srgbClr val="000099"/>
              </a:solidFill>
              <a:latin typeface="Courier New" panose="02070309020205020404" pitchFamily="49" charset="0"/>
            </a:endParaRPr>
          </a:p>
        </p:txBody>
      </p:sp>
      <p:sp>
        <p:nvSpPr>
          <p:cNvPr id="3177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1719DF-C0A0-47E4-9E5E-1BAE1273C51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1772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/>
      <p:bldP spid="1572868" grpId="0"/>
      <p:bldP spid="1572870" grpId="0"/>
      <p:bldP spid="1572871" grpId="0"/>
      <p:bldP spid="1572873" grpId="0"/>
      <p:bldP spid="1572874" grpId="0"/>
      <p:bldP spid="28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98A0E5-D698-416D-B86C-2E35BF9AD2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98E7F8-C7C7-421B-8A59-A351AB54AF3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pic>
        <p:nvPicPr>
          <p:cNvPr id="3379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866900"/>
            <a:ext cx="7556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and Host Keywords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Placement of ACLs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1B60A7-A6B0-4954-B91D-D21E84AA76C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358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03300"/>
            <a:ext cx="7823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Traffic filtering on a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FD521C-204B-4CD0-8232-6B98BD49CE7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36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185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Best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ACL Placement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BDCED8-142B-4853-B5DE-D99035AF800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1400"/>
            <a:ext cx="78486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Curved Down Arrow 2"/>
          <p:cNvSpPr>
            <a:spLocks noChangeArrowheads="1"/>
          </p:cNvSpPr>
          <p:nvPr/>
        </p:nvSpPr>
        <p:spPr bwMode="auto">
          <a:xfrm>
            <a:off x="2057400" y="1447800"/>
            <a:ext cx="5029200" cy="2438400"/>
          </a:xfrm>
          <a:prstGeom prst="curvedDownArrow">
            <a:avLst>
              <a:gd name="adj1" fmla="val 24998"/>
              <a:gd name="adj2" fmla="val 49997"/>
              <a:gd name="adj3" fmla="val 25000"/>
            </a:avLst>
          </a:prstGeom>
          <a:solidFill>
            <a:srgbClr val="0000FF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3013" name="Content Placeholder 5"/>
          <p:cNvSpPr>
            <a:spLocks noGrp="1"/>
          </p:cNvSpPr>
          <p:nvPr>
            <p:ph idx="1"/>
          </p:nvPr>
        </p:nvSpPr>
        <p:spPr>
          <a:xfrm>
            <a:off x="0" y="4572000"/>
            <a:ext cx="9144000" cy="2209800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smtClean="0"/>
              <a:t>Extended ACLs </a:t>
            </a:r>
            <a:r>
              <a:rPr lang="en-US" altLang="en-US" smtClean="0"/>
              <a:t>- This way, undesirable traffic is denied close to the source network without crossing the network infrastructure.</a:t>
            </a:r>
          </a:p>
          <a:p>
            <a:r>
              <a:rPr lang="en-US" altLang="en-US" b="1" smtClean="0"/>
              <a:t>Standard ACLs </a:t>
            </a:r>
            <a:r>
              <a:rPr lang="en-US" altLang="en-US" smtClean="0"/>
              <a:t>- Because standard ACLs do not specify destination addresses, place them as close to the destination as possible. </a:t>
            </a:r>
          </a:p>
          <a:p>
            <a:r>
              <a:rPr lang="en-US" altLang="en-US" smtClean="0"/>
              <a:t>Placing a standard ACL at the source of the traffic will effectively prevent that traffic from reaching any other networks through the interface where the ACL is applied. </a:t>
            </a:r>
          </a:p>
        </p:txBody>
      </p:sp>
      <p:sp>
        <p:nvSpPr>
          <p:cNvPr id="37895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E5DAD-EE39-4B12-B625-EC9AE87FBBE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ACL Placement</a:t>
            </a:r>
          </a:p>
        </p:txBody>
      </p:sp>
      <p:sp>
        <p:nvSpPr>
          <p:cNvPr id="38916" name="Slide Number Placeholder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578E532-9A91-4227-9833-8FE59E08E405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891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1400"/>
            <a:ext cx="78486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Curved Down Arrow 7"/>
          <p:cNvSpPr>
            <a:spLocks noChangeArrowheads="1"/>
          </p:cNvSpPr>
          <p:nvPr/>
        </p:nvSpPr>
        <p:spPr bwMode="auto">
          <a:xfrm>
            <a:off x="2057400" y="1447800"/>
            <a:ext cx="5029200" cy="2438400"/>
          </a:xfrm>
          <a:prstGeom prst="curvedDownArrow">
            <a:avLst>
              <a:gd name="adj1" fmla="val 24998"/>
              <a:gd name="adj2" fmla="val 49997"/>
              <a:gd name="adj3" fmla="val 25000"/>
            </a:avLst>
          </a:prstGeom>
          <a:solidFill>
            <a:srgbClr val="0000FF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4038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229600" cy="19050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mtClean="0"/>
              <a:t>Placement of the ACL and therefore the type of ACL used may also depend on:</a:t>
            </a:r>
          </a:p>
          <a:p>
            <a:pPr lvl="1"/>
            <a:r>
              <a:rPr lang="en-US" altLang="en-US" b="1" smtClean="0"/>
              <a:t>The extent of the network administrator’s control</a:t>
            </a:r>
            <a:endParaRPr lang="en-US" altLang="en-US" smtClean="0"/>
          </a:p>
          <a:p>
            <a:pPr lvl="1"/>
            <a:r>
              <a:rPr lang="en-US" altLang="en-US" b="1" smtClean="0"/>
              <a:t>Bandwidth of the networks involved</a:t>
            </a:r>
            <a:endParaRPr lang="en-US" altLang="en-US" smtClean="0"/>
          </a:p>
          <a:p>
            <a:pPr lvl="1"/>
            <a:r>
              <a:rPr lang="en-US" altLang="en-US" b="1" smtClean="0"/>
              <a:t>Ease of configuration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B7C7B6-C2AB-4EB9-B2F2-FC126F57E16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30200"/>
            <a:ext cx="797560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Curved Down Arrow 4"/>
          <p:cNvSpPr>
            <a:spLocks noChangeArrowheads="1"/>
          </p:cNvSpPr>
          <p:nvPr/>
        </p:nvSpPr>
        <p:spPr bwMode="auto">
          <a:xfrm>
            <a:off x="2438400" y="1752600"/>
            <a:ext cx="4114800" cy="1981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9941" name="Oval 2"/>
          <p:cNvSpPr>
            <a:spLocks noChangeArrowheads="1"/>
          </p:cNvSpPr>
          <p:nvPr/>
        </p:nvSpPr>
        <p:spPr bwMode="auto">
          <a:xfrm>
            <a:off x="1219200" y="3657600"/>
            <a:ext cx="2743200" cy="30480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7F2FBE-7A2B-4B1A-B9E9-3FBA488ACB7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6900"/>
            <a:ext cx="7835900" cy="62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Oval 5"/>
          <p:cNvSpPr>
            <a:spLocks noChangeArrowheads="1"/>
          </p:cNvSpPr>
          <p:nvPr/>
        </p:nvSpPr>
        <p:spPr bwMode="auto">
          <a:xfrm>
            <a:off x="2286000" y="3657600"/>
            <a:ext cx="1676400" cy="30480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0965" name="Right Arrow 2"/>
          <p:cNvSpPr>
            <a:spLocks noChangeArrowheads="1"/>
          </p:cNvSpPr>
          <p:nvPr/>
        </p:nvSpPr>
        <p:spPr bwMode="auto">
          <a:xfrm rot="-2552999">
            <a:off x="2876550" y="1957388"/>
            <a:ext cx="1590675" cy="790575"/>
          </a:xfrm>
          <a:prstGeom prst="rightArrow">
            <a:avLst>
              <a:gd name="adj1" fmla="val 50000"/>
              <a:gd name="adj2" fmla="val 49994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3124200" y="31242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8229600" cy="2209800"/>
          </a:xfrm>
        </p:spPr>
        <p:txBody>
          <a:bodyPr/>
          <a:lstStyle/>
          <a:p>
            <a:r>
              <a:rPr lang="en-US" altLang="en-US" smtClean="0"/>
              <a:t>Configuring Standard IPv4 ACLs</a:t>
            </a:r>
            <a:br>
              <a:rPr lang="en-US" altLang="en-US" smtClean="0"/>
            </a:br>
            <a:r>
              <a:rPr lang="en-US" altLang="en-US" smtClean="0"/>
              <a:t>        Numbered and Named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962400"/>
            <a:ext cx="8229600" cy="3048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 b="1" smtClean="0">
                <a:solidFill>
                  <a:srgbClr val="000099"/>
                </a:solidFill>
              </a:rPr>
              <a:t>1. Create an ACL definition</a:t>
            </a:r>
            <a:r>
              <a:rPr lang="en-GB" altLang="en-US" sz="2400" smtClean="0"/>
              <a:t>.</a:t>
            </a:r>
          </a:p>
          <a:p>
            <a:pPr lvl="1"/>
            <a:r>
              <a:rPr lang="en-GB" altLang="en-US" sz="2400" smtClean="0"/>
              <a:t>Enter global configuration mode.</a:t>
            </a:r>
          </a:p>
          <a:p>
            <a:pPr lvl="1"/>
            <a:r>
              <a:rPr lang="en-GB" altLang="en-US" sz="2400" smtClean="0"/>
              <a:t>Define statements of what to filter.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400" b="1" smtClean="0">
                <a:solidFill>
                  <a:srgbClr val="000099"/>
                </a:solidFill>
              </a:rPr>
              <a:t>2. Apply the ACL to an interface</a:t>
            </a:r>
            <a:r>
              <a:rPr lang="en-GB" altLang="en-US" sz="2400" smtClean="0"/>
              <a:t>.</a:t>
            </a:r>
          </a:p>
          <a:p>
            <a:pPr lvl="1"/>
            <a:r>
              <a:rPr lang="en-GB" altLang="en-US" sz="2400" smtClean="0"/>
              <a:t>Enter interface configuration mode. </a:t>
            </a:r>
          </a:p>
          <a:p>
            <a:pPr lvl="1"/>
            <a:r>
              <a:rPr lang="en-GB" altLang="en-US" sz="2400" smtClean="0"/>
              <a:t>Identify the ACL and the direction to filter.</a:t>
            </a:r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0"/>
            <a:ext cx="5842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4114800" cy="16764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are ACLs Created? </a:t>
            </a:r>
            <a:br>
              <a:rPr lang="en-GB" altLang="en-US" smtClean="0"/>
            </a:br>
            <a:r>
              <a:rPr lang="en-GB" altLang="en-US" smtClean="0"/>
              <a:t>In Two Steps!</a:t>
            </a: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636B87-6CB8-40D6-B036-DF10B7B462E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301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allAtOnce" autoUpdateAnimBg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30480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IP ACL Operation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Standard IPv4 ACLs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Extended IPv4 ACLSs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Contextual Unit: Debug with ACLs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Troubleshoot ACLs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Contextual Unit: IPv6 ACLs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CA" altLang="en-US" smtClean="0"/>
              <a:t>Summary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F4EA6F-0E95-4691-BC8B-0887B8BF619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1. </a:t>
            </a:r>
            <a:r>
              <a:rPr lang="en-GB" altLang="en-US" smtClean="0">
                <a:solidFill>
                  <a:srgbClr val="000099"/>
                </a:solidFill>
              </a:rPr>
              <a:t>Create a Standard ACL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2570163"/>
            <a:ext cx="8980487" cy="4103687"/>
          </a:xfrm>
        </p:spPr>
        <p:txBody>
          <a:bodyPr/>
          <a:lstStyle/>
          <a:p>
            <a:pPr lvl="1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ACL-# </a:t>
            </a:r>
            <a:r>
              <a:rPr lang="en-GB" sz="2400" dirty="0" smtClean="0"/>
              <a:t>is a unique identifier.</a:t>
            </a:r>
          </a:p>
          <a:p>
            <a:pPr lvl="2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dirty="0" smtClean="0"/>
              <a:t>The # range identifies the type of ACL.</a:t>
            </a:r>
          </a:p>
          <a:p>
            <a:pPr lvl="1">
              <a:lnSpc>
                <a:spcPct val="85000"/>
              </a:lnSpc>
              <a:buFont typeface="Wingdings" charset="0"/>
              <a:buChar char=""/>
              <a:defRPr/>
            </a:pPr>
            <a:endParaRPr lang="en-GB" sz="2400" dirty="0" smtClean="0"/>
          </a:p>
          <a:p>
            <a:pPr lvl="1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permit</a:t>
            </a:r>
            <a:r>
              <a:rPr lang="en-GB" sz="2400" dirty="0" smtClean="0">
                <a:solidFill>
                  <a:srgbClr val="000099"/>
                </a:solidFill>
                <a:latin typeface="Courier New" pitchFamily="49" charset="0"/>
              </a:rPr>
              <a:t> | </a:t>
            </a:r>
            <a:r>
              <a:rPr lang="en-GB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deny </a:t>
            </a:r>
            <a:r>
              <a:rPr lang="en-GB" sz="2400" dirty="0" smtClean="0"/>
              <a:t>are terms to specify how the packets which meet the condition will be handled.</a:t>
            </a:r>
          </a:p>
          <a:p>
            <a:pPr lvl="2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permit</a:t>
            </a:r>
            <a:r>
              <a:rPr lang="en-GB" sz="2400" dirty="0" smtClean="0"/>
              <a:t>: 	Implies the packet will not be filtered.</a:t>
            </a:r>
          </a:p>
          <a:p>
            <a:pPr lvl="2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deny</a:t>
            </a:r>
            <a:r>
              <a:rPr lang="en-GB" sz="2400" dirty="0" smtClean="0"/>
              <a:t>: 	Implies the packet will be filtered.</a:t>
            </a:r>
          </a:p>
          <a:p>
            <a:pPr lvl="2">
              <a:lnSpc>
                <a:spcPct val="85000"/>
              </a:lnSpc>
              <a:buFont typeface="Wingdings" charset="0"/>
              <a:buChar char=""/>
              <a:defRPr/>
            </a:pPr>
            <a:r>
              <a:rPr lang="en-GB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remark</a:t>
            </a:r>
            <a:r>
              <a:rPr lang="en-GB" sz="2400" dirty="0" smtClean="0"/>
              <a:t>:	Allows you to enter a description of the ACL</a:t>
            </a:r>
          </a:p>
        </p:txBody>
      </p:sp>
      <p:graphicFrame>
        <p:nvGraphicFramePr>
          <p:cNvPr id="1346572" name="Group 12"/>
          <p:cNvGraphicFramePr>
            <a:graphicFrameLocks noGrp="1"/>
          </p:cNvGraphicFramePr>
          <p:nvPr/>
        </p:nvGraphicFramePr>
        <p:xfrm>
          <a:off x="152400" y="1295400"/>
          <a:ext cx="8763000" cy="9144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RTR(config)#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 access-list 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ACL#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  <a:r>
                        <a:rPr kumimoji="0" lang="en-CA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permit|deny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} {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test-conditions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           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access-list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  5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permit     172.34.54.34 0.0.0.0</a:t>
                      </a: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6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71F0DF-FF71-4DDF-8ECF-C41721887C5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5069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bldLvl="2" autoUpdateAnimBg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2. </a:t>
            </a:r>
            <a:r>
              <a:rPr lang="en-GB" altLang="en-US" smtClean="0">
                <a:solidFill>
                  <a:srgbClr val="000099"/>
                </a:solidFill>
              </a:rPr>
              <a:t>Apply the ACL to an interface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4464050"/>
          </a:xfrm>
        </p:spPr>
        <p:txBody>
          <a:bodyPr/>
          <a:lstStyle/>
          <a:p>
            <a:pPr lvl="1">
              <a:defRPr/>
            </a:pPr>
            <a:r>
              <a:rPr lang="en-GB" alt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GB" altLang="en-US" sz="2400" smtClean="0"/>
              <a:t> | </a:t>
            </a:r>
            <a:r>
              <a:rPr lang="en-GB" alt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out</a:t>
            </a:r>
            <a:r>
              <a:rPr lang="en-GB" altLang="en-US" sz="2400" smtClean="0"/>
              <a:t> identifies if the ACL is for incoming or outgoing traffic.</a:t>
            </a:r>
          </a:p>
          <a:p>
            <a:pPr lvl="2">
              <a:defRPr/>
            </a:pPr>
            <a:r>
              <a:rPr lang="en-GB" alt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GB" altLang="en-US" sz="2400" smtClean="0"/>
              <a:t> means that packets are filtered as they enter the interface, before the routing decision.</a:t>
            </a:r>
          </a:p>
          <a:p>
            <a:pPr lvl="2">
              <a:defRPr/>
            </a:pPr>
            <a:r>
              <a:rPr lang="en-GB" alt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out</a:t>
            </a:r>
            <a:r>
              <a:rPr lang="en-GB" altLang="en-US" sz="2400" smtClean="0"/>
              <a:t> means that packets are filtered as they leave the interface, after the routing decision.</a:t>
            </a:r>
          </a:p>
          <a:p>
            <a:pPr lvl="2">
              <a:defRPr/>
            </a:pPr>
            <a:endParaRPr lang="en-GB" altLang="en-US" sz="2400" smtClean="0"/>
          </a:p>
          <a:p>
            <a:pPr lvl="1">
              <a:defRPr/>
            </a:pPr>
            <a:r>
              <a:rPr lang="en-GB" altLang="en-US" sz="2400" smtClean="0"/>
              <a:t>“</a:t>
            </a:r>
            <a:r>
              <a:rPr lang="en-GB" altLang="ja-JP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MS PGothic" panose="020B0600070205080204" pitchFamily="34" charset="-128"/>
              </a:rPr>
              <a:t>out</a:t>
            </a:r>
            <a:r>
              <a:rPr lang="en-GB" altLang="en-US" sz="2400" smtClean="0"/>
              <a:t>”</a:t>
            </a:r>
            <a:r>
              <a:rPr lang="en-GB" altLang="ja-JP" sz="2400" smtClean="0">
                <a:ea typeface="MS PGothic" panose="020B0600070205080204" pitchFamily="34" charset="-128"/>
              </a:rPr>
              <a:t> is the default.</a:t>
            </a:r>
          </a:p>
          <a:p>
            <a:pPr lvl="2">
              <a:defRPr/>
            </a:pPr>
            <a:r>
              <a:rPr lang="en-GB" altLang="en-US" sz="2400" smtClean="0"/>
              <a:t>Outbound ACLs are generally more efficient, and are preferred. </a:t>
            </a:r>
          </a:p>
          <a:p>
            <a:pPr lvl="2">
              <a:defRPr/>
            </a:pPr>
            <a:r>
              <a:rPr lang="en-GB" altLang="en-US" sz="2400" smtClean="0"/>
              <a:t>Inbound ACLs must check every packet.</a:t>
            </a:r>
          </a:p>
        </p:txBody>
      </p:sp>
      <p:graphicFrame>
        <p:nvGraphicFramePr>
          <p:cNvPr id="1347596" name="Group 12"/>
          <p:cNvGraphicFramePr>
            <a:graphicFrameLocks noGrp="1"/>
          </p:cNvGraphicFramePr>
          <p:nvPr/>
        </p:nvGraphicFramePr>
        <p:xfrm>
          <a:off x="152400" y="1295400"/>
          <a:ext cx="8763000" cy="9144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RTR(</a:t>
                      </a:r>
                      <a:r>
                        <a:rPr kumimoji="0" lang="en-C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config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-if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)#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protocol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} access-group 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list-#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 {</a:t>
                      </a:r>
                      <a:r>
                        <a:rPr kumimoji="0" lang="en-CA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in|out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         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ip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    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access-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group     5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</a:rPr>
                        <a:t>     out</a:t>
                      </a: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F973DC-0710-47DA-BF70-40B2615A406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7117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7" grpId="0" build="p" bldLvl="2" autoUpdateAnimBg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7A8860-5C1D-4997-8A08-4503EF5983E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/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0"/>
            <a:ext cx="5842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304800" y="4660900"/>
            <a:ext cx="845820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ip 192.168.10.0 0.0.0.255</a:t>
            </a:r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04800" y="5762625"/>
            <a:ext cx="8458200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2 permit ip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2 deny any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/>
              <a:t>SAME AS</a:t>
            </a:r>
          </a:p>
        </p:txBody>
      </p:sp>
      <p:sp>
        <p:nvSpPr>
          <p:cNvPr id="49159" name="TextBox 2"/>
          <p:cNvSpPr txBox="1">
            <a:spLocks noChangeArrowheads="1"/>
          </p:cNvSpPr>
          <p:nvPr/>
        </p:nvSpPr>
        <p:spPr bwMode="auto">
          <a:xfrm>
            <a:off x="228600" y="1371600"/>
            <a:ext cx="312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By default, there is an </a:t>
            </a:r>
            <a:r>
              <a:rPr lang="en-US" altLang="en-US" b="1"/>
              <a:t>implied deny </a:t>
            </a:r>
            <a:r>
              <a:rPr lang="en-US" altLang="en-US"/>
              <a:t>at the end of all ACLs for traffic that was not matched to a configured entry. </a:t>
            </a:r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08B8CF-C346-4CF1-B196-C2050F00CAA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8304213" cy="68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Removing an ACL</a:t>
            </a:r>
            <a:endParaRPr lang="en-US" dirty="0">
              <a:ea typeface="ＭＳ Ｐゴシック" charset="0"/>
            </a:endParaRPr>
          </a:p>
        </p:txBody>
      </p:sp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152400" y="3048000"/>
            <a:ext cx="8520113" cy="352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permit 192.168.10.0,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conf 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configuration commands, one per line.  End with CNTL/Z.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no access-list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 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0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7037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84F881-A625-4B4D-ABC3-8E3BD1B87E6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1206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4"/>
          <p:cNvSpPr txBox="1">
            <a:spLocks noChangeArrowheads="1"/>
          </p:cNvSpPr>
          <p:nvPr/>
        </p:nvSpPr>
        <p:spPr bwMode="auto">
          <a:xfrm>
            <a:off x="23813" y="4038600"/>
            <a:ext cx="89916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Permit hosts from the 192.168.10.0 LAN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running-config | include access-list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10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hosts from the 192.168.10.0 LAN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10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325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Comments - remark</a:t>
            </a:r>
            <a:endParaRPr lang="en-US" dirty="0">
              <a:ea typeface="ＭＳ Ｐゴシック" charset="0"/>
            </a:endParaRPr>
          </a:p>
        </p:txBody>
      </p:sp>
      <p:sp>
        <p:nvSpPr>
          <p:cNvPr id="532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1B58FA-76BD-4008-A70F-E737402D82E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325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3200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Internal Logic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Order matters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55298" name="TextBox 31"/>
          <p:cNvSpPr txBox="1">
            <a:spLocks noChangeArrowheads="1"/>
          </p:cNvSpPr>
          <p:nvPr/>
        </p:nvSpPr>
        <p:spPr bwMode="auto">
          <a:xfrm>
            <a:off x="152400" y="4191000"/>
            <a:ext cx="8610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3 deny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3 permit host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% Access rule can't be configured at higher sequence num as it is part of the existing rule at sequence num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0" name="TextBox 34"/>
          <p:cNvSpPr txBox="1">
            <a:spLocks noChangeArrowheads="1"/>
          </p:cNvSpPr>
          <p:nvPr/>
        </p:nvSpPr>
        <p:spPr bwMode="auto">
          <a:xfrm>
            <a:off x="152400" y="3124200"/>
            <a:ext cx="287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Conflict with Statements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152400" y="3657600"/>
            <a:ext cx="707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ACL 3: Host statement conflicts with previous range statement</a:t>
            </a:r>
          </a:p>
        </p:txBody>
      </p:sp>
      <p:pic>
        <p:nvPicPr>
          <p:cNvPr id="5530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1A60A1-D7BB-4F42-A61B-AE0FF539D3F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276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Internal Logic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Order matters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57347" name="TextBox 34"/>
          <p:cNvSpPr txBox="1">
            <a:spLocks noChangeArrowheads="1"/>
          </p:cNvSpPr>
          <p:nvPr/>
        </p:nvSpPr>
        <p:spPr bwMode="auto">
          <a:xfrm>
            <a:off x="533400" y="3962400"/>
            <a:ext cx="436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Host Statement Entered Before Range</a:t>
            </a:r>
          </a:p>
        </p:txBody>
      </p:sp>
      <p:sp>
        <p:nvSpPr>
          <p:cNvPr id="57348" name="TextBox 7"/>
          <p:cNvSpPr txBox="1">
            <a:spLocks noChangeArrowheads="1"/>
          </p:cNvSpPr>
          <p:nvPr/>
        </p:nvSpPr>
        <p:spPr bwMode="auto">
          <a:xfrm>
            <a:off x="457200" y="4953000"/>
            <a:ext cx="8382000" cy="141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4 permit host 192.168.10.10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4 deny 192.168.10.0 0.0.0.255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457200" y="4495800"/>
            <a:ext cx="827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ACL 4: Host statement can always be configured before range statements</a:t>
            </a:r>
          </a:p>
        </p:txBody>
      </p:sp>
      <p:pic>
        <p:nvPicPr>
          <p:cNvPr id="5735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BFE684-2DB7-48D3-A750-57E3EDB6E9A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9718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Internal Logic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Order matters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59395" name="TextBox 34"/>
          <p:cNvSpPr txBox="1">
            <a:spLocks noChangeArrowheads="1"/>
          </p:cNvSpPr>
          <p:nvPr/>
        </p:nvSpPr>
        <p:spPr bwMode="auto">
          <a:xfrm>
            <a:off x="304800" y="3581400"/>
            <a:ext cx="535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Host Configured Before Range with no Conflict</a:t>
            </a:r>
          </a:p>
        </p:txBody>
      </p:sp>
      <p:sp>
        <p:nvSpPr>
          <p:cNvPr id="59396" name="TextBox 9"/>
          <p:cNvSpPr txBox="1">
            <a:spLocks noChangeArrowheads="1"/>
          </p:cNvSpPr>
          <p:nvPr/>
        </p:nvSpPr>
        <p:spPr bwMode="auto">
          <a:xfrm>
            <a:off x="304800" y="5105400"/>
            <a:ext cx="838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5 deny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5 permit host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7" name="TextBox 10"/>
          <p:cNvSpPr txBox="1">
            <a:spLocks noChangeArrowheads="1"/>
          </p:cNvSpPr>
          <p:nvPr/>
        </p:nvSpPr>
        <p:spPr bwMode="auto">
          <a:xfrm>
            <a:off x="304800" y="4191000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ACL 5: Host statement can be configured after range statement if there is no conflict</a:t>
            </a:r>
          </a:p>
        </p:txBody>
      </p:sp>
      <p:pic>
        <p:nvPicPr>
          <p:cNvPr id="5939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183F6B-8067-4E22-98EA-1CC512D2BAA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11B5A8-13DC-4CB5-9054-5B74728B136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539750" y="2343150"/>
            <a:ext cx="8135938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192.168.10.0 0.0.0.255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457200" y="3886200"/>
            <a:ext cx="81375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serial 0/0/0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457200" y="5181600"/>
            <a:ext cx="81375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 out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Applying Standard ACLs to Interfaces</a:t>
            </a:r>
            <a:endParaRPr lang="en-US" dirty="0">
              <a:ea typeface="ＭＳ Ｐゴシック" charset="0"/>
            </a:endParaRPr>
          </a:p>
        </p:txBody>
      </p: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33400" y="1828800"/>
            <a:ext cx="405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Step 1: Configure the ACL statements</a:t>
            </a:r>
          </a:p>
        </p:txBody>
      </p:sp>
      <p:sp>
        <p:nvSpPr>
          <p:cNvPr id="58375" name="TextBox 7"/>
          <p:cNvSpPr txBox="1">
            <a:spLocks noChangeArrowheads="1"/>
          </p:cNvSpPr>
          <p:nvPr/>
        </p:nvSpPr>
        <p:spPr bwMode="auto">
          <a:xfrm>
            <a:off x="457200" y="3352800"/>
            <a:ext cx="470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Step 2: Select the interface to apply the ACL</a:t>
            </a:r>
          </a:p>
        </p:txBody>
      </p: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457200" y="4648200"/>
            <a:ext cx="792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Step 3: Apply the ACL to the interface using the </a:t>
            </a:r>
            <a:r>
              <a:rPr lang="en-US" altLang="en-US" sz="1800" b="1"/>
              <a:t>ip access-group </a:t>
            </a:r>
            <a:r>
              <a:rPr lang="en-US" altLang="en-US" sz="1800"/>
              <a:t>command</a:t>
            </a:r>
          </a:p>
        </p:txBody>
      </p:sp>
      <p:sp>
        <p:nvSpPr>
          <p:cNvPr id="6145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2" grpId="0" animBg="1"/>
      <p:bldP spid="58375" grpId="0"/>
      <p:bldP spid="58376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8: Objectives</a:t>
            </a:r>
            <a:endParaRPr lang="en-CA" altLang="en-US" smtClean="0"/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/>
          <a:lstStyle/>
          <a:p>
            <a:r>
              <a:rPr lang="en-CA" altLang="en-US" sz="1800" smtClean="0"/>
              <a:t>After completing this chapter, students will be able to:</a:t>
            </a:r>
          </a:p>
          <a:p>
            <a:pPr lvl="1"/>
            <a:r>
              <a:rPr lang="en-CA" altLang="en-US" sz="1600" smtClean="0"/>
              <a:t>Explain how ACLs are used to filter traffic.</a:t>
            </a:r>
          </a:p>
          <a:p>
            <a:pPr lvl="1"/>
            <a:r>
              <a:rPr lang="en-CA" altLang="en-US" sz="1600" smtClean="0"/>
              <a:t>Compare standard and extended IPv4 ACLs.</a:t>
            </a:r>
          </a:p>
          <a:p>
            <a:pPr lvl="1"/>
            <a:r>
              <a:rPr lang="en-CA" altLang="en-US" sz="1600" smtClean="0"/>
              <a:t>Explain how ACLs use wildcard masks.</a:t>
            </a:r>
          </a:p>
          <a:p>
            <a:pPr lvl="1"/>
            <a:r>
              <a:rPr lang="en-CA" altLang="en-US" sz="1600" smtClean="0"/>
              <a:t>Explain the guidelines for creating ACLs.</a:t>
            </a:r>
          </a:p>
          <a:p>
            <a:pPr lvl="1"/>
            <a:r>
              <a:rPr lang="en-CA" altLang="en-US" sz="1600" smtClean="0"/>
              <a:t>Explain the guidelines for placement of ACLs.</a:t>
            </a:r>
          </a:p>
          <a:p>
            <a:pPr lvl="1"/>
            <a:r>
              <a:rPr lang="en-CA" altLang="en-US" sz="1600" smtClean="0"/>
              <a:t>Configure standard IPv4 ACLs to filter traffic according to networking requirements.</a:t>
            </a:r>
          </a:p>
          <a:p>
            <a:pPr lvl="1"/>
            <a:r>
              <a:rPr lang="en-CA" altLang="en-US" sz="1600" smtClean="0"/>
              <a:t>Modify a standard IPv4 ACL using sequence numbers.</a:t>
            </a:r>
          </a:p>
          <a:p>
            <a:pPr lvl="1"/>
            <a:r>
              <a:rPr lang="en-CA" altLang="en-US" sz="1600" smtClean="0"/>
              <a:t>Configure a standard ACL to secure vty access.</a:t>
            </a:r>
          </a:p>
          <a:p>
            <a:pPr lvl="1"/>
            <a:r>
              <a:rPr lang="en-CA" altLang="en-US" sz="1600" smtClean="0"/>
              <a:t>Explain the structure of an extended access control entry (ACE).</a:t>
            </a:r>
          </a:p>
          <a:p>
            <a:pPr lvl="1"/>
            <a:r>
              <a:rPr lang="en-CA" altLang="en-US" sz="1600" smtClean="0"/>
              <a:t>Configure extended IPv4 ACLs to filter traffic according to networking requirements.</a:t>
            </a:r>
          </a:p>
          <a:p>
            <a:pPr lvl="1"/>
            <a:r>
              <a:rPr lang="en-CA" altLang="en-US" sz="1600" smtClean="0"/>
              <a:t>Configure an ACL to limit debug output.</a:t>
            </a:r>
          </a:p>
          <a:p>
            <a:pPr lvl="1"/>
            <a:r>
              <a:rPr lang="en-CA" altLang="en-US" sz="1600" smtClean="0"/>
              <a:t>Explain how a router processes packets when an ACL is applied.</a:t>
            </a:r>
          </a:p>
          <a:p>
            <a:pPr lvl="1"/>
            <a:r>
              <a:rPr lang="en-CA" altLang="en-US" sz="1600" smtClean="0"/>
              <a:t>Troubleshoot common ACL errors using CLI commands.</a:t>
            </a:r>
          </a:p>
          <a:p>
            <a:pPr lvl="1"/>
            <a:r>
              <a:rPr lang="en-CA" altLang="en-US" sz="1600" smtClean="0"/>
              <a:t>Compare IPv4 and IPv6 ACL creation.</a:t>
            </a:r>
          </a:p>
          <a:p>
            <a:pPr lvl="1"/>
            <a:r>
              <a:rPr lang="en-CA" altLang="en-US" sz="1600" smtClean="0"/>
              <a:t>Configure IPv6 ACLs to filter traffic according to networking requirements.</a:t>
            </a:r>
          </a:p>
          <a:p>
            <a:pPr lvl="1"/>
            <a:endParaRPr lang="en-CA" altLang="en-US" sz="1600" smtClean="0"/>
          </a:p>
          <a:p>
            <a:endParaRPr lang="en-CA" altLang="en-US" sz="1800" smtClean="0"/>
          </a:p>
          <a:p>
            <a:endParaRPr lang="en-CA" altLang="en-US" sz="180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26E348-FDA0-4EAD-A71E-D5440BB06CE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FB66E6-C569-442C-BF28-60143FAF721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609600" y="4600575"/>
            <a:ext cx="8229600" cy="103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 out</a:t>
            </a:r>
          </a:p>
        </p:txBody>
      </p:sp>
      <p:pic>
        <p:nvPicPr>
          <p:cNvPr id="624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962400" y="1219200"/>
            <a:ext cx="2819400" cy="30480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2470" name="Right Arrow 6"/>
          <p:cNvSpPr>
            <a:spLocks noChangeArrowheads="1"/>
          </p:cNvSpPr>
          <p:nvPr/>
        </p:nvSpPr>
        <p:spPr bwMode="auto">
          <a:xfrm rot="-1464097">
            <a:off x="6908800" y="287338"/>
            <a:ext cx="820738" cy="788987"/>
          </a:xfrm>
          <a:prstGeom prst="rightArrow">
            <a:avLst>
              <a:gd name="adj1" fmla="val 50000"/>
              <a:gd name="adj2" fmla="val 500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247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352800" cy="1371600"/>
          </a:xfrm>
        </p:spPr>
        <p:txBody>
          <a:bodyPr/>
          <a:lstStyle/>
          <a:p>
            <a:r>
              <a:rPr lang="en-US" altLang="en-US" smtClean="0"/>
              <a:t>Permit a Specific Subnet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BC3093-75F2-4FB5-ACFF-13FDB18FA85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63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4191000" y="914400"/>
            <a:ext cx="2209800" cy="21336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3493" name="Right Arrow 6"/>
          <p:cNvSpPr>
            <a:spLocks noChangeArrowheads="1"/>
          </p:cNvSpPr>
          <p:nvPr/>
        </p:nvSpPr>
        <p:spPr bwMode="auto">
          <a:xfrm rot="-1464097">
            <a:off x="6908800" y="287338"/>
            <a:ext cx="820738" cy="788987"/>
          </a:xfrm>
          <a:prstGeom prst="rightArrow">
            <a:avLst>
              <a:gd name="adj1" fmla="val 50000"/>
              <a:gd name="adj2" fmla="val 500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3528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Deny a Specific Host and Permit a Specific Subnet</a:t>
            </a:r>
            <a:endParaRPr lang="en-US" dirty="0">
              <a:ea typeface="ＭＳ Ｐゴシック" charset="0"/>
            </a:endParaRPr>
          </a:p>
        </p:txBody>
      </p:sp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304800" y="4745038"/>
            <a:ext cx="8370888" cy="1655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host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 out</a:t>
            </a:r>
          </a:p>
        </p:txBody>
      </p: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4114800" y="2514600"/>
            <a:ext cx="22098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63497" name="TextBox 1"/>
          <p:cNvSpPr txBox="1">
            <a:spLocks noChangeArrowheads="1"/>
          </p:cNvSpPr>
          <p:nvPr/>
        </p:nvSpPr>
        <p:spPr bwMode="auto">
          <a:xfrm>
            <a:off x="5410200" y="27432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498" name="TextBox 10"/>
          <p:cNvSpPr txBox="1">
            <a:spLocks noChangeArrowheads="1"/>
          </p:cNvSpPr>
          <p:nvPr/>
        </p:nvSpPr>
        <p:spPr bwMode="auto">
          <a:xfrm>
            <a:off x="7924800" y="18288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934200" y="1143000"/>
            <a:ext cx="2209800" cy="25146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16222E-F142-4694-8725-1D81509E5A9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/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0"/>
            <a:ext cx="53927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4191000" y="1066800"/>
            <a:ext cx="2057400" cy="19812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4517" name="Right Arrow 6"/>
          <p:cNvSpPr>
            <a:spLocks noChangeArrowheads="1"/>
          </p:cNvSpPr>
          <p:nvPr/>
        </p:nvSpPr>
        <p:spPr bwMode="auto">
          <a:xfrm rot="-2563744">
            <a:off x="6026150" y="935038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645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352800" cy="1371600"/>
          </a:xfrm>
        </p:spPr>
        <p:txBody>
          <a:bodyPr/>
          <a:lstStyle/>
          <a:p>
            <a:r>
              <a:rPr lang="en-US" altLang="en-US" smtClean="0"/>
              <a:t>Deny a Specific Host</a:t>
            </a:r>
          </a:p>
        </p:txBody>
      </p:sp>
      <p:sp>
        <p:nvSpPr>
          <p:cNvPr id="64519" name="Oval 9"/>
          <p:cNvSpPr>
            <a:spLocks noChangeArrowheads="1"/>
          </p:cNvSpPr>
          <p:nvPr/>
        </p:nvSpPr>
        <p:spPr bwMode="auto">
          <a:xfrm>
            <a:off x="4114800" y="2514600"/>
            <a:ext cx="22098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64520" name="TextBox 1"/>
          <p:cNvSpPr txBox="1">
            <a:spLocks noChangeArrowheads="1"/>
          </p:cNvSpPr>
          <p:nvPr/>
        </p:nvSpPr>
        <p:spPr bwMode="auto">
          <a:xfrm>
            <a:off x="5410200" y="27432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521" name="TextBox 10"/>
          <p:cNvSpPr txBox="1">
            <a:spLocks noChangeArrowheads="1"/>
          </p:cNvSpPr>
          <p:nvPr/>
        </p:nvSpPr>
        <p:spPr bwMode="auto">
          <a:xfrm>
            <a:off x="569913" y="4752975"/>
            <a:ext cx="7848600" cy="1571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host 192.168.10.10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 in</a:t>
            </a:r>
          </a:p>
        </p:txBody>
      </p:sp>
      <p:sp>
        <p:nvSpPr>
          <p:cNvPr id="64522" name="Oval 11"/>
          <p:cNvSpPr>
            <a:spLocks noChangeArrowheads="1"/>
          </p:cNvSpPr>
          <p:nvPr/>
        </p:nvSpPr>
        <p:spPr bwMode="auto">
          <a:xfrm>
            <a:off x="6934200" y="1066800"/>
            <a:ext cx="2057400" cy="2590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A8A137-E194-4FCC-ABC2-96C961FA287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/>
          </a:p>
        </p:txBody>
      </p:sp>
      <p:pic>
        <p:nvPicPr>
          <p:cNvPr id="655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1755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85800"/>
          </a:xfrm>
        </p:spPr>
        <p:txBody>
          <a:bodyPr/>
          <a:lstStyle/>
          <a:p>
            <a:r>
              <a:rPr lang="en-US" altLang="en-US" smtClean="0"/>
              <a:t>Named ACL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Named ACLs</a:t>
            </a:r>
          </a:p>
        </p:txBody>
      </p:sp>
      <p:sp>
        <p:nvSpPr>
          <p:cNvPr id="140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229600" cy="4114800"/>
          </a:xfrm>
        </p:spPr>
        <p:txBody>
          <a:bodyPr/>
          <a:lstStyle/>
          <a:p>
            <a:r>
              <a:rPr lang="en-GB" altLang="en-US" smtClean="0"/>
              <a:t>Named ACLs allow standard and extended IP ACLs to be identified with an alphanumeric string (name) instead of the current numeric representation. </a:t>
            </a:r>
          </a:p>
          <a:p>
            <a:pPr lvl="1"/>
            <a:r>
              <a:rPr lang="en-GB" altLang="en-US" smtClean="0"/>
              <a:t>Name cannot start with a number.</a:t>
            </a:r>
          </a:p>
          <a:p>
            <a:r>
              <a:rPr lang="en-GB" altLang="en-US" smtClean="0"/>
              <a:t>Named ACLs help identify the function of the ACL.</a:t>
            </a:r>
          </a:p>
          <a:p>
            <a:r>
              <a:rPr lang="en-GB" altLang="en-US" smtClean="0"/>
              <a:t>The actual names used must be unique across all named access lists of all protocols and types on an individual router. </a:t>
            </a:r>
          </a:p>
          <a:p>
            <a:pPr lvl="1"/>
            <a:r>
              <a:rPr lang="en-GB" altLang="en-US" smtClean="0"/>
              <a:t>Names can be duplicated on different routers.</a:t>
            </a:r>
          </a:p>
          <a:p>
            <a:r>
              <a:rPr lang="en-GB" altLang="en-US" smtClean="0"/>
              <a:t>ACLs of different types cannot have the same name. </a:t>
            </a:r>
          </a:p>
          <a:p>
            <a:pPr lvl="1"/>
            <a:r>
              <a:rPr lang="en-GB" altLang="en-US" smtClean="0"/>
              <a:t>For example, it is illegal to specify a standard ACL named BOB and an extended ACL with the same name.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2400" y="1295400"/>
          <a:ext cx="8763000" cy="9144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RTR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(config)#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ip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access-list {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standard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extended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{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  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</a:t>
                      </a:r>
                      <a:r>
                        <a:rPr kumimoji="0" lang="en-CA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ccess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-list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extended   TELNET-FILTER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4A3477-B7CC-4996-96DF-5F7B9B10ACD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66573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Named ACLs Syntax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90788"/>
            <a:ext cx="8686800" cy="2614612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GB" dirty="0" smtClean="0">
                <a:ea typeface="ＭＳ Ｐゴシック" charset="0"/>
              </a:rPr>
              <a:t>You create the named ACL in global configuration mode.</a:t>
            </a:r>
          </a:p>
          <a:p>
            <a:pPr lvl="1">
              <a:buFont typeface="Wingdings" charset="0"/>
              <a:buChar char=""/>
              <a:defRPr/>
            </a:pPr>
            <a:endParaRPr lang="en-GB" sz="1800" dirty="0" smtClean="0"/>
          </a:p>
          <a:p>
            <a:pPr>
              <a:buFont typeface="Wingdings" charset="0"/>
              <a:buChar char="l"/>
              <a:defRPr/>
            </a:pPr>
            <a:r>
              <a:rPr lang="en-GB" dirty="0" smtClean="0">
                <a:ea typeface="ＭＳ Ｐゴシック" charset="0"/>
              </a:rPr>
              <a:t>Notice that the</a:t>
            </a:r>
            <a:r>
              <a:rPr lang="en-GB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ＭＳ Ｐゴシック" charset="0"/>
              </a:rPr>
              <a:t> access-list </a:t>
            </a:r>
            <a:r>
              <a:rPr lang="en-GB" dirty="0" smtClean="0">
                <a:ea typeface="ＭＳ Ｐゴシック" charset="0"/>
              </a:rPr>
              <a:t>command has changed to:</a:t>
            </a:r>
          </a:p>
          <a:p>
            <a:pPr lvl="1">
              <a:buFont typeface="Wingdings" charset="0"/>
              <a:buChar char=""/>
              <a:defRPr/>
            </a:pPr>
            <a:r>
              <a:rPr lang="en-GB" sz="1800" b="1" u="sng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ip</a:t>
            </a:r>
            <a:r>
              <a:rPr lang="en-GB" sz="1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access-list </a:t>
            </a:r>
          </a:p>
          <a:p>
            <a:pPr>
              <a:buFont typeface="Wingdings" charset="0"/>
              <a:buChar char="l"/>
              <a:defRPr/>
            </a:pPr>
            <a:endParaRPr lang="en-GB" dirty="0" smtClean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r>
              <a:rPr lang="en-GB" dirty="0" smtClean="0">
                <a:ea typeface="ＭＳ Ｐゴシック" charset="0"/>
              </a:rPr>
              <a:t>You then enter named ACL configuration mode.</a:t>
            </a:r>
          </a:p>
          <a:p>
            <a:pPr lvl="1">
              <a:buFont typeface="Wingdings" charset="0"/>
              <a:buChar char=""/>
              <a:defRPr/>
            </a:pPr>
            <a:r>
              <a:rPr lang="en-GB" sz="1800" dirty="0" smtClean="0"/>
              <a:t>The sub </a:t>
            </a:r>
            <a:r>
              <a:rPr lang="en-GB" sz="1800" dirty="0" err="1" smtClean="0"/>
              <a:t>config</a:t>
            </a:r>
            <a:r>
              <a:rPr lang="en-GB" sz="1800" dirty="0" smtClean="0"/>
              <a:t> mode prompt varies between standard and extended ACLs.</a:t>
            </a:r>
          </a:p>
          <a:p>
            <a:pPr lvl="1">
              <a:buFont typeface="Wingdings" charset="0"/>
              <a:buChar char=""/>
              <a:defRPr/>
            </a:pPr>
            <a:endParaRPr lang="en-GB" sz="1800" dirty="0" smtClean="0"/>
          </a:p>
        </p:txBody>
      </p:sp>
      <p:graphicFrame>
        <p:nvGraphicFramePr>
          <p:cNvPr id="1405956" name="Group 4"/>
          <p:cNvGraphicFramePr>
            <a:graphicFrameLocks noGrp="1"/>
          </p:cNvGraphicFramePr>
          <p:nvPr/>
        </p:nvGraphicFramePr>
        <p:xfrm>
          <a:off x="152400" y="1295400"/>
          <a:ext cx="8763000" cy="9144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RTR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(config)#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ip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access-list {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standard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extended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{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  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</a:t>
                      </a:r>
                      <a:r>
                        <a:rPr kumimoji="0" lang="en-CA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ccess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-list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extended 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TELNET-FILTER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5029200"/>
            <a:ext cx="80772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FontTx/>
              <a:buNone/>
            </a:pP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R1(config)#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ip access-list standard STANDARD-ACL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FontTx/>
              <a:buNone/>
            </a:pP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R1(config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-std-nacl</a:t>
            </a: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)#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exit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FontTx/>
              <a:buNone/>
            </a:pP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R1(config)#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ip access-list extended EXT-ACL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FontTx/>
              <a:buNone/>
            </a:pP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R1(config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-ext-nacl</a:t>
            </a: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)#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exit</a:t>
            </a:r>
          </a:p>
        </p:txBody>
      </p:sp>
      <p:sp>
        <p:nvSpPr>
          <p:cNvPr id="686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66EF0C-0E60-4E30-B691-D59E128BE71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68622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build="p" autoUpdateAnimBg="0"/>
      <p:bldP spid="6" grpId="0" build="p" animBg="1" autoUpdateAnimBg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Named ACLs Syntax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371600"/>
            <a:ext cx="8832850" cy="1371600"/>
          </a:xfrm>
        </p:spPr>
        <p:txBody>
          <a:bodyPr/>
          <a:lstStyle/>
          <a:p>
            <a:r>
              <a:rPr lang="en-GB" altLang="en-US" smtClean="0"/>
              <a:t>In ACL configuration mode, specify one or more conditions permitted or denied. </a:t>
            </a:r>
          </a:p>
          <a:p>
            <a:pPr lvl="1"/>
            <a:r>
              <a:rPr lang="en-GB" altLang="en-US" smtClean="0"/>
              <a:t>This determines whether the packet is passed or dropped.</a:t>
            </a:r>
          </a:p>
        </p:txBody>
      </p:sp>
      <p:graphicFrame>
        <p:nvGraphicFramePr>
          <p:cNvPr id="1406980" name="Group 4"/>
          <p:cNvGraphicFramePr>
            <a:graphicFrameLocks noGrp="1"/>
          </p:cNvGraphicFramePr>
          <p:nvPr/>
        </p:nvGraphicFramePr>
        <p:xfrm>
          <a:off x="228600" y="2928938"/>
          <a:ext cx="8763000" cy="4572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RTR(</a:t>
                      </a:r>
                      <a:r>
                        <a:rPr kumimoji="0" lang="en-C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config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|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-}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nacl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)#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deny {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ource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[source wildcard] | any}</a:t>
                      </a: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6986" name="Group 10"/>
          <p:cNvGraphicFramePr>
            <a:graphicFrameLocks noGrp="1"/>
          </p:cNvGraphicFramePr>
          <p:nvPr/>
        </p:nvGraphicFramePr>
        <p:xfrm>
          <a:off x="228600" y="3767138"/>
          <a:ext cx="8763000" cy="4572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RTR(</a:t>
                      </a:r>
                      <a:r>
                        <a:rPr kumimoji="0" lang="en-C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config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|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-}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nacl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)#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permit {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ource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[source wildcard] | any}</a:t>
                      </a: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6992" name="Group 16"/>
          <p:cNvGraphicFramePr>
            <a:graphicFrameLocks noGrp="1"/>
          </p:cNvGraphicFramePr>
          <p:nvPr/>
        </p:nvGraphicFramePr>
        <p:xfrm>
          <a:off x="228600" y="4662488"/>
          <a:ext cx="8763000" cy="457200"/>
        </p:xfrm>
        <a:graphic>
          <a:graphicData uri="http://schemas.openxmlformats.org/drawingml/2006/table">
            <a:tbl>
              <a:tblPr/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RTR(</a:t>
                      </a:r>
                      <a:r>
                        <a:rPr kumimoji="0" lang="en-CA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config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|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-}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nacl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)#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remark [comment]</a:t>
                      </a: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FE930-E736-41A1-8F2F-0BC00E4A1EE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70679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autoUpdateAnimBg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0"/>
            <a:ext cx="58801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F6F91B-60F4-44A8-A8CB-BC9B8240D7A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72708" name="Right Arrow 6"/>
          <p:cNvSpPr>
            <a:spLocks noChangeArrowheads="1"/>
          </p:cNvSpPr>
          <p:nvPr/>
        </p:nvSpPr>
        <p:spPr bwMode="auto">
          <a:xfrm rot="19036256" flipH="1">
            <a:off x="5681663" y="603250"/>
            <a:ext cx="515937" cy="790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7270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352800" cy="1371600"/>
          </a:xfrm>
        </p:spPr>
        <p:txBody>
          <a:bodyPr/>
          <a:lstStyle/>
          <a:p>
            <a:r>
              <a:rPr lang="en-US" altLang="en-US" smtClean="0"/>
              <a:t>Named ACL Example</a:t>
            </a:r>
          </a:p>
        </p:txBody>
      </p:sp>
      <p:sp>
        <p:nvSpPr>
          <p:cNvPr id="72710" name="Oval 9"/>
          <p:cNvSpPr>
            <a:spLocks noChangeArrowheads="1"/>
          </p:cNvSpPr>
          <p:nvPr/>
        </p:nvSpPr>
        <p:spPr bwMode="auto">
          <a:xfrm>
            <a:off x="6781800" y="2743200"/>
            <a:ext cx="22098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b="1">
              <a:solidFill>
                <a:srgbClr val="FF0000"/>
              </a:solidFill>
            </a:endParaRPr>
          </a:p>
        </p:txBody>
      </p:sp>
      <p:sp>
        <p:nvSpPr>
          <p:cNvPr id="72711" name="TextBox 1"/>
          <p:cNvSpPr txBox="1">
            <a:spLocks noChangeArrowheads="1"/>
          </p:cNvSpPr>
          <p:nvPr/>
        </p:nvSpPr>
        <p:spPr bwMode="auto">
          <a:xfrm>
            <a:off x="7086600" y="29718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712" name="TextBox 12"/>
          <p:cNvSpPr txBox="1">
            <a:spLocks noChangeArrowheads="1"/>
          </p:cNvSpPr>
          <p:nvPr/>
        </p:nvSpPr>
        <p:spPr bwMode="auto">
          <a:xfrm>
            <a:off x="304800" y="4581525"/>
            <a:ext cx="8113713" cy="204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standard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deny host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permit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NO_ACCESS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Commenting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73731" name="TextBox 5"/>
          <p:cNvSpPr txBox="1">
            <a:spLocks noChangeArrowheads="1"/>
          </p:cNvSpPr>
          <p:nvPr/>
        </p:nvSpPr>
        <p:spPr bwMode="auto">
          <a:xfrm>
            <a:off x="179388" y="1411288"/>
            <a:ext cx="8964612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</a:t>
            </a:r>
            <a:r>
              <a:rPr lang="en-CA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Do not allow Guest workstation through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host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</a:t>
            </a:r>
            <a:r>
              <a:rPr lang="en-CA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Allow devices from all other 192.168.x.x subnets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192.168.0.0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 out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endParaRPr lang="en-CA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179388" y="4227513"/>
            <a:ext cx="8964612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standard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Do not allow access from Lab workstation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deny host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remark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Allow access from all other networks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permit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CA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NO_ACCESS out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endParaRPr lang="en-CA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733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489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Example 1 – Commenting a numbered ACL</a:t>
            </a:r>
          </a:p>
        </p:txBody>
      </p:sp>
      <p:sp>
        <p:nvSpPr>
          <p:cNvPr id="73734" name="TextBox 8"/>
          <p:cNvSpPr txBox="1">
            <a:spLocks noChangeArrowheads="1"/>
          </p:cNvSpPr>
          <p:nvPr/>
        </p:nvSpPr>
        <p:spPr bwMode="auto">
          <a:xfrm>
            <a:off x="179388" y="3798888"/>
            <a:ext cx="452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Example 2 – Commenting a named ACL</a:t>
            </a:r>
          </a:p>
        </p:txBody>
      </p:sp>
      <p:sp>
        <p:nvSpPr>
          <p:cNvPr id="737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C27601-FE04-48F5-B53E-EF64E1F12BE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Editing Numbered ACLs Using Sequence Numbers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75779" name="TextBox 12"/>
          <p:cNvSpPr txBox="1">
            <a:spLocks noChangeArrowheads="1"/>
          </p:cNvSpPr>
          <p:nvPr/>
        </p:nvSpPr>
        <p:spPr bwMode="auto">
          <a:xfrm>
            <a:off x="1295400" y="2057400"/>
            <a:ext cx="7696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  192.168.10.99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TextBox 18"/>
          <p:cNvSpPr txBox="1">
            <a:spLocks noChangeArrowheads="1"/>
          </p:cNvSpPr>
          <p:nvPr/>
        </p:nvSpPr>
        <p:spPr bwMode="auto">
          <a:xfrm>
            <a:off x="1295400" y="3581400"/>
            <a:ext cx="7696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conf t</a:t>
            </a: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standard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host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68612" name="TextBox 19"/>
          <p:cNvSpPr txBox="1">
            <a:spLocks noChangeArrowheads="1"/>
          </p:cNvSpPr>
          <p:nvPr/>
        </p:nvSpPr>
        <p:spPr bwMode="auto">
          <a:xfrm>
            <a:off x="1295400" y="5410200"/>
            <a:ext cx="7696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 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2" name="TextBox 20"/>
          <p:cNvSpPr txBox="1">
            <a:spLocks noChangeArrowheads="1"/>
          </p:cNvSpPr>
          <p:nvPr/>
        </p:nvSpPr>
        <p:spPr bwMode="auto">
          <a:xfrm>
            <a:off x="304800" y="2057400"/>
            <a:ext cx="8001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Step 1</a:t>
            </a:r>
          </a:p>
        </p:txBody>
      </p:sp>
      <p:sp>
        <p:nvSpPr>
          <p:cNvPr id="68614" name="TextBox 21"/>
          <p:cNvSpPr txBox="1">
            <a:spLocks noChangeArrowheads="1"/>
          </p:cNvSpPr>
          <p:nvPr/>
        </p:nvSpPr>
        <p:spPr bwMode="auto">
          <a:xfrm>
            <a:off x="228600" y="3581400"/>
            <a:ext cx="8001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Step 2</a:t>
            </a:r>
          </a:p>
        </p:txBody>
      </p:sp>
      <p:sp>
        <p:nvSpPr>
          <p:cNvPr id="68615" name="TextBox 22"/>
          <p:cNvSpPr txBox="1">
            <a:spLocks noChangeArrowheads="1"/>
          </p:cNvSpPr>
          <p:nvPr/>
        </p:nvSpPr>
        <p:spPr bwMode="auto">
          <a:xfrm>
            <a:off x="228600" y="5410200"/>
            <a:ext cx="8001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Step 3</a:t>
            </a:r>
          </a:p>
        </p:txBody>
      </p:sp>
      <p:sp>
        <p:nvSpPr>
          <p:cNvPr id="75785" name="TextBox 25"/>
          <p:cNvSpPr txBox="1">
            <a:spLocks noChangeArrowheads="1"/>
          </p:cNvSpPr>
          <p:nvPr/>
        </p:nvSpPr>
        <p:spPr bwMode="auto">
          <a:xfrm>
            <a:off x="152400" y="914400"/>
            <a:ext cx="15303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/>
              <a:t>Configuration</a:t>
            </a:r>
          </a:p>
        </p:txBody>
      </p:sp>
      <p:sp>
        <p:nvSpPr>
          <p:cNvPr id="75786" name="TextBox 26"/>
          <p:cNvSpPr txBox="1">
            <a:spLocks noChangeArrowheads="1"/>
          </p:cNvSpPr>
          <p:nvPr/>
        </p:nvSpPr>
        <p:spPr bwMode="auto">
          <a:xfrm>
            <a:off x="381000" y="1219200"/>
            <a:ext cx="8610600" cy="62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host 192.168.10.99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192.168.0.0 0.0.255.255</a:t>
            </a:r>
          </a:p>
        </p:txBody>
      </p:sp>
      <p:sp>
        <p:nvSpPr>
          <p:cNvPr id="757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CA42AD-F349-41AD-AF7A-3542F2BF4D3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75788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4" grpId="0" animBg="1"/>
      <p:bldP spid="6861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3733800" cy="2209800"/>
          </a:xfrm>
        </p:spPr>
        <p:txBody>
          <a:bodyPr/>
          <a:lstStyle/>
          <a:p>
            <a:r>
              <a:rPr lang="en-CA" altLang="en-US" smtClean="0"/>
              <a:t>Access Control Lists</a:t>
            </a:r>
            <a:br>
              <a:rPr lang="en-CA" altLang="en-US" smtClean="0"/>
            </a:br>
            <a:r>
              <a:rPr lang="en-CA" altLang="en-US" smtClean="0"/>
              <a:t>(ACLs)</a:t>
            </a:r>
          </a:p>
        </p:txBody>
      </p:sp>
      <p:pic>
        <p:nvPicPr>
          <p:cNvPr id="9219" name="Picture 5" descr="router%20(traffic%20c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5"/>
          <a:stretch>
            <a:fillRect/>
          </a:stretch>
        </p:blipFill>
        <p:spPr bwMode="auto">
          <a:xfrm>
            <a:off x="4191000" y="2133600"/>
            <a:ext cx="4654550" cy="3163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smtClean="0"/>
              <a:t>Editing Named ACLs – Adding a Line</a:t>
            </a:r>
          </a:p>
        </p:txBody>
      </p:sp>
      <p:sp>
        <p:nvSpPr>
          <p:cNvPr id="69634" name="TextBox 5"/>
          <p:cNvSpPr txBox="1">
            <a:spLocks noChangeArrowheads="1"/>
          </p:cNvSpPr>
          <p:nvPr/>
        </p:nvSpPr>
        <p:spPr bwMode="auto">
          <a:xfrm>
            <a:off x="304800" y="1371600"/>
            <a:ext cx="8686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conf 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Enter configuration commands, one per line.  End with CNTL/Z.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standard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deny host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R1(config-std-nacl)#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381000" y="6019800"/>
            <a:ext cx="6767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Note</a:t>
            </a:r>
            <a:r>
              <a:rPr lang="en-US" altLang="en-US" sz="1800"/>
              <a:t>: The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sequence-number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cs typeface="Courier New" panose="02070309020205020404" pitchFamily="49" charset="0"/>
              </a:rPr>
              <a:t>named-ACL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/>
              <a:t>command is used to delete individual statements</a:t>
            </a:r>
            <a:r>
              <a:rPr lang="en-US" altLang="en-US" sz="1400"/>
              <a:t>.</a:t>
            </a: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E13E04-98CB-47FE-B780-6B469AD01A1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7783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Verifying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228600" y="1828800"/>
            <a:ext cx="8424863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 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Serial0/0/0 is up, line protocol is 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10.1.1.1/30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cs typeface="Courier New" panose="02070309020205020404" pitchFamily="49" charset="0"/>
              </a:rPr>
              <a:t>  &lt;output omitted&gt;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cs typeface="Courier New" panose="02070309020205020404" pitchFamily="49" charset="0"/>
              </a:rPr>
              <a:t> &lt;output omitted&gt;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GigabitEthernet0/1 is up, line protocol is 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cs typeface="Courier New" panose="02070309020205020404" pitchFamily="49" charset="0"/>
              </a:rPr>
              <a:t>  &lt;output omitted&gt;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Outgoing access list is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cs typeface="Courier New" panose="02070309020205020404" pitchFamily="49" charset="0"/>
              </a:rPr>
              <a:t>  &lt;output omitted&gt;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87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916521-BBCF-4ADE-A4B7-2753BA3488A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9"/>
          <p:cNvSpPr txBox="1">
            <a:spLocks noChangeArrowheads="1"/>
          </p:cNvSpPr>
          <p:nvPr/>
        </p:nvSpPr>
        <p:spPr bwMode="auto">
          <a:xfrm>
            <a:off x="381000" y="1524000"/>
            <a:ext cx="8424863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Verifying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8192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B6C7D-E406-4F75-9582-FE86B5177BC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Viewing ACL Statistics</a:t>
            </a:r>
            <a:endParaRPr lang="en-US" dirty="0">
              <a:ea typeface="ＭＳ Ｐゴシック" charset="0"/>
            </a:endParaRPr>
          </a:p>
        </p:txBody>
      </p:sp>
      <p:sp>
        <p:nvSpPr>
          <p:cNvPr id="83971" name="TextBox 9"/>
          <p:cNvSpPr txBox="1">
            <a:spLocks noChangeArrowheads="1"/>
          </p:cNvSpPr>
          <p:nvPr/>
        </p:nvSpPr>
        <p:spPr bwMode="auto">
          <a:xfrm>
            <a:off x="244475" y="1066800"/>
            <a:ext cx="8424863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192.168.10.10 (4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 (4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7" name="TextBox 10"/>
          <p:cNvSpPr txBox="1">
            <a:spLocks noChangeArrowheads="1"/>
          </p:cNvSpPr>
          <p:nvPr/>
        </p:nvSpPr>
        <p:spPr bwMode="auto">
          <a:xfrm>
            <a:off x="228600" y="4313238"/>
            <a:ext cx="8424863" cy="254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  192.168.10.10 (8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 (4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228600" y="3962400"/>
            <a:ext cx="407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Output after pinging PC3 from PC1.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705600" y="4114800"/>
            <a:ext cx="1520825" cy="944563"/>
          </a:xfrm>
          <a:prstGeom prst="wedgeRectCallout">
            <a:avLst>
              <a:gd name="adj1" fmla="val -95054"/>
              <a:gd name="adj2" fmla="val 51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Matches have been incremented.</a:t>
            </a:r>
          </a:p>
        </p:txBody>
      </p:sp>
      <p:sp>
        <p:nvSpPr>
          <p:cNvPr id="8397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6CB4C7-40B5-4D8D-B587-EDED12C3D47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83976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/>
      <p:bldP spid="72708" grpId="0"/>
      <p:bldP spid="5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Clearing ACL Statistics</a:t>
            </a:r>
            <a:endParaRPr lang="en-US" dirty="0">
              <a:ea typeface="ＭＳ Ｐゴシック" charset="0"/>
            </a:endParaRPr>
          </a:p>
        </p:txBody>
      </p:sp>
      <p:sp>
        <p:nvSpPr>
          <p:cNvPr id="73730" name="TextBox 10"/>
          <p:cNvSpPr txBox="1">
            <a:spLocks noChangeArrowheads="1"/>
          </p:cNvSpPr>
          <p:nvPr/>
        </p:nvSpPr>
        <p:spPr bwMode="auto">
          <a:xfrm>
            <a:off x="244475" y="962025"/>
            <a:ext cx="8424863" cy="551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  192.168.10.10 (8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 (4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clear access-list counters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deny   192.168.10.10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192.168.0.0, wildcard bits 0.0.255.255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NO_ACCESS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15 deny   192.168.11.11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192.168.11.10 (4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192.168.11.0,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715000" y="3733800"/>
            <a:ext cx="1752600" cy="733425"/>
          </a:xfrm>
          <a:prstGeom prst="wedgeRectCallout">
            <a:avLst>
              <a:gd name="adj1" fmla="val -132184"/>
              <a:gd name="adj2" fmla="val 72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Matches have been cleared.</a:t>
            </a:r>
          </a:p>
        </p:txBody>
      </p:sp>
      <p:sp>
        <p:nvSpPr>
          <p:cNvPr id="860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130BE9-EEA6-44B6-9F2C-94F501B7CBC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86022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7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7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91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Standard ACL Sequence Numbers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and Internal Logic</a:t>
            </a:r>
            <a:endParaRPr lang="en-US" dirty="0">
              <a:ea typeface="ＭＳ Ｐゴシック" charset="0"/>
            </a:endParaRPr>
          </a:p>
        </p:txBody>
      </p:sp>
      <p:sp>
        <p:nvSpPr>
          <p:cNvPr id="74754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686800" cy="549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192.168.10.0 0.0.0.255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192.168.20.0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deny 192.168.30.0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running-config | include access-list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permit 10.0.0.5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deny  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deny   192.168.20.0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access-list 1 deny   192.168.30.0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391400" y="1219200"/>
            <a:ext cx="360363" cy="838200"/>
          </a:xfrm>
          <a:prstGeom prst="rightBrace">
            <a:avLst/>
          </a:prstGeom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756" name="TextBox 11"/>
          <p:cNvSpPr txBox="1">
            <a:spLocks noChangeArrowheads="1"/>
          </p:cNvSpPr>
          <p:nvPr/>
        </p:nvSpPr>
        <p:spPr bwMode="auto">
          <a:xfrm>
            <a:off x="6324600" y="2438400"/>
            <a:ext cx="1682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3300"/>
                </a:solidFill>
              </a:rPr>
              <a:t>Host statements (no conflicts</a:t>
            </a:r>
          </a:p>
        </p:txBody>
      </p:sp>
      <p:sp>
        <p:nvSpPr>
          <p:cNvPr id="74757" name="TextBox 12"/>
          <p:cNvSpPr txBox="1">
            <a:spLocks noChangeArrowheads="1"/>
          </p:cNvSpPr>
          <p:nvPr/>
        </p:nvSpPr>
        <p:spPr bwMode="auto">
          <a:xfrm>
            <a:off x="7772400" y="1143000"/>
            <a:ext cx="137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Range (network) statements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867400" y="1981200"/>
            <a:ext cx="360363" cy="1447800"/>
          </a:xfrm>
          <a:prstGeom prst="rightBrace">
            <a:avLst/>
          </a:prstGeom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759" name="TextBox 16"/>
          <p:cNvSpPr txBox="1">
            <a:spLocks noChangeArrowheads="1"/>
          </p:cNvSpPr>
          <p:nvPr/>
        </p:nvSpPr>
        <p:spPr bwMode="auto">
          <a:xfrm>
            <a:off x="4800600" y="4267200"/>
            <a:ext cx="1682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3300"/>
                </a:solidFill>
              </a:rPr>
              <a:t>Host statements (no conflicts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343400" y="3886200"/>
            <a:ext cx="360363" cy="1371600"/>
          </a:xfrm>
          <a:prstGeom prst="rightBrace">
            <a:avLst/>
          </a:prstGeom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6172200" y="5257800"/>
            <a:ext cx="360363" cy="838200"/>
          </a:xfrm>
          <a:prstGeom prst="rightBrace">
            <a:avLst/>
          </a:prstGeom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762" name="TextBox 19"/>
          <p:cNvSpPr txBox="1">
            <a:spLocks noChangeArrowheads="1"/>
          </p:cNvSpPr>
          <p:nvPr/>
        </p:nvSpPr>
        <p:spPr bwMode="auto">
          <a:xfrm>
            <a:off x="6553200" y="5181600"/>
            <a:ext cx="137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</a:rPr>
              <a:t>Range (network) statements</a:t>
            </a:r>
          </a:p>
        </p:txBody>
      </p:sp>
      <p:sp>
        <p:nvSpPr>
          <p:cNvPr id="8807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26263" y="64103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3DD17-7BCC-4E45-ABE3-D3222A5FB2F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88077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47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7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47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4756" grpId="0"/>
      <p:bldP spid="74757" grpId="0"/>
      <p:bldP spid="16" grpId="0" animBg="1"/>
      <p:bldP spid="74759" grpId="0"/>
      <p:bldP spid="18" grpId="0" animBg="1"/>
      <p:bldP spid="19" grpId="0" animBg="1"/>
      <p:bldP spid="74762" grpId="0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5"/>
            <a:ext cx="91440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Standard ACL Sequence Numbers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After Reload</a:t>
            </a:r>
            <a:endParaRPr lang="en-US" dirty="0">
              <a:ea typeface="ＭＳ Ｐゴシック" charset="0"/>
            </a:endParaRPr>
          </a:p>
        </p:txBody>
      </p:sp>
      <p:sp>
        <p:nvSpPr>
          <p:cNvPr id="75778" name="TextBox 2"/>
          <p:cNvSpPr txBox="1">
            <a:spLocks noChangeArrowheads="1"/>
          </p:cNvSpPr>
          <p:nvPr/>
        </p:nvSpPr>
        <p:spPr bwMode="auto">
          <a:xfrm>
            <a:off x="152400" y="533400"/>
            <a:ext cx="8991600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50 permit 10.0.0.2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60 permit 10.0.0.3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40 permit 10.0.0.1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70 permit 10.0.0.4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80 permit 10.0.0.5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deny   192.168.10.0,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deny   192.168.20.0,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30 deny   192.168.30.0,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10.0.0.2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10.0.0.3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10.0.0.1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10.0.0.4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10.0.0.5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deny   192.168.10.0,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deny   192.168.20.0,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deny   192.168.30.0, wildcard bits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3962400" y="1295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</a:rPr>
              <a:t>Host statements are listed first, in an order to be efficiently processed by the IOS keeping the original sequence numbers assigned by IOS</a:t>
            </a:r>
          </a:p>
        </p:txBody>
      </p:sp>
      <p:sp>
        <p:nvSpPr>
          <p:cNvPr id="75780" name="TextBox 10"/>
          <p:cNvSpPr txBox="1">
            <a:spLocks noChangeArrowheads="1"/>
          </p:cNvSpPr>
          <p:nvPr/>
        </p:nvSpPr>
        <p:spPr bwMode="auto">
          <a:xfrm>
            <a:off x="5791200" y="3429000"/>
            <a:ext cx="33385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Range statements are listed after host statements, in the order they were entered, also with original sequence numbers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352800" y="1371600"/>
            <a:ext cx="360363" cy="912813"/>
          </a:xfrm>
          <a:prstGeom prst="rightBrace">
            <a:avLst/>
          </a:prstGeom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15200" y="2590800"/>
            <a:ext cx="360363" cy="762000"/>
          </a:xfrm>
          <a:prstGeom prst="rightBrace">
            <a:avLst/>
          </a:prstGeom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12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9DB8E-BDF6-4A64-BFF9-E67F58A5848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57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57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7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7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7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6" grpId="0" animBg="1"/>
      <p:bldP spid="13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Securing VTY Ports with Standard IPv4 ACLs</a:t>
            </a:r>
          </a:p>
        </p:txBody>
      </p:sp>
      <p:sp>
        <p:nvSpPr>
          <p:cNvPr id="921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644CE-7A43-4344-BD97-EC0FF88A94D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/>
          </a:p>
        </p:txBody>
      </p:sp>
      <p:pic>
        <p:nvPicPr>
          <p:cNvPr id="931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0"/>
            <a:ext cx="6375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Box 4"/>
          <p:cNvSpPr txBox="1">
            <a:spLocks noChangeArrowheads="1"/>
          </p:cNvSpPr>
          <p:nvPr/>
        </p:nvSpPr>
        <p:spPr bwMode="auto">
          <a:xfrm>
            <a:off x="396875" y="4076700"/>
            <a:ext cx="8424863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login local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transport input ssh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access-class 21 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21 permit 192.168.10.0 0.0.0.255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access-list 21 deny any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3962400" y="914400"/>
            <a:ext cx="1981200" cy="28194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3190" name="Right Arrow 6"/>
          <p:cNvSpPr>
            <a:spLocks noChangeArrowheads="1"/>
          </p:cNvSpPr>
          <p:nvPr/>
        </p:nvSpPr>
        <p:spPr bwMode="auto">
          <a:xfrm rot="-5400000">
            <a:off x="5547519" y="870744"/>
            <a:ext cx="820737" cy="790575"/>
          </a:xfrm>
          <a:prstGeom prst="rightArrow">
            <a:avLst>
              <a:gd name="adj1" fmla="val 50000"/>
              <a:gd name="adj2" fmla="val 49975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3191" name="TextBox 9"/>
          <p:cNvSpPr txBox="1">
            <a:spLocks noChangeArrowheads="1"/>
          </p:cNvSpPr>
          <p:nvPr/>
        </p:nvSpPr>
        <p:spPr bwMode="auto">
          <a:xfrm>
            <a:off x="7086600" y="19050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192" name="Oval 10"/>
          <p:cNvSpPr>
            <a:spLocks noChangeArrowheads="1"/>
          </p:cNvSpPr>
          <p:nvPr/>
        </p:nvSpPr>
        <p:spPr bwMode="auto">
          <a:xfrm>
            <a:off x="5943600" y="1143000"/>
            <a:ext cx="2209800" cy="25146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AF6C8F-3009-40BE-867C-C24D50215BB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/>
          </a:p>
        </p:txBody>
      </p:sp>
      <p:pic>
        <p:nvPicPr>
          <p:cNvPr id="942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1219200"/>
            <a:ext cx="6375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Oval 5"/>
          <p:cNvSpPr>
            <a:spLocks noChangeArrowheads="1"/>
          </p:cNvSpPr>
          <p:nvPr/>
        </p:nvSpPr>
        <p:spPr bwMode="auto">
          <a:xfrm>
            <a:off x="3962400" y="2133600"/>
            <a:ext cx="1981200" cy="28194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4213" name="Right Arrow 6"/>
          <p:cNvSpPr>
            <a:spLocks noChangeArrowheads="1"/>
          </p:cNvSpPr>
          <p:nvPr/>
        </p:nvSpPr>
        <p:spPr bwMode="auto">
          <a:xfrm rot="-5400000">
            <a:off x="5547519" y="2089944"/>
            <a:ext cx="820737" cy="790575"/>
          </a:xfrm>
          <a:prstGeom prst="rightArrow">
            <a:avLst>
              <a:gd name="adj1" fmla="val 50000"/>
              <a:gd name="adj2" fmla="val 49975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4214" name="TextBox 9"/>
          <p:cNvSpPr txBox="1">
            <a:spLocks noChangeArrowheads="1"/>
          </p:cNvSpPr>
          <p:nvPr/>
        </p:nvSpPr>
        <p:spPr bwMode="auto">
          <a:xfrm>
            <a:off x="7086600" y="3124200"/>
            <a:ext cx="68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215" name="Oval 10"/>
          <p:cNvSpPr>
            <a:spLocks noChangeArrowheads="1"/>
          </p:cNvSpPr>
          <p:nvPr/>
        </p:nvSpPr>
        <p:spPr bwMode="auto">
          <a:xfrm>
            <a:off x="5943600" y="2362200"/>
            <a:ext cx="2209800" cy="25146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4216" name="TextBox 8"/>
          <p:cNvSpPr txBox="1">
            <a:spLocks noChangeArrowheads="1"/>
          </p:cNvSpPr>
          <p:nvPr/>
        </p:nvSpPr>
        <p:spPr bwMode="auto">
          <a:xfrm>
            <a:off x="26988" y="-36513"/>
            <a:ext cx="9117012" cy="1484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Standard IP access list 21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permit 192.168.10.0, wildcard bits 0.0.0.255 (2 matches)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deny   any (1 match)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78856" name="TextBox 11"/>
          <p:cNvSpPr txBox="1">
            <a:spLocks noChangeArrowheads="1"/>
          </p:cNvSpPr>
          <p:nvPr/>
        </p:nvSpPr>
        <p:spPr bwMode="auto">
          <a:xfrm>
            <a:off x="4930775" y="5013325"/>
            <a:ext cx="4213225" cy="16922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PC2&gt;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ssh 192.168.11.1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ssh connect to host 192.168.11.1 port 22: Connection refused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PC2&gt;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7" name="TextBox 12"/>
          <p:cNvSpPr txBox="1">
            <a:spLocks noChangeArrowheads="1"/>
          </p:cNvSpPr>
          <p:nvPr/>
        </p:nvSpPr>
        <p:spPr bwMode="auto">
          <a:xfrm>
            <a:off x="304800" y="4953000"/>
            <a:ext cx="3808413" cy="167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PC1&gt;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ssh 192.168.10.1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Login as: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9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7885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 Control Lists (ACLs)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1219200"/>
            <a:ext cx="4375150" cy="5132388"/>
          </a:xfrm>
        </p:spPr>
        <p:txBody>
          <a:bodyPr/>
          <a:lstStyle/>
          <a:p>
            <a:r>
              <a:rPr lang="en-CA" altLang="en-US" smtClean="0"/>
              <a:t>By default, a router does not filter traffic.</a:t>
            </a:r>
          </a:p>
          <a:p>
            <a:endParaRPr lang="en-CA" altLang="en-US" smtClean="0"/>
          </a:p>
          <a:p>
            <a:r>
              <a:rPr lang="en-CA" altLang="en-US" smtClean="0"/>
              <a:t>When an ACL is applied to an interface:</a:t>
            </a:r>
          </a:p>
          <a:p>
            <a:pPr lvl="1"/>
            <a:r>
              <a:rPr lang="en-CA" altLang="en-US" smtClean="0"/>
              <a:t>performs the additional task of evaluating all network packets </a:t>
            </a:r>
          </a:p>
          <a:p>
            <a:pPr lvl="1"/>
            <a:r>
              <a:rPr lang="en-CA" altLang="en-US" smtClean="0"/>
              <a:t>determines if the packet can be forwarded in or out of the interface. </a:t>
            </a:r>
          </a:p>
          <a:p>
            <a:endParaRPr lang="en-CA" altLang="en-US" smtClean="0"/>
          </a:p>
        </p:txBody>
      </p:sp>
      <p:pic>
        <p:nvPicPr>
          <p:cNvPr id="1024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143000"/>
            <a:ext cx="46402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45238" y="1179513"/>
            <a:ext cx="915987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5" y="2322513"/>
            <a:ext cx="985838" cy="328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3588" y="3144838"/>
            <a:ext cx="933450" cy="55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98975" y="2789238"/>
            <a:ext cx="950913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/>
          </a:p>
        </p:txBody>
      </p:sp>
      <p:sp>
        <p:nvSpPr>
          <p:cNvPr id="6" name="Oval 5"/>
          <p:cNvSpPr/>
          <p:nvPr/>
        </p:nvSpPr>
        <p:spPr bwMode="auto">
          <a:xfrm>
            <a:off x="6583680" y="1243584"/>
            <a:ext cx="338328" cy="27432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2124" tIns="41061" rIns="82124" bIns="41061" anchor="ctr"/>
          <a:lstStyle/>
          <a:p>
            <a:pPr algn="ctr" eaLnBrk="1" hangingPunct="1">
              <a:defRPr/>
            </a:pPr>
            <a:r>
              <a:rPr lang="en-CA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114032" y="2313431"/>
            <a:ext cx="338328" cy="27432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2124" tIns="41061" rIns="82124" bIns="41061" anchor="ctr"/>
          <a:lstStyle/>
          <a:p>
            <a:pPr algn="ctr" eaLnBrk="1" hangingPunct="1">
              <a:defRPr/>
            </a:pPr>
            <a:r>
              <a:rPr lang="en-CA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839461" y="2907793"/>
            <a:ext cx="338328" cy="27432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2124" tIns="41061" rIns="82124" bIns="41061" anchor="ctr"/>
          <a:lstStyle/>
          <a:p>
            <a:pPr algn="ctr" eaLnBrk="1" hangingPunct="1">
              <a:defRPr/>
            </a:pPr>
            <a:r>
              <a:rPr lang="en-CA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388352" y="3273554"/>
            <a:ext cx="338328" cy="27432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2124" tIns="41061" rIns="82124" bIns="41061" anchor="ctr"/>
          <a:lstStyle/>
          <a:p>
            <a:pPr algn="ctr" eaLnBrk="1" hangingPunct="1">
              <a:defRPr/>
            </a:pPr>
            <a:r>
              <a:rPr lang="en-CA" sz="1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6565900" y="1938338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7173913" y="2971800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6488113" y="3273425"/>
            <a:ext cx="0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5097463" y="3292475"/>
            <a:ext cx="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02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E4B45E-866E-44AA-A169-25C1E6CA919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8229600" cy="2209800"/>
          </a:xfrm>
        </p:spPr>
        <p:txBody>
          <a:bodyPr/>
          <a:lstStyle/>
          <a:p>
            <a:r>
              <a:rPr lang="en-US" altLang="en-US" smtClean="0"/>
              <a:t>Configuring Extended IPv4 ACLs</a:t>
            </a:r>
            <a:br>
              <a:rPr lang="en-US" altLang="en-US" smtClean="0"/>
            </a:br>
            <a:r>
              <a:rPr lang="en-US" altLang="en-US" smtClean="0"/>
              <a:t>        Numbered and Named</a:t>
            </a:r>
          </a:p>
        </p:txBody>
      </p:sp>
      <p:sp>
        <p:nvSpPr>
          <p:cNvPr id="952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32BACA-9D3B-489B-8452-375CE83BF25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/>
          </a:p>
        </p:txBody>
      </p:sp>
      <p:pic>
        <p:nvPicPr>
          <p:cNvPr id="962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193800"/>
            <a:ext cx="75692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BD5C24-2854-4F95-8EBF-AC869C789B9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/>
          </a:p>
        </p:txBody>
      </p:sp>
      <p:pic>
        <p:nvPicPr>
          <p:cNvPr id="972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838200"/>
            <a:ext cx="8843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4D8056-A1C9-4506-B4A8-CCDF65D42D7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/>
          </a:p>
        </p:txBody>
      </p:sp>
      <p:pic>
        <p:nvPicPr>
          <p:cNvPr id="983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82600"/>
            <a:ext cx="69469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Extended ACLs</a:t>
            </a:r>
          </a:p>
        </p:txBody>
      </p:sp>
      <p:sp>
        <p:nvSpPr>
          <p:cNvPr id="1391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638800"/>
          </a:xfrm>
        </p:spPr>
        <p:txBody>
          <a:bodyPr/>
          <a:lstStyle/>
          <a:p>
            <a:r>
              <a:rPr lang="en-CA" altLang="en-US" smtClean="0"/>
              <a:t>Extended ACLs are used more often than standard ACLs because they provide a greater degree of control. </a:t>
            </a:r>
            <a:r>
              <a:rPr lang="en-GB" altLang="en-US" smtClean="0"/>
              <a:t>Extended ACLs p</a:t>
            </a:r>
            <a:r>
              <a:rPr lang="fr-CA" altLang="en-US" smtClean="0"/>
              <a:t>rovide more </a:t>
            </a:r>
            <a:r>
              <a:rPr lang="en-CA" altLang="en-US" smtClean="0"/>
              <a:t>precise traffic-filtering control</a:t>
            </a:r>
            <a:r>
              <a:rPr lang="fr-CA" altLang="en-US" smtClean="0"/>
              <a:t>.</a:t>
            </a:r>
          </a:p>
          <a:p>
            <a:pPr lvl="1"/>
            <a:r>
              <a:rPr lang="en-GB" altLang="en-US" smtClean="0"/>
              <a:t>Also referred to as “increased granular control”.</a:t>
            </a:r>
          </a:p>
          <a:p>
            <a:endParaRPr lang="en-GB" altLang="en-US" smtClean="0"/>
          </a:p>
          <a:p>
            <a:r>
              <a:rPr lang="en-GB" altLang="en-US" smtClean="0"/>
              <a:t>All extended ACLs filter on Source IP address AND </a:t>
            </a:r>
            <a:r>
              <a:rPr lang="en-GB" altLang="en-US" b="1" smtClean="0"/>
              <a:t>Destination IP address</a:t>
            </a:r>
            <a:r>
              <a:rPr lang="en-GB" altLang="en-US" smtClean="0"/>
              <a:t>.</a:t>
            </a:r>
          </a:p>
          <a:p>
            <a:endParaRPr lang="en-GB" altLang="en-US" smtClean="0"/>
          </a:p>
          <a:p>
            <a:r>
              <a:rPr lang="en-GB" altLang="en-US" smtClean="0"/>
              <a:t>But what make them really special is that they can also filter based on:</a:t>
            </a:r>
          </a:p>
          <a:p>
            <a:pPr lvl="1"/>
            <a:r>
              <a:rPr lang="en-GB" altLang="en-US" smtClean="0"/>
              <a:t>Upper layer protocols (e.g., IP, TCP, UDP, ICMP, EIGRP, …)</a:t>
            </a:r>
          </a:p>
          <a:p>
            <a:pPr lvl="1"/>
            <a:r>
              <a:rPr lang="en-GB" altLang="en-US" smtClean="0"/>
              <a:t>Source port</a:t>
            </a:r>
          </a:p>
          <a:p>
            <a:pPr lvl="1"/>
            <a:r>
              <a:rPr lang="en-GB" altLang="en-US" smtClean="0"/>
              <a:t>Destination port</a:t>
            </a:r>
          </a:p>
          <a:p>
            <a:pPr lvl="1"/>
            <a:endParaRPr lang="en-GB" altLang="en-US" smtClean="0"/>
          </a:p>
        </p:txBody>
      </p:sp>
      <p:sp>
        <p:nvSpPr>
          <p:cNvPr id="993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432883-64FF-4E6C-A700-ED936107F04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99333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9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21" grpId="0" build="p" autoUpdateAnimBg="0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Extended ACLs Syntax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4738" y="5373688"/>
            <a:ext cx="2754312" cy="661987"/>
          </a:xfrm>
          <a:solidFill>
            <a:srgbClr val="FFFF9B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0" indent="0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GB" altLang="en-US" sz="1400" smtClean="0"/>
              <a:t>These options change depending which Protocol is selected.</a:t>
            </a:r>
          </a:p>
        </p:txBody>
      </p:sp>
      <p:sp>
        <p:nvSpPr>
          <p:cNvPr id="1606663" name="Rectangle 7"/>
          <p:cNvSpPr>
            <a:spLocks noChangeArrowheads="1"/>
          </p:cNvSpPr>
          <p:nvPr/>
        </p:nvSpPr>
        <p:spPr bwMode="auto">
          <a:xfrm>
            <a:off x="4787900" y="2928938"/>
            <a:ext cx="12573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any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host</a:t>
            </a: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606664" name="Rectangle 8"/>
          <p:cNvSpPr>
            <a:spLocks noChangeArrowheads="1"/>
          </p:cNvSpPr>
          <p:nvPr/>
        </p:nvSpPr>
        <p:spPr bwMode="auto">
          <a:xfrm>
            <a:off x="3617913" y="2928938"/>
            <a:ext cx="11699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any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host</a:t>
            </a: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606677" name="Rectangle 21"/>
          <p:cNvSpPr>
            <a:spLocks noChangeArrowheads="1"/>
          </p:cNvSpPr>
          <p:nvPr/>
        </p:nvSpPr>
        <p:spPr bwMode="auto">
          <a:xfrm>
            <a:off x="6045200" y="2928938"/>
            <a:ext cx="12366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LT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GT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EQ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NEQ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606681" name="Rectangle 25"/>
          <p:cNvSpPr>
            <a:spLocks noChangeArrowheads="1"/>
          </p:cNvSpPr>
          <p:nvPr/>
        </p:nvSpPr>
        <p:spPr bwMode="auto">
          <a:xfrm>
            <a:off x="5194300" y="2555875"/>
            <a:ext cx="8509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900" b="1">
                <a:latin typeface="Courier New" panose="02070309020205020404" pitchFamily="49" charset="0"/>
              </a:rPr>
              <a:t>Wildcard</a:t>
            </a:r>
          </a:p>
        </p:txBody>
      </p:sp>
      <p:sp>
        <p:nvSpPr>
          <p:cNvPr id="1606682" name="Rectangle 26"/>
          <p:cNvSpPr>
            <a:spLocks noChangeArrowheads="1"/>
          </p:cNvSpPr>
          <p:nvPr/>
        </p:nvSpPr>
        <p:spPr bwMode="auto">
          <a:xfrm>
            <a:off x="4787900" y="2555875"/>
            <a:ext cx="406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900" b="1">
                <a:latin typeface="Courier New" panose="02070309020205020404" pitchFamily="49" charset="0"/>
              </a:rPr>
              <a:t>IP</a:t>
            </a:r>
          </a:p>
        </p:txBody>
      </p:sp>
      <p:sp>
        <p:nvSpPr>
          <p:cNvPr id="101385" name="Rectangle 27"/>
          <p:cNvSpPr>
            <a:spLocks noChangeArrowheads="1"/>
          </p:cNvSpPr>
          <p:nvPr/>
        </p:nvSpPr>
        <p:spPr bwMode="auto">
          <a:xfrm>
            <a:off x="4016375" y="2555875"/>
            <a:ext cx="771525" cy="3730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900" b="1">
                <a:latin typeface="Courier New" panose="02070309020205020404" pitchFamily="49" charset="0"/>
              </a:rPr>
              <a:t>Wildcard</a:t>
            </a:r>
          </a:p>
        </p:txBody>
      </p:sp>
      <p:sp>
        <p:nvSpPr>
          <p:cNvPr id="101386" name="Rectangle 28"/>
          <p:cNvSpPr>
            <a:spLocks noChangeArrowheads="1"/>
          </p:cNvSpPr>
          <p:nvPr/>
        </p:nvSpPr>
        <p:spPr bwMode="auto">
          <a:xfrm>
            <a:off x="3617913" y="2555875"/>
            <a:ext cx="398462" cy="3730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900" b="1">
                <a:latin typeface="Courier New" panose="02070309020205020404" pitchFamily="49" charset="0"/>
              </a:rPr>
              <a:t>IP</a:t>
            </a:r>
          </a:p>
        </p:txBody>
      </p:sp>
      <p:sp>
        <p:nvSpPr>
          <p:cNvPr id="1606685" name="Rectangle 29"/>
          <p:cNvSpPr>
            <a:spLocks noChangeArrowheads="1"/>
          </p:cNvSpPr>
          <p:nvPr/>
        </p:nvSpPr>
        <p:spPr bwMode="auto">
          <a:xfrm>
            <a:off x="7281863" y="2928938"/>
            <a:ext cx="167163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20 (FTP-data)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21 (FTP)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23 (TELNET)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25 (SMTP)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53 (DNS)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fr-CA" altLang="en-US" sz="1200" b="1">
                <a:latin typeface="Courier New" panose="02070309020205020404" pitchFamily="49" charset="0"/>
              </a:rPr>
              <a:t>80 (HTTP)</a:t>
            </a: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606689" name="Rectangle 33"/>
          <p:cNvSpPr>
            <a:spLocks noChangeArrowheads="1"/>
          </p:cNvSpPr>
          <p:nvPr/>
        </p:nvSpPr>
        <p:spPr bwMode="auto">
          <a:xfrm>
            <a:off x="2476500" y="2928938"/>
            <a:ext cx="114141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IP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TCP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UDP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ICMP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EIGRP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OSPF</a:t>
            </a: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01389" name="Rectangle 34"/>
          <p:cNvSpPr>
            <a:spLocks noChangeArrowheads="1"/>
          </p:cNvSpPr>
          <p:nvPr/>
        </p:nvSpPr>
        <p:spPr bwMode="auto">
          <a:xfrm>
            <a:off x="1782763" y="2928938"/>
            <a:ext cx="69373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606691" name="Rectangle 35"/>
          <p:cNvSpPr>
            <a:spLocks noChangeArrowheads="1"/>
          </p:cNvSpPr>
          <p:nvPr/>
        </p:nvSpPr>
        <p:spPr bwMode="auto">
          <a:xfrm>
            <a:off x="1176338" y="2928938"/>
            <a:ext cx="606425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100-199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2000 to 2699</a:t>
            </a:r>
            <a:endParaRPr lang="en-CA" altLang="en-US" sz="1200" b="1">
              <a:latin typeface="Courier New" panose="02070309020205020404" pitchFamily="49" charset="0"/>
            </a:endParaRPr>
          </a:p>
        </p:txBody>
      </p:sp>
      <p:sp>
        <p:nvSpPr>
          <p:cNvPr id="101391" name="Rectangle 36"/>
          <p:cNvSpPr>
            <a:spLocks noChangeArrowheads="1"/>
          </p:cNvSpPr>
          <p:nvPr/>
        </p:nvSpPr>
        <p:spPr bwMode="auto">
          <a:xfrm>
            <a:off x="114300" y="2928938"/>
            <a:ext cx="1062038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606693" name="Rectangle 37"/>
          <p:cNvSpPr>
            <a:spLocks noChangeArrowheads="1"/>
          </p:cNvSpPr>
          <p:nvPr/>
        </p:nvSpPr>
        <p:spPr bwMode="auto">
          <a:xfrm>
            <a:off x="7281863" y="2190750"/>
            <a:ext cx="1671637" cy="73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Port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606694" name="Rectangle 38"/>
          <p:cNvSpPr>
            <a:spLocks noChangeArrowheads="1"/>
          </p:cNvSpPr>
          <p:nvPr/>
        </p:nvSpPr>
        <p:spPr bwMode="auto">
          <a:xfrm>
            <a:off x="6045200" y="2190750"/>
            <a:ext cx="1236663" cy="73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Operator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606695" name="Rectangle 39"/>
          <p:cNvSpPr>
            <a:spLocks noChangeArrowheads="1"/>
          </p:cNvSpPr>
          <p:nvPr/>
        </p:nvSpPr>
        <p:spPr bwMode="auto">
          <a:xfrm>
            <a:off x="4787900" y="2190750"/>
            <a:ext cx="1257300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Destination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01395" name="Rectangle 40"/>
          <p:cNvSpPr>
            <a:spLocks noChangeArrowheads="1"/>
          </p:cNvSpPr>
          <p:nvPr/>
        </p:nvSpPr>
        <p:spPr bwMode="auto">
          <a:xfrm>
            <a:off x="3617913" y="2190750"/>
            <a:ext cx="1169987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Source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01396" name="Rectangle 41"/>
          <p:cNvSpPr>
            <a:spLocks noChangeArrowheads="1"/>
          </p:cNvSpPr>
          <p:nvPr/>
        </p:nvSpPr>
        <p:spPr bwMode="auto">
          <a:xfrm>
            <a:off x="1176338" y="2190750"/>
            <a:ext cx="606425" cy="738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list-#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606698" name="Rectangle 42"/>
          <p:cNvSpPr>
            <a:spLocks noChangeArrowheads="1"/>
          </p:cNvSpPr>
          <p:nvPr/>
        </p:nvSpPr>
        <p:spPr bwMode="auto">
          <a:xfrm>
            <a:off x="2476500" y="2190750"/>
            <a:ext cx="1141413" cy="73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000" b="1">
                <a:latin typeface="Courier New" panose="02070309020205020404" pitchFamily="49" charset="0"/>
              </a:rPr>
              <a:t>Protocol</a:t>
            </a:r>
            <a:endParaRPr lang="en-CA" altLang="en-US" sz="1000" b="1">
              <a:latin typeface="Courier New" panose="02070309020205020404" pitchFamily="49" charset="0"/>
            </a:endParaRPr>
          </a:p>
        </p:txBody>
      </p:sp>
      <p:sp>
        <p:nvSpPr>
          <p:cNvPr id="101398" name="Rectangle 43"/>
          <p:cNvSpPr>
            <a:spLocks noChangeArrowheads="1"/>
          </p:cNvSpPr>
          <p:nvPr/>
        </p:nvSpPr>
        <p:spPr bwMode="auto">
          <a:xfrm>
            <a:off x="1782763" y="2190750"/>
            <a:ext cx="693737" cy="738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permit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deny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remark</a:t>
            </a:r>
            <a:endParaRPr lang="en-CA" altLang="en-US" sz="900" b="1">
              <a:latin typeface="Courier New" panose="02070309020205020404" pitchFamily="49" charset="0"/>
            </a:endParaRPr>
          </a:p>
        </p:txBody>
      </p:sp>
      <p:sp>
        <p:nvSpPr>
          <p:cNvPr id="101399" name="Rectangle 44"/>
          <p:cNvSpPr>
            <a:spLocks noChangeArrowheads="1"/>
          </p:cNvSpPr>
          <p:nvPr/>
        </p:nvSpPr>
        <p:spPr bwMode="auto">
          <a:xfrm>
            <a:off x="114300" y="2190750"/>
            <a:ext cx="1062038" cy="7381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 </a:t>
            </a:r>
            <a:r>
              <a:rPr lang="en-CA" altLang="en-US" sz="900" b="1">
                <a:latin typeface="Courier New" panose="02070309020205020404" pitchFamily="49" charset="0"/>
              </a:rPr>
              <a:t>access-list</a:t>
            </a:r>
          </a:p>
        </p:txBody>
      </p:sp>
      <p:sp>
        <p:nvSpPr>
          <p:cNvPr id="101400" name="Line 45"/>
          <p:cNvSpPr>
            <a:spLocks noChangeShapeType="1"/>
          </p:cNvSpPr>
          <p:nvPr/>
        </p:nvSpPr>
        <p:spPr bwMode="auto">
          <a:xfrm>
            <a:off x="114300" y="2190750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46"/>
          <p:cNvSpPr>
            <a:spLocks noChangeShapeType="1"/>
          </p:cNvSpPr>
          <p:nvPr/>
        </p:nvSpPr>
        <p:spPr bwMode="auto">
          <a:xfrm>
            <a:off x="114300" y="4829175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47"/>
          <p:cNvSpPr>
            <a:spLocks noChangeShapeType="1"/>
          </p:cNvSpPr>
          <p:nvPr/>
        </p:nvSpPr>
        <p:spPr bwMode="auto">
          <a:xfrm>
            <a:off x="114300" y="2190750"/>
            <a:ext cx="0" cy="2638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Line 48"/>
          <p:cNvSpPr>
            <a:spLocks noChangeShapeType="1"/>
          </p:cNvSpPr>
          <p:nvPr/>
        </p:nvSpPr>
        <p:spPr bwMode="auto">
          <a:xfrm>
            <a:off x="8953500" y="2190750"/>
            <a:ext cx="0" cy="2638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49"/>
          <p:cNvSpPr>
            <a:spLocks noChangeShapeType="1"/>
          </p:cNvSpPr>
          <p:nvPr/>
        </p:nvSpPr>
        <p:spPr bwMode="auto">
          <a:xfrm>
            <a:off x="1782763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Line 50"/>
          <p:cNvSpPr>
            <a:spLocks noChangeShapeType="1"/>
          </p:cNvSpPr>
          <p:nvPr/>
        </p:nvSpPr>
        <p:spPr bwMode="auto">
          <a:xfrm>
            <a:off x="1176338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51"/>
          <p:cNvSpPr>
            <a:spLocks noChangeShapeType="1"/>
          </p:cNvSpPr>
          <p:nvPr/>
        </p:nvSpPr>
        <p:spPr bwMode="auto">
          <a:xfrm>
            <a:off x="2476500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Line 52"/>
          <p:cNvSpPr>
            <a:spLocks noChangeShapeType="1"/>
          </p:cNvSpPr>
          <p:nvPr/>
        </p:nvSpPr>
        <p:spPr bwMode="auto">
          <a:xfrm>
            <a:off x="3617913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8" name="Line 53"/>
          <p:cNvSpPr>
            <a:spLocks noChangeShapeType="1"/>
          </p:cNvSpPr>
          <p:nvPr/>
        </p:nvSpPr>
        <p:spPr bwMode="auto">
          <a:xfrm>
            <a:off x="4787900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9" name="Line 54"/>
          <p:cNvSpPr>
            <a:spLocks noChangeShapeType="1"/>
          </p:cNvSpPr>
          <p:nvPr/>
        </p:nvSpPr>
        <p:spPr bwMode="auto">
          <a:xfrm>
            <a:off x="6045200" y="2190750"/>
            <a:ext cx="0" cy="263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0" name="Line 55"/>
          <p:cNvSpPr>
            <a:spLocks noChangeShapeType="1"/>
          </p:cNvSpPr>
          <p:nvPr/>
        </p:nvSpPr>
        <p:spPr bwMode="auto">
          <a:xfrm>
            <a:off x="7281863" y="2190750"/>
            <a:ext cx="0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1" name="Line 56"/>
          <p:cNvSpPr>
            <a:spLocks noChangeShapeType="1"/>
          </p:cNvSpPr>
          <p:nvPr/>
        </p:nvSpPr>
        <p:spPr bwMode="auto">
          <a:xfrm>
            <a:off x="114300" y="2928938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2" name="Line 57"/>
          <p:cNvSpPr>
            <a:spLocks noChangeShapeType="1"/>
          </p:cNvSpPr>
          <p:nvPr/>
        </p:nvSpPr>
        <p:spPr bwMode="auto">
          <a:xfrm>
            <a:off x="3617913" y="2555875"/>
            <a:ext cx="242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3" name="Line 58"/>
          <p:cNvSpPr>
            <a:spLocks noChangeShapeType="1"/>
          </p:cNvSpPr>
          <p:nvPr/>
        </p:nvSpPr>
        <p:spPr bwMode="auto">
          <a:xfrm>
            <a:off x="4016375" y="2555875"/>
            <a:ext cx="0" cy="37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4" name="Line 59"/>
          <p:cNvSpPr>
            <a:spLocks noChangeShapeType="1"/>
          </p:cNvSpPr>
          <p:nvPr/>
        </p:nvSpPr>
        <p:spPr bwMode="auto">
          <a:xfrm>
            <a:off x="5194300" y="2555875"/>
            <a:ext cx="0" cy="37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06742" name="AutoShape 86"/>
          <p:cNvCxnSpPr>
            <a:cxnSpLocks noChangeShapeType="1"/>
            <a:stCxn id="1606659" idx="1"/>
          </p:cNvCxnSpPr>
          <p:nvPr/>
        </p:nvCxnSpPr>
        <p:spPr bwMode="auto">
          <a:xfrm rot="10800000">
            <a:off x="2974975" y="4938713"/>
            <a:ext cx="3179763" cy="766762"/>
          </a:xfrm>
          <a:prstGeom prst="bentConnector3">
            <a:avLst>
              <a:gd name="adj1" fmla="val 9975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6743" name="Rectangle 87"/>
          <p:cNvSpPr>
            <a:spLocks noChangeArrowheads="1"/>
          </p:cNvSpPr>
          <p:nvPr/>
        </p:nvSpPr>
        <p:spPr bwMode="auto">
          <a:xfrm>
            <a:off x="6065838" y="1903413"/>
            <a:ext cx="3106737" cy="297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06744" name="Rectangle 88"/>
          <p:cNvSpPr>
            <a:spLocks noChangeArrowheads="1"/>
          </p:cNvSpPr>
          <p:nvPr/>
        </p:nvSpPr>
        <p:spPr bwMode="auto">
          <a:xfrm>
            <a:off x="57150" y="1285875"/>
            <a:ext cx="6062663" cy="731838"/>
          </a:xfrm>
          <a:prstGeom prst="rect">
            <a:avLst/>
          </a:prstGeom>
          <a:solidFill>
            <a:srgbClr val="FFFF9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82124" tIns="41061" rIns="82124" bIns="41061"/>
          <a:lstStyle>
            <a:lvl1pPr marL="174625" indent="-174625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GB" altLang="en-US" sz="1600"/>
              <a:t>Extended ACLs also filter on </a:t>
            </a:r>
            <a:r>
              <a:rPr lang="en-GB" altLang="en-US" sz="1600" b="1"/>
              <a:t>Protocol</a:t>
            </a:r>
            <a:r>
              <a:rPr lang="en-GB" altLang="en-US" sz="1600"/>
              <a:t> and </a:t>
            </a:r>
            <a:r>
              <a:rPr lang="en-GB" altLang="en-US" sz="1600" b="1"/>
              <a:t>Destination</a:t>
            </a:r>
            <a:r>
              <a:rPr lang="en-GB" altLang="en-US" sz="1600"/>
              <a:t> address.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altLang="en-US" sz="1400"/>
              <a:t>All extended ACLs follow this basic syntax.</a:t>
            </a:r>
          </a:p>
        </p:txBody>
      </p:sp>
      <p:sp>
        <p:nvSpPr>
          <p:cNvPr id="1606745" name="Rectangle 89"/>
          <p:cNvSpPr>
            <a:spLocks noChangeArrowheads="1"/>
          </p:cNvSpPr>
          <p:nvPr/>
        </p:nvSpPr>
        <p:spPr bwMode="auto">
          <a:xfrm>
            <a:off x="6175375" y="1296988"/>
            <a:ext cx="2840038" cy="731837"/>
          </a:xfrm>
          <a:prstGeom prst="rect">
            <a:avLst/>
          </a:prstGeom>
          <a:solidFill>
            <a:srgbClr val="FFFF9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82124" tIns="41061" rIns="82124" bIns="41061" anchor="ctr"/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GB" altLang="en-US" sz="1600"/>
              <a:t>The choice of </a:t>
            </a:r>
            <a:r>
              <a:rPr lang="en-GB" altLang="en-US" sz="1600" b="1"/>
              <a:t>Protocol </a:t>
            </a:r>
            <a:r>
              <a:rPr lang="en-GB" altLang="en-US" sz="1600"/>
              <a:t>adds various other options.</a:t>
            </a:r>
          </a:p>
        </p:txBody>
      </p:sp>
      <p:sp>
        <p:nvSpPr>
          <p:cNvPr id="10141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29E2B8-EF36-4478-81C3-31092219538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0142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06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6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06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6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6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06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0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0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0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0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06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06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06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6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06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06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0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60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59" grpId="0" animBg="1"/>
      <p:bldP spid="1606663" grpId="0"/>
      <p:bldP spid="1606664" grpId="0"/>
      <p:bldP spid="1606677" grpId="0"/>
      <p:bldP spid="1606681" grpId="0" animBg="1"/>
      <p:bldP spid="1606682" grpId="0" animBg="1"/>
      <p:bldP spid="1606685" grpId="0" build="p"/>
      <p:bldP spid="1606689" grpId="0" build="p"/>
      <p:bldP spid="1606691" grpId="0" build="p"/>
      <p:bldP spid="1606693" grpId="0" animBg="1"/>
      <p:bldP spid="1606694" grpId="0" animBg="1"/>
      <p:bldP spid="1606695" grpId="0" animBg="1"/>
      <p:bldP spid="1606698" grpId="0" animBg="1"/>
      <p:bldP spid="1606743" grpId="0" animBg="1"/>
      <p:bldP spid="1606744" grpId="0" animBg="1"/>
      <p:bldP spid="1606745" grpId="0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Port Names versus Port Number</a:t>
            </a:r>
          </a:p>
        </p:txBody>
      </p:sp>
      <p:sp>
        <p:nvSpPr>
          <p:cNvPr id="1603625" name="Text Box 41"/>
          <p:cNvSpPr txBox="1">
            <a:spLocks noChangeArrowheads="1"/>
          </p:cNvSpPr>
          <p:nvPr/>
        </p:nvSpPr>
        <p:spPr bwMode="auto">
          <a:xfrm>
            <a:off x="687388" y="1257300"/>
            <a:ext cx="7667625" cy="127635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23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21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1603627" name="Text Box 43"/>
          <p:cNvSpPr txBox="1">
            <a:spLocks noChangeArrowheads="1"/>
          </p:cNvSpPr>
          <p:nvPr/>
        </p:nvSpPr>
        <p:spPr bwMode="auto">
          <a:xfrm>
            <a:off x="685800" y="2843213"/>
            <a:ext cx="7667625" cy="127635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telnet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ftp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access-list 114 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400" b="1">
                <a:latin typeface="Courier New" panose="02070309020205020404" pitchFamily="49" charset="0"/>
              </a:rPr>
              <a:t>192.168.20.0 0.0.0.255 any eq</a:t>
            </a:r>
            <a:r>
              <a:rPr lang="en-US" altLang="en-US" sz="1400" b="1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ftp-data</a:t>
            </a:r>
          </a:p>
        </p:txBody>
      </p:sp>
      <p:sp>
        <p:nvSpPr>
          <p:cNvPr id="1603629" name="Text Box 45"/>
          <p:cNvSpPr txBox="1">
            <a:spLocks noChangeArrowheads="1"/>
          </p:cNvSpPr>
          <p:nvPr/>
        </p:nvSpPr>
        <p:spPr bwMode="auto">
          <a:xfrm>
            <a:off x="2830513" y="6346825"/>
            <a:ext cx="6270625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Use </a:t>
            </a:r>
            <a:r>
              <a:rPr lang="en-US" altLang="en-US" sz="2400"/>
              <a:t>? </a:t>
            </a:r>
            <a:r>
              <a:rPr lang="en-US" altLang="en-US" sz="2400">
                <a:solidFill>
                  <a:srgbClr val="000099"/>
                </a:solidFill>
              </a:rPr>
              <a:t>examples.</a:t>
            </a:r>
          </a:p>
        </p:txBody>
      </p:sp>
      <p:sp>
        <p:nvSpPr>
          <p:cNvPr id="16036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20650" y="4598988"/>
            <a:ext cx="8832850" cy="14938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 smtClean="0"/>
              <a:t>Note</a:t>
            </a:r>
            <a:r>
              <a:rPr lang="en-US" altLang="en-US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altLang="en-US" sz="1800" smtClean="0"/>
              <a:t>Not all protocols have a port name assigned</a:t>
            </a:r>
          </a:p>
          <a:p>
            <a:pPr lvl="1">
              <a:lnSpc>
                <a:spcPct val="85000"/>
              </a:lnSpc>
            </a:pPr>
            <a:r>
              <a:rPr lang="en-US" altLang="en-US" sz="1800" smtClean="0"/>
              <a:t>Port numbers always work.</a:t>
            </a:r>
          </a:p>
          <a:p>
            <a:pPr lvl="1">
              <a:lnSpc>
                <a:spcPct val="85000"/>
              </a:lnSpc>
            </a:pPr>
            <a:r>
              <a:rPr lang="en-US" altLang="en-US" sz="1800" smtClean="0"/>
              <a:t>E.g., SSH and HTTPS do not have port names assigned and must therefore be assigned using their respective port numbers (22 and 443)</a:t>
            </a:r>
          </a:p>
        </p:txBody>
      </p:sp>
      <p:sp>
        <p:nvSpPr>
          <p:cNvPr id="103431" name="Rectangle 1"/>
          <p:cNvSpPr>
            <a:spLocks noChangeArrowheads="1"/>
          </p:cNvSpPr>
          <p:nvPr/>
        </p:nvSpPr>
        <p:spPr bwMode="auto">
          <a:xfrm>
            <a:off x="6477000" y="1295400"/>
            <a:ext cx="1828800" cy="2743200"/>
          </a:xfrm>
          <a:prstGeom prst="rect">
            <a:avLst/>
          </a:prstGeom>
          <a:noFill/>
          <a:ln w="254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3432" name="TextBox 2"/>
          <p:cNvSpPr txBox="1">
            <a:spLocks noChangeArrowheads="1"/>
          </p:cNvSpPr>
          <p:nvPr/>
        </p:nvSpPr>
        <p:spPr bwMode="auto">
          <a:xfrm>
            <a:off x="4953000" y="41148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660066"/>
                </a:solidFill>
              </a:rPr>
              <a:t>Port/protocol after destination address refers to the destination port</a:t>
            </a:r>
          </a:p>
        </p:txBody>
      </p:sp>
      <p:sp>
        <p:nvSpPr>
          <p:cNvPr id="103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6E9469-ED5C-4EF9-935C-7F3D7CDAAB7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0343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3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3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0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3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03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03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0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625" grpId="0" build="p" bldLvl="3" animBg="1"/>
      <p:bldP spid="1603627" grpId="0" build="p" bldLvl="3" animBg="1"/>
      <p:bldP spid="1603629" grpId="0" animBg="1"/>
      <p:bldP spid="1603630" grpId="0" build="p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Extended IP ACLs Examples</a:t>
            </a:r>
          </a:p>
        </p:txBody>
      </p:sp>
      <p:sp>
        <p:nvSpPr>
          <p:cNvPr id="105475" name="Content Placeholder 8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33400"/>
          </a:xfrm>
        </p:spPr>
        <p:txBody>
          <a:bodyPr/>
          <a:lstStyle/>
          <a:p>
            <a:r>
              <a:rPr lang="en-US" altLang="en-US" smtClean="0"/>
              <a:t>IP is for the entire protocol suite so port numbers cannot be specified.</a:t>
            </a:r>
          </a:p>
        </p:txBody>
      </p:sp>
      <p:sp>
        <p:nvSpPr>
          <p:cNvPr id="1395715" name="Rectangle 3"/>
          <p:cNvSpPr>
            <a:spLocks noChangeArrowheads="1"/>
          </p:cNvSpPr>
          <p:nvPr/>
        </p:nvSpPr>
        <p:spPr bwMode="auto">
          <a:xfrm>
            <a:off x="304800" y="2006600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permit ip </a:t>
            </a:r>
            <a:r>
              <a:rPr lang="en-CA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</a:t>
            </a:r>
            <a:r>
              <a:rPr lang="en-CA" altLang="en-US" sz="1800" b="1">
                <a:latin typeface="Courier New" panose="02070309020205020404" pitchFamily="49" charset="0"/>
              </a:rPr>
              <a:t>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any</a:t>
            </a:r>
          </a:p>
        </p:txBody>
      </p:sp>
      <p:graphicFrame>
        <p:nvGraphicFramePr>
          <p:cNvPr id="1395760" name="Group 48"/>
          <p:cNvGraphicFramePr>
            <a:graphicFrameLocks noGrp="1"/>
          </p:cNvGraphicFramePr>
          <p:nvPr/>
        </p:nvGraphicFramePr>
        <p:xfrm>
          <a:off x="304800" y="2616200"/>
          <a:ext cx="8458200" cy="508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Permit all packet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5745" name="Rectangle 33"/>
          <p:cNvSpPr>
            <a:spLocks noChangeArrowheads="1"/>
          </p:cNvSpPr>
          <p:nvPr/>
        </p:nvSpPr>
        <p:spPr bwMode="auto">
          <a:xfrm>
            <a:off x="309563" y="3375025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deny ip </a:t>
            </a:r>
            <a:r>
              <a:rPr lang="en-CA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host 10.1.1.1</a:t>
            </a:r>
          </a:p>
        </p:txBody>
      </p:sp>
      <p:graphicFrame>
        <p:nvGraphicFramePr>
          <p:cNvPr id="1395746" name="Group 34"/>
          <p:cNvGraphicFramePr>
            <a:graphicFrameLocks noGrp="1"/>
          </p:cNvGraphicFramePr>
          <p:nvPr/>
        </p:nvGraphicFramePr>
        <p:xfrm>
          <a:off x="381000" y="4038600"/>
          <a:ext cx="8458200" cy="508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Deny all packet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from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any source address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going specifically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host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10.1.1.1</a:t>
                      </a:r>
                      <a:r>
                        <a:rPr kumimoji="0" lang="fr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5752" name="Rectangle 40"/>
          <p:cNvSpPr>
            <a:spLocks noChangeArrowheads="1"/>
          </p:cNvSpPr>
          <p:nvPr/>
        </p:nvSpPr>
        <p:spPr bwMode="auto">
          <a:xfrm>
            <a:off x="304800" y="5041900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deny ip host 10.1.1.1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any</a:t>
            </a:r>
          </a:p>
        </p:txBody>
      </p:sp>
      <p:graphicFrame>
        <p:nvGraphicFramePr>
          <p:cNvPr id="1395753" name="Group 41"/>
          <p:cNvGraphicFramePr>
            <a:graphicFrameLocks noGrp="1"/>
          </p:cNvGraphicFramePr>
          <p:nvPr/>
        </p:nvGraphicFramePr>
        <p:xfrm>
          <a:off x="304800" y="5651500"/>
          <a:ext cx="8458200" cy="508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Deny all packet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from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host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10.1.1.1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going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to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any destination address</a:t>
                      </a:r>
                      <a:r>
                        <a:rPr kumimoji="0" lang="fr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E15181-8CAC-4239-8F5E-0A155D23681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05486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15" grpId="0" animBg="1" autoUpdateAnimBg="0"/>
      <p:bldP spid="1395745" grpId="0" animBg="1" autoUpdateAnimBg="0"/>
      <p:bldP spid="1395752" grpId="0" animBg="1" autoUpdateAnimBg="0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Extended TCP ACLs Examples</a:t>
            </a:r>
          </a:p>
        </p:txBody>
      </p:sp>
      <p:sp>
        <p:nvSpPr>
          <p:cNvPr id="1608707" name="Rectangle 3"/>
          <p:cNvSpPr>
            <a:spLocks noChangeArrowheads="1"/>
          </p:cNvSpPr>
          <p:nvPr/>
        </p:nvSpPr>
        <p:spPr bwMode="auto">
          <a:xfrm>
            <a:off x="319088" y="2800350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101 deny tcp </a:t>
            </a:r>
            <a:r>
              <a:rPr lang="en-CA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 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host 10.1.1.1 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eq 23</a:t>
            </a:r>
          </a:p>
        </p:txBody>
      </p:sp>
      <p:sp>
        <p:nvSpPr>
          <p:cNvPr id="1608709" name="Rectangle 5"/>
          <p:cNvSpPr>
            <a:spLocks noChangeArrowheads="1"/>
          </p:cNvSpPr>
          <p:nvPr/>
        </p:nvSpPr>
        <p:spPr bwMode="auto">
          <a:xfrm>
            <a:off x="319088" y="4538663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deny tcp </a:t>
            </a:r>
            <a:r>
              <a:rPr lang="en-CA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</a:t>
            </a:r>
            <a:r>
              <a:rPr lang="en-CA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host 10.1.1.1 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eq telnet</a:t>
            </a:r>
          </a:p>
        </p:txBody>
      </p:sp>
      <p:graphicFrame>
        <p:nvGraphicFramePr>
          <p:cNvPr id="1608729" name="Group 25"/>
          <p:cNvGraphicFramePr>
            <a:graphicFrameLocks noGrp="1"/>
          </p:cNvGraphicFramePr>
          <p:nvPr/>
        </p:nvGraphicFramePr>
        <p:xfrm>
          <a:off x="319088" y="3409950"/>
          <a:ext cx="8458200" cy="508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Deny packet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from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any source address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telnetting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 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10.1.1.1</a:t>
                      </a:r>
                      <a:r>
                        <a:rPr kumimoji="0" lang="fr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8716" name="Group 12"/>
          <p:cNvGraphicFramePr>
            <a:graphicFrameLocks noGrp="1"/>
          </p:cNvGraphicFramePr>
          <p:nvPr/>
        </p:nvGraphicFramePr>
        <p:xfrm>
          <a:off x="395288" y="5224463"/>
          <a:ext cx="8458200" cy="508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function as last example; except it denies using the keyword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telnet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8730" name="Rectangle 26"/>
          <p:cNvSpPr>
            <a:spLocks noChangeArrowheads="1"/>
          </p:cNvSpPr>
          <p:nvPr/>
        </p:nvSpPr>
        <p:spPr bwMode="auto">
          <a:xfrm>
            <a:off x="246063" y="1200150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</a:t>
            </a:r>
            <a:r>
              <a:rPr lang="en-CA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deny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any </a:t>
            </a:r>
            <a:r>
              <a:rPr lang="en-US" altLang="en-US" sz="1800" b="1">
                <a:latin typeface="Courier New" panose="02070309020205020404" pitchFamily="49" charset="0"/>
              </a:rPr>
              <a:t>eq telnet</a:t>
            </a:r>
            <a:endParaRPr lang="en-CA" altLang="en-US" sz="1800" b="1">
              <a:latin typeface="Courier New" panose="02070309020205020404" pitchFamily="49" charset="0"/>
            </a:endParaRPr>
          </a:p>
        </p:txBody>
      </p:sp>
      <p:sp>
        <p:nvSpPr>
          <p:cNvPr id="1608731" name="Rectangle 27"/>
          <p:cNvSpPr>
            <a:spLocks noChangeArrowheads="1"/>
          </p:cNvSpPr>
          <p:nvPr/>
        </p:nvSpPr>
        <p:spPr bwMode="auto">
          <a:xfrm>
            <a:off x="322263" y="1885950"/>
            <a:ext cx="8458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/>
              <a:t>Deny packet</a:t>
            </a:r>
            <a:r>
              <a:rPr lang="en-US" altLang="en-US" sz="1800"/>
              <a:t>s</a:t>
            </a:r>
            <a:r>
              <a:rPr lang="en-CA" altLang="en-US" sz="1800"/>
              <a:t> </a:t>
            </a:r>
            <a:r>
              <a:rPr lang="en-US" altLang="en-US" sz="1800">
                <a:solidFill>
                  <a:srgbClr val="FF3300"/>
                </a:solidFill>
              </a:rPr>
              <a:t>from</a:t>
            </a:r>
            <a:r>
              <a:rPr lang="en-CA" altLang="en-US" sz="1800">
                <a:solidFill>
                  <a:srgbClr val="FF3300"/>
                </a:solidFill>
              </a:rPr>
              <a:t> any source address</a:t>
            </a:r>
            <a:r>
              <a:rPr lang="en-US" altLang="en-US" sz="1800">
                <a:solidFill>
                  <a:srgbClr val="FF3300"/>
                </a:solidFill>
              </a:rPr>
              <a:t> telnetting </a:t>
            </a:r>
            <a:r>
              <a:rPr lang="en-US" altLang="en-US" sz="1800">
                <a:solidFill>
                  <a:srgbClr val="0000FF"/>
                </a:solidFill>
              </a:rPr>
              <a:t>to </a:t>
            </a:r>
            <a:r>
              <a:rPr lang="en-CA" altLang="en-US" sz="1800">
                <a:solidFill>
                  <a:srgbClr val="0000FF"/>
                </a:solidFill>
              </a:rPr>
              <a:t>anywhere</a:t>
            </a:r>
            <a:r>
              <a:rPr lang="fr-CA" altLang="en-US" sz="1800"/>
              <a:t>.</a:t>
            </a:r>
            <a:endParaRPr lang="en-CA" altLang="en-US" sz="1800"/>
          </a:p>
        </p:txBody>
      </p:sp>
      <p:sp>
        <p:nvSpPr>
          <p:cNvPr id="10753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2A6F15-75C9-48AC-89C7-CEAEA08C3B6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107532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0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07" grpId="0" animBg="1" autoUpdateAnimBg="0"/>
      <p:bldP spid="1608709" grpId="0" animBg="1" autoUpdateAnimBg="0"/>
      <p:bldP spid="1608730" grpId="0" animBg="1" autoUpdateAnimBg="0"/>
      <p:bldP spid="1608731" grpId="0" autoUpdateAnimBg="0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Extended TCP ACLs Examples</a:t>
            </a:r>
          </a:p>
        </p:txBody>
      </p:sp>
      <p:graphicFrame>
        <p:nvGraphicFramePr>
          <p:cNvPr id="1396760" name="Group 24"/>
          <p:cNvGraphicFramePr>
            <a:graphicFrameLocks noGrp="1"/>
          </p:cNvGraphicFramePr>
          <p:nvPr>
            <p:ph idx="4294967295"/>
          </p:nvPr>
        </p:nvGraphicFramePr>
        <p:xfrm>
          <a:off x="311150" y="5173663"/>
          <a:ext cx="8832850" cy="1500187"/>
        </p:xfrm>
        <a:graphic>
          <a:graphicData uri="http://schemas.openxmlformats.org/drawingml/2006/table">
            <a:tbl>
              <a:tblPr/>
              <a:tblGrid>
                <a:gridCol w="88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01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FTP requires both ports to be permitted.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Port 20 = ftp-data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 Port 21 = ftp (commands)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609600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</a:rPr>
              <a:t>access-list 101 deny</a:t>
            </a:r>
            <a:r>
              <a:rPr lang="en-CA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</a:rPr>
              <a:t>any </a:t>
            </a:r>
            <a:r>
              <a:rPr lang="en-US" altLang="en-US" sz="1800" b="1">
                <a:latin typeface="Courier New" panose="02070309020205020404" pitchFamily="49" charset="0"/>
              </a:rPr>
              <a:t>eq telnet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any</a:t>
            </a:r>
            <a:endParaRPr lang="en-CA" altLang="en-US" sz="18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381000" y="3124200"/>
            <a:ext cx="8458200" cy="871538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600" b="1">
                <a:latin typeface="Courier New" panose="02070309020205020404" pitchFamily="49" charset="0"/>
              </a:rPr>
              <a:t>access-list 101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192.168.</a:t>
            </a:r>
            <a:r>
              <a:rPr lang="en-CA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2</a:t>
            </a:r>
            <a:r>
              <a:rPr lang="en-CA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0 0.0.31.255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</a:rPr>
              <a:t> eq 20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CA" altLang="en-US" sz="1600" b="1">
                <a:latin typeface="Courier New" panose="02070309020205020404" pitchFamily="49" charset="0"/>
              </a:rPr>
              <a:t>access-list 101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192.168.</a:t>
            </a:r>
            <a:r>
              <a:rPr lang="en-CA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2</a:t>
            </a:r>
            <a:r>
              <a:rPr lang="en-CA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0 0.0.31.255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</a:rPr>
              <a:t> eq 21</a:t>
            </a:r>
            <a:endParaRPr lang="en-CA" altLang="en-US" sz="1600" b="1">
              <a:latin typeface="Courier New" panose="02070309020205020404" pitchFamily="49" charset="0"/>
            </a:endParaRPr>
          </a:p>
        </p:txBody>
      </p:sp>
      <p:sp>
        <p:nvSpPr>
          <p:cNvPr id="1396742" name="Rectangle 6"/>
          <p:cNvSpPr>
            <a:spLocks noChangeArrowheads="1"/>
          </p:cNvSpPr>
          <p:nvPr/>
        </p:nvSpPr>
        <p:spPr bwMode="auto">
          <a:xfrm>
            <a:off x="304800" y="2209800"/>
            <a:ext cx="8458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Any TCP packets whose </a:t>
            </a:r>
            <a:r>
              <a:rPr lang="en-US" altLang="en-US" sz="1800" u="sng">
                <a:solidFill>
                  <a:srgbClr val="FF3300"/>
                </a:solidFill>
              </a:rPr>
              <a:t>source</a:t>
            </a:r>
            <a:r>
              <a:rPr lang="en-US" altLang="en-US" sz="1800">
                <a:solidFill>
                  <a:srgbClr val="FF3300"/>
                </a:solidFill>
              </a:rPr>
              <a:t> port is 23 </a:t>
            </a:r>
            <a:r>
              <a:rPr lang="en-US" altLang="en-US" sz="1800"/>
              <a:t>are denied access </a:t>
            </a:r>
            <a:r>
              <a:rPr lang="en-US" altLang="en-US" sz="1800">
                <a:solidFill>
                  <a:srgbClr val="0000FF"/>
                </a:solidFill>
              </a:rPr>
              <a:t>to any destination</a:t>
            </a:r>
            <a:r>
              <a:rPr lang="en-US" altLang="en-US" sz="1800"/>
              <a:t>.</a:t>
            </a:r>
            <a:endParaRPr lang="en-CA" altLang="en-US" sz="1800"/>
          </a:p>
        </p:txBody>
      </p:sp>
      <p:graphicFrame>
        <p:nvGraphicFramePr>
          <p:cNvPr id="1396757" name="Group 21"/>
          <p:cNvGraphicFramePr>
            <a:graphicFrameLocks noGrp="1"/>
          </p:cNvGraphicFramePr>
          <p:nvPr/>
        </p:nvGraphicFramePr>
        <p:xfrm>
          <a:off x="381000" y="4030663"/>
          <a:ext cx="8458200" cy="6985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Packets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from subnets 192.168.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.0 to 192.168.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.0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are permitted FTP access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to any destination. 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78" name="TextBox 7"/>
          <p:cNvSpPr txBox="1">
            <a:spLocks noChangeArrowheads="1"/>
          </p:cNvSpPr>
          <p:nvPr/>
        </p:nvSpPr>
        <p:spPr bwMode="auto">
          <a:xfrm>
            <a:off x="1600200" y="114300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660066"/>
                </a:solidFill>
              </a:rPr>
              <a:t>Port/protocol after source address refers to the source port</a:t>
            </a:r>
          </a:p>
        </p:txBody>
      </p:sp>
      <p:sp>
        <p:nvSpPr>
          <p:cNvPr id="109579" name="Rectangle 1"/>
          <p:cNvSpPr>
            <a:spLocks noChangeArrowheads="1"/>
          </p:cNvSpPr>
          <p:nvPr/>
        </p:nvSpPr>
        <p:spPr bwMode="auto">
          <a:xfrm>
            <a:off x="4267200" y="1524000"/>
            <a:ext cx="1447800" cy="685800"/>
          </a:xfrm>
          <a:prstGeom prst="rect">
            <a:avLst/>
          </a:prstGeom>
          <a:noFill/>
          <a:ln w="254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9580" name="Rectangle 9"/>
          <p:cNvSpPr>
            <a:spLocks noChangeArrowheads="1"/>
          </p:cNvSpPr>
          <p:nvPr/>
        </p:nvSpPr>
        <p:spPr bwMode="auto">
          <a:xfrm>
            <a:off x="7086600" y="3200400"/>
            <a:ext cx="1447800" cy="685800"/>
          </a:xfrm>
          <a:prstGeom prst="rect">
            <a:avLst/>
          </a:prstGeom>
          <a:noFill/>
          <a:ln w="254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9581" name="TextBox 10"/>
          <p:cNvSpPr txBox="1">
            <a:spLocks noChangeArrowheads="1"/>
          </p:cNvSpPr>
          <p:nvPr/>
        </p:nvSpPr>
        <p:spPr bwMode="auto">
          <a:xfrm>
            <a:off x="1828800" y="27432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660066"/>
                </a:solidFill>
              </a:rPr>
              <a:t>Port/protocol after destination address refers to the destination port</a:t>
            </a:r>
          </a:p>
        </p:txBody>
      </p:sp>
      <p:sp>
        <p:nvSpPr>
          <p:cNvPr id="1095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667CBC-A1D1-4CB6-9361-8CF85D00F01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09583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9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animBg="1" autoUpdateAnimBg="0"/>
      <p:bldP spid="1396740" grpId="0" animBg="1" autoUpdateAnimBg="0"/>
      <p:bldP spid="1396742" grpId="0" autoUpdateAnimBg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ACLs?</a:t>
            </a:r>
          </a:p>
        </p:txBody>
      </p:sp>
      <p:sp>
        <p:nvSpPr>
          <p:cNvPr id="133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1150" y="1090613"/>
            <a:ext cx="8832850" cy="576738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CA" dirty="0" smtClean="0">
                <a:ea typeface="ＭＳ Ｐゴシック" charset="0"/>
              </a:rPr>
              <a:t>A </a:t>
            </a:r>
            <a:r>
              <a:rPr lang="en-CA" dirty="0">
                <a:ea typeface="ＭＳ Ｐゴシック" charset="0"/>
              </a:rPr>
              <a:t>router acts as a packet filter when it forwards or denies packets according to filtering rules.</a:t>
            </a:r>
          </a:p>
          <a:p>
            <a:pPr lvl="1">
              <a:buFont typeface="Wingdings" charset="0"/>
              <a:buChar char=""/>
              <a:defRPr/>
            </a:pPr>
            <a:r>
              <a:rPr lang="en-CA" dirty="0"/>
              <a:t>Packet filtering controls access to a network </a:t>
            </a:r>
            <a:r>
              <a:rPr lang="en-CA" dirty="0" smtClean="0"/>
              <a:t>by: </a:t>
            </a:r>
          </a:p>
          <a:p>
            <a:pPr lvl="2">
              <a:buFont typeface="Wingdings" charset="0"/>
              <a:buChar char=""/>
              <a:defRPr/>
            </a:pPr>
            <a:r>
              <a:rPr lang="en-CA" dirty="0" smtClean="0"/>
              <a:t>analyzing </a:t>
            </a:r>
            <a:r>
              <a:rPr lang="en-CA" dirty="0"/>
              <a:t>the incoming and outgoing packets </a:t>
            </a:r>
            <a:endParaRPr lang="en-CA" dirty="0" smtClean="0"/>
          </a:p>
          <a:p>
            <a:pPr lvl="2">
              <a:buFont typeface="Wingdings" charset="0"/>
              <a:buChar char=""/>
              <a:defRPr/>
            </a:pPr>
            <a:r>
              <a:rPr lang="en-CA" dirty="0" smtClean="0"/>
              <a:t>passing </a:t>
            </a:r>
            <a:r>
              <a:rPr lang="en-CA" dirty="0"/>
              <a:t>or dropping them based on given </a:t>
            </a:r>
            <a:r>
              <a:rPr lang="en-CA" dirty="0" smtClean="0"/>
              <a:t>criteria</a:t>
            </a:r>
            <a:endParaRPr lang="en-CA" dirty="0"/>
          </a:p>
          <a:p>
            <a:pPr>
              <a:buFont typeface="Wingdings" charset="0"/>
              <a:buChar char="l"/>
              <a:defRPr/>
            </a:pPr>
            <a:endParaRPr lang="en-CA" dirty="0" smtClean="0">
              <a:ea typeface="ＭＳ Ｐゴシック" charset="0"/>
            </a:endParaRPr>
          </a:p>
          <a:p>
            <a:pPr>
              <a:buFont typeface="Wingdings" charset="0"/>
              <a:buChar char="l"/>
              <a:defRPr/>
            </a:pPr>
            <a:r>
              <a:rPr lang="en-CA" dirty="0" smtClean="0">
                <a:ea typeface="ＭＳ Ｐゴシック" charset="0"/>
              </a:rPr>
              <a:t>An </a:t>
            </a:r>
            <a:r>
              <a:rPr lang="en-CA" dirty="0">
                <a:ea typeface="ＭＳ Ｐゴシック" charset="0"/>
              </a:rPr>
              <a:t>ACL is a sequential list of </a:t>
            </a:r>
            <a:r>
              <a:rPr lang="en-GB" dirty="0">
                <a:ea typeface="ＭＳ Ｐゴシック" charset="0"/>
              </a:rPr>
              <a:t>of </a:t>
            </a:r>
            <a:r>
              <a:rPr lang="en-GB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0"/>
              </a:rPr>
              <a:t>permit </a:t>
            </a:r>
            <a:r>
              <a:rPr lang="en-GB" dirty="0">
                <a:ea typeface="ＭＳ Ｐゴシック" charset="0"/>
              </a:rPr>
              <a:t>or </a:t>
            </a:r>
            <a:r>
              <a:rPr lang="en-GB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0"/>
              </a:rPr>
              <a:t>deny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smtClean="0">
                <a:ea typeface="ＭＳ Ｐゴシック" charset="0"/>
              </a:rPr>
              <a:t>statements</a:t>
            </a:r>
            <a:r>
              <a:rPr lang="en-CA" dirty="0" smtClean="0">
                <a:ea typeface="ＭＳ Ｐゴシック" charset="0"/>
              </a:rPr>
              <a:t>, </a:t>
            </a:r>
            <a:r>
              <a:rPr lang="en-CA" dirty="0">
                <a:ea typeface="ＭＳ Ｐゴシック" charset="0"/>
              </a:rPr>
              <a:t>known as </a:t>
            </a:r>
            <a:r>
              <a:rPr lang="en-CA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access control entries (ACEs)</a:t>
            </a:r>
            <a:r>
              <a:rPr lang="en-CA" dirty="0">
                <a:ea typeface="ＭＳ Ｐゴシック" charset="0"/>
              </a:rPr>
              <a:t>. </a:t>
            </a:r>
            <a:endParaRPr lang="en-CA" dirty="0" smtClean="0">
              <a:ea typeface="ＭＳ Ｐゴシック" charset="0"/>
            </a:endParaRPr>
          </a:p>
          <a:p>
            <a:pPr lvl="1">
              <a:buFont typeface="Wingdings" charset="0"/>
              <a:buChar char=""/>
              <a:defRPr/>
            </a:pPr>
            <a:r>
              <a:rPr lang="en-CA" dirty="0" smtClean="0"/>
              <a:t>ACEs </a:t>
            </a:r>
            <a:r>
              <a:rPr lang="en-CA" dirty="0"/>
              <a:t>are also commonly called ACL statements. </a:t>
            </a:r>
            <a:endParaRPr lang="en-CA" dirty="0" smtClean="0"/>
          </a:p>
          <a:p>
            <a:pPr lvl="1">
              <a:buFont typeface="Wingdings" charset="0"/>
              <a:buChar char=""/>
              <a:defRPr/>
            </a:pPr>
            <a:endParaRPr lang="en-CA" dirty="0"/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3384E9-460B-481C-95C8-6F8E72EF716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7" grpId="0" build="p" autoUpdateAnimBg="0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Configuring Extended ACLs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11619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63224">
            <a:off x="2217738" y="2011363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655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421188" y="195580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3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35238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4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35238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5" name="TextBox 14"/>
          <p:cNvSpPr txBox="1">
            <a:spLocks noChangeArrowheads="1"/>
          </p:cNvSpPr>
          <p:nvPr/>
        </p:nvSpPr>
        <p:spPr bwMode="auto">
          <a:xfrm>
            <a:off x="2374900" y="2778125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1626" name="TextBox 16"/>
          <p:cNvSpPr txBox="1">
            <a:spLocks noChangeArrowheads="1"/>
          </p:cNvSpPr>
          <p:nvPr/>
        </p:nvSpPr>
        <p:spPr bwMode="auto">
          <a:xfrm>
            <a:off x="6378575" y="27447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18" name="Straight Connector 17"/>
          <p:cNvCxnSpPr>
            <a:stCxn id="111625" idx="2"/>
            <a:endCxn id="111620" idx="0"/>
          </p:cNvCxnSpPr>
          <p:nvPr/>
        </p:nvCxnSpPr>
        <p:spPr>
          <a:xfrm flipH="1">
            <a:off x="2614613" y="3146425"/>
            <a:ext cx="0" cy="519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1632" idx="1"/>
            <a:endCxn id="111621" idx="0"/>
          </p:cNvCxnSpPr>
          <p:nvPr/>
        </p:nvCxnSpPr>
        <p:spPr>
          <a:xfrm>
            <a:off x="2990850" y="3046413"/>
            <a:ext cx="631825" cy="67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29" name="TextBox 23"/>
          <p:cNvSpPr txBox="1">
            <a:spLocks noChangeArrowheads="1"/>
          </p:cNvSpPr>
          <p:nvPr/>
        </p:nvSpPr>
        <p:spPr bwMode="auto">
          <a:xfrm>
            <a:off x="2330450" y="37131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1630" name="TextBox 24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1631" name="TextBox 29"/>
          <p:cNvSpPr txBox="1">
            <a:spLocks noChangeArrowheads="1"/>
          </p:cNvSpPr>
          <p:nvPr/>
        </p:nvSpPr>
        <p:spPr bwMode="auto">
          <a:xfrm>
            <a:off x="2051050" y="31369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</p:txBody>
      </p:sp>
      <p:sp>
        <p:nvSpPr>
          <p:cNvPr id="111632" name="TextBox 30"/>
          <p:cNvSpPr txBox="1">
            <a:spLocks noChangeArrowheads="1"/>
          </p:cNvSpPr>
          <p:nvPr/>
        </p:nvSpPr>
        <p:spPr bwMode="auto">
          <a:xfrm>
            <a:off x="2990850" y="2908300"/>
            <a:ext cx="517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</p:txBody>
      </p:sp>
      <p:sp>
        <p:nvSpPr>
          <p:cNvPr id="111633" name="TextBox 32"/>
          <p:cNvSpPr txBox="1">
            <a:spLocks noChangeArrowheads="1"/>
          </p:cNvSpPr>
          <p:nvPr/>
        </p:nvSpPr>
        <p:spPr bwMode="auto">
          <a:xfrm>
            <a:off x="2374900" y="225742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1634" name="TextBox 33"/>
          <p:cNvSpPr txBox="1">
            <a:spLocks noChangeArrowheads="1"/>
          </p:cNvSpPr>
          <p:nvPr/>
        </p:nvSpPr>
        <p:spPr bwMode="auto">
          <a:xfrm>
            <a:off x="3648075" y="127476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1635" name="TextBox 34"/>
          <p:cNvSpPr txBox="1">
            <a:spLocks noChangeArrowheads="1"/>
          </p:cNvSpPr>
          <p:nvPr/>
        </p:nvSpPr>
        <p:spPr bwMode="auto">
          <a:xfrm>
            <a:off x="5064125" y="124777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1636" name="TextBox 35"/>
          <p:cNvSpPr txBox="1">
            <a:spLocks noChangeArrowheads="1"/>
          </p:cNvSpPr>
          <p:nvPr/>
        </p:nvSpPr>
        <p:spPr bwMode="auto">
          <a:xfrm>
            <a:off x="6216650" y="228758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1637" name="TextBox 36"/>
          <p:cNvSpPr txBox="1">
            <a:spLocks noChangeArrowheads="1"/>
          </p:cNvSpPr>
          <p:nvPr/>
        </p:nvSpPr>
        <p:spPr bwMode="auto">
          <a:xfrm>
            <a:off x="1138238" y="3338513"/>
            <a:ext cx="1476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192.168.10.0/24</a:t>
            </a:r>
          </a:p>
        </p:txBody>
      </p:sp>
      <p:sp>
        <p:nvSpPr>
          <p:cNvPr id="111638" name="TextBox 37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1639" name="TextBox 54"/>
          <p:cNvSpPr txBox="1">
            <a:spLocks noChangeArrowheads="1"/>
          </p:cNvSpPr>
          <p:nvPr/>
        </p:nvSpPr>
        <p:spPr bwMode="auto">
          <a:xfrm>
            <a:off x="2990850" y="23971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10.1.1.1/30</a:t>
            </a:r>
          </a:p>
        </p:txBody>
      </p:sp>
      <p:sp>
        <p:nvSpPr>
          <p:cNvPr id="111640" name="TextBox 56"/>
          <p:cNvSpPr txBox="1">
            <a:spLocks noChangeArrowheads="1"/>
          </p:cNvSpPr>
          <p:nvPr/>
        </p:nvSpPr>
        <p:spPr bwMode="auto">
          <a:xfrm>
            <a:off x="0" y="4365625"/>
            <a:ext cx="9144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103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103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104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established</a:t>
            </a:r>
          </a:p>
        </p:txBody>
      </p:sp>
      <p:pic>
        <p:nvPicPr>
          <p:cNvPr id="1116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81"/>
          <a:stretch>
            <a:fillRect/>
          </a:stretch>
        </p:blipFill>
        <p:spPr bwMode="auto">
          <a:xfrm>
            <a:off x="5029200" y="3733800"/>
            <a:ext cx="7713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42" name="Picture 60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937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3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9509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4" name="TextBox 64"/>
          <p:cNvSpPr txBox="1">
            <a:spLocks noChangeArrowheads="1"/>
          </p:cNvSpPr>
          <p:nvPr/>
        </p:nvSpPr>
        <p:spPr bwMode="auto">
          <a:xfrm>
            <a:off x="4492625" y="1182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11645" name="TextBox 65"/>
          <p:cNvSpPr txBox="1">
            <a:spLocks noChangeArrowheads="1"/>
          </p:cNvSpPr>
          <p:nvPr/>
        </p:nvSpPr>
        <p:spPr bwMode="auto">
          <a:xfrm>
            <a:off x="5133975" y="90487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S0/1/0</a:t>
            </a:r>
          </a:p>
        </p:txBody>
      </p:sp>
      <p:pic>
        <p:nvPicPr>
          <p:cNvPr id="111646" name="Picture 4" descr="C:\Users\rgrazian\Desktop\Griffin\PowerPoint Tools\topology_icons_2012_11_14\topology_icons_2012_11_14\na_graphics_lib_181_network-clou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73100"/>
            <a:ext cx="17430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7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94138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8" name="TextBox 68"/>
          <p:cNvSpPr txBox="1">
            <a:spLocks noChangeArrowheads="1"/>
          </p:cNvSpPr>
          <p:nvPr/>
        </p:nvSpPr>
        <p:spPr bwMode="auto">
          <a:xfrm>
            <a:off x="7239000" y="120173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11649" name="TextBox 2"/>
          <p:cNvSpPr txBox="1">
            <a:spLocks noChangeArrowheads="1"/>
          </p:cNvSpPr>
          <p:nvPr/>
        </p:nvSpPr>
        <p:spPr bwMode="auto">
          <a:xfrm>
            <a:off x="0" y="55626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b="1"/>
              <a:t>established</a:t>
            </a:r>
            <a:r>
              <a:rPr lang="en-US" altLang="en-US" sz="1800"/>
              <a:t> parameter allows only responses to traffic that originates from the 192.168.10.0/24 network to return to that network.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Without the </a:t>
            </a:r>
            <a:r>
              <a:rPr lang="en-US" altLang="en-US" sz="1800" b="1"/>
              <a:t>established</a:t>
            </a:r>
            <a:r>
              <a:rPr lang="en-US" altLang="en-US" sz="1800"/>
              <a:t> parameter in the ACL statement, clients could send traffic to a web server, but not receive traffic returning from the web server.</a:t>
            </a:r>
          </a:p>
        </p:txBody>
      </p:sp>
      <p:sp>
        <p:nvSpPr>
          <p:cNvPr id="111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49E2EA-8054-4099-968A-1B56FF41E52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Applying Extended ACLs to Interfaces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13667" name="Picture 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63224">
            <a:off x="2217738" y="2011363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3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655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0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421188" y="195580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35238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35238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3" name="TextBox 10"/>
          <p:cNvSpPr txBox="1">
            <a:spLocks noChangeArrowheads="1"/>
          </p:cNvSpPr>
          <p:nvPr/>
        </p:nvSpPr>
        <p:spPr bwMode="auto">
          <a:xfrm>
            <a:off x="2374900" y="2778125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3674" name="TextBox 12"/>
          <p:cNvSpPr txBox="1">
            <a:spLocks noChangeArrowheads="1"/>
          </p:cNvSpPr>
          <p:nvPr/>
        </p:nvSpPr>
        <p:spPr bwMode="auto">
          <a:xfrm>
            <a:off x="6378575" y="27447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14" name="Straight Connector 13"/>
          <p:cNvCxnSpPr>
            <a:stCxn id="113673" idx="2"/>
            <a:endCxn id="113668" idx="0"/>
          </p:cNvCxnSpPr>
          <p:nvPr/>
        </p:nvCxnSpPr>
        <p:spPr>
          <a:xfrm flipH="1">
            <a:off x="2614613" y="3146425"/>
            <a:ext cx="0" cy="519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3680" idx="1"/>
            <a:endCxn id="113669" idx="0"/>
          </p:cNvCxnSpPr>
          <p:nvPr/>
        </p:nvCxnSpPr>
        <p:spPr>
          <a:xfrm>
            <a:off x="2990850" y="3046413"/>
            <a:ext cx="631825" cy="67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77" name="TextBox 16"/>
          <p:cNvSpPr txBox="1">
            <a:spLocks noChangeArrowheads="1"/>
          </p:cNvSpPr>
          <p:nvPr/>
        </p:nvSpPr>
        <p:spPr bwMode="auto">
          <a:xfrm>
            <a:off x="2330450" y="37131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3678" name="TextBox 17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3679" name="TextBox 19"/>
          <p:cNvSpPr txBox="1">
            <a:spLocks noChangeArrowheads="1"/>
          </p:cNvSpPr>
          <p:nvPr/>
        </p:nvSpPr>
        <p:spPr bwMode="auto">
          <a:xfrm>
            <a:off x="2051050" y="31369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</p:txBody>
      </p:sp>
      <p:sp>
        <p:nvSpPr>
          <p:cNvPr id="113680" name="TextBox 20"/>
          <p:cNvSpPr txBox="1">
            <a:spLocks noChangeArrowheads="1"/>
          </p:cNvSpPr>
          <p:nvPr/>
        </p:nvSpPr>
        <p:spPr bwMode="auto">
          <a:xfrm>
            <a:off x="2990850" y="2908300"/>
            <a:ext cx="517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</p:txBody>
      </p:sp>
      <p:sp>
        <p:nvSpPr>
          <p:cNvPr id="113681" name="TextBox 22"/>
          <p:cNvSpPr txBox="1">
            <a:spLocks noChangeArrowheads="1"/>
          </p:cNvSpPr>
          <p:nvPr/>
        </p:nvSpPr>
        <p:spPr bwMode="auto">
          <a:xfrm>
            <a:off x="2374900" y="225742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3682" name="TextBox 23"/>
          <p:cNvSpPr txBox="1">
            <a:spLocks noChangeArrowheads="1"/>
          </p:cNvSpPr>
          <p:nvPr/>
        </p:nvSpPr>
        <p:spPr bwMode="auto">
          <a:xfrm>
            <a:off x="3648075" y="127476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3683" name="TextBox 24"/>
          <p:cNvSpPr txBox="1">
            <a:spLocks noChangeArrowheads="1"/>
          </p:cNvSpPr>
          <p:nvPr/>
        </p:nvSpPr>
        <p:spPr bwMode="auto">
          <a:xfrm>
            <a:off x="5064125" y="124777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3684" name="TextBox 25"/>
          <p:cNvSpPr txBox="1">
            <a:spLocks noChangeArrowheads="1"/>
          </p:cNvSpPr>
          <p:nvPr/>
        </p:nvSpPr>
        <p:spPr bwMode="auto">
          <a:xfrm>
            <a:off x="6216650" y="228758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3685" name="TextBox 26"/>
          <p:cNvSpPr txBox="1">
            <a:spLocks noChangeArrowheads="1"/>
          </p:cNvSpPr>
          <p:nvPr/>
        </p:nvSpPr>
        <p:spPr bwMode="auto">
          <a:xfrm>
            <a:off x="1138238" y="3338513"/>
            <a:ext cx="1476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192.168.10.0/24</a:t>
            </a:r>
          </a:p>
        </p:txBody>
      </p:sp>
      <p:sp>
        <p:nvSpPr>
          <p:cNvPr id="113686" name="TextBox 27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3687" name="TextBox 35"/>
          <p:cNvSpPr txBox="1">
            <a:spLocks noChangeArrowheads="1"/>
          </p:cNvSpPr>
          <p:nvPr/>
        </p:nvSpPr>
        <p:spPr bwMode="auto">
          <a:xfrm>
            <a:off x="2990850" y="23971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10.1.1.1/30</a:t>
            </a:r>
          </a:p>
        </p:txBody>
      </p:sp>
      <p:sp>
        <p:nvSpPr>
          <p:cNvPr id="113688" name="TextBox 36"/>
          <p:cNvSpPr txBox="1">
            <a:spLocks noChangeArrowheads="1"/>
          </p:cNvSpPr>
          <p:nvPr/>
        </p:nvSpPr>
        <p:spPr bwMode="auto">
          <a:xfrm>
            <a:off x="0" y="4437063"/>
            <a:ext cx="9144000" cy="2268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103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8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103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44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104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established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access-group 103 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access-group 104 out</a:t>
            </a:r>
          </a:p>
        </p:txBody>
      </p:sp>
      <p:sp>
        <p:nvSpPr>
          <p:cNvPr id="113689" name="TextBox 38"/>
          <p:cNvSpPr txBox="1">
            <a:spLocks noChangeArrowheads="1"/>
          </p:cNvSpPr>
          <p:nvPr/>
        </p:nvSpPr>
        <p:spPr bwMode="auto">
          <a:xfrm>
            <a:off x="5133975" y="90487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S0/1/0</a:t>
            </a:r>
          </a:p>
        </p:txBody>
      </p:sp>
      <p:pic>
        <p:nvPicPr>
          <p:cNvPr id="113690" name="Picture 4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937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1" name="Picture 4" descr="C:\Users\rgrazian\Desktop\Griffin\PowerPoint Tools\topology_icons_2012_11_14\topology_icons_2012_11_14\na_graphics_lib_181_network-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73100"/>
            <a:ext cx="17430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94138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93" name="TextBox 45"/>
          <p:cNvSpPr txBox="1">
            <a:spLocks noChangeArrowheads="1"/>
          </p:cNvSpPr>
          <p:nvPr/>
        </p:nvSpPr>
        <p:spPr bwMode="auto">
          <a:xfrm>
            <a:off x="7239000" y="120173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pic>
        <p:nvPicPr>
          <p:cNvPr id="113694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9509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95" name="TextBox 47"/>
          <p:cNvSpPr txBox="1">
            <a:spLocks noChangeArrowheads="1"/>
          </p:cNvSpPr>
          <p:nvPr/>
        </p:nvSpPr>
        <p:spPr bwMode="auto">
          <a:xfrm>
            <a:off x="4492625" y="1182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13696" name="Right Arrow 34"/>
          <p:cNvSpPr>
            <a:spLocks noChangeArrowheads="1"/>
          </p:cNvSpPr>
          <p:nvPr/>
        </p:nvSpPr>
        <p:spPr bwMode="auto">
          <a:xfrm rot="-5400000">
            <a:off x="823119" y="2453481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3697" name="Right Arrow 37"/>
          <p:cNvSpPr>
            <a:spLocks noChangeArrowheads="1"/>
          </p:cNvSpPr>
          <p:nvPr/>
        </p:nvSpPr>
        <p:spPr bwMode="auto">
          <a:xfrm rot="16200000" flipH="1">
            <a:off x="1385888" y="2576512"/>
            <a:ext cx="914400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 w="25400">
            <a:solidFill>
              <a:srgbClr val="660066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3698" name="Oval 39"/>
          <p:cNvSpPr>
            <a:spLocks noChangeArrowheads="1"/>
          </p:cNvSpPr>
          <p:nvPr/>
        </p:nvSpPr>
        <p:spPr bwMode="auto">
          <a:xfrm>
            <a:off x="990600" y="33528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1136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81"/>
          <a:stretch>
            <a:fillRect/>
          </a:stretch>
        </p:blipFill>
        <p:spPr bwMode="auto">
          <a:xfrm>
            <a:off x="5029200" y="3733800"/>
            <a:ext cx="7713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70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C0AD6E-75AE-4769-A549-7E1A6F6EBBC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Deny FTP and Permit Everything Else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15715" name="Picture 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63224">
            <a:off x="2217738" y="2011363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3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655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8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421188" y="195580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9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35238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35238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1" name="TextBox 10"/>
          <p:cNvSpPr txBox="1">
            <a:spLocks noChangeArrowheads="1"/>
          </p:cNvSpPr>
          <p:nvPr/>
        </p:nvSpPr>
        <p:spPr bwMode="auto">
          <a:xfrm>
            <a:off x="2374900" y="2778125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5722" name="TextBox 12"/>
          <p:cNvSpPr txBox="1">
            <a:spLocks noChangeArrowheads="1"/>
          </p:cNvSpPr>
          <p:nvPr/>
        </p:nvSpPr>
        <p:spPr bwMode="auto">
          <a:xfrm>
            <a:off x="6378575" y="27447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14" name="Straight Connector 13"/>
          <p:cNvCxnSpPr>
            <a:stCxn id="115721" idx="2"/>
            <a:endCxn id="115716" idx="0"/>
          </p:cNvCxnSpPr>
          <p:nvPr/>
        </p:nvCxnSpPr>
        <p:spPr>
          <a:xfrm flipH="1">
            <a:off x="2614613" y="3146425"/>
            <a:ext cx="0" cy="519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5728" idx="1"/>
            <a:endCxn id="115717" idx="0"/>
          </p:cNvCxnSpPr>
          <p:nvPr/>
        </p:nvCxnSpPr>
        <p:spPr>
          <a:xfrm>
            <a:off x="2990850" y="3046413"/>
            <a:ext cx="631825" cy="67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25" name="TextBox 16"/>
          <p:cNvSpPr txBox="1">
            <a:spLocks noChangeArrowheads="1"/>
          </p:cNvSpPr>
          <p:nvPr/>
        </p:nvSpPr>
        <p:spPr bwMode="auto">
          <a:xfrm>
            <a:off x="2330450" y="37131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5726" name="TextBox 17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5727" name="TextBox 19"/>
          <p:cNvSpPr txBox="1">
            <a:spLocks noChangeArrowheads="1"/>
          </p:cNvSpPr>
          <p:nvPr/>
        </p:nvSpPr>
        <p:spPr bwMode="auto">
          <a:xfrm>
            <a:off x="2051050" y="31369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</p:txBody>
      </p:sp>
      <p:sp>
        <p:nvSpPr>
          <p:cNvPr id="115728" name="TextBox 20"/>
          <p:cNvSpPr txBox="1">
            <a:spLocks noChangeArrowheads="1"/>
          </p:cNvSpPr>
          <p:nvPr/>
        </p:nvSpPr>
        <p:spPr bwMode="auto">
          <a:xfrm>
            <a:off x="2990850" y="2908300"/>
            <a:ext cx="517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</p:txBody>
      </p:sp>
      <p:sp>
        <p:nvSpPr>
          <p:cNvPr id="115729" name="TextBox 22"/>
          <p:cNvSpPr txBox="1">
            <a:spLocks noChangeArrowheads="1"/>
          </p:cNvSpPr>
          <p:nvPr/>
        </p:nvSpPr>
        <p:spPr bwMode="auto">
          <a:xfrm>
            <a:off x="2374900" y="225742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5730" name="TextBox 23"/>
          <p:cNvSpPr txBox="1">
            <a:spLocks noChangeArrowheads="1"/>
          </p:cNvSpPr>
          <p:nvPr/>
        </p:nvSpPr>
        <p:spPr bwMode="auto">
          <a:xfrm>
            <a:off x="3648075" y="127476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5731" name="TextBox 24"/>
          <p:cNvSpPr txBox="1">
            <a:spLocks noChangeArrowheads="1"/>
          </p:cNvSpPr>
          <p:nvPr/>
        </p:nvSpPr>
        <p:spPr bwMode="auto">
          <a:xfrm>
            <a:off x="5064125" y="124777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5732" name="TextBox 25"/>
          <p:cNvSpPr txBox="1">
            <a:spLocks noChangeArrowheads="1"/>
          </p:cNvSpPr>
          <p:nvPr/>
        </p:nvSpPr>
        <p:spPr bwMode="auto">
          <a:xfrm>
            <a:off x="6216650" y="228758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5733" name="TextBox 26"/>
          <p:cNvSpPr txBox="1">
            <a:spLocks noChangeArrowheads="1"/>
          </p:cNvSpPr>
          <p:nvPr/>
        </p:nvSpPr>
        <p:spPr bwMode="auto">
          <a:xfrm>
            <a:off x="1138238" y="3338513"/>
            <a:ext cx="1476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192.168.10.0/24</a:t>
            </a:r>
          </a:p>
        </p:txBody>
      </p:sp>
      <p:sp>
        <p:nvSpPr>
          <p:cNvPr id="115734" name="TextBox 27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5735" name="TextBox 35"/>
          <p:cNvSpPr txBox="1">
            <a:spLocks noChangeArrowheads="1"/>
          </p:cNvSpPr>
          <p:nvPr/>
        </p:nvSpPr>
        <p:spPr bwMode="auto">
          <a:xfrm>
            <a:off x="2990850" y="23971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10.1.1.1/30</a:t>
            </a:r>
          </a:p>
        </p:txBody>
      </p:sp>
      <p:sp>
        <p:nvSpPr>
          <p:cNvPr id="115736" name="TextBox 36"/>
          <p:cNvSpPr txBox="1">
            <a:spLocks noChangeArrowheads="1"/>
          </p:cNvSpPr>
          <p:nvPr/>
        </p:nvSpPr>
        <p:spPr bwMode="auto">
          <a:xfrm>
            <a:off x="0" y="4437063"/>
            <a:ext cx="9144000" cy="242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101 deny 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192.168.11.0 0.0.0.255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eq ftp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101 deny 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192.168.11.0 0.0.0.255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eq ftp-data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101 permit ip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101 in</a:t>
            </a:r>
          </a:p>
        </p:txBody>
      </p:sp>
      <p:sp>
        <p:nvSpPr>
          <p:cNvPr id="115737" name="TextBox 38"/>
          <p:cNvSpPr txBox="1">
            <a:spLocks noChangeArrowheads="1"/>
          </p:cNvSpPr>
          <p:nvPr/>
        </p:nvSpPr>
        <p:spPr bwMode="auto">
          <a:xfrm>
            <a:off x="5133975" y="90487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S0/1/0</a:t>
            </a:r>
          </a:p>
        </p:txBody>
      </p:sp>
      <p:pic>
        <p:nvPicPr>
          <p:cNvPr id="115738" name="Picture 4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937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39" name="Picture 4" descr="C:\Users\rgrazian\Desktop\Griffin\PowerPoint Tools\topology_icons_2012_11_14\topology_icons_2012_11_14\na_graphics_lib_181_network-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73100"/>
            <a:ext cx="17430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4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94138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41" name="TextBox 45"/>
          <p:cNvSpPr txBox="1">
            <a:spLocks noChangeArrowheads="1"/>
          </p:cNvSpPr>
          <p:nvPr/>
        </p:nvSpPr>
        <p:spPr bwMode="auto">
          <a:xfrm>
            <a:off x="7239000" y="120173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pic>
        <p:nvPicPr>
          <p:cNvPr id="11574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9509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43" name="TextBox 47"/>
          <p:cNvSpPr txBox="1">
            <a:spLocks noChangeArrowheads="1"/>
          </p:cNvSpPr>
          <p:nvPr/>
        </p:nvSpPr>
        <p:spPr bwMode="auto">
          <a:xfrm>
            <a:off x="4492625" y="1182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pic>
        <p:nvPicPr>
          <p:cNvPr id="115744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08359">
            <a:off x="3048000" y="3068638"/>
            <a:ext cx="336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45" name="Right Arrow 40"/>
          <p:cNvSpPr>
            <a:spLocks noChangeArrowheads="1"/>
          </p:cNvSpPr>
          <p:nvPr/>
        </p:nvSpPr>
        <p:spPr bwMode="auto">
          <a:xfrm rot="-7557065">
            <a:off x="2740819" y="2912269"/>
            <a:ext cx="820737" cy="790575"/>
          </a:xfrm>
          <a:prstGeom prst="rightArrow">
            <a:avLst>
              <a:gd name="adj1" fmla="val 50000"/>
              <a:gd name="adj2" fmla="val 49975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5746" name="TextBox 41"/>
          <p:cNvSpPr txBox="1">
            <a:spLocks noChangeArrowheads="1"/>
          </p:cNvSpPr>
          <p:nvPr/>
        </p:nvSpPr>
        <p:spPr bwMode="auto">
          <a:xfrm>
            <a:off x="3962400" y="3657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FTP   X</a:t>
            </a:r>
          </a:p>
        </p:txBody>
      </p:sp>
      <p:sp>
        <p:nvSpPr>
          <p:cNvPr id="115747" name="Oval 48"/>
          <p:cNvSpPr>
            <a:spLocks noChangeArrowheads="1"/>
          </p:cNvSpPr>
          <p:nvPr/>
        </p:nvSpPr>
        <p:spPr bwMode="auto">
          <a:xfrm>
            <a:off x="2895600" y="3276600"/>
            <a:ext cx="22098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574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546371-CE5A-47A8-B16B-3910F6A7815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Deny Telnet and Permit Everything Else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17763" name="Picture 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63224">
            <a:off x="2217738" y="2011363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4" name="Picture 3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655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6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421188" y="195580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35238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35238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9" name="TextBox 10"/>
          <p:cNvSpPr txBox="1">
            <a:spLocks noChangeArrowheads="1"/>
          </p:cNvSpPr>
          <p:nvPr/>
        </p:nvSpPr>
        <p:spPr bwMode="auto">
          <a:xfrm>
            <a:off x="2374900" y="2778125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7770" name="TextBox 12"/>
          <p:cNvSpPr txBox="1">
            <a:spLocks noChangeArrowheads="1"/>
          </p:cNvSpPr>
          <p:nvPr/>
        </p:nvSpPr>
        <p:spPr bwMode="auto">
          <a:xfrm>
            <a:off x="6378575" y="27447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14" name="Straight Connector 13"/>
          <p:cNvCxnSpPr>
            <a:stCxn id="117769" idx="2"/>
            <a:endCxn id="117764" idx="0"/>
          </p:cNvCxnSpPr>
          <p:nvPr/>
        </p:nvCxnSpPr>
        <p:spPr>
          <a:xfrm flipH="1">
            <a:off x="2614613" y="3146425"/>
            <a:ext cx="0" cy="519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7793" idx="1"/>
            <a:endCxn id="117765" idx="0"/>
          </p:cNvCxnSpPr>
          <p:nvPr/>
        </p:nvCxnSpPr>
        <p:spPr>
          <a:xfrm>
            <a:off x="2990850" y="3046413"/>
            <a:ext cx="631825" cy="67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73" name="TextBox 16"/>
          <p:cNvSpPr txBox="1">
            <a:spLocks noChangeArrowheads="1"/>
          </p:cNvSpPr>
          <p:nvPr/>
        </p:nvSpPr>
        <p:spPr bwMode="auto">
          <a:xfrm>
            <a:off x="2330450" y="37131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7774" name="TextBox 17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775" name="TextBox 19"/>
          <p:cNvSpPr txBox="1">
            <a:spLocks noChangeArrowheads="1"/>
          </p:cNvSpPr>
          <p:nvPr/>
        </p:nvSpPr>
        <p:spPr bwMode="auto">
          <a:xfrm>
            <a:off x="2051050" y="31369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</p:txBody>
      </p:sp>
      <p:sp>
        <p:nvSpPr>
          <p:cNvPr id="117776" name="TextBox 22"/>
          <p:cNvSpPr txBox="1">
            <a:spLocks noChangeArrowheads="1"/>
          </p:cNvSpPr>
          <p:nvPr/>
        </p:nvSpPr>
        <p:spPr bwMode="auto">
          <a:xfrm>
            <a:off x="2374900" y="225742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7777" name="TextBox 23"/>
          <p:cNvSpPr txBox="1">
            <a:spLocks noChangeArrowheads="1"/>
          </p:cNvSpPr>
          <p:nvPr/>
        </p:nvSpPr>
        <p:spPr bwMode="auto">
          <a:xfrm>
            <a:off x="3648075" y="127476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7778" name="TextBox 24"/>
          <p:cNvSpPr txBox="1">
            <a:spLocks noChangeArrowheads="1"/>
          </p:cNvSpPr>
          <p:nvPr/>
        </p:nvSpPr>
        <p:spPr bwMode="auto">
          <a:xfrm>
            <a:off x="5064125" y="124777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7779" name="TextBox 25"/>
          <p:cNvSpPr txBox="1">
            <a:spLocks noChangeArrowheads="1"/>
          </p:cNvSpPr>
          <p:nvPr/>
        </p:nvSpPr>
        <p:spPr bwMode="auto">
          <a:xfrm>
            <a:off x="6216650" y="228758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7780" name="TextBox 26"/>
          <p:cNvSpPr txBox="1">
            <a:spLocks noChangeArrowheads="1"/>
          </p:cNvSpPr>
          <p:nvPr/>
        </p:nvSpPr>
        <p:spPr bwMode="auto">
          <a:xfrm>
            <a:off x="1138238" y="3338513"/>
            <a:ext cx="1476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192.168.10.0/24</a:t>
            </a:r>
          </a:p>
        </p:txBody>
      </p:sp>
      <p:sp>
        <p:nvSpPr>
          <p:cNvPr id="117781" name="TextBox 27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7782" name="TextBox 29"/>
          <p:cNvSpPr txBox="1">
            <a:spLocks noChangeArrowheads="1"/>
          </p:cNvSpPr>
          <p:nvPr/>
        </p:nvSpPr>
        <p:spPr bwMode="auto">
          <a:xfrm>
            <a:off x="228600" y="1371600"/>
            <a:ext cx="338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Extended ACL to Deny Telnet</a:t>
            </a:r>
          </a:p>
        </p:txBody>
      </p:sp>
      <p:sp>
        <p:nvSpPr>
          <p:cNvPr id="117783" name="TextBox 35"/>
          <p:cNvSpPr txBox="1">
            <a:spLocks noChangeArrowheads="1"/>
          </p:cNvSpPr>
          <p:nvPr/>
        </p:nvSpPr>
        <p:spPr bwMode="auto">
          <a:xfrm>
            <a:off x="2990850" y="23971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10.1.1.1/30</a:t>
            </a:r>
          </a:p>
        </p:txBody>
      </p:sp>
      <p:sp>
        <p:nvSpPr>
          <p:cNvPr id="117784" name="TextBox 36"/>
          <p:cNvSpPr txBox="1">
            <a:spLocks noChangeArrowheads="1"/>
          </p:cNvSpPr>
          <p:nvPr/>
        </p:nvSpPr>
        <p:spPr bwMode="auto">
          <a:xfrm>
            <a:off x="250825" y="4437063"/>
            <a:ext cx="8893175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102 deny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192.168.11.0 0.0.0.255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23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access-list 102 permit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102 out</a:t>
            </a:r>
          </a:p>
        </p:txBody>
      </p:sp>
      <p:sp>
        <p:nvSpPr>
          <p:cNvPr id="117785" name="TextBox 38"/>
          <p:cNvSpPr txBox="1">
            <a:spLocks noChangeArrowheads="1"/>
          </p:cNvSpPr>
          <p:nvPr/>
        </p:nvSpPr>
        <p:spPr bwMode="auto">
          <a:xfrm>
            <a:off x="5133975" y="90487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S0/1/0</a:t>
            </a:r>
          </a:p>
        </p:txBody>
      </p:sp>
      <p:pic>
        <p:nvPicPr>
          <p:cNvPr id="117786" name="Picture 4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937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7" name="Picture 4" descr="C:\Users\rgrazian\Desktop\Griffin\PowerPoint Tools\topology_icons_2012_11_14\topology_icons_2012_11_14\na_graphics_lib_181_network-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73100"/>
            <a:ext cx="17430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94138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89" name="TextBox 45"/>
          <p:cNvSpPr txBox="1">
            <a:spLocks noChangeArrowheads="1"/>
          </p:cNvSpPr>
          <p:nvPr/>
        </p:nvSpPr>
        <p:spPr bwMode="auto">
          <a:xfrm>
            <a:off x="7239000" y="120173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pic>
        <p:nvPicPr>
          <p:cNvPr id="11779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9509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91" name="TextBox 47"/>
          <p:cNvSpPr txBox="1">
            <a:spLocks noChangeArrowheads="1"/>
          </p:cNvSpPr>
          <p:nvPr/>
        </p:nvSpPr>
        <p:spPr bwMode="auto">
          <a:xfrm>
            <a:off x="4492625" y="1182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pic>
        <p:nvPicPr>
          <p:cNvPr id="117792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830134">
            <a:off x="2944813" y="3022600"/>
            <a:ext cx="33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93" name="TextBox 20"/>
          <p:cNvSpPr txBox="1">
            <a:spLocks noChangeArrowheads="1"/>
          </p:cNvSpPr>
          <p:nvPr/>
        </p:nvSpPr>
        <p:spPr bwMode="auto">
          <a:xfrm>
            <a:off x="2990850" y="2908300"/>
            <a:ext cx="517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</p:txBody>
      </p:sp>
      <p:sp>
        <p:nvSpPr>
          <p:cNvPr id="117794" name="Right Arrow 40"/>
          <p:cNvSpPr>
            <a:spLocks noChangeArrowheads="1"/>
          </p:cNvSpPr>
          <p:nvPr/>
        </p:nvSpPr>
        <p:spPr bwMode="auto">
          <a:xfrm rot="14042935" flipH="1">
            <a:off x="2705894" y="2905919"/>
            <a:ext cx="992187" cy="790575"/>
          </a:xfrm>
          <a:prstGeom prst="rightArrow">
            <a:avLst>
              <a:gd name="adj1" fmla="val 50000"/>
              <a:gd name="adj2" fmla="val 49899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11779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96" name="TextBox 48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7797" name="TextBox 49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7798" name="TextBox 51"/>
          <p:cNvSpPr txBox="1">
            <a:spLocks noChangeArrowheads="1"/>
          </p:cNvSpPr>
          <p:nvPr/>
        </p:nvSpPr>
        <p:spPr bwMode="auto">
          <a:xfrm>
            <a:off x="4191000" y="35814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Telnet X</a:t>
            </a:r>
          </a:p>
        </p:txBody>
      </p:sp>
      <p:sp>
        <p:nvSpPr>
          <p:cNvPr id="117799" name="Oval 52"/>
          <p:cNvSpPr>
            <a:spLocks noChangeArrowheads="1"/>
          </p:cNvSpPr>
          <p:nvPr/>
        </p:nvSpPr>
        <p:spPr bwMode="auto">
          <a:xfrm>
            <a:off x="2895600" y="3276600"/>
            <a:ext cx="22098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780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4F3688-0A02-43E0-8470-791A25155A4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Creating Named Extended ACLs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19811" name="Picture 2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63224">
            <a:off x="2217738" y="2011363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2" name="Picture 3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655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195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421188" y="195580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5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35238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35238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7" name="TextBox 8"/>
          <p:cNvSpPr txBox="1">
            <a:spLocks noChangeArrowheads="1"/>
          </p:cNvSpPr>
          <p:nvPr/>
        </p:nvSpPr>
        <p:spPr bwMode="auto">
          <a:xfrm>
            <a:off x="2374900" y="2778125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9818" name="TextBox 9"/>
          <p:cNvSpPr txBox="1">
            <a:spLocks noChangeArrowheads="1"/>
          </p:cNvSpPr>
          <p:nvPr/>
        </p:nvSpPr>
        <p:spPr bwMode="auto">
          <a:xfrm>
            <a:off x="6378575" y="27447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11" name="Straight Connector 10"/>
          <p:cNvCxnSpPr>
            <a:stCxn id="119817" idx="2"/>
            <a:endCxn id="119812" idx="0"/>
          </p:cNvCxnSpPr>
          <p:nvPr/>
        </p:nvCxnSpPr>
        <p:spPr>
          <a:xfrm flipH="1">
            <a:off x="2614613" y="3146425"/>
            <a:ext cx="0" cy="519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9824" idx="1"/>
            <a:endCxn id="119813" idx="0"/>
          </p:cNvCxnSpPr>
          <p:nvPr/>
        </p:nvCxnSpPr>
        <p:spPr>
          <a:xfrm>
            <a:off x="2990850" y="3046413"/>
            <a:ext cx="631825" cy="67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1" name="TextBox 12"/>
          <p:cNvSpPr txBox="1">
            <a:spLocks noChangeArrowheads="1"/>
          </p:cNvSpPr>
          <p:nvPr/>
        </p:nvSpPr>
        <p:spPr bwMode="auto">
          <a:xfrm>
            <a:off x="2330450" y="371316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19822" name="TextBox 13"/>
          <p:cNvSpPr txBox="1">
            <a:spLocks noChangeArrowheads="1"/>
          </p:cNvSpPr>
          <p:nvPr/>
        </p:nvSpPr>
        <p:spPr bwMode="auto">
          <a:xfrm>
            <a:off x="3389313" y="377983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9823" name="TextBox 14"/>
          <p:cNvSpPr txBox="1">
            <a:spLocks noChangeArrowheads="1"/>
          </p:cNvSpPr>
          <p:nvPr/>
        </p:nvSpPr>
        <p:spPr bwMode="auto">
          <a:xfrm>
            <a:off x="1960563" y="3097213"/>
            <a:ext cx="519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</p:txBody>
      </p:sp>
      <p:sp>
        <p:nvSpPr>
          <p:cNvPr id="119824" name="TextBox 15"/>
          <p:cNvSpPr txBox="1">
            <a:spLocks noChangeArrowheads="1"/>
          </p:cNvSpPr>
          <p:nvPr/>
        </p:nvSpPr>
        <p:spPr bwMode="auto">
          <a:xfrm>
            <a:off x="2990850" y="2908300"/>
            <a:ext cx="517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</p:txBody>
      </p:sp>
      <p:sp>
        <p:nvSpPr>
          <p:cNvPr id="119825" name="TextBox 16"/>
          <p:cNvSpPr txBox="1">
            <a:spLocks noChangeArrowheads="1"/>
          </p:cNvSpPr>
          <p:nvPr/>
        </p:nvSpPr>
        <p:spPr bwMode="auto">
          <a:xfrm>
            <a:off x="2374900" y="225742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9826" name="TextBox 17"/>
          <p:cNvSpPr txBox="1">
            <a:spLocks noChangeArrowheads="1"/>
          </p:cNvSpPr>
          <p:nvPr/>
        </p:nvSpPr>
        <p:spPr bwMode="auto">
          <a:xfrm>
            <a:off x="3648075" y="127476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</p:txBody>
      </p:sp>
      <p:sp>
        <p:nvSpPr>
          <p:cNvPr id="119827" name="TextBox 18"/>
          <p:cNvSpPr txBox="1">
            <a:spLocks noChangeArrowheads="1"/>
          </p:cNvSpPr>
          <p:nvPr/>
        </p:nvSpPr>
        <p:spPr bwMode="auto">
          <a:xfrm>
            <a:off x="5064125" y="124777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9828" name="TextBox 19"/>
          <p:cNvSpPr txBox="1">
            <a:spLocks noChangeArrowheads="1"/>
          </p:cNvSpPr>
          <p:nvPr/>
        </p:nvSpPr>
        <p:spPr bwMode="auto">
          <a:xfrm>
            <a:off x="6216650" y="228758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</p:txBody>
      </p:sp>
      <p:sp>
        <p:nvSpPr>
          <p:cNvPr id="119829" name="TextBox 20"/>
          <p:cNvSpPr txBox="1">
            <a:spLocks noChangeArrowheads="1"/>
          </p:cNvSpPr>
          <p:nvPr/>
        </p:nvSpPr>
        <p:spPr bwMode="auto">
          <a:xfrm>
            <a:off x="1001713" y="3338513"/>
            <a:ext cx="1477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192.168.10.0/24</a:t>
            </a:r>
          </a:p>
        </p:txBody>
      </p:sp>
      <p:sp>
        <p:nvSpPr>
          <p:cNvPr id="119830" name="TextBox 21"/>
          <p:cNvSpPr txBox="1">
            <a:spLocks noChangeArrowheads="1"/>
          </p:cNvSpPr>
          <p:nvPr/>
        </p:nvSpPr>
        <p:spPr bwMode="auto">
          <a:xfrm>
            <a:off x="3471863" y="3387725"/>
            <a:ext cx="1466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192.168.11.0/24</a:t>
            </a:r>
          </a:p>
        </p:txBody>
      </p:sp>
      <p:sp>
        <p:nvSpPr>
          <p:cNvPr id="119831" name="TextBox 23"/>
          <p:cNvSpPr txBox="1">
            <a:spLocks noChangeArrowheads="1"/>
          </p:cNvSpPr>
          <p:nvPr/>
        </p:nvSpPr>
        <p:spPr bwMode="auto">
          <a:xfrm>
            <a:off x="2990850" y="2397125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10.1.1.1/30</a:t>
            </a:r>
          </a:p>
        </p:txBody>
      </p:sp>
      <p:sp>
        <p:nvSpPr>
          <p:cNvPr id="119832" name="TextBox 24"/>
          <p:cNvSpPr txBox="1">
            <a:spLocks noChangeArrowheads="1"/>
          </p:cNvSpPr>
          <p:nvPr/>
        </p:nvSpPr>
        <p:spPr bwMode="auto">
          <a:xfrm>
            <a:off x="5133975" y="904875"/>
            <a:ext cx="628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S0/1/0</a:t>
            </a:r>
          </a:p>
        </p:txBody>
      </p:sp>
      <p:pic>
        <p:nvPicPr>
          <p:cNvPr id="119833" name="Picture 25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0937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4" name="Picture 4" descr="C:\Users\rgrazian\Desktop\Griffin\PowerPoint Tools\topology_icons_2012_11_14\topology_icons_2012_11_14\na_graphics_lib_181_network-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673100"/>
            <a:ext cx="17430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5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94138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36" name="TextBox 28"/>
          <p:cNvSpPr txBox="1">
            <a:spLocks noChangeArrowheads="1"/>
          </p:cNvSpPr>
          <p:nvPr/>
        </p:nvSpPr>
        <p:spPr bwMode="auto">
          <a:xfrm>
            <a:off x="7239000" y="1201738"/>
            <a:ext cx="55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ISP</a:t>
            </a:r>
          </a:p>
        </p:txBody>
      </p:sp>
      <p:pic>
        <p:nvPicPr>
          <p:cNvPr id="119837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8" y="9509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38" name="TextBox 30"/>
          <p:cNvSpPr txBox="1">
            <a:spLocks noChangeArrowheads="1"/>
          </p:cNvSpPr>
          <p:nvPr/>
        </p:nvSpPr>
        <p:spPr bwMode="auto">
          <a:xfrm>
            <a:off x="4492625" y="1182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19839" name="TextBox 32"/>
          <p:cNvSpPr txBox="1">
            <a:spLocks noChangeArrowheads="1"/>
          </p:cNvSpPr>
          <p:nvPr/>
        </p:nvSpPr>
        <p:spPr bwMode="auto">
          <a:xfrm>
            <a:off x="0" y="4149725"/>
            <a:ext cx="9093200" cy="255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extended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permit 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eq 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permit 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extended BROWSING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permit 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192.168.10.0 0.0.0.255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established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 access-group SURFING 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access-group BROWSING ou</a:t>
            </a:r>
            <a:r>
              <a:rPr lang="en-US" altLang="en-US" sz="18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pic>
        <p:nvPicPr>
          <p:cNvPr id="119840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3073400"/>
            <a:ext cx="3381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41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3286125"/>
            <a:ext cx="33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42" name="Right Arrow 37"/>
          <p:cNvSpPr>
            <a:spLocks noChangeArrowheads="1"/>
          </p:cNvSpPr>
          <p:nvPr/>
        </p:nvSpPr>
        <p:spPr bwMode="auto">
          <a:xfrm rot="-5400000">
            <a:off x="823119" y="2453481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9843" name="Right Arrow 38"/>
          <p:cNvSpPr>
            <a:spLocks noChangeArrowheads="1"/>
          </p:cNvSpPr>
          <p:nvPr/>
        </p:nvSpPr>
        <p:spPr bwMode="auto">
          <a:xfrm rot="16200000" flipH="1">
            <a:off x="1385888" y="2576512"/>
            <a:ext cx="914400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 w="25400">
            <a:solidFill>
              <a:srgbClr val="660066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984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E23CD9-744A-428B-B7D2-F514AFB5F81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Verifying Extended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1859" name="TextBox 2"/>
          <p:cNvSpPr txBox="1">
            <a:spLocks noChangeArrowheads="1"/>
          </p:cNvSpPr>
          <p:nvPr/>
        </p:nvSpPr>
        <p:spPr bwMode="auto">
          <a:xfrm>
            <a:off x="395288" y="908050"/>
            <a:ext cx="8424862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BROWSING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 permit tcp any 192.168.10.0 0.0.0.255 established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 permit tcp 192.168.10.0 0.0.0.255 any eq www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 permit tcp 192.168.10.0 0.0.0.255 any 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GigabitEthernet0/0 is up, line protocol is 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&lt;output omitted for brevity&gt;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BROWSING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  access list is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&lt;rest of output omitted for brevity&gt;</a:t>
            </a:r>
          </a:p>
        </p:txBody>
      </p:sp>
      <p:sp>
        <p:nvSpPr>
          <p:cNvPr id="12186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8AF7D9-B8F1-4CDF-BAF5-1D0EE15EABA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>
                <a:ea typeface="ＭＳ Ｐゴシック" charset="0"/>
              </a:rPr>
              <a:t>Editing Extended ACLs</a:t>
            </a:r>
            <a:endParaRPr lang="en-CA" dirty="0">
              <a:ea typeface="ＭＳ Ｐゴシック" charset="0"/>
            </a:endParaRPr>
          </a:p>
        </p:txBody>
      </p:sp>
      <p:sp>
        <p:nvSpPr>
          <p:cNvPr id="123907" name="TextBox 3"/>
          <p:cNvSpPr txBox="1">
            <a:spLocks noChangeArrowheads="1"/>
          </p:cNvSpPr>
          <p:nvPr/>
        </p:nvSpPr>
        <p:spPr bwMode="auto">
          <a:xfrm>
            <a:off x="395288" y="908050"/>
            <a:ext cx="8424862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BROWSING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permit tcp any 192.168.10.0 0.0.0.255 established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permit 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192.168.11.0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0.0.0.255 any eq www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tcp 192.168.10.0 0.0.0.255 any 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endParaRPr lang="en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configure terminal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 access-list extended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no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10 permit tcp 192.168.10.0 0.0.0.255 any eq www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R1(config-ext-nacl)#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BROWSING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10 permit tcp any 192.168.10.0 0.0.0.255 established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SURFING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permit tcp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192.168.10.0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0.0.0.255 any eq www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 permit tcp 192.168.10.0 0.0.0.255 any 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867400" y="1143000"/>
            <a:ext cx="2335213" cy="833438"/>
          </a:xfrm>
          <a:prstGeom prst="wedgeRectCallout">
            <a:avLst>
              <a:gd name="adj1" fmla="val -92926"/>
              <a:gd name="adj2" fmla="val 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Should be 192.168.10.0</a:t>
            </a:r>
          </a:p>
        </p:txBody>
      </p:sp>
      <p:sp>
        <p:nvSpPr>
          <p:cNvPr id="1239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B73C6E-EC66-4261-A833-795E3D7505E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5334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2900" smtClean="0"/>
              <a:t>Troubleshooting Common ACL Operations – Error 1</a:t>
            </a:r>
          </a:p>
        </p:txBody>
      </p:sp>
      <p:sp>
        <p:nvSpPr>
          <p:cNvPr id="125955" name="Rectangle 2"/>
          <p:cNvSpPr>
            <a:spLocks noChangeArrowheads="1"/>
          </p:cNvSpPr>
          <p:nvPr/>
        </p:nvSpPr>
        <p:spPr bwMode="auto">
          <a:xfrm>
            <a:off x="152400" y="533400"/>
            <a:ext cx="81534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110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10 deny tcp 192.168.10.0 0.0.0.255 any (12 match(es))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20 permit tcp 192.168.10.0 0.0.0.255 any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30 permit ip any any</a:t>
            </a:r>
          </a:p>
        </p:txBody>
      </p:sp>
      <p:cxnSp>
        <p:nvCxnSpPr>
          <p:cNvPr id="20" name="Straight Connector 19"/>
          <p:cNvCxnSpPr>
            <a:stCxn id="125966" idx="2"/>
            <a:endCxn id="125963" idx="0"/>
          </p:cNvCxnSpPr>
          <p:nvPr/>
        </p:nvCxnSpPr>
        <p:spPr>
          <a:xfrm>
            <a:off x="5819775" y="3886200"/>
            <a:ext cx="17463" cy="1905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5967" idx="2"/>
            <a:endCxn id="125961" idx="0"/>
          </p:cNvCxnSpPr>
          <p:nvPr/>
        </p:nvCxnSpPr>
        <p:spPr>
          <a:xfrm flipH="1">
            <a:off x="1789113" y="3878263"/>
            <a:ext cx="3175" cy="187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47975" y="5300663"/>
            <a:ext cx="0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959" name="Picture 2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91712">
            <a:off x="1427163" y="301148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0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6101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1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5757863"/>
            <a:ext cx="8048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2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7515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3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791200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4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6">
            <a:off x="3671888" y="2957513"/>
            <a:ext cx="22939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5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2750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6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275013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7" name="TextBox 31"/>
          <p:cNvSpPr txBox="1">
            <a:spLocks noChangeArrowheads="1"/>
          </p:cNvSpPr>
          <p:nvPr/>
        </p:nvSpPr>
        <p:spPr bwMode="auto">
          <a:xfrm>
            <a:off x="1603375" y="3571875"/>
            <a:ext cx="37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25968" name="TextBox 32"/>
          <p:cNvSpPr txBox="1">
            <a:spLocks noChangeArrowheads="1"/>
          </p:cNvSpPr>
          <p:nvPr/>
        </p:nvSpPr>
        <p:spPr bwMode="auto">
          <a:xfrm>
            <a:off x="5634038" y="3565525"/>
            <a:ext cx="376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838825" y="5226050"/>
            <a:ext cx="0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0" name="TextBox 34"/>
          <p:cNvSpPr txBox="1">
            <a:spLocks noChangeArrowheads="1"/>
          </p:cNvSpPr>
          <p:nvPr/>
        </p:nvSpPr>
        <p:spPr bwMode="auto">
          <a:xfrm>
            <a:off x="1549400" y="4735513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25971" name="TextBox 35"/>
          <p:cNvSpPr txBox="1">
            <a:spLocks noChangeArrowheads="1"/>
          </p:cNvSpPr>
          <p:nvPr/>
        </p:nvSpPr>
        <p:spPr bwMode="auto">
          <a:xfrm>
            <a:off x="5610225" y="4511675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25972" name="TextBox 36"/>
          <p:cNvSpPr txBox="1">
            <a:spLocks noChangeArrowheads="1"/>
          </p:cNvSpPr>
          <p:nvPr/>
        </p:nvSpPr>
        <p:spPr bwMode="auto">
          <a:xfrm>
            <a:off x="1468438" y="5849938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25973" name="TextBox 37"/>
          <p:cNvSpPr txBox="1">
            <a:spLocks noChangeArrowheads="1"/>
          </p:cNvSpPr>
          <p:nvPr/>
        </p:nvSpPr>
        <p:spPr bwMode="auto">
          <a:xfrm>
            <a:off x="5537200" y="587851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25974" name="TextBox 38"/>
          <p:cNvSpPr txBox="1">
            <a:spLocks noChangeArrowheads="1"/>
          </p:cNvSpPr>
          <p:nvPr/>
        </p:nvSpPr>
        <p:spPr bwMode="auto">
          <a:xfrm>
            <a:off x="5422900" y="383698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pic>
        <p:nvPicPr>
          <p:cNvPr id="125975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2301875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76" name="TextBox 40"/>
          <p:cNvSpPr txBox="1">
            <a:spLocks noChangeArrowheads="1"/>
          </p:cNvSpPr>
          <p:nvPr/>
        </p:nvSpPr>
        <p:spPr bwMode="auto">
          <a:xfrm>
            <a:off x="3714750" y="2578100"/>
            <a:ext cx="376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25977" name="TextBox 41"/>
          <p:cNvSpPr txBox="1">
            <a:spLocks noChangeArrowheads="1"/>
          </p:cNvSpPr>
          <p:nvPr/>
        </p:nvSpPr>
        <p:spPr bwMode="auto">
          <a:xfrm>
            <a:off x="2986088" y="2509838"/>
            <a:ext cx="550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sp>
        <p:nvSpPr>
          <p:cNvPr id="125978" name="TextBox 42"/>
          <p:cNvSpPr txBox="1">
            <a:spLocks noChangeArrowheads="1"/>
          </p:cNvSpPr>
          <p:nvPr/>
        </p:nvSpPr>
        <p:spPr bwMode="auto">
          <a:xfrm>
            <a:off x="4300538" y="249078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25979" name="TextBox 43"/>
          <p:cNvSpPr txBox="1">
            <a:spLocks noChangeArrowheads="1"/>
          </p:cNvSpPr>
          <p:nvPr/>
        </p:nvSpPr>
        <p:spPr bwMode="auto">
          <a:xfrm>
            <a:off x="5021263" y="3070225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25980" name="TextBox 44"/>
          <p:cNvSpPr txBox="1">
            <a:spLocks noChangeArrowheads="1"/>
          </p:cNvSpPr>
          <p:nvPr/>
        </p:nvSpPr>
        <p:spPr bwMode="auto">
          <a:xfrm>
            <a:off x="101600" y="4743450"/>
            <a:ext cx="1239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192.168.10.0/24</a:t>
            </a:r>
          </a:p>
        </p:txBody>
      </p:sp>
      <p:sp>
        <p:nvSpPr>
          <p:cNvPr id="125981" name="TextBox 45"/>
          <p:cNvSpPr txBox="1">
            <a:spLocks noChangeArrowheads="1"/>
          </p:cNvSpPr>
          <p:nvPr/>
        </p:nvSpPr>
        <p:spPr bwMode="auto">
          <a:xfrm>
            <a:off x="4232275" y="4491038"/>
            <a:ext cx="1239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192.168.30.0/24</a:t>
            </a:r>
          </a:p>
        </p:txBody>
      </p:sp>
      <p:pic>
        <p:nvPicPr>
          <p:cNvPr id="125982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8593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Connector 47"/>
          <p:cNvCxnSpPr>
            <a:endCxn id="125982" idx="0"/>
          </p:cNvCxnSpPr>
          <p:nvPr/>
        </p:nvCxnSpPr>
        <p:spPr>
          <a:xfrm>
            <a:off x="6099175" y="3784600"/>
            <a:ext cx="895350" cy="1074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011988" y="5226050"/>
            <a:ext cx="1587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85" name="TextBox 49"/>
          <p:cNvSpPr txBox="1">
            <a:spLocks noChangeArrowheads="1"/>
          </p:cNvSpPr>
          <p:nvPr/>
        </p:nvSpPr>
        <p:spPr bwMode="auto">
          <a:xfrm>
            <a:off x="6784975" y="497840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S4</a:t>
            </a:r>
          </a:p>
        </p:txBody>
      </p:sp>
      <p:sp>
        <p:nvSpPr>
          <p:cNvPr id="125986" name="TextBox 50"/>
          <p:cNvSpPr txBox="1">
            <a:spLocks noChangeArrowheads="1"/>
          </p:cNvSpPr>
          <p:nvPr/>
        </p:nvSpPr>
        <p:spPr bwMode="auto">
          <a:xfrm>
            <a:off x="6711950" y="587851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PC4</a:t>
            </a:r>
          </a:p>
        </p:txBody>
      </p:sp>
      <p:sp>
        <p:nvSpPr>
          <p:cNvPr id="125987" name="TextBox 51"/>
          <p:cNvSpPr txBox="1">
            <a:spLocks noChangeArrowheads="1"/>
          </p:cNvSpPr>
          <p:nvPr/>
        </p:nvSpPr>
        <p:spPr bwMode="auto">
          <a:xfrm>
            <a:off x="6124575" y="3690938"/>
            <a:ext cx="460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25988" name="TextBox 52"/>
          <p:cNvSpPr txBox="1">
            <a:spLocks noChangeArrowheads="1"/>
          </p:cNvSpPr>
          <p:nvPr/>
        </p:nvSpPr>
        <p:spPr bwMode="auto">
          <a:xfrm>
            <a:off x="6946900" y="4551363"/>
            <a:ext cx="1239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192.168.31.0/24</a:t>
            </a:r>
          </a:p>
        </p:txBody>
      </p:sp>
      <p:pic>
        <p:nvPicPr>
          <p:cNvPr id="125989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5791200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90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48895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/>
          <p:cNvCxnSpPr>
            <a:endCxn id="125990" idx="0"/>
          </p:cNvCxnSpPr>
          <p:nvPr/>
        </p:nvCxnSpPr>
        <p:spPr>
          <a:xfrm>
            <a:off x="2190750" y="3733800"/>
            <a:ext cx="650875" cy="1155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92" name="TextBox 56"/>
          <p:cNvSpPr txBox="1">
            <a:spLocks noChangeArrowheads="1"/>
          </p:cNvSpPr>
          <p:nvPr/>
        </p:nvSpPr>
        <p:spPr bwMode="auto">
          <a:xfrm>
            <a:off x="2608263" y="5033963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25993" name="TextBox 57"/>
          <p:cNvSpPr txBox="1">
            <a:spLocks noChangeArrowheads="1"/>
          </p:cNvSpPr>
          <p:nvPr/>
        </p:nvSpPr>
        <p:spPr bwMode="auto">
          <a:xfrm>
            <a:off x="2513013" y="586581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25994" name="TextBox 58"/>
          <p:cNvSpPr txBox="1">
            <a:spLocks noChangeArrowheads="1"/>
          </p:cNvSpPr>
          <p:nvPr/>
        </p:nvSpPr>
        <p:spPr bwMode="auto">
          <a:xfrm>
            <a:off x="1403350" y="384968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sp>
        <p:nvSpPr>
          <p:cNvPr id="125995" name="TextBox 59"/>
          <p:cNvSpPr txBox="1">
            <a:spLocks noChangeArrowheads="1"/>
          </p:cNvSpPr>
          <p:nvPr/>
        </p:nvSpPr>
        <p:spPr bwMode="auto">
          <a:xfrm>
            <a:off x="3227388" y="4924425"/>
            <a:ext cx="1239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192.168.11.0/24</a:t>
            </a:r>
          </a:p>
        </p:txBody>
      </p:sp>
      <p:sp>
        <p:nvSpPr>
          <p:cNvPr id="125996" name="TextBox 60"/>
          <p:cNvSpPr txBox="1">
            <a:spLocks noChangeArrowheads="1"/>
          </p:cNvSpPr>
          <p:nvPr/>
        </p:nvSpPr>
        <p:spPr bwMode="auto">
          <a:xfrm>
            <a:off x="2211388" y="3660775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25997" name="TextBox 61"/>
          <p:cNvSpPr txBox="1">
            <a:spLocks noChangeArrowheads="1"/>
          </p:cNvSpPr>
          <p:nvPr/>
        </p:nvSpPr>
        <p:spPr bwMode="auto">
          <a:xfrm>
            <a:off x="1671638" y="3055938"/>
            <a:ext cx="550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pic>
        <p:nvPicPr>
          <p:cNvPr id="125998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689650">
            <a:off x="5064126" y="3281362"/>
            <a:ext cx="33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99" name="TextBox 63"/>
          <p:cNvSpPr txBox="1">
            <a:spLocks noChangeArrowheads="1"/>
          </p:cNvSpPr>
          <p:nvPr/>
        </p:nvSpPr>
        <p:spPr bwMode="auto">
          <a:xfrm>
            <a:off x="1042988" y="6429375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192.168.10.10</a:t>
            </a:r>
          </a:p>
        </p:txBody>
      </p:sp>
      <p:sp>
        <p:nvSpPr>
          <p:cNvPr id="126000" name="TextBox 64"/>
          <p:cNvSpPr txBox="1">
            <a:spLocks noChangeArrowheads="1"/>
          </p:cNvSpPr>
          <p:nvPr/>
        </p:nvSpPr>
        <p:spPr bwMode="auto">
          <a:xfrm>
            <a:off x="5164138" y="6427788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192.168.30.12</a:t>
            </a:r>
          </a:p>
        </p:txBody>
      </p:sp>
      <p:sp>
        <p:nvSpPr>
          <p:cNvPr id="126001" name="TextBox 65"/>
          <p:cNvSpPr txBox="1">
            <a:spLocks noChangeArrowheads="1"/>
          </p:cNvSpPr>
          <p:nvPr/>
        </p:nvSpPr>
        <p:spPr bwMode="auto">
          <a:xfrm>
            <a:off x="6419850" y="6391275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192.168.31.12</a:t>
            </a:r>
          </a:p>
        </p:txBody>
      </p:sp>
      <p:sp>
        <p:nvSpPr>
          <p:cNvPr id="126002" name="TextBox 66"/>
          <p:cNvSpPr txBox="1">
            <a:spLocks noChangeArrowheads="1"/>
          </p:cNvSpPr>
          <p:nvPr/>
        </p:nvSpPr>
        <p:spPr bwMode="auto">
          <a:xfrm>
            <a:off x="2324100" y="6427788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192.168.11.10</a:t>
            </a:r>
          </a:p>
        </p:txBody>
      </p:sp>
      <p:pic>
        <p:nvPicPr>
          <p:cNvPr id="126003" name="Picture 2" descr="C:\Sandbox\Griffin\en\1.0\Resources\topology_icons_2012_11_14\na_graphics_lib_130_server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5780088"/>
            <a:ext cx="4270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004" name="TextBox 3"/>
          <p:cNvSpPr txBox="1">
            <a:spLocks noChangeArrowheads="1"/>
          </p:cNvSpPr>
          <p:nvPr/>
        </p:nvSpPr>
        <p:spPr bwMode="auto">
          <a:xfrm>
            <a:off x="152400" y="1905000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192.168.10.10 cannot telnet to 192.168.30.12. Should be able to. </a:t>
            </a:r>
          </a:p>
        </p:txBody>
      </p:sp>
      <p:sp>
        <p:nvSpPr>
          <p:cNvPr id="97332" name="TextBox 68"/>
          <p:cNvSpPr txBox="1">
            <a:spLocks noChangeArrowheads="1"/>
          </p:cNvSpPr>
          <p:nvPr/>
        </p:nvSpPr>
        <p:spPr bwMode="auto">
          <a:xfrm>
            <a:off x="5943600" y="19050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Look at the order of ACEs</a:t>
            </a:r>
          </a:p>
        </p:txBody>
      </p:sp>
      <p:sp>
        <p:nvSpPr>
          <p:cNvPr id="126006" name="Oval 69"/>
          <p:cNvSpPr>
            <a:spLocks noChangeArrowheads="1"/>
          </p:cNvSpPr>
          <p:nvPr/>
        </p:nvSpPr>
        <p:spPr bwMode="auto">
          <a:xfrm>
            <a:off x="609600" y="56388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6007" name="Oval 70"/>
          <p:cNvSpPr>
            <a:spLocks noChangeArrowheads="1"/>
          </p:cNvSpPr>
          <p:nvPr/>
        </p:nvSpPr>
        <p:spPr bwMode="auto">
          <a:xfrm>
            <a:off x="6248400" y="56388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6008" name="Right Arrow 71"/>
          <p:cNvSpPr>
            <a:spLocks noChangeArrowheads="1"/>
          </p:cNvSpPr>
          <p:nvPr/>
        </p:nvSpPr>
        <p:spPr bwMode="auto">
          <a:xfrm rot="2440806">
            <a:off x="4883150" y="2762250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6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3C5CBF-CF3D-4CFC-A8BF-FE8CA030AF8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26010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2" grpId="0"/>
      <p:bldP spid="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Box 3"/>
          <p:cNvSpPr txBox="1">
            <a:spLocks noChangeArrowheads="1"/>
          </p:cNvSpPr>
          <p:nvPr/>
        </p:nvSpPr>
        <p:spPr bwMode="auto">
          <a:xfrm>
            <a:off x="19050" y="533400"/>
            <a:ext cx="88201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120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10 deny tcp 192.168.10.0 0.0.0.255 any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20 deny tcp 192.168.10.0 0.0.0.255 host 192.168.31.12 eq smtp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30 permit tcp any any</a:t>
            </a:r>
          </a:p>
        </p:txBody>
      </p:sp>
      <p:cxnSp>
        <p:nvCxnSpPr>
          <p:cNvPr id="23" name="Straight Connector 22"/>
          <p:cNvCxnSpPr>
            <a:stCxn id="128013" idx="2"/>
            <a:endCxn id="128010" idx="0"/>
          </p:cNvCxnSpPr>
          <p:nvPr/>
        </p:nvCxnSpPr>
        <p:spPr>
          <a:xfrm>
            <a:off x="5767388" y="3676650"/>
            <a:ext cx="17462" cy="1903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8014" idx="2"/>
            <a:endCxn id="128008" idx="0"/>
          </p:cNvCxnSpPr>
          <p:nvPr/>
        </p:nvCxnSpPr>
        <p:spPr>
          <a:xfrm flipH="1">
            <a:off x="1735138" y="3668713"/>
            <a:ext cx="4762" cy="187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94000" y="5091113"/>
            <a:ext cx="1588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006" name="Picture 26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91712">
            <a:off x="1373188" y="280035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3989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8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548313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9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41640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0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5580063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1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6">
            <a:off x="3619500" y="2747963"/>
            <a:ext cx="2292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063875"/>
            <a:ext cx="839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13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063875"/>
            <a:ext cx="839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14" name="TextBox 34"/>
          <p:cNvSpPr txBox="1">
            <a:spLocks noChangeArrowheads="1"/>
          </p:cNvSpPr>
          <p:nvPr/>
        </p:nvSpPr>
        <p:spPr bwMode="auto">
          <a:xfrm>
            <a:off x="1550988" y="3360738"/>
            <a:ext cx="376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28015" name="TextBox 35"/>
          <p:cNvSpPr txBox="1">
            <a:spLocks noChangeArrowheads="1"/>
          </p:cNvSpPr>
          <p:nvPr/>
        </p:nvSpPr>
        <p:spPr bwMode="auto">
          <a:xfrm>
            <a:off x="5580063" y="3355975"/>
            <a:ext cx="37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786438" y="5016500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17" name="TextBox 37"/>
          <p:cNvSpPr txBox="1">
            <a:spLocks noChangeArrowheads="1"/>
          </p:cNvSpPr>
          <p:nvPr/>
        </p:nvSpPr>
        <p:spPr bwMode="auto">
          <a:xfrm>
            <a:off x="1495425" y="4525963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28018" name="TextBox 38"/>
          <p:cNvSpPr txBox="1">
            <a:spLocks noChangeArrowheads="1"/>
          </p:cNvSpPr>
          <p:nvPr/>
        </p:nvSpPr>
        <p:spPr bwMode="auto">
          <a:xfrm>
            <a:off x="5557838" y="43021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28019" name="TextBox 39"/>
          <p:cNvSpPr txBox="1">
            <a:spLocks noChangeArrowheads="1"/>
          </p:cNvSpPr>
          <p:nvPr/>
        </p:nvSpPr>
        <p:spPr bwMode="auto">
          <a:xfrm>
            <a:off x="1416050" y="5638800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28020" name="TextBox 40"/>
          <p:cNvSpPr txBox="1">
            <a:spLocks noChangeArrowheads="1"/>
          </p:cNvSpPr>
          <p:nvPr/>
        </p:nvSpPr>
        <p:spPr bwMode="auto">
          <a:xfrm>
            <a:off x="5484813" y="566737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28021" name="TextBox 41"/>
          <p:cNvSpPr txBox="1">
            <a:spLocks noChangeArrowheads="1"/>
          </p:cNvSpPr>
          <p:nvPr/>
        </p:nvSpPr>
        <p:spPr bwMode="auto">
          <a:xfrm>
            <a:off x="5368925" y="3625850"/>
            <a:ext cx="460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pic>
        <p:nvPicPr>
          <p:cNvPr id="12802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092325"/>
            <a:ext cx="8397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23" name="TextBox 43"/>
          <p:cNvSpPr txBox="1">
            <a:spLocks noChangeArrowheads="1"/>
          </p:cNvSpPr>
          <p:nvPr/>
        </p:nvSpPr>
        <p:spPr bwMode="auto">
          <a:xfrm>
            <a:off x="3662363" y="2368550"/>
            <a:ext cx="376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28024" name="TextBox 44"/>
          <p:cNvSpPr txBox="1">
            <a:spLocks noChangeArrowheads="1"/>
          </p:cNvSpPr>
          <p:nvPr/>
        </p:nvSpPr>
        <p:spPr bwMode="auto">
          <a:xfrm>
            <a:off x="2932113" y="229870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sp>
        <p:nvSpPr>
          <p:cNvPr id="128025" name="TextBox 45"/>
          <p:cNvSpPr txBox="1">
            <a:spLocks noChangeArrowheads="1"/>
          </p:cNvSpPr>
          <p:nvPr/>
        </p:nvSpPr>
        <p:spPr bwMode="auto">
          <a:xfrm>
            <a:off x="4248150" y="2281238"/>
            <a:ext cx="5508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28026" name="TextBox 46"/>
          <p:cNvSpPr txBox="1">
            <a:spLocks noChangeArrowheads="1"/>
          </p:cNvSpPr>
          <p:nvPr/>
        </p:nvSpPr>
        <p:spPr bwMode="auto">
          <a:xfrm>
            <a:off x="4968875" y="2860675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28027" name="TextBox 47"/>
          <p:cNvSpPr txBox="1">
            <a:spLocks noChangeArrowheads="1"/>
          </p:cNvSpPr>
          <p:nvPr/>
        </p:nvSpPr>
        <p:spPr bwMode="auto">
          <a:xfrm>
            <a:off x="49213" y="4532313"/>
            <a:ext cx="1238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192.168.10.0/24</a:t>
            </a:r>
          </a:p>
        </p:txBody>
      </p:sp>
      <p:sp>
        <p:nvSpPr>
          <p:cNvPr id="128028" name="TextBox 48"/>
          <p:cNvSpPr txBox="1">
            <a:spLocks noChangeArrowheads="1"/>
          </p:cNvSpPr>
          <p:nvPr/>
        </p:nvSpPr>
        <p:spPr bwMode="auto">
          <a:xfrm>
            <a:off x="4179888" y="4281488"/>
            <a:ext cx="1239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192.168.30.0/24</a:t>
            </a:r>
          </a:p>
        </p:txBody>
      </p:sp>
      <p:pic>
        <p:nvPicPr>
          <p:cNvPr id="128029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46482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>
            <a:endCxn id="128029" idx="0"/>
          </p:cNvCxnSpPr>
          <p:nvPr/>
        </p:nvCxnSpPr>
        <p:spPr>
          <a:xfrm>
            <a:off x="6046788" y="3573463"/>
            <a:ext cx="893762" cy="107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59600" y="5016500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32" name="TextBox 52"/>
          <p:cNvSpPr txBox="1">
            <a:spLocks noChangeArrowheads="1"/>
          </p:cNvSpPr>
          <p:nvPr/>
        </p:nvSpPr>
        <p:spPr bwMode="auto">
          <a:xfrm>
            <a:off x="6731000" y="4767263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S4</a:t>
            </a:r>
          </a:p>
        </p:txBody>
      </p:sp>
      <p:sp>
        <p:nvSpPr>
          <p:cNvPr id="128033" name="TextBox 53"/>
          <p:cNvSpPr txBox="1">
            <a:spLocks noChangeArrowheads="1"/>
          </p:cNvSpPr>
          <p:nvPr/>
        </p:nvSpPr>
        <p:spPr bwMode="auto">
          <a:xfrm>
            <a:off x="6657975" y="566737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PC4</a:t>
            </a:r>
          </a:p>
        </p:txBody>
      </p:sp>
      <p:sp>
        <p:nvSpPr>
          <p:cNvPr id="128034" name="TextBox 54"/>
          <p:cNvSpPr txBox="1">
            <a:spLocks noChangeArrowheads="1"/>
          </p:cNvSpPr>
          <p:nvPr/>
        </p:nvSpPr>
        <p:spPr bwMode="auto">
          <a:xfrm>
            <a:off x="6072188" y="348138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28035" name="TextBox 55"/>
          <p:cNvSpPr txBox="1">
            <a:spLocks noChangeArrowheads="1"/>
          </p:cNvSpPr>
          <p:nvPr/>
        </p:nvSpPr>
        <p:spPr bwMode="auto">
          <a:xfrm>
            <a:off x="6894513" y="4340225"/>
            <a:ext cx="123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192.168.31.0/24</a:t>
            </a:r>
          </a:p>
        </p:txBody>
      </p:sp>
      <p:pic>
        <p:nvPicPr>
          <p:cNvPr id="128036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5580063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3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46783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>
            <a:endCxn id="128037" idx="0"/>
          </p:cNvCxnSpPr>
          <p:nvPr/>
        </p:nvCxnSpPr>
        <p:spPr>
          <a:xfrm>
            <a:off x="2136775" y="3524250"/>
            <a:ext cx="652463" cy="1154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39" name="TextBox 59"/>
          <p:cNvSpPr txBox="1">
            <a:spLocks noChangeArrowheads="1"/>
          </p:cNvSpPr>
          <p:nvPr/>
        </p:nvSpPr>
        <p:spPr bwMode="auto">
          <a:xfrm>
            <a:off x="2555875" y="4822825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28040" name="TextBox 60"/>
          <p:cNvSpPr txBox="1">
            <a:spLocks noChangeArrowheads="1"/>
          </p:cNvSpPr>
          <p:nvPr/>
        </p:nvSpPr>
        <p:spPr bwMode="auto">
          <a:xfrm>
            <a:off x="2460625" y="565626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28041" name="TextBox 61"/>
          <p:cNvSpPr txBox="1">
            <a:spLocks noChangeArrowheads="1"/>
          </p:cNvSpPr>
          <p:nvPr/>
        </p:nvSpPr>
        <p:spPr bwMode="auto">
          <a:xfrm>
            <a:off x="1350963" y="3638550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sp>
        <p:nvSpPr>
          <p:cNvPr id="128042" name="TextBox 62"/>
          <p:cNvSpPr txBox="1">
            <a:spLocks noChangeArrowheads="1"/>
          </p:cNvSpPr>
          <p:nvPr/>
        </p:nvSpPr>
        <p:spPr bwMode="auto">
          <a:xfrm>
            <a:off x="3175000" y="471328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192.168.11.0/24</a:t>
            </a:r>
          </a:p>
        </p:txBody>
      </p:sp>
      <p:sp>
        <p:nvSpPr>
          <p:cNvPr id="128043" name="TextBox 63"/>
          <p:cNvSpPr txBox="1">
            <a:spLocks noChangeArrowheads="1"/>
          </p:cNvSpPr>
          <p:nvPr/>
        </p:nvSpPr>
        <p:spPr bwMode="auto">
          <a:xfrm>
            <a:off x="2157413" y="3451225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28044" name="TextBox 64"/>
          <p:cNvSpPr txBox="1">
            <a:spLocks noChangeArrowheads="1"/>
          </p:cNvSpPr>
          <p:nvPr/>
        </p:nvSpPr>
        <p:spPr bwMode="auto">
          <a:xfrm>
            <a:off x="1617663" y="284480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pic>
        <p:nvPicPr>
          <p:cNvPr id="128045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714750"/>
            <a:ext cx="336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46" name="TextBox 66"/>
          <p:cNvSpPr txBox="1">
            <a:spLocks noChangeArrowheads="1"/>
          </p:cNvSpPr>
          <p:nvPr/>
        </p:nvSpPr>
        <p:spPr bwMode="auto">
          <a:xfrm>
            <a:off x="990600" y="6218238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192.168.10.10</a:t>
            </a:r>
          </a:p>
        </p:txBody>
      </p:sp>
      <p:sp>
        <p:nvSpPr>
          <p:cNvPr id="128047" name="TextBox 67"/>
          <p:cNvSpPr txBox="1">
            <a:spLocks noChangeArrowheads="1"/>
          </p:cNvSpPr>
          <p:nvPr/>
        </p:nvSpPr>
        <p:spPr bwMode="auto">
          <a:xfrm>
            <a:off x="5111750" y="6216650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192.168.30.12</a:t>
            </a:r>
          </a:p>
        </p:txBody>
      </p:sp>
      <p:sp>
        <p:nvSpPr>
          <p:cNvPr id="128048" name="TextBox 68"/>
          <p:cNvSpPr txBox="1">
            <a:spLocks noChangeArrowheads="1"/>
          </p:cNvSpPr>
          <p:nvPr/>
        </p:nvSpPr>
        <p:spPr bwMode="auto">
          <a:xfrm>
            <a:off x="6367463" y="6181725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192.168.31.12</a:t>
            </a:r>
          </a:p>
        </p:txBody>
      </p:sp>
      <p:sp>
        <p:nvSpPr>
          <p:cNvPr id="128049" name="TextBox 69"/>
          <p:cNvSpPr txBox="1">
            <a:spLocks noChangeArrowheads="1"/>
          </p:cNvSpPr>
          <p:nvPr/>
        </p:nvSpPr>
        <p:spPr bwMode="auto">
          <a:xfrm>
            <a:off x="2271713" y="6216650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192.168.11.10</a:t>
            </a:r>
          </a:p>
        </p:txBody>
      </p:sp>
      <p:pic>
        <p:nvPicPr>
          <p:cNvPr id="128050" name="Picture 2" descr="C:\Sandbox\Griffin\en\1.0\Resources\topology_icons_2012_11_14\na_graphics_lib_130_server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5570538"/>
            <a:ext cx="427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51" name="Title 1"/>
          <p:cNvSpPr txBox="1">
            <a:spLocks/>
          </p:cNvSpPr>
          <p:nvPr/>
        </p:nvSpPr>
        <p:spPr bwMode="auto">
          <a:xfrm>
            <a:off x="0" y="19050"/>
            <a:ext cx="9144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900"/>
              <a:t>Troubleshooting Common ACL Operations – Error 2</a:t>
            </a:r>
          </a:p>
        </p:txBody>
      </p:sp>
      <p:sp>
        <p:nvSpPr>
          <p:cNvPr id="128052" name="TextBox 72"/>
          <p:cNvSpPr txBox="1">
            <a:spLocks noChangeArrowheads="1"/>
          </p:cNvSpPr>
          <p:nvPr/>
        </p:nvSpPr>
        <p:spPr bwMode="auto">
          <a:xfrm>
            <a:off x="0" y="19050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192.168.10.0/24 network cannot use TFTP to connect to the 192.168.30.0/24 network. Should be able to.</a:t>
            </a:r>
          </a:p>
        </p:txBody>
      </p:sp>
      <p:sp>
        <p:nvSpPr>
          <p:cNvPr id="98356" name="TextBox 73"/>
          <p:cNvSpPr txBox="1">
            <a:spLocks noChangeArrowheads="1"/>
          </p:cNvSpPr>
          <p:nvPr/>
        </p:nvSpPr>
        <p:spPr bwMode="auto">
          <a:xfrm>
            <a:off x="5943600" y="19050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30 should be </a:t>
            </a:r>
            <a:r>
              <a:rPr lang="en-US" altLang="en-US" sz="1800" b="1"/>
              <a:t>ip any any</a:t>
            </a:r>
            <a:endParaRPr lang="en-US" altLang="en-US" sz="1800"/>
          </a:p>
        </p:txBody>
      </p:sp>
      <p:sp>
        <p:nvSpPr>
          <p:cNvPr id="128054" name="Right Arrow 74"/>
          <p:cNvSpPr>
            <a:spLocks noChangeArrowheads="1"/>
          </p:cNvSpPr>
          <p:nvPr/>
        </p:nvSpPr>
        <p:spPr bwMode="auto">
          <a:xfrm rot="-5400000">
            <a:off x="1051719" y="3444081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8055" name="Oval 75"/>
          <p:cNvSpPr>
            <a:spLocks noChangeArrowheads="1"/>
          </p:cNvSpPr>
          <p:nvPr/>
        </p:nvSpPr>
        <p:spPr bwMode="auto">
          <a:xfrm>
            <a:off x="6350" y="41910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8056" name="Oval 76"/>
          <p:cNvSpPr>
            <a:spLocks noChangeArrowheads="1"/>
          </p:cNvSpPr>
          <p:nvPr/>
        </p:nvSpPr>
        <p:spPr bwMode="auto">
          <a:xfrm>
            <a:off x="4267200" y="38100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80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11E2FC-1435-4811-A363-B4FFB712F23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28058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6" grpId="0"/>
      <p:bldP spid="6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Box 3"/>
          <p:cNvSpPr txBox="1">
            <a:spLocks noChangeArrowheads="1"/>
          </p:cNvSpPr>
          <p:nvPr/>
        </p:nvSpPr>
        <p:spPr bwMode="auto">
          <a:xfrm>
            <a:off x="228600" y="533400"/>
            <a:ext cx="8610600" cy="1376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130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130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10 deny tcp any eq telnet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20 deny tcp 192.168.11.0 0.0.0.255 host 192.168.31.12 eq smtp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30 permit tcp any any (12 match(es))</a:t>
            </a:r>
          </a:p>
        </p:txBody>
      </p:sp>
      <p:cxnSp>
        <p:nvCxnSpPr>
          <p:cNvPr id="22" name="Straight Connector 21"/>
          <p:cNvCxnSpPr>
            <a:stCxn id="130061" idx="2"/>
            <a:endCxn id="130058" idx="0"/>
          </p:cNvCxnSpPr>
          <p:nvPr/>
        </p:nvCxnSpPr>
        <p:spPr>
          <a:xfrm>
            <a:off x="5748338" y="3548063"/>
            <a:ext cx="17462" cy="1905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0062" idx="2"/>
            <a:endCxn id="130056" idx="0"/>
          </p:cNvCxnSpPr>
          <p:nvPr/>
        </p:nvCxnSpPr>
        <p:spPr>
          <a:xfrm flipH="1">
            <a:off x="1716088" y="3540125"/>
            <a:ext cx="4762" cy="187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74950" y="4962525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054" name="Picture 24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91712">
            <a:off x="1354138" y="2673350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42719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419725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403701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453063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9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6">
            <a:off x="3600450" y="2619375"/>
            <a:ext cx="22923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936875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1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2936875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2" name="TextBox 32"/>
          <p:cNvSpPr txBox="1">
            <a:spLocks noChangeArrowheads="1"/>
          </p:cNvSpPr>
          <p:nvPr/>
        </p:nvSpPr>
        <p:spPr bwMode="auto">
          <a:xfrm>
            <a:off x="1531938" y="3233738"/>
            <a:ext cx="3762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30063" name="TextBox 33"/>
          <p:cNvSpPr txBox="1">
            <a:spLocks noChangeArrowheads="1"/>
          </p:cNvSpPr>
          <p:nvPr/>
        </p:nvSpPr>
        <p:spPr bwMode="auto">
          <a:xfrm>
            <a:off x="5561013" y="3227388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767388" y="4887913"/>
            <a:ext cx="0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65" name="TextBox 35"/>
          <p:cNvSpPr txBox="1">
            <a:spLocks noChangeArrowheads="1"/>
          </p:cNvSpPr>
          <p:nvPr/>
        </p:nvSpPr>
        <p:spPr bwMode="auto">
          <a:xfrm>
            <a:off x="1476375" y="4397375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30066" name="TextBox 36"/>
          <p:cNvSpPr txBox="1">
            <a:spLocks noChangeArrowheads="1"/>
          </p:cNvSpPr>
          <p:nvPr/>
        </p:nvSpPr>
        <p:spPr bwMode="auto">
          <a:xfrm>
            <a:off x="5538788" y="4173538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30067" name="TextBox 37"/>
          <p:cNvSpPr txBox="1">
            <a:spLocks noChangeArrowheads="1"/>
          </p:cNvSpPr>
          <p:nvPr/>
        </p:nvSpPr>
        <p:spPr bwMode="auto">
          <a:xfrm>
            <a:off x="1397000" y="5511800"/>
            <a:ext cx="466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30068" name="TextBox 38"/>
          <p:cNvSpPr txBox="1">
            <a:spLocks noChangeArrowheads="1"/>
          </p:cNvSpPr>
          <p:nvPr/>
        </p:nvSpPr>
        <p:spPr bwMode="auto">
          <a:xfrm>
            <a:off x="5465763" y="554037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30069" name="TextBox 39"/>
          <p:cNvSpPr txBox="1">
            <a:spLocks noChangeArrowheads="1"/>
          </p:cNvSpPr>
          <p:nvPr/>
        </p:nvSpPr>
        <p:spPr bwMode="auto">
          <a:xfrm>
            <a:off x="5349875" y="3498850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pic>
        <p:nvPicPr>
          <p:cNvPr id="13007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963738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71" name="TextBox 41"/>
          <p:cNvSpPr txBox="1">
            <a:spLocks noChangeArrowheads="1"/>
          </p:cNvSpPr>
          <p:nvPr/>
        </p:nvSpPr>
        <p:spPr bwMode="auto">
          <a:xfrm>
            <a:off x="3641725" y="2239963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30072" name="TextBox 42"/>
          <p:cNvSpPr txBox="1">
            <a:spLocks noChangeArrowheads="1"/>
          </p:cNvSpPr>
          <p:nvPr/>
        </p:nvSpPr>
        <p:spPr bwMode="auto">
          <a:xfrm>
            <a:off x="2913063" y="217170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sp>
        <p:nvSpPr>
          <p:cNvPr id="130073" name="TextBox 43"/>
          <p:cNvSpPr txBox="1">
            <a:spLocks noChangeArrowheads="1"/>
          </p:cNvSpPr>
          <p:nvPr/>
        </p:nvSpPr>
        <p:spPr bwMode="auto">
          <a:xfrm>
            <a:off x="4229100" y="2152650"/>
            <a:ext cx="550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0074" name="TextBox 44"/>
          <p:cNvSpPr txBox="1">
            <a:spLocks noChangeArrowheads="1"/>
          </p:cNvSpPr>
          <p:nvPr/>
        </p:nvSpPr>
        <p:spPr bwMode="auto">
          <a:xfrm>
            <a:off x="4949825" y="273208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0075" name="TextBox 45"/>
          <p:cNvSpPr txBox="1">
            <a:spLocks noChangeArrowheads="1"/>
          </p:cNvSpPr>
          <p:nvPr/>
        </p:nvSpPr>
        <p:spPr bwMode="auto">
          <a:xfrm>
            <a:off x="30163" y="4405313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192.168.10.0/24</a:t>
            </a:r>
          </a:p>
        </p:txBody>
      </p:sp>
      <p:sp>
        <p:nvSpPr>
          <p:cNvPr id="130076" name="TextBox 46"/>
          <p:cNvSpPr txBox="1">
            <a:spLocks noChangeArrowheads="1"/>
          </p:cNvSpPr>
          <p:nvPr/>
        </p:nvSpPr>
        <p:spPr bwMode="auto">
          <a:xfrm>
            <a:off x="4160838" y="4152900"/>
            <a:ext cx="123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192.168.30.0/24</a:t>
            </a:r>
          </a:p>
        </p:txBody>
      </p:sp>
      <p:pic>
        <p:nvPicPr>
          <p:cNvPr id="13007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5212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>
            <a:endCxn id="130077" idx="0"/>
          </p:cNvCxnSpPr>
          <p:nvPr/>
        </p:nvCxnSpPr>
        <p:spPr>
          <a:xfrm>
            <a:off x="6027738" y="3446463"/>
            <a:ext cx="893762" cy="107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40550" y="4887913"/>
            <a:ext cx="0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80" name="TextBox 50"/>
          <p:cNvSpPr txBox="1">
            <a:spLocks noChangeArrowheads="1"/>
          </p:cNvSpPr>
          <p:nvPr/>
        </p:nvSpPr>
        <p:spPr bwMode="auto">
          <a:xfrm>
            <a:off x="6711950" y="4640263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S4</a:t>
            </a:r>
          </a:p>
        </p:txBody>
      </p:sp>
      <p:sp>
        <p:nvSpPr>
          <p:cNvPr id="130081" name="TextBox 51"/>
          <p:cNvSpPr txBox="1">
            <a:spLocks noChangeArrowheads="1"/>
          </p:cNvSpPr>
          <p:nvPr/>
        </p:nvSpPr>
        <p:spPr bwMode="auto">
          <a:xfrm>
            <a:off x="6638925" y="554037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PC4</a:t>
            </a:r>
          </a:p>
        </p:txBody>
      </p:sp>
      <p:sp>
        <p:nvSpPr>
          <p:cNvPr id="130082" name="TextBox 52"/>
          <p:cNvSpPr txBox="1">
            <a:spLocks noChangeArrowheads="1"/>
          </p:cNvSpPr>
          <p:nvPr/>
        </p:nvSpPr>
        <p:spPr bwMode="auto">
          <a:xfrm>
            <a:off x="6053138" y="3352800"/>
            <a:ext cx="460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0083" name="TextBox 53"/>
          <p:cNvSpPr txBox="1">
            <a:spLocks noChangeArrowheads="1"/>
          </p:cNvSpPr>
          <p:nvPr/>
        </p:nvSpPr>
        <p:spPr bwMode="auto">
          <a:xfrm>
            <a:off x="6875463" y="4213225"/>
            <a:ext cx="1239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192.168.31.0/24</a:t>
            </a:r>
          </a:p>
        </p:txBody>
      </p:sp>
      <p:pic>
        <p:nvPicPr>
          <p:cNvPr id="130084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5453063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8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5513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>
            <a:endCxn id="130085" idx="0"/>
          </p:cNvCxnSpPr>
          <p:nvPr/>
        </p:nvCxnSpPr>
        <p:spPr>
          <a:xfrm>
            <a:off x="2117725" y="3395663"/>
            <a:ext cx="652463" cy="1155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87" name="TextBox 57"/>
          <p:cNvSpPr txBox="1">
            <a:spLocks noChangeArrowheads="1"/>
          </p:cNvSpPr>
          <p:nvPr/>
        </p:nvSpPr>
        <p:spPr bwMode="auto">
          <a:xfrm>
            <a:off x="2536825" y="4695825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30088" name="TextBox 58"/>
          <p:cNvSpPr txBox="1">
            <a:spLocks noChangeArrowheads="1"/>
          </p:cNvSpPr>
          <p:nvPr/>
        </p:nvSpPr>
        <p:spPr bwMode="auto">
          <a:xfrm>
            <a:off x="2441575" y="552767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30089" name="TextBox 59"/>
          <p:cNvSpPr txBox="1">
            <a:spLocks noChangeArrowheads="1"/>
          </p:cNvSpPr>
          <p:nvPr/>
        </p:nvSpPr>
        <p:spPr bwMode="auto">
          <a:xfrm>
            <a:off x="1371600" y="3505200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sp>
        <p:nvSpPr>
          <p:cNvPr id="130090" name="TextBox 60"/>
          <p:cNvSpPr txBox="1">
            <a:spLocks noChangeArrowheads="1"/>
          </p:cNvSpPr>
          <p:nvPr/>
        </p:nvSpPr>
        <p:spPr bwMode="auto">
          <a:xfrm>
            <a:off x="3155950" y="458628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192.168.11.0/24</a:t>
            </a:r>
          </a:p>
        </p:txBody>
      </p:sp>
      <p:sp>
        <p:nvSpPr>
          <p:cNvPr id="130091" name="TextBox 61"/>
          <p:cNvSpPr txBox="1">
            <a:spLocks noChangeArrowheads="1"/>
          </p:cNvSpPr>
          <p:nvPr/>
        </p:nvSpPr>
        <p:spPr bwMode="auto">
          <a:xfrm>
            <a:off x="2138363" y="332263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0092" name="TextBox 62"/>
          <p:cNvSpPr txBox="1">
            <a:spLocks noChangeArrowheads="1"/>
          </p:cNvSpPr>
          <p:nvPr/>
        </p:nvSpPr>
        <p:spPr bwMode="auto">
          <a:xfrm>
            <a:off x="1598613" y="271780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pic>
        <p:nvPicPr>
          <p:cNvPr id="130093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79687">
            <a:off x="2084388" y="3425825"/>
            <a:ext cx="336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94" name="TextBox 64"/>
          <p:cNvSpPr txBox="1">
            <a:spLocks noChangeArrowheads="1"/>
          </p:cNvSpPr>
          <p:nvPr/>
        </p:nvSpPr>
        <p:spPr bwMode="auto">
          <a:xfrm>
            <a:off x="971550" y="6089650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192.168.10.10</a:t>
            </a:r>
          </a:p>
        </p:txBody>
      </p:sp>
      <p:sp>
        <p:nvSpPr>
          <p:cNvPr id="130095" name="TextBox 65"/>
          <p:cNvSpPr txBox="1">
            <a:spLocks noChangeArrowheads="1"/>
          </p:cNvSpPr>
          <p:nvPr/>
        </p:nvSpPr>
        <p:spPr bwMode="auto">
          <a:xfrm>
            <a:off x="5092700" y="6089650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192.168.30.12</a:t>
            </a:r>
          </a:p>
        </p:txBody>
      </p:sp>
      <p:sp>
        <p:nvSpPr>
          <p:cNvPr id="130096" name="TextBox 66"/>
          <p:cNvSpPr txBox="1">
            <a:spLocks noChangeArrowheads="1"/>
          </p:cNvSpPr>
          <p:nvPr/>
        </p:nvSpPr>
        <p:spPr bwMode="auto">
          <a:xfrm>
            <a:off x="6348413" y="6053138"/>
            <a:ext cx="1095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192.168.31.12</a:t>
            </a:r>
          </a:p>
        </p:txBody>
      </p:sp>
      <p:sp>
        <p:nvSpPr>
          <p:cNvPr id="130097" name="TextBox 67"/>
          <p:cNvSpPr txBox="1">
            <a:spLocks noChangeArrowheads="1"/>
          </p:cNvSpPr>
          <p:nvPr/>
        </p:nvSpPr>
        <p:spPr bwMode="auto">
          <a:xfrm>
            <a:off x="2252663" y="6089650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192.168.11.10</a:t>
            </a:r>
          </a:p>
        </p:txBody>
      </p:sp>
      <p:pic>
        <p:nvPicPr>
          <p:cNvPr id="130098" name="Picture 2" descr="C:\Sandbox\Griffin\en\1.0\Resources\topology_icons_2012_11_14\na_graphics_lib_130_server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5441950"/>
            <a:ext cx="4270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99" name="Title 1"/>
          <p:cNvSpPr txBox="1">
            <a:spLocks/>
          </p:cNvSpPr>
          <p:nvPr/>
        </p:nvSpPr>
        <p:spPr bwMode="auto">
          <a:xfrm>
            <a:off x="0" y="19050"/>
            <a:ext cx="9144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900"/>
              <a:t>Troubleshooting Common ACL Operations – Error 3</a:t>
            </a:r>
          </a:p>
        </p:txBody>
      </p:sp>
      <p:sp>
        <p:nvSpPr>
          <p:cNvPr id="130100" name="TextBox 70"/>
          <p:cNvSpPr txBox="1">
            <a:spLocks noChangeArrowheads="1"/>
          </p:cNvSpPr>
          <p:nvPr/>
        </p:nvSpPr>
        <p:spPr bwMode="auto">
          <a:xfrm>
            <a:off x="152400" y="19050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192.168.11.0/24 network </a:t>
            </a:r>
            <a:r>
              <a:rPr lang="en-US" altLang="en-US" sz="1800" b="1"/>
              <a:t>can</a:t>
            </a:r>
            <a:r>
              <a:rPr lang="en-US" altLang="en-US" sz="1800"/>
              <a:t> use Telnet to connect to 192.168.30.0/24. Should not be able to.</a:t>
            </a:r>
          </a:p>
        </p:txBody>
      </p:sp>
      <p:sp>
        <p:nvSpPr>
          <p:cNvPr id="99380" name="TextBox 71"/>
          <p:cNvSpPr txBox="1">
            <a:spLocks noChangeArrowheads="1"/>
          </p:cNvSpPr>
          <p:nvPr/>
        </p:nvSpPr>
        <p:spPr bwMode="auto">
          <a:xfrm>
            <a:off x="5715000" y="19050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10 should be: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deny tcp any any eq telnet</a:t>
            </a:r>
          </a:p>
        </p:txBody>
      </p:sp>
      <p:sp>
        <p:nvSpPr>
          <p:cNvPr id="130102" name="Oval 72"/>
          <p:cNvSpPr>
            <a:spLocks noChangeArrowheads="1"/>
          </p:cNvSpPr>
          <p:nvPr/>
        </p:nvSpPr>
        <p:spPr bwMode="auto">
          <a:xfrm>
            <a:off x="2286000" y="4191000"/>
            <a:ext cx="21336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0103" name="Oval 73"/>
          <p:cNvSpPr>
            <a:spLocks noChangeArrowheads="1"/>
          </p:cNvSpPr>
          <p:nvPr/>
        </p:nvSpPr>
        <p:spPr bwMode="auto">
          <a:xfrm>
            <a:off x="3886200" y="3733800"/>
            <a:ext cx="21336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0104" name="Right Arrow 74"/>
          <p:cNvSpPr>
            <a:spLocks noChangeArrowheads="1"/>
          </p:cNvSpPr>
          <p:nvPr/>
        </p:nvSpPr>
        <p:spPr bwMode="auto">
          <a:xfrm rot="-7392089">
            <a:off x="1821657" y="3288506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01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7E9B52-8445-426E-B1C5-F6EEEF74604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30106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0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Filtering</a:t>
            </a:r>
          </a:p>
        </p:txBody>
      </p:sp>
      <p:sp>
        <p:nvSpPr>
          <p:cNvPr id="133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1150" y="1090613"/>
            <a:ext cx="8832850" cy="5767387"/>
          </a:xfrm>
        </p:spPr>
        <p:txBody>
          <a:bodyPr/>
          <a:lstStyle/>
          <a:p>
            <a:r>
              <a:rPr lang="en-US" altLang="en-US" smtClean="0"/>
              <a:t>ACLs control whether a router permits or denies packets based on criteria in the header that identifies the:</a:t>
            </a:r>
          </a:p>
          <a:p>
            <a:pPr lvl="1"/>
            <a:r>
              <a:rPr lang="en-CA" altLang="en-US" smtClean="0"/>
              <a:t>Source IP address</a:t>
            </a:r>
          </a:p>
          <a:p>
            <a:pPr lvl="1"/>
            <a:r>
              <a:rPr lang="en-CA" altLang="en-US" smtClean="0"/>
              <a:t>Destination IP address</a:t>
            </a:r>
          </a:p>
          <a:p>
            <a:pPr lvl="1"/>
            <a:r>
              <a:rPr lang="en-CA" altLang="en-US" smtClean="0"/>
              <a:t>IP protocols (ICMP, TCP, UDP, EIGRP, …)</a:t>
            </a:r>
          </a:p>
          <a:p>
            <a:pPr lvl="1"/>
            <a:r>
              <a:rPr lang="en-CA" altLang="en-US" smtClean="0"/>
              <a:t>TCP/UDP source port</a:t>
            </a:r>
          </a:p>
          <a:p>
            <a:pPr lvl="1"/>
            <a:r>
              <a:rPr lang="en-CA" altLang="en-US" smtClean="0"/>
              <a:t>TCP/UDP destination port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B0088F-05B3-48A9-A343-99AEEF45772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1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7" grpId="0" build="p" autoUpdateAnimBg="0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Box 3"/>
          <p:cNvSpPr txBox="1">
            <a:spLocks noChangeArrowheads="1"/>
          </p:cNvSpPr>
          <p:nvPr/>
        </p:nvSpPr>
        <p:spPr bwMode="auto">
          <a:xfrm>
            <a:off x="228600" y="533400"/>
            <a:ext cx="7054850" cy="1174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140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140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10 deny tcp host 192.168.30.1 any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20 permit ip any any (5 match(es))</a:t>
            </a:r>
          </a:p>
        </p:txBody>
      </p:sp>
      <p:cxnSp>
        <p:nvCxnSpPr>
          <p:cNvPr id="22" name="Straight Connector 21"/>
          <p:cNvCxnSpPr>
            <a:stCxn id="132109" idx="2"/>
            <a:endCxn id="132106" idx="0"/>
          </p:cNvCxnSpPr>
          <p:nvPr/>
        </p:nvCxnSpPr>
        <p:spPr>
          <a:xfrm>
            <a:off x="5834063" y="3449638"/>
            <a:ext cx="17462" cy="190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2110" idx="2"/>
            <a:endCxn id="132104" idx="0"/>
          </p:cNvCxnSpPr>
          <p:nvPr/>
        </p:nvCxnSpPr>
        <p:spPr>
          <a:xfrm flipH="1">
            <a:off x="1801813" y="3441700"/>
            <a:ext cx="4762" cy="187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60675" y="4864100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102" name="Picture 24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91712">
            <a:off x="1439863" y="2573338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417195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4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321300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39370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6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353050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7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6">
            <a:off x="3684588" y="2520950"/>
            <a:ext cx="229393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36863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9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2836863"/>
            <a:ext cx="839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0" name="TextBox 32"/>
          <p:cNvSpPr txBox="1">
            <a:spLocks noChangeArrowheads="1"/>
          </p:cNvSpPr>
          <p:nvPr/>
        </p:nvSpPr>
        <p:spPr bwMode="auto">
          <a:xfrm>
            <a:off x="1617663" y="3133725"/>
            <a:ext cx="376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32111" name="TextBox 33"/>
          <p:cNvSpPr txBox="1">
            <a:spLocks noChangeArrowheads="1"/>
          </p:cNvSpPr>
          <p:nvPr/>
        </p:nvSpPr>
        <p:spPr bwMode="auto">
          <a:xfrm>
            <a:off x="5646738" y="3128963"/>
            <a:ext cx="3778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853113" y="4789488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13" name="TextBox 35"/>
          <p:cNvSpPr txBox="1">
            <a:spLocks noChangeArrowheads="1"/>
          </p:cNvSpPr>
          <p:nvPr/>
        </p:nvSpPr>
        <p:spPr bwMode="auto">
          <a:xfrm>
            <a:off x="1562100" y="429895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32114" name="TextBox 36"/>
          <p:cNvSpPr txBox="1">
            <a:spLocks noChangeArrowheads="1"/>
          </p:cNvSpPr>
          <p:nvPr/>
        </p:nvSpPr>
        <p:spPr bwMode="auto">
          <a:xfrm>
            <a:off x="5624513" y="4075113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32115" name="TextBox 37"/>
          <p:cNvSpPr txBox="1">
            <a:spLocks noChangeArrowheads="1"/>
          </p:cNvSpPr>
          <p:nvPr/>
        </p:nvSpPr>
        <p:spPr bwMode="auto">
          <a:xfrm>
            <a:off x="1482725" y="5411788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32116" name="TextBox 38"/>
          <p:cNvSpPr txBox="1">
            <a:spLocks noChangeArrowheads="1"/>
          </p:cNvSpPr>
          <p:nvPr/>
        </p:nvSpPr>
        <p:spPr bwMode="auto">
          <a:xfrm>
            <a:off x="5551488" y="544036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32117" name="TextBox 39"/>
          <p:cNvSpPr txBox="1">
            <a:spLocks noChangeArrowheads="1"/>
          </p:cNvSpPr>
          <p:nvPr/>
        </p:nvSpPr>
        <p:spPr bwMode="auto">
          <a:xfrm>
            <a:off x="5435600" y="3398838"/>
            <a:ext cx="460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pic>
        <p:nvPicPr>
          <p:cNvPr id="13211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865313"/>
            <a:ext cx="8397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9" name="TextBox 41"/>
          <p:cNvSpPr txBox="1">
            <a:spLocks noChangeArrowheads="1"/>
          </p:cNvSpPr>
          <p:nvPr/>
        </p:nvSpPr>
        <p:spPr bwMode="auto">
          <a:xfrm>
            <a:off x="3727450" y="2141538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32120" name="TextBox 42"/>
          <p:cNvSpPr txBox="1">
            <a:spLocks noChangeArrowheads="1"/>
          </p:cNvSpPr>
          <p:nvPr/>
        </p:nvSpPr>
        <p:spPr bwMode="auto">
          <a:xfrm>
            <a:off x="2998788" y="207168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sp>
        <p:nvSpPr>
          <p:cNvPr id="132121" name="TextBox 43"/>
          <p:cNvSpPr txBox="1">
            <a:spLocks noChangeArrowheads="1"/>
          </p:cNvSpPr>
          <p:nvPr/>
        </p:nvSpPr>
        <p:spPr bwMode="auto">
          <a:xfrm>
            <a:off x="4314825" y="2054225"/>
            <a:ext cx="550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2122" name="TextBox 44"/>
          <p:cNvSpPr txBox="1">
            <a:spLocks noChangeArrowheads="1"/>
          </p:cNvSpPr>
          <p:nvPr/>
        </p:nvSpPr>
        <p:spPr bwMode="auto">
          <a:xfrm>
            <a:off x="5035550" y="2633663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2123" name="TextBox 45"/>
          <p:cNvSpPr txBox="1">
            <a:spLocks noChangeArrowheads="1"/>
          </p:cNvSpPr>
          <p:nvPr/>
        </p:nvSpPr>
        <p:spPr bwMode="auto">
          <a:xfrm>
            <a:off x="114300" y="4305300"/>
            <a:ext cx="1239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192.168.10.0/24</a:t>
            </a:r>
          </a:p>
        </p:txBody>
      </p:sp>
      <p:sp>
        <p:nvSpPr>
          <p:cNvPr id="132124" name="TextBox 46"/>
          <p:cNvSpPr txBox="1">
            <a:spLocks noChangeArrowheads="1"/>
          </p:cNvSpPr>
          <p:nvPr/>
        </p:nvSpPr>
        <p:spPr bwMode="auto">
          <a:xfrm>
            <a:off x="4246563" y="4054475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192.168.30.0/24</a:t>
            </a:r>
          </a:p>
        </p:txBody>
      </p:sp>
      <p:pic>
        <p:nvPicPr>
          <p:cNvPr id="13212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4211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>
            <a:endCxn id="132125" idx="0"/>
          </p:cNvCxnSpPr>
          <p:nvPr/>
        </p:nvCxnSpPr>
        <p:spPr>
          <a:xfrm>
            <a:off x="6113463" y="3346450"/>
            <a:ext cx="893762" cy="1074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26275" y="4789488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28" name="TextBox 50"/>
          <p:cNvSpPr txBox="1">
            <a:spLocks noChangeArrowheads="1"/>
          </p:cNvSpPr>
          <p:nvPr/>
        </p:nvSpPr>
        <p:spPr bwMode="auto">
          <a:xfrm>
            <a:off x="6797675" y="454025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S4</a:t>
            </a:r>
          </a:p>
        </p:txBody>
      </p:sp>
      <p:sp>
        <p:nvSpPr>
          <p:cNvPr id="132129" name="TextBox 51"/>
          <p:cNvSpPr txBox="1">
            <a:spLocks noChangeArrowheads="1"/>
          </p:cNvSpPr>
          <p:nvPr/>
        </p:nvSpPr>
        <p:spPr bwMode="auto">
          <a:xfrm>
            <a:off x="6724650" y="5440363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PC4</a:t>
            </a:r>
          </a:p>
        </p:txBody>
      </p:sp>
      <p:sp>
        <p:nvSpPr>
          <p:cNvPr id="132130" name="TextBox 52"/>
          <p:cNvSpPr txBox="1">
            <a:spLocks noChangeArrowheads="1"/>
          </p:cNvSpPr>
          <p:nvPr/>
        </p:nvSpPr>
        <p:spPr bwMode="auto">
          <a:xfrm>
            <a:off x="6138863" y="3254375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2131" name="TextBox 53"/>
          <p:cNvSpPr txBox="1">
            <a:spLocks noChangeArrowheads="1"/>
          </p:cNvSpPr>
          <p:nvPr/>
        </p:nvSpPr>
        <p:spPr bwMode="auto">
          <a:xfrm>
            <a:off x="6961188" y="4113213"/>
            <a:ext cx="123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192.168.31.0/24</a:t>
            </a:r>
          </a:p>
        </p:txBody>
      </p:sp>
      <p:pic>
        <p:nvPicPr>
          <p:cNvPr id="132132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5353050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3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445135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>
            <a:endCxn id="132133" idx="0"/>
          </p:cNvCxnSpPr>
          <p:nvPr/>
        </p:nvCxnSpPr>
        <p:spPr>
          <a:xfrm>
            <a:off x="2203450" y="3297238"/>
            <a:ext cx="652463" cy="1154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35" name="TextBox 57"/>
          <p:cNvSpPr txBox="1">
            <a:spLocks noChangeArrowheads="1"/>
          </p:cNvSpPr>
          <p:nvPr/>
        </p:nvSpPr>
        <p:spPr bwMode="auto">
          <a:xfrm>
            <a:off x="2622550" y="4595813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32136" name="TextBox 58"/>
          <p:cNvSpPr txBox="1">
            <a:spLocks noChangeArrowheads="1"/>
          </p:cNvSpPr>
          <p:nvPr/>
        </p:nvSpPr>
        <p:spPr bwMode="auto">
          <a:xfrm>
            <a:off x="2527300" y="5429250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32137" name="TextBox 59"/>
          <p:cNvSpPr txBox="1">
            <a:spLocks noChangeArrowheads="1"/>
          </p:cNvSpPr>
          <p:nvPr/>
        </p:nvSpPr>
        <p:spPr bwMode="auto">
          <a:xfrm>
            <a:off x="1417638" y="3411538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sp>
        <p:nvSpPr>
          <p:cNvPr id="132138" name="TextBox 60"/>
          <p:cNvSpPr txBox="1">
            <a:spLocks noChangeArrowheads="1"/>
          </p:cNvSpPr>
          <p:nvPr/>
        </p:nvSpPr>
        <p:spPr bwMode="auto">
          <a:xfrm>
            <a:off x="3240088" y="4486275"/>
            <a:ext cx="1239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192.168.11.0/24</a:t>
            </a:r>
          </a:p>
        </p:txBody>
      </p:sp>
      <p:sp>
        <p:nvSpPr>
          <p:cNvPr id="132139" name="TextBox 61"/>
          <p:cNvSpPr txBox="1">
            <a:spLocks noChangeArrowheads="1"/>
          </p:cNvSpPr>
          <p:nvPr/>
        </p:nvSpPr>
        <p:spPr bwMode="auto">
          <a:xfrm>
            <a:off x="2224088" y="3224213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2140" name="TextBox 62"/>
          <p:cNvSpPr txBox="1">
            <a:spLocks noChangeArrowheads="1"/>
          </p:cNvSpPr>
          <p:nvPr/>
        </p:nvSpPr>
        <p:spPr bwMode="auto">
          <a:xfrm>
            <a:off x="1684338" y="261778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pic>
        <p:nvPicPr>
          <p:cNvPr id="132141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3462338"/>
            <a:ext cx="336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42" name="TextBox 64"/>
          <p:cNvSpPr txBox="1">
            <a:spLocks noChangeArrowheads="1"/>
          </p:cNvSpPr>
          <p:nvPr/>
        </p:nvSpPr>
        <p:spPr bwMode="auto">
          <a:xfrm>
            <a:off x="1057275" y="5991225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192.168.10.10</a:t>
            </a:r>
          </a:p>
        </p:txBody>
      </p:sp>
      <p:sp>
        <p:nvSpPr>
          <p:cNvPr id="132143" name="TextBox 65"/>
          <p:cNvSpPr txBox="1">
            <a:spLocks noChangeArrowheads="1"/>
          </p:cNvSpPr>
          <p:nvPr/>
        </p:nvSpPr>
        <p:spPr bwMode="auto">
          <a:xfrm>
            <a:off x="5178425" y="5989638"/>
            <a:ext cx="10937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192.168.30.12</a:t>
            </a:r>
          </a:p>
        </p:txBody>
      </p:sp>
      <p:sp>
        <p:nvSpPr>
          <p:cNvPr id="132144" name="TextBox 66"/>
          <p:cNvSpPr txBox="1">
            <a:spLocks noChangeArrowheads="1"/>
          </p:cNvSpPr>
          <p:nvPr/>
        </p:nvSpPr>
        <p:spPr bwMode="auto">
          <a:xfrm>
            <a:off x="6434138" y="5954713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192.168.31.12</a:t>
            </a:r>
          </a:p>
        </p:txBody>
      </p:sp>
      <p:sp>
        <p:nvSpPr>
          <p:cNvPr id="132145" name="TextBox 67"/>
          <p:cNvSpPr txBox="1">
            <a:spLocks noChangeArrowheads="1"/>
          </p:cNvSpPr>
          <p:nvPr/>
        </p:nvSpPr>
        <p:spPr bwMode="auto">
          <a:xfrm>
            <a:off x="2338388" y="5989638"/>
            <a:ext cx="1093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192.168.11.10</a:t>
            </a:r>
          </a:p>
        </p:txBody>
      </p:sp>
      <p:pic>
        <p:nvPicPr>
          <p:cNvPr id="132146" name="Picture 2" descr="C:\Sandbox\Griffin\en\1.0\Resources\topology_icons_2012_11_14\na_graphics_lib_130_server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5343525"/>
            <a:ext cx="427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47" name="Title 1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5334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2900" smtClean="0"/>
              <a:t>Troubleshooting Common ACL Operations – Error 4</a:t>
            </a:r>
          </a:p>
        </p:txBody>
      </p:sp>
      <p:sp>
        <p:nvSpPr>
          <p:cNvPr id="132148" name="TextBox 70"/>
          <p:cNvSpPr txBox="1">
            <a:spLocks noChangeArrowheads="1"/>
          </p:cNvSpPr>
          <p:nvPr/>
        </p:nvSpPr>
        <p:spPr bwMode="auto">
          <a:xfrm>
            <a:off x="76200" y="16764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192.168.30.12 </a:t>
            </a:r>
            <a:r>
              <a:rPr lang="en-US" altLang="en-US" sz="1800" b="1"/>
              <a:t>is able </a:t>
            </a:r>
            <a:r>
              <a:rPr lang="en-US" altLang="en-US" sz="1800"/>
              <a:t>to Telnet to connect to 192.168.31.12. Should not be able to.</a:t>
            </a:r>
          </a:p>
        </p:txBody>
      </p:sp>
      <p:sp>
        <p:nvSpPr>
          <p:cNvPr id="132149" name="Right Arrow 71"/>
          <p:cNvSpPr>
            <a:spLocks noChangeArrowheads="1"/>
          </p:cNvSpPr>
          <p:nvPr/>
        </p:nvSpPr>
        <p:spPr bwMode="auto">
          <a:xfrm rot="-5400000">
            <a:off x="5014119" y="3215481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0405" name="TextBox 72"/>
          <p:cNvSpPr txBox="1">
            <a:spLocks noChangeArrowheads="1"/>
          </p:cNvSpPr>
          <p:nvPr/>
        </p:nvSpPr>
        <p:spPr bwMode="auto">
          <a:xfrm>
            <a:off x="5562600" y="16764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host IPv4 address in statement 10 should be 192.168.30.12.</a:t>
            </a:r>
          </a:p>
        </p:txBody>
      </p:sp>
      <p:sp>
        <p:nvSpPr>
          <p:cNvPr id="132151" name="Oval 73"/>
          <p:cNvSpPr>
            <a:spLocks noChangeArrowheads="1"/>
          </p:cNvSpPr>
          <p:nvPr/>
        </p:nvSpPr>
        <p:spPr bwMode="auto">
          <a:xfrm>
            <a:off x="4876800" y="5029200"/>
            <a:ext cx="1828800" cy="13716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2152" name="Oval 74"/>
          <p:cNvSpPr>
            <a:spLocks noChangeArrowheads="1"/>
          </p:cNvSpPr>
          <p:nvPr/>
        </p:nvSpPr>
        <p:spPr bwMode="auto">
          <a:xfrm>
            <a:off x="6400800" y="5105400"/>
            <a:ext cx="1828800" cy="13716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21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8F9275-B1F1-441A-9F2E-FAA8C4ACE96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32154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5" grpId="0"/>
      <p:bldP spid="5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Box 3"/>
          <p:cNvSpPr txBox="1">
            <a:spLocks noChangeArrowheads="1"/>
          </p:cNvSpPr>
          <p:nvPr/>
        </p:nvSpPr>
        <p:spPr bwMode="auto">
          <a:xfrm>
            <a:off x="228600" y="609600"/>
            <a:ext cx="7138988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R2#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 150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Extended IP access list 150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10 deny tcp any host 192.168.31.12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20 permit ip any any</a:t>
            </a:r>
          </a:p>
        </p:txBody>
      </p:sp>
      <p:cxnSp>
        <p:nvCxnSpPr>
          <p:cNvPr id="25" name="Straight Connector 24"/>
          <p:cNvCxnSpPr>
            <a:stCxn id="134157" idx="2"/>
            <a:endCxn id="134154" idx="0"/>
          </p:cNvCxnSpPr>
          <p:nvPr/>
        </p:nvCxnSpPr>
        <p:spPr>
          <a:xfrm>
            <a:off x="5810250" y="3470275"/>
            <a:ext cx="17463" cy="1903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4158" idx="2"/>
            <a:endCxn id="134152" idx="0"/>
          </p:cNvCxnSpPr>
          <p:nvPr/>
        </p:nvCxnSpPr>
        <p:spPr>
          <a:xfrm flipH="1">
            <a:off x="1778000" y="3462338"/>
            <a:ext cx="4763" cy="187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38450" y="4883150"/>
            <a:ext cx="0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150" name="Picture 27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91712">
            <a:off x="1417638" y="2593975"/>
            <a:ext cx="257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1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41925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2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5341938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395763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4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5373688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5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6">
            <a:off x="3662363" y="2540000"/>
            <a:ext cx="22923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6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857500"/>
            <a:ext cx="8397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7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857500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8" name="TextBox 35"/>
          <p:cNvSpPr txBox="1">
            <a:spLocks noChangeArrowheads="1"/>
          </p:cNvSpPr>
          <p:nvPr/>
        </p:nvSpPr>
        <p:spPr bwMode="auto">
          <a:xfrm>
            <a:off x="1593850" y="3154363"/>
            <a:ext cx="37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34159" name="TextBox 36"/>
          <p:cNvSpPr txBox="1">
            <a:spLocks noChangeArrowheads="1"/>
          </p:cNvSpPr>
          <p:nvPr/>
        </p:nvSpPr>
        <p:spPr bwMode="auto">
          <a:xfrm>
            <a:off x="5624513" y="3148013"/>
            <a:ext cx="376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829300" y="4810125"/>
            <a:ext cx="0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1" name="TextBox 38"/>
          <p:cNvSpPr txBox="1">
            <a:spLocks noChangeArrowheads="1"/>
          </p:cNvSpPr>
          <p:nvPr/>
        </p:nvSpPr>
        <p:spPr bwMode="auto">
          <a:xfrm>
            <a:off x="1539875" y="4319588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34162" name="TextBox 39"/>
          <p:cNvSpPr txBox="1">
            <a:spLocks noChangeArrowheads="1"/>
          </p:cNvSpPr>
          <p:nvPr/>
        </p:nvSpPr>
        <p:spPr bwMode="auto">
          <a:xfrm>
            <a:off x="5600700" y="4095750"/>
            <a:ext cx="361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34163" name="TextBox 40"/>
          <p:cNvSpPr txBox="1">
            <a:spLocks noChangeArrowheads="1"/>
          </p:cNvSpPr>
          <p:nvPr/>
        </p:nvSpPr>
        <p:spPr bwMode="auto">
          <a:xfrm>
            <a:off x="1458913" y="5432425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34164" name="TextBox 41"/>
          <p:cNvSpPr txBox="1">
            <a:spLocks noChangeArrowheads="1"/>
          </p:cNvSpPr>
          <p:nvPr/>
        </p:nvSpPr>
        <p:spPr bwMode="auto">
          <a:xfrm>
            <a:off x="5527675" y="5461000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34165" name="TextBox 42"/>
          <p:cNvSpPr txBox="1">
            <a:spLocks noChangeArrowheads="1"/>
          </p:cNvSpPr>
          <p:nvPr/>
        </p:nvSpPr>
        <p:spPr bwMode="auto">
          <a:xfrm>
            <a:off x="5413375" y="3419475"/>
            <a:ext cx="460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pic>
        <p:nvPicPr>
          <p:cNvPr id="134166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1885950"/>
            <a:ext cx="838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67" name="TextBox 44"/>
          <p:cNvSpPr txBox="1">
            <a:spLocks noChangeArrowheads="1"/>
          </p:cNvSpPr>
          <p:nvPr/>
        </p:nvSpPr>
        <p:spPr bwMode="auto">
          <a:xfrm>
            <a:off x="3705225" y="2162175"/>
            <a:ext cx="376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34168" name="TextBox 45"/>
          <p:cNvSpPr txBox="1">
            <a:spLocks noChangeArrowheads="1"/>
          </p:cNvSpPr>
          <p:nvPr/>
        </p:nvSpPr>
        <p:spPr bwMode="auto">
          <a:xfrm>
            <a:off x="2976563" y="2092325"/>
            <a:ext cx="5508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sp>
        <p:nvSpPr>
          <p:cNvPr id="134169" name="TextBox 46"/>
          <p:cNvSpPr txBox="1">
            <a:spLocks noChangeArrowheads="1"/>
          </p:cNvSpPr>
          <p:nvPr/>
        </p:nvSpPr>
        <p:spPr bwMode="auto">
          <a:xfrm>
            <a:off x="4291013" y="2074863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4170" name="TextBox 47"/>
          <p:cNvSpPr txBox="1">
            <a:spLocks noChangeArrowheads="1"/>
          </p:cNvSpPr>
          <p:nvPr/>
        </p:nvSpPr>
        <p:spPr bwMode="auto">
          <a:xfrm>
            <a:off x="5011738" y="265430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</p:txBody>
      </p:sp>
      <p:sp>
        <p:nvSpPr>
          <p:cNvPr id="134171" name="TextBox 48"/>
          <p:cNvSpPr txBox="1">
            <a:spLocks noChangeArrowheads="1"/>
          </p:cNvSpPr>
          <p:nvPr/>
        </p:nvSpPr>
        <p:spPr bwMode="auto">
          <a:xfrm>
            <a:off x="92075" y="4325938"/>
            <a:ext cx="1239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192.168.10.0/24</a:t>
            </a:r>
          </a:p>
        </p:txBody>
      </p:sp>
      <p:sp>
        <p:nvSpPr>
          <p:cNvPr id="134172" name="TextBox 49"/>
          <p:cNvSpPr txBox="1">
            <a:spLocks noChangeArrowheads="1"/>
          </p:cNvSpPr>
          <p:nvPr/>
        </p:nvSpPr>
        <p:spPr bwMode="auto">
          <a:xfrm>
            <a:off x="4222750" y="4075113"/>
            <a:ext cx="1239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192.168.30.0/24</a:t>
            </a:r>
          </a:p>
        </p:txBody>
      </p:sp>
      <p:pic>
        <p:nvPicPr>
          <p:cNvPr id="13417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4441825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>
            <a:endCxn id="134173" idx="0"/>
          </p:cNvCxnSpPr>
          <p:nvPr/>
        </p:nvCxnSpPr>
        <p:spPr>
          <a:xfrm>
            <a:off x="6089650" y="3367088"/>
            <a:ext cx="895350" cy="1074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002463" y="4810125"/>
            <a:ext cx="1587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76" name="TextBox 53"/>
          <p:cNvSpPr txBox="1">
            <a:spLocks noChangeArrowheads="1"/>
          </p:cNvSpPr>
          <p:nvPr/>
        </p:nvSpPr>
        <p:spPr bwMode="auto">
          <a:xfrm>
            <a:off x="6773863" y="4560888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S4</a:t>
            </a:r>
          </a:p>
        </p:txBody>
      </p:sp>
      <p:sp>
        <p:nvSpPr>
          <p:cNvPr id="134177" name="TextBox 54"/>
          <p:cNvSpPr txBox="1">
            <a:spLocks noChangeArrowheads="1"/>
          </p:cNvSpPr>
          <p:nvPr/>
        </p:nvSpPr>
        <p:spPr bwMode="auto">
          <a:xfrm>
            <a:off x="6702425" y="5461000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PC4</a:t>
            </a:r>
          </a:p>
        </p:txBody>
      </p:sp>
      <p:sp>
        <p:nvSpPr>
          <p:cNvPr id="134178" name="TextBox 55"/>
          <p:cNvSpPr txBox="1">
            <a:spLocks noChangeArrowheads="1"/>
          </p:cNvSpPr>
          <p:nvPr/>
        </p:nvSpPr>
        <p:spPr bwMode="auto">
          <a:xfrm>
            <a:off x="6115050" y="3275013"/>
            <a:ext cx="460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4179" name="TextBox 56"/>
          <p:cNvSpPr txBox="1">
            <a:spLocks noChangeArrowheads="1"/>
          </p:cNvSpPr>
          <p:nvPr/>
        </p:nvSpPr>
        <p:spPr bwMode="auto">
          <a:xfrm>
            <a:off x="6937375" y="4133850"/>
            <a:ext cx="1239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192.168.31.0/24</a:t>
            </a:r>
          </a:p>
        </p:txBody>
      </p:sp>
      <p:pic>
        <p:nvPicPr>
          <p:cNvPr id="134180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5373688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81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4719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/>
          <p:cNvCxnSpPr>
            <a:endCxn id="134181" idx="0"/>
          </p:cNvCxnSpPr>
          <p:nvPr/>
        </p:nvCxnSpPr>
        <p:spPr>
          <a:xfrm>
            <a:off x="2181225" y="3316288"/>
            <a:ext cx="650875" cy="1155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83" name="TextBox 60"/>
          <p:cNvSpPr txBox="1">
            <a:spLocks noChangeArrowheads="1"/>
          </p:cNvSpPr>
          <p:nvPr/>
        </p:nvSpPr>
        <p:spPr bwMode="auto">
          <a:xfrm>
            <a:off x="2598738" y="461645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34184" name="TextBox 61"/>
          <p:cNvSpPr txBox="1">
            <a:spLocks noChangeArrowheads="1"/>
          </p:cNvSpPr>
          <p:nvPr/>
        </p:nvSpPr>
        <p:spPr bwMode="auto">
          <a:xfrm>
            <a:off x="2503488" y="5449888"/>
            <a:ext cx="466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34185" name="TextBox 62"/>
          <p:cNvSpPr txBox="1">
            <a:spLocks noChangeArrowheads="1"/>
          </p:cNvSpPr>
          <p:nvPr/>
        </p:nvSpPr>
        <p:spPr bwMode="auto">
          <a:xfrm>
            <a:off x="1393825" y="3432175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</p:txBody>
      </p:sp>
      <p:sp>
        <p:nvSpPr>
          <p:cNvPr id="134186" name="TextBox 63"/>
          <p:cNvSpPr txBox="1">
            <a:spLocks noChangeArrowheads="1"/>
          </p:cNvSpPr>
          <p:nvPr/>
        </p:nvSpPr>
        <p:spPr bwMode="auto">
          <a:xfrm>
            <a:off x="3217863" y="4506913"/>
            <a:ext cx="1239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192.168.11.0/24</a:t>
            </a:r>
          </a:p>
        </p:txBody>
      </p:sp>
      <p:sp>
        <p:nvSpPr>
          <p:cNvPr id="134187" name="TextBox 64"/>
          <p:cNvSpPr txBox="1">
            <a:spLocks noChangeArrowheads="1"/>
          </p:cNvSpPr>
          <p:nvPr/>
        </p:nvSpPr>
        <p:spPr bwMode="auto">
          <a:xfrm>
            <a:off x="2201863" y="3244850"/>
            <a:ext cx="460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</p:txBody>
      </p:sp>
      <p:sp>
        <p:nvSpPr>
          <p:cNvPr id="134188" name="TextBox 65"/>
          <p:cNvSpPr txBox="1">
            <a:spLocks noChangeArrowheads="1"/>
          </p:cNvSpPr>
          <p:nvPr/>
        </p:nvSpPr>
        <p:spPr bwMode="auto">
          <a:xfrm>
            <a:off x="1662113" y="2638425"/>
            <a:ext cx="5508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</p:txBody>
      </p:sp>
      <p:pic>
        <p:nvPicPr>
          <p:cNvPr id="134189" name="Picture 6" descr="C:\Users\socoker\AppData\Local\Temp\SNAGHTMLbba51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1630">
            <a:off x="6086475" y="3360738"/>
            <a:ext cx="338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90" name="TextBox 67"/>
          <p:cNvSpPr txBox="1">
            <a:spLocks noChangeArrowheads="1"/>
          </p:cNvSpPr>
          <p:nvPr/>
        </p:nvSpPr>
        <p:spPr bwMode="auto">
          <a:xfrm>
            <a:off x="1033463" y="6011863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192.168.10.10</a:t>
            </a:r>
          </a:p>
        </p:txBody>
      </p:sp>
      <p:sp>
        <p:nvSpPr>
          <p:cNvPr id="134191" name="TextBox 68"/>
          <p:cNvSpPr txBox="1">
            <a:spLocks noChangeArrowheads="1"/>
          </p:cNvSpPr>
          <p:nvPr/>
        </p:nvSpPr>
        <p:spPr bwMode="auto">
          <a:xfrm>
            <a:off x="5154613" y="6010275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192.168.30.12</a:t>
            </a:r>
          </a:p>
        </p:txBody>
      </p:sp>
      <p:sp>
        <p:nvSpPr>
          <p:cNvPr id="134192" name="TextBox 69"/>
          <p:cNvSpPr txBox="1">
            <a:spLocks noChangeArrowheads="1"/>
          </p:cNvSpPr>
          <p:nvPr/>
        </p:nvSpPr>
        <p:spPr bwMode="auto">
          <a:xfrm>
            <a:off x="6410325" y="5975350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192.168.31.12</a:t>
            </a:r>
          </a:p>
        </p:txBody>
      </p:sp>
      <p:sp>
        <p:nvSpPr>
          <p:cNvPr id="134193" name="TextBox 70"/>
          <p:cNvSpPr txBox="1">
            <a:spLocks noChangeArrowheads="1"/>
          </p:cNvSpPr>
          <p:nvPr/>
        </p:nvSpPr>
        <p:spPr bwMode="auto">
          <a:xfrm>
            <a:off x="2314575" y="6010275"/>
            <a:ext cx="1095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192.168.11.10</a:t>
            </a:r>
          </a:p>
        </p:txBody>
      </p:sp>
      <p:pic>
        <p:nvPicPr>
          <p:cNvPr id="134194" name="Picture 2" descr="C:\Sandbox\Griffin\en\1.0\Resources\topology_icons_2012_11_14\na_graphics_lib_130_server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5364163"/>
            <a:ext cx="4270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95" name="Title 1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5334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2900" smtClean="0"/>
              <a:t>Troubleshooting Common ACL Operations – Error 5</a:t>
            </a:r>
          </a:p>
        </p:txBody>
      </p:sp>
      <p:sp>
        <p:nvSpPr>
          <p:cNvPr id="134196" name="Right Arrow 73"/>
          <p:cNvSpPr>
            <a:spLocks noChangeArrowheads="1"/>
          </p:cNvSpPr>
          <p:nvPr/>
        </p:nvSpPr>
        <p:spPr bwMode="auto">
          <a:xfrm rot="-7392089">
            <a:off x="6088857" y="3136106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4197" name="TextBox 74"/>
          <p:cNvSpPr txBox="1">
            <a:spLocks noChangeArrowheads="1"/>
          </p:cNvSpPr>
          <p:nvPr/>
        </p:nvSpPr>
        <p:spPr bwMode="auto">
          <a:xfrm>
            <a:off x="76200" y="16764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192.168.30.12 </a:t>
            </a:r>
            <a:r>
              <a:rPr lang="en-US" altLang="en-US" sz="1800" b="1"/>
              <a:t>is able </a:t>
            </a:r>
            <a:r>
              <a:rPr lang="en-US" altLang="en-US" sz="1800"/>
              <a:t>to Telnet to connect to 192.168.31.12. Should not be able to.</a:t>
            </a:r>
          </a:p>
        </p:txBody>
      </p:sp>
      <p:sp>
        <p:nvSpPr>
          <p:cNvPr id="101429" name="TextBox 75"/>
          <p:cNvSpPr txBox="1">
            <a:spLocks noChangeArrowheads="1"/>
          </p:cNvSpPr>
          <p:nvPr/>
        </p:nvSpPr>
        <p:spPr bwMode="auto">
          <a:xfrm>
            <a:off x="5943600" y="16764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direction in which access list 150 is applied to the G0/1 interface. </a:t>
            </a:r>
          </a:p>
        </p:txBody>
      </p:sp>
      <p:sp>
        <p:nvSpPr>
          <p:cNvPr id="134199" name="Oval 76"/>
          <p:cNvSpPr>
            <a:spLocks noChangeArrowheads="1"/>
          </p:cNvSpPr>
          <p:nvPr/>
        </p:nvSpPr>
        <p:spPr bwMode="auto">
          <a:xfrm>
            <a:off x="4876800" y="5029200"/>
            <a:ext cx="1828800" cy="13716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4200" name="Oval 77"/>
          <p:cNvSpPr>
            <a:spLocks noChangeArrowheads="1"/>
          </p:cNvSpPr>
          <p:nvPr/>
        </p:nvSpPr>
        <p:spPr bwMode="auto">
          <a:xfrm>
            <a:off x="6324600" y="5105400"/>
            <a:ext cx="1828800" cy="13716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42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CD5257-5F68-4F34-AC21-B517E183087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34202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29" grpId="0"/>
      <p:bldP spid="5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8229600" cy="2209800"/>
          </a:xfrm>
        </p:spPr>
        <p:txBody>
          <a:bodyPr/>
          <a:lstStyle/>
          <a:p>
            <a:r>
              <a:rPr lang="en-US" altLang="en-US" smtClean="0"/>
              <a:t>Configuring IPv6 ACLs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6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IPv6 ACL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37219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366838"/>
            <a:ext cx="19748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250" y="2849563"/>
            <a:ext cx="2160588" cy="203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IPv4 ACLs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Numbered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Named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Extended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Numbered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Named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463" y="2852738"/>
            <a:ext cx="30241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IPv6 ACLs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Named only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features to Extended ACLs</a:t>
            </a:r>
          </a:p>
        </p:txBody>
      </p:sp>
      <p:sp>
        <p:nvSpPr>
          <p:cNvPr id="1372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473AF9-D693-4477-93AF-3D24BA4E2C5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6400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Comparing IPv4 and IPv6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229600" cy="3657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</a:rPr>
              <a:t>Very similar, but there are three significant differences </a:t>
            </a: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ＭＳ Ｐゴシック" charset="0"/>
              </a:rPr>
              <a:t>Applying an IPv6 ACL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lvl="1">
              <a:buFont typeface="Wingdings" charset="0"/>
              <a:buChar char=""/>
              <a:defRPr/>
            </a:pPr>
            <a:r>
              <a:rPr lang="en-US" dirty="0" smtClean="0"/>
              <a:t>IPv4 -  </a:t>
            </a:r>
            <a:r>
              <a:rPr lang="en-US" b="1" dirty="0" err="1" smtClean="0"/>
              <a:t>ip</a:t>
            </a:r>
            <a:r>
              <a:rPr lang="en-US" b="1" dirty="0" smtClean="0"/>
              <a:t> access-group</a:t>
            </a:r>
            <a:r>
              <a:rPr lang="en-US" dirty="0" smtClean="0"/>
              <a:t> </a:t>
            </a:r>
          </a:p>
          <a:p>
            <a:pPr lvl="1">
              <a:buFont typeface="Wingdings" charset="0"/>
              <a:buChar char=""/>
              <a:defRPr/>
            </a:pPr>
            <a:r>
              <a:rPr lang="en-US" dirty="0" smtClean="0"/>
              <a:t>IPv6 - </a:t>
            </a:r>
            <a:r>
              <a:rPr lang="en-US" b="1" dirty="0" smtClean="0"/>
              <a:t>ipv6 traffic-filter</a:t>
            </a:r>
            <a:r>
              <a:rPr lang="en-US" dirty="0" smtClean="0"/>
              <a:t> </a:t>
            </a: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ＭＳ Ｐゴシック" charset="0"/>
              </a:rPr>
              <a:t>No Wildcard Masks</a:t>
            </a:r>
            <a:r>
              <a:rPr lang="en-US" dirty="0" smtClean="0">
                <a:ea typeface="ＭＳ Ｐゴシック" charset="0"/>
              </a:rPr>
              <a:t> - Instead, the prefix-length is used </a:t>
            </a: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ＭＳ Ｐゴシック" charset="0"/>
              </a:rPr>
              <a:t>Additional Default Statements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lvl="1">
              <a:buFont typeface="Wingdings" charset="0"/>
              <a:buChar char=""/>
              <a:defRPr/>
            </a:pPr>
            <a:r>
              <a:rPr lang="en-US" b="1" dirty="0" smtClean="0"/>
              <a:t>permit </a:t>
            </a:r>
            <a:r>
              <a:rPr lang="en-US" b="1" dirty="0" err="1" smtClean="0"/>
              <a:t>icmp</a:t>
            </a:r>
            <a:r>
              <a:rPr lang="en-US" b="1" dirty="0" smtClean="0"/>
              <a:t> any any </a:t>
            </a:r>
            <a:r>
              <a:rPr lang="en-US" b="1" dirty="0" err="1" smtClean="0"/>
              <a:t>nd-na</a:t>
            </a:r>
            <a:r>
              <a:rPr lang="en-US" dirty="0" smtClean="0"/>
              <a:t> </a:t>
            </a:r>
          </a:p>
          <a:p>
            <a:pPr lvl="1">
              <a:buFont typeface="Wingdings" charset="0"/>
              <a:buChar char=""/>
              <a:defRPr/>
            </a:pPr>
            <a:r>
              <a:rPr lang="en-US" b="1" dirty="0" smtClean="0"/>
              <a:t>permit </a:t>
            </a:r>
            <a:r>
              <a:rPr lang="en-US" b="1" dirty="0" err="1" smtClean="0"/>
              <a:t>icmp</a:t>
            </a:r>
            <a:r>
              <a:rPr lang="en-US" b="1" dirty="0" smtClean="0"/>
              <a:t> any any </a:t>
            </a:r>
            <a:r>
              <a:rPr lang="en-US" b="1" dirty="0" err="1" smtClean="0"/>
              <a:t>nd</a:t>
            </a:r>
            <a:r>
              <a:rPr lang="en-US" b="1" dirty="0" smtClean="0"/>
              <a:t>-ns</a:t>
            </a:r>
            <a:r>
              <a:rPr lang="en-US" dirty="0" smtClean="0"/>
              <a:t> </a:t>
            </a:r>
          </a:p>
          <a:p>
            <a:pPr lvl="1">
              <a:buFont typeface="Wingdings" charset="0"/>
              <a:buChar char=""/>
              <a:defRPr/>
            </a:pPr>
            <a:r>
              <a:rPr lang="en-US" dirty="0" smtClean="0"/>
              <a:t>These two statements allow the router to participate in the IPv6 equivalent of ARP for IPv4.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95513" y="2078038"/>
            <a:ext cx="4700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00813" y="2081213"/>
            <a:ext cx="0" cy="657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270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2630488"/>
            <a:ext cx="8032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2373313" y="1487488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5886450" y="2678113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660650" y="1558925"/>
            <a:ext cx="28035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065463" y="2789238"/>
            <a:ext cx="28035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9275" name="TextBox 13"/>
          <p:cNvSpPr txBox="1">
            <a:spLocks noChangeArrowheads="1"/>
          </p:cNvSpPr>
          <p:nvPr/>
        </p:nvSpPr>
        <p:spPr bwMode="auto">
          <a:xfrm>
            <a:off x="2660650" y="1323975"/>
            <a:ext cx="3098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ICMP Neighbor Solicitation message</a:t>
            </a:r>
          </a:p>
        </p:txBody>
      </p:sp>
      <p:sp>
        <p:nvSpPr>
          <p:cNvPr id="139276" name="TextBox 14"/>
          <p:cNvSpPr txBox="1">
            <a:spLocks noChangeArrowheads="1"/>
          </p:cNvSpPr>
          <p:nvPr/>
        </p:nvSpPr>
        <p:spPr bwMode="auto">
          <a:xfrm>
            <a:off x="2663825" y="2481263"/>
            <a:ext cx="336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ICMP Neighbor Advertisement message</a:t>
            </a:r>
          </a:p>
        </p:txBody>
      </p:sp>
      <p:pic>
        <p:nvPicPr>
          <p:cNvPr id="139277" name="Picture 15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752600"/>
            <a:ext cx="987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ular Callout 16"/>
          <p:cNvSpPr/>
          <p:nvPr/>
        </p:nvSpPr>
        <p:spPr>
          <a:xfrm>
            <a:off x="179388" y="381000"/>
            <a:ext cx="1614487" cy="1249363"/>
          </a:xfrm>
          <a:prstGeom prst="wedgeRectCallout">
            <a:avLst>
              <a:gd name="adj1" fmla="val 33502"/>
              <a:gd name="adj2" fmla="val 6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I know your IPv6 address but I need your MAC address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7302500" y="1487488"/>
            <a:ext cx="1614488" cy="1250950"/>
          </a:xfrm>
          <a:prstGeom prst="wedgeRectCallout">
            <a:avLst>
              <a:gd name="adj1" fmla="val -83585"/>
              <a:gd name="adj2" fmla="val 61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I have the IPv6 address you are looking for and here is my MAC address </a:t>
            </a:r>
          </a:p>
        </p:txBody>
      </p:sp>
      <p:sp>
        <p:nvSpPr>
          <p:cNvPr id="1392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D03609-1735-4A65-BC27-D3C6A001D07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IPv6 Topology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41315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36901">
            <a:off x="3081338" y="2155825"/>
            <a:ext cx="133350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6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36877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7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4611688"/>
            <a:ext cx="804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8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3746500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9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78363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767263" y="2314575"/>
            <a:ext cx="1566862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1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412875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443163"/>
            <a:ext cx="83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3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446338"/>
            <a:ext cx="8397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4" name="TextBox 2"/>
          <p:cNvSpPr txBox="1">
            <a:spLocks noChangeArrowheads="1"/>
          </p:cNvSpPr>
          <p:nvPr/>
        </p:nvSpPr>
        <p:spPr bwMode="auto">
          <a:xfrm>
            <a:off x="2570163" y="26860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41325" name="TextBox 17"/>
          <p:cNvSpPr txBox="1">
            <a:spLocks noChangeArrowheads="1"/>
          </p:cNvSpPr>
          <p:nvPr/>
        </p:nvSpPr>
        <p:spPr bwMode="auto">
          <a:xfrm>
            <a:off x="4457700" y="16446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41326" name="TextBox 18"/>
          <p:cNvSpPr txBox="1">
            <a:spLocks noChangeArrowheads="1"/>
          </p:cNvSpPr>
          <p:nvPr/>
        </p:nvSpPr>
        <p:spPr bwMode="auto">
          <a:xfrm>
            <a:off x="6111875" y="26574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5" name="Straight Connector 4"/>
          <p:cNvCxnSpPr>
            <a:endCxn id="141316" idx="0"/>
          </p:cNvCxnSpPr>
          <p:nvPr/>
        </p:nvCxnSpPr>
        <p:spPr>
          <a:xfrm flipH="1">
            <a:off x="2298700" y="2954338"/>
            <a:ext cx="357188" cy="733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1326" idx="2"/>
            <a:endCxn id="141332" idx="0"/>
          </p:cNvCxnSpPr>
          <p:nvPr/>
        </p:nvCxnSpPr>
        <p:spPr>
          <a:xfrm>
            <a:off x="6351588" y="3027363"/>
            <a:ext cx="0" cy="796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52663" y="4094163"/>
            <a:ext cx="1587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46825" y="4114800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31" name="TextBox 27"/>
          <p:cNvSpPr txBox="1">
            <a:spLocks noChangeArrowheads="1"/>
          </p:cNvSpPr>
          <p:nvPr/>
        </p:nvSpPr>
        <p:spPr bwMode="auto">
          <a:xfrm>
            <a:off x="2014538" y="3736975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41332" name="TextBox 29"/>
          <p:cNvSpPr txBox="1">
            <a:spLocks noChangeArrowheads="1"/>
          </p:cNvSpPr>
          <p:nvPr/>
        </p:nvSpPr>
        <p:spPr bwMode="auto">
          <a:xfrm>
            <a:off x="6118225" y="3824288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41333" name="TextBox 30"/>
          <p:cNvSpPr txBox="1">
            <a:spLocks noChangeArrowheads="1"/>
          </p:cNvSpPr>
          <p:nvPr/>
        </p:nvSpPr>
        <p:spPr bwMode="auto">
          <a:xfrm>
            <a:off x="1879600" y="46672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41334" name="TextBox 32"/>
          <p:cNvSpPr txBox="1">
            <a:spLocks noChangeArrowheads="1"/>
          </p:cNvSpPr>
          <p:nvPr/>
        </p:nvSpPr>
        <p:spPr bwMode="auto">
          <a:xfrm>
            <a:off x="5965825" y="47212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41335" name="TextBox 16"/>
          <p:cNvSpPr txBox="1">
            <a:spLocks noChangeArrowheads="1"/>
          </p:cNvSpPr>
          <p:nvPr/>
        </p:nvSpPr>
        <p:spPr bwMode="auto">
          <a:xfrm>
            <a:off x="2000250" y="2989263"/>
            <a:ext cx="523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:1</a:t>
            </a:r>
          </a:p>
        </p:txBody>
      </p:sp>
      <p:sp>
        <p:nvSpPr>
          <p:cNvPr id="141336" name="TextBox 35"/>
          <p:cNvSpPr txBox="1">
            <a:spLocks noChangeArrowheads="1"/>
          </p:cNvSpPr>
          <p:nvPr/>
        </p:nvSpPr>
        <p:spPr bwMode="auto">
          <a:xfrm>
            <a:off x="6357938" y="3030538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:1</a:t>
            </a:r>
          </a:p>
        </p:txBody>
      </p:sp>
      <p:sp>
        <p:nvSpPr>
          <p:cNvPr id="141337" name="TextBox 36"/>
          <p:cNvSpPr txBox="1">
            <a:spLocks noChangeArrowheads="1"/>
          </p:cNvSpPr>
          <p:nvPr/>
        </p:nvSpPr>
        <p:spPr bwMode="auto">
          <a:xfrm>
            <a:off x="2698750" y="2157413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:1</a:t>
            </a:r>
          </a:p>
        </p:txBody>
      </p:sp>
      <p:sp>
        <p:nvSpPr>
          <p:cNvPr id="141338" name="TextBox 37"/>
          <p:cNvSpPr txBox="1">
            <a:spLocks noChangeArrowheads="1"/>
          </p:cNvSpPr>
          <p:nvPr/>
        </p:nvSpPr>
        <p:spPr bwMode="auto">
          <a:xfrm>
            <a:off x="3540125" y="1660525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:2</a:t>
            </a:r>
          </a:p>
        </p:txBody>
      </p:sp>
      <p:sp>
        <p:nvSpPr>
          <p:cNvPr id="141339" name="TextBox 38"/>
          <p:cNvSpPr txBox="1">
            <a:spLocks noChangeArrowheads="1"/>
          </p:cNvSpPr>
          <p:nvPr/>
        </p:nvSpPr>
        <p:spPr bwMode="auto">
          <a:xfrm>
            <a:off x="5097463" y="1662113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:2</a:t>
            </a:r>
          </a:p>
        </p:txBody>
      </p:sp>
      <p:sp>
        <p:nvSpPr>
          <p:cNvPr id="141340" name="TextBox 39"/>
          <p:cNvSpPr txBox="1">
            <a:spLocks noChangeArrowheads="1"/>
          </p:cNvSpPr>
          <p:nvPr/>
        </p:nvSpPr>
        <p:spPr bwMode="auto">
          <a:xfrm>
            <a:off x="5676900" y="2247900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:1</a:t>
            </a:r>
          </a:p>
        </p:txBody>
      </p:sp>
      <p:sp>
        <p:nvSpPr>
          <p:cNvPr id="141341" name="TextBox 19"/>
          <p:cNvSpPr txBox="1">
            <a:spLocks noChangeArrowheads="1"/>
          </p:cNvSpPr>
          <p:nvPr/>
        </p:nvSpPr>
        <p:spPr bwMode="auto">
          <a:xfrm>
            <a:off x="323850" y="3379788"/>
            <a:ext cx="217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2001:DB8:CAFE:10::/64</a:t>
            </a:r>
          </a:p>
        </p:txBody>
      </p:sp>
      <p:pic>
        <p:nvPicPr>
          <p:cNvPr id="141342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4589463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4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687763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>
            <a:endCxn id="141343" idx="0"/>
          </p:cNvCxnSpPr>
          <p:nvPr/>
        </p:nvCxnSpPr>
        <p:spPr>
          <a:xfrm>
            <a:off x="3049588" y="2898775"/>
            <a:ext cx="257175" cy="78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311525" y="4098925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46" name="TextBox 60"/>
          <p:cNvSpPr txBox="1">
            <a:spLocks noChangeArrowheads="1"/>
          </p:cNvSpPr>
          <p:nvPr/>
        </p:nvSpPr>
        <p:spPr bwMode="auto">
          <a:xfrm>
            <a:off x="3073400" y="3748088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41347" name="TextBox 61"/>
          <p:cNvSpPr txBox="1">
            <a:spLocks noChangeArrowheads="1"/>
          </p:cNvSpPr>
          <p:nvPr/>
        </p:nvSpPr>
        <p:spPr bwMode="auto">
          <a:xfrm>
            <a:off x="2933700" y="4611688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41348" name="TextBox 62"/>
          <p:cNvSpPr txBox="1">
            <a:spLocks noChangeArrowheads="1"/>
          </p:cNvSpPr>
          <p:nvPr/>
        </p:nvSpPr>
        <p:spPr bwMode="auto">
          <a:xfrm>
            <a:off x="3190875" y="2938463"/>
            <a:ext cx="51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:1</a:t>
            </a:r>
          </a:p>
        </p:txBody>
      </p:sp>
      <p:sp>
        <p:nvSpPr>
          <p:cNvPr id="141349" name="TextBox 69"/>
          <p:cNvSpPr txBox="1">
            <a:spLocks noChangeArrowheads="1"/>
          </p:cNvSpPr>
          <p:nvPr/>
        </p:nvSpPr>
        <p:spPr bwMode="auto">
          <a:xfrm>
            <a:off x="3222625" y="3379788"/>
            <a:ext cx="2163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2001:DB8:CAFE:11::/64</a:t>
            </a:r>
          </a:p>
        </p:txBody>
      </p:sp>
      <p:sp>
        <p:nvSpPr>
          <p:cNvPr id="141350" name="TextBox 75"/>
          <p:cNvSpPr txBox="1">
            <a:spLocks noChangeArrowheads="1"/>
          </p:cNvSpPr>
          <p:nvPr/>
        </p:nvSpPr>
        <p:spPr bwMode="auto">
          <a:xfrm>
            <a:off x="6357938" y="3452813"/>
            <a:ext cx="2174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2001:DB8:CAFE:30::/64</a:t>
            </a:r>
          </a:p>
        </p:txBody>
      </p:sp>
      <p:sp>
        <p:nvSpPr>
          <p:cNvPr id="141351" name="TextBox 76"/>
          <p:cNvSpPr txBox="1">
            <a:spLocks noChangeArrowheads="1"/>
          </p:cNvSpPr>
          <p:nvPr/>
        </p:nvSpPr>
        <p:spPr bwMode="auto">
          <a:xfrm>
            <a:off x="544513" y="5314950"/>
            <a:ext cx="212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2001:DB8:CAFE:10::10</a:t>
            </a:r>
          </a:p>
        </p:txBody>
      </p:sp>
      <p:sp>
        <p:nvSpPr>
          <p:cNvPr id="141352" name="TextBox 77"/>
          <p:cNvSpPr txBox="1">
            <a:spLocks noChangeArrowheads="1"/>
          </p:cNvSpPr>
          <p:nvPr/>
        </p:nvSpPr>
        <p:spPr bwMode="auto">
          <a:xfrm>
            <a:off x="2795588" y="5314950"/>
            <a:ext cx="2103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2001:DB8:CAFE:11::11</a:t>
            </a:r>
          </a:p>
        </p:txBody>
      </p:sp>
      <p:sp>
        <p:nvSpPr>
          <p:cNvPr id="141353" name="TextBox 78"/>
          <p:cNvSpPr txBox="1">
            <a:spLocks noChangeArrowheads="1"/>
          </p:cNvSpPr>
          <p:nvPr/>
        </p:nvSpPr>
        <p:spPr bwMode="auto">
          <a:xfrm>
            <a:off x="5943600" y="5348288"/>
            <a:ext cx="2373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2001:DB8:CAFE:30::12/64</a:t>
            </a:r>
          </a:p>
        </p:txBody>
      </p:sp>
      <p:sp>
        <p:nvSpPr>
          <p:cNvPr id="141354" name="TextBox 79"/>
          <p:cNvSpPr txBox="1">
            <a:spLocks noChangeArrowheads="1"/>
          </p:cNvSpPr>
          <p:nvPr/>
        </p:nvSpPr>
        <p:spPr bwMode="auto">
          <a:xfrm>
            <a:off x="1444625" y="1706563"/>
            <a:ext cx="20653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2001:DB8:FEED:1::/64</a:t>
            </a:r>
          </a:p>
        </p:txBody>
      </p:sp>
      <p:sp>
        <p:nvSpPr>
          <p:cNvPr id="141355" name="TextBox 80"/>
          <p:cNvSpPr txBox="1">
            <a:spLocks noChangeArrowheads="1"/>
          </p:cNvSpPr>
          <p:nvPr/>
        </p:nvSpPr>
        <p:spPr bwMode="auto">
          <a:xfrm>
            <a:off x="5753100" y="1778000"/>
            <a:ext cx="206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2001:DB8:FEED:2::/64</a:t>
            </a:r>
          </a:p>
        </p:txBody>
      </p:sp>
      <p:sp>
        <p:nvSpPr>
          <p:cNvPr id="14135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AB12B2-0544-4CCF-88BF-91CF49D06D5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8" y="3810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Configuring the IPv6 Topology</a:t>
            </a:r>
            <a:endParaRPr lang="en-US" dirty="0">
              <a:ea typeface="ＭＳ Ｐゴシック" charset="0"/>
            </a:endParaRPr>
          </a:p>
        </p:txBody>
      </p:sp>
      <p:sp>
        <p:nvSpPr>
          <p:cNvPr id="143363" name="TextBox 50"/>
          <p:cNvSpPr txBox="1">
            <a:spLocks noChangeArrowheads="1"/>
          </p:cNvSpPr>
          <p:nvPr/>
        </p:nvSpPr>
        <p:spPr bwMode="auto">
          <a:xfrm>
            <a:off x="228600" y="981075"/>
            <a:ext cx="8323263" cy="587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2001:db8:cafe:10::1/64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2001:db8:feed:1::1/64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2001:db8:cafe:11::1/64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GigabitEthernet0/0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FE80::FE99:47FF:FE75:C3E0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2001:DB8:CAFE:10::1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GigabitEthernet0/1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FE80::FE99:47FF:FE75:C3E1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2001:DB8:CAFE:11::1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Serial0/0/0       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FE80::FE99:47FF:FE75:C3E0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2001:DB8:FEED:1::1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&lt;some output omitted for brevity&gt;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1A92A7-37D1-4513-A328-113A9D50082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Box 8"/>
          <p:cNvSpPr txBox="1">
            <a:spLocks noChangeArrowheads="1"/>
          </p:cNvSpPr>
          <p:nvPr/>
        </p:nvSpPr>
        <p:spPr bwMode="auto">
          <a:xfrm>
            <a:off x="434975" y="981075"/>
            <a:ext cx="8116888" cy="453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2001:db8:feed:1::2/64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s0/0/1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2001:db8:feed:2::2/64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Serial0/0/0       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FE80::FE99:47FF:FE71:78A0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2001:DB8:FEED:1::2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Serial0/0/1       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FE80::FE99:47FF:FE71:78A0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2001:DB8:FEED:2::2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&lt;some output omitted for brevity&gt;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</a:p>
        </p:txBody>
      </p:sp>
      <p:sp>
        <p:nvSpPr>
          <p:cNvPr id="14541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10F70E-BD5D-4401-9D32-051E11B7897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Box 8"/>
          <p:cNvSpPr txBox="1">
            <a:spLocks noChangeArrowheads="1"/>
          </p:cNvSpPr>
          <p:nvPr/>
        </p:nvSpPr>
        <p:spPr bwMode="auto">
          <a:xfrm>
            <a:off x="434975" y="981075"/>
            <a:ext cx="8116888" cy="453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2001:db8:feed:2::1/64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2001:db8:cafe:30::1/64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R3(config-if)#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R3#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GigabitEthernet0/0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FE80::FE99:47FF:FE71:7A20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2001:DB8:CAFE:30::1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Serial0/0/1            [up/up]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FE80::FE99:47FF:FE71:7A20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2001:DB8:FEED:2::1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R3#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45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E31256-E507-4FED-B6FE-33169B21E03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9.6.2.2-A Configuring IPv6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49507" name="TextBox 2"/>
          <p:cNvSpPr txBox="1">
            <a:spLocks noChangeArrowheads="1"/>
          </p:cNvSpPr>
          <p:nvPr/>
        </p:nvSpPr>
        <p:spPr bwMode="auto">
          <a:xfrm>
            <a:off x="468313" y="620713"/>
            <a:ext cx="7848600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deny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permit 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protocol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source-ipv6-prefix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prefix-length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source-ipv6-address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 [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port-number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destination-ipv6-prefix</a:t>
            </a:r>
            <a:r>
              <a:rPr lang="en-US" altLang="en-US" sz="1200" b="1" i="1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prefix-length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destination-ipv6-address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i="1">
                <a:latin typeface="Courier New" panose="02070309020205020404" pitchFamily="49" charset="0"/>
                <a:cs typeface="Courier New" panose="02070309020205020404" pitchFamily="49" charset="0"/>
              </a:rPr>
              <a:t>port-number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475" y="1570038"/>
          <a:ext cx="7818438" cy="394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deny</a:t>
                      </a:r>
                      <a:r>
                        <a:rPr lang="en-US" sz="1200" dirty="0" smtClean="0"/>
                        <a:t> | </a:t>
                      </a:r>
                      <a:r>
                        <a:rPr lang="en-US" sz="1200" b="1" dirty="0" smtClean="0"/>
                        <a:t>permit </a:t>
                      </a:r>
                      <a:endParaRPr lang="en-US" sz="1200" b="1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Specifies whether to deny or permit the packet. 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1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protocol </a:t>
                      </a:r>
                      <a:endParaRPr lang="en-US" sz="1200" i="1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Enter the name or number of an Internet protocol, or an integer representing an IPv6 protocol number. 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59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source-ipv6-prefix</a:t>
                      </a:r>
                      <a:r>
                        <a:rPr lang="en-US" sz="1200" b="1" dirty="0" smtClean="0"/>
                        <a:t>/</a:t>
                      </a:r>
                      <a:r>
                        <a:rPr lang="en-US" sz="1200" i="1" dirty="0" smtClean="0"/>
                        <a:t>prefix-length</a:t>
                      </a:r>
                    </a:p>
                    <a:p>
                      <a:endParaRPr lang="en-US" sz="1200" i="1" dirty="0" smtClean="0"/>
                    </a:p>
                    <a:p>
                      <a:r>
                        <a:rPr lang="en-US" sz="1200" i="1" dirty="0" smtClean="0"/>
                        <a:t>destination-ipv6-address</a:t>
                      </a:r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source or destination IPv6 network or class of networks for which to set deny or permit conditions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any 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Enter </a:t>
                      </a:r>
                      <a:r>
                        <a:rPr lang="en-US" sz="1200" b="1" dirty="0" smtClean="0"/>
                        <a:t>any</a:t>
                      </a:r>
                      <a:r>
                        <a:rPr lang="en-US" sz="1200" dirty="0" smtClean="0"/>
                        <a:t> as an abbreviation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for the IPv6 prefix ::/0. This matches all addresses.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1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host 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 </a:t>
                      </a:r>
                      <a:r>
                        <a:rPr lang="en-US" sz="1200" b="1" dirty="0" smtClean="0"/>
                        <a:t>host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i="1" dirty="0" smtClean="0"/>
                        <a:t>source-ipv6-address</a:t>
                      </a:r>
                      <a:r>
                        <a:rPr lang="en-US" sz="1200" dirty="0" smtClean="0"/>
                        <a:t> or </a:t>
                      </a:r>
                      <a:r>
                        <a:rPr lang="en-US" sz="1200" i="1" dirty="0" smtClean="0"/>
                        <a:t>destination-ipv6-address</a:t>
                      </a:r>
                      <a:r>
                        <a:rPr lang="en-US" sz="1200" dirty="0" smtClean="0"/>
                        <a:t>, enter the source or destination IPv6 host address for which to set deny or permit conditions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34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operator 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(Optional) An operand that compares the source or destination ports of the specified protocol. Operands are </a:t>
                      </a:r>
                      <a:r>
                        <a:rPr lang="en-US" sz="1200" dirty="0" err="1" smtClean="0"/>
                        <a:t>lt</a:t>
                      </a:r>
                      <a:r>
                        <a:rPr lang="en-US" sz="1200" dirty="0" smtClean="0"/>
                        <a:t> (less than), </a:t>
                      </a:r>
                      <a:r>
                        <a:rPr lang="en-US" sz="1200" dirty="0" err="1" smtClean="0"/>
                        <a:t>gt</a:t>
                      </a:r>
                      <a:r>
                        <a:rPr lang="en-US" sz="1200" dirty="0" smtClean="0"/>
                        <a:t> (greater than), </a:t>
                      </a:r>
                      <a:r>
                        <a:rPr lang="en-US" sz="1200" dirty="0" err="1" smtClean="0"/>
                        <a:t>eq</a:t>
                      </a:r>
                      <a:r>
                        <a:rPr lang="en-US" sz="1200" dirty="0" smtClean="0"/>
                        <a:t> (equal), </a:t>
                      </a:r>
                      <a:r>
                        <a:rPr lang="en-US" sz="1200" dirty="0" err="1" smtClean="0"/>
                        <a:t>neq</a:t>
                      </a:r>
                      <a:r>
                        <a:rPr lang="en-US" sz="1200" dirty="0" smtClean="0"/>
                        <a:t> (not equal), and range.</a:t>
                      </a:r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1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port-number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(Optional) A decimal number or the name of a TCP or UDP port for filtering TCP or UDP, respectively.</a:t>
                      </a:r>
                      <a:endParaRPr lang="en-US" sz="1200" dirty="0"/>
                    </a:p>
                  </a:txBody>
                  <a:tcPr marL="91449" marR="91449" marT="45731" marB="457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5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D0DD27-A534-444A-9D7A-EA3AD0C0D93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Filtering</a:t>
            </a:r>
          </a:p>
        </p:txBody>
      </p:sp>
      <p:sp>
        <p:nvSpPr>
          <p:cNvPr id="133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1150" y="1090613"/>
            <a:ext cx="8832850" cy="5767387"/>
          </a:xfrm>
        </p:spPr>
        <p:txBody>
          <a:bodyPr/>
          <a:lstStyle/>
          <a:p>
            <a:r>
              <a:rPr lang="en-US" altLang="en-US" smtClean="0"/>
              <a:t>ACLs control whether a router permits or denies packets based on criteria in the header that identifies the:</a:t>
            </a:r>
          </a:p>
          <a:p>
            <a:pPr lvl="1"/>
            <a:r>
              <a:rPr lang="en-CA" altLang="en-US" smtClean="0"/>
              <a:t>Source IP address</a:t>
            </a:r>
          </a:p>
          <a:p>
            <a:pPr lvl="1"/>
            <a:r>
              <a:rPr lang="en-CA" altLang="en-US" smtClean="0"/>
              <a:t>Destination IP address</a:t>
            </a:r>
          </a:p>
          <a:p>
            <a:pPr lvl="1"/>
            <a:r>
              <a:rPr lang="en-CA" altLang="en-US" smtClean="0"/>
              <a:t>IP protocols (ICMP, TCP, UDP, EIGRP, …)</a:t>
            </a:r>
          </a:p>
          <a:p>
            <a:pPr lvl="1"/>
            <a:r>
              <a:rPr lang="en-CA" altLang="en-US" smtClean="0"/>
              <a:t>TCP/UDP source port</a:t>
            </a:r>
          </a:p>
          <a:p>
            <a:pPr lvl="1"/>
            <a:r>
              <a:rPr lang="en-CA" altLang="en-US" smtClean="0"/>
              <a:t>TCP/UDP destination port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2955925"/>
            <a:ext cx="22875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4708525"/>
            <a:ext cx="25844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B08B2-937D-4D08-9ABD-9F9951B5DA3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91" name="Oval 9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15400" y="6616700"/>
            <a:ext cx="177800" cy="1651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7" grpId="0" build="p" autoUpdateAnimBg="0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36901">
            <a:off x="3081338" y="1200150"/>
            <a:ext cx="133350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657600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7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790825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8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22688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767263" y="1358900"/>
            <a:ext cx="1566862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5720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1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487488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62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49225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3" name="TextBox 2"/>
          <p:cNvSpPr txBox="1">
            <a:spLocks noChangeArrowheads="1"/>
          </p:cNvSpPr>
          <p:nvPr/>
        </p:nvSpPr>
        <p:spPr bwMode="auto">
          <a:xfrm>
            <a:off x="2570163" y="17303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51564" name="TextBox 17"/>
          <p:cNvSpPr txBox="1">
            <a:spLocks noChangeArrowheads="1"/>
          </p:cNvSpPr>
          <p:nvPr/>
        </p:nvSpPr>
        <p:spPr bwMode="auto">
          <a:xfrm>
            <a:off x="4457700" y="688975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51565" name="TextBox 18"/>
          <p:cNvSpPr txBox="1">
            <a:spLocks noChangeArrowheads="1"/>
          </p:cNvSpPr>
          <p:nvPr/>
        </p:nvSpPr>
        <p:spPr bwMode="auto">
          <a:xfrm>
            <a:off x="6111875" y="170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5" name="Straight Connector 4"/>
          <p:cNvCxnSpPr>
            <a:endCxn id="151555" idx="0"/>
          </p:cNvCxnSpPr>
          <p:nvPr/>
        </p:nvCxnSpPr>
        <p:spPr>
          <a:xfrm flipH="1">
            <a:off x="2298700" y="1998663"/>
            <a:ext cx="357188" cy="733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1565" idx="2"/>
            <a:endCxn id="151571" idx="0"/>
          </p:cNvCxnSpPr>
          <p:nvPr/>
        </p:nvCxnSpPr>
        <p:spPr>
          <a:xfrm>
            <a:off x="6351588" y="2071688"/>
            <a:ext cx="0" cy="796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52663" y="3138488"/>
            <a:ext cx="1587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46825" y="3159125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70" name="TextBox 27"/>
          <p:cNvSpPr txBox="1">
            <a:spLocks noChangeArrowheads="1"/>
          </p:cNvSpPr>
          <p:nvPr/>
        </p:nvSpPr>
        <p:spPr bwMode="auto">
          <a:xfrm>
            <a:off x="2014538" y="278130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51571" name="TextBox 29"/>
          <p:cNvSpPr txBox="1">
            <a:spLocks noChangeArrowheads="1"/>
          </p:cNvSpPr>
          <p:nvPr/>
        </p:nvSpPr>
        <p:spPr bwMode="auto">
          <a:xfrm>
            <a:off x="6118225" y="28686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51572" name="TextBox 30"/>
          <p:cNvSpPr txBox="1">
            <a:spLocks noChangeArrowheads="1"/>
          </p:cNvSpPr>
          <p:nvPr/>
        </p:nvSpPr>
        <p:spPr bwMode="auto">
          <a:xfrm>
            <a:off x="1879600" y="37115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51573" name="TextBox 32"/>
          <p:cNvSpPr txBox="1">
            <a:spLocks noChangeArrowheads="1"/>
          </p:cNvSpPr>
          <p:nvPr/>
        </p:nvSpPr>
        <p:spPr bwMode="auto">
          <a:xfrm>
            <a:off x="5965825" y="37655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51574" name="TextBox 16"/>
          <p:cNvSpPr txBox="1">
            <a:spLocks noChangeArrowheads="1"/>
          </p:cNvSpPr>
          <p:nvPr/>
        </p:nvSpPr>
        <p:spPr bwMode="auto">
          <a:xfrm>
            <a:off x="2000250" y="2033588"/>
            <a:ext cx="528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1575" name="TextBox 35"/>
          <p:cNvSpPr txBox="1">
            <a:spLocks noChangeArrowheads="1"/>
          </p:cNvSpPr>
          <p:nvPr/>
        </p:nvSpPr>
        <p:spPr bwMode="auto">
          <a:xfrm>
            <a:off x="6357938" y="2074863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1576" name="TextBox 36"/>
          <p:cNvSpPr txBox="1">
            <a:spLocks noChangeArrowheads="1"/>
          </p:cNvSpPr>
          <p:nvPr/>
        </p:nvSpPr>
        <p:spPr bwMode="auto">
          <a:xfrm>
            <a:off x="2698750" y="1201738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1577" name="TextBox 37"/>
          <p:cNvSpPr txBox="1">
            <a:spLocks noChangeArrowheads="1"/>
          </p:cNvSpPr>
          <p:nvPr/>
        </p:nvSpPr>
        <p:spPr bwMode="auto">
          <a:xfrm>
            <a:off x="3540125" y="704850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1578" name="TextBox 38"/>
          <p:cNvSpPr txBox="1">
            <a:spLocks noChangeArrowheads="1"/>
          </p:cNvSpPr>
          <p:nvPr/>
        </p:nvSpPr>
        <p:spPr bwMode="auto">
          <a:xfrm>
            <a:off x="5097463" y="706438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1579" name="TextBox 39"/>
          <p:cNvSpPr txBox="1">
            <a:spLocks noChangeArrowheads="1"/>
          </p:cNvSpPr>
          <p:nvPr/>
        </p:nvSpPr>
        <p:spPr bwMode="auto">
          <a:xfrm>
            <a:off x="5676900" y="1292225"/>
            <a:ext cx="55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1580" name="TextBox 19"/>
          <p:cNvSpPr txBox="1">
            <a:spLocks noChangeArrowheads="1"/>
          </p:cNvSpPr>
          <p:nvPr/>
        </p:nvSpPr>
        <p:spPr bwMode="auto">
          <a:xfrm>
            <a:off x="323850" y="2424113"/>
            <a:ext cx="1889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2001:DB8:CAFE:10::/64</a:t>
            </a:r>
          </a:p>
        </p:txBody>
      </p:sp>
      <p:pic>
        <p:nvPicPr>
          <p:cNvPr id="151581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633788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82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>
            <a:endCxn id="151582" idx="0"/>
          </p:cNvCxnSpPr>
          <p:nvPr/>
        </p:nvCxnSpPr>
        <p:spPr>
          <a:xfrm>
            <a:off x="3049588" y="1943100"/>
            <a:ext cx="257175" cy="78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311525" y="3143250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85" name="TextBox 60"/>
          <p:cNvSpPr txBox="1">
            <a:spLocks noChangeArrowheads="1"/>
          </p:cNvSpPr>
          <p:nvPr/>
        </p:nvSpPr>
        <p:spPr bwMode="auto">
          <a:xfrm>
            <a:off x="3073400" y="27924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51586" name="TextBox 61"/>
          <p:cNvSpPr txBox="1">
            <a:spLocks noChangeArrowheads="1"/>
          </p:cNvSpPr>
          <p:nvPr/>
        </p:nvSpPr>
        <p:spPr bwMode="auto">
          <a:xfrm>
            <a:off x="2933700" y="365601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51587" name="TextBox 62"/>
          <p:cNvSpPr txBox="1">
            <a:spLocks noChangeArrowheads="1"/>
          </p:cNvSpPr>
          <p:nvPr/>
        </p:nvSpPr>
        <p:spPr bwMode="auto">
          <a:xfrm>
            <a:off x="3190875" y="1982788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1588" name="TextBox 69"/>
          <p:cNvSpPr txBox="1">
            <a:spLocks noChangeArrowheads="1"/>
          </p:cNvSpPr>
          <p:nvPr/>
        </p:nvSpPr>
        <p:spPr bwMode="auto">
          <a:xfrm>
            <a:off x="3222625" y="2424113"/>
            <a:ext cx="1879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2001:DB8:CAFE:11::/64</a:t>
            </a:r>
          </a:p>
        </p:txBody>
      </p:sp>
      <p:sp>
        <p:nvSpPr>
          <p:cNvPr id="151589" name="TextBox 75"/>
          <p:cNvSpPr txBox="1">
            <a:spLocks noChangeArrowheads="1"/>
          </p:cNvSpPr>
          <p:nvPr/>
        </p:nvSpPr>
        <p:spPr bwMode="auto">
          <a:xfrm>
            <a:off x="6357938" y="2497138"/>
            <a:ext cx="188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2001:DB8:CAFE:30::/64</a:t>
            </a:r>
          </a:p>
        </p:txBody>
      </p:sp>
      <p:sp>
        <p:nvSpPr>
          <p:cNvPr id="151590" name="TextBox 76"/>
          <p:cNvSpPr txBox="1">
            <a:spLocks noChangeArrowheads="1"/>
          </p:cNvSpPr>
          <p:nvPr/>
        </p:nvSpPr>
        <p:spPr bwMode="auto">
          <a:xfrm>
            <a:off x="544513" y="4359275"/>
            <a:ext cx="184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2001:DB8:CAFE:10::10</a:t>
            </a:r>
          </a:p>
        </p:txBody>
      </p:sp>
      <p:sp>
        <p:nvSpPr>
          <p:cNvPr id="151591" name="TextBox 77"/>
          <p:cNvSpPr txBox="1">
            <a:spLocks noChangeArrowheads="1"/>
          </p:cNvSpPr>
          <p:nvPr/>
        </p:nvSpPr>
        <p:spPr bwMode="auto">
          <a:xfrm>
            <a:off x="2795588" y="4359275"/>
            <a:ext cx="1827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2001:DB8:CAFE:11::11</a:t>
            </a:r>
          </a:p>
        </p:txBody>
      </p:sp>
      <p:sp>
        <p:nvSpPr>
          <p:cNvPr id="151592" name="TextBox 78"/>
          <p:cNvSpPr txBox="1">
            <a:spLocks noChangeArrowheads="1"/>
          </p:cNvSpPr>
          <p:nvPr/>
        </p:nvSpPr>
        <p:spPr bwMode="auto">
          <a:xfrm>
            <a:off x="5943600" y="4392613"/>
            <a:ext cx="2058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2001:DB8:CAFE:30::12/64</a:t>
            </a:r>
          </a:p>
        </p:txBody>
      </p:sp>
      <p:sp>
        <p:nvSpPr>
          <p:cNvPr id="151593" name="TextBox 79"/>
          <p:cNvSpPr txBox="1">
            <a:spLocks noChangeArrowheads="1"/>
          </p:cNvSpPr>
          <p:nvPr/>
        </p:nvSpPr>
        <p:spPr bwMode="auto">
          <a:xfrm>
            <a:off x="1444625" y="750888"/>
            <a:ext cx="1795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2001:DB8:FEED:1::/64</a:t>
            </a:r>
          </a:p>
        </p:txBody>
      </p:sp>
      <p:sp>
        <p:nvSpPr>
          <p:cNvPr id="151594" name="TextBox 80"/>
          <p:cNvSpPr txBox="1">
            <a:spLocks noChangeArrowheads="1"/>
          </p:cNvSpPr>
          <p:nvPr/>
        </p:nvSpPr>
        <p:spPr bwMode="auto">
          <a:xfrm>
            <a:off x="5753100" y="822325"/>
            <a:ext cx="179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2001:DB8:FEED:2::/64</a:t>
            </a:r>
          </a:p>
        </p:txBody>
      </p:sp>
      <p:sp>
        <p:nvSpPr>
          <p:cNvPr id="151595" name="TextBox 47"/>
          <p:cNvSpPr txBox="1">
            <a:spLocks noChangeArrowheads="1"/>
          </p:cNvSpPr>
          <p:nvPr/>
        </p:nvSpPr>
        <p:spPr bwMode="auto">
          <a:xfrm>
            <a:off x="228600" y="4800600"/>
            <a:ext cx="8763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access-list NO-R3-LAN-ACCESS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deny ipv6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2001:db8:cafe:30::/64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permit ipv6 any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interface s0/0/0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ipv6 traffic-filter NO-R3-LAN-ACCESS in</a:t>
            </a:r>
          </a:p>
        </p:txBody>
      </p:sp>
      <p:sp>
        <p:nvSpPr>
          <p:cNvPr id="151596" name="Right Arrow 50"/>
          <p:cNvSpPr>
            <a:spLocks noChangeArrowheads="1"/>
          </p:cNvSpPr>
          <p:nvPr/>
        </p:nvSpPr>
        <p:spPr bwMode="auto">
          <a:xfrm rot="8712660">
            <a:off x="3048000" y="1001713"/>
            <a:ext cx="820738" cy="790575"/>
          </a:xfrm>
          <a:prstGeom prst="rightArrow">
            <a:avLst>
              <a:gd name="adj1" fmla="val 50000"/>
              <a:gd name="adj2" fmla="val 49976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1597" name="Oval 53"/>
          <p:cNvSpPr>
            <a:spLocks noChangeArrowheads="1"/>
          </p:cNvSpPr>
          <p:nvPr/>
        </p:nvSpPr>
        <p:spPr bwMode="auto">
          <a:xfrm>
            <a:off x="5562600" y="2286000"/>
            <a:ext cx="2895600" cy="11430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1598" name="TextBox 6"/>
          <p:cNvSpPr txBox="1">
            <a:spLocks noChangeArrowheads="1"/>
          </p:cNvSpPr>
          <p:nvPr/>
        </p:nvSpPr>
        <p:spPr bwMode="auto">
          <a:xfrm>
            <a:off x="7162800" y="2590800"/>
            <a:ext cx="76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515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6C7872-B42E-4B84-93AF-51FE1CFABED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36901">
            <a:off x="3081338" y="1200150"/>
            <a:ext cx="133350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4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657600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5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790825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22688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7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767263" y="1358900"/>
            <a:ext cx="1566862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5720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9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487488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10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49225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1" name="TextBox 2"/>
          <p:cNvSpPr txBox="1">
            <a:spLocks noChangeArrowheads="1"/>
          </p:cNvSpPr>
          <p:nvPr/>
        </p:nvSpPr>
        <p:spPr bwMode="auto">
          <a:xfrm>
            <a:off x="2570163" y="17303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53612" name="TextBox 17"/>
          <p:cNvSpPr txBox="1">
            <a:spLocks noChangeArrowheads="1"/>
          </p:cNvSpPr>
          <p:nvPr/>
        </p:nvSpPr>
        <p:spPr bwMode="auto">
          <a:xfrm>
            <a:off x="4457700" y="688975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53613" name="TextBox 18"/>
          <p:cNvSpPr txBox="1">
            <a:spLocks noChangeArrowheads="1"/>
          </p:cNvSpPr>
          <p:nvPr/>
        </p:nvSpPr>
        <p:spPr bwMode="auto">
          <a:xfrm>
            <a:off x="6111875" y="170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5" name="Straight Connector 4"/>
          <p:cNvCxnSpPr>
            <a:endCxn id="153603" idx="0"/>
          </p:cNvCxnSpPr>
          <p:nvPr/>
        </p:nvCxnSpPr>
        <p:spPr>
          <a:xfrm flipH="1">
            <a:off x="2298700" y="1998663"/>
            <a:ext cx="357188" cy="733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3613" idx="2"/>
            <a:endCxn id="153619" idx="0"/>
          </p:cNvCxnSpPr>
          <p:nvPr/>
        </p:nvCxnSpPr>
        <p:spPr>
          <a:xfrm>
            <a:off x="6351588" y="2071688"/>
            <a:ext cx="0" cy="796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52663" y="3138488"/>
            <a:ext cx="1587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46825" y="3159125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18" name="TextBox 27"/>
          <p:cNvSpPr txBox="1">
            <a:spLocks noChangeArrowheads="1"/>
          </p:cNvSpPr>
          <p:nvPr/>
        </p:nvSpPr>
        <p:spPr bwMode="auto">
          <a:xfrm>
            <a:off x="2014538" y="278130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53619" name="TextBox 29"/>
          <p:cNvSpPr txBox="1">
            <a:spLocks noChangeArrowheads="1"/>
          </p:cNvSpPr>
          <p:nvPr/>
        </p:nvSpPr>
        <p:spPr bwMode="auto">
          <a:xfrm>
            <a:off x="6118225" y="28686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53620" name="TextBox 30"/>
          <p:cNvSpPr txBox="1">
            <a:spLocks noChangeArrowheads="1"/>
          </p:cNvSpPr>
          <p:nvPr/>
        </p:nvSpPr>
        <p:spPr bwMode="auto">
          <a:xfrm>
            <a:off x="1879600" y="37115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53621" name="TextBox 32"/>
          <p:cNvSpPr txBox="1">
            <a:spLocks noChangeArrowheads="1"/>
          </p:cNvSpPr>
          <p:nvPr/>
        </p:nvSpPr>
        <p:spPr bwMode="auto">
          <a:xfrm>
            <a:off x="5965825" y="37655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53622" name="TextBox 16"/>
          <p:cNvSpPr txBox="1">
            <a:spLocks noChangeArrowheads="1"/>
          </p:cNvSpPr>
          <p:nvPr/>
        </p:nvSpPr>
        <p:spPr bwMode="auto">
          <a:xfrm>
            <a:off x="2000250" y="2033588"/>
            <a:ext cx="528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3623" name="TextBox 35"/>
          <p:cNvSpPr txBox="1">
            <a:spLocks noChangeArrowheads="1"/>
          </p:cNvSpPr>
          <p:nvPr/>
        </p:nvSpPr>
        <p:spPr bwMode="auto">
          <a:xfrm>
            <a:off x="6357938" y="2074863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3624" name="TextBox 36"/>
          <p:cNvSpPr txBox="1">
            <a:spLocks noChangeArrowheads="1"/>
          </p:cNvSpPr>
          <p:nvPr/>
        </p:nvSpPr>
        <p:spPr bwMode="auto">
          <a:xfrm>
            <a:off x="2698750" y="1201738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3625" name="TextBox 37"/>
          <p:cNvSpPr txBox="1">
            <a:spLocks noChangeArrowheads="1"/>
          </p:cNvSpPr>
          <p:nvPr/>
        </p:nvSpPr>
        <p:spPr bwMode="auto">
          <a:xfrm>
            <a:off x="3540125" y="704850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3626" name="TextBox 38"/>
          <p:cNvSpPr txBox="1">
            <a:spLocks noChangeArrowheads="1"/>
          </p:cNvSpPr>
          <p:nvPr/>
        </p:nvSpPr>
        <p:spPr bwMode="auto">
          <a:xfrm>
            <a:off x="5097463" y="706438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3627" name="TextBox 39"/>
          <p:cNvSpPr txBox="1">
            <a:spLocks noChangeArrowheads="1"/>
          </p:cNvSpPr>
          <p:nvPr/>
        </p:nvSpPr>
        <p:spPr bwMode="auto">
          <a:xfrm>
            <a:off x="5676900" y="1292225"/>
            <a:ext cx="55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3628" name="TextBox 19"/>
          <p:cNvSpPr txBox="1">
            <a:spLocks noChangeArrowheads="1"/>
          </p:cNvSpPr>
          <p:nvPr/>
        </p:nvSpPr>
        <p:spPr bwMode="auto">
          <a:xfrm>
            <a:off x="323850" y="2424113"/>
            <a:ext cx="1889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2001:DB8:CAFE:10::/64</a:t>
            </a:r>
          </a:p>
        </p:txBody>
      </p:sp>
      <p:pic>
        <p:nvPicPr>
          <p:cNvPr id="153629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633788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0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>
            <a:endCxn id="153630" idx="0"/>
          </p:cNvCxnSpPr>
          <p:nvPr/>
        </p:nvCxnSpPr>
        <p:spPr>
          <a:xfrm>
            <a:off x="3049588" y="1943100"/>
            <a:ext cx="257175" cy="78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311525" y="3143250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3" name="TextBox 60"/>
          <p:cNvSpPr txBox="1">
            <a:spLocks noChangeArrowheads="1"/>
          </p:cNvSpPr>
          <p:nvPr/>
        </p:nvSpPr>
        <p:spPr bwMode="auto">
          <a:xfrm>
            <a:off x="3073400" y="27924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53634" name="TextBox 61"/>
          <p:cNvSpPr txBox="1">
            <a:spLocks noChangeArrowheads="1"/>
          </p:cNvSpPr>
          <p:nvPr/>
        </p:nvSpPr>
        <p:spPr bwMode="auto">
          <a:xfrm>
            <a:off x="2933700" y="365601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53635" name="TextBox 62"/>
          <p:cNvSpPr txBox="1">
            <a:spLocks noChangeArrowheads="1"/>
          </p:cNvSpPr>
          <p:nvPr/>
        </p:nvSpPr>
        <p:spPr bwMode="auto">
          <a:xfrm>
            <a:off x="3190875" y="1982788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3636" name="TextBox 69"/>
          <p:cNvSpPr txBox="1">
            <a:spLocks noChangeArrowheads="1"/>
          </p:cNvSpPr>
          <p:nvPr/>
        </p:nvSpPr>
        <p:spPr bwMode="auto">
          <a:xfrm>
            <a:off x="3222625" y="2424113"/>
            <a:ext cx="1879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2001:DB8:CAFE:11::/64</a:t>
            </a:r>
          </a:p>
        </p:txBody>
      </p:sp>
      <p:sp>
        <p:nvSpPr>
          <p:cNvPr id="153637" name="TextBox 75"/>
          <p:cNvSpPr txBox="1">
            <a:spLocks noChangeArrowheads="1"/>
          </p:cNvSpPr>
          <p:nvPr/>
        </p:nvSpPr>
        <p:spPr bwMode="auto">
          <a:xfrm>
            <a:off x="6357938" y="2497138"/>
            <a:ext cx="188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2001:DB8:CAFE:30::/64</a:t>
            </a:r>
          </a:p>
        </p:txBody>
      </p:sp>
      <p:sp>
        <p:nvSpPr>
          <p:cNvPr id="153638" name="TextBox 76"/>
          <p:cNvSpPr txBox="1">
            <a:spLocks noChangeArrowheads="1"/>
          </p:cNvSpPr>
          <p:nvPr/>
        </p:nvSpPr>
        <p:spPr bwMode="auto">
          <a:xfrm>
            <a:off x="544513" y="4359275"/>
            <a:ext cx="184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2001:DB8:CAFE:10::10</a:t>
            </a:r>
          </a:p>
        </p:txBody>
      </p:sp>
      <p:sp>
        <p:nvSpPr>
          <p:cNvPr id="153639" name="TextBox 77"/>
          <p:cNvSpPr txBox="1">
            <a:spLocks noChangeArrowheads="1"/>
          </p:cNvSpPr>
          <p:nvPr/>
        </p:nvSpPr>
        <p:spPr bwMode="auto">
          <a:xfrm>
            <a:off x="2795588" y="4359275"/>
            <a:ext cx="1827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2001:DB8:CAFE:11::11</a:t>
            </a:r>
          </a:p>
        </p:txBody>
      </p:sp>
      <p:sp>
        <p:nvSpPr>
          <p:cNvPr id="153640" name="TextBox 78"/>
          <p:cNvSpPr txBox="1">
            <a:spLocks noChangeArrowheads="1"/>
          </p:cNvSpPr>
          <p:nvPr/>
        </p:nvSpPr>
        <p:spPr bwMode="auto">
          <a:xfrm>
            <a:off x="5943600" y="4392613"/>
            <a:ext cx="2058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2001:DB8:CAFE:30::12/64</a:t>
            </a:r>
          </a:p>
        </p:txBody>
      </p:sp>
      <p:sp>
        <p:nvSpPr>
          <p:cNvPr id="153641" name="TextBox 79"/>
          <p:cNvSpPr txBox="1">
            <a:spLocks noChangeArrowheads="1"/>
          </p:cNvSpPr>
          <p:nvPr/>
        </p:nvSpPr>
        <p:spPr bwMode="auto">
          <a:xfrm>
            <a:off x="1444625" y="750888"/>
            <a:ext cx="1795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2001:DB8:FEED:1::/64</a:t>
            </a:r>
          </a:p>
        </p:txBody>
      </p:sp>
      <p:sp>
        <p:nvSpPr>
          <p:cNvPr id="153642" name="TextBox 80"/>
          <p:cNvSpPr txBox="1">
            <a:spLocks noChangeArrowheads="1"/>
          </p:cNvSpPr>
          <p:nvPr/>
        </p:nvSpPr>
        <p:spPr bwMode="auto">
          <a:xfrm>
            <a:off x="5753100" y="822325"/>
            <a:ext cx="179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2001:DB8:FEED:2::/64</a:t>
            </a:r>
          </a:p>
        </p:txBody>
      </p:sp>
      <p:sp>
        <p:nvSpPr>
          <p:cNvPr id="153643" name="Right Arrow 50"/>
          <p:cNvSpPr>
            <a:spLocks noChangeArrowheads="1"/>
          </p:cNvSpPr>
          <p:nvPr/>
        </p:nvSpPr>
        <p:spPr bwMode="auto">
          <a:xfrm rot="6838143" flipH="1">
            <a:off x="2165350" y="1908175"/>
            <a:ext cx="854075" cy="790575"/>
          </a:xfrm>
          <a:prstGeom prst="rightArrow">
            <a:avLst>
              <a:gd name="adj1" fmla="val 50000"/>
              <a:gd name="adj2" fmla="val 49925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3644" name="Oval 53"/>
          <p:cNvSpPr>
            <a:spLocks noChangeArrowheads="1"/>
          </p:cNvSpPr>
          <p:nvPr/>
        </p:nvSpPr>
        <p:spPr bwMode="auto">
          <a:xfrm>
            <a:off x="152400" y="2057400"/>
            <a:ext cx="2286000" cy="1447800"/>
          </a:xfrm>
          <a:prstGeom prst="ellipse">
            <a:avLst/>
          </a:prstGeom>
          <a:solidFill>
            <a:srgbClr val="FF330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3645" name="TextBox 6"/>
          <p:cNvSpPr txBox="1">
            <a:spLocks noChangeArrowheads="1"/>
          </p:cNvSpPr>
          <p:nvPr/>
        </p:nvSpPr>
        <p:spPr bwMode="auto">
          <a:xfrm>
            <a:off x="381000" y="2590800"/>
            <a:ext cx="144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</a:rPr>
              <a:t>FTP</a:t>
            </a:r>
            <a:r>
              <a:rPr lang="en-US" altLang="en-US" sz="4400" b="1">
                <a:solidFill>
                  <a:srgbClr val="FF3300"/>
                </a:solidFill>
              </a:rPr>
              <a:t> X</a:t>
            </a:r>
          </a:p>
        </p:txBody>
      </p:sp>
      <p:sp>
        <p:nvSpPr>
          <p:cNvPr id="153646" name="TextBox 46"/>
          <p:cNvSpPr txBox="1">
            <a:spLocks noChangeArrowheads="1"/>
          </p:cNvSpPr>
          <p:nvPr/>
        </p:nvSpPr>
        <p:spPr bwMode="auto">
          <a:xfrm>
            <a:off x="0" y="4800600"/>
            <a:ext cx="914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ipv6 access-list NO-FTP-TO-11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deny 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2001:db8:cafe:11::/64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eq ftp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deny tcp </a:t>
            </a: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2001:db8:cafe:11::/64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eq ftp-data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permit ipv6 any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R1(config-ipv6-acl)#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ipv6 traffic-filter NO-FTP-TO-11 in</a:t>
            </a:r>
          </a:p>
        </p:txBody>
      </p:sp>
      <p:sp>
        <p:nvSpPr>
          <p:cNvPr id="153647" name="Oval 48"/>
          <p:cNvSpPr>
            <a:spLocks noChangeArrowheads="1"/>
          </p:cNvSpPr>
          <p:nvPr/>
        </p:nvSpPr>
        <p:spPr bwMode="auto">
          <a:xfrm>
            <a:off x="3200400" y="2057400"/>
            <a:ext cx="1905000" cy="1066800"/>
          </a:xfrm>
          <a:prstGeom prst="ellipse">
            <a:avLst/>
          </a:prstGeom>
          <a:solidFill>
            <a:srgbClr val="0000FF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364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73CE48-0AF8-4C4D-A613-1C6578D0885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36901">
            <a:off x="3081338" y="1200150"/>
            <a:ext cx="133350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2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657600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3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790825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22688"/>
            <a:ext cx="804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5" name="Picture 3" descr="C:\Users\rgrazian\Desktop\Griffin\PowerPoint Tools\topology_icons_2012_11_14\topology_icons_2012_11_14\na_graphics_lib_163_WAN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733">
            <a:off x="4767263" y="1358900"/>
            <a:ext cx="1566862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6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5720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7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487488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8" name="Picture 2" descr="C:\Users\rgrazian\Desktop\Griffin\PowerPoint Tools\topology_icons_2012_11_14\topology_icons_2012_11_14\na_graphics_lib_105_rou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492250"/>
            <a:ext cx="8397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9" name="TextBox 2"/>
          <p:cNvSpPr txBox="1">
            <a:spLocks noChangeArrowheads="1"/>
          </p:cNvSpPr>
          <p:nvPr/>
        </p:nvSpPr>
        <p:spPr bwMode="auto">
          <a:xfrm>
            <a:off x="2570163" y="17303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55660" name="TextBox 17"/>
          <p:cNvSpPr txBox="1">
            <a:spLocks noChangeArrowheads="1"/>
          </p:cNvSpPr>
          <p:nvPr/>
        </p:nvSpPr>
        <p:spPr bwMode="auto">
          <a:xfrm>
            <a:off x="4457700" y="688975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55661" name="TextBox 18"/>
          <p:cNvSpPr txBox="1">
            <a:spLocks noChangeArrowheads="1"/>
          </p:cNvSpPr>
          <p:nvPr/>
        </p:nvSpPr>
        <p:spPr bwMode="auto">
          <a:xfrm>
            <a:off x="6111875" y="170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5" name="Straight Connector 4"/>
          <p:cNvCxnSpPr>
            <a:endCxn id="155651" idx="0"/>
          </p:cNvCxnSpPr>
          <p:nvPr/>
        </p:nvCxnSpPr>
        <p:spPr>
          <a:xfrm flipH="1">
            <a:off x="2298700" y="1998663"/>
            <a:ext cx="357188" cy="733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5661" idx="2"/>
            <a:endCxn id="155667" idx="0"/>
          </p:cNvCxnSpPr>
          <p:nvPr/>
        </p:nvCxnSpPr>
        <p:spPr>
          <a:xfrm>
            <a:off x="6351588" y="2071688"/>
            <a:ext cx="0" cy="796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52663" y="3138488"/>
            <a:ext cx="1587" cy="56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46825" y="3159125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66" name="TextBox 27"/>
          <p:cNvSpPr txBox="1">
            <a:spLocks noChangeArrowheads="1"/>
          </p:cNvSpPr>
          <p:nvPr/>
        </p:nvSpPr>
        <p:spPr bwMode="auto">
          <a:xfrm>
            <a:off x="2014538" y="2781300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55667" name="TextBox 29"/>
          <p:cNvSpPr txBox="1">
            <a:spLocks noChangeArrowheads="1"/>
          </p:cNvSpPr>
          <p:nvPr/>
        </p:nvSpPr>
        <p:spPr bwMode="auto">
          <a:xfrm>
            <a:off x="6118225" y="28686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55668" name="TextBox 30"/>
          <p:cNvSpPr txBox="1">
            <a:spLocks noChangeArrowheads="1"/>
          </p:cNvSpPr>
          <p:nvPr/>
        </p:nvSpPr>
        <p:spPr bwMode="auto">
          <a:xfrm>
            <a:off x="1879600" y="37115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PC1</a:t>
            </a:r>
          </a:p>
        </p:txBody>
      </p:sp>
      <p:sp>
        <p:nvSpPr>
          <p:cNvPr id="155669" name="TextBox 32"/>
          <p:cNvSpPr txBox="1">
            <a:spLocks noChangeArrowheads="1"/>
          </p:cNvSpPr>
          <p:nvPr/>
        </p:nvSpPr>
        <p:spPr bwMode="auto">
          <a:xfrm>
            <a:off x="5965825" y="37655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PC3</a:t>
            </a:r>
          </a:p>
        </p:txBody>
      </p:sp>
      <p:sp>
        <p:nvSpPr>
          <p:cNvPr id="155670" name="TextBox 16"/>
          <p:cNvSpPr txBox="1">
            <a:spLocks noChangeArrowheads="1"/>
          </p:cNvSpPr>
          <p:nvPr/>
        </p:nvSpPr>
        <p:spPr bwMode="auto">
          <a:xfrm>
            <a:off x="2000250" y="2033588"/>
            <a:ext cx="528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5671" name="TextBox 35"/>
          <p:cNvSpPr txBox="1">
            <a:spLocks noChangeArrowheads="1"/>
          </p:cNvSpPr>
          <p:nvPr/>
        </p:nvSpPr>
        <p:spPr bwMode="auto">
          <a:xfrm>
            <a:off x="6357938" y="2074863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5672" name="TextBox 36"/>
          <p:cNvSpPr txBox="1">
            <a:spLocks noChangeArrowheads="1"/>
          </p:cNvSpPr>
          <p:nvPr/>
        </p:nvSpPr>
        <p:spPr bwMode="auto">
          <a:xfrm>
            <a:off x="2698750" y="1201738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5673" name="TextBox 37"/>
          <p:cNvSpPr txBox="1">
            <a:spLocks noChangeArrowheads="1"/>
          </p:cNvSpPr>
          <p:nvPr/>
        </p:nvSpPr>
        <p:spPr bwMode="auto">
          <a:xfrm>
            <a:off x="3540125" y="704850"/>
            <a:ext cx="63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S0/0/0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5674" name="TextBox 38"/>
          <p:cNvSpPr txBox="1">
            <a:spLocks noChangeArrowheads="1"/>
          </p:cNvSpPr>
          <p:nvPr/>
        </p:nvSpPr>
        <p:spPr bwMode="auto">
          <a:xfrm>
            <a:off x="5097463" y="706438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:2</a:t>
            </a:r>
          </a:p>
        </p:txBody>
      </p:sp>
      <p:sp>
        <p:nvSpPr>
          <p:cNvPr id="155675" name="TextBox 39"/>
          <p:cNvSpPr txBox="1">
            <a:spLocks noChangeArrowheads="1"/>
          </p:cNvSpPr>
          <p:nvPr/>
        </p:nvSpPr>
        <p:spPr bwMode="auto">
          <a:xfrm>
            <a:off x="5676900" y="1292225"/>
            <a:ext cx="55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S0/0/1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5676" name="TextBox 19"/>
          <p:cNvSpPr txBox="1">
            <a:spLocks noChangeArrowheads="1"/>
          </p:cNvSpPr>
          <p:nvPr/>
        </p:nvSpPr>
        <p:spPr bwMode="auto">
          <a:xfrm>
            <a:off x="323850" y="2424113"/>
            <a:ext cx="1889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2001:DB8:CAFE:10::/64</a:t>
            </a:r>
          </a:p>
        </p:txBody>
      </p:sp>
      <p:pic>
        <p:nvPicPr>
          <p:cNvPr id="155677" name="Picture 4" descr="C:\Users\rgrazian\Desktop\Griffin\PowerPoint Tools\topology_icons_2012_11_14\topology_icons_2012_11_14\na_graphics_lib_24_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633788"/>
            <a:ext cx="8048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78" name="Picture 5" descr="C:\Users\rgrazian\Desktop\Griffin\PowerPoint Tools\topology_icons_2012_11_14\topology_icons_2012_11_14\na_graphics_lib_150_switch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732088"/>
            <a:ext cx="838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>
            <a:endCxn id="155678" idx="0"/>
          </p:cNvCxnSpPr>
          <p:nvPr/>
        </p:nvCxnSpPr>
        <p:spPr>
          <a:xfrm>
            <a:off x="3049588" y="1943100"/>
            <a:ext cx="257175" cy="78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311525" y="3143250"/>
            <a:ext cx="1588" cy="56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81" name="TextBox 60"/>
          <p:cNvSpPr txBox="1">
            <a:spLocks noChangeArrowheads="1"/>
          </p:cNvSpPr>
          <p:nvPr/>
        </p:nvSpPr>
        <p:spPr bwMode="auto">
          <a:xfrm>
            <a:off x="3073400" y="2792413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55682" name="TextBox 61"/>
          <p:cNvSpPr txBox="1">
            <a:spLocks noChangeArrowheads="1"/>
          </p:cNvSpPr>
          <p:nvPr/>
        </p:nvSpPr>
        <p:spPr bwMode="auto">
          <a:xfrm>
            <a:off x="2933700" y="3656013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PC2</a:t>
            </a:r>
          </a:p>
        </p:txBody>
      </p:sp>
      <p:sp>
        <p:nvSpPr>
          <p:cNvPr id="155683" name="TextBox 62"/>
          <p:cNvSpPr txBox="1">
            <a:spLocks noChangeArrowheads="1"/>
          </p:cNvSpPr>
          <p:nvPr/>
        </p:nvSpPr>
        <p:spPr bwMode="auto">
          <a:xfrm>
            <a:off x="3190875" y="1982788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G0/1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:1</a:t>
            </a:r>
          </a:p>
        </p:txBody>
      </p:sp>
      <p:sp>
        <p:nvSpPr>
          <p:cNvPr id="155684" name="TextBox 69"/>
          <p:cNvSpPr txBox="1">
            <a:spLocks noChangeArrowheads="1"/>
          </p:cNvSpPr>
          <p:nvPr/>
        </p:nvSpPr>
        <p:spPr bwMode="auto">
          <a:xfrm>
            <a:off x="3222625" y="2424113"/>
            <a:ext cx="1879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2001:DB8:CAFE:11::/64</a:t>
            </a:r>
          </a:p>
        </p:txBody>
      </p:sp>
      <p:sp>
        <p:nvSpPr>
          <p:cNvPr id="155685" name="TextBox 75"/>
          <p:cNvSpPr txBox="1">
            <a:spLocks noChangeArrowheads="1"/>
          </p:cNvSpPr>
          <p:nvPr/>
        </p:nvSpPr>
        <p:spPr bwMode="auto">
          <a:xfrm>
            <a:off x="6357938" y="2497138"/>
            <a:ext cx="188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2001:DB8:CAFE:30::/64</a:t>
            </a:r>
          </a:p>
        </p:txBody>
      </p:sp>
      <p:sp>
        <p:nvSpPr>
          <p:cNvPr id="155686" name="TextBox 76"/>
          <p:cNvSpPr txBox="1">
            <a:spLocks noChangeArrowheads="1"/>
          </p:cNvSpPr>
          <p:nvPr/>
        </p:nvSpPr>
        <p:spPr bwMode="auto">
          <a:xfrm>
            <a:off x="544513" y="4359275"/>
            <a:ext cx="184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2001:DB8:CAFE:10::10</a:t>
            </a:r>
          </a:p>
        </p:txBody>
      </p:sp>
      <p:sp>
        <p:nvSpPr>
          <p:cNvPr id="155687" name="TextBox 77"/>
          <p:cNvSpPr txBox="1">
            <a:spLocks noChangeArrowheads="1"/>
          </p:cNvSpPr>
          <p:nvPr/>
        </p:nvSpPr>
        <p:spPr bwMode="auto">
          <a:xfrm>
            <a:off x="2795588" y="4359275"/>
            <a:ext cx="1827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2001:DB8:CAFE:11::11</a:t>
            </a:r>
          </a:p>
        </p:txBody>
      </p:sp>
      <p:sp>
        <p:nvSpPr>
          <p:cNvPr id="155688" name="TextBox 78"/>
          <p:cNvSpPr txBox="1">
            <a:spLocks noChangeArrowheads="1"/>
          </p:cNvSpPr>
          <p:nvPr/>
        </p:nvSpPr>
        <p:spPr bwMode="auto">
          <a:xfrm>
            <a:off x="5943600" y="4392613"/>
            <a:ext cx="2058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2001:DB8:CAFE:30::12/64</a:t>
            </a:r>
          </a:p>
        </p:txBody>
      </p:sp>
      <p:sp>
        <p:nvSpPr>
          <p:cNvPr id="155689" name="TextBox 79"/>
          <p:cNvSpPr txBox="1">
            <a:spLocks noChangeArrowheads="1"/>
          </p:cNvSpPr>
          <p:nvPr/>
        </p:nvSpPr>
        <p:spPr bwMode="auto">
          <a:xfrm>
            <a:off x="1444625" y="750888"/>
            <a:ext cx="1795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2001:DB8:FEED:1::/64</a:t>
            </a:r>
          </a:p>
        </p:txBody>
      </p:sp>
      <p:sp>
        <p:nvSpPr>
          <p:cNvPr id="155690" name="TextBox 80"/>
          <p:cNvSpPr txBox="1">
            <a:spLocks noChangeArrowheads="1"/>
          </p:cNvSpPr>
          <p:nvPr/>
        </p:nvSpPr>
        <p:spPr bwMode="auto">
          <a:xfrm>
            <a:off x="5753100" y="822325"/>
            <a:ext cx="179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/>
              <a:t>2001:DB8:FEED:2::/64</a:t>
            </a:r>
          </a:p>
        </p:txBody>
      </p:sp>
      <p:sp>
        <p:nvSpPr>
          <p:cNvPr id="155691" name="Right Arrow 50"/>
          <p:cNvSpPr>
            <a:spLocks noChangeArrowheads="1"/>
          </p:cNvSpPr>
          <p:nvPr/>
        </p:nvSpPr>
        <p:spPr bwMode="auto">
          <a:xfrm rot="5400000" flipH="1">
            <a:off x="5899150" y="1984375"/>
            <a:ext cx="854075" cy="790575"/>
          </a:xfrm>
          <a:prstGeom prst="rightArrow">
            <a:avLst>
              <a:gd name="adj1" fmla="val 50000"/>
              <a:gd name="adj2" fmla="val 49925"/>
            </a:avLst>
          </a:prstGeom>
          <a:solidFill>
            <a:srgbClr val="0000F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8" name="TextBox 47"/>
          <p:cNvSpPr txBox="1"/>
          <p:nvPr/>
        </p:nvSpPr>
        <p:spPr>
          <a:xfrm>
            <a:off x="0" y="4432300"/>
            <a:ext cx="9144000" cy="2430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Permit access only HTTP and HTTPS to Network 10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Deny all other traffic to Network 10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b="1" dirty="0">
              <a:latin typeface="Courier New" pitchFamily="49" charset="0"/>
              <a:ea typeface="ＭＳ Ｐゴシック" charset="0"/>
              <a:cs typeface="Courier New" pitchFamily="49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Permit PC3 telnet access to PC2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Deny telnet access to PC2 for all other devices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endParaRPr lang="en-US" sz="2000" b="1" dirty="0">
              <a:latin typeface="Courier New" pitchFamily="49" charset="0"/>
              <a:ea typeface="ＭＳ Ｐゴシック" charset="0"/>
              <a:cs typeface="Courier New" pitchFamily="49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Permit access to everything else</a:t>
            </a:r>
          </a:p>
          <a:p>
            <a:pPr eaLnBrk="1" hangingPunct="1">
              <a:defRPr/>
            </a:pPr>
            <a:endParaRPr lang="en-US" sz="1400" b="1" dirty="0">
              <a:latin typeface="Courier New" pitchFamily="49" charset="0"/>
              <a:ea typeface="ＭＳ Ｐゴシック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1200" b="1" dirty="0">
              <a:latin typeface="Courier New" pitchFamily="49" charset="0"/>
              <a:ea typeface="ＭＳ Ｐゴシック" charset="0"/>
              <a:cs typeface="Courier New" pitchFamily="49" charset="0"/>
            </a:endParaRPr>
          </a:p>
        </p:txBody>
      </p:sp>
      <p:sp>
        <p:nvSpPr>
          <p:cNvPr id="1556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D17603-489E-4897-AEDF-EF085441147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Box 2"/>
          <p:cNvSpPr txBox="1">
            <a:spLocks noChangeArrowheads="1"/>
          </p:cNvSpPr>
          <p:nvPr/>
        </p:nvSpPr>
        <p:spPr bwMode="auto">
          <a:xfrm>
            <a:off x="0" y="2263775"/>
            <a:ext cx="91440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ipv6 access-list RETRICTED-ACCESS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remark Permit access only HTTP and HTTPS to Network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2001:db8:cafe:10::10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80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2001:db8:cafe:10::10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remark Deny all other traffic to Network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deny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2001:db8:cafe:10::/64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remark Permit PC3 telnet access to PC2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2001:DB8:CAFE:30::12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2001:DB8:CAFE:11::11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23</a:t>
            </a:r>
            <a:r>
              <a:rPr lang="en-US" altLang="en-US" sz="140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remark Deny telnet access to PC2 for all other devices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 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deny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2001:db8:cafe:11::11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 23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remark Permit access to everything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permit </a:t>
            </a:r>
            <a:r>
              <a:rPr lang="en-US" altLang="en-US" sz="1400" b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R3(config-ipv6-acl)#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R3(config)#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R3(config-if)#</a:t>
            </a: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ipv6 traffic-filter RESTRICTED-ACCESS 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769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44958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3AB113-75C4-4C33-854D-ED4299F7633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Verifying IPv6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9747" name="TextBox 3"/>
          <p:cNvSpPr txBox="1">
            <a:spLocks noChangeArrowheads="1"/>
          </p:cNvSpPr>
          <p:nvPr/>
        </p:nvSpPr>
        <p:spPr bwMode="auto">
          <a:xfrm>
            <a:off x="381000" y="1143000"/>
            <a:ext cx="8458200" cy="1979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GigabitEthernet0/0 is up, line protocol is up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2001:DB8:CAFE:30::1, subnet is 2001:DB8:CAFE:30::/64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features: Access List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access list RESTRICTED-ACCESS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&lt;some output omitted for brevity&gt;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748" name="TextBox 7"/>
          <p:cNvSpPr txBox="1">
            <a:spLocks noChangeArrowheads="1"/>
          </p:cNvSpPr>
          <p:nvPr/>
        </p:nvSpPr>
        <p:spPr bwMode="auto">
          <a:xfrm>
            <a:off x="381000" y="3276600"/>
            <a:ext cx="8458200" cy="2520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access-lists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access list RESTRICTED-ACCESS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permit tcp any host 2001:DB8:CAFE:10::10 eq www sequence 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permit tcp any host 2001:DB8:CAFE:10::10 eq 443 sequence 30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deny ipv6 any 2001:DB8:CAFE:10::/64 sequence 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permit tcp host 2001:DB8:CAFE:30::12 host 2001:DB8:CAFE:11::11 eq telnet sequence 70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deny tcp any host 2001:DB8:CAFE:11::11 eq telnet sequence 90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permit ipv6 any any sequence 110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R3#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7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2DADB5-6B3C-4469-A52F-9AF22E216B8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Verifying IPv6 ACLs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61795" name="TextBox 3"/>
          <p:cNvSpPr txBox="1">
            <a:spLocks noChangeArrowheads="1"/>
          </p:cNvSpPr>
          <p:nvPr/>
        </p:nvSpPr>
        <p:spPr bwMode="auto">
          <a:xfrm>
            <a:off x="0" y="1447800"/>
            <a:ext cx="9144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R3#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show running-config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&lt;some output omitted for brevity&gt;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ipv6 access-list RESTRICTED-ACCESS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remark Permit access only HTTP and HTTPS to Network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permit tcp any host 2001:DB8:CAFE:10::10 eq www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permit tcp any host 2001:DB8:CAFE:10::10 eq 443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remark Deny all other traffic to Network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deny ipv6 any 2001:DB8:CAFE:10::/64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remark Permit PC3 telnet access to PC2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permit tcp host 2001:DB8:CAFE:30::12 host 2001:DB8:CAFE:11::11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remark Deny telnet access to PC2 for all other devices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deny tcp any host 2001:DB8:CAFE:11::11 eq telnet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remark Permit access to everything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permit ipv6 any any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7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635743-D7E6-4481-BCF1-0D8047C48FA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4525E3-B996-455B-A416-7C4AD8BE37FB}" type="slidenum">
              <a:rPr lang="en-US" altLang="en-US"/>
              <a:pPr/>
              <a:t>96</a:t>
            </a:fld>
            <a:endParaRPr lang="en-US" altLang="en-US"/>
          </a:p>
        </p:txBody>
      </p:sp>
      <p:pic>
        <p:nvPicPr>
          <p:cNvPr id="163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685800"/>
            <a:ext cx="7408862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A6557-10D7-4AE2-9266-10AB8DDE9E6A}" type="slidenum">
              <a:rPr lang="en-US" altLang="en-US"/>
              <a:pPr/>
              <a:t>97</a:t>
            </a:fld>
            <a:endParaRPr lang="en-US" altLang="en-US"/>
          </a:p>
        </p:txBody>
      </p:sp>
      <p:pic>
        <p:nvPicPr>
          <p:cNvPr id="1648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848600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3A664D-594F-4C27-BA9A-C85188CA5CF9}" type="slidenum">
              <a:rPr lang="en-US" altLang="en-US"/>
              <a:pPr/>
              <a:t>98</a:t>
            </a:fld>
            <a:endParaRPr lang="en-US" altLang="en-US"/>
          </a:p>
        </p:txBody>
      </p:sp>
      <p:pic>
        <p:nvPicPr>
          <p:cNvPr id="165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85788"/>
            <a:ext cx="8140700" cy="60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A9AB5F-3A41-4F83-AF91-B1B870F58661}" type="slidenum">
              <a:rPr lang="en-US" altLang="en-US"/>
              <a:pPr/>
              <a:t>99</a:t>
            </a:fld>
            <a:endParaRPr lang="en-US" altLang="en-US"/>
          </a:p>
        </p:txBody>
      </p:sp>
      <p:pic>
        <p:nvPicPr>
          <p:cNvPr id="1669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5613"/>
            <a:ext cx="86868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9383</TotalTime>
  <Words>6265</Words>
  <Application>Microsoft Office PowerPoint</Application>
  <PresentationFormat>On-screen Show (4:3)</PresentationFormat>
  <Paragraphs>1464</Paragraphs>
  <Slides>103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ＭＳ Ｐゴシック</vt:lpstr>
      <vt:lpstr>ＭＳ Ｐゴシック</vt:lpstr>
      <vt:lpstr>Arial</vt:lpstr>
      <vt:lpstr>Courier New</vt:lpstr>
      <vt:lpstr>Wingdings</vt:lpstr>
      <vt:lpstr>Pixel</vt:lpstr>
      <vt:lpstr>Access Control Lists (ACLs)</vt:lpstr>
      <vt:lpstr>PowerPoint Presentation</vt:lpstr>
      <vt:lpstr>Lecture 8</vt:lpstr>
      <vt:lpstr>Lecture 8: Objectives</vt:lpstr>
      <vt:lpstr>Access Control Lists (ACLs)</vt:lpstr>
      <vt:lpstr>Access Control Lists (ACLs)</vt:lpstr>
      <vt:lpstr>What are ACLs?</vt:lpstr>
      <vt:lpstr>Packet Filtering</vt:lpstr>
      <vt:lpstr>Packet Filtering</vt:lpstr>
      <vt:lpstr>PowerPoint Presentation</vt:lpstr>
      <vt:lpstr>PowerPoint Presentation</vt:lpstr>
      <vt:lpstr>Types of ACLs</vt:lpstr>
      <vt:lpstr>PowerPoint Presentation</vt:lpstr>
      <vt:lpstr>Numbered and Named ACLs</vt:lpstr>
      <vt:lpstr>Wildcard Mask</vt:lpstr>
      <vt:lpstr>Calculating Wildcard Masks #1</vt:lpstr>
      <vt:lpstr>Calculating Wildcard Masks #2</vt:lpstr>
      <vt:lpstr>Host keyword</vt:lpstr>
      <vt:lpstr>Any Keyword</vt:lpstr>
      <vt:lpstr>Any and Host Keywords</vt:lpstr>
      <vt:lpstr>Placement of ACLs</vt:lpstr>
      <vt:lpstr>Any Traffic filtering on a Router</vt:lpstr>
      <vt:lpstr>Any Best Practices</vt:lpstr>
      <vt:lpstr>ACL Placement</vt:lpstr>
      <vt:lpstr>ACL Placement</vt:lpstr>
      <vt:lpstr>PowerPoint Presentation</vt:lpstr>
      <vt:lpstr>PowerPoint Presentation</vt:lpstr>
      <vt:lpstr>Configuring Standard IPv4 ACLs         Numbered and Named</vt:lpstr>
      <vt:lpstr>How are ACLs Created?  In Two Steps!</vt:lpstr>
      <vt:lpstr>1. Create a Standard ACL</vt:lpstr>
      <vt:lpstr>2. Apply the ACL to an interface</vt:lpstr>
      <vt:lpstr>PowerPoint Presentation</vt:lpstr>
      <vt:lpstr>PowerPoint Presentation</vt:lpstr>
      <vt:lpstr>Removing an ACL</vt:lpstr>
      <vt:lpstr>Comments - remark</vt:lpstr>
      <vt:lpstr>Internal Logic Order matters</vt:lpstr>
      <vt:lpstr>Internal Logic Order matters</vt:lpstr>
      <vt:lpstr>Internal Logic  Order matters</vt:lpstr>
      <vt:lpstr>Applying Standard ACLs to Interfaces</vt:lpstr>
      <vt:lpstr>Permit a Specific Subnet</vt:lpstr>
      <vt:lpstr>Deny a Specific Host and Permit a Specific Subnet</vt:lpstr>
      <vt:lpstr>Deny a Specific Host</vt:lpstr>
      <vt:lpstr>Named ACL</vt:lpstr>
      <vt:lpstr>Named ACLs</vt:lpstr>
      <vt:lpstr>Named ACLs Syntax</vt:lpstr>
      <vt:lpstr>Named ACLs Syntax</vt:lpstr>
      <vt:lpstr>Named ACL Example</vt:lpstr>
      <vt:lpstr>Commenting ACLs</vt:lpstr>
      <vt:lpstr>Editing Numbered ACLs Using Sequence Numbers</vt:lpstr>
      <vt:lpstr>Editing Named ACLs – Adding a Line</vt:lpstr>
      <vt:lpstr>Verifying ACLs</vt:lpstr>
      <vt:lpstr>Verifying ACLs</vt:lpstr>
      <vt:lpstr>Viewing ACL Statistics</vt:lpstr>
      <vt:lpstr>Clearing ACL Statistics</vt:lpstr>
      <vt:lpstr>Standard ACL Sequence Numbers and Internal Logic</vt:lpstr>
      <vt:lpstr>Standard ACL Sequence Numbers After Reload</vt:lpstr>
      <vt:lpstr>Securing VTY Ports with Standard IPv4 ACLs</vt:lpstr>
      <vt:lpstr>PowerPoint Presentation</vt:lpstr>
      <vt:lpstr>PowerPoint Presentation</vt:lpstr>
      <vt:lpstr>Configuring Extended IPv4 ACLs         Numbered and Named</vt:lpstr>
      <vt:lpstr>PowerPoint Presentation</vt:lpstr>
      <vt:lpstr>PowerPoint Presentation</vt:lpstr>
      <vt:lpstr>PowerPoint Presentation</vt:lpstr>
      <vt:lpstr>Extended ACLs</vt:lpstr>
      <vt:lpstr>Extended ACLs Syntax</vt:lpstr>
      <vt:lpstr>Port Names versus Port Number</vt:lpstr>
      <vt:lpstr>Extended IP ACLs Examples</vt:lpstr>
      <vt:lpstr>Extended TCP ACLs Examples</vt:lpstr>
      <vt:lpstr>Extended TCP ACLs Examples</vt:lpstr>
      <vt:lpstr>Configuring Extended ACLs</vt:lpstr>
      <vt:lpstr>Applying Extended ACLs to Interfaces</vt:lpstr>
      <vt:lpstr>Deny FTP and Permit Everything Else</vt:lpstr>
      <vt:lpstr>Deny Telnet and Permit Everything Else</vt:lpstr>
      <vt:lpstr>Creating Named Extended ACLs</vt:lpstr>
      <vt:lpstr>Verifying Extended ACLs</vt:lpstr>
      <vt:lpstr>Editing Extended ACLs</vt:lpstr>
      <vt:lpstr>Troubleshooting Common ACL Operations – Error 1</vt:lpstr>
      <vt:lpstr>PowerPoint Presentation</vt:lpstr>
      <vt:lpstr>PowerPoint Presentation</vt:lpstr>
      <vt:lpstr>Troubleshooting Common ACL Operations – Error 4</vt:lpstr>
      <vt:lpstr>Troubleshooting Common ACL Operations – Error 5</vt:lpstr>
      <vt:lpstr>Configuring IPv6 ACLs </vt:lpstr>
      <vt:lpstr>IPv6 ACL</vt:lpstr>
      <vt:lpstr>Comparing IPv4 and IPv6 ACLs</vt:lpstr>
      <vt:lpstr>IPv6 Topology</vt:lpstr>
      <vt:lpstr>Configuring the IPv6 Topology</vt:lpstr>
      <vt:lpstr>PowerPoint Presentation</vt:lpstr>
      <vt:lpstr>PowerPoint Presentation</vt:lpstr>
      <vt:lpstr>9.6.2.2-A Configuring IPv6 ACLs</vt:lpstr>
      <vt:lpstr>PowerPoint Presentation</vt:lpstr>
      <vt:lpstr>PowerPoint Presentation</vt:lpstr>
      <vt:lpstr>PowerPoint Presentation</vt:lpstr>
      <vt:lpstr>PowerPoint Presentation</vt:lpstr>
      <vt:lpstr>Verifying IPv6 ACLs</vt:lpstr>
      <vt:lpstr>Verifying IPv6 ACLs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Cabrillo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rigrazia</dc:creator>
  <cp:lastModifiedBy>Subarmaniam A/L Kannan</cp:lastModifiedBy>
  <cp:revision>1537</cp:revision>
  <dcterms:created xsi:type="dcterms:W3CDTF">2012-02-07T19:57:24Z</dcterms:created>
  <dcterms:modified xsi:type="dcterms:W3CDTF">2020-01-06T21:17:40Z</dcterms:modified>
</cp:coreProperties>
</file>