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6.xml" ContentType="application/vnd.openxmlformats-officedocument.presentationml.tags+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tags/tag18.xml" ContentType="application/vnd.openxmlformats-officedocument.presentationml.tags+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tags/tag20.xml" ContentType="application/vnd.openxmlformats-officedocument.presentationml.tags+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513" r:id="rId2"/>
    <p:sldId id="1209" r:id="rId3"/>
    <p:sldId id="1229" r:id="rId4"/>
    <p:sldId id="1230" r:id="rId5"/>
    <p:sldId id="1053" r:id="rId6"/>
    <p:sldId id="1072" r:id="rId7"/>
    <p:sldId id="763" r:id="rId8"/>
    <p:sldId id="1052" r:id="rId9"/>
    <p:sldId id="1069" r:id="rId10"/>
    <p:sldId id="876" r:id="rId11"/>
    <p:sldId id="860" r:id="rId12"/>
    <p:sldId id="759" r:id="rId13"/>
    <p:sldId id="1108" r:id="rId14"/>
    <p:sldId id="1210" r:id="rId15"/>
    <p:sldId id="1211" r:id="rId16"/>
    <p:sldId id="1212" r:id="rId17"/>
    <p:sldId id="1213" r:id="rId18"/>
    <p:sldId id="1214" r:id="rId19"/>
    <p:sldId id="1215" r:id="rId20"/>
    <p:sldId id="1216" r:id="rId21"/>
    <p:sldId id="1056" r:id="rId22"/>
    <p:sldId id="1187" r:id="rId23"/>
    <p:sldId id="1217" r:id="rId24"/>
    <p:sldId id="1218" r:id="rId25"/>
    <p:sldId id="1219" r:id="rId26"/>
    <p:sldId id="1103" r:id="rId27"/>
    <p:sldId id="1189" r:id="rId28"/>
    <p:sldId id="1231" r:id="rId29"/>
    <p:sldId id="1220" r:id="rId30"/>
    <p:sldId id="1221" r:id="rId31"/>
    <p:sldId id="1222" r:id="rId32"/>
    <p:sldId id="1223" r:id="rId33"/>
    <p:sldId id="1224" r:id="rId34"/>
    <p:sldId id="1225" r:id="rId35"/>
    <p:sldId id="957" r:id="rId36"/>
    <p:sldId id="1138" r:id="rId37"/>
    <p:sldId id="1226" r:id="rId38"/>
    <p:sldId id="1227" r:id="rId39"/>
    <p:sldId id="1228"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6438" autoAdjust="0"/>
  </p:normalViewPr>
  <p:slideViewPr>
    <p:cSldViewPr snapToGrid="0" showGuides="1">
      <p:cViewPr>
        <p:scale>
          <a:sx n="81" d="100"/>
          <a:sy n="81" d="100"/>
        </p:scale>
        <p:origin x="816" y="22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1.1.1 - Introduction to OSPF</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16386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045988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274613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1.1.3 - Link-State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01093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1.1.4 - Single-Area and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6828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1.1.5 -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37807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1.1.6 - OSPFv3</a:t>
            </a:r>
          </a:p>
          <a:p>
            <a:r>
              <a:rPr lang="en-US" dirty="0"/>
              <a:t>1.1.7 - Check Your Understanding - OSPF Features and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47579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1.2.1 - Video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1.2.2 – Types of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995586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1.2.3 – </a:t>
            </a:r>
            <a:r>
              <a:rPr lang="en-US" sz="1200" dirty="0"/>
              <a:t>Link-State Updates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898415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1.2.4 – Hello Packet</a:t>
            </a:r>
          </a:p>
          <a:p>
            <a:r>
              <a:rPr lang="en-US" dirty="0"/>
              <a:t>1.2.5 – Check Your Understanding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561652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1.3.1 - Video - OSPF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247418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606954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315381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5213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1.3.4 - </a:t>
            </a:r>
            <a:r>
              <a:rPr lang="en-US" sz="1200" dirty="0"/>
              <a:t>Synchronizing OSPF Databases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42060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1.3.5 – </a:t>
            </a:r>
            <a:r>
              <a:rPr lang="en-US" sz="1200" dirty="0"/>
              <a:t>The Need for a DR</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09599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1.3.6 - </a:t>
            </a:r>
            <a:r>
              <a:rPr lang="en-US" sz="1200" dirty="0"/>
              <a:t>LSA Flooding with a DR</a:t>
            </a:r>
          </a:p>
          <a:p>
            <a:r>
              <a:rPr lang="en-US" sz="1200" b="0" dirty="0"/>
              <a:t>1.3.7 – Check Your Understanding – OSPF Operation</a:t>
            </a:r>
            <a:endParaRPr lang="en-US" b="0"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93897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2371567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539345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3452515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1700" rtl="0" eaLnBrk="0" fontAlgn="base" latinLnBrk="0" hangingPunct="0">
              <a:lnSpc>
                <a:spcPct val="100000"/>
              </a:lnSpc>
              <a:spcBef>
                <a:spcPct val="0"/>
              </a:spcBef>
              <a:spcAft>
                <a:spcPct val="0"/>
              </a:spcAft>
              <a:buClrTx/>
              <a:buSzTx/>
              <a:buFontTx/>
              <a:buNone/>
              <a:tabLst/>
              <a:defRPr/>
            </a:pPr>
            <a:fld id="{ACE20BE7-F2F3-4E26-9454-50B18F790A4E}"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1700"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 – Single-Area OSPFv2</a:t>
            </a:r>
          </a:p>
          <a:p>
            <a:pPr>
              <a:buFontTx/>
              <a:buNone/>
            </a:pPr>
            <a:r>
              <a:rPr lang="en-GB" dirty="0"/>
              <a:t>1.0.2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649320"/>
            <a:ext cx="2658018" cy="246851"/>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 Single-Area OSPFv2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Single-Area OSPFv2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dirty="0"/>
              <a:t>Single-Area OSPF Concepts</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single-area OSPF operates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03229763"/>
              </p:ext>
            </p:extLst>
          </p:nvPr>
        </p:nvGraphicFramePr>
        <p:xfrm>
          <a:off x="450866" y="1968407"/>
          <a:ext cx="7896830" cy="1447800"/>
        </p:xfrm>
        <a:graphic>
          <a:graphicData uri="http://schemas.openxmlformats.org/drawingml/2006/table">
            <a:tbl>
              <a:tblPr firstRow="1" bandRow="1">
                <a:tableStyleId>{5C22544A-7EE6-4342-B048-85BDC9FD1C3A}</a:tableStyleId>
              </a:tblPr>
              <a:tblGrid>
                <a:gridCol w="2676156">
                  <a:extLst>
                    <a:ext uri="{9D8B030D-6E8A-4147-A177-3AD203B41FA5}">
                      <a16:colId xmlns:a16="http://schemas.microsoft.com/office/drawing/2014/main" val="2579019526"/>
                    </a:ext>
                  </a:extLst>
                </a:gridCol>
                <a:gridCol w="5220674">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OSPF Features and Characteristics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basic OSPF features and characteristics.</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OSPF Packets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the OSPF packet types used in single-area OSPF.</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dirty="0">
                          <a:solidFill>
                            <a:schemeClr val="bg1"/>
                          </a:solidFill>
                          <a:effectLst/>
                        </a:rPr>
                        <a:t>OSPF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single-area OSPF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77387"/>
            <a:ext cx="7598042" cy="1340413"/>
          </a:xfrm>
        </p:spPr>
        <p:txBody>
          <a:bodyPr/>
          <a:lstStyle/>
          <a:p>
            <a:r>
              <a:rPr lang="en-US" dirty="0">
                <a:solidFill>
                  <a:schemeClr val="accent5">
                    <a:lumMod val="40000"/>
                    <a:lumOff val="60000"/>
                  </a:schemeClr>
                </a:solidFill>
              </a:rPr>
              <a:t>1.1 OSPF Features and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Introduction to OSPF</a:t>
            </a:r>
          </a:p>
        </p:txBody>
      </p:sp>
      <p:sp>
        <p:nvSpPr>
          <p:cNvPr id="4" name="Content Placeholder 3">
            <a:extLst>
              <a:ext uri="{FF2B5EF4-FFF2-40B4-BE49-F238E27FC236}">
                <a16:creationId xmlns:a16="http://schemas.microsoft.com/office/drawing/2014/main" id="{DD0E5AD1-958B-4947-B0A4-0EAFF13D882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 is a link-state routing protocol that was developed as an alternative for the distance vector Routing Information Protocol (RIP). OSPF has significant advantages over RIP in that it offers faster convergence and scales to much larger network implementations.</a:t>
            </a:r>
          </a:p>
          <a:p>
            <a:pPr marL="342900" indent="-342900" algn="l">
              <a:buFont typeface="Arial" panose="020B0604020202020204" pitchFamily="34" charset="0"/>
              <a:buChar char="•"/>
            </a:pPr>
            <a:r>
              <a:rPr lang="en-US" sz="1600" dirty="0">
                <a:solidFill>
                  <a:srgbClr val="000000"/>
                </a:solidFill>
              </a:rPr>
              <a:t>OSPF is a link-state routing protocol that uses the concept of areas. A network administrator can divide the routing domain into distinct areas that help control routing update traffic. </a:t>
            </a:r>
          </a:p>
          <a:p>
            <a:pPr marL="415985" lvl="1" indent="-342900">
              <a:buFont typeface="Arial" panose="020B0604020202020204" pitchFamily="34" charset="0"/>
              <a:buChar char="•"/>
            </a:pPr>
            <a:r>
              <a:rPr lang="en-US" sz="1600" dirty="0">
                <a:solidFill>
                  <a:srgbClr val="000000"/>
                </a:solidFill>
              </a:rPr>
              <a:t>A link is an interface on a router, a network segment that connects two routers, or a stub network such as an Ethernet LAN that is connected to a single router. </a:t>
            </a:r>
          </a:p>
          <a:p>
            <a:pPr marL="415985" lvl="1" indent="-342900">
              <a:buFont typeface="Arial" panose="020B0604020202020204" pitchFamily="34" charset="0"/>
              <a:buChar char="•"/>
            </a:pPr>
            <a:r>
              <a:rPr lang="en-US" sz="1600" dirty="0">
                <a:solidFill>
                  <a:srgbClr val="000000"/>
                </a:solidFill>
              </a:rPr>
              <a:t>Information about the state of a link is known as a link-state. All link-state information includes the network prefix, prefix length, and cost.</a:t>
            </a:r>
          </a:p>
          <a:p>
            <a:pPr marL="342900" indent="-342900" algn="l">
              <a:buFont typeface="Arial" panose="020B0604020202020204" pitchFamily="34" charset="0"/>
              <a:buChar char="•"/>
            </a:pPr>
            <a:r>
              <a:rPr lang="en-US" sz="1600" dirty="0">
                <a:solidFill>
                  <a:srgbClr val="000000"/>
                </a:solidFill>
              </a:rPr>
              <a:t>This module covers basic, single-area OSPF implementations and configurations.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a:t>
            </a:r>
          </a:p>
        </p:txBody>
      </p:sp>
      <p:sp>
        <p:nvSpPr>
          <p:cNvPr id="5" name="Content Placeholder 4">
            <a:extLst>
              <a:ext uri="{FF2B5EF4-FFF2-40B4-BE49-F238E27FC236}">
                <a16:creationId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All routing protocols share similar components. They all use routing protocol messages to exchange route information. The messages help build data structures, which are then processed using a routing algorithm.</a:t>
            </a:r>
          </a:p>
          <a:p>
            <a:pPr marL="285750" indent="-285750" algn="l">
              <a:buFont typeface="Arial" panose="020B0604020202020204" pitchFamily="34" charset="0"/>
              <a:buChar char="•"/>
            </a:pPr>
            <a:r>
              <a:rPr lang="en-US" sz="1600" dirty="0">
                <a:solidFill>
                  <a:srgbClr val="000000"/>
                </a:solidFill>
              </a:rPr>
              <a:t>Routers running OSPF exchange messages to convey routing information using five types of packets:</a:t>
            </a:r>
          </a:p>
          <a:p>
            <a:pPr marL="415985" lvl="1" indent="-342900">
              <a:buFont typeface="Arial" panose="020B0604020202020204" pitchFamily="34" charset="0"/>
              <a:buChar char="•"/>
            </a:pPr>
            <a:r>
              <a:rPr lang="en-US" dirty="0">
                <a:solidFill>
                  <a:srgbClr val="000000"/>
                </a:solidFill>
              </a:rPr>
              <a:t>Hello packet</a:t>
            </a:r>
          </a:p>
          <a:p>
            <a:pPr marL="415985" lvl="1" indent="-342900">
              <a:buFont typeface="Arial" panose="020B0604020202020204" pitchFamily="34" charset="0"/>
              <a:buChar char="•"/>
            </a:pPr>
            <a:r>
              <a:rPr lang="en-US" dirty="0">
                <a:solidFill>
                  <a:srgbClr val="000000"/>
                </a:solidFill>
              </a:rPr>
              <a:t>Database description packet</a:t>
            </a:r>
          </a:p>
          <a:p>
            <a:pPr marL="415985" lvl="1" indent="-342900">
              <a:buFont typeface="Arial" panose="020B0604020202020204" pitchFamily="34" charset="0"/>
              <a:buChar char="•"/>
            </a:pPr>
            <a:r>
              <a:rPr lang="en-US" dirty="0">
                <a:solidFill>
                  <a:srgbClr val="000000"/>
                </a:solidFill>
              </a:rPr>
              <a:t>Link-state request packet</a:t>
            </a:r>
          </a:p>
          <a:p>
            <a:pPr marL="415985" lvl="1" indent="-342900">
              <a:buFont typeface="Arial" panose="020B0604020202020204" pitchFamily="34" charset="0"/>
              <a:buChar char="•"/>
            </a:pPr>
            <a:r>
              <a:rPr lang="en-US" dirty="0">
                <a:solidFill>
                  <a:srgbClr val="000000"/>
                </a:solidFill>
              </a:rPr>
              <a:t>Link-state update packet</a:t>
            </a:r>
          </a:p>
          <a:p>
            <a:pPr marL="415985" lvl="1" indent="-342900">
              <a:buFont typeface="Arial" panose="020B0604020202020204" pitchFamily="34" charset="0"/>
              <a:buChar char="•"/>
            </a:pPr>
            <a:r>
              <a:rPr lang="en-US" dirty="0">
                <a:solidFill>
                  <a:srgbClr val="000000"/>
                </a:solidFill>
              </a:rPr>
              <a:t>Link-state acknowledgment packet</a:t>
            </a:r>
          </a:p>
          <a:p>
            <a:pPr marL="285750" indent="-285750" algn="l">
              <a:buFont typeface="Arial" panose="020B0604020202020204" pitchFamily="34" charset="0"/>
              <a:buChar char="•"/>
            </a:pPr>
            <a:r>
              <a:rPr lang="en-US" sz="1600" dirty="0">
                <a:solidFill>
                  <a:srgbClr val="000000"/>
                </a:solidFill>
              </a:rPr>
              <a:t>These packets are used to discover neighboring routers and also to exchange routing information to maintain accurate information about the network.</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4" name="Content Placeholder 3">
            <a:extLst>
              <a:ext uri="{FF2B5EF4-FFF2-40B4-BE49-F238E27FC236}">
                <a16:creationId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a:r>
              <a:rPr lang="en-US" sz="1600" dirty="0">
                <a:solidFill>
                  <a:srgbClr val="000000"/>
                </a:solidFill>
              </a:rPr>
              <a:t>OSPF messages are used to create and maintain three OSPF databases, as follows:</a:t>
            </a:r>
          </a:p>
          <a:p>
            <a:pPr marL="0" indent="0" algn="l"/>
            <a:endParaRPr lang="en-US" sz="1600" dirty="0">
              <a:solidFill>
                <a:srgbClr val="000000"/>
              </a:solidFill>
            </a:endParaRPr>
          </a:p>
        </p:txBody>
      </p:sp>
      <p:graphicFrame>
        <p:nvGraphicFramePr>
          <p:cNvPr id="6" name="Table 5">
            <a:extLst>
              <a:ext uri="{FF2B5EF4-FFF2-40B4-BE49-F238E27FC236}">
                <a16:creationId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val="2199423130"/>
              </p:ext>
            </p:extLst>
          </p:nvPr>
        </p:nvGraphicFramePr>
        <p:xfrm>
          <a:off x="389281" y="1364841"/>
          <a:ext cx="8280057" cy="2831248"/>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3422732320"/>
                    </a:ext>
                  </a:extLst>
                </a:gridCol>
                <a:gridCol w="993423">
                  <a:extLst>
                    <a:ext uri="{9D8B030D-6E8A-4147-A177-3AD203B41FA5}">
                      <a16:colId xmlns:a16="http://schemas.microsoft.com/office/drawing/2014/main" val="2245351421"/>
                    </a:ext>
                  </a:extLst>
                </a:gridCol>
                <a:gridCol w="6298671">
                  <a:extLst>
                    <a:ext uri="{9D8B030D-6E8A-4147-A177-3AD203B41FA5}">
                      <a16:colId xmlns:a16="http://schemas.microsoft.com/office/drawing/2014/main" val="2633712722"/>
                    </a:ext>
                  </a:extLst>
                </a:gridCol>
              </a:tblGrid>
              <a:tr h="210894">
                <a:tc>
                  <a:txBody>
                    <a:bodyPr/>
                    <a:lstStyle/>
                    <a:p>
                      <a:pPr algn="l" fontAlgn="ctr"/>
                      <a:r>
                        <a:rPr lang="en-US" sz="1200" dirty="0">
                          <a:effectLst/>
                        </a:rPr>
                        <a:t>Database</a:t>
                      </a:r>
                    </a:p>
                  </a:txBody>
                  <a:tcPr marL="47625" marR="47625" marT="47625" marB="47625" anchor="ctr"/>
                </a:tc>
                <a:tc>
                  <a:txBody>
                    <a:bodyPr/>
                    <a:lstStyle/>
                    <a:p>
                      <a:pPr algn="l" fontAlgn="ctr"/>
                      <a:r>
                        <a:rPr lang="en-US" sz="1200">
                          <a:effectLst/>
                        </a:rPr>
                        <a:t>Table</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2223893512"/>
                  </a:ext>
                </a:extLst>
              </a:tr>
              <a:tr h="790595">
                <a:tc>
                  <a:txBody>
                    <a:bodyPr/>
                    <a:lstStyle/>
                    <a:p>
                      <a:pPr fontAlgn="ctr"/>
                      <a:r>
                        <a:rPr lang="en-US" sz="1200" b="0">
                          <a:effectLst/>
                        </a:rPr>
                        <a:t>Adjacency Database</a:t>
                      </a:r>
                    </a:p>
                  </a:txBody>
                  <a:tcPr marL="47625" marR="47625" marT="47625" marB="47625" anchor="ctr"/>
                </a:tc>
                <a:tc>
                  <a:txBody>
                    <a:bodyPr/>
                    <a:lstStyle/>
                    <a:p>
                      <a:pPr fontAlgn="ctr"/>
                      <a:r>
                        <a:rPr lang="en-US" sz="1200" b="0">
                          <a:effectLst/>
                        </a:rPr>
                        <a:t>Neighbor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all neighbor routers to which a router has established bi-directional communication.</a:t>
                      </a:r>
                    </a:p>
                    <a:p>
                      <a:pPr fontAlgn="ctr">
                        <a:buFont typeface="Arial" panose="020B0604020202020204" pitchFamily="34" charset="0"/>
                        <a:buChar char="•"/>
                      </a:pPr>
                      <a:r>
                        <a:rPr lang="en-US" sz="1200" b="0" dirty="0">
                          <a:effectLst/>
                        </a:rPr>
                        <a:t>This table is unique for each router.</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neighbor </a:t>
                      </a:r>
                      <a:r>
                        <a:rPr lang="en-US" sz="1200" b="0" dirty="0">
                          <a:effectLst/>
                        </a:rPr>
                        <a:t>command.</a:t>
                      </a:r>
                    </a:p>
                  </a:txBody>
                  <a:tcPr marL="47625" marR="47625" marT="47625" marB="47625" anchor="ctr"/>
                </a:tc>
                <a:extLst>
                  <a:ext uri="{0D108BD9-81ED-4DB2-BD59-A6C34878D82A}">
                    <a16:rowId xmlns:a16="http://schemas.microsoft.com/office/drawing/2014/main" val="1168337165"/>
                  </a:ext>
                </a:extLst>
              </a:tr>
              <a:tr h="790595">
                <a:tc>
                  <a:txBody>
                    <a:bodyPr/>
                    <a:lstStyle/>
                    <a:p>
                      <a:pPr fontAlgn="ctr"/>
                      <a:r>
                        <a:rPr lang="en-US" sz="1200" b="0">
                          <a:effectLst/>
                        </a:rPr>
                        <a:t>Link-state Database (LSDB)</a:t>
                      </a:r>
                    </a:p>
                  </a:txBody>
                  <a:tcPr marL="47625" marR="47625" marT="47625" marB="47625" anchor="ctr"/>
                </a:tc>
                <a:tc>
                  <a:txBody>
                    <a:bodyPr/>
                    <a:lstStyle/>
                    <a:p>
                      <a:pPr fontAlgn="ctr"/>
                      <a:r>
                        <a:rPr lang="en-US" sz="1200" b="0">
                          <a:effectLst/>
                        </a:rPr>
                        <a:t>Topology Table</a:t>
                      </a:r>
                    </a:p>
                  </a:txBody>
                  <a:tcPr marL="47625" marR="47625" marT="47625" marB="47625" anchor="ctr"/>
                </a:tc>
                <a:tc>
                  <a:txBody>
                    <a:bodyPr/>
                    <a:lstStyle/>
                    <a:p>
                      <a:pPr fontAlgn="ctr">
                        <a:buFont typeface="Arial" panose="020B0604020202020204" pitchFamily="34" charset="0"/>
                        <a:buChar char="•"/>
                      </a:pPr>
                      <a:r>
                        <a:rPr lang="en-US" sz="1200" b="0" dirty="0">
                          <a:effectLst/>
                        </a:rPr>
                        <a:t>Lists information about all other routers in the network.</a:t>
                      </a:r>
                    </a:p>
                    <a:p>
                      <a:pPr fontAlgn="ctr">
                        <a:buFont typeface="Arial" panose="020B0604020202020204" pitchFamily="34" charset="0"/>
                        <a:buChar char="•"/>
                      </a:pPr>
                      <a:r>
                        <a:rPr lang="en-US" sz="1200" b="0" dirty="0">
                          <a:effectLst/>
                        </a:rPr>
                        <a:t>The database represents the network LSDB.</a:t>
                      </a:r>
                    </a:p>
                    <a:p>
                      <a:pPr fontAlgn="ctr">
                        <a:buFont typeface="Arial" panose="020B0604020202020204" pitchFamily="34" charset="0"/>
                        <a:buChar char="•"/>
                      </a:pPr>
                      <a:r>
                        <a:rPr lang="en-US" sz="1200" b="0" dirty="0">
                          <a:effectLst/>
                        </a:rPr>
                        <a:t>All routers within an area have identical LSDB.</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database </a:t>
                      </a:r>
                      <a:r>
                        <a:rPr lang="en-US" sz="1200" b="0" dirty="0">
                          <a:effectLst/>
                        </a:rPr>
                        <a:t>command.</a:t>
                      </a:r>
                    </a:p>
                  </a:txBody>
                  <a:tcPr marL="47625" marR="47625" marT="47625" marB="47625" anchor="ctr"/>
                </a:tc>
                <a:extLst>
                  <a:ext uri="{0D108BD9-81ED-4DB2-BD59-A6C34878D82A}">
                    <a16:rowId xmlns:a16="http://schemas.microsoft.com/office/drawing/2014/main" val="1226137261"/>
                  </a:ext>
                </a:extLst>
              </a:tr>
              <a:tr h="935753">
                <a:tc>
                  <a:txBody>
                    <a:bodyPr/>
                    <a:lstStyle/>
                    <a:p>
                      <a:pPr fontAlgn="ctr"/>
                      <a:r>
                        <a:rPr lang="en-US" sz="1200" b="0">
                          <a:effectLst/>
                        </a:rPr>
                        <a:t>Forwarding Database</a:t>
                      </a:r>
                    </a:p>
                  </a:txBody>
                  <a:tcPr marL="47625" marR="47625" marT="47625" marB="47625" anchor="ctr"/>
                </a:tc>
                <a:tc>
                  <a:txBody>
                    <a:bodyPr/>
                    <a:lstStyle/>
                    <a:p>
                      <a:pPr fontAlgn="ctr"/>
                      <a:r>
                        <a:rPr lang="en-US" sz="1200" b="0">
                          <a:effectLst/>
                        </a:rPr>
                        <a:t>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routes generated when an algorithm is run on the link-state database.</a:t>
                      </a:r>
                    </a:p>
                    <a:p>
                      <a:pPr fontAlgn="ctr">
                        <a:buFont typeface="Arial" panose="020B0604020202020204" pitchFamily="34" charset="0"/>
                        <a:buChar char="•"/>
                      </a:pPr>
                      <a:r>
                        <a:rPr lang="en-US" sz="1200" b="0" dirty="0">
                          <a:effectLst/>
                        </a:rPr>
                        <a:t>Each router's routing table is unique and contains information on how and where to send packets to other routers.</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route </a:t>
                      </a:r>
                      <a:r>
                        <a:rPr lang="en-US" sz="1200" b="0" dirty="0">
                          <a:effectLst/>
                        </a:rPr>
                        <a:t>command.</a:t>
                      </a:r>
                    </a:p>
                  </a:txBody>
                  <a:tcPr marL="47625" marR="47625" marT="47625" marB="47625" anchor="ctr"/>
                </a:tc>
                <a:extLst>
                  <a:ext uri="{0D108BD9-81ED-4DB2-BD59-A6C34878D82A}">
                    <a16:rowId xmlns:a16="http://schemas.microsoft.com/office/drawing/2014/main"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5" name="Content Placeholder 4">
            <a:extLst>
              <a:ext uri="{FF2B5EF4-FFF2-40B4-BE49-F238E27FC236}">
                <a16:creationId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a:buFont typeface="Arial" panose="020B0604020202020204" pitchFamily="34" charset="0"/>
              <a:buChar char="•"/>
            </a:pPr>
            <a:r>
              <a:rPr lang="en-US" sz="1600" dirty="0">
                <a:solidFill>
                  <a:srgbClr val="000000"/>
                </a:solidFill>
              </a:rPr>
              <a:t>The router builds the topology table using results of calculations based on the Dijkstra shortest-path first (SPF) algorithm. The SPF algorithm is based on the cumulative cost to reach a destination.</a:t>
            </a:r>
          </a:p>
          <a:p>
            <a:pPr marL="342900" indent="-342900" algn="l">
              <a:buFont typeface="Arial" panose="020B0604020202020204" pitchFamily="34" charset="0"/>
              <a:buChar char="•"/>
            </a:pPr>
            <a:r>
              <a:rPr lang="en-US" sz="1600" dirty="0">
                <a:solidFill>
                  <a:srgbClr val="000000"/>
                </a:solidFill>
              </a:rPr>
              <a:t>The SPF algorithm creates an SPF tree by placing each router at the root of the tree and calculating the shortest path to each node. The SPF tree is then used to calculate the best routes. OSPF places the best routes into the forwarding database, which is used to make the routing table.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Link-State Operation</a:t>
            </a:r>
          </a:p>
        </p:txBody>
      </p:sp>
      <p:sp>
        <p:nvSpPr>
          <p:cNvPr id="4" name="Content Placeholder 3">
            <a:extLst>
              <a:ext uri="{FF2B5EF4-FFF2-40B4-BE49-F238E27FC236}">
                <a16:creationId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routing information, OSPF routers complete a generic link-state routing process to reach a state of convergence. The following are the link-state routing steps that are completed by a router:</a:t>
            </a:r>
          </a:p>
          <a:p>
            <a:pPr marL="342900" indent="-342900" algn="l">
              <a:buFont typeface="+mj-lt"/>
              <a:buAutoNum type="arabicPeriod"/>
            </a:pPr>
            <a:r>
              <a:rPr lang="en-US" sz="1600" dirty="0">
                <a:solidFill>
                  <a:srgbClr val="000000"/>
                </a:solidFill>
              </a:rPr>
              <a:t>Establish Neighbor Adjacencies</a:t>
            </a:r>
          </a:p>
          <a:p>
            <a:pPr marL="342900" indent="-342900" algn="l">
              <a:buFont typeface="+mj-lt"/>
              <a:buAutoNum type="arabicPeriod"/>
            </a:pPr>
            <a:r>
              <a:rPr lang="en-US" sz="1600" dirty="0">
                <a:solidFill>
                  <a:srgbClr val="000000"/>
                </a:solidFill>
              </a:rPr>
              <a:t>Exchange Link-State Advertisements</a:t>
            </a:r>
          </a:p>
          <a:p>
            <a:pPr marL="342900" indent="-342900" algn="l">
              <a:buFont typeface="+mj-lt"/>
              <a:buAutoNum type="arabicPeriod"/>
            </a:pPr>
            <a:r>
              <a:rPr lang="en-US" sz="1600" dirty="0">
                <a:solidFill>
                  <a:srgbClr val="000000"/>
                </a:solidFill>
              </a:rPr>
              <a:t>Build the Link State Database</a:t>
            </a:r>
          </a:p>
          <a:p>
            <a:pPr marL="342900" indent="-342900" algn="l">
              <a:buFont typeface="+mj-lt"/>
              <a:buAutoNum type="arabicPeriod"/>
            </a:pPr>
            <a:r>
              <a:rPr lang="en-US" sz="1600" dirty="0">
                <a:solidFill>
                  <a:srgbClr val="000000"/>
                </a:solidFill>
              </a:rPr>
              <a:t>Execute the SPF Algorithm</a:t>
            </a:r>
          </a:p>
          <a:p>
            <a:pPr marL="342900" indent="-342900" algn="l">
              <a:buFont typeface="+mj-lt"/>
              <a:buAutoNum type="arabicPeriod"/>
            </a:pPr>
            <a:r>
              <a:rPr lang="en-US" sz="1600" dirty="0">
                <a:solidFill>
                  <a:srgbClr val="000000"/>
                </a:solidFill>
              </a:rPr>
              <a:t>Choose the Best Route</a:t>
            </a:r>
          </a:p>
          <a:p>
            <a:pPr marL="0" indent="0" algn="l"/>
            <a:endParaRPr lang="en-US" sz="1600" dirty="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Single-Area and Multiarea OSPF</a:t>
            </a:r>
          </a:p>
        </p:txBody>
      </p:sp>
      <p:sp>
        <p:nvSpPr>
          <p:cNvPr id="5" name="Content Placeholder 4">
            <a:extLst>
              <a:ext uri="{FF2B5EF4-FFF2-40B4-BE49-F238E27FC236}">
                <a16:creationId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a:r>
              <a:rPr lang="en-US" sz="1600" dirty="0">
                <a:solidFill>
                  <a:srgbClr val="000000"/>
                </a:solidFill>
              </a:rPr>
              <a:t>To make OSPF more efficient and scalable, OSPF supports hierarchical routing using areas. An OSPF area is a group of routers that share the same link-state information in their LSDBs. OSPF can be implemented in one of two ways, as follows:</a:t>
            </a:r>
          </a:p>
          <a:p>
            <a:pPr marL="342900" indent="-342900" algn="l">
              <a:buFont typeface="Arial" panose="020B0604020202020204" pitchFamily="34" charset="0"/>
              <a:buChar char="•"/>
            </a:pPr>
            <a:r>
              <a:rPr lang="en-US" sz="1600" b="1" dirty="0">
                <a:solidFill>
                  <a:srgbClr val="000000"/>
                </a:solidFill>
              </a:rPr>
              <a:t>Single-Area OSPF</a:t>
            </a:r>
            <a:r>
              <a:rPr lang="en-US" sz="1600" dirty="0">
                <a:solidFill>
                  <a:srgbClr val="000000"/>
                </a:solidFill>
              </a:rPr>
              <a:t> - All routers are in one area. Best practice is to use area 0.</a:t>
            </a:r>
          </a:p>
          <a:p>
            <a:pPr marL="342900" indent="-342900" algn="l">
              <a:buFont typeface="Arial" panose="020B0604020202020204" pitchFamily="34" charset="0"/>
              <a:buChar char="•"/>
            </a:pPr>
            <a:r>
              <a:rPr lang="en-US" sz="1600" b="1" dirty="0">
                <a:solidFill>
                  <a:srgbClr val="000000"/>
                </a:solidFill>
              </a:rPr>
              <a:t>Multiarea OSPF</a:t>
            </a:r>
            <a:r>
              <a:rPr lang="en-US" sz="1600" dirty="0">
                <a:solidFill>
                  <a:srgbClr val="000000"/>
                </a:solidFill>
              </a:rPr>
              <a:t> - OSPF is implemented using multiple areas, in a hierarchical fashion. All areas must connect to the backbone area (area 0). Routers interconnecting the areas are referred to as Area Border Routers (ABRs).</a:t>
            </a:r>
          </a:p>
          <a:p>
            <a:pPr marL="0" indent="0" algn="l"/>
            <a:r>
              <a:rPr lang="en-US" sz="1600" dirty="0">
                <a:solidFill>
                  <a:srgbClr val="000000"/>
                </a:solidFill>
              </a:rPr>
              <a:t>The focus of this module is on single-area OSPFv2.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263B451-9F15-4344-B994-D17D2FE31480}"/>
              </a:ext>
            </a:extLst>
          </p:cNvPr>
          <p:cNvPicPr>
            <a:picLocks noChangeAspect="1"/>
          </p:cNvPicPr>
          <p:nvPr/>
        </p:nvPicPr>
        <p:blipFill>
          <a:blip r:embed="rId3"/>
          <a:stretch>
            <a:fillRect/>
          </a:stretch>
        </p:blipFill>
        <p:spPr>
          <a:xfrm>
            <a:off x="1933728" y="3102001"/>
            <a:ext cx="5276543" cy="1522386"/>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Multiarea OSPF</a:t>
            </a:r>
          </a:p>
        </p:txBody>
      </p:sp>
      <p:sp>
        <p:nvSpPr>
          <p:cNvPr id="4" name="Content Placeholder 3">
            <a:extLst>
              <a:ext uri="{FF2B5EF4-FFF2-40B4-BE49-F238E27FC236}">
                <a16:creationId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285750" indent="-285750" algn="l">
              <a:buFont typeface="Arial" panose="020B0604020202020204" pitchFamily="34" charset="0"/>
              <a:buChar char="•"/>
            </a:pPr>
            <a:r>
              <a:rPr lang="en-US" sz="1600" dirty="0">
                <a:solidFill>
                  <a:srgbClr val="000000"/>
                </a:solidFill>
              </a:rPr>
              <a:t>The hierarchical-topology design options with multiarea OSPF can offer the following advantages.</a:t>
            </a:r>
          </a:p>
          <a:p>
            <a:pPr marL="358835" lvl="1" indent="-285750">
              <a:buFont typeface="Arial" panose="020B0604020202020204" pitchFamily="34" charset="0"/>
              <a:buChar char="•"/>
            </a:pPr>
            <a:r>
              <a:rPr lang="en-US" sz="1600" b="1" dirty="0">
                <a:solidFill>
                  <a:srgbClr val="000000"/>
                </a:solidFill>
              </a:rPr>
              <a:t>Smaller routing tables</a:t>
            </a:r>
            <a:r>
              <a:rPr lang="en-US" sz="1600" dirty="0">
                <a:solidFill>
                  <a:srgbClr val="000000"/>
                </a:solidFill>
              </a:rPr>
              <a:t> - Tables are smaller because there are fewer routing table entries. This is because network addresses can be summarized between areas. Route summarization is not enabled by default.</a:t>
            </a:r>
          </a:p>
          <a:p>
            <a:pPr marL="358835" lvl="1" indent="-285750">
              <a:buFont typeface="Arial" panose="020B0604020202020204" pitchFamily="34" charset="0"/>
              <a:buChar char="•"/>
            </a:pPr>
            <a:r>
              <a:rPr lang="en-US" sz="1600" b="1" dirty="0">
                <a:solidFill>
                  <a:srgbClr val="000000"/>
                </a:solidFill>
              </a:rPr>
              <a:t>Reduced link-state update overhead</a:t>
            </a:r>
            <a:r>
              <a:rPr lang="en-US" sz="1600" dirty="0">
                <a:solidFill>
                  <a:srgbClr val="000000"/>
                </a:solidFill>
              </a:rPr>
              <a:t> - Designing multiarea OSPF with smaller areas minimizes processing and memory requirements.</a:t>
            </a:r>
          </a:p>
          <a:p>
            <a:pPr marL="358835" lvl="1" indent="-285750">
              <a:buFont typeface="Arial" panose="020B0604020202020204" pitchFamily="34" charset="0"/>
              <a:buChar char="•"/>
            </a:pPr>
            <a:r>
              <a:rPr lang="en-US" sz="1600" b="1" dirty="0">
                <a:solidFill>
                  <a:srgbClr val="000000"/>
                </a:solidFill>
              </a:rPr>
              <a:t>Reduced frequency of SPF calculations</a:t>
            </a:r>
            <a:r>
              <a:rPr lang="en-US" sz="1600" dirty="0">
                <a:solidFill>
                  <a:srgbClr val="000000"/>
                </a:solidFill>
              </a:rPr>
              <a:t> -– Multiarea OSPF localize the impact of a topology change within an area. For instance, it minimizes routing update impact because LSA flooding stops at the area boundary.</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151DFD1-C780-4728-9C74-2D8F8237C46A}"/>
              </a:ext>
            </a:extLst>
          </p:cNvPr>
          <p:cNvPicPr>
            <a:picLocks noChangeAspect="1"/>
          </p:cNvPicPr>
          <p:nvPr/>
        </p:nvPicPr>
        <p:blipFill>
          <a:blip r:embed="rId3"/>
          <a:stretch>
            <a:fillRect/>
          </a:stretch>
        </p:blipFill>
        <p:spPr>
          <a:xfrm>
            <a:off x="2012494" y="3564238"/>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OSPFv3</a:t>
            </a:r>
          </a:p>
        </p:txBody>
      </p:sp>
      <p:sp>
        <p:nvSpPr>
          <p:cNvPr id="5" name="Content Placeholder 4">
            <a:extLst>
              <a:ext uri="{FF2B5EF4-FFF2-40B4-BE49-F238E27FC236}">
                <a16:creationId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OSPFv3 is the OSPFv2 equivalent for exchanging IPv6 prefixes. OSPFv3 exchanges routing information to populate the IPv6 routing table with remote prefixes.</a:t>
            </a:r>
          </a:p>
          <a:p>
            <a:pPr marL="415985" lvl="1" indent="-342900">
              <a:buFont typeface="Arial" panose="020B0604020202020204" pitchFamily="34" charset="0"/>
              <a:buChar char="•"/>
            </a:pPr>
            <a:r>
              <a:rPr lang="en-US" sz="1600" b="1" dirty="0">
                <a:solidFill>
                  <a:srgbClr val="000000"/>
                </a:solidFill>
              </a:rPr>
              <a:t>Note</a:t>
            </a:r>
            <a:r>
              <a:rPr lang="en-US" sz="1600" dirty="0">
                <a:solidFill>
                  <a:srgbClr val="000000"/>
                </a:solidFill>
              </a:rPr>
              <a:t>: With the OSPFv3 Address Families feature, OSPFv3 includes support for both IPv4 and IPv6. OSPF Address Families is beyond the scope of this curriculum.</a:t>
            </a:r>
          </a:p>
          <a:p>
            <a:pPr marL="342900" indent="-342900" algn="l">
              <a:buFont typeface="Arial" panose="020B0604020202020204" pitchFamily="34" charset="0"/>
              <a:buChar char="•"/>
            </a:pPr>
            <a:r>
              <a:rPr lang="en-US" sz="1600" dirty="0">
                <a:solidFill>
                  <a:srgbClr val="000000"/>
                </a:solidFill>
              </a:rPr>
              <a:t>OSPFv3 has the same functionality as OSPFv2, but uses IPv6 as the network layer transport, communicating with OSPFv3 peers and advertising IPv6 routes. OSPFv3 also uses the SPF algorithm as the computation engine to determine the best paths throughout the routing domain.</a:t>
            </a:r>
          </a:p>
          <a:p>
            <a:pPr marL="342900" indent="-342900" algn="l">
              <a:buFont typeface="Arial" panose="020B0604020202020204" pitchFamily="34" charset="0"/>
              <a:buChar char="•"/>
            </a:pPr>
            <a:r>
              <a:rPr lang="en-US" sz="1600" dirty="0">
                <a:solidFill>
                  <a:srgbClr val="000000"/>
                </a:solidFill>
              </a:rPr>
              <a:t>OSPFv3 has separate processes from its IPv4 counterpart. The processes and operations are basically the same as in the IPv4 routing protocol, but run independently. </a:t>
            </a:r>
          </a:p>
        </p:txBody>
      </p:sp>
    </p:spTree>
    <p:extLst>
      <p:ext uri="{BB962C8B-B14F-4D97-AF65-F5344CB8AC3E}">
        <p14:creationId xmlns:p14="http://schemas.microsoft.com/office/powerpoint/2010/main" val="138468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OSPF Packets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Video - OSPF Packets</a:t>
            </a:r>
          </a:p>
        </p:txBody>
      </p:sp>
      <p:sp>
        <p:nvSpPr>
          <p:cNvPr id="4" name="Content Placeholder 3">
            <a:extLst>
              <a:ext uri="{FF2B5EF4-FFF2-40B4-BE49-F238E27FC236}">
                <a16:creationId xmlns:a16="http://schemas.microsoft.com/office/drawing/2014/main" id="{9E8510FB-F408-7149-9422-E4800A06D5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 packet types:</a:t>
            </a:r>
          </a:p>
          <a:p>
            <a:pPr marL="342900" indent="-342900" algn="l">
              <a:buFont typeface="Arial" panose="020B0604020202020204" pitchFamily="34" charset="0"/>
              <a:buChar char="•"/>
            </a:pPr>
            <a:r>
              <a:rPr lang="en-US" sz="1600" dirty="0">
                <a:solidFill>
                  <a:srgbClr val="000000"/>
                </a:solidFill>
              </a:rPr>
              <a:t>Hello</a:t>
            </a:r>
          </a:p>
          <a:p>
            <a:pPr marL="342900" indent="-342900" algn="l">
              <a:buFont typeface="Arial" panose="020B0604020202020204" pitchFamily="34" charset="0"/>
              <a:buChar char="•"/>
            </a:pPr>
            <a:r>
              <a:rPr lang="en-US" sz="1600" dirty="0">
                <a:solidFill>
                  <a:srgbClr val="000000"/>
                </a:solidFill>
              </a:rPr>
              <a:t>Database Description (DBD)</a:t>
            </a:r>
          </a:p>
          <a:p>
            <a:pPr marL="342900" indent="-342900" algn="l">
              <a:buFont typeface="Arial" panose="020B0604020202020204" pitchFamily="34" charset="0"/>
              <a:buChar char="•"/>
            </a:pPr>
            <a:r>
              <a:rPr lang="en-US" sz="1600" dirty="0">
                <a:solidFill>
                  <a:srgbClr val="000000"/>
                </a:solidFill>
              </a:rPr>
              <a:t>Link-State Request (LSR)</a:t>
            </a:r>
          </a:p>
          <a:p>
            <a:pPr marL="342900" indent="-342900" algn="l">
              <a:buFont typeface="Arial" panose="020B0604020202020204" pitchFamily="34" charset="0"/>
              <a:buChar char="•"/>
            </a:pPr>
            <a:r>
              <a:rPr lang="en-US" sz="1600" dirty="0">
                <a:solidFill>
                  <a:srgbClr val="000000"/>
                </a:solidFill>
              </a:rPr>
              <a:t>Link-State Update (LSU)</a:t>
            </a:r>
          </a:p>
          <a:p>
            <a:pPr marL="342900" indent="-342900" algn="l">
              <a:buFont typeface="Arial" panose="020B0604020202020204" pitchFamily="34" charset="0"/>
              <a:buChar char="•"/>
            </a:pPr>
            <a:r>
              <a:rPr lang="en-US" sz="1600" dirty="0">
                <a:solidFill>
                  <a:srgbClr val="000000"/>
                </a:solidFill>
              </a:rPr>
              <a:t>Link-State Acknowledgment (</a:t>
            </a:r>
            <a:r>
              <a:rPr lang="en-US" sz="1600" dirty="0" err="1">
                <a:solidFill>
                  <a:srgbClr val="000000"/>
                </a:solidFill>
              </a:rPr>
              <a:t>LSAck</a:t>
            </a:r>
            <a:r>
              <a:rPr lang="en-US" sz="1600" dirty="0">
                <a:solidFill>
                  <a:srgbClr val="000000"/>
                </a:solidFill>
              </a:rPr>
              <a:t>)</a:t>
            </a: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Types of OSPF Packets</a:t>
            </a:r>
          </a:p>
        </p:txBody>
      </p:sp>
      <p:sp>
        <p:nvSpPr>
          <p:cNvPr id="5" name="Content Placeholder 4">
            <a:extLst>
              <a:ext uri="{FF2B5EF4-FFF2-40B4-BE49-F238E27FC236}">
                <a16:creationId xmlns:a16="http://schemas.microsoft.com/office/drawing/2014/main" id="{694E527F-BF98-4A2C-875A-0B7869C1788C}"/>
              </a:ext>
            </a:extLst>
          </p:cNvPr>
          <p:cNvSpPr>
            <a:spLocks noGrp="1"/>
          </p:cNvSpPr>
          <p:nvPr>
            <p:ph idx="1"/>
          </p:nvPr>
        </p:nvSpPr>
        <p:spPr>
          <a:xfrm>
            <a:off x="474662" y="731838"/>
            <a:ext cx="8280057" cy="645550"/>
          </a:xfrm>
        </p:spPr>
        <p:txBody>
          <a:bodyPr/>
          <a:lstStyle/>
          <a:p>
            <a:pPr marL="0" indent="0" algn="l"/>
            <a:r>
              <a:rPr lang="en-US" sz="1600" dirty="0">
                <a:solidFill>
                  <a:srgbClr val="000000"/>
                </a:solidFill>
              </a:rPr>
              <a:t>The table summarizes the five different types of Link State Packets (LSPs) used by OSPFv2. OSPFv3 has similar packet types.</a:t>
            </a:r>
          </a:p>
        </p:txBody>
      </p:sp>
      <p:graphicFrame>
        <p:nvGraphicFramePr>
          <p:cNvPr id="6" name="Table 6">
            <a:extLst>
              <a:ext uri="{FF2B5EF4-FFF2-40B4-BE49-F238E27FC236}">
                <a16:creationId xmlns:a16="http://schemas.microsoft.com/office/drawing/2014/main" id="{0FDFA63D-A8CB-4C1C-BF6C-D20F28D63967}"/>
              </a:ext>
            </a:extLst>
          </p:cNvPr>
          <p:cNvGraphicFramePr>
            <a:graphicFrameLocks noGrp="1"/>
          </p:cNvGraphicFramePr>
          <p:nvPr>
            <p:extLst>
              <p:ext uri="{D42A27DB-BD31-4B8C-83A1-F6EECF244321}">
                <p14:modId xmlns:p14="http://schemas.microsoft.com/office/powerpoint/2010/main" val="2476414893"/>
              </p:ext>
            </p:extLst>
          </p:nvPr>
        </p:nvGraphicFramePr>
        <p:xfrm>
          <a:off x="474661" y="1463674"/>
          <a:ext cx="8379971" cy="222504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val="437161920"/>
                    </a:ext>
                  </a:extLst>
                </a:gridCol>
                <a:gridCol w="3029039">
                  <a:extLst>
                    <a:ext uri="{9D8B030D-6E8A-4147-A177-3AD203B41FA5}">
                      <a16:colId xmlns:a16="http://schemas.microsoft.com/office/drawing/2014/main" val="383234256"/>
                    </a:ext>
                  </a:extLst>
                </a:gridCol>
                <a:gridCol w="4780343">
                  <a:extLst>
                    <a:ext uri="{9D8B030D-6E8A-4147-A177-3AD203B41FA5}">
                      <a16:colId xmlns:a16="http://schemas.microsoft.com/office/drawing/2014/main" val="642217950"/>
                    </a:ext>
                  </a:extLst>
                </a:gridCol>
              </a:tblGrid>
              <a:tr h="370840">
                <a:tc>
                  <a:txBody>
                    <a:bodyPr/>
                    <a:lstStyle/>
                    <a:p>
                      <a:pPr algn="l" fontAlgn="ctr"/>
                      <a:r>
                        <a:rPr lang="en-US" b="1" dirty="0">
                          <a:effectLst/>
                        </a:rPr>
                        <a:t>Type</a:t>
                      </a:r>
                      <a:endParaRPr lang="en-US" dirty="0">
                        <a:effectLst/>
                      </a:endParaRPr>
                    </a:p>
                  </a:txBody>
                  <a:tcPr marL="47625" marR="47625" marT="47625" marB="47625" anchor="ctr"/>
                </a:tc>
                <a:tc>
                  <a:txBody>
                    <a:bodyPr/>
                    <a:lstStyle/>
                    <a:p>
                      <a:pPr algn="l" fontAlgn="ctr"/>
                      <a:r>
                        <a:rPr lang="en-US" b="1">
                          <a:effectLst/>
                        </a:rPr>
                        <a:t>Packet Name</a:t>
                      </a:r>
                      <a:endParaRPr lang="en-US">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27652468"/>
                  </a:ext>
                </a:extLst>
              </a:tr>
              <a:tr h="370840">
                <a:tc>
                  <a:txBody>
                    <a:bodyPr/>
                    <a:lstStyle/>
                    <a:p>
                      <a:pPr fontAlgn="ctr"/>
                      <a:r>
                        <a:rPr lang="en-US" b="0">
                          <a:effectLst/>
                        </a:rPr>
                        <a:t>1</a:t>
                      </a:r>
                    </a:p>
                  </a:txBody>
                  <a:tcPr marL="47625" marR="47625" marT="47625" marB="47625" anchor="ctr"/>
                </a:tc>
                <a:tc>
                  <a:txBody>
                    <a:bodyPr/>
                    <a:lstStyle/>
                    <a:p>
                      <a:pPr fontAlgn="ctr"/>
                      <a:r>
                        <a:rPr lang="en-US" b="0" dirty="0">
                          <a:effectLst/>
                        </a:rPr>
                        <a:t>Hello</a:t>
                      </a:r>
                    </a:p>
                  </a:txBody>
                  <a:tcPr marL="47625" marR="47625" marT="47625" marB="47625" anchor="ctr"/>
                </a:tc>
                <a:tc>
                  <a:txBody>
                    <a:bodyPr/>
                    <a:lstStyle/>
                    <a:p>
                      <a:pPr fontAlgn="ctr"/>
                      <a:r>
                        <a:rPr lang="en-US" b="0">
                          <a:effectLst/>
                        </a:rPr>
                        <a:t>Discovers neighbors and builds adjacencies between them</a:t>
                      </a:r>
                    </a:p>
                  </a:txBody>
                  <a:tcPr marL="47625" marR="47625" marT="47625" marB="47625" anchor="ctr"/>
                </a:tc>
                <a:extLst>
                  <a:ext uri="{0D108BD9-81ED-4DB2-BD59-A6C34878D82A}">
                    <a16:rowId xmlns:a16="http://schemas.microsoft.com/office/drawing/2014/main" val="4133330987"/>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Database Description (DBD)</a:t>
                      </a:r>
                    </a:p>
                  </a:txBody>
                  <a:tcPr marL="47625" marR="47625" marT="47625" marB="47625" anchor="ctr"/>
                </a:tc>
                <a:tc>
                  <a:txBody>
                    <a:bodyPr/>
                    <a:lstStyle/>
                    <a:p>
                      <a:pPr fontAlgn="ctr"/>
                      <a:r>
                        <a:rPr lang="en-US" b="0">
                          <a:effectLst/>
                        </a:rPr>
                        <a:t>Checks for database synchronization between routers</a:t>
                      </a:r>
                    </a:p>
                  </a:txBody>
                  <a:tcPr marL="47625" marR="47625" marT="47625" marB="47625" anchor="ctr"/>
                </a:tc>
                <a:extLst>
                  <a:ext uri="{0D108BD9-81ED-4DB2-BD59-A6C34878D82A}">
                    <a16:rowId xmlns:a16="http://schemas.microsoft.com/office/drawing/2014/main" val="2426783081"/>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Link-State Request (LSR)</a:t>
                      </a:r>
                    </a:p>
                  </a:txBody>
                  <a:tcPr marL="47625" marR="47625" marT="47625" marB="47625" anchor="ctr"/>
                </a:tc>
                <a:tc>
                  <a:txBody>
                    <a:bodyPr/>
                    <a:lstStyle/>
                    <a:p>
                      <a:pPr fontAlgn="ctr"/>
                      <a:r>
                        <a:rPr lang="en-US" b="0">
                          <a:effectLst/>
                        </a:rPr>
                        <a:t>Requests specific link-state records from router to router</a:t>
                      </a:r>
                    </a:p>
                  </a:txBody>
                  <a:tcPr marL="47625" marR="47625" marT="47625" marB="47625" anchor="ctr"/>
                </a:tc>
                <a:extLst>
                  <a:ext uri="{0D108BD9-81ED-4DB2-BD59-A6C34878D82A}">
                    <a16:rowId xmlns:a16="http://schemas.microsoft.com/office/drawing/2014/main" val="2444553229"/>
                  </a:ext>
                </a:extLst>
              </a:tr>
              <a:tr h="370840">
                <a:tc>
                  <a:txBody>
                    <a:bodyPr/>
                    <a:lstStyle/>
                    <a:p>
                      <a:pPr fontAlgn="ctr"/>
                      <a:r>
                        <a:rPr lang="en-US" b="0">
                          <a:effectLst/>
                        </a:rPr>
                        <a:t>4</a:t>
                      </a:r>
                    </a:p>
                  </a:txBody>
                  <a:tcPr marL="47625" marR="47625" marT="47625" marB="47625" anchor="ctr"/>
                </a:tc>
                <a:tc>
                  <a:txBody>
                    <a:bodyPr/>
                    <a:lstStyle/>
                    <a:p>
                      <a:pPr fontAlgn="ctr"/>
                      <a:r>
                        <a:rPr lang="en-US" b="0">
                          <a:effectLst/>
                        </a:rPr>
                        <a:t>Link-State Update (LSU)</a:t>
                      </a:r>
                    </a:p>
                  </a:txBody>
                  <a:tcPr marL="47625" marR="47625" marT="47625" marB="47625" anchor="ctr"/>
                </a:tc>
                <a:tc>
                  <a:txBody>
                    <a:bodyPr/>
                    <a:lstStyle/>
                    <a:p>
                      <a:pPr fontAlgn="ctr"/>
                      <a:r>
                        <a:rPr lang="en-US" b="0" dirty="0">
                          <a:effectLst/>
                        </a:rPr>
                        <a:t>Sends specifically requested link-state records</a:t>
                      </a:r>
                    </a:p>
                  </a:txBody>
                  <a:tcPr marL="47625" marR="47625" marT="47625" marB="47625" anchor="ctr"/>
                </a:tc>
                <a:extLst>
                  <a:ext uri="{0D108BD9-81ED-4DB2-BD59-A6C34878D82A}">
                    <a16:rowId xmlns:a16="http://schemas.microsoft.com/office/drawing/2014/main" val="652161687"/>
                  </a:ext>
                </a:extLst>
              </a:tr>
              <a:tr h="370840">
                <a:tc>
                  <a:txBody>
                    <a:bodyPr/>
                    <a:lstStyle/>
                    <a:p>
                      <a:pPr fontAlgn="ctr"/>
                      <a:r>
                        <a:rPr lang="en-US" b="0">
                          <a:effectLst/>
                        </a:rPr>
                        <a:t>5</a:t>
                      </a:r>
                    </a:p>
                  </a:txBody>
                  <a:tcPr marL="47625" marR="47625" marT="47625" marB="47625" anchor="ctr"/>
                </a:tc>
                <a:tc>
                  <a:txBody>
                    <a:bodyPr/>
                    <a:lstStyle/>
                    <a:p>
                      <a:pPr fontAlgn="ctr"/>
                      <a:r>
                        <a:rPr lang="en-US" b="0">
                          <a:effectLst/>
                        </a:rPr>
                        <a:t>Link-State Acknowledgment (LSAck)</a:t>
                      </a:r>
                    </a:p>
                  </a:txBody>
                  <a:tcPr marL="47625" marR="47625" marT="47625" marB="47625" anchor="ctr"/>
                </a:tc>
                <a:tc>
                  <a:txBody>
                    <a:bodyPr/>
                    <a:lstStyle/>
                    <a:p>
                      <a:pPr fontAlgn="ctr"/>
                      <a:r>
                        <a:rPr lang="en-US" b="0" dirty="0">
                          <a:effectLst/>
                        </a:rPr>
                        <a:t>Acknowledges the other packet types</a:t>
                      </a:r>
                    </a:p>
                  </a:txBody>
                  <a:tcPr marL="47625" marR="47625" marT="47625" marB="47625" anchor="ctr"/>
                </a:tc>
                <a:extLst>
                  <a:ext uri="{0D108BD9-81ED-4DB2-BD59-A6C34878D82A}">
                    <a16:rowId xmlns:a16="http://schemas.microsoft.com/office/drawing/2014/main" val="1835698426"/>
                  </a:ext>
                </a:extLst>
              </a:tr>
            </a:tbl>
          </a:graphicData>
        </a:graphic>
      </p:graphicFrame>
    </p:spTree>
    <p:extLst>
      <p:ext uri="{BB962C8B-B14F-4D97-AF65-F5344CB8AC3E}">
        <p14:creationId xmlns:p14="http://schemas.microsoft.com/office/powerpoint/2010/main" val="717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Link-State Updates</a:t>
            </a:r>
          </a:p>
        </p:txBody>
      </p:sp>
      <p:sp>
        <p:nvSpPr>
          <p:cNvPr id="4" name="Content Placeholder 3">
            <a:extLst>
              <a:ext uri="{FF2B5EF4-FFF2-40B4-BE49-F238E27FC236}">
                <a16:creationId xmlns:a16="http://schemas.microsoft.com/office/drawing/2014/main" id="{7B548C0F-FA3A-4774-960B-6CE4F14D8E02}"/>
              </a:ext>
            </a:extLst>
          </p:cNvPr>
          <p:cNvSpPr>
            <a:spLocks noGrp="1"/>
          </p:cNvSpPr>
          <p:nvPr>
            <p:ph idx="1"/>
          </p:nvPr>
        </p:nvSpPr>
        <p:spPr>
          <a:xfrm>
            <a:off x="474662" y="731837"/>
            <a:ext cx="3608607" cy="3689897"/>
          </a:xfrm>
        </p:spPr>
        <p:txBody>
          <a:bodyPr/>
          <a:lstStyle/>
          <a:p>
            <a:pPr marL="342900" indent="-342900" algn="l">
              <a:buFont typeface="Arial" panose="020B0604020202020204" pitchFamily="34" charset="0"/>
              <a:buChar char="•"/>
            </a:pPr>
            <a:r>
              <a:rPr lang="en-US" sz="1600" dirty="0">
                <a:solidFill>
                  <a:srgbClr val="000000"/>
                </a:solidFill>
              </a:rPr>
              <a:t>LSUs are also used to forward OSPF routing updates. An LSU packet can contain 11 different types of OSPFv2 LSAs. OSPFv3 renamed several of these LSAs and also contains two additional LSAs.</a:t>
            </a:r>
          </a:p>
          <a:p>
            <a:pPr marL="342900" indent="-342900" algn="l">
              <a:buFont typeface="Arial" panose="020B0604020202020204" pitchFamily="34" charset="0"/>
              <a:buChar char="•"/>
            </a:pPr>
            <a:r>
              <a:rPr lang="en-US" sz="1600" dirty="0">
                <a:solidFill>
                  <a:srgbClr val="000000"/>
                </a:solidFill>
              </a:rPr>
              <a:t>LSU and LSA are often used interchangeably, but the correct hierarchy is LSU packets contain LSA messages.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8749C2E8-66E2-41D9-BA0A-9184B52AEB03}"/>
              </a:ext>
            </a:extLst>
          </p:cNvPr>
          <p:cNvPicPr>
            <a:picLocks noChangeAspect="1"/>
          </p:cNvPicPr>
          <p:nvPr/>
        </p:nvPicPr>
        <p:blipFill>
          <a:blip r:embed="rId3"/>
          <a:stretch>
            <a:fillRect/>
          </a:stretch>
        </p:blipFill>
        <p:spPr>
          <a:xfrm>
            <a:off x="4459437" y="827689"/>
            <a:ext cx="4000134" cy="3748252"/>
          </a:xfrm>
          <a:prstGeom prst="rect">
            <a:avLst/>
          </a:prstGeom>
        </p:spPr>
      </p:pic>
    </p:spTree>
    <p:extLst>
      <p:ext uri="{BB962C8B-B14F-4D97-AF65-F5344CB8AC3E}">
        <p14:creationId xmlns:p14="http://schemas.microsoft.com/office/powerpoint/2010/main" val="348988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Hello Packet</a:t>
            </a:r>
          </a:p>
        </p:txBody>
      </p:sp>
      <p:sp>
        <p:nvSpPr>
          <p:cNvPr id="5" name="Content Placeholder 4">
            <a:extLst>
              <a:ext uri="{FF2B5EF4-FFF2-40B4-BE49-F238E27FC236}">
                <a16:creationId xmlns:a16="http://schemas.microsoft.com/office/drawing/2014/main" id="{4DAA6094-FDF9-4429-8779-C60409ABFA35}"/>
              </a:ext>
            </a:extLst>
          </p:cNvPr>
          <p:cNvSpPr>
            <a:spLocks noGrp="1"/>
          </p:cNvSpPr>
          <p:nvPr>
            <p:ph idx="1"/>
          </p:nvPr>
        </p:nvSpPr>
        <p:spPr>
          <a:xfrm>
            <a:off x="474662" y="731837"/>
            <a:ext cx="3427304" cy="3689897"/>
          </a:xfrm>
        </p:spPr>
        <p:txBody>
          <a:bodyPr/>
          <a:lstStyle/>
          <a:p>
            <a:pPr marL="0" indent="0" algn="l"/>
            <a:r>
              <a:rPr lang="en-US" sz="1600" dirty="0">
                <a:solidFill>
                  <a:srgbClr val="000000"/>
                </a:solidFill>
              </a:rPr>
              <a:t>The OSPF Type 1 packet is the Hello packet. Hello packets are used to do the following:</a:t>
            </a:r>
          </a:p>
          <a:p>
            <a:pPr marL="342900" indent="-342900" algn="l">
              <a:buFont typeface="Arial" panose="020B0604020202020204" pitchFamily="34" charset="0"/>
              <a:buChar char="•"/>
            </a:pPr>
            <a:r>
              <a:rPr lang="en-US" sz="1600" dirty="0">
                <a:solidFill>
                  <a:srgbClr val="000000"/>
                </a:solidFill>
              </a:rPr>
              <a:t>Discover OSPF neighbors and establish neighbor adjacencies.</a:t>
            </a:r>
          </a:p>
          <a:p>
            <a:pPr marL="342900" indent="-342900" algn="l">
              <a:buFont typeface="Arial" panose="020B0604020202020204" pitchFamily="34" charset="0"/>
              <a:buChar char="•"/>
            </a:pPr>
            <a:r>
              <a:rPr lang="en-US" sz="1600" dirty="0">
                <a:solidFill>
                  <a:srgbClr val="000000"/>
                </a:solidFill>
              </a:rPr>
              <a:t>Advertise parameters on which two routers must agree to become neighbors.</a:t>
            </a:r>
          </a:p>
          <a:p>
            <a:pPr marL="342900" indent="-342900" algn="l">
              <a:buFont typeface="Arial" panose="020B0604020202020204" pitchFamily="34" charset="0"/>
              <a:buChar char="•"/>
            </a:pPr>
            <a:r>
              <a:rPr lang="en-US" sz="1600" dirty="0">
                <a:solidFill>
                  <a:srgbClr val="000000"/>
                </a:solidFill>
              </a:rPr>
              <a:t>Elect the Designated Router (DR) and Backup Designated Router (BDR) on multiaccess networks like Ethernet. Point-to-point links do not require DR or BDR.</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val="202677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OSPF Operation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Video - OSPF Operation</a:t>
            </a:r>
          </a:p>
        </p:txBody>
      </p:sp>
      <p:sp>
        <p:nvSpPr>
          <p:cNvPr id="4" name="Content Placeholder 3">
            <a:extLst>
              <a:ext uri="{FF2B5EF4-FFF2-40B4-BE49-F238E27FC236}">
                <a16:creationId xmlns:a16="http://schemas.microsoft.com/office/drawing/2014/main" id="{AE96DAE0-ABB7-8F4B-8EBE-ADCDF1FC147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This video will cover the 7 states of OSPF operation:</a:t>
            </a:r>
          </a:p>
          <a:p>
            <a:pPr marL="342900" indent="-342900" algn="l">
              <a:buFont typeface="Arial" panose="020B0604020202020204" pitchFamily="34" charset="0"/>
              <a:buChar char="•"/>
            </a:pPr>
            <a:r>
              <a:rPr lang="en-US" sz="1600" dirty="0">
                <a:solidFill>
                  <a:srgbClr val="000000"/>
                </a:solidFill>
              </a:rPr>
              <a:t>Down state</a:t>
            </a:r>
          </a:p>
          <a:p>
            <a:pPr marL="342900" indent="-342900" algn="l">
              <a:buFont typeface="Arial" panose="020B0604020202020204" pitchFamily="34" charset="0"/>
              <a:buChar char="•"/>
            </a:pPr>
            <a:r>
              <a:rPr lang="en-US" sz="1600" dirty="0">
                <a:solidFill>
                  <a:srgbClr val="000000"/>
                </a:solidFill>
              </a:rPr>
              <a:t>Init state</a:t>
            </a:r>
          </a:p>
          <a:p>
            <a:pPr marL="342900" indent="-342900" algn="l">
              <a:buFont typeface="Arial" panose="020B0604020202020204" pitchFamily="34" charset="0"/>
              <a:buChar char="•"/>
            </a:pPr>
            <a:r>
              <a:rPr lang="en-US" sz="1600" dirty="0">
                <a:solidFill>
                  <a:srgbClr val="000000"/>
                </a:solidFill>
              </a:rPr>
              <a:t>Two-way state</a:t>
            </a:r>
          </a:p>
          <a:p>
            <a:pPr marL="342900" indent="-342900" algn="l">
              <a:buFont typeface="Arial" panose="020B0604020202020204" pitchFamily="34" charset="0"/>
              <a:buChar char="•"/>
            </a:pPr>
            <a:r>
              <a:rPr lang="en-US" sz="1600" dirty="0" err="1">
                <a:solidFill>
                  <a:srgbClr val="000000"/>
                </a:solidFill>
              </a:rPr>
              <a:t>ExStart</a:t>
            </a:r>
            <a:r>
              <a:rPr lang="en-US" sz="1600" dirty="0">
                <a:solidFill>
                  <a:srgbClr val="000000"/>
                </a:solidFill>
              </a:rPr>
              <a:t> state</a:t>
            </a:r>
          </a:p>
          <a:p>
            <a:pPr marL="342900" indent="-342900" algn="l">
              <a:buFont typeface="Arial" panose="020B0604020202020204" pitchFamily="34" charset="0"/>
              <a:buChar char="•"/>
            </a:pPr>
            <a:r>
              <a:rPr lang="en-US" sz="1600" dirty="0">
                <a:solidFill>
                  <a:srgbClr val="000000"/>
                </a:solidFill>
              </a:rPr>
              <a:t>Exchange state</a:t>
            </a:r>
          </a:p>
          <a:p>
            <a:pPr marL="342900" indent="-342900" algn="l">
              <a:buFont typeface="Arial" panose="020B0604020202020204" pitchFamily="34" charset="0"/>
              <a:buChar char="•"/>
            </a:pPr>
            <a:r>
              <a:rPr lang="en-US" sz="1600" dirty="0">
                <a:solidFill>
                  <a:srgbClr val="000000"/>
                </a:solidFill>
              </a:rPr>
              <a:t>Loading state</a:t>
            </a:r>
          </a:p>
          <a:p>
            <a:pPr marL="342900" indent="-342900" algn="l">
              <a:buFont typeface="Arial" panose="020B0604020202020204" pitchFamily="34" charset="0"/>
              <a:buChar char="•"/>
            </a:pPr>
            <a:r>
              <a:rPr lang="en-US" sz="1600" dirty="0">
                <a:solidFill>
                  <a:srgbClr val="000000"/>
                </a:solidFill>
              </a:rPr>
              <a:t>Full state</a:t>
            </a: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7371438"/>
              </p:ext>
            </p:extLst>
          </p:nvPr>
        </p:nvGraphicFramePr>
        <p:xfrm>
          <a:off x="506194" y="793199"/>
          <a:ext cx="8280400" cy="2743200"/>
        </p:xfrm>
        <a:graphic>
          <a:graphicData uri="http://schemas.openxmlformats.org/drawingml/2006/table">
            <a:tbl>
              <a:tblPr firstRow="1" bandRow="1">
                <a:tableStyleId>{5C22544A-7EE6-4342-B048-85BDC9FD1C3A}</a:tableStyleId>
              </a:tblPr>
              <a:tblGrid>
                <a:gridCol w="1681421">
                  <a:extLst>
                    <a:ext uri="{9D8B030D-6E8A-4147-A177-3AD203B41FA5}">
                      <a16:colId xmlns:a16="http://schemas.microsoft.com/office/drawing/2014/main" val="1337402727"/>
                    </a:ext>
                  </a:extLst>
                </a:gridCol>
                <a:gridCol w="6598979">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485778">
                <a:tc>
                  <a:txBody>
                    <a:bodyPr/>
                    <a:lstStyle/>
                    <a:p>
                      <a:pPr fontAlgn="ctr"/>
                      <a:r>
                        <a:rPr lang="en-US" sz="1600" b="1">
                          <a:effectLst/>
                        </a:rPr>
                        <a:t>Down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No Hello packets received = Down.</a:t>
                      </a:r>
                    </a:p>
                    <a:p>
                      <a:pPr fontAlgn="ctr">
                        <a:buFont typeface="Arial" panose="020B0604020202020204" pitchFamily="34" charset="0"/>
                        <a:buChar char="•"/>
                      </a:pPr>
                      <a:r>
                        <a:rPr lang="en-US" sz="1600" b="0" dirty="0">
                          <a:effectLst/>
                        </a:rPr>
                        <a:t>Router sends Hello packets.</a:t>
                      </a:r>
                    </a:p>
                    <a:p>
                      <a:pPr fontAlgn="ctr">
                        <a:buFont typeface="Arial" panose="020B0604020202020204" pitchFamily="34" charset="0"/>
                        <a:buChar char="•"/>
                      </a:pPr>
                      <a:r>
                        <a:rPr lang="en-US" sz="1600" b="0" dirty="0">
                          <a:effectLst/>
                        </a:rPr>
                        <a:t>Transition to Init state.</a:t>
                      </a:r>
                    </a:p>
                  </a:txBody>
                  <a:tcPr marL="47625" marR="47625" marT="47625" marB="47625" anchor="ctr"/>
                </a:tc>
                <a:extLst>
                  <a:ext uri="{0D108BD9-81ED-4DB2-BD59-A6C34878D82A}">
                    <a16:rowId xmlns:a16="http://schemas.microsoft.com/office/drawing/2014/main" val="2086309283"/>
                  </a:ext>
                </a:extLst>
              </a:tr>
              <a:tr h="485778">
                <a:tc>
                  <a:txBody>
                    <a:bodyPr/>
                    <a:lstStyle/>
                    <a:p>
                      <a:pPr fontAlgn="ctr"/>
                      <a:r>
                        <a:rPr lang="en-US" sz="1600" b="1">
                          <a:effectLst/>
                        </a:rPr>
                        <a:t>Init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Hello packets are received from the neighbor.</a:t>
                      </a:r>
                    </a:p>
                    <a:p>
                      <a:pPr fontAlgn="ctr">
                        <a:buFont typeface="Arial" panose="020B0604020202020204" pitchFamily="34" charset="0"/>
                        <a:buChar char="•"/>
                      </a:pPr>
                      <a:r>
                        <a:rPr lang="en-US" sz="1600" b="0" dirty="0">
                          <a:effectLst/>
                        </a:rPr>
                        <a:t>They contain the Router ID of the sending router.</a:t>
                      </a:r>
                    </a:p>
                    <a:p>
                      <a:pPr fontAlgn="ctr">
                        <a:buFont typeface="Arial" panose="020B0604020202020204" pitchFamily="34" charset="0"/>
                        <a:buChar char="•"/>
                      </a:pPr>
                      <a:r>
                        <a:rPr lang="en-US" sz="1600" b="0" dirty="0">
                          <a:effectLst/>
                        </a:rPr>
                        <a:t>Transition to Two-Way state.</a:t>
                      </a:r>
                    </a:p>
                  </a:txBody>
                  <a:tcPr marL="47625" marR="47625" marT="47625" marB="47625" anchor="ctr"/>
                </a:tc>
                <a:extLst>
                  <a:ext uri="{0D108BD9-81ED-4DB2-BD59-A6C34878D82A}">
                    <a16:rowId xmlns:a16="http://schemas.microsoft.com/office/drawing/2014/main" val="3251744716"/>
                  </a:ext>
                </a:extLst>
              </a:tr>
              <a:tr h="485778">
                <a:tc>
                  <a:txBody>
                    <a:bodyPr/>
                    <a:lstStyle/>
                    <a:p>
                      <a:pPr fontAlgn="ctr"/>
                      <a:r>
                        <a:rPr lang="en-US" sz="1600" b="1">
                          <a:effectLst/>
                        </a:rPr>
                        <a:t>Two-Way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In this state, communication between the two routers is bidirectional.</a:t>
                      </a:r>
                    </a:p>
                    <a:p>
                      <a:pPr fontAlgn="ctr">
                        <a:buFont typeface="Arial" panose="020B0604020202020204" pitchFamily="34" charset="0"/>
                        <a:buChar char="•"/>
                      </a:pPr>
                      <a:r>
                        <a:rPr lang="en-US" sz="1600" b="0" dirty="0">
                          <a:effectLst/>
                        </a:rPr>
                        <a:t>On </a:t>
                      </a:r>
                      <a:r>
                        <a:rPr lang="en-US" sz="1600" b="0" dirty="0" err="1">
                          <a:effectLst/>
                        </a:rPr>
                        <a:t>multiaccess</a:t>
                      </a:r>
                      <a:r>
                        <a:rPr lang="en-US" sz="1600" b="0" dirty="0">
                          <a:effectLst/>
                        </a:rPr>
                        <a:t> links, the routers elect a DR and a BDR.</a:t>
                      </a:r>
                    </a:p>
                    <a:p>
                      <a:pPr fontAlgn="ctr">
                        <a:buFont typeface="Arial" panose="020B0604020202020204" pitchFamily="34" charset="0"/>
                        <a:buChar char="•"/>
                      </a:pPr>
                      <a:r>
                        <a:rPr lang="en-US" sz="1600" b="0" dirty="0">
                          <a:effectLst/>
                        </a:rPr>
                        <a:t>Transition to </a:t>
                      </a:r>
                      <a:r>
                        <a:rPr lang="en-US" sz="1600" b="0" dirty="0" err="1">
                          <a:effectLst/>
                        </a:rPr>
                        <a:t>ExStart</a:t>
                      </a:r>
                      <a:r>
                        <a:rPr lang="en-US" sz="1600" b="0" dirty="0">
                          <a:effectLst/>
                        </a:rPr>
                        <a:t> state.</a:t>
                      </a:r>
                    </a:p>
                  </a:txBody>
                  <a:tcPr marL="47625" marR="47625" marT="47625" marB="47625" anchor="ctr"/>
                </a:tc>
                <a:extLst>
                  <a:ext uri="{0D108BD9-81ED-4DB2-BD59-A6C34878D82A}">
                    <a16:rowId xmlns:a16="http://schemas.microsoft.com/office/drawing/2014/main" val="3657586232"/>
                  </a:ext>
                </a:extLst>
              </a:tr>
            </a:tbl>
          </a:graphicData>
        </a:graphic>
      </p:graphicFrame>
    </p:spTree>
    <p:extLst>
      <p:ext uri="{BB962C8B-B14F-4D97-AF65-F5344CB8AC3E}">
        <p14:creationId xmlns:p14="http://schemas.microsoft.com/office/powerpoint/2010/main" val="32729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 (Cont.)</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50220303"/>
              </p:ext>
            </p:extLst>
          </p:nvPr>
        </p:nvGraphicFramePr>
        <p:xfrm>
          <a:off x="506194" y="793199"/>
          <a:ext cx="8280400" cy="3082290"/>
        </p:xfrm>
        <a:graphic>
          <a:graphicData uri="http://schemas.openxmlformats.org/drawingml/2006/table">
            <a:tbl>
              <a:tblPr firstRow="1" bandRow="1">
                <a:tableStyleId>{5C22544A-7EE6-4342-B048-85BDC9FD1C3A}</a:tableStyleId>
              </a:tblPr>
              <a:tblGrid>
                <a:gridCol w="1542525">
                  <a:extLst>
                    <a:ext uri="{9D8B030D-6E8A-4147-A177-3AD203B41FA5}">
                      <a16:colId xmlns:a16="http://schemas.microsoft.com/office/drawing/2014/main" val="1337402727"/>
                    </a:ext>
                  </a:extLst>
                </a:gridCol>
                <a:gridCol w="6737875">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349636">
                <a:tc>
                  <a:txBody>
                    <a:bodyPr/>
                    <a:lstStyle/>
                    <a:p>
                      <a:pPr fontAlgn="ctr"/>
                      <a:r>
                        <a:rPr lang="en-US" sz="1600" b="1" dirty="0" err="1">
                          <a:effectLst/>
                        </a:rPr>
                        <a:t>ExStart</a:t>
                      </a:r>
                      <a:r>
                        <a:rPr lang="en-US" sz="1600" b="1" dirty="0">
                          <a:effectLst/>
                        </a:rPr>
                        <a:t> State</a:t>
                      </a:r>
                      <a:endParaRPr lang="en-US" sz="1600" b="0" dirty="0">
                        <a:effectLst/>
                      </a:endParaRPr>
                    </a:p>
                  </a:txBody>
                  <a:tcPr marL="47625" marR="47625" marT="47625" marB="47625" anchor="ctr"/>
                </a:tc>
                <a:tc>
                  <a:txBody>
                    <a:bodyPr/>
                    <a:lstStyle/>
                    <a:p>
                      <a:pPr fontAlgn="ctr"/>
                      <a:r>
                        <a:rPr lang="en-US" sz="1600" b="0" dirty="0">
                          <a:effectLst/>
                        </a:rPr>
                        <a:t>On point-to-point networks, the two routers decide which router will initiate the DBD packet exchange and decide upon the initial DBD packet sequence number.</a:t>
                      </a:r>
                    </a:p>
                  </a:txBody>
                  <a:tcPr marL="47625" marR="47625" marT="47625" marB="47625" anchor="ctr"/>
                </a:tc>
                <a:extLst>
                  <a:ext uri="{0D108BD9-81ED-4DB2-BD59-A6C34878D82A}">
                    <a16:rowId xmlns:a16="http://schemas.microsoft.com/office/drawing/2014/main" val="1224079440"/>
                  </a:ext>
                </a:extLst>
              </a:tr>
              <a:tr h="467011">
                <a:tc>
                  <a:txBody>
                    <a:bodyPr/>
                    <a:lstStyle/>
                    <a:p>
                      <a:pPr fontAlgn="ctr"/>
                      <a:r>
                        <a:rPr lang="en-US" sz="1600" b="1">
                          <a:effectLst/>
                        </a:rPr>
                        <a:t>Exchange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Routers exchange DBD packets.</a:t>
                      </a:r>
                    </a:p>
                    <a:p>
                      <a:pPr fontAlgn="ctr">
                        <a:buFont typeface="Arial" panose="020B0604020202020204" pitchFamily="34" charset="0"/>
                        <a:buChar char="•"/>
                      </a:pPr>
                      <a:r>
                        <a:rPr lang="en-US" sz="1600" b="0" dirty="0">
                          <a:effectLst/>
                        </a:rPr>
                        <a:t>If additional router information is required then transition to Loading; otherwise, transition to the Full state.</a:t>
                      </a:r>
                    </a:p>
                  </a:txBody>
                  <a:tcPr marL="47625" marR="47625" marT="47625" marB="47625" anchor="ctr"/>
                </a:tc>
                <a:extLst>
                  <a:ext uri="{0D108BD9-81ED-4DB2-BD59-A6C34878D82A}">
                    <a16:rowId xmlns:a16="http://schemas.microsoft.com/office/drawing/2014/main" val="1822317577"/>
                  </a:ext>
                </a:extLst>
              </a:tr>
              <a:tr h="485778">
                <a:tc>
                  <a:txBody>
                    <a:bodyPr/>
                    <a:lstStyle/>
                    <a:p>
                      <a:pPr fontAlgn="ctr"/>
                      <a:r>
                        <a:rPr lang="en-US" sz="1600" b="1">
                          <a:effectLst/>
                        </a:rPr>
                        <a:t>Loading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LSRs and LSUs are used to gain additional route information.</a:t>
                      </a:r>
                    </a:p>
                    <a:p>
                      <a:pPr fontAlgn="ctr">
                        <a:buFont typeface="Arial" panose="020B0604020202020204" pitchFamily="34" charset="0"/>
                        <a:buChar char="•"/>
                      </a:pPr>
                      <a:r>
                        <a:rPr lang="en-US" sz="1600" b="0" dirty="0">
                          <a:effectLst/>
                        </a:rPr>
                        <a:t>Routes are processed using the SPF algorithm.</a:t>
                      </a:r>
                    </a:p>
                    <a:p>
                      <a:pPr fontAlgn="ctr">
                        <a:buFont typeface="Arial" panose="020B0604020202020204" pitchFamily="34" charset="0"/>
                        <a:buChar char="•"/>
                      </a:pPr>
                      <a:r>
                        <a:rPr lang="en-US" sz="1600" b="0" dirty="0">
                          <a:effectLst/>
                        </a:rPr>
                        <a:t>Transition to the Full state.</a:t>
                      </a:r>
                    </a:p>
                  </a:txBody>
                  <a:tcPr marL="47625" marR="47625" marT="47625" marB="47625" anchor="ctr"/>
                </a:tc>
                <a:extLst>
                  <a:ext uri="{0D108BD9-81ED-4DB2-BD59-A6C34878D82A}">
                    <a16:rowId xmlns:a16="http://schemas.microsoft.com/office/drawing/2014/main" val="2209947322"/>
                  </a:ext>
                </a:extLst>
              </a:tr>
              <a:tr h="214553">
                <a:tc>
                  <a:txBody>
                    <a:bodyPr/>
                    <a:lstStyle/>
                    <a:p>
                      <a:pPr fontAlgn="ctr"/>
                      <a:r>
                        <a:rPr lang="en-US" sz="1600" b="1">
                          <a:effectLst/>
                        </a:rPr>
                        <a:t>Full State</a:t>
                      </a:r>
                      <a:endParaRPr lang="en-US" sz="1600" b="0">
                        <a:effectLst/>
                      </a:endParaRPr>
                    </a:p>
                  </a:txBody>
                  <a:tcPr marL="47625" marR="47625" marT="47625" marB="47625" anchor="ctr"/>
                </a:tc>
                <a:tc>
                  <a:txBody>
                    <a:bodyPr/>
                    <a:lstStyle/>
                    <a:p>
                      <a:pPr fontAlgn="ctr"/>
                      <a:r>
                        <a:rPr lang="en-US" sz="1600" b="0" dirty="0">
                          <a:effectLst/>
                        </a:rPr>
                        <a:t>The link-state database of the router is fully synchronized.</a:t>
                      </a:r>
                    </a:p>
                  </a:txBody>
                  <a:tcPr marL="47625" marR="47625" marT="47625" marB="47625" anchor="ctr"/>
                </a:tc>
                <a:extLst>
                  <a:ext uri="{0D108BD9-81ED-4DB2-BD59-A6C34878D82A}">
                    <a16:rowId xmlns:a16="http://schemas.microsoft.com/office/drawing/2014/main" val="748123781"/>
                  </a:ext>
                </a:extLst>
              </a:tr>
            </a:tbl>
          </a:graphicData>
        </a:graphic>
      </p:graphicFrame>
    </p:spTree>
    <p:extLst>
      <p:ext uri="{BB962C8B-B14F-4D97-AF65-F5344CB8AC3E}">
        <p14:creationId xmlns:p14="http://schemas.microsoft.com/office/powerpoint/2010/main" val="369090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70272573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a:t>
            </a:r>
          </a:p>
        </p:txBody>
      </p:sp>
      <p:sp>
        <p:nvSpPr>
          <p:cNvPr id="7" name="Content Placeholder 6">
            <a:extLst>
              <a:ext uri="{FF2B5EF4-FFF2-40B4-BE49-F238E27FC236}">
                <a16:creationId xmlns:a16="http://schemas.microsoft.com/office/drawing/2014/main" id="{AFBB3483-BC3B-4E63-A0E2-425C116636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determine if there is an OSPF neighbor on the link, the router sends a Hello packet that contains its router ID out all OSPF-enabled interfaces. The Hello packet is sent to the reserved All OSPF Routers IPv4 multicast address 224.0.0.5. Only OSPFv2 routers will process these packets. </a:t>
            </a:r>
          </a:p>
          <a:p>
            <a:pPr marL="342900" indent="-342900" algn="l">
              <a:buFont typeface="Arial" panose="020B0604020202020204" pitchFamily="34" charset="0"/>
              <a:buChar char="•"/>
            </a:pPr>
            <a:r>
              <a:rPr lang="en-US" sz="1600" dirty="0">
                <a:solidFill>
                  <a:srgbClr val="000000"/>
                </a:solidFill>
              </a:rPr>
              <a:t>The OSPF router ID is used by the OSPF process to uniquely identify each router in the OSPF area. A router ID is a 32-bit number formatted like an IPv4 address and assigned to uniquely identify a router among OSPF peers.</a:t>
            </a:r>
          </a:p>
          <a:p>
            <a:pPr marL="342900" indent="-342900" algn="l">
              <a:buFont typeface="Arial" panose="020B0604020202020204" pitchFamily="34" charset="0"/>
              <a:buChar char="•"/>
            </a:pPr>
            <a:r>
              <a:rPr lang="en-US" sz="1600" dirty="0">
                <a:solidFill>
                  <a:srgbClr val="000000"/>
                </a:solidFill>
              </a:rPr>
              <a:t>When a neighboring OSPF-enabled router receives a Hello packet with a router ID that is not within its neighbor list, the receiving router attempts to establish an adjacency with the initiating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47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 (Cont.)</a:t>
            </a:r>
          </a:p>
        </p:txBody>
      </p:sp>
      <p:sp>
        <p:nvSpPr>
          <p:cNvPr id="8" name="Rectangle 7">
            <a:extLst>
              <a:ext uri="{FF2B5EF4-FFF2-40B4-BE49-F238E27FC236}">
                <a16:creationId xmlns:a16="http://schemas.microsoft.com/office/drawing/2014/main" id="{021F3966-6D4B-473A-8A1B-10E36A124ED3}"/>
              </a:ext>
            </a:extLst>
          </p:cNvPr>
          <p:cNvSpPr/>
          <p:nvPr/>
        </p:nvSpPr>
        <p:spPr>
          <a:xfrm>
            <a:off x="420468" y="731837"/>
            <a:ext cx="7196959" cy="338554"/>
          </a:xfrm>
          <a:prstGeom prst="rect">
            <a:avLst/>
          </a:prstGeom>
        </p:spPr>
        <p:txBody>
          <a:bodyPr wrap="square">
            <a:spAutoFit/>
          </a:bodyPr>
          <a:lstStyle/>
          <a:p>
            <a:r>
              <a:rPr lang="en-US" sz="1600" dirty="0">
                <a:solidFill>
                  <a:srgbClr val="58585B"/>
                </a:solidFill>
                <a:latin typeface="+mn-lt"/>
              </a:rPr>
              <a:t>The process routers use to establish adjacency on a multiaccess network:</a:t>
            </a:r>
            <a:endParaRPr lang="en-US" sz="1600" dirty="0">
              <a:latin typeface="+mn-lt"/>
            </a:endParaRPr>
          </a:p>
        </p:txBody>
      </p:sp>
      <p:graphicFrame>
        <p:nvGraphicFramePr>
          <p:cNvPr id="5" name="Table 5">
            <a:extLst>
              <a:ext uri="{FF2B5EF4-FFF2-40B4-BE49-F238E27FC236}">
                <a16:creationId xmlns:a16="http://schemas.microsoft.com/office/drawing/2014/main" id="{9D8E6A32-8335-4314-B39B-1A0CDECB883C}"/>
              </a:ext>
            </a:extLst>
          </p:cNvPr>
          <p:cNvGraphicFramePr>
            <a:graphicFrameLocks noGrp="1"/>
          </p:cNvGraphicFramePr>
          <p:nvPr>
            <p:ph idx="1"/>
            <p:extLst>
              <p:ext uri="{D42A27DB-BD31-4B8C-83A1-F6EECF244321}">
                <p14:modId xmlns:p14="http://schemas.microsoft.com/office/powerpoint/2010/main" val="2844358377"/>
              </p:ext>
            </p:extLst>
          </p:nvPr>
        </p:nvGraphicFramePr>
        <p:xfrm>
          <a:off x="520943" y="1463674"/>
          <a:ext cx="8280401" cy="256032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val="3296650526"/>
                    </a:ext>
                  </a:extLst>
                </a:gridCol>
                <a:gridCol w="1813035">
                  <a:extLst>
                    <a:ext uri="{9D8B030D-6E8A-4147-A177-3AD203B41FA5}">
                      <a16:colId xmlns:a16="http://schemas.microsoft.com/office/drawing/2014/main" val="4059000616"/>
                    </a:ext>
                  </a:extLst>
                </a:gridCol>
                <a:gridCol w="6201050">
                  <a:extLst>
                    <a:ext uri="{9D8B030D-6E8A-4147-A177-3AD203B41FA5}">
                      <a16:colId xmlns:a16="http://schemas.microsoft.com/office/drawing/2014/main" val="36415615"/>
                    </a:ext>
                  </a:extLst>
                </a:gridCol>
              </a:tblGrid>
              <a:tr h="370840">
                <a:tc>
                  <a:txBody>
                    <a:bodyPr/>
                    <a:lstStyle/>
                    <a:p>
                      <a:r>
                        <a:rPr lang="en-US" sz="1200" b="0" dirty="0"/>
                        <a:t>1</a:t>
                      </a:r>
                    </a:p>
                  </a:txBody>
                  <a:tcPr/>
                </a:tc>
                <a:tc>
                  <a:txBody>
                    <a:bodyPr/>
                    <a:lstStyle/>
                    <a:p>
                      <a:r>
                        <a:rPr lang="en-US" sz="1200" b="0" dirty="0"/>
                        <a:t>Down to Init State</a:t>
                      </a:r>
                    </a:p>
                  </a:txBody>
                  <a:tcPr/>
                </a:tc>
                <a:tc>
                  <a:txBody>
                    <a:bodyPr/>
                    <a:lstStyle/>
                    <a:p>
                      <a:r>
                        <a:rPr lang="en-US" sz="1200" b="0" dirty="0"/>
                        <a:t>When OSPFv2 is enabled on the interface, R1 transitions from Down to Init and starts sending OSPFv2 Hellos out of the interface in an attempt to discover neighbors.</a:t>
                      </a:r>
                    </a:p>
                  </a:txBody>
                  <a:tcPr/>
                </a:tc>
                <a:extLst>
                  <a:ext uri="{0D108BD9-81ED-4DB2-BD59-A6C34878D82A}">
                    <a16:rowId xmlns:a16="http://schemas.microsoft.com/office/drawing/2014/main" val="1584428023"/>
                  </a:ext>
                </a:extLst>
              </a:tr>
              <a:tr h="370840">
                <a:tc>
                  <a:txBody>
                    <a:bodyPr/>
                    <a:lstStyle/>
                    <a:p>
                      <a:r>
                        <a:rPr lang="en-US" sz="1200" b="0" dirty="0"/>
                        <a:t>2</a:t>
                      </a:r>
                    </a:p>
                  </a:txBody>
                  <a:tcPr/>
                </a:tc>
                <a:tc>
                  <a:txBody>
                    <a:bodyPr/>
                    <a:lstStyle/>
                    <a:p>
                      <a:r>
                        <a:rPr lang="en-US" sz="1200" b="0" dirty="0"/>
                        <a:t>Init State</a:t>
                      </a:r>
                    </a:p>
                  </a:txBody>
                  <a:tcPr/>
                </a:tc>
                <a:tc>
                  <a:txBody>
                    <a:bodyPr/>
                    <a:lstStyle/>
                    <a:p>
                      <a:r>
                        <a:rPr lang="en-US" sz="1200" b="0" dirty="0"/>
                        <a:t>When a R2 receives a hello from the previously unknown router R1, it adds R1’s router ID to the neighbor list and responds with a Hello packet containing its own router ID.</a:t>
                      </a:r>
                    </a:p>
                  </a:txBody>
                  <a:tcPr/>
                </a:tc>
                <a:extLst>
                  <a:ext uri="{0D108BD9-81ED-4DB2-BD59-A6C34878D82A}">
                    <a16:rowId xmlns:a16="http://schemas.microsoft.com/office/drawing/2014/main" val="2934098518"/>
                  </a:ext>
                </a:extLst>
              </a:tr>
              <a:tr h="370840">
                <a:tc>
                  <a:txBody>
                    <a:bodyPr/>
                    <a:lstStyle/>
                    <a:p>
                      <a:r>
                        <a:rPr lang="en-US" sz="1200" b="0" dirty="0"/>
                        <a:t>3</a:t>
                      </a:r>
                    </a:p>
                  </a:txBody>
                  <a:tcPr/>
                </a:tc>
                <a:tc>
                  <a:txBody>
                    <a:bodyPr/>
                    <a:lstStyle/>
                    <a:p>
                      <a:r>
                        <a:rPr lang="en-US" sz="1200" b="0" dirty="0"/>
                        <a:t>Two-Way State</a:t>
                      </a:r>
                    </a:p>
                  </a:txBody>
                  <a:tcPr/>
                </a:tc>
                <a:tc>
                  <a:txBody>
                    <a:bodyPr/>
                    <a:lstStyle/>
                    <a:p>
                      <a:r>
                        <a:rPr lang="en-US" sz="1200" b="0" dirty="0"/>
                        <a:t>R1 receives R2’s hello and notices that the message contains the R1 router ID in the list of R2’s neighbors. R1 adds R2’s router ID to the neighbor list and transitions to the Two-Way State.</a:t>
                      </a:r>
                    </a:p>
                    <a:p>
                      <a:r>
                        <a:rPr lang="en-US" sz="1200" b="0" dirty="0"/>
                        <a:t>If R1 and R2 are connected with a point-to-point link, they transition to </a:t>
                      </a:r>
                      <a:r>
                        <a:rPr lang="en-US" sz="1200" b="0" dirty="0" err="1"/>
                        <a:t>ExStart</a:t>
                      </a:r>
                      <a:endParaRPr lang="en-US" sz="1200" b="0" dirty="0"/>
                    </a:p>
                    <a:p>
                      <a:r>
                        <a:rPr lang="en-US" sz="1200" b="0" dirty="0"/>
                        <a:t>If R1 and R2 are connected over a common Ethernet network, the DR/BDR election occurs.</a:t>
                      </a:r>
                    </a:p>
                  </a:txBody>
                  <a:tcPr/>
                </a:tc>
                <a:extLst>
                  <a:ext uri="{0D108BD9-81ED-4DB2-BD59-A6C34878D82A}">
                    <a16:rowId xmlns:a16="http://schemas.microsoft.com/office/drawing/2014/main" val="1602449379"/>
                  </a:ext>
                </a:extLst>
              </a:tr>
              <a:tr h="370840">
                <a:tc>
                  <a:txBody>
                    <a:bodyPr/>
                    <a:lstStyle/>
                    <a:p>
                      <a:r>
                        <a:rPr lang="en-US" sz="1200" b="0" dirty="0"/>
                        <a:t>4</a:t>
                      </a:r>
                    </a:p>
                  </a:txBody>
                  <a:tcPr/>
                </a:tc>
                <a:tc>
                  <a:txBody>
                    <a:bodyPr/>
                    <a:lstStyle/>
                    <a:p>
                      <a:r>
                        <a:rPr lang="en-US" sz="1200" b="0" dirty="0"/>
                        <a:t>Elect the DR &amp; BDR</a:t>
                      </a:r>
                    </a:p>
                  </a:txBody>
                  <a:tcPr/>
                </a:tc>
                <a:tc>
                  <a:txBody>
                    <a:bodyPr/>
                    <a:lstStyle/>
                    <a:p>
                      <a:r>
                        <a:rPr lang="en-US" sz="1200" b="0" dirty="0"/>
                        <a:t>The DR and BDR election occurs, where the router with the highest router ID or highest priority is elected as the DR, and second highest is the BDR</a:t>
                      </a:r>
                    </a:p>
                  </a:txBody>
                  <a:tcPr/>
                </a:tc>
                <a:extLst>
                  <a:ext uri="{0D108BD9-81ED-4DB2-BD59-A6C34878D82A}">
                    <a16:rowId xmlns:a16="http://schemas.microsoft.com/office/drawing/2014/main" val="1823193069"/>
                  </a:ext>
                </a:extLst>
              </a:tr>
            </a:tbl>
          </a:graphicData>
        </a:graphic>
      </p:graphicFrame>
    </p:spTree>
    <p:extLst>
      <p:ext uri="{BB962C8B-B14F-4D97-AF65-F5344CB8AC3E}">
        <p14:creationId xmlns:p14="http://schemas.microsoft.com/office/powerpoint/2010/main" val="184580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Synchronizing OSPF Databases</a:t>
            </a:r>
          </a:p>
        </p:txBody>
      </p:sp>
      <p:sp>
        <p:nvSpPr>
          <p:cNvPr id="4" name="Content Placeholder 3">
            <a:extLst>
              <a:ext uri="{FF2B5EF4-FFF2-40B4-BE49-F238E27FC236}">
                <a16:creationId xmlns:a16="http://schemas.microsoft.com/office/drawing/2014/main" id="{90654B0D-4339-4DE4-BAD7-3269435A87E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Two-Way state, routers transition to database synchronization states. This is a three step process, as follows:</a:t>
            </a:r>
          </a:p>
          <a:p>
            <a:pPr lvl="1"/>
            <a:r>
              <a:rPr lang="en-US" sz="1600" dirty="0">
                <a:solidFill>
                  <a:srgbClr val="000000"/>
                </a:solidFill>
              </a:rPr>
              <a:t>Decide first router: The router with the highest router ID sends its DBD first.</a:t>
            </a:r>
          </a:p>
          <a:p>
            <a:pPr lvl="1"/>
            <a:r>
              <a:rPr lang="en-US" sz="1600" dirty="0">
                <a:solidFill>
                  <a:srgbClr val="000000"/>
                </a:solidFill>
              </a:rPr>
              <a:t>Exchange DBDs: As many as needed to convey the database. The other router must acknowledge each DBD with an </a:t>
            </a:r>
            <a:r>
              <a:rPr lang="en-US" sz="1600" dirty="0" err="1">
                <a:solidFill>
                  <a:srgbClr val="000000"/>
                </a:solidFill>
              </a:rPr>
              <a:t>LSAck</a:t>
            </a:r>
            <a:r>
              <a:rPr lang="en-US" sz="1600" dirty="0">
                <a:solidFill>
                  <a:srgbClr val="000000"/>
                </a:solidFill>
              </a:rPr>
              <a:t> packet.</a:t>
            </a:r>
          </a:p>
          <a:p>
            <a:pPr lvl="1"/>
            <a:r>
              <a:rPr lang="en-US" sz="1600" dirty="0">
                <a:solidFill>
                  <a:srgbClr val="000000"/>
                </a:solidFill>
              </a:rPr>
              <a:t>Send an LSR: Each router compares the DBD information with the local LSDB. If the DBD has more current link information, the router transitions to the loading state.</a:t>
            </a:r>
          </a:p>
          <a:p>
            <a:pPr lvl="1"/>
            <a:endParaRPr lang="en-US" sz="1600" dirty="0">
              <a:solidFill>
                <a:srgbClr val="000000"/>
              </a:solidFill>
            </a:endParaRPr>
          </a:p>
          <a:p>
            <a:pPr marL="142875" lvl="1" indent="0">
              <a:buNone/>
            </a:pPr>
            <a:r>
              <a:rPr lang="en-US" sz="1600" dirty="0">
                <a:solidFill>
                  <a:srgbClr val="000000"/>
                </a:solidFill>
              </a:rPr>
              <a:t>After all LSRs have been exchanged and satisfied, the routers are considered synchronized and in a full state. Updates (LSUs) are sent:</a:t>
            </a:r>
          </a:p>
          <a:p>
            <a:pPr lvl="1"/>
            <a:r>
              <a:rPr lang="en-US" sz="1600" dirty="0">
                <a:solidFill>
                  <a:srgbClr val="000000"/>
                </a:solidFill>
              </a:rPr>
              <a:t>When a change is perceived (incremental updates)</a:t>
            </a:r>
          </a:p>
          <a:p>
            <a:pPr lvl="1"/>
            <a:r>
              <a:rPr lang="en-US" sz="1600" dirty="0">
                <a:solidFill>
                  <a:srgbClr val="000000"/>
                </a:solidFill>
              </a:rPr>
              <a:t>Every 30 minutes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1861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The Need for a DR</a:t>
            </a:r>
          </a:p>
        </p:txBody>
      </p:sp>
      <p:sp>
        <p:nvSpPr>
          <p:cNvPr id="5" name="Content Placeholder 4">
            <a:extLst>
              <a:ext uri="{FF2B5EF4-FFF2-40B4-BE49-F238E27FC236}">
                <a16:creationId xmlns:a16="http://schemas.microsoft.com/office/drawing/2014/main" id="{6FE35820-8635-4B2D-A3DB-7BD408787B0D}"/>
              </a:ext>
            </a:extLst>
          </p:cNvPr>
          <p:cNvSpPr>
            <a:spLocks noGrp="1"/>
          </p:cNvSpPr>
          <p:nvPr>
            <p:ph idx="1"/>
          </p:nvPr>
        </p:nvSpPr>
        <p:spPr>
          <a:xfrm>
            <a:off x="474662" y="731837"/>
            <a:ext cx="4396883" cy="3689897"/>
          </a:xfrm>
        </p:spPr>
        <p:txBody>
          <a:bodyPr/>
          <a:lstStyle/>
          <a:p>
            <a:pPr marL="0" indent="0" algn="l"/>
            <a:r>
              <a:rPr lang="en-US" sz="1600" dirty="0">
                <a:solidFill>
                  <a:srgbClr val="000000"/>
                </a:solidFill>
              </a:rPr>
              <a:t>Multiaccess networks can create two challenges for OSPF regarding the flooding of LSAs, as follows:</a:t>
            </a:r>
          </a:p>
          <a:p>
            <a:pPr marL="342900" indent="-342900" algn="l">
              <a:buFont typeface="Arial" panose="020B0604020202020204" pitchFamily="34" charset="0"/>
              <a:buChar char="•"/>
            </a:pPr>
            <a:r>
              <a:rPr lang="en-US" sz="1600" b="1" dirty="0">
                <a:solidFill>
                  <a:srgbClr val="000000"/>
                </a:solidFill>
              </a:rPr>
              <a:t>Creation of multiple adjacencies</a:t>
            </a:r>
            <a:r>
              <a:rPr lang="en-US" sz="1600" dirty="0">
                <a:solidFill>
                  <a:srgbClr val="000000"/>
                </a:solidFill>
              </a:rPr>
              <a:t> - Ethernet networks could potentially interconnect many OSPF routers over a common link. Creating adjacencies with every router would lead to an excessive number of LSAs exchanged between routers on the same network.</a:t>
            </a:r>
          </a:p>
          <a:p>
            <a:pPr marL="342900" indent="-342900" algn="l">
              <a:buFont typeface="Arial" panose="020B0604020202020204" pitchFamily="34" charset="0"/>
              <a:buChar char="•"/>
            </a:pPr>
            <a:r>
              <a:rPr lang="en-US" sz="1600" b="1" dirty="0">
                <a:solidFill>
                  <a:srgbClr val="000000"/>
                </a:solidFill>
              </a:rPr>
              <a:t>Extensive flooding of LSAs</a:t>
            </a:r>
            <a:r>
              <a:rPr lang="en-US" sz="1600" dirty="0">
                <a:solidFill>
                  <a:srgbClr val="000000"/>
                </a:solidFill>
              </a:rPr>
              <a:t> - Link-state routers flood their LSAs any time OSPF is initialized, or when there is a change in the topology. This flooding can become excessive.</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F0CD712-95F4-4F34-A8FF-757F146E1655}"/>
              </a:ext>
            </a:extLst>
          </p:cNvPr>
          <p:cNvPicPr>
            <a:picLocks noChangeAspect="1"/>
          </p:cNvPicPr>
          <p:nvPr/>
        </p:nvPicPr>
        <p:blipFill>
          <a:blip r:embed="rId3"/>
          <a:stretch>
            <a:fillRect/>
          </a:stretch>
        </p:blipFill>
        <p:spPr>
          <a:xfrm>
            <a:off x="5025587" y="943248"/>
            <a:ext cx="3790950" cy="3267075"/>
          </a:xfrm>
          <a:prstGeom prst="rect">
            <a:avLst/>
          </a:prstGeom>
        </p:spPr>
      </p:pic>
    </p:spTree>
    <p:extLst>
      <p:ext uri="{BB962C8B-B14F-4D97-AF65-F5344CB8AC3E}">
        <p14:creationId xmlns:p14="http://schemas.microsoft.com/office/powerpoint/2010/main" val="240504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LSA Flooding with a DR</a:t>
            </a:r>
          </a:p>
        </p:txBody>
      </p:sp>
      <p:sp>
        <p:nvSpPr>
          <p:cNvPr id="4" name="Content Placeholder 3">
            <a:extLst>
              <a:ext uri="{FF2B5EF4-FFF2-40B4-BE49-F238E27FC236}">
                <a16:creationId xmlns:a16="http://schemas.microsoft.com/office/drawing/2014/main" id="{2637EE69-BADB-4D5F-9A7A-8130B3025BE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increase in the number of routers on a multiaccess network also increases the number of LSAs exchanged between the routers. This flooding of LSAs significantly impacts the operation of OSPF.</a:t>
            </a:r>
          </a:p>
          <a:p>
            <a:pPr marL="342900" indent="-342900" algn="l">
              <a:buFont typeface="Arial" panose="020B0604020202020204" pitchFamily="34" charset="0"/>
              <a:buChar char="•"/>
            </a:pPr>
            <a:r>
              <a:rPr lang="en-US" sz="1600" dirty="0">
                <a:solidFill>
                  <a:srgbClr val="000000"/>
                </a:solidFill>
              </a:rPr>
              <a:t>If every router in a multiaccess network had to flood and acknowledge all received LSAs to all other routers on that same multiaccess network, the network traffic would become quite chaotic.</a:t>
            </a:r>
          </a:p>
          <a:p>
            <a:pPr marL="342900" indent="-342900" algn="l">
              <a:buFont typeface="Arial" panose="020B0604020202020204" pitchFamily="34" charset="0"/>
              <a:buChar char="•"/>
            </a:pPr>
            <a:r>
              <a:rPr lang="en-US" sz="1600" dirty="0">
                <a:solidFill>
                  <a:srgbClr val="000000"/>
                </a:solidFill>
              </a:rPr>
              <a:t>On multiaccess networks, OSPF elects a DR to be the collection and distribution point for LSAs sent and received. A BDR is also elected in case the DR fails. All other routers become DROTHERs. A DROTHER is a router that is neither the DR nor the BDR.</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The DR is only used for the dissemination of LSAs. The router will still use the best next-hop router indicated in the routing table for the forwarding of all other packets.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093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Open Shortest Path First (OSPF) is a link-state routing protocol that was developed as an alternative for the distance vector Routing Information Protocol (RIP). </a:t>
            </a:r>
          </a:p>
          <a:p>
            <a:pPr>
              <a:spcBef>
                <a:spcPts val="0"/>
              </a:spcBef>
              <a:spcAft>
                <a:spcPts val="0"/>
              </a:spcAft>
              <a:buFont typeface="Arial" panose="020B0604020202020204" pitchFamily="34" charset="0"/>
              <a:buChar char="•"/>
            </a:pPr>
            <a:r>
              <a:rPr lang="en-US" dirty="0"/>
              <a:t>OSPF is a link-state routing protocol that uses the concept of areas for scalability. </a:t>
            </a:r>
          </a:p>
          <a:p>
            <a:pPr>
              <a:spcBef>
                <a:spcPts val="0"/>
              </a:spcBef>
              <a:spcAft>
                <a:spcPts val="0"/>
              </a:spcAft>
              <a:buFont typeface="Arial" panose="020B0604020202020204" pitchFamily="34" charset="0"/>
              <a:buChar char="•"/>
            </a:pPr>
            <a:r>
              <a:rPr lang="en-US" dirty="0"/>
              <a:t>A link is an interface on a router. A link is also a network segment that connects two routers, or a stub network such as an Ethernet LAN that is connected to a single router. </a:t>
            </a:r>
          </a:p>
          <a:p>
            <a:pPr>
              <a:spcBef>
                <a:spcPts val="0"/>
              </a:spcBef>
              <a:spcAft>
                <a:spcPts val="0"/>
              </a:spcAft>
              <a:buFont typeface="Arial" panose="020B0604020202020204" pitchFamily="34" charset="0"/>
              <a:buChar char="•"/>
            </a:pPr>
            <a:r>
              <a:rPr lang="en-US" dirty="0"/>
              <a:t>All link-state information includes the network prefix, prefix length, and cost. </a:t>
            </a:r>
          </a:p>
          <a:p>
            <a:pPr>
              <a:spcBef>
                <a:spcPts val="0"/>
              </a:spcBef>
              <a:spcAft>
                <a:spcPts val="0"/>
              </a:spcAft>
              <a:buFont typeface="Arial" panose="020B0604020202020204" pitchFamily="34" charset="0"/>
              <a:buChar char="•"/>
            </a:pPr>
            <a:r>
              <a:rPr lang="en-US" dirty="0"/>
              <a:t>All routing protocols use routing protocol messages to exchange route information. The messages help build data structures, which are then processed using a routing algorithm. </a:t>
            </a:r>
          </a:p>
          <a:p>
            <a:pPr>
              <a:spcBef>
                <a:spcPts val="0"/>
              </a:spcBef>
              <a:spcAft>
                <a:spcPts val="0"/>
              </a:spcAft>
              <a:buFont typeface="Arial" panose="020B0604020202020204" pitchFamily="34" charset="0"/>
              <a:buChar char="•"/>
            </a:pPr>
            <a:r>
              <a:rPr lang="en-US" dirty="0"/>
              <a:t>Routers running OSPF exchange messages to convey routing information using five types of packets: the Hello packet, the database description packet, the link-state request packet, the link-state update packet, and the link-state acknowledgment packet. </a:t>
            </a:r>
          </a:p>
          <a:p>
            <a:pPr>
              <a:spcBef>
                <a:spcPts val="0"/>
              </a:spcBef>
              <a:spcAft>
                <a:spcPts val="0"/>
              </a:spcAft>
              <a:buFont typeface="Arial" panose="020B0604020202020204" pitchFamily="34" charset="0"/>
              <a:buChar char="•"/>
            </a:pPr>
            <a:r>
              <a:rPr lang="en-US" dirty="0"/>
              <a:t>OSPF messages are used to create and maintain three OSPF databases: the adjacency database creates the neighbor table, the link-state database (LSDB) creates the topology table, and the forwarding database creates the routing table. </a:t>
            </a:r>
          </a:p>
          <a:p>
            <a:pPr>
              <a:spcBef>
                <a:spcPts val="0"/>
              </a:spcBef>
              <a:spcAft>
                <a:spcPts val="0"/>
              </a:spcAft>
              <a:buFont typeface="Arial" panose="020B0604020202020204" pitchFamily="34" charset="0"/>
              <a:buChar char="•"/>
            </a:pPr>
            <a:r>
              <a:rPr lang="en-US" dirty="0"/>
              <a:t>The router builds the topology table using results of calculations based on the Dijkstra SPF (shortest-path first) algorithm. The SPF algorithm is based on the cumulative cost to reach a destination. In OSPF, cost is used to determine the best path to the destination.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maintain routing information, OSPF routers complete a generic link-state routing process to reach a state of convergence: Establish Neighbor Adjacencies, Exchange Link-State Advertisements, Build the Link State Database, Execute the SPF Algorithm, Choose the Best Route</a:t>
            </a:r>
          </a:p>
          <a:p>
            <a:pPr>
              <a:spcBef>
                <a:spcPts val="0"/>
              </a:spcBef>
              <a:spcAft>
                <a:spcPts val="0"/>
              </a:spcAft>
              <a:buFont typeface="Arial" panose="020B0604020202020204" pitchFamily="34" charset="0"/>
              <a:buChar char="•"/>
            </a:pPr>
            <a:r>
              <a:rPr lang="en-US" dirty="0"/>
              <a:t>With single-area OSPF any number can be used for the area, best practice is to use area 0. </a:t>
            </a:r>
          </a:p>
          <a:p>
            <a:pPr>
              <a:spcBef>
                <a:spcPts val="0"/>
              </a:spcBef>
              <a:spcAft>
                <a:spcPts val="0"/>
              </a:spcAft>
              <a:buFont typeface="Arial" panose="020B0604020202020204" pitchFamily="34" charset="0"/>
              <a:buChar char="•"/>
            </a:pPr>
            <a:r>
              <a:rPr lang="en-US" dirty="0"/>
              <a:t>Single-area OSPF is useful in smaller networks with few routers. </a:t>
            </a:r>
          </a:p>
          <a:p>
            <a:pPr>
              <a:spcBef>
                <a:spcPts val="0"/>
              </a:spcBef>
              <a:spcAft>
                <a:spcPts val="0"/>
              </a:spcAft>
              <a:buFont typeface="Arial" panose="020B0604020202020204" pitchFamily="34" charset="0"/>
              <a:buChar char="•"/>
            </a:pPr>
            <a:r>
              <a:rPr lang="en-US" dirty="0"/>
              <a:t>With multiarea OSPF, one large routing domain can be divided into smaller areas, to support hierarchical routing. Routing still occurs between the areas (interarea routing), while many of the processor intensive routing operations, such as recalculating the database, are kept within an area. </a:t>
            </a:r>
          </a:p>
          <a:p>
            <a:pPr>
              <a:spcBef>
                <a:spcPts val="0"/>
              </a:spcBef>
              <a:spcAft>
                <a:spcPts val="0"/>
              </a:spcAft>
              <a:buFont typeface="Arial" panose="020B0604020202020204" pitchFamily="34" charset="0"/>
              <a:buChar char="•"/>
            </a:pPr>
            <a:r>
              <a:rPr lang="en-US" dirty="0"/>
              <a:t>OSPFv3 is the OSPFv2 equivalent for exchanging IPv6 prefixes. Recall that in IPv6, the network address is referred to as the prefix and the subnet mask is called the prefix-length.</a:t>
            </a:r>
          </a:p>
          <a:p>
            <a:pPr>
              <a:spcBef>
                <a:spcPts val="0"/>
              </a:spcBef>
              <a:spcAft>
                <a:spcPts val="0"/>
              </a:spcAft>
              <a:buFont typeface="Arial" panose="020B0604020202020204" pitchFamily="34" charset="0"/>
              <a:buChar char="•"/>
            </a:pPr>
            <a:r>
              <a:rPr lang="en-US" dirty="0"/>
              <a:t>OSPF uses the following link-state packets (LSPs) to establish and maintain neighbor adjacencies and exchange routing updates: 1 Hello, 2 DBD, 3 LSR, 4 LSU, and 5 </a:t>
            </a:r>
            <a:r>
              <a:rPr lang="en-US" dirty="0" err="1"/>
              <a:t>LSAck</a:t>
            </a:r>
            <a:r>
              <a:rPr lang="en-US" dirty="0"/>
              <a:t>. </a:t>
            </a:r>
          </a:p>
          <a:p>
            <a:pPr>
              <a:spcBef>
                <a:spcPts val="0"/>
              </a:spcBef>
              <a:spcAft>
                <a:spcPts val="0"/>
              </a:spcAft>
              <a:buFont typeface="Arial" panose="020B0604020202020204" pitchFamily="34" charset="0"/>
              <a:buChar char="•"/>
            </a:pPr>
            <a:r>
              <a:rPr lang="en-US" dirty="0"/>
              <a:t>LSUs are also used to forward OSPF routing updates, such as link changes. </a:t>
            </a:r>
          </a:p>
          <a:p>
            <a:pPr>
              <a:spcBef>
                <a:spcPts val="0"/>
              </a:spcBef>
              <a:spcAft>
                <a:spcPts val="0"/>
              </a:spcAft>
              <a:buFont typeface="Arial" panose="020B0604020202020204" pitchFamily="34" charset="0"/>
              <a:buChar char="•"/>
            </a:pPr>
            <a:r>
              <a:rPr lang="en-US" dirty="0"/>
              <a:t>Hello packets are used to: Discover OSPF neighbors and establish neighbor adjacencies, Advertise parameters on which two routers must agree to become neighbors, and Elect the Designated Router (DR) and Backup Designated Router (BDR) on multiaccess networks like Ethernet. Point-to-point links do not require DR or BDR.</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88174646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Some important fields in the Hello packet are type, router ID, area ID, network mask, hello interval, router priority, dead interval, DR, BDR and list of neighbors.</a:t>
            </a:r>
          </a:p>
          <a:p>
            <a:pPr>
              <a:spcBef>
                <a:spcPts val="0"/>
              </a:spcBef>
              <a:spcAft>
                <a:spcPts val="0"/>
              </a:spcAft>
              <a:buFont typeface="Arial" panose="020B0604020202020204" pitchFamily="34" charset="0"/>
              <a:buChar char="•"/>
            </a:pPr>
            <a:r>
              <a:rPr lang="en-US" dirty="0"/>
              <a:t>The states that OSPF progresses through to do reach convergence are down state, </a:t>
            </a:r>
            <a:r>
              <a:rPr lang="en-US" dirty="0" err="1"/>
              <a:t>init</a:t>
            </a:r>
            <a:r>
              <a:rPr lang="en-US" dirty="0"/>
              <a:t> state, two-way state, </a:t>
            </a:r>
            <a:r>
              <a:rPr lang="en-US" dirty="0" err="1"/>
              <a:t>ExStart</a:t>
            </a:r>
            <a:r>
              <a:rPr lang="en-US" dirty="0"/>
              <a:t> state, Exchange state, loading state, and full state. </a:t>
            </a:r>
          </a:p>
          <a:p>
            <a:pPr>
              <a:spcBef>
                <a:spcPts val="0"/>
              </a:spcBef>
              <a:spcAft>
                <a:spcPts val="0"/>
              </a:spcAft>
              <a:buFont typeface="Arial" panose="020B0604020202020204" pitchFamily="34" charset="0"/>
              <a:buChar char="•"/>
            </a:pPr>
            <a:r>
              <a:rPr lang="en-US" dirty="0"/>
              <a:t>When OSPF is enabled on an interface, the router must determine if there is another OSPF neighbor on the link by sending a Hello packet that contains its router ID out all OSPF-enabled interfaces. </a:t>
            </a:r>
          </a:p>
          <a:p>
            <a:pPr>
              <a:spcBef>
                <a:spcPts val="0"/>
              </a:spcBef>
              <a:spcAft>
                <a:spcPts val="0"/>
              </a:spcAft>
              <a:buFont typeface="Arial" panose="020B0604020202020204" pitchFamily="34" charset="0"/>
              <a:buChar char="•"/>
            </a:pPr>
            <a:r>
              <a:rPr lang="en-US" dirty="0"/>
              <a:t>The Hello packet is sent to the reserved All OSPF Routers IPv4 multicast address 224.0.0.5. Only OSPFv2 routers will process these packets. </a:t>
            </a:r>
          </a:p>
          <a:p>
            <a:pPr>
              <a:spcBef>
                <a:spcPts val="0"/>
              </a:spcBef>
              <a:spcAft>
                <a:spcPts val="0"/>
              </a:spcAft>
              <a:buFont typeface="Arial" panose="020B0604020202020204" pitchFamily="34" charset="0"/>
              <a:buChar char="•"/>
            </a:pPr>
            <a:r>
              <a:rPr lang="en-US" dirty="0"/>
              <a:t>When a neighboring OSPF-enabled router receives a Hello packet with a router ID that is not within its neighbor list, the receiving router attempts to establish an adjacency with the initiating router. </a:t>
            </a:r>
          </a:p>
          <a:p>
            <a:pPr>
              <a:spcBef>
                <a:spcPts val="0"/>
              </a:spcBef>
              <a:spcAft>
                <a:spcPts val="0"/>
              </a:spcAft>
              <a:buFont typeface="Arial" panose="020B0604020202020204" pitchFamily="34" charset="0"/>
              <a:buChar char="•"/>
            </a:pPr>
            <a:r>
              <a:rPr lang="en-US" dirty="0"/>
              <a:t>After the Two-Way state, routers transition to database synchronization states, which is a three step process:</a:t>
            </a:r>
          </a:p>
          <a:p>
            <a:pPr>
              <a:spcBef>
                <a:spcPts val="0"/>
              </a:spcBef>
              <a:spcAft>
                <a:spcPts val="0"/>
              </a:spcAft>
              <a:buFont typeface="Arial" panose="020B0604020202020204" pitchFamily="34" charset="0"/>
              <a:buChar char="•"/>
            </a:pPr>
            <a:r>
              <a:rPr lang="en-US" dirty="0"/>
              <a:t>Multiaccess networks can create two challenges for OSPF regarding the flooding of LSAs: the creation of multiple adjacencies and extensive flooding of LSAs.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390025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dramatic increase in the number of routers also dramatically increases the number of LSAs exchanged between the routers. </a:t>
            </a:r>
          </a:p>
          <a:p>
            <a:pPr>
              <a:spcBef>
                <a:spcPts val="0"/>
              </a:spcBef>
              <a:spcAft>
                <a:spcPts val="0"/>
              </a:spcAft>
              <a:buFont typeface="Arial" panose="020B0604020202020204" pitchFamily="34" charset="0"/>
              <a:buChar char="•"/>
            </a:pPr>
            <a:r>
              <a:rPr lang="en-US" dirty="0"/>
              <a:t>This flooding of LSAs significantly impact the operation of OSPF. If every router in a multiaccess network had to flood and acknowledge all received LSAs to all other routers on that same multiaccess network, the network traffic would become quite chaotic. This is why DR and BDR election is necessary. </a:t>
            </a:r>
          </a:p>
          <a:p>
            <a:pPr>
              <a:spcBef>
                <a:spcPts val="0"/>
              </a:spcBef>
              <a:spcAft>
                <a:spcPts val="0"/>
              </a:spcAft>
              <a:buFont typeface="Arial" panose="020B0604020202020204" pitchFamily="34" charset="0"/>
              <a:buChar char="•"/>
            </a:pPr>
            <a:r>
              <a:rPr lang="en-US" dirty="0"/>
              <a:t>On multiaccess networks, OSPF elects a DR to be the collection and distribution point for LSAs sent and received. A BDR is also elected in case the DR fails.</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4082010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7">
            <a:extLst>
              <a:ext uri="{FF2B5EF4-FFF2-40B4-BE49-F238E27FC236}">
                <a16:creationId xmlns:a16="http://schemas.microsoft.com/office/drawing/2014/main" id="{B606026C-C877-46AA-869B-9FD334588E61}"/>
              </a:ext>
            </a:extLst>
          </p:cNvPr>
          <p:cNvPicPr>
            <a:picLocks noGrp="1" noChangeAspect="1"/>
          </p:cNvPicPr>
          <p:nvPr>
            <p:ph idx="1"/>
          </p:nvPr>
        </p:nvPicPr>
        <p:blipFill>
          <a:blip r:embed="rId3"/>
          <a:stretch>
            <a:fillRect/>
          </a:stretch>
        </p:blipFill>
        <p:spPr>
          <a:xfrm>
            <a:off x="254864" y="1157329"/>
            <a:ext cx="8632684" cy="3438442"/>
          </a:xfrm>
        </p:spPr>
      </p:pic>
    </p:spTree>
    <p:custDataLst>
      <p:tags r:id="rId1"/>
    </p:custDataLst>
    <p:extLst>
      <p:ext uri="{BB962C8B-B14F-4D97-AF65-F5344CB8AC3E}">
        <p14:creationId xmlns:p14="http://schemas.microsoft.com/office/powerpoint/2010/main" val="32054775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Single-Area OSPFv2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E4085204-9A6B-5840-B871-B1B4B52E0E2C}"/>
              </a:ext>
            </a:extLst>
          </p:cNvPr>
          <p:cNvSpPr>
            <a:spLocks noGrp="1"/>
          </p:cNvSpPr>
          <p:nvPr>
            <p:ph idx="1"/>
          </p:nvPr>
        </p:nvSpPr>
        <p:spPr>
          <a:xfrm>
            <a:off x="144065" y="798944"/>
            <a:ext cx="4128390" cy="4155319"/>
          </a:xfrm>
        </p:spPr>
        <p:txBody>
          <a:bodyPr/>
          <a:lstStyle/>
          <a:p>
            <a:pPr>
              <a:spcBef>
                <a:spcPts val="0"/>
              </a:spcBef>
              <a:spcAft>
                <a:spcPts val="0"/>
              </a:spcAft>
              <a:buFont typeface="Arial" panose="020B0604020202020204" pitchFamily="34" charset="0"/>
              <a:buChar char="•"/>
            </a:pPr>
            <a:r>
              <a:rPr lang="en-US" dirty="0"/>
              <a:t>single-area OSPFv2</a:t>
            </a:r>
          </a:p>
          <a:p>
            <a:pPr>
              <a:spcBef>
                <a:spcPts val="0"/>
              </a:spcBef>
              <a:spcAft>
                <a:spcPts val="0"/>
              </a:spcAft>
              <a:buFont typeface="Arial" panose="020B0604020202020204" pitchFamily="34" charset="0"/>
              <a:buChar char="•"/>
            </a:pPr>
            <a:r>
              <a:rPr lang="en-US" dirty="0"/>
              <a:t>multiarea OSPF</a:t>
            </a:r>
          </a:p>
          <a:p>
            <a:pPr>
              <a:spcBef>
                <a:spcPts val="0"/>
              </a:spcBef>
              <a:spcAft>
                <a:spcPts val="0"/>
              </a:spcAft>
              <a:buFont typeface="Arial" panose="020B0604020202020204" pitchFamily="34" charset="0"/>
              <a:buChar char="•"/>
            </a:pPr>
            <a:r>
              <a:rPr lang="en-US" dirty="0"/>
              <a:t>OSPFv3</a:t>
            </a:r>
          </a:p>
          <a:p>
            <a:pPr>
              <a:spcBef>
                <a:spcPts val="0"/>
              </a:spcBef>
              <a:spcAft>
                <a:spcPts val="0"/>
              </a:spcAft>
              <a:buFont typeface="Arial" panose="020B0604020202020204" pitchFamily="34" charset="0"/>
              <a:buChar char="•"/>
            </a:pPr>
            <a:r>
              <a:rPr lang="en-US" dirty="0"/>
              <a:t>link-state routing protocol</a:t>
            </a:r>
          </a:p>
          <a:p>
            <a:pPr>
              <a:spcBef>
                <a:spcPts val="0"/>
              </a:spcBef>
              <a:spcAft>
                <a:spcPts val="0"/>
              </a:spcAft>
              <a:buFont typeface="Arial" panose="020B0604020202020204" pitchFamily="34" charset="0"/>
              <a:buChar char="•"/>
            </a:pPr>
            <a:r>
              <a:rPr lang="en-US" dirty="0"/>
              <a:t>distance vector routing protocol</a:t>
            </a:r>
          </a:p>
          <a:p>
            <a:pPr>
              <a:spcBef>
                <a:spcPts val="0"/>
              </a:spcBef>
              <a:spcAft>
                <a:spcPts val="0"/>
              </a:spcAft>
              <a:buFont typeface="Arial" panose="020B0604020202020204" pitchFamily="34" charset="0"/>
              <a:buChar char="•"/>
            </a:pPr>
            <a:r>
              <a:rPr lang="en-US" dirty="0"/>
              <a:t>hello packet</a:t>
            </a:r>
          </a:p>
          <a:p>
            <a:pPr>
              <a:spcBef>
                <a:spcPts val="0"/>
              </a:spcBef>
              <a:spcAft>
                <a:spcPts val="0"/>
              </a:spcAft>
              <a:buFont typeface="Arial" panose="020B0604020202020204" pitchFamily="34" charset="0"/>
              <a:buChar char="•"/>
            </a:pPr>
            <a:r>
              <a:rPr lang="en-US" dirty="0"/>
              <a:t>database descriptor packet (DBD)</a:t>
            </a:r>
          </a:p>
          <a:p>
            <a:pPr>
              <a:spcBef>
                <a:spcPts val="0"/>
              </a:spcBef>
              <a:spcAft>
                <a:spcPts val="0"/>
              </a:spcAft>
              <a:buFont typeface="Arial" panose="020B0604020202020204" pitchFamily="34" charset="0"/>
              <a:buChar char="•"/>
            </a:pPr>
            <a:r>
              <a:rPr lang="en-US" dirty="0"/>
              <a:t>link-state request packet (LSR)</a:t>
            </a:r>
          </a:p>
          <a:p>
            <a:pPr>
              <a:spcBef>
                <a:spcPts val="0"/>
              </a:spcBef>
              <a:spcAft>
                <a:spcPts val="0"/>
              </a:spcAft>
              <a:buFont typeface="Arial" panose="020B0604020202020204" pitchFamily="34" charset="0"/>
              <a:buChar char="•"/>
            </a:pPr>
            <a:r>
              <a:rPr lang="en-US" dirty="0"/>
              <a:t>link-state update packet (LSU)</a:t>
            </a:r>
          </a:p>
          <a:p>
            <a:pPr>
              <a:spcBef>
                <a:spcPts val="0"/>
              </a:spcBef>
              <a:spcAft>
                <a:spcPts val="0"/>
              </a:spcAft>
              <a:buFont typeface="Arial" panose="020B0604020202020204" pitchFamily="34" charset="0"/>
              <a:buChar char="•"/>
            </a:pPr>
            <a:r>
              <a:rPr lang="en-US" dirty="0"/>
              <a:t>link-state acknowledgment packet (</a:t>
            </a:r>
            <a:r>
              <a:rPr lang="en-US" dirty="0" err="1"/>
              <a:t>LSAck</a:t>
            </a:r>
            <a:r>
              <a:rPr lang="en-US" dirty="0"/>
              <a:t>)</a:t>
            </a:r>
          </a:p>
          <a:p>
            <a:pPr>
              <a:spcBef>
                <a:spcPts val="0"/>
              </a:spcBef>
              <a:spcAft>
                <a:spcPts val="0"/>
              </a:spcAft>
              <a:buFont typeface="Arial" panose="020B0604020202020204" pitchFamily="34" charset="0"/>
              <a:buChar char="•"/>
            </a:pPr>
            <a:r>
              <a:rPr lang="en-US" dirty="0"/>
              <a:t>link-state database</a:t>
            </a:r>
          </a:p>
          <a:p>
            <a:pPr>
              <a:spcBef>
                <a:spcPts val="0"/>
              </a:spcBef>
              <a:spcAft>
                <a:spcPts val="0"/>
              </a:spcAft>
              <a:buFont typeface="Arial" panose="020B0604020202020204" pitchFamily="34" charset="0"/>
              <a:buChar char="•"/>
            </a:pPr>
            <a:r>
              <a:rPr lang="en-US" dirty="0"/>
              <a:t>adjacency database</a:t>
            </a:r>
          </a:p>
          <a:p>
            <a:pPr>
              <a:spcBef>
                <a:spcPts val="0"/>
              </a:spcBef>
              <a:spcAft>
                <a:spcPts val="0"/>
              </a:spcAft>
              <a:buFont typeface="Arial" panose="020B0604020202020204" pitchFamily="34" charset="0"/>
              <a:buChar char="•"/>
            </a:pPr>
            <a:r>
              <a:rPr lang="en-US" dirty="0"/>
              <a:t>forwarding database</a:t>
            </a:r>
          </a:p>
          <a:p>
            <a:pPr>
              <a:spcBef>
                <a:spcPts val="0"/>
              </a:spcBef>
              <a:spcAft>
                <a:spcPts val="0"/>
              </a:spcAft>
              <a:buFont typeface="Arial" panose="020B0604020202020204" pitchFamily="34" charset="0"/>
              <a:buChar char="•"/>
            </a:pPr>
            <a:r>
              <a:rPr lang="en-US" dirty="0"/>
              <a:t>Dijkstra shortest-path first (SPF)</a:t>
            </a:r>
          </a:p>
          <a:p>
            <a:pPr>
              <a:spcBef>
                <a:spcPts val="0"/>
              </a:spcBef>
              <a:spcAft>
                <a:spcPts val="0"/>
              </a:spcAft>
              <a:buFont typeface="Arial" panose="020B0604020202020204" pitchFamily="34" charset="0"/>
              <a:buChar char="•"/>
            </a:pPr>
            <a:r>
              <a:rPr lang="en-US" dirty="0"/>
              <a:t>neighbor adjacency</a:t>
            </a:r>
          </a:p>
        </p:txBody>
      </p:sp>
      <p:sp>
        <p:nvSpPr>
          <p:cNvPr id="4" name="Content Placeholder 2">
            <a:extLst>
              <a:ext uri="{FF2B5EF4-FFF2-40B4-BE49-F238E27FC236}">
                <a16:creationId xmlns:a16="http://schemas.microsoft.com/office/drawing/2014/main" id="{3270EA2A-75A7-4E7A-AC77-7BB563A68C8A}"/>
              </a:ext>
            </a:extLst>
          </p:cNvPr>
          <p:cNvSpPr txBox="1">
            <a:spLocks/>
          </p:cNvSpPr>
          <p:nvPr/>
        </p:nvSpPr>
        <p:spPr bwMode="auto">
          <a:xfrm>
            <a:off x="4348203" y="798943"/>
            <a:ext cx="4128390"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dirty="0"/>
              <a:t>OSPFv3 Address Families</a:t>
            </a:r>
          </a:p>
          <a:p>
            <a:pPr>
              <a:spcBef>
                <a:spcPts val="0"/>
              </a:spcBef>
              <a:spcAft>
                <a:spcPts val="0"/>
              </a:spcAft>
              <a:buFont typeface="Arial" panose="020B0604020202020204" pitchFamily="34" charset="0"/>
              <a:buChar char="•"/>
            </a:pPr>
            <a:r>
              <a:rPr lang="en-US" dirty="0"/>
              <a:t>link-state advertisement</a:t>
            </a:r>
          </a:p>
          <a:p>
            <a:pPr>
              <a:spcBef>
                <a:spcPts val="0"/>
              </a:spcBef>
              <a:spcAft>
                <a:spcPts val="0"/>
              </a:spcAft>
              <a:buFont typeface="Arial" panose="020B0604020202020204" pitchFamily="34" charset="0"/>
              <a:buChar char="•"/>
            </a:pPr>
            <a:r>
              <a:rPr lang="en-US" dirty="0"/>
              <a:t>router ID</a:t>
            </a:r>
          </a:p>
          <a:p>
            <a:pPr>
              <a:spcBef>
                <a:spcPts val="0"/>
              </a:spcBef>
              <a:spcAft>
                <a:spcPts val="0"/>
              </a:spcAft>
              <a:buFont typeface="Arial" panose="020B0604020202020204" pitchFamily="34" charset="0"/>
              <a:buChar char="•"/>
            </a:pPr>
            <a:r>
              <a:rPr lang="en-US" dirty="0"/>
              <a:t>designated router</a:t>
            </a:r>
          </a:p>
          <a:p>
            <a:pPr>
              <a:spcBef>
                <a:spcPts val="0"/>
              </a:spcBef>
              <a:spcAft>
                <a:spcPts val="0"/>
              </a:spcAft>
              <a:buFont typeface="Arial" panose="020B0604020202020204" pitchFamily="34" charset="0"/>
              <a:buChar char="•"/>
            </a:pPr>
            <a:r>
              <a:rPr lang="en-US" dirty="0"/>
              <a:t>backup designated router</a:t>
            </a:r>
          </a:p>
          <a:p>
            <a:pPr>
              <a:spcBef>
                <a:spcPts val="0"/>
              </a:spcBef>
              <a:spcAft>
                <a:spcPts val="0"/>
              </a:spcAft>
              <a:buFont typeface="Arial" panose="020B0604020202020204" pitchFamily="34" charset="0"/>
              <a:buChar char="•"/>
            </a:pPr>
            <a:r>
              <a:rPr lang="en-US" dirty="0"/>
              <a:t>down state</a:t>
            </a:r>
          </a:p>
          <a:p>
            <a:pPr>
              <a:spcBef>
                <a:spcPts val="0"/>
              </a:spcBef>
              <a:spcAft>
                <a:spcPts val="0"/>
              </a:spcAft>
              <a:buFont typeface="Arial" panose="020B0604020202020204" pitchFamily="34" charset="0"/>
              <a:buChar char="•"/>
            </a:pPr>
            <a:r>
              <a:rPr lang="en-US" dirty="0"/>
              <a:t>Init state</a:t>
            </a:r>
          </a:p>
          <a:p>
            <a:pPr>
              <a:spcBef>
                <a:spcPts val="0"/>
              </a:spcBef>
              <a:spcAft>
                <a:spcPts val="0"/>
              </a:spcAft>
              <a:buFont typeface="Arial" panose="020B0604020202020204" pitchFamily="34" charset="0"/>
              <a:buChar char="•"/>
            </a:pPr>
            <a:r>
              <a:rPr lang="en-US" dirty="0"/>
              <a:t>two-way state</a:t>
            </a:r>
          </a:p>
          <a:p>
            <a:pPr>
              <a:spcBef>
                <a:spcPts val="0"/>
              </a:spcBef>
              <a:spcAft>
                <a:spcPts val="0"/>
              </a:spcAft>
              <a:buFont typeface="Arial" panose="020B0604020202020204" pitchFamily="34" charset="0"/>
              <a:buChar char="•"/>
            </a:pPr>
            <a:r>
              <a:rPr lang="en-US" dirty="0" err="1"/>
              <a:t>ExStart</a:t>
            </a:r>
            <a:r>
              <a:rPr lang="en-US" dirty="0"/>
              <a:t> state</a:t>
            </a:r>
          </a:p>
          <a:p>
            <a:pPr>
              <a:spcBef>
                <a:spcPts val="0"/>
              </a:spcBef>
              <a:spcAft>
                <a:spcPts val="0"/>
              </a:spcAft>
              <a:buFont typeface="Arial" panose="020B0604020202020204" pitchFamily="34" charset="0"/>
              <a:buChar char="•"/>
            </a:pPr>
            <a:r>
              <a:rPr lang="en-US" dirty="0"/>
              <a:t>Exchange state</a:t>
            </a:r>
          </a:p>
          <a:p>
            <a:pPr>
              <a:spcBef>
                <a:spcPts val="0"/>
              </a:spcBef>
              <a:spcAft>
                <a:spcPts val="0"/>
              </a:spcAft>
              <a:buFont typeface="Arial" panose="020B0604020202020204" pitchFamily="34" charset="0"/>
              <a:buChar char="•"/>
            </a:pPr>
            <a:r>
              <a:rPr lang="en-US" dirty="0"/>
              <a:t>loading state</a:t>
            </a:r>
          </a:p>
          <a:p>
            <a:pPr>
              <a:spcBef>
                <a:spcPts val="0"/>
              </a:spcBef>
              <a:spcAft>
                <a:spcPts val="0"/>
              </a:spcAft>
              <a:buFont typeface="Arial" panose="020B0604020202020204" pitchFamily="34" charset="0"/>
              <a:buChar char="•"/>
            </a:pPr>
            <a:r>
              <a:rPr lang="en-US" dirty="0"/>
              <a:t>full state</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These activities are completed using Packet Tracer in Physical Mode.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are designed to emulate the corresponding Labs.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can be used instead of the lab when access to physical equipment is not possible.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These activities often do not have the level of scaffolding that is present in PT activities that immediately precede these activities.</a:t>
            </a:r>
          </a:p>
          <a:p>
            <a:pPr marL="0" marR="0" lvl="0" indent="0"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727406078"/>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840366">
                  <a:extLst>
                    <a:ext uri="{9D8B030D-6E8A-4147-A177-3AD203B41FA5}">
                      <a16:colId xmlns:a16="http://schemas.microsoft.com/office/drawing/2014/main" val="20001"/>
                    </a:ext>
                  </a:extLst>
                </a:gridCol>
                <a:gridCol w="2453832">
                  <a:extLst>
                    <a:ext uri="{9D8B030D-6E8A-4147-A177-3AD203B41FA5}">
                      <a16:colId xmlns:a16="http://schemas.microsoft.com/office/drawing/2014/main" val="3156509146"/>
                    </a:ext>
                  </a:extLst>
                </a:gridCol>
                <a:gridCol w="3252487">
                  <a:extLst>
                    <a:ext uri="{9D8B030D-6E8A-4147-A177-3AD203B41FA5}">
                      <a16:colId xmlns:a16="http://schemas.microsoft.com/office/drawing/2014/main" val="20002"/>
                    </a:ext>
                  </a:extLst>
                </a:gridCol>
                <a:gridCol w="168273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400" dirty="0">
                          <a:solidFill>
                            <a:srgbClr val="000000"/>
                          </a:solidFill>
                          <a:latin typeface="+mn-lt"/>
                        </a:rPr>
                        <a:t>1.0.3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Video</a:t>
                      </a:r>
                    </a:p>
                  </a:txBody>
                  <a:tcPr marL="68580" marR="68580" marT="34290" marB="34290" anchor="ctr"/>
                </a:tc>
                <a:tc>
                  <a:txBody>
                    <a:bodyPr/>
                    <a:lstStyle/>
                    <a:p>
                      <a:r>
                        <a:rPr lang="en-US" sz="1400" dirty="0">
                          <a:solidFill>
                            <a:srgbClr val="000000"/>
                          </a:solidFill>
                          <a:latin typeface="+mn-lt"/>
                        </a:rPr>
                        <a:t>Download and Install Packet Tracer</a:t>
                      </a:r>
                    </a:p>
                  </a:txBody>
                  <a:tcPr marL="68580" marR="68580" marT="34290" marB="34290" anchor="ctr"/>
                </a:tc>
                <a:tc>
                  <a:txBody>
                    <a:bodyPr/>
                    <a:lstStyle/>
                    <a:p>
                      <a:r>
                        <a:rPr lang="en-US" sz="14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536130761"/>
                  </a:ext>
                </a:extLst>
              </a:tr>
              <a:tr h="350784">
                <a:tc>
                  <a:txBody>
                    <a:bodyPr/>
                    <a:lstStyle/>
                    <a:p>
                      <a:pPr algn="ctr"/>
                      <a:r>
                        <a:rPr lang="en-US" sz="1400" dirty="0">
                          <a:solidFill>
                            <a:srgbClr val="000000"/>
                          </a:solidFill>
                          <a:latin typeface="+mn-lt"/>
                        </a:rPr>
                        <a:t>1.0.4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Video</a:t>
                      </a:r>
                    </a:p>
                  </a:txBody>
                  <a:tcPr marL="68580" marR="68580" marT="34290" marB="34290" anchor="ctr"/>
                </a:tc>
                <a:tc>
                  <a:txBody>
                    <a:bodyPr/>
                    <a:lstStyle/>
                    <a:p>
                      <a:r>
                        <a:rPr lang="en-US" sz="1400" dirty="0">
                          <a:solidFill>
                            <a:srgbClr val="000000"/>
                          </a:solidFill>
                          <a:latin typeface="+mn-lt"/>
                        </a:rPr>
                        <a:t>Getting Started in Cisco Packet Tracer</a:t>
                      </a:r>
                    </a:p>
                  </a:txBody>
                  <a:tcPr marL="68580" marR="68580" marT="34290" marB="34290" anchor="ctr"/>
                </a:tc>
                <a:tc>
                  <a:txBody>
                    <a:bodyPr/>
                    <a:lstStyle/>
                    <a:p>
                      <a:r>
                        <a:rPr lang="en-US" sz="14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1349932810"/>
                  </a:ext>
                </a:extLst>
              </a:tr>
              <a:tr h="350784">
                <a:tc>
                  <a:txBody>
                    <a:bodyPr/>
                    <a:lstStyle/>
                    <a:p>
                      <a:pPr algn="ctr"/>
                      <a:r>
                        <a:rPr lang="en-US" sz="1400" dirty="0">
                          <a:solidFill>
                            <a:srgbClr val="000000"/>
                          </a:solidFill>
                          <a:latin typeface="+mn-lt"/>
                        </a:rPr>
                        <a:t>1.0.5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Packet Tracer Physical Mode</a:t>
                      </a:r>
                    </a:p>
                  </a:txBody>
                  <a:tcPr marL="68580" marR="68580" marT="34290" marB="34290" anchor="ctr"/>
                </a:tc>
                <a:tc>
                  <a:txBody>
                    <a:bodyPr/>
                    <a:lstStyle/>
                    <a:p>
                      <a:r>
                        <a:rPr lang="en-US" sz="1400" dirty="0">
                          <a:solidFill>
                            <a:srgbClr val="000000"/>
                          </a:solidFill>
                          <a:latin typeface="+mn-lt"/>
                        </a:rPr>
                        <a:t>Logical and Physical Mode Exploration</a:t>
                      </a:r>
                    </a:p>
                  </a:txBody>
                  <a:tcPr marL="68580" marR="68580" marT="34290" marB="34290" anchor="ctr"/>
                </a:tc>
                <a:tc>
                  <a:txBody>
                    <a:bodyPr/>
                    <a:lstStyle/>
                    <a:p>
                      <a:r>
                        <a:rPr lang="en-US" sz="14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3134634126"/>
                  </a:ext>
                </a:extLst>
              </a:tr>
              <a:tr h="350784">
                <a:tc>
                  <a:txBody>
                    <a:bodyPr/>
                    <a:lstStyle/>
                    <a:p>
                      <a:pPr algn="ctr"/>
                      <a:r>
                        <a:rPr lang="en-US" sz="1400" dirty="0">
                          <a:solidFill>
                            <a:srgbClr val="000000"/>
                          </a:solidFill>
                          <a:latin typeface="+mn-lt"/>
                        </a:rPr>
                        <a:t>1.1.7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Check Your Understanding</a:t>
                      </a:r>
                    </a:p>
                  </a:txBody>
                  <a:tcPr marL="68580" marR="68580" marT="34290" marB="34290" anchor="ctr"/>
                </a:tc>
                <a:tc>
                  <a:txBody>
                    <a:bodyPr/>
                    <a:lstStyle/>
                    <a:p>
                      <a:r>
                        <a:rPr lang="en-US" sz="1400" dirty="0">
                          <a:solidFill>
                            <a:srgbClr val="000000"/>
                          </a:solidFill>
                          <a:latin typeface="+mn-lt"/>
                        </a:rPr>
                        <a:t>OSPF Features and Characteristics</a:t>
                      </a:r>
                    </a:p>
                  </a:txBody>
                  <a:tcPr marL="68580" marR="68580" marT="34290" marB="34290" anchor="ctr"/>
                </a:tc>
                <a:tc>
                  <a:txBody>
                    <a:bodyPr/>
                    <a:lstStyle/>
                    <a:p>
                      <a:r>
                        <a:rPr lang="en-US" sz="14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400" dirty="0">
                          <a:solidFill>
                            <a:srgbClr val="000000"/>
                          </a:solidFill>
                          <a:latin typeface="+mn-lt"/>
                        </a:rPr>
                        <a:t>1.2.1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Video</a:t>
                      </a:r>
                    </a:p>
                  </a:txBody>
                  <a:tcPr marL="68580" marR="68580" marT="34290" marB="34290" anchor="ctr"/>
                </a:tc>
                <a:tc>
                  <a:txBody>
                    <a:bodyPr/>
                    <a:lstStyle/>
                    <a:p>
                      <a:r>
                        <a:rPr lang="en-US" sz="1400" dirty="0">
                          <a:solidFill>
                            <a:srgbClr val="000000"/>
                          </a:solidFill>
                          <a:latin typeface="+mn-lt"/>
                        </a:rPr>
                        <a:t>OSPF Packet</a:t>
                      </a:r>
                      <a:r>
                        <a:rPr lang="en-US" sz="1400" baseline="0" dirty="0">
                          <a:solidFill>
                            <a:srgbClr val="000000"/>
                          </a:solidFill>
                          <a:latin typeface="+mn-lt"/>
                        </a:rPr>
                        <a:t>s</a:t>
                      </a:r>
                      <a:endParaRPr lang="en-US" sz="1400" dirty="0">
                        <a:solidFill>
                          <a:srgbClr val="000000"/>
                        </a:solidFill>
                        <a:latin typeface="+mn-lt"/>
                      </a:endParaRPr>
                    </a:p>
                  </a:txBody>
                  <a:tcPr marL="68580" marR="68580" marT="34290" marB="34290" anchor="ctr"/>
                </a:tc>
                <a:tc>
                  <a:txBody>
                    <a:bodyPr/>
                    <a:lstStyle/>
                    <a:p>
                      <a:r>
                        <a:rPr lang="en-US" sz="14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400" dirty="0">
                          <a:solidFill>
                            <a:srgbClr val="000000"/>
                          </a:solidFill>
                          <a:latin typeface="+mn-lt"/>
                        </a:rPr>
                        <a:t>1.2.5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OSPF Packets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mn-lt"/>
                        </a:rPr>
                        <a:t>Recommended</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400" dirty="0">
                          <a:solidFill>
                            <a:srgbClr val="000000"/>
                          </a:solidFill>
                          <a:latin typeface="+mn-lt"/>
                        </a:rPr>
                        <a:t>1.3.1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OSPF Operation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mn-lt"/>
                        </a:rPr>
                        <a:t>Recommended</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400" dirty="0">
                          <a:solidFill>
                            <a:srgbClr val="000000"/>
                          </a:solidFill>
                          <a:latin typeface="+mn-lt"/>
                        </a:rPr>
                        <a:t>1.3.7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Operation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mn-lt"/>
                        </a:rPr>
                        <a:t>Recommended</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400" dirty="0">
                          <a:solidFill>
                            <a:srgbClr val="000000"/>
                          </a:solidFill>
                          <a:latin typeface="+mn-lt"/>
                        </a:rPr>
                        <a:t>1.4.2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Single-Area OSPFv2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139736725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a:t>
            </a:r>
          </a:p>
        </p:txBody>
      </p:sp>
      <p:sp>
        <p:nvSpPr>
          <p:cNvPr id="11266" name="Rectangle 34"/>
          <p:cNvSpPr>
            <a:spLocks noGrp="1" noChangeArrowheads="1"/>
          </p:cNvSpPr>
          <p:nvPr>
            <p:ph idx="1"/>
          </p:nvPr>
        </p:nvSpPr>
        <p:spPr>
          <a:xfrm>
            <a:off x="145357" y="765669"/>
            <a:ext cx="8853286" cy="4155319"/>
          </a:xfrm>
        </p:spPr>
        <p:txBody>
          <a:bodyPr/>
          <a:lstStyle/>
          <a:p>
            <a:pPr marL="0" indent="0">
              <a:lnSpc>
                <a:spcPct val="85000"/>
              </a:lnSpc>
              <a:spcBef>
                <a:spcPct val="30000"/>
              </a:spcBef>
              <a:buNone/>
            </a:pPr>
            <a:r>
              <a:rPr lang="en-US" sz="1600" dirty="0"/>
              <a:t>Prior to teaching Module 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endParaRPr lang="en-US" sz="1600" dirty="0"/>
          </a:p>
          <a:p>
            <a:pPr marL="0" indent="0">
              <a:lnSpc>
                <a:spcPct val="85000"/>
              </a:lnSpc>
              <a:spcBef>
                <a:spcPct val="30000"/>
              </a:spcBef>
              <a:buNone/>
            </a:pPr>
            <a:r>
              <a:rPr lang="en-US" sz="1600" dirty="0"/>
              <a:t>Topic 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Discuss and clarify what a ‘link’ is in terms of a link-state routing protocol.</a:t>
            </a:r>
          </a:p>
          <a:p>
            <a:pPr lvl="2">
              <a:lnSpc>
                <a:spcPct val="85000"/>
              </a:lnSpc>
              <a:spcBef>
                <a:spcPct val="30000"/>
              </a:spcBef>
            </a:pPr>
            <a:r>
              <a:rPr lang="en-US" sz="1600" dirty="0"/>
              <a:t>What is the primary benefit to the use of Multiarea OSPF?</a:t>
            </a: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 (Cont.)</a:t>
            </a:r>
          </a:p>
        </p:txBody>
      </p:sp>
      <p:sp>
        <p:nvSpPr>
          <p:cNvPr id="11266" name="Rectangle 34"/>
          <p:cNvSpPr>
            <a:spLocks noGrp="1" noChangeArrowheads="1"/>
          </p:cNvSpPr>
          <p:nvPr>
            <p:ph idx="1"/>
          </p:nvPr>
        </p:nvSpPr>
        <p:spPr>
          <a:xfrm>
            <a:off x="145357" y="742519"/>
            <a:ext cx="8853286" cy="4155319"/>
          </a:xfrm>
        </p:spPr>
        <p:txBody>
          <a:bodyPr/>
          <a:lstStyle/>
          <a:p>
            <a:pPr marL="0" indent="0">
              <a:lnSpc>
                <a:spcPct val="85000"/>
              </a:lnSpc>
              <a:spcBef>
                <a:spcPct val="30000"/>
              </a:spcBef>
              <a:buNone/>
            </a:pPr>
            <a:r>
              <a:rPr lang="en-US" sz="1600" dirty="0"/>
              <a:t>Topic 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Discuss the different types of LSAs and what kind of information they carry.</a:t>
            </a:r>
          </a:p>
          <a:p>
            <a:pPr lvl="2">
              <a:lnSpc>
                <a:spcPct val="85000"/>
              </a:lnSpc>
              <a:spcBef>
                <a:spcPct val="30000"/>
              </a:spcBef>
            </a:pPr>
            <a:r>
              <a:rPr lang="en-US" sz="1600" dirty="0"/>
              <a:t>What is the primary job of the OSPF Hello Packet?</a:t>
            </a:r>
          </a:p>
          <a:p>
            <a:pPr eaLnBrk="1" hangingPunct="1">
              <a:lnSpc>
                <a:spcPct val="85000"/>
              </a:lnSpc>
              <a:spcBef>
                <a:spcPct val="30000"/>
              </a:spcBef>
            </a:pPr>
            <a:endParaRPr lang="en-US" sz="1600" dirty="0"/>
          </a:p>
          <a:p>
            <a:pPr marL="0" indent="0" eaLnBrk="1" hangingPunct="1">
              <a:lnSpc>
                <a:spcPct val="85000"/>
              </a:lnSpc>
              <a:spcBef>
                <a:spcPct val="30000"/>
              </a:spcBef>
              <a:buNone/>
            </a:pPr>
            <a:r>
              <a:rPr lang="en-US" sz="1600" dirty="0"/>
              <a:t>Topic 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a multiaccess network with 10 connected routers, how many adjacencies would be formed without the DR/BDR being used?</a:t>
            </a:r>
          </a:p>
          <a:p>
            <a:pPr lvl="2">
              <a:lnSpc>
                <a:spcPct val="85000"/>
              </a:lnSpc>
              <a:spcBef>
                <a:spcPct val="30000"/>
              </a:spcBef>
            </a:pPr>
            <a:r>
              <a:rPr lang="en-US" sz="1600" dirty="0"/>
              <a:t>How does OSPF use the sequence numbers assigned to link state information?</a:t>
            </a:r>
          </a:p>
          <a:p>
            <a:pPr>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6245</TotalTime>
  <Words>4406</Words>
  <Application>Microsoft Office PowerPoint</Application>
  <PresentationFormat>On-screen Show (16:9)</PresentationFormat>
  <Paragraphs>483</Paragraphs>
  <Slides>41</Slides>
  <Notes>39</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CiscoSans ExtraLight</vt:lpstr>
      <vt:lpstr>Courier New</vt:lpstr>
      <vt:lpstr>Wingdings</vt:lpstr>
      <vt:lpstr>Default Theme</vt:lpstr>
      <vt:lpstr>Module 1: Single-Area OSPFv2 Concepts</vt:lpstr>
      <vt:lpstr>Instructor Materials – Module 1 Planning Guide</vt:lpstr>
      <vt:lpstr>What to Expect in this Module</vt:lpstr>
      <vt:lpstr>What to Expect in this Module (Cont.)</vt:lpstr>
      <vt:lpstr>Check Your Understanding</vt:lpstr>
      <vt:lpstr>Packet Tracer Physical Mode Activities</vt:lpstr>
      <vt:lpstr>Module 1: Activities</vt:lpstr>
      <vt:lpstr>Module 1: Best Practices</vt:lpstr>
      <vt:lpstr>Module 1: Best Practices (Cont.)</vt:lpstr>
      <vt:lpstr>Module 1: Single-Area OSPFv2 Concepts</vt:lpstr>
      <vt:lpstr>Module Objectives</vt:lpstr>
      <vt:lpstr>1.1 OSPF Features and Characteristics</vt:lpstr>
      <vt:lpstr>OSPF Features and Characteristics Introduction to OSPF</vt:lpstr>
      <vt:lpstr>OSPF Features and Characteristics Components of OSPF</vt:lpstr>
      <vt:lpstr>OSPF Features and Characteristics Components of OSPF (Cont.)</vt:lpstr>
      <vt:lpstr>OSPF Features and Characteristics Components of OSPF (Cont.)</vt:lpstr>
      <vt:lpstr>OSPF Features and Characteristics Link-State Operation</vt:lpstr>
      <vt:lpstr>OSPF Features and Characteristics Single-Area and Multiarea OSPF</vt:lpstr>
      <vt:lpstr>OSPF Features and Characteristics Multiarea OSPF</vt:lpstr>
      <vt:lpstr>OSPF Features and Characteristics OSPFv3</vt:lpstr>
      <vt:lpstr>1.2 OSPF Packets</vt:lpstr>
      <vt:lpstr>OSPF Packets Video - OSPF Packets</vt:lpstr>
      <vt:lpstr>OSPF Packets Types of OSPF Packets</vt:lpstr>
      <vt:lpstr>OSPF Packets Link-State Updates</vt:lpstr>
      <vt:lpstr>OSPF Packets Hello Packet</vt:lpstr>
      <vt:lpstr>1.3 OSPF Operation</vt:lpstr>
      <vt:lpstr>OSPF Operation Video - OSPF Operation</vt:lpstr>
      <vt:lpstr>OSPF Operation OSPF Operational States</vt:lpstr>
      <vt:lpstr>OSPF Operation OSPF Operational States (Cont.)</vt:lpstr>
      <vt:lpstr>OSPF Operation Establish Neighbor Adjacencies</vt:lpstr>
      <vt:lpstr>OSPF Operation Establish Neighbor Adjacencies (Cont.)</vt:lpstr>
      <vt:lpstr>OSPF Operation Synchronizing OSPF Databases</vt:lpstr>
      <vt:lpstr>OSPF Operation The Need for a DR</vt:lpstr>
      <vt:lpstr>OSPF Operation LSA Flooding with a DR</vt:lpstr>
      <vt:lpstr>1.4 Module Practice and Quiz</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Module 1: Single-Area OSPFv2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445</cp:revision>
  <dcterms:created xsi:type="dcterms:W3CDTF">2019-10-18T06:21:22Z</dcterms:created>
  <dcterms:modified xsi:type="dcterms:W3CDTF">2021-01-29T14:14:44Z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