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350" r:id="rId2"/>
    <p:sldId id="409" r:id="rId3"/>
    <p:sldId id="413" r:id="rId4"/>
    <p:sldId id="429" r:id="rId5"/>
    <p:sldId id="417" r:id="rId6"/>
    <p:sldId id="379" r:id="rId7"/>
    <p:sldId id="425" r:id="rId8"/>
    <p:sldId id="398" r:id="rId9"/>
    <p:sldId id="436" r:id="rId10"/>
    <p:sldId id="434" r:id="rId11"/>
    <p:sldId id="435" r:id="rId12"/>
    <p:sldId id="442" r:id="rId13"/>
    <p:sldId id="458" r:id="rId14"/>
    <p:sldId id="464" r:id="rId15"/>
    <p:sldId id="477" r:id="rId16"/>
    <p:sldId id="498" r:id="rId17"/>
  </p:sldIdLst>
  <p:sldSz cx="9144000" cy="6858000" type="screen4x3"/>
  <p:notesSz cx="9939338" cy="68072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00"/>
    <a:srgbClr val="6699FF"/>
    <a:srgbClr val="FFFFCC"/>
    <a:srgbClr val="FFFFE1"/>
    <a:srgbClr val="FF7C80"/>
    <a:srgbClr val="FFEBEB"/>
    <a:srgbClr val="FFCCFF"/>
    <a:srgbClr val="FFE5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1892" autoAdjust="0"/>
  </p:normalViewPr>
  <p:slideViewPr>
    <p:cSldViewPr>
      <p:cViewPr varScale="1">
        <p:scale>
          <a:sx n="103" d="100"/>
          <a:sy n="103" d="100"/>
        </p:scale>
        <p:origin x="39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470" y="-84"/>
      </p:cViewPr>
      <p:guideLst>
        <p:guide orient="horz" pos="2144"/>
        <p:guide pos="3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8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9063"/>
            <a:ext cx="43084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7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9063"/>
            <a:ext cx="43084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E8A7F221-0BF7-4A6D-92CD-45A0DEA52AC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0593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0863" y="0"/>
            <a:ext cx="4308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1838" y="512763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2150"/>
            <a:ext cx="7288212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9063"/>
            <a:ext cx="43084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0863" y="6469063"/>
            <a:ext cx="43084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74738E29-D2CC-4965-92AF-CA0266E564A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2278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0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11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257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8778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838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040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9122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4025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554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2342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58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48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949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940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071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272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548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EF26F-F433-4063-BC84-7492C21D66E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786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0"/>
            <a:ext cx="7620000" cy="6096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130F2-A0F6-49E4-A8A0-86359F5D4CD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014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5943600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59436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F726D-4631-41EB-99B2-6265ED273F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177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0"/>
            <a:ext cx="7620000" cy="609600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1ABD6-3146-4E1C-8187-D9BA6B3A2C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776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8F11F-F860-496B-A157-5D52DF3C7F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13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0"/>
            <a:ext cx="7620000" cy="6096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4BC3B-89A9-4DF5-B4EB-516470E17F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825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C6038-05C8-4439-B760-B79944A740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577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0"/>
            <a:ext cx="7620000" cy="6096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395E9-8515-4FB9-BB0E-7DEB82094F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653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26A49-53DE-4CA9-ABA8-E034C46668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491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064A0-1799-4F3F-A822-D11A0BBDDA3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487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45E5E-610A-4333-9A29-E30C7F5116B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2442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2013" y="6096000"/>
            <a:ext cx="381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400" i="1">
                <a:solidFill>
                  <a:srgbClr val="0031C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F9C7AAB-E83E-4B1F-B2E8-607EBADE667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0" name="Line 299"/>
          <p:cNvSpPr>
            <a:spLocks noChangeShapeType="1"/>
          </p:cNvSpPr>
          <p:nvPr userDrawn="1"/>
        </p:nvSpPr>
        <p:spPr bwMode="auto">
          <a:xfrm flipV="1">
            <a:off x="8567738" y="6419850"/>
            <a:ext cx="1587" cy="111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0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Step00-01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852936"/>
            <a:ext cx="2557463" cy="1593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53481"/>
            <a:ext cx="2957513" cy="1871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52936"/>
            <a:ext cx="1950244" cy="1871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屈折矢印 6"/>
          <p:cNvSpPr/>
          <p:nvPr/>
        </p:nvSpPr>
        <p:spPr bwMode="auto">
          <a:xfrm>
            <a:off x="3779912" y="4725144"/>
            <a:ext cx="1152128" cy="888373"/>
          </a:xfrm>
          <a:prstGeom prst="bentUpArrow">
            <a:avLst>
              <a:gd name="adj1" fmla="val 16682"/>
              <a:gd name="adj2" fmla="val 22401"/>
              <a:gd name="adj3" fmla="val 3019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  <p:sp>
        <p:nvSpPr>
          <p:cNvPr id="22" name="屈折矢印 21"/>
          <p:cNvSpPr/>
          <p:nvPr/>
        </p:nvSpPr>
        <p:spPr bwMode="auto">
          <a:xfrm>
            <a:off x="3779912" y="4725144"/>
            <a:ext cx="4104480" cy="1113525"/>
          </a:xfrm>
          <a:prstGeom prst="bentUpArrow">
            <a:avLst>
              <a:gd name="adj1" fmla="val 12535"/>
              <a:gd name="adj2" fmla="val 19608"/>
              <a:gd name="adj3" fmla="val 3019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1312812" y="3649464"/>
            <a:ext cx="1440160" cy="54006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オプショナル</a:t>
            </a:r>
            <a:endParaRPr lang="en-US" altLang="ja-JP" dirty="0" smtClean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軽く説明します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869160"/>
            <a:ext cx="1614229" cy="5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17" y="5042017"/>
            <a:ext cx="2157413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ホームベース 5"/>
          <p:cNvSpPr/>
          <p:nvPr/>
        </p:nvSpPr>
        <p:spPr bwMode="auto">
          <a:xfrm rot="5400000">
            <a:off x="1496800" y="4543114"/>
            <a:ext cx="354931" cy="297160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25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948097" y="777803"/>
            <a:ext cx="8016391" cy="532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サーブレット（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Tomcat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49824" y="1052736"/>
            <a:ext cx="7632848" cy="48965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Framework</a:t>
            </a:r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CORE</a:t>
            </a:r>
            <a:endParaRPr lang="ja-JP" altLang="en-US" sz="1400" dirty="0">
              <a:solidFill>
                <a:schemeClr val="accent1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Step05-02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51520" y="1844824"/>
            <a:ext cx="432048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ブラウザ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365848" y="1196752"/>
            <a:ext cx="3854224" cy="460851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MVC</a:t>
            </a:r>
            <a:endParaRPr kumimoji="1" lang="ja-JP" altLang="en-US" sz="1400" dirty="0">
              <a:solidFill>
                <a:srgbClr val="CC66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477909" y="1844824"/>
            <a:ext cx="354122" cy="38053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</a:t>
            </a:r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DispatcherServlet</a:t>
            </a:r>
            <a:endParaRPr kumimoji="1"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618530" y="1628800"/>
            <a:ext cx="1229095" cy="4021371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@Controller</a:t>
            </a:r>
          </a:p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399704" y="2869741"/>
            <a:ext cx="1338003" cy="1567372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lang="en-US" altLang="ja-JP" sz="1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lang="en-US" altLang="ja-JP" sz="10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@Service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AddBookServiceImpl</a:t>
            </a:r>
            <a:endParaRPr lang="en-US" altLang="ja-JP" sz="1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656937" y="3828107"/>
            <a:ext cx="182097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97733" y="3419708"/>
            <a:ext cx="172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</a:t>
            </a:r>
            <a:r>
              <a:rPr kumimoji="1" lang="en-US" altLang="ja-JP" sz="9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</a:t>
            </a:r>
          </a:p>
          <a:p>
            <a:pPr algn="ctr"/>
            <a:r>
              <a:rPr kumimoji="1" lang="en-US" altLang="ja-JP" sz="9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http://XX/bookmgr/addbook</a:t>
            </a:r>
            <a:endParaRPr kumimoji="1" lang="ja-JP" altLang="en-US" sz="9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 flipV="1">
            <a:off x="2832031" y="3825057"/>
            <a:ext cx="736369" cy="3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716271" y="3561272"/>
            <a:ext cx="919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en-US" altLang="ja-JP" sz="900" dirty="0" err="1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addbook</a:t>
            </a:r>
            <a:endParaRPr kumimoji="1" lang="ja-JP" altLang="en-US" sz="9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8" name="直線矢印コネクタ 57"/>
          <p:cNvCxnSpPr>
            <a:stCxn id="128" idx="3"/>
            <a:endCxn id="130" idx="2"/>
          </p:cNvCxnSpPr>
          <p:nvPr/>
        </p:nvCxnSpPr>
        <p:spPr>
          <a:xfrm>
            <a:off x="4735522" y="2251170"/>
            <a:ext cx="1059609" cy="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H="1" flipV="1">
            <a:off x="4735523" y="2415952"/>
            <a:ext cx="664182" cy="48380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5745898" y="3899449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5" name="直線矢印コネクタ 64"/>
          <p:cNvCxnSpPr>
            <a:stCxn id="130" idx="4"/>
            <a:endCxn id="48" idx="0"/>
          </p:cNvCxnSpPr>
          <p:nvPr/>
        </p:nvCxnSpPr>
        <p:spPr>
          <a:xfrm>
            <a:off x="6064766" y="2405058"/>
            <a:ext cx="3940" cy="464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7087503" y="2869739"/>
            <a:ext cx="1606746" cy="1567373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1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lang="en-US" altLang="ja-JP" sz="11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@Repository</a:t>
            </a:r>
          </a:p>
          <a:p>
            <a:pPr algn="ctr"/>
            <a:r>
              <a:rPr lang="en-US" altLang="ja-JP" sz="900" dirty="0" err="1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AddBookDaoSpringJDBC</a:t>
            </a:r>
            <a:endParaRPr lang="en-US" altLang="ja-JP" sz="9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9" name="直線矢印コネクタ 68"/>
          <p:cNvCxnSpPr>
            <a:endCxn id="169" idx="3"/>
          </p:cNvCxnSpPr>
          <p:nvPr/>
        </p:nvCxnSpPr>
        <p:spPr>
          <a:xfrm flipV="1">
            <a:off x="6583185" y="2354134"/>
            <a:ext cx="1117031" cy="67642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69" idx="4"/>
            <a:endCxn id="67" idx="0"/>
          </p:cNvCxnSpPr>
          <p:nvPr/>
        </p:nvCxnSpPr>
        <p:spPr>
          <a:xfrm flipH="1">
            <a:off x="7890876" y="2396783"/>
            <a:ext cx="1" cy="4729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7553667" y="3899449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3" name="直線矢印コネクタ 72"/>
          <p:cNvCxnSpPr>
            <a:endCxn id="132" idx="3"/>
          </p:cNvCxnSpPr>
          <p:nvPr/>
        </p:nvCxnSpPr>
        <p:spPr>
          <a:xfrm flipH="1">
            <a:off x="6583185" y="3161364"/>
            <a:ext cx="49214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3895868" y="3899449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5002255" y="2471829"/>
            <a:ext cx="849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Injection</a:t>
            </a:r>
            <a:endParaRPr kumimoji="1" lang="ja-JP" altLang="en-US" sz="1100" dirty="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880664" y="2869741"/>
            <a:ext cx="849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Injection</a:t>
            </a:r>
            <a:endParaRPr kumimoji="1" lang="ja-JP" altLang="en-US" sz="1100" dirty="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730632" y="2120365"/>
            <a:ext cx="1004890" cy="2616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</a:t>
            </a:r>
            <a:r>
              <a:rPr kumimoji="1" lang="en-US" altLang="ja-JP" sz="11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Autowiired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546344" y="3030559"/>
            <a:ext cx="1036841" cy="2616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</a:t>
            </a:r>
            <a:r>
              <a:rPr kumimoji="1" lang="en-US" altLang="ja-JP" sz="11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Autowiired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0" name="円/楕円 129"/>
          <p:cNvSpPr/>
          <p:nvPr/>
        </p:nvSpPr>
        <p:spPr bwMode="auto">
          <a:xfrm>
            <a:off x="5795131" y="2097283"/>
            <a:ext cx="539269" cy="307775"/>
          </a:xfrm>
          <a:prstGeom prst="ellipse">
            <a:avLst/>
          </a:prstGeom>
          <a:solidFill>
            <a:srgbClr val="FFC000"/>
          </a:solidFill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  <p:sp>
        <p:nvSpPr>
          <p:cNvPr id="169" name="円/楕円 168"/>
          <p:cNvSpPr/>
          <p:nvPr/>
        </p:nvSpPr>
        <p:spPr bwMode="auto">
          <a:xfrm>
            <a:off x="7621242" y="2105557"/>
            <a:ext cx="539269" cy="291226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543132" y="1717358"/>
            <a:ext cx="11384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《Interface》</a:t>
            </a:r>
          </a:p>
          <a:p>
            <a:pPr algn="ctr"/>
            <a:r>
              <a:rPr lang="en-US" altLang="ja-JP" sz="105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Add</a:t>
            </a:r>
            <a:r>
              <a:rPr kumimoji="1" lang="en-US" altLang="ja-JP" sz="105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BookService</a:t>
            </a:r>
            <a:endParaRPr kumimoji="1" lang="ja-JP" altLang="en-US" sz="105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7427449" y="1700808"/>
            <a:ext cx="9268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《Interface</a:t>
            </a:r>
            <a:r>
              <a:rPr lang="en-US" altLang="ja-JP" sz="105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》</a:t>
            </a:r>
          </a:p>
          <a:p>
            <a:pPr algn="ctr"/>
            <a:r>
              <a:rPr lang="en-US" altLang="ja-JP" sz="105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Add</a:t>
            </a:r>
            <a:r>
              <a:rPr kumimoji="1" lang="en-US" altLang="ja-JP" sz="105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BookDao</a:t>
            </a:r>
            <a:endParaRPr kumimoji="1" lang="ja-JP" altLang="en-US" sz="105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948097" y="2271056"/>
            <a:ext cx="1271141" cy="890308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addbookform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.jsp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221832" y="2675313"/>
            <a:ext cx="674418" cy="321639"/>
          </a:xfrm>
          <a:prstGeom prst="rect">
            <a:avLst/>
          </a:prstGeom>
          <a:solidFill>
            <a:srgbClr val="0099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656938" y="2077397"/>
            <a:ext cx="182097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23528" y="1628800"/>
            <a:ext cx="233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GET</a:t>
            </a:r>
          </a:p>
          <a:p>
            <a:pPr algn="ctr"/>
            <a:r>
              <a:rPr kumimoji="1" lang="en-US" altLang="ja-JP" sz="9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http://XX/bookmgr/addbookform</a:t>
            </a:r>
            <a:endParaRPr kumimoji="1" lang="ja-JP" altLang="en-US" sz="9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6" name="直線矢印コネクタ 75"/>
          <p:cNvCxnSpPr/>
          <p:nvPr/>
        </p:nvCxnSpPr>
        <p:spPr>
          <a:xfrm>
            <a:off x="2832031" y="2077397"/>
            <a:ext cx="7743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641438" y="1813466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kumimoji="1" lang="en-US" altLang="ja-JP" sz="900" dirty="0" err="1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addbookform</a:t>
            </a:r>
            <a:endParaRPr kumimoji="1" lang="ja-JP" altLang="en-US" sz="9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8" name="直線矢印コネクタ 77"/>
          <p:cNvCxnSpPr/>
          <p:nvPr/>
        </p:nvCxnSpPr>
        <p:spPr>
          <a:xfrm flipH="1">
            <a:off x="2828081" y="2506249"/>
            <a:ext cx="804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2828081" y="2204864"/>
            <a:ext cx="80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err="1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addbookform</a:t>
            </a:r>
            <a:endParaRPr kumimoji="1" lang="ja-JP" altLang="en-US" sz="8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H="1" flipV="1">
            <a:off x="2219239" y="2530249"/>
            <a:ext cx="2470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H="1">
            <a:off x="656937" y="2573611"/>
            <a:ext cx="291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フローチャート : 磁気ディスク 86"/>
          <p:cNvSpPr/>
          <p:nvPr/>
        </p:nvSpPr>
        <p:spPr>
          <a:xfrm>
            <a:off x="6926283" y="5605652"/>
            <a:ext cx="1929187" cy="77567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ysClr val="windowText" lastClr="000000"/>
                </a:solidFill>
              </a:rPr>
              <a:t>PostgreSQL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7112688" y="4705210"/>
            <a:ext cx="1556376" cy="40695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jdbcTemplate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5427214" y="4705210"/>
            <a:ext cx="1282983" cy="406956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jdbc.properties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91" name="直線矢印コネクタ 90"/>
          <p:cNvCxnSpPr>
            <a:stCxn id="90" idx="3"/>
            <a:endCxn id="89" idx="1"/>
          </p:cNvCxnSpPr>
          <p:nvPr/>
        </p:nvCxnSpPr>
        <p:spPr>
          <a:xfrm>
            <a:off x="6710197" y="4908688"/>
            <a:ext cx="4024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850271" y="3923077"/>
            <a:ext cx="1466792" cy="2743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Id=xxx</a:t>
            </a:r>
            <a:r>
              <a:rPr kumimoji="1" lang="ja-JP" altLang="en-US" sz="10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</a:t>
            </a:r>
            <a:r>
              <a:rPr lang="ja-JP" altLang="en-US" sz="1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0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isbn</a:t>
            </a:r>
            <a:r>
              <a:rPr lang="en-US" altLang="ja-JP" sz="1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=XXX</a:t>
            </a:r>
            <a:r>
              <a:rPr lang="ja-JP" altLang="en-US" sz="1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・・</a:t>
            </a:r>
            <a:endParaRPr kumimoji="1" lang="ja-JP" altLang="en-US" sz="1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3895868" y="2675313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07" name="直線矢印コネクタ 106"/>
          <p:cNvCxnSpPr>
            <a:stCxn id="106" idx="1"/>
            <a:endCxn id="72" idx="3"/>
          </p:cNvCxnSpPr>
          <p:nvPr/>
        </p:nvCxnSpPr>
        <p:spPr>
          <a:xfrm flipH="1">
            <a:off x="1896250" y="2836133"/>
            <a:ext cx="1999618" cy="0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2464966" y="2735342"/>
            <a:ext cx="1103434" cy="2616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Model</a:t>
            </a:r>
            <a:r>
              <a:rPr kumimoji="1" lang="ja-JP" altLang="en-US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に登録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50" name="直線矢印コネクタ 149"/>
          <p:cNvCxnSpPr>
            <a:stCxn id="101" idx="3"/>
            <a:endCxn id="81" idx="1"/>
          </p:cNvCxnSpPr>
          <p:nvPr/>
        </p:nvCxnSpPr>
        <p:spPr>
          <a:xfrm>
            <a:off x="2317063" y="4060269"/>
            <a:ext cx="1578805" cy="0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>
            <a:stCxn id="81" idx="3"/>
            <a:endCxn id="60" idx="1"/>
          </p:cNvCxnSpPr>
          <p:nvPr/>
        </p:nvCxnSpPr>
        <p:spPr>
          <a:xfrm>
            <a:off x="4570286" y="4060269"/>
            <a:ext cx="1175612" cy="0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>
            <a:stCxn id="60" idx="3"/>
            <a:endCxn id="71" idx="1"/>
          </p:cNvCxnSpPr>
          <p:nvPr/>
        </p:nvCxnSpPr>
        <p:spPr>
          <a:xfrm>
            <a:off x="6420316" y="4060269"/>
            <a:ext cx="1133351" cy="0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/>
          <p:cNvCxnSpPr>
            <a:stCxn id="71" idx="2"/>
            <a:endCxn id="89" idx="0"/>
          </p:cNvCxnSpPr>
          <p:nvPr/>
        </p:nvCxnSpPr>
        <p:spPr>
          <a:xfrm>
            <a:off x="7890876" y="4221088"/>
            <a:ext cx="0" cy="48412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>
            <a:stCxn id="89" idx="2"/>
            <a:endCxn id="87" idx="1"/>
          </p:cNvCxnSpPr>
          <p:nvPr/>
        </p:nvCxnSpPr>
        <p:spPr>
          <a:xfrm>
            <a:off x="7890876" y="5112166"/>
            <a:ext cx="1" cy="49348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6" name="正方形/長方形 195"/>
          <p:cNvSpPr/>
          <p:nvPr/>
        </p:nvSpPr>
        <p:spPr>
          <a:xfrm>
            <a:off x="1016975" y="5229200"/>
            <a:ext cx="1133383" cy="3600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result.jsp</a:t>
            </a:r>
            <a:endParaRPr kumimoji="1" lang="ja-JP" altLang="en-US" sz="9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97" name="直線矢印コネクタ 196"/>
          <p:cNvCxnSpPr>
            <a:stCxn id="196" idx="1"/>
          </p:cNvCxnSpPr>
          <p:nvPr/>
        </p:nvCxnSpPr>
        <p:spPr>
          <a:xfrm flipH="1">
            <a:off x="683569" y="5409220"/>
            <a:ext cx="3334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/>
          <p:nvPr/>
        </p:nvCxnSpPr>
        <p:spPr>
          <a:xfrm flipH="1">
            <a:off x="2828081" y="5444644"/>
            <a:ext cx="804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endCxn id="196" idx="3"/>
          </p:cNvCxnSpPr>
          <p:nvPr/>
        </p:nvCxnSpPr>
        <p:spPr>
          <a:xfrm flipH="1">
            <a:off x="2150358" y="5409220"/>
            <a:ext cx="32755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0" name="テキスト ボックス 199"/>
          <p:cNvSpPr txBox="1"/>
          <p:nvPr/>
        </p:nvSpPr>
        <p:spPr>
          <a:xfrm>
            <a:off x="2844110" y="5229200"/>
            <a:ext cx="80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result</a:t>
            </a:r>
            <a:endParaRPr kumimoji="1" lang="ja-JP" altLang="en-US" sz="8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1" name="フリーフォーム 200"/>
          <p:cNvSpPr/>
          <p:nvPr/>
        </p:nvSpPr>
        <p:spPr>
          <a:xfrm>
            <a:off x="467543" y="4674050"/>
            <a:ext cx="3138791" cy="439524"/>
          </a:xfrm>
          <a:custGeom>
            <a:avLst/>
            <a:gdLst>
              <a:gd name="connsiteX0" fmla="*/ 2743200 w 2781300"/>
              <a:gd name="connsiteY0" fmla="*/ 0 h 352425"/>
              <a:gd name="connsiteX1" fmla="*/ 0 w 2781300"/>
              <a:gd name="connsiteY1" fmla="*/ 0 h 352425"/>
              <a:gd name="connsiteX2" fmla="*/ 0 w 2781300"/>
              <a:gd name="connsiteY2" fmla="*/ 342900 h 352425"/>
              <a:gd name="connsiteX3" fmla="*/ 2781300 w 2781300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352425">
                <a:moveTo>
                  <a:pt x="2743200" y="0"/>
                </a:moveTo>
                <a:lnTo>
                  <a:pt x="0" y="0"/>
                </a:lnTo>
                <a:lnTo>
                  <a:pt x="0" y="342900"/>
                </a:lnTo>
                <a:lnTo>
                  <a:pt x="2781300" y="352425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807175" y="4882741"/>
            <a:ext cx="1921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err="1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redirect:result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2432749" y="3968125"/>
            <a:ext cx="1103434" cy="43088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Domain</a:t>
            </a:r>
            <a:r>
              <a:rPr kumimoji="1" lang="ja-JP" altLang="en-US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に</a:t>
            </a:r>
            <a:endParaRPr kumimoji="1" lang="en-US" altLang="ja-JP" sz="1100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ﾏｯﾋﾟﾝｸﾞ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1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5115885" y="1910732"/>
            <a:ext cx="1930358" cy="260987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NamedjdbcTemplate</a:t>
            </a:r>
            <a:endParaRPr kumimoji="1" lang="ja-JP" altLang="en-US" sz="14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343150" y="2610090"/>
            <a:ext cx="1487068" cy="177201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update()</a:t>
            </a:r>
            <a:endParaRPr kumimoji="1" lang="ja-JP" altLang="en-US" sz="16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Step05-03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24300" y="980728"/>
            <a:ext cx="426194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NamedJdbcTemplate</a:t>
            </a:r>
            <a:r>
              <a:rPr lang="ja-JP" altLang="en-US" sz="2000" dirty="0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クラスを使って</a:t>
            </a:r>
            <a:r>
              <a:rPr lang="en-US" altLang="ja-JP" sz="2000" dirty="0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DB</a:t>
            </a:r>
            <a:r>
              <a:rPr lang="ja-JP" altLang="en-US" sz="2000" dirty="0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接続と更新</a:t>
            </a:r>
            <a:r>
              <a:rPr kumimoji="1" lang="ja-JP" altLang="en-US" sz="2000" dirty="0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を実行させる</a:t>
            </a:r>
            <a:endParaRPr kumimoji="1" lang="ja-JP" altLang="en-US" sz="2000" dirty="0">
              <a:solidFill>
                <a:srgbClr val="00B0F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7544" y="1334671"/>
            <a:ext cx="3423667" cy="230425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@Repository</a:t>
            </a:r>
          </a:p>
          <a:p>
            <a:pPr algn="ctr"/>
            <a:r>
              <a:rPr lang="en-US" altLang="ja-JP" sz="1400" dirty="0" err="1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Add</a:t>
            </a:r>
            <a:r>
              <a:rPr lang="en-US" altLang="ja-JP" sz="1400" dirty="0" err="1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BookDaoSpringJdbc</a:t>
            </a:r>
            <a:endParaRPr lang="en-US" altLang="ja-JP" sz="1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67544" y="3782942"/>
            <a:ext cx="3432077" cy="3600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データアクセス層</a:t>
            </a:r>
          </a:p>
        </p:txBody>
      </p:sp>
      <p:sp>
        <p:nvSpPr>
          <p:cNvPr id="10" name="フローチャート : 磁気ディスク 9"/>
          <p:cNvSpPr/>
          <p:nvPr/>
        </p:nvSpPr>
        <p:spPr>
          <a:xfrm>
            <a:off x="4841173" y="4754643"/>
            <a:ext cx="2378685" cy="122413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800" dirty="0" err="1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PostgreSQL</a:t>
            </a:r>
            <a:endParaRPr kumimoji="1" lang="ja-JP" altLang="en-US" sz="18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537489" y="4168074"/>
            <a:ext cx="1282983" cy="406956"/>
          </a:xfrm>
          <a:prstGeom prst="rect">
            <a:avLst/>
          </a:prstGeom>
          <a:solidFill>
            <a:srgbClr val="CCECFF"/>
          </a:solidFill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jdbc.properties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3" name="直線矢印コネクタ 12"/>
          <p:cNvCxnSpPr>
            <a:endCxn id="15" idx="3"/>
          </p:cNvCxnSpPr>
          <p:nvPr/>
        </p:nvCxnSpPr>
        <p:spPr>
          <a:xfrm flipH="1">
            <a:off x="3617543" y="2100336"/>
            <a:ext cx="1522583" cy="302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991255" y="1838726"/>
            <a:ext cx="849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Injection</a:t>
            </a:r>
            <a:endParaRPr kumimoji="1" lang="ja-JP" altLang="en-US" sz="1100" dirty="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702" y="1972557"/>
            <a:ext cx="1036841" cy="2616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</a:t>
            </a:r>
            <a:r>
              <a:rPr kumimoji="1" lang="en-US" altLang="ja-JP" sz="11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Autowiired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724128" y="3356992"/>
            <a:ext cx="0" cy="157807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6773067" y="4520608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580702" y="2449271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140126" y="4935070"/>
            <a:ext cx="936450" cy="4056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TABLE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0" name="直線矢印コネクタ 39"/>
          <p:cNvCxnSpPr>
            <a:stCxn id="32" idx="2"/>
          </p:cNvCxnSpPr>
          <p:nvPr/>
        </p:nvCxnSpPr>
        <p:spPr>
          <a:xfrm>
            <a:off x="2917911" y="2770910"/>
            <a:ext cx="0" cy="31256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6555506" y="4519425"/>
            <a:ext cx="84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接続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5" name="直線矢印コネクタ 44"/>
          <p:cNvCxnSpPr>
            <a:stCxn id="12" idx="1"/>
          </p:cNvCxnSpPr>
          <p:nvPr/>
        </p:nvCxnSpPr>
        <p:spPr>
          <a:xfrm flipH="1" flipV="1">
            <a:off x="7046243" y="4370212"/>
            <a:ext cx="491246" cy="134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536323" y="3914525"/>
            <a:ext cx="84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接続情報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619960" y="3083477"/>
            <a:ext cx="2159952" cy="3455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MapSqlParameterSource</a:t>
            </a:r>
            <a:endParaRPr kumimoji="1" lang="ja-JP" altLang="en-US" sz="14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1" name="直線矢印コネクタ 60"/>
          <p:cNvCxnSpPr>
            <a:stCxn id="60" idx="3"/>
            <a:endCxn id="41" idx="1"/>
          </p:cNvCxnSpPr>
          <p:nvPr/>
        </p:nvCxnSpPr>
        <p:spPr>
          <a:xfrm flipV="1">
            <a:off x="3779912" y="3256238"/>
            <a:ext cx="1741137" cy="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4101151" y="2980324"/>
            <a:ext cx="84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引数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57591" y="4668284"/>
            <a:ext cx="284865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MapParameterSource</a:t>
            </a:r>
            <a:r>
              <a:rPr kumimoji="1" lang="ja-JP" altLang="en-US" sz="2000" dirty="0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クラスで登録・更新</a:t>
            </a:r>
            <a:r>
              <a:rPr kumimoji="1" lang="en-US" altLang="ja-JP" sz="2000" dirty="0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SQL</a:t>
            </a:r>
            <a:r>
              <a:rPr kumimoji="1" lang="ja-JP" altLang="en-US" sz="2000" dirty="0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のプレースホルダを設定</a:t>
            </a:r>
            <a:endParaRPr kumimoji="1" lang="ja-JP" altLang="en-US" sz="2000" dirty="0">
              <a:solidFill>
                <a:srgbClr val="00B0F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" name="直線矢印コネクタ 2"/>
          <p:cNvCxnSpPr>
            <a:endCxn id="35" idx="1"/>
          </p:cNvCxnSpPr>
          <p:nvPr/>
        </p:nvCxnSpPr>
        <p:spPr bwMode="auto">
          <a:xfrm flipV="1">
            <a:off x="4306241" y="4191524"/>
            <a:ext cx="991729" cy="476761"/>
          </a:xfrm>
          <a:prstGeom prst="straightConnector1">
            <a:avLst/>
          </a:prstGeom>
          <a:solidFill>
            <a:srgbClr val="0033C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正方形/長方形 40"/>
          <p:cNvSpPr/>
          <p:nvPr/>
        </p:nvSpPr>
        <p:spPr>
          <a:xfrm>
            <a:off x="5521049" y="3083476"/>
            <a:ext cx="2159952" cy="3455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MapSqlParameterSource</a:t>
            </a:r>
            <a:endParaRPr kumimoji="1" lang="ja-JP" altLang="en-US" sz="14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5297970" y="3913292"/>
            <a:ext cx="852317" cy="55646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登録</a:t>
            </a:r>
            <a:r>
              <a:rPr lang="en-US" altLang="ja-JP" sz="14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SQL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8" name="角丸四角形 77"/>
          <p:cNvSpPr/>
          <p:nvPr/>
        </p:nvSpPr>
        <p:spPr bwMode="auto">
          <a:xfrm>
            <a:off x="578644" y="3078321"/>
            <a:ext cx="936124" cy="34552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登録</a:t>
            </a:r>
            <a:r>
              <a:rPr lang="en-US" altLang="ja-JP" sz="14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SQL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03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Step06-01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64" y="1628800"/>
            <a:ext cx="2905125" cy="18097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569" y="3322382"/>
            <a:ext cx="4357688" cy="2714625"/>
          </a:xfrm>
          <a:prstGeom prst="rect">
            <a:avLst/>
          </a:prstGeom>
        </p:spPr>
      </p:pic>
      <p:cxnSp>
        <p:nvCxnSpPr>
          <p:cNvPr id="10" name="直線矢印コネクタ 9"/>
          <p:cNvCxnSpPr>
            <a:stCxn id="13" idx="6"/>
            <a:endCxn id="11" idx="0"/>
          </p:cNvCxnSpPr>
          <p:nvPr/>
        </p:nvCxnSpPr>
        <p:spPr bwMode="auto">
          <a:xfrm>
            <a:off x="3563888" y="2533675"/>
            <a:ext cx="2540525" cy="788707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 bwMode="auto">
          <a:xfrm>
            <a:off x="4701077" y="2257701"/>
            <a:ext cx="2806671" cy="55194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バリデーションチェック</a:t>
            </a:r>
          </a:p>
        </p:txBody>
      </p:sp>
      <p:sp>
        <p:nvSpPr>
          <p:cNvPr id="13" name="円/楕円 12"/>
          <p:cNvSpPr/>
          <p:nvPr/>
        </p:nvSpPr>
        <p:spPr bwMode="auto">
          <a:xfrm>
            <a:off x="2160169" y="2257701"/>
            <a:ext cx="1403719" cy="5519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入力誤り</a:t>
            </a:r>
          </a:p>
        </p:txBody>
      </p:sp>
    </p:spTree>
    <p:extLst>
      <p:ext uri="{BB962C8B-B14F-4D97-AF65-F5344CB8AC3E}">
        <p14:creationId xmlns:p14="http://schemas.microsoft.com/office/powerpoint/2010/main" val="20562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Step07-01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779730"/>
            <a:ext cx="58102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13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Step08-01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1268707"/>
            <a:ext cx="8424936" cy="648072"/>
          </a:xfrm>
        </p:spPr>
        <p:txBody>
          <a:bodyPr/>
          <a:lstStyle/>
          <a:p>
            <a:pPr marL="57150" indent="0" algn="ctr">
              <a:buNone/>
            </a:pPr>
            <a:r>
              <a:rPr lang="ja-JP" altLang="en-US" sz="3600" dirty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ＡＯＰによる走行ログ出力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80" y="2132803"/>
            <a:ext cx="8621329" cy="2952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92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14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Step10-01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7" name="図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62405" y="1651471"/>
            <a:ext cx="6219190" cy="44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15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Step11-01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30363"/>
            <a:ext cx="4357688" cy="25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Step01-01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76872"/>
            <a:ext cx="581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7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Step02-01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11" y="2034352"/>
            <a:ext cx="2905125" cy="157638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900" y="4492685"/>
            <a:ext cx="2905125" cy="15763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299" y="4447565"/>
            <a:ext cx="2905125" cy="157638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763" y="2056676"/>
            <a:ext cx="2905125" cy="1576388"/>
          </a:xfrm>
          <a:prstGeom prst="rect">
            <a:avLst/>
          </a:prstGeom>
        </p:spPr>
      </p:pic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658762" y="1628800"/>
            <a:ext cx="2905125" cy="42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ja-JP" sz="2000" kern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Hello</a:t>
            </a:r>
            <a:r>
              <a:rPr lang="ja-JP" altLang="en-US" sz="2000" kern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000" kern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World</a:t>
            </a:r>
            <a:r>
              <a:rPr lang="ja-JP" altLang="en-US" sz="2000" kern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画面</a:t>
            </a:r>
            <a:endParaRPr lang="ja-JP" altLang="en-US" sz="2000" kern="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コンテンツ プレースホルダー 1"/>
          <p:cNvSpPr txBox="1">
            <a:spLocks/>
          </p:cNvSpPr>
          <p:nvPr/>
        </p:nvSpPr>
        <p:spPr bwMode="auto">
          <a:xfrm>
            <a:off x="4690467" y="1628801"/>
            <a:ext cx="2905125" cy="42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ja-JP" altLang="en-US" sz="2000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メイン</a:t>
            </a:r>
            <a:r>
              <a:rPr lang="ja-JP" altLang="en-US" sz="2000" kern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画面</a:t>
            </a:r>
            <a:endParaRPr lang="ja-JP" altLang="en-US" sz="2000" kern="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コンテンツ プレースホルダー 1"/>
          <p:cNvSpPr txBox="1">
            <a:spLocks/>
          </p:cNvSpPr>
          <p:nvPr/>
        </p:nvSpPr>
        <p:spPr bwMode="auto">
          <a:xfrm>
            <a:off x="2193900" y="4059130"/>
            <a:ext cx="2905125" cy="42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ja-JP" altLang="en-US" sz="2000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書籍一覧</a:t>
            </a:r>
            <a:r>
              <a:rPr lang="ja-JP" altLang="en-US" sz="2000" kern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画面</a:t>
            </a:r>
            <a:endParaRPr lang="ja-JP" altLang="en-US" sz="2000" kern="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コンテンツ プレースホルダー 1"/>
          <p:cNvSpPr txBox="1">
            <a:spLocks/>
          </p:cNvSpPr>
          <p:nvPr/>
        </p:nvSpPr>
        <p:spPr bwMode="auto">
          <a:xfrm>
            <a:off x="5468019" y="4026710"/>
            <a:ext cx="2905125" cy="42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</a:pPr>
            <a:r>
              <a:rPr lang="ja-JP" altLang="en-US" sz="2000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書籍</a:t>
            </a:r>
            <a:r>
              <a:rPr lang="ja-JP" altLang="en-US" sz="2000" kern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登録フォーム画面</a:t>
            </a:r>
            <a:endParaRPr lang="ja-JP" altLang="en-US" sz="2000" kern="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3" name="直線矢印コネクタ 12"/>
          <p:cNvCxnSpPr>
            <a:stCxn id="8" idx="3"/>
          </p:cNvCxnSpPr>
          <p:nvPr/>
        </p:nvCxnSpPr>
        <p:spPr bwMode="auto">
          <a:xfrm>
            <a:off x="3563888" y="2844870"/>
            <a:ext cx="112732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 bwMode="auto">
          <a:xfrm>
            <a:off x="4907235" y="3610740"/>
            <a:ext cx="0" cy="792000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 bwMode="auto">
          <a:xfrm>
            <a:off x="5699323" y="3610740"/>
            <a:ext cx="0" cy="792000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Step02-02</a:t>
            </a:r>
            <a:endParaRPr lang="ja-JP" altLang="en-US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87624" y="836712"/>
            <a:ext cx="7632848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サーブレット（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Tomcat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05918" y="1268760"/>
            <a:ext cx="6638490" cy="4608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Framework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CORE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51720" y="1700808"/>
            <a:ext cx="4968552" cy="396044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en-US" altLang="ja-JP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MVC</a:t>
            </a:r>
            <a:endParaRPr kumimoji="1" lang="ja-JP" altLang="en-US" sz="1400" dirty="0">
              <a:solidFill>
                <a:srgbClr val="CC66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716016" y="2116362"/>
            <a:ext cx="1872208" cy="65623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Main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#</a:t>
            </a:r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main()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726310" y="3339852"/>
            <a:ext cx="1861914" cy="66521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#</a:t>
            </a:r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listBook</a:t>
            </a:r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()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835696" y="2492896"/>
            <a:ext cx="917358" cy="36004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</a:t>
            </a:r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ain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.jsp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71600" y="2082414"/>
            <a:ext cx="208823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[GET]</a:t>
            </a:r>
            <a:r>
              <a:rPr kumimoji="1" lang="ja-JP" altLang="en-US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http://</a:t>
            </a:r>
            <a:r>
              <a:rPr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XX/bookmgr/main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3695084" y="2299225"/>
            <a:ext cx="97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923928" y="2057743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/main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3695084" y="2647523"/>
            <a:ext cx="97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954273" y="2426695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main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2753054" y="2662251"/>
            <a:ext cx="51481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5" idx="1"/>
          </p:cNvCxnSpPr>
          <p:nvPr/>
        </p:nvCxnSpPr>
        <p:spPr>
          <a:xfrm flipH="1">
            <a:off x="899592" y="267291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547664" y="3741788"/>
            <a:ext cx="1263493" cy="36004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listbook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.jsp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09415" y="3306962"/>
            <a:ext cx="226839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[GET]</a:t>
            </a:r>
            <a:r>
              <a:rPr kumimoji="1" lang="ja-JP" altLang="en-US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http://</a:t>
            </a:r>
            <a:r>
              <a:rPr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XX/bookmgr/listbook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695083" y="3573014"/>
            <a:ext cx="97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764382" y="3308687"/>
            <a:ext cx="874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kumimoji="1" lang="en-US" altLang="ja-JP" sz="1000" dirty="0" err="1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listbook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3707904" y="3862773"/>
            <a:ext cx="97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809795" y="3646749"/>
            <a:ext cx="804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ｌｉｓｔ</a:t>
            </a:r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2811157" y="3892969"/>
            <a:ext cx="45671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>
            <a:off x="932632" y="3937819"/>
            <a:ext cx="6150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899592" y="2299225"/>
            <a:ext cx="2349142" cy="47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932632" y="3573014"/>
            <a:ext cx="2335237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1547664" y="5013176"/>
            <a:ext cx="1253670" cy="36004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addbookform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.jsp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55576" y="4603106"/>
            <a:ext cx="25922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[GET]</a:t>
            </a:r>
            <a:r>
              <a:rPr kumimoji="1" lang="ja-JP" altLang="en-US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http://</a:t>
            </a:r>
            <a:r>
              <a:rPr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XX/bookmgr/addbookform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8" name="直線矢印コネクタ 87"/>
          <p:cNvCxnSpPr/>
          <p:nvPr/>
        </p:nvCxnSpPr>
        <p:spPr>
          <a:xfrm>
            <a:off x="3714972" y="4869158"/>
            <a:ext cx="97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658206" y="4603104"/>
            <a:ext cx="1031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en-US" altLang="ja-JP" sz="1000" dirty="0" err="1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add</a:t>
            </a:r>
            <a:r>
              <a:rPr kumimoji="1" lang="en-US" altLang="ja-JP" sz="1000" dirty="0" err="1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bookform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90" name="直線矢印コネクタ 89"/>
          <p:cNvCxnSpPr/>
          <p:nvPr/>
        </p:nvCxnSpPr>
        <p:spPr>
          <a:xfrm flipH="1">
            <a:off x="3685260" y="5210708"/>
            <a:ext cx="97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3685261" y="4946975"/>
            <a:ext cx="1031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err="1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add</a:t>
            </a:r>
            <a:r>
              <a:rPr kumimoji="1" lang="en-US" altLang="ja-JP" sz="1000" dirty="0" err="1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bookform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 flipH="1">
            <a:off x="2801334" y="5209207"/>
            <a:ext cx="45671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922809" y="5209207"/>
            <a:ext cx="6248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922809" y="4869160"/>
            <a:ext cx="23352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67544" y="1700808"/>
            <a:ext cx="43204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ブラウザ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291508" y="1988840"/>
            <a:ext cx="354122" cy="3528392"/>
          </a:xfrm>
          <a:prstGeom prst="rect">
            <a:avLst/>
          </a:prstGeom>
          <a:solidFill>
            <a:srgbClr val="FFFF00"/>
          </a:solidFill>
          <a:ln>
            <a:solidFill>
              <a:srgbClr val="CC66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</a:t>
            </a:r>
            <a:r>
              <a:rPr lang="ja-JP" altLang="en-US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100" dirty="0" err="1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DispatcherServlet</a:t>
            </a:r>
            <a:endParaRPr kumimoji="1" lang="en-US" altLang="ja-JP" sz="11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4726310" y="4648811"/>
            <a:ext cx="1907741" cy="66521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#</a:t>
            </a:r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addBook</a:t>
            </a:r>
            <a:r>
              <a:rPr lang="en-US" altLang="ja-JP" sz="11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Form</a:t>
            </a:r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()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808365" y="5805264"/>
            <a:ext cx="5211907" cy="3600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プレゼンテーション層</a:t>
            </a:r>
          </a:p>
        </p:txBody>
      </p:sp>
    </p:spTree>
    <p:extLst>
      <p:ext uri="{BB962C8B-B14F-4D97-AF65-F5344CB8AC3E}">
        <p14:creationId xmlns:p14="http://schemas.microsoft.com/office/powerpoint/2010/main" val="38919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Step03-01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78" y="1844824"/>
            <a:ext cx="5810250" cy="3419475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1714078" y="3212976"/>
            <a:ext cx="2905125" cy="1368152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89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933800" y="908720"/>
            <a:ext cx="799288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サーブレット（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Tomcat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49824" y="1340768"/>
            <a:ext cx="7632848" cy="4032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Framework</a:t>
            </a:r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CORE</a:t>
            </a:r>
            <a:endParaRPr lang="ja-JP" altLang="en-US" sz="1400" dirty="0">
              <a:solidFill>
                <a:schemeClr val="accent1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Step03-02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51520" y="2420888"/>
            <a:ext cx="432048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ブラウザ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365848" y="2335082"/>
            <a:ext cx="3537765" cy="289411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MVC</a:t>
            </a:r>
            <a:endParaRPr kumimoji="1" lang="ja-JP" altLang="en-US" sz="1400" dirty="0">
              <a:solidFill>
                <a:srgbClr val="CC66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425877" y="2970487"/>
            <a:ext cx="354122" cy="21036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</a:t>
            </a:r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DispatcherServlet</a:t>
            </a:r>
            <a:endParaRPr kumimoji="1"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427937" y="3289563"/>
            <a:ext cx="1229095" cy="1784544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lang="en-US" altLang="ja-JP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@Controller</a:t>
            </a:r>
          </a:p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399704" y="3390494"/>
            <a:ext cx="1338003" cy="1683613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lang="en-US" altLang="ja-JP" sz="1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lang="en-US" altLang="ja-JP" sz="10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@Service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ListBookServiceImpl</a:t>
            </a:r>
            <a:endParaRPr lang="en-US" altLang="ja-JP" sz="1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683568" y="3504575"/>
            <a:ext cx="174230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016977" y="3798373"/>
            <a:ext cx="1133382" cy="887356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listbook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.jsp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93414" y="3090412"/>
            <a:ext cx="172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GET</a:t>
            </a:r>
          </a:p>
          <a:p>
            <a:pPr algn="ctr"/>
            <a:r>
              <a:rPr kumimoji="1" lang="en-US" altLang="ja-JP" sz="9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http://XX/bookmgr/listbook</a:t>
            </a:r>
            <a:endParaRPr kumimoji="1" lang="ja-JP" altLang="en-US" sz="9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2779999" y="3576582"/>
            <a:ext cx="64793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606463" y="3275078"/>
            <a:ext cx="919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en-US" altLang="ja-JP" sz="900" dirty="0" err="1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listbook</a:t>
            </a:r>
            <a:endParaRPr kumimoji="1" lang="ja-JP" altLang="en-US" sz="9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 flipH="1" flipV="1">
            <a:off x="2763673" y="4022297"/>
            <a:ext cx="654896" cy="44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724403" y="3774231"/>
            <a:ext cx="804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err="1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listbook</a:t>
            </a:r>
            <a:endParaRPr kumimoji="1" lang="ja-JP" altLang="en-US" sz="9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6" name="直線矢印コネクタ 55"/>
          <p:cNvCxnSpPr>
            <a:stCxn id="46" idx="1"/>
          </p:cNvCxnSpPr>
          <p:nvPr/>
        </p:nvCxnSpPr>
        <p:spPr>
          <a:xfrm flipH="1">
            <a:off x="2150359" y="4022297"/>
            <a:ext cx="2755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H="1" flipV="1">
            <a:off x="656937" y="3989283"/>
            <a:ext cx="360040" cy="25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4246168" y="2135332"/>
            <a:ext cx="1548963" cy="137347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H="1">
            <a:off x="4657033" y="3658042"/>
            <a:ext cx="742672" cy="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5795131" y="4508332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705275" y="4508332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221832" y="4149078"/>
            <a:ext cx="674418" cy="321639"/>
          </a:xfrm>
          <a:prstGeom prst="rect">
            <a:avLst/>
          </a:prstGeom>
          <a:solidFill>
            <a:srgbClr val="0099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5" name="直線矢印コネクタ 64"/>
          <p:cNvCxnSpPr>
            <a:endCxn id="48" idx="0"/>
          </p:cNvCxnSpPr>
          <p:nvPr/>
        </p:nvCxnSpPr>
        <p:spPr>
          <a:xfrm>
            <a:off x="6064445" y="2335082"/>
            <a:ext cx="0" cy="1055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4657034" y="2691265"/>
            <a:ext cx="1569638" cy="26161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</a:t>
            </a:r>
            <a:r>
              <a:rPr kumimoji="1" lang="ja-JP" altLang="en-US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コンテナを検索 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7354037" y="3504576"/>
            <a:ext cx="1224136" cy="156953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1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lang="en-US" altLang="ja-JP" sz="11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@Repository</a:t>
            </a:r>
          </a:p>
          <a:p>
            <a:pPr algn="ctr"/>
            <a:r>
              <a:rPr lang="en-US" altLang="ja-JP" sz="1100" dirty="0" err="1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ListBookDaoImpl</a:t>
            </a:r>
            <a:endParaRPr lang="en-US" altLang="ja-JP" sz="11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9" name="直線矢印コネクタ 68"/>
          <p:cNvCxnSpPr>
            <a:endCxn id="169" idx="2"/>
          </p:cNvCxnSpPr>
          <p:nvPr/>
        </p:nvCxnSpPr>
        <p:spPr>
          <a:xfrm flipV="1">
            <a:off x="6334400" y="2135333"/>
            <a:ext cx="1342989" cy="156357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endCxn id="67" idx="0"/>
          </p:cNvCxnSpPr>
          <p:nvPr/>
        </p:nvCxnSpPr>
        <p:spPr>
          <a:xfrm>
            <a:off x="7953339" y="2335082"/>
            <a:ext cx="0" cy="11694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7630544" y="4524909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3" name="直線矢印コネクタ 72"/>
          <p:cNvCxnSpPr>
            <a:endCxn id="132" idx="3"/>
          </p:cNvCxnSpPr>
          <p:nvPr/>
        </p:nvCxnSpPr>
        <p:spPr>
          <a:xfrm flipH="1">
            <a:off x="6610959" y="3658044"/>
            <a:ext cx="743079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1322763" y="4217911"/>
            <a:ext cx="674418" cy="321639"/>
          </a:xfrm>
          <a:prstGeom prst="rect">
            <a:avLst/>
          </a:prstGeom>
          <a:solidFill>
            <a:srgbClr val="0099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3777086" y="4619527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5859002" y="4602636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7677389" y="4602636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5" name="直線矢印コネクタ 84"/>
          <p:cNvCxnSpPr>
            <a:stCxn id="60" idx="1"/>
            <a:endCxn id="61" idx="3"/>
          </p:cNvCxnSpPr>
          <p:nvPr/>
        </p:nvCxnSpPr>
        <p:spPr>
          <a:xfrm flipH="1">
            <a:off x="4379693" y="4669152"/>
            <a:ext cx="141543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61" idx="1"/>
          </p:cNvCxnSpPr>
          <p:nvPr/>
        </p:nvCxnSpPr>
        <p:spPr>
          <a:xfrm flipH="1" flipV="1">
            <a:off x="1997181" y="4470717"/>
            <a:ext cx="1708094" cy="198435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71" idx="1"/>
          </p:cNvCxnSpPr>
          <p:nvPr/>
        </p:nvCxnSpPr>
        <p:spPr>
          <a:xfrm flipH="1">
            <a:off x="6512822" y="4685729"/>
            <a:ext cx="111772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4678216" y="3661414"/>
            <a:ext cx="849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Injection</a:t>
            </a:r>
            <a:endParaRPr kumimoji="1" lang="ja-JP" altLang="en-US" sz="1100" dirty="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646724" y="3667568"/>
            <a:ext cx="849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Injection</a:t>
            </a:r>
            <a:endParaRPr kumimoji="1" lang="ja-JP" altLang="en-US" sz="1100" dirty="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611850" y="3527238"/>
            <a:ext cx="1004890" cy="2616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</a:t>
            </a:r>
            <a:r>
              <a:rPr kumimoji="1" lang="en-US" altLang="ja-JP" sz="11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Autowiired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574118" y="3527239"/>
            <a:ext cx="1036841" cy="2616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</a:t>
            </a:r>
            <a:r>
              <a:rPr kumimoji="1" lang="en-US" altLang="ja-JP" sz="11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Autowiired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6759413" y="2691265"/>
            <a:ext cx="1474458" cy="26161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</a:t>
            </a:r>
            <a:r>
              <a:rPr kumimoji="1" lang="ja-JP" altLang="en-US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コンテナを検索 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2353587" y="4439129"/>
            <a:ext cx="1103434" cy="2616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Model</a:t>
            </a:r>
            <a:r>
              <a:rPr kumimoji="1" lang="ja-JP" altLang="en-US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に登録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0" name="円/楕円 129"/>
          <p:cNvSpPr/>
          <p:nvPr/>
        </p:nvSpPr>
        <p:spPr bwMode="auto">
          <a:xfrm>
            <a:off x="5795131" y="1916831"/>
            <a:ext cx="539269" cy="437003"/>
          </a:xfrm>
          <a:prstGeom prst="ellipse">
            <a:avLst/>
          </a:prstGeom>
          <a:solidFill>
            <a:srgbClr val="FFC000"/>
          </a:solidFill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  <p:sp>
        <p:nvSpPr>
          <p:cNvPr id="169" name="円/楕円 168"/>
          <p:cNvSpPr/>
          <p:nvPr/>
        </p:nvSpPr>
        <p:spPr bwMode="auto">
          <a:xfrm>
            <a:off x="7677389" y="1916831"/>
            <a:ext cx="539269" cy="437003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519492" y="1501333"/>
            <a:ext cx="1127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《Interface》</a:t>
            </a:r>
          </a:p>
          <a:p>
            <a:pPr algn="ctr"/>
            <a:r>
              <a:rPr kumimoji="1" lang="en-US" altLang="ja-JP" sz="105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ListBookService</a:t>
            </a:r>
            <a:endParaRPr kumimoji="1" lang="ja-JP" altLang="en-US" sz="105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7509935" y="1484783"/>
            <a:ext cx="9156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《Interface</a:t>
            </a:r>
            <a:r>
              <a:rPr lang="en-US" altLang="ja-JP" sz="105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》</a:t>
            </a:r>
          </a:p>
          <a:p>
            <a:pPr algn="ctr"/>
            <a:r>
              <a:rPr kumimoji="1" lang="en-US" altLang="ja-JP" sz="105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ListBookDao</a:t>
            </a:r>
            <a:endParaRPr kumimoji="1" lang="ja-JP" altLang="en-US" sz="105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1149824" y="5733255"/>
            <a:ext cx="3753789" cy="3600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プレゼンテーション層</a:t>
            </a: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5141079" y="5733255"/>
            <a:ext cx="1847371" cy="3600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ビジネスロジック層</a:t>
            </a:r>
          </a:p>
        </p:txBody>
      </p:sp>
      <p:sp>
        <p:nvSpPr>
          <p:cNvPr id="64" name="正方形/長方形 63"/>
          <p:cNvSpPr/>
          <p:nvPr/>
        </p:nvSpPr>
        <p:spPr bwMode="auto">
          <a:xfrm>
            <a:off x="7198496" y="5733255"/>
            <a:ext cx="1584176" cy="3600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データアクセス層</a:t>
            </a:r>
          </a:p>
        </p:txBody>
      </p:sp>
    </p:spTree>
    <p:extLst>
      <p:ext uri="{BB962C8B-B14F-4D97-AF65-F5344CB8AC3E}">
        <p14:creationId xmlns:p14="http://schemas.microsoft.com/office/powerpoint/2010/main" val="8548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Step04-01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74" y="1844824"/>
            <a:ext cx="5810250" cy="3419475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2445022" y="3212976"/>
            <a:ext cx="4525640" cy="158417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611560" y="3589660"/>
            <a:ext cx="1333352" cy="68526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DB</a:t>
            </a:r>
            <a:r>
              <a:rPr lang="ja-JP" altLang="en-US" sz="14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検索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3" name="直線矢印コネクタ 9"/>
          <p:cNvCxnSpPr>
            <a:stCxn id="12" idx="6"/>
          </p:cNvCxnSpPr>
          <p:nvPr/>
        </p:nvCxnSpPr>
        <p:spPr bwMode="auto">
          <a:xfrm>
            <a:off x="1944912" y="3932293"/>
            <a:ext cx="63326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4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4539821" y="1910732"/>
            <a:ext cx="1930358" cy="260987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jdbcTemplate</a:t>
            </a:r>
            <a:endParaRPr kumimoji="1" lang="ja-JP" altLang="en-US" sz="14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767086" y="2414789"/>
            <a:ext cx="1487068" cy="196731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query()</a:t>
            </a:r>
            <a:endParaRPr kumimoji="1" lang="ja-JP" altLang="en-US" sz="16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Step04-02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31642" y="980728"/>
            <a:ext cx="368034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JdbcTemplate</a:t>
            </a:r>
            <a:r>
              <a:rPr lang="ja-JP" altLang="en-US" sz="2000" dirty="0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クラスを使って</a:t>
            </a:r>
            <a:r>
              <a:rPr lang="en-US" altLang="ja-JP" sz="2000" dirty="0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DB</a:t>
            </a:r>
            <a:r>
              <a:rPr lang="ja-JP" altLang="en-US" sz="2000" dirty="0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接続と</a:t>
            </a:r>
            <a:r>
              <a:rPr kumimoji="1" lang="ja-JP" altLang="en-US" sz="2000" dirty="0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検索を実行させる</a:t>
            </a:r>
            <a:endParaRPr kumimoji="1" lang="ja-JP" altLang="en-US" sz="2000" dirty="0">
              <a:solidFill>
                <a:srgbClr val="00B0F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55576" y="1334671"/>
            <a:ext cx="2559571" cy="230425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@Repository</a:t>
            </a:r>
          </a:p>
          <a:p>
            <a:pPr algn="ctr"/>
            <a:r>
              <a:rPr lang="en-US" altLang="ja-JP" sz="1400" dirty="0" err="1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ListBookDaoSpringJdbc</a:t>
            </a:r>
            <a:endParaRPr lang="en-US" altLang="ja-JP" sz="1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898140" y="3023536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944985" y="3101263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55576" y="3782942"/>
            <a:ext cx="2567981" cy="3600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データアクセス層</a:t>
            </a:r>
          </a:p>
        </p:txBody>
      </p:sp>
      <p:sp>
        <p:nvSpPr>
          <p:cNvPr id="10" name="フローチャート : 磁気ディスク 9"/>
          <p:cNvSpPr/>
          <p:nvPr/>
        </p:nvSpPr>
        <p:spPr>
          <a:xfrm>
            <a:off x="4265109" y="4754643"/>
            <a:ext cx="2378685" cy="122413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800" dirty="0" err="1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PostgreSQL</a:t>
            </a:r>
            <a:endParaRPr kumimoji="1" lang="ja-JP" altLang="en-US" sz="18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961425" y="4168074"/>
            <a:ext cx="1282983" cy="406956"/>
          </a:xfrm>
          <a:prstGeom prst="rect">
            <a:avLst/>
          </a:prstGeom>
          <a:solidFill>
            <a:srgbClr val="CCECFF"/>
          </a:solidFill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jdbc.properties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3" name="直線矢印コネクタ 12"/>
          <p:cNvCxnSpPr>
            <a:endCxn id="15" idx="3"/>
          </p:cNvCxnSpPr>
          <p:nvPr/>
        </p:nvCxnSpPr>
        <p:spPr>
          <a:xfrm flipH="1">
            <a:off x="3041479" y="2100336"/>
            <a:ext cx="1522583" cy="302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415191" y="1838726"/>
            <a:ext cx="849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Injection</a:t>
            </a:r>
            <a:endParaRPr kumimoji="1" lang="ja-JP" altLang="en-US" sz="1100" dirty="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04638" y="1972557"/>
            <a:ext cx="1036841" cy="2616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</a:t>
            </a:r>
            <a:r>
              <a:rPr kumimoji="1" lang="en-US" altLang="ja-JP" sz="11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Autowiired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6" name="直線矢印コネクタ 15"/>
          <p:cNvCxnSpPr>
            <a:stCxn id="36" idx="0"/>
          </p:cNvCxnSpPr>
          <p:nvPr/>
        </p:nvCxnSpPr>
        <p:spPr>
          <a:xfrm flipV="1">
            <a:off x="5030477" y="3422902"/>
            <a:ext cx="0" cy="16715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6197003" y="4520608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305852" y="3023536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352697" y="3101263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562252" y="5094430"/>
            <a:ext cx="936450" cy="4056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TABLE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0" name="直線矢印コネクタ 39"/>
          <p:cNvCxnSpPr>
            <a:stCxn id="8" idx="1"/>
            <a:endCxn id="32" idx="3"/>
          </p:cNvCxnSpPr>
          <p:nvPr/>
        </p:nvCxnSpPr>
        <p:spPr>
          <a:xfrm flipH="1">
            <a:off x="3027115" y="3262083"/>
            <a:ext cx="191787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979442" y="4519425"/>
            <a:ext cx="84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接続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5" name="直線矢印コネクタ 44"/>
          <p:cNvCxnSpPr>
            <a:stCxn id="12" idx="1"/>
          </p:cNvCxnSpPr>
          <p:nvPr/>
        </p:nvCxnSpPr>
        <p:spPr>
          <a:xfrm flipH="1" flipV="1">
            <a:off x="6470179" y="4370212"/>
            <a:ext cx="491246" cy="134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960259" y="3914525"/>
            <a:ext cx="84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接続情報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889351" y="2486798"/>
            <a:ext cx="1152128" cy="3455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RowMapper</a:t>
            </a:r>
            <a:endParaRPr kumimoji="1" lang="ja-JP" altLang="en-US" sz="14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1" name="直線矢印コネクタ 60"/>
          <p:cNvCxnSpPr>
            <a:stCxn id="60" idx="3"/>
          </p:cNvCxnSpPr>
          <p:nvPr/>
        </p:nvCxnSpPr>
        <p:spPr>
          <a:xfrm>
            <a:off x="3041479" y="2659560"/>
            <a:ext cx="194396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4898139" y="3790200"/>
            <a:ext cx="1153311" cy="3455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RowMapper</a:t>
            </a:r>
            <a:endParaRPr kumimoji="1" lang="ja-JP" altLang="en-US" sz="14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525087" y="2382560"/>
            <a:ext cx="84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引数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525087" y="2990854"/>
            <a:ext cx="84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戻り値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81527" y="4668284"/>
            <a:ext cx="284865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検索結果を</a:t>
            </a:r>
            <a:r>
              <a:rPr kumimoji="1" lang="en-US" altLang="ja-JP" sz="2000" dirty="0" err="1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RowMapper</a:t>
            </a:r>
            <a:r>
              <a:rPr kumimoji="1" lang="ja-JP" altLang="en-US" sz="2000" dirty="0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クラスでドメインクラスにマッピングする</a:t>
            </a:r>
            <a:endParaRPr kumimoji="1" lang="ja-JP" altLang="en-US" sz="2000" dirty="0">
              <a:solidFill>
                <a:srgbClr val="00B0F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" name="直線矢印コネクタ 2"/>
          <p:cNvCxnSpPr>
            <a:endCxn id="72" idx="1"/>
          </p:cNvCxnSpPr>
          <p:nvPr/>
        </p:nvCxnSpPr>
        <p:spPr bwMode="auto">
          <a:xfrm flipV="1">
            <a:off x="3730177" y="3962962"/>
            <a:ext cx="1167962" cy="705322"/>
          </a:xfrm>
          <a:prstGeom prst="straightConnector1">
            <a:avLst/>
          </a:prstGeom>
          <a:solidFill>
            <a:srgbClr val="0033C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角丸四角形 33"/>
          <p:cNvSpPr/>
          <p:nvPr/>
        </p:nvSpPr>
        <p:spPr bwMode="auto">
          <a:xfrm>
            <a:off x="4272587" y="4657308"/>
            <a:ext cx="1515779" cy="27823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検索</a:t>
            </a:r>
            <a:r>
              <a:rPr lang="en-US" altLang="ja-JP" sz="14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SQL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5963908" y="2811960"/>
            <a:ext cx="0" cy="97824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 bwMode="auto">
          <a:xfrm>
            <a:off x="899593" y="2486797"/>
            <a:ext cx="936124" cy="34552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検索</a:t>
            </a:r>
            <a:r>
              <a:rPr lang="en-US" altLang="ja-JP" sz="14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SQL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6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Step05-01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648072"/>
          </a:xfrm>
        </p:spPr>
        <p:txBody>
          <a:bodyPr/>
          <a:lstStyle/>
          <a:p>
            <a:pPr marL="57150" indent="0" algn="ctr">
              <a:buNone/>
            </a:pPr>
            <a:r>
              <a:rPr lang="ja-JP" altLang="en-US" sz="3600" dirty="0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Ｓｐｒｉｎｇ</a:t>
            </a:r>
            <a:r>
              <a:rPr lang="en-US" altLang="ja-JP" sz="3600" dirty="0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ja-JP" altLang="en-US" sz="3600" dirty="0" smtClean="0">
                <a:solidFill>
                  <a:srgbClr val="00B0F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ＪＤＢＣによる書籍テーブル更新</a:t>
            </a:r>
            <a:endParaRPr lang="ja-JP" altLang="en-US" sz="3600" dirty="0">
              <a:solidFill>
                <a:srgbClr val="00B0F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830834"/>
            <a:ext cx="2905125" cy="2085975"/>
          </a:xfrm>
          <a:prstGeom prst="rect">
            <a:avLst/>
          </a:prstGeom>
        </p:spPr>
      </p:pic>
      <p:cxnSp>
        <p:nvCxnSpPr>
          <p:cNvPr id="10" name="直線矢印コネクタ 9"/>
          <p:cNvCxnSpPr>
            <a:endCxn id="8" idx="0"/>
          </p:cNvCxnSpPr>
          <p:nvPr/>
        </p:nvCxnSpPr>
        <p:spPr bwMode="auto">
          <a:xfrm>
            <a:off x="5113264" y="3068960"/>
            <a:ext cx="1991419" cy="761874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060848"/>
            <a:ext cx="4357688" cy="2657475"/>
          </a:xfrm>
          <a:prstGeom prst="rect">
            <a:avLst/>
          </a:prstGeom>
        </p:spPr>
      </p:pic>
      <p:sp>
        <p:nvSpPr>
          <p:cNvPr id="14" name="円/楕円 13"/>
          <p:cNvSpPr/>
          <p:nvPr/>
        </p:nvSpPr>
        <p:spPr bwMode="auto">
          <a:xfrm>
            <a:off x="6221983" y="2704319"/>
            <a:ext cx="1765400" cy="68526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DB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登録更新</a:t>
            </a:r>
          </a:p>
        </p:txBody>
      </p:sp>
    </p:spTree>
    <p:extLst>
      <p:ext uri="{BB962C8B-B14F-4D97-AF65-F5344CB8AC3E}">
        <p14:creationId xmlns:p14="http://schemas.microsoft.com/office/powerpoint/2010/main" val="29568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_1">
  <a:themeElements>
    <a:clrScheme name="AT_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T_1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UI Gothic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UI Gothic" pitchFamily="50" charset="-128"/>
          </a:defRPr>
        </a:defPPr>
      </a:lstStyle>
    </a:lnDef>
  </a:objectDefaults>
  <a:extraClrSchemeLst>
    <a:extraClrScheme>
      <a:clrScheme name="AT_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_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_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_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13357</TotalTime>
  <Words>374</Words>
  <Application>Microsoft Office PowerPoint</Application>
  <PresentationFormat>画面に合わせる (4:3)</PresentationFormat>
  <Paragraphs>222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HGP創英角ｺﾞｼｯｸUB</vt:lpstr>
      <vt:lpstr>HG創英角ｺﾞｼｯｸUB</vt:lpstr>
      <vt:lpstr>ＭＳ Ｐゴシック</vt:lpstr>
      <vt:lpstr>ＭＳ Ｐ明朝</vt:lpstr>
      <vt:lpstr>MS UI Gothic</vt:lpstr>
      <vt:lpstr>Arial</vt:lpstr>
      <vt:lpstr>Times New Roman</vt:lpstr>
      <vt:lpstr>AT_1</vt:lpstr>
      <vt:lpstr>Step00-01</vt:lpstr>
      <vt:lpstr>Step01-01</vt:lpstr>
      <vt:lpstr>Step02-01</vt:lpstr>
      <vt:lpstr>Step02-02</vt:lpstr>
      <vt:lpstr>Step03-01</vt:lpstr>
      <vt:lpstr>Step03-02</vt:lpstr>
      <vt:lpstr>Step04-01</vt:lpstr>
      <vt:lpstr>Step04-02</vt:lpstr>
      <vt:lpstr>Step05-01</vt:lpstr>
      <vt:lpstr>Step05-02</vt:lpstr>
      <vt:lpstr>Step05-03</vt:lpstr>
      <vt:lpstr>Step06-01</vt:lpstr>
      <vt:lpstr>Step07-01</vt:lpstr>
      <vt:lpstr>Step08-01</vt:lpstr>
      <vt:lpstr>Step10-01</vt:lpstr>
      <vt:lpstr>Step11-01</vt:lpstr>
    </vt:vector>
  </TitlesOfParts>
  <Company>koho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WebApp開発研修</dc:title>
  <dc:creator>NTT-AT</dc:creator>
  <cp:lastModifiedBy>nagazumi</cp:lastModifiedBy>
  <cp:revision>4791</cp:revision>
  <dcterms:created xsi:type="dcterms:W3CDTF">2004-06-28T03:14:58Z</dcterms:created>
  <dcterms:modified xsi:type="dcterms:W3CDTF">2017-04-24T08:53:17Z</dcterms:modified>
</cp:coreProperties>
</file>