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376" r:id="rId2"/>
    <p:sldId id="383" r:id="rId3"/>
    <p:sldId id="508" r:id="rId4"/>
    <p:sldId id="511" r:id="rId5"/>
    <p:sldId id="402" r:id="rId6"/>
    <p:sldId id="374" r:id="rId7"/>
    <p:sldId id="377" r:id="rId8"/>
    <p:sldId id="403" r:id="rId9"/>
    <p:sldId id="494" r:id="rId10"/>
    <p:sldId id="495" r:id="rId11"/>
    <p:sldId id="450" r:id="rId12"/>
    <p:sldId id="404" r:id="rId13"/>
    <p:sldId id="440" r:id="rId14"/>
    <p:sldId id="512" r:id="rId15"/>
    <p:sldId id="501" r:id="rId16"/>
    <p:sldId id="452" r:id="rId17"/>
    <p:sldId id="469" r:id="rId18"/>
    <p:sldId id="496" r:id="rId19"/>
    <p:sldId id="488" r:id="rId20"/>
  </p:sldIdLst>
  <p:sldSz cx="9144000" cy="6858000" type="screen4x3"/>
  <p:notesSz cx="9939338" cy="68072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MS UI Gothic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0000FF"/>
    <a:srgbClr val="FFFFCC"/>
    <a:srgbClr val="FFFFE1"/>
    <a:srgbClr val="CC6600"/>
    <a:srgbClr val="6699FF"/>
    <a:srgbClr val="FF7C80"/>
    <a:srgbClr val="FFCCFF"/>
    <a:srgbClr val="FFE5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3083" autoAdjust="0"/>
  </p:normalViewPr>
  <p:slideViewPr>
    <p:cSldViewPr>
      <p:cViewPr varScale="1">
        <p:scale>
          <a:sx n="104" d="100"/>
          <a:sy n="104" d="100"/>
        </p:scale>
        <p:origin x="36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70" y="-84"/>
      </p:cViewPr>
      <p:guideLst>
        <p:guide orient="horz" pos="2144"/>
        <p:guide pos="3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0863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0863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8A7F221-0BF7-4A6D-92CD-45A0DEA52A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059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0863" y="0"/>
            <a:ext cx="4308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2763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2150"/>
            <a:ext cx="7288212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0863" y="6469063"/>
            <a:ext cx="4308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74738E29-D2CC-4965-92AF-CA0266E564A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227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63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737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271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8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22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95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227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61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008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9812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3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56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01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601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01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328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9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82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393634C-A7CE-4946-8BCE-5050F0110EC7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mtClean="0">
              <a:ea typeface="ＭＳ Ｐゴシック" pitchFamily="50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 smtClean="0">
              <a:latin typeface="Times New Roman" pitchFamily="18" charset="0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05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F26F-F433-4063-BC84-7492C21D66E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78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130F2-A0F6-49E4-A8A0-86359F5D4C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014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59436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59436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F726D-4631-41EB-99B2-6265ED273F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7177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1ABD6-3146-4E1C-8187-D9BA6B3A2C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7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F11F-F860-496B-A157-5D52DF3C7F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135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BC3B-89A9-4DF5-B4EB-516470E17F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825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C6038-05C8-4439-B760-B79944A740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57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395E9-8515-4FB9-BB0E-7DEB82094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653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26A49-53DE-4CA9-ABA8-E034C46668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49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064A0-1799-4F3F-A822-D11A0BBDDA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487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45E5E-610A-4333-9A29-E30C7F5116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442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2013" y="6096000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400" i="1">
                <a:solidFill>
                  <a:srgbClr val="0031C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F9C7AAB-E83E-4B1F-B2E8-607EBADE66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Line 299"/>
          <p:cNvSpPr>
            <a:spLocks noChangeShapeType="1"/>
          </p:cNvSpPr>
          <p:nvPr userDrawn="1"/>
        </p:nvSpPr>
        <p:spPr bwMode="auto">
          <a:xfrm flipV="1">
            <a:off x="8567738" y="6419850"/>
            <a:ext cx="1587" cy="111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0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10231" y="0"/>
            <a:ext cx="8409441" cy="609600"/>
          </a:xfrm>
        </p:spPr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</a:t>
            </a:r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ech-01-01</a:t>
            </a:r>
            <a:endParaRPr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8" name="Picture 2" descr="image:【ハウツー】概説 Springプロダクト(1) - まずはSpringの歴史と主要プロダクトを一覧 (1) バージョン2で革新を遂げた「Spring Framework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7100144" cy="41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4248819" y="5877272"/>
            <a:ext cx="44708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dirty="0" smtClean="0"/>
              <a:t>※</a:t>
            </a:r>
            <a:r>
              <a:rPr lang="ja-JP" altLang="en-US" dirty="0" smtClean="0"/>
              <a:t> </a:t>
            </a:r>
            <a:r>
              <a:rPr lang="en-US" altLang="ja-JP" dirty="0" smtClean="0"/>
              <a:t>http</a:t>
            </a:r>
            <a:r>
              <a:rPr lang="en-US" altLang="ja-JP" dirty="0"/>
              <a:t>://news.mynavi.jp/articles/2010/03/11/spring1</a:t>
            </a:r>
            <a:r>
              <a:rPr lang="en-US" altLang="ja-JP" dirty="0" smtClean="0"/>
              <a:t>/</a:t>
            </a:r>
            <a:r>
              <a:rPr lang="ja-JP" altLang="en-US" dirty="0" smtClean="0"/>
              <a:t> の図を引用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971600" y="3861048"/>
            <a:ext cx="7100144" cy="13186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952178" y="3116215"/>
            <a:ext cx="2799928" cy="8888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5445224"/>
            <a:ext cx="1404552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の学習範囲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1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Tech03-04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843808" y="2276872"/>
            <a:ext cx="1929508" cy="1657254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100" dirty="0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SameController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1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endParaRPr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1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lang="en-US" altLang="ja-JP" sz="1100" dirty="0" err="1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Autowired</a:t>
            </a:r>
            <a:endParaRPr lang="en-US" altLang="ja-JP" sz="11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1100" dirty="0" err="1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SameService</a:t>
            </a:r>
            <a:r>
              <a:rPr lang="ja-JP" altLang="en-US" sz="11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en-US" altLang="ja-JP" sz="1100" dirty="0" err="1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</a:t>
            </a:r>
            <a:r>
              <a:rPr lang="en-US" altLang="ja-JP" sz="11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・・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158604" y="3105499"/>
            <a:ext cx="1440160" cy="6480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SomeServiceImpl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698664" y="2229193"/>
            <a:ext cx="360040" cy="324036"/>
          </a:xfrm>
          <a:prstGeom prst="ellipse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230612" y="1939716"/>
            <a:ext cx="1296144" cy="325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3" idx="0"/>
            <a:endCxn id="14" idx="4"/>
          </p:cNvCxnSpPr>
          <p:nvPr/>
        </p:nvCxnSpPr>
        <p:spPr bwMode="auto">
          <a:xfrm flipV="1">
            <a:off x="5878684" y="2553229"/>
            <a:ext cx="0" cy="55227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1"/>
          </p:cNvCxnSpPr>
          <p:nvPr/>
        </p:nvCxnSpPr>
        <p:spPr bwMode="auto">
          <a:xfrm flipH="1">
            <a:off x="4773317" y="3429499"/>
            <a:ext cx="38528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 bwMode="auto">
          <a:xfrm>
            <a:off x="3869108" y="3476260"/>
            <a:ext cx="1224136" cy="325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インジェクション</a:t>
            </a:r>
          </a:p>
        </p:txBody>
      </p:sp>
      <p:cxnSp>
        <p:nvCxnSpPr>
          <p:cNvPr id="29" name="直線矢印コネクタ 28"/>
          <p:cNvCxnSpPr>
            <a:endCxn id="14" idx="2"/>
          </p:cNvCxnSpPr>
          <p:nvPr/>
        </p:nvCxnSpPr>
        <p:spPr bwMode="auto">
          <a:xfrm flipV="1">
            <a:off x="4582540" y="2391211"/>
            <a:ext cx="1116124" cy="10297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965684" y="2676893"/>
            <a:ext cx="1217489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コンテナを検索 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15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Tech03-05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54736" y="2420887"/>
            <a:ext cx="432048" cy="201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03848" y="2420888"/>
            <a:ext cx="4002981" cy="201622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729093" y="2557282"/>
            <a:ext cx="354122" cy="1720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21785" y="2924944"/>
            <a:ext cx="1229095" cy="13526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986784" y="3091369"/>
            <a:ext cx="174230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387837" y="3237118"/>
            <a:ext cx="1065738" cy="887356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96630" y="2677206"/>
            <a:ext cx="17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</a:p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http://XX/bookmgr/listbook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5083215" y="3163376"/>
            <a:ext cx="64793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909679" y="2861872"/>
            <a:ext cx="91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900" dirty="0" err="1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 flipV="1">
            <a:off x="5066889" y="3461042"/>
            <a:ext cx="654896" cy="44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27619" y="3212976"/>
            <a:ext cx="80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4433944" y="3495753"/>
            <a:ext cx="285302" cy="9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2960153" y="3527534"/>
            <a:ext cx="3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008491" y="3652078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525048" y="3587823"/>
            <a:ext cx="674418" cy="321639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625979" y="3656656"/>
            <a:ext cx="674418" cy="321639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80302" y="3763273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8" name="直線矢印コネクタ 27"/>
          <p:cNvCxnSpPr>
            <a:stCxn id="24" idx="1"/>
            <a:endCxn id="26" idx="3"/>
          </p:cNvCxnSpPr>
          <p:nvPr/>
        </p:nvCxnSpPr>
        <p:spPr>
          <a:xfrm flipH="1">
            <a:off x="4300397" y="3812898"/>
            <a:ext cx="1708094" cy="4578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796737" y="3675506"/>
            <a:ext cx="1103434" cy="2616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r>
              <a:rPr kumimoji="1" lang="ja-JP" altLang="en-US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に登録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Tech04-01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840044" y="1916832"/>
            <a:ext cx="172819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968657" y="1916832"/>
            <a:ext cx="172819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6088516" y="1916832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615908" y="2348880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248756" y="2312876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089982" y="2348882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218594" y="2348881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338453" y="2348880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407996" y="270892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318297" y="2559190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816708" y="270892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446909" y="2559189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585100" y="2983656"/>
            <a:ext cx="861809" cy="3733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999347" y="2217059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444208" y="2029431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914641" y="2882292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6199760" y="2938155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920164" y="2908714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65505" y="2769496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840044" y="3623698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68657" y="3623698"/>
            <a:ext cx="1705684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ﾊﾞﾘﾃﾞｰｼｮﾝ／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例外</a:t>
            </a:r>
            <a:r>
              <a:rPr lang="ja-JP" altLang="en-US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088516" y="3623698"/>
            <a:ext cx="1728192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840043" y="4005064"/>
            <a:ext cx="5976665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／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4764" y="3623698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85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 125"/>
          <p:cNvSpPr/>
          <p:nvPr/>
        </p:nvSpPr>
        <p:spPr bwMode="auto">
          <a:xfrm>
            <a:off x="2929898" y="1916832"/>
            <a:ext cx="2171102" cy="244827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70703" y="2127338"/>
            <a:ext cx="1930358" cy="20217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</a:t>
            </a:r>
            <a:r>
              <a:rPr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dbcTemplate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297968" y="2636912"/>
            <a:ext cx="1487068" cy="136815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query()</a:t>
            </a:r>
            <a:endParaRPr kumimoji="1" lang="ja-JP" altLang="en-US" sz="1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Tech04-02</a:t>
            </a:r>
            <a:endParaRPr lang="en-US" altLang="ja-JP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97651" y="1724248"/>
            <a:ext cx="1623466" cy="2424831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583401" y="3501008"/>
            <a:ext cx="864096" cy="321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検索結果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6836604" y="1724249"/>
            <a:ext cx="1623828" cy="249683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PostgreSQL</a:t>
            </a:r>
            <a:endParaRPr kumimoji="1" lang="ja-JP" altLang="en-US" sz="1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3" name="直線矢印コネクタ 12"/>
          <p:cNvCxnSpPr>
            <a:endCxn id="15" idx="3"/>
          </p:cNvCxnSpPr>
          <p:nvPr/>
        </p:nvCxnSpPr>
        <p:spPr>
          <a:xfrm flipH="1">
            <a:off x="2004660" y="2506107"/>
            <a:ext cx="1066043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227707" y="2223812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819" y="2375302"/>
            <a:ext cx="1036841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>
            <a:endCxn id="8" idx="3"/>
          </p:cNvCxnSpPr>
          <p:nvPr/>
        </p:nvCxnSpPr>
        <p:spPr>
          <a:xfrm flipH="1" flipV="1">
            <a:off x="4447497" y="3661828"/>
            <a:ext cx="27347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5001061" y="2454597"/>
            <a:ext cx="19612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1324562" y="3510040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0" name="直線矢印コネクタ 39"/>
          <p:cNvCxnSpPr>
            <a:stCxn id="8" idx="1"/>
            <a:endCxn id="32" idx="3"/>
          </p:cNvCxnSpPr>
          <p:nvPr/>
        </p:nvCxnSpPr>
        <p:spPr>
          <a:xfrm flipH="1">
            <a:off x="1998980" y="3661828"/>
            <a:ext cx="1584421" cy="903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5099048" y="1988840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61" name="直線矢印コネクタ 60"/>
          <p:cNvCxnSpPr>
            <a:stCxn id="35" idx="3"/>
            <a:endCxn id="34" idx="1"/>
          </p:cNvCxnSpPr>
          <p:nvPr/>
        </p:nvCxnSpPr>
        <p:spPr>
          <a:xfrm>
            <a:off x="2007364" y="3217876"/>
            <a:ext cx="150402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 bwMode="auto">
          <a:xfrm>
            <a:off x="985551" y="3078760"/>
            <a:ext cx="1021813" cy="2782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25994" y="2264847"/>
            <a:ext cx="1282983" cy="406956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jdbc.properties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3511393" y="3078760"/>
            <a:ext cx="1008112" cy="2782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7182277" y="3116685"/>
            <a:ext cx="936450" cy="7149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TABLE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7" name="コンテンツ プレースホルダー 1"/>
          <p:cNvSpPr txBox="1">
            <a:spLocks/>
          </p:cNvSpPr>
          <p:nvPr/>
        </p:nvSpPr>
        <p:spPr bwMode="auto">
          <a:xfrm>
            <a:off x="1187624" y="4750918"/>
            <a:ext cx="6840760" cy="504056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ja-JP" sz="1600" kern="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インスタンスは、</a:t>
            </a:r>
            <a:r>
              <a:rPr lang="en-US" altLang="ja-JP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定義ファイルで</a:t>
            </a:r>
            <a:r>
              <a:rPr lang="en-US" altLang="ja-JP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コンテナに登録する</a:t>
            </a:r>
            <a:endParaRPr lang="ja-JP" altLang="en-US" sz="1600" kern="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1" name="直線矢印コネクタ 40"/>
          <p:cNvCxnSpPr>
            <a:endCxn id="126" idx="2"/>
          </p:cNvCxnSpPr>
          <p:nvPr/>
        </p:nvCxnSpPr>
        <p:spPr bwMode="auto">
          <a:xfrm flipV="1">
            <a:off x="4015449" y="4365104"/>
            <a:ext cx="0" cy="4320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697651" y="4221087"/>
            <a:ext cx="1623466" cy="3600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データアクセス層</a:t>
            </a: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519505" y="3217876"/>
            <a:ext cx="266277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3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Tech05-01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53752" y="1263854"/>
            <a:ext cx="432048" cy="482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72506" y="1263854"/>
            <a:ext cx="7516797" cy="482944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971642" y="3902759"/>
            <a:ext cx="624786" cy="1720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246388" y="4077072"/>
            <a:ext cx="2059411" cy="187220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" name="直線矢印コネクタ 14"/>
          <p:cNvCxnSpPr>
            <a:endCxn id="13" idx="0"/>
          </p:cNvCxnSpPr>
          <p:nvPr/>
        </p:nvCxnSpPr>
        <p:spPr>
          <a:xfrm>
            <a:off x="685800" y="4762904"/>
            <a:ext cx="273808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1181583" y="1472230"/>
            <a:ext cx="4824537" cy="2800082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listbookform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74002" y="4787860"/>
            <a:ext cx="172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</a:t>
            </a:r>
          </a:p>
          <a:p>
            <a:pPr algn="ctr"/>
            <a:r>
              <a:rPr kumimoji="1"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http://XX/bookmgr/addbook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51536" y="4443064"/>
            <a:ext cx="804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</a:t>
            </a:r>
            <a:r>
              <a:rPr kumimoji="1" lang="en-US" altLang="ja-JP" sz="9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9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3" name="直線矢印コネクタ 22"/>
          <p:cNvCxnSpPr>
            <a:stCxn id="16" idx="1"/>
          </p:cNvCxnSpPr>
          <p:nvPr/>
        </p:nvCxnSpPr>
        <p:spPr>
          <a:xfrm flipH="1" flipV="1">
            <a:off x="685801" y="2852937"/>
            <a:ext cx="4957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53" idx="1"/>
          </p:cNvCxnSpPr>
          <p:nvPr/>
        </p:nvCxnSpPr>
        <p:spPr>
          <a:xfrm flipV="1">
            <a:off x="5144181" y="4936644"/>
            <a:ext cx="1289040" cy="0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1359994" y="1844824"/>
            <a:ext cx="4471568" cy="23042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form:form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action="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addbook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" method="POST" 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modelAttribute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="book</a:t>
            </a:r>
            <a:r>
              <a:rPr lang="en-US" altLang="ja-JP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"&gt;</a:t>
            </a:r>
          </a:p>
          <a:p>
            <a:pPr defTabSz="360000"/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&lt;table&gt;&lt;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&gt;ISBN</a:t>
            </a:r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コード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&lt;td&gt;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form:input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path="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isbn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"/&gt;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&lt;/td&gt;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書籍名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&lt;td&gt;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form:input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path="name"/&gt;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&lt;/td&gt;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価格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th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&lt;td&gt;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form:input</a:t>
            </a:r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path="price"/&gt;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&lt;/td&gt;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+mn-ea"/>
              </a:rPr>
              <a:t>tr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&gt;&lt;/table&gt;</a:t>
            </a:r>
          </a:p>
          <a:p>
            <a:pPr defTabSz="360000"/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  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&lt;input type="submit" value="</a:t>
            </a:r>
            <a:r>
              <a:rPr lang="ja-JP" altLang="en-US" sz="1100" dirty="0">
                <a:solidFill>
                  <a:sysClr val="windowText" lastClr="000000"/>
                </a:solidFill>
                <a:latin typeface="+mn-ea"/>
              </a:rPr>
              <a:t>登録</a:t>
            </a:r>
            <a:r>
              <a:rPr lang="en-US" altLang="ja-JP" sz="1100" dirty="0">
                <a:solidFill>
                  <a:sysClr val="windowText" lastClr="000000"/>
                </a:solidFill>
                <a:latin typeface="+mn-ea"/>
              </a:rPr>
              <a:t>" /&gt;</a:t>
            </a:r>
          </a:p>
          <a:p>
            <a:pPr defTabSz="360000"/>
            <a:r>
              <a:rPr lang="en-US" altLang="ja-JP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&lt;/</a:t>
            </a:r>
            <a:r>
              <a:rPr lang="en-US" altLang="ja-JP" sz="1100" dirty="0" err="1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form:form</a:t>
            </a:r>
            <a:r>
              <a:rPr lang="en-US" altLang="ja-JP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&gt;</a:t>
            </a:r>
            <a:endParaRPr lang="en-US" altLang="ja-JP" sz="1100" dirty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34623" y="5442256"/>
            <a:ext cx="882939" cy="293967"/>
          </a:xfrm>
          <a:prstGeom prst="rect">
            <a:avLst/>
          </a:prstGeom>
          <a:solidFill>
            <a:srgbClr val="0099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5144181" y="4653136"/>
            <a:ext cx="110220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 bwMode="auto">
          <a:xfrm>
            <a:off x="6433221" y="4807609"/>
            <a:ext cx="1685744" cy="25806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sz="1050" dirty="0" smtClean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@</a:t>
            </a:r>
            <a:r>
              <a:rPr lang="en-US" altLang="ja-JP" sz="1050" dirty="0" err="1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ModelAttribute</a:t>
            </a:r>
            <a:r>
              <a:rPr lang="en-US" altLang="ja-JP" sz="1050" dirty="0">
                <a:solidFill>
                  <a:schemeClr val="bg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("book")</a:t>
            </a:r>
            <a:endParaRPr kumimoji="1" lang="ja-JP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cxnSp>
        <p:nvCxnSpPr>
          <p:cNvPr id="90" name="直線矢印コネクタ 89"/>
          <p:cNvCxnSpPr>
            <a:stCxn id="53" idx="2"/>
            <a:endCxn id="26" idx="0"/>
          </p:cNvCxnSpPr>
          <p:nvPr/>
        </p:nvCxnSpPr>
        <p:spPr>
          <a:xfrm>
            <a:off x="7276093" y="5065678"/>
            <a:ext cx="0" cy="376578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角丸四角形 125"/>
          <p:cNvSpPr/>
          <p:nvPr/>
        </p:nvSpPr>
        <p:spPr bwMode="auto">
          <a:xfrm>
            <a:off x="3001906" y="1700808"/>
            <a:ext cx="2171102" cy="2736304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 smtClean="0">
                <a:latin typeface="HGP創英角ｺﾞｼｯｸUB" pitchFamily="50" charset="-128"/>
                <a:ea typeface="HGP創英角ｺﾞｼｯｸUB" pitchFamily="50" charset="-128"/>
              </a:rPr>
              <a:t>Tech05-02</a:t>
            </a:r>
            <a:endParaRPr lang="en-US" altLang="ja-JP" sz="32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10" name="フローチャート : 磁気ディスク 9"/>
          <p:cNvSpPr/>
          <p:nvPr/>
        </p:nvSpPr>
        <p:spPr>
          <a:xfrm>
            <a:off x="6908612" y="1412776"/>
            <a:ext cx="1623828" cy="309634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8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PostgreSQL</a:t>
            </a:r>
            <a:endParaRPr kumimoji="1" lang="ja-JP" altLang="en-US" sz="18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129639" y="1961670"/>
            <a:ext cx="1930358" cy="225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NamedjdbcTemplate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329370" y="2960948"/>
            <a:ext cx="1487068" cy="107297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update()</a:t>
            </a:r>
            <a:endParaRPr kumimoji="1" lang="ja-JP" altLang="en-US" sz="1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43765" y="1776866"/>
            <a:ext cx="1623466" cy="219724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@Repository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更新</a:t>
            </a:r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05562" y="2406563"/>
            <a:ext cx="1036841" cy="2616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Autowiired</a:t>
            </a:r>
            <a:endParaRPr kumimoji="1" lang="ja-JP" altLang="en-US" sz="11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404954" y="2902288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1023294" y="3510808"/>
            <a:ext cx="1021813" cy="278232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更新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H="1">
            <a:off x="2026017" y="2525156"/>
            <a:ext cx="110362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310187" y="2271203"/>
            <a:ext cx="849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Injection</a:t>
            </a:r>
            <a:endParaRPr kumimoji="1" lang="ja-JP" altLang="en-US" sz="11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>
            <a:stCxn id="48" idx="3"/>
            <a:endCxn id="119" idx="1"/>
          </p:cNvCxnSpPr>
          <p:nvPr/>
        </p:nvCxnSpPr>
        <p:spPr>
          <a:xfrm>
            <a:off x="2045107" y="3649924"/>
            <a:ext cx="153829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/>
          <p:cNvSpPr/>
          <p:nvPr/>
        </p:nvSpPr>
        <p:spPr>
          <a:xfrm>
            <a:off x="7251135" y="3265923"/>
            <a:ext cx="936450" cy="7680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TABLE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01" name="直線矢印コネクタ 100"/>
          <p:cNvCxnSpPr>
            <a:stCxn id="119" idx="3"/>
            <a:endCxn id="95" idx="1"/>
          </p:cNvCxnSpPr>
          <p:nvPr/>
        </p:nvCxnSpPr>
        <p:spPr>
          <a:xfrm>
            <a:off x="4591513" y="3649924"/>
            <a:ext cx="2659622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1921786" y="3223927"/>
            <a:ext cx="0" cy="2612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角丸四角形 118"/>
          <p:cNvSpPr/>
          <p:nvPr/>
        </p:nvSpPr>
        <p:spPr bwMode="auto">
          <a:xfrm>
            <a:off x="3583401" y="3505994"/>
            <a:ext cx="1008112" cy="287859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更新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5075021" y="2166566"/>
            <a:ext cx="18335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5173008" y="1700808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接続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5299954" y="1976816"/>
            <a:ext cx="1282983" cy="406956"/>
          </a:xfrm>
          <a:prstGeom prst="rect">
            <a:avLst/>
          </a:prstGeom>
          <a:solidFill>
            <a:srgbClr val="CCECFF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jdbc.properties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7" name="コンテンツ プレースホルダー 1"/>
          <p:cNvSpPr txBox="1">
            <a:spLocks/>
          </p:cNvSpPr>
          <p:nvPr/>
        </p:nvSpPr>
        <p:spPr bwMode="auto">
          <a:xfrm>
            <a:off x="996147" y="4758751"/>
            <a:ext cx="7168637" cy="432048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ja-JP" sz="1600" kern="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NamedJdbcTemplate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インスタンスは、</a:t>
            </a:r>
            <a:r>
              <a:rPr lang="en-US" altLang="ja-JP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定義ファイルで</a:t>
            </a:r>
            <a:r>
              <a:rPr lang="en-US" altLang="ja-JP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lang="ja-JP" altLang="en-US" sz="1600" kern="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コンテナに登録する</a:t>
            </a:r>
            <a:endParaRPr lang="ja-JP" altLang="en-US" sz="1600" kern="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1" name="直線矢印コネクタ 40"/>
          <p:cNvCxnSpPr>
            <a:endCxn id="126" idx="2"/>
          </p:cNvCxnSpPr>
          <p:nvPr/>
        </p:nvCxnSpPr>
        <p:spPr bwMode="auto">
          <a:xfrm flipV="1">
            <a:off x="4087457" y="4437112"/>
            <a:ext cx="0" cy="36004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Tech06-01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691680" y="2276872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820293" y="2276872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940152" y="2276872"/>
            <a:ext cx="172819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67544" y="2708920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100392" y="2672916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41618" y="2708922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070230" y="2708921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90089" y="2708920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259632" y="306896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169933" y="2919230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668344" y="306896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298545" y="2919229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436736" y="3343696"/>
            <a:ext cx="861809" cy="373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850983" y="2577099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295844" y="2389471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766277" y="3242332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6051396" y="3298195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71800" y="3268754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917141" y="3129536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691680" y="3983738"/>
            <a:ext cx="1728192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820293" y="3983738"/>
            <a:ext cx="1705684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／</a:t>
            </a:r>
            <a:r>
              <a:rPr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例外</a:t>
            </a:r>
            <a:r>
              <a:rPr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940152" y="3983738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691679" y="4365104"/>
            <a:ext cx="5976665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／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6400" y="3983738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60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Tech08-01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619672" y="170080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rgbClr val="FF99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8285" y="170080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868144" y="170080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95536" y="2132856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028384" y="2096852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869610" y="2132858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98222" y="2132857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18081" y="2132856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187624" y="249289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097925" y="2343166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596336" y="249289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226537" y="2343165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364728" y="2767632"/>
            <a:ext cx="861809" cy="373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778975" y="2001035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223836" y="1813407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694269" y="2666268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5979388" y="2722131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99792" y="2692690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45133" y="2553472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619672" y="3407674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748285" y="3407674"/>
            <a:ext cx="1705684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ﾊﾞﾘﾃﾞｰｼｮﾝ／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例外</a:t>
            </a:r>
            <a:r>
              <a:rPr lang="ja-JP" altLang="en-US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868144" y="3407674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619671" y="3789040"/>
            <a:ext cx="5976665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／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4392" y="340767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3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Tech08-02</a:t>
            </a:r>
            <a:endParaRPr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006488" y="2541734"/>
            <a:ext cx="1944216" cy="2397195"/>
          </a:xfrm>
          <a:prstGeom prst="rect">
            <a:avLst/>
          </a:prstGeom>
          <a:solidFill>
            <a:srgbClr val="FFFFCC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</a:t>
            </a:r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12447" y="2977299"/>
            <a:ext cx="1332298" cy="346244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メソッド１</a:t>
            </a:r>
            <a:endParaRPr kumimoji="1" lang="ja-JP" altLang="en-US" sz="1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02598" y="3614583"/>
            <a:ext cx="1332298" cy="346244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メソッド２</a:t>
            </a:r>
            <a:endParaRPr kumimoji="1" lang="ja-JP" altLang="en-US" sz="1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312447" y="4284659"/>
            <a:ext cx="1332298" cy="346244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メソッド３</a:t>
            </a:r>
            <a:endParaRPr kumimoji="1" lang="ja-JP" altLang="en-US" sz="16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338637" y="2543750"/>
            <a:ext cx="4032448" cy="304549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Aspect</a:t>
            </a:r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42893" y="2967597"/>
            <a:ext cx="1332298" cy="86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Advice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42893" y="4407521"/>
            <a:ext cx="1332298" cy="96229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Advice</a:t>
            </a:r>
            <a:endParaRPr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664000" y="3225955"/>
            <a:ext cx="1224136" cy="3462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PointCut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4638476" y="4715547"/>
            <a:ext cx="1224136" cy="3462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PointCut</a:t>
            </a:r>
            <a:endParaRPr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" name="直線矢印コネクタ 15"/>
          <p:cNvCxnSpPr>
            <a:stCxn id="14" idx="3"/>
            <a:endCxn id="12" idx="1"/>
          </p:cNvCxnSpPr>
          <p:nvPr/>
        </p:nvCxnSpPr>
        <p:spPr>
          <a:xfrm>
            <a:off x="5888136" y="3399077"/>
            <a:ext cx="754757" cy="0"/>
          </a:xfrm>
          <a:prstGeom prst="straightConnector1">
            <a:avLst/>
          </a:prstGeom>
          <a:ln w="57150">
            <a:solidFill>
              <a:srgbClr val="6699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5" idx="3"/>
            <a:endCxn id="13" idx="1"/>
          </p:cNvCxnSpPr>
          <p:nvPr/>
        </p:nvCxnSpPr>
        <p:spPr>
          <a:xfrm>
            <a:off x="5862612" y="4888669"/>
            <a:ext cx="780281" cy="1"/>
          </a:xfrm>
          <a:prstGeom prst="straightConnector1">
            <a:avLst/>
          </a:prstGeom>
          <a:ln w="57150">
            <a:solidFill>
              <a:srgbClr val="6699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1"/>
            <a:endCxn id="8" idx="3"/>
          </p:cNvCxnSpPr>
          <p:nvPr/>
        </p:nvCxnSpPr>
        <p:spPr>
          <a:xfrm flipH="1" flipV="1">
            <a:off x="2644745" y="3150421"/>
            <a:ext cx="2019255" cy="248656"/>
          </a:xfrm>
          <a:prstGeom prst="straightConnector1">
            <a:avLst/>
          </a:prstGeom>
          <a:ln w="57150">
            <a:solidFill>
              <a:srgbClr val="6699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4" idx="1"/>
            <a:endCxn id="9" idx="3"/>
          </p:cNvCxnSpPr>
          <p:nvPr/>
        </p:nvCxnSpPr>
        <p:spPr>
          <a:xfrm flipH="1">
            <a:off x="2634896" y="3399077"/>
            <a:ext cx="2029104" cy="388628"/>
          </a:xfrm>
          <a:prstGeom prst="straightConnector1">
            <a:avLst/>
          </a:prstGeom>
          <a:ln w="57150">
            <a:solidFill>
              <a:srgbClr val="6699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5" idx="1"/>
            <a:endCxn id="10" idx="3"/>
          </p:cNvCxnSpPr>
          <p:nvPr/>
        </p:nvCxnSpPr>
        <p:spPr>
          <a:xfrm flipH="1" flipV="1">
            <a:off x="2644745" y="4457781"/>
            <a:ext cx="1993731" cy="430888"/>
          </a:xfrm>
          <a:prstGeom prst="straightConnector1">
            <a:avLst/>
          </a:prstGeom>
          <a:ln w="57150">
            <a:solidFill>
              <a:srgbClr val="6699FF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2875000" y="1586519"/>
            <a:ext cx="1224136" cy="3462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JoinPoint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円/楕円 21"/>
          <p:cNvSpPr/>
          <p:nvPr/>
        </p:nvSpPr>
        <p:spPr>
          <a:xfrm>
            <a:off x="862472" y="2541734"/>
            <a:ext cx="2232248" cy="239719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2518656" y="1932763"/>
            <a:ext cx="432048" cy="7761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499992" y="915697"/>
            <a:ext cx="4158611" cy="523220"/>
          </a:xfrm>
          <a:prstGeom prst="rect">
            <a:avLst/>
          </a:prstGeom>
          <a:solidFill>
            <a:srgbClr val="FFEBEB"/>
          </a:solidFill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Advice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が行う処理を割りこませるタイミング。</a:t>
            </a:r>
            <a:endParaRPr lang="en-US" altLang="ja-JP" sz="1400" dirty="0" smtClean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すなわち、</a:t>
            </a:r>
            <a:r>
              <a:rPr lang="en-US" altLang="ja-JP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対象となるメソッドのことと思えば良い。</a:t>
            </a:r>
            <a:endParaRPr kumimoji="1" lang="ja-JP" altLang="en-US" sz="14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4099136" y="1932763"/>
            <a:ext cx="239501" cy="6109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128167" y="5795391"/>
            <a:ext cx="3933106" cy="307777"/>
          </a:xfrm>
          <a:prstGeom prst="rect">
            <a:avLst/>
          </a:prstGeom>
          <a:solidFill>
            <a:srgbClr val="FFEBEB"/>
          </a:solidFill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Advice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を実行するかどうかをフィルタリングするもの</a:t>
            </a:r>
            <a:endParaRPr kumimoji="1" lang="ja-JP" altLang="en-US" sz="14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959480" y="5795391"/>
            <a:ext cx="2699123" cy="307777"/>
          </a:xfrm>
          <a:prstGeom prst="rect">
            <a:avLst/>
          </a:prstGeom>
          <a:solidFill>
            <a:srgbClr val="FFEBEB"/>
          </a:soli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として実行する処理、コード</a:t>
            </a:r>
            <a:endParaRPr kumimoji="1" lang="ja-JP" altLang="en-US" sz="14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78" name="直線矢印コネクタ 2077"/>
          <p:cNvCxnSpPr>
            <a:stCxn id="63" idx="0"/>
            <a:endCxn id="13" idx="2"/>
          </p:cNvCxnSpPr>
          <p:nvPr/>
        </p:nvCxnSpPr>
        <p:spPr bwMode="auto">
          <a:xfrm flipV="1">
            <a:off x="7309042" y="5369818"/>
            <a:ext cx="0" cy="4255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 bwMode="auto">
          <a:xfrm flipV="1">
            <a:off x="4788024" y="5061791"/>
            <a:ext cx="0" cy="73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24" idx="1"/>
          </p:cNvCxnSpPr>
          <p:nvPr/>
        </p:nvCxnSpPr>
        <p:spPr bwMode="auto">
          <a:xfrm flipH="1">
            <a:off x="4099137" y="1177307"/>
            <a:ext cx="400855" cy="4092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5508104" y="1778874"/>
            <a:ext cx="2771428" cy="307777"/>
          </a:xfrm>
          <a:prstGeom prst="rect">
            <a:avLst/>
          </a:prstGeom>
          <a:solidFill>
            <a:srgbClr val="FFEBEB"/>
          </a:solidFill>
          <a:ln>
            <a:solidFill>
              <a:srgbClr val="66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Advice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と</a:t>
            </a:r>
            <a:r>
              <a:rPr lang="en-US" altLang="ja-JP" sz="14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PointCut</a:t>
            </a:r>
            <a:r>
              <a:rPr lang="ja-JP" altLang="en-US" sz="14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をまとめたもの</a:t>
            </a:r>
            <a:endParaRPr kumimoji="1" lang="ja-JP" altLang="en-US" sz="14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>
            <a:endCxn id="11" idx="0"/>
          </p:cNvCxnSpPr>
          <p:nvPr/>
        </p:nvCxnSpPr>
        <p:spPr bwMode="auto">
          <a:xfrm>
            <a:off x="6354861" y="2086651"/>
            <a:ext cx="0" cy="4570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5191284" y="2126757"/>
            <a:ext cx="2213218" cy="1728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583364" y="2630813"/>
            <a:ext cx="1487068" cy="1008113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query()</a:t>
            </a:r>
            <a:endParaRPr kumimoji="1" lang="ja-JP" altLang="en-US" sz="16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Tech09-01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71854" y="1916833"/>
            <a:ext cx="2559571" cy="1938118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4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ListBookDaoSpringJdbc</a:t>
            </a:r>
            <a:endParaRPr lang="en-US" altLang="ja-JP" sz="1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122130" y="3239560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168975" y="3317287"/>
            <a:ext cx="674418" cy="321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</a:t>
            </a:r>
            <a:endParaRPr kumimoji="1" lang="ja-JP" altLang="en-US" sz="11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2705629" y="2702822"/>
            <a:ext cx="1152128" cy="3455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RowMapper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1715871" y="2702821"/>
            <a:ext cx="936124" cy="34552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検索</a:t>
            </a:r>
            <a:r>
              <a:rPr lang="en-US" altLang="ja-JP" sz="14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4956230" y="1916832"/>
            <a:ext cx="2664296" cy="214485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997240" y="1294658"/>
            <a:ext cx="2582276" cy="338554"/>
          </a:xfrm>
          <a:prstGeom prst="rect">
            <a:avLst/>
          </a:prstGeom>
          <a:solidFill>
            <a:srgbClr val="FFEBE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モック化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72092" y="4271608"/>
            <a:ext cx="7704855" cy="584775"/>
          </a:xfrm>
          <a:prstGeom prst="rect">
            <a:avLst/>
          </a:prstGeom>
          <a:solidFill>
            <a:srgbClr val="FFEBE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以下のコードで、</a:t>
            </a:r>
            <a:r>
              <a:rPr lang="en-US" altLang="ja-JP" sz="16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JdbcTemplate.query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メソッドの挙動を定義する。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lang="en-US" altLang="ja-JP" sz="16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when(</a:t>
            </a:r>
            <a:r>
              <a:rPr lang="en-US" altLang="ja-JP" sz="1600" dirty="0" err="1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mockJdbc.query</a:t>
            </a:r>
            <a:r>
              <a:rPr lang="en-US" altLang="ja-JP" sz="16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sz="1600" dirty="0" err="1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eq</a:t>
            </a:r>
            <a:r>
              <a:rPr lang="en-US" altLang="ja-JP" sz="16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en-US" altLang="ja-JP" sz="1600" dirty="0" err="1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sql</a:t>
            </a:r>
            <a:r>
              <a:rPr lang="en-US" altLang="ja-JP" sz="16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), any(</a:t>
            </a:r>
            <a:r>
              <a:rPr lang="en-US" altLang="ja-JP" sz="1600" dirty="0" err="1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RowMapper.class</a:t>
            </a:r>
            <a:r>
              <a:rPr lang="en-US" altLang="ja-JP" sz="1600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))).</a:t>
            </a:r>
            <a:r>
              <a:rPr lang="en-US" altLang="ja-JP" sz="1600" dirty="0" err="1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thenReturn</a:t>
            </a:r>
            <a:r>
              <a:rPr lang="en-US" altLang="ja-JP" sz="1600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(expected);</a:t>
            </a:r>
            <a:endParaRPr kumimoji="1" lang="ja-JP" altLang="en-US" sz="16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" name="直線矢印コネクタ 19"/>
          <p:cNvCxnSpPr>
            <a:stCxn id="17" idx="2"/>
            <a:endCxn id="2" idx="0"/>
          </p:cNvCxnSpPr>
          <p:nvPr/>
        </p:nvCxnSpPr>
        <p:spPr bwMode="auto">
          <a:xfrm>
            <a:off x="6288378" y="1633212"/>
            <a:ext cx="0" cy="28362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32" idx="3"/>
          </p:cNvCxnSpPr>
          <p:nvPr/>
        </p:nvCxnSpPr>
        <p:spPr>
          <a:xfrm flipH="1">
            <a:off x="3843393" y="3478106"/>
            <a:ext cx="1347891" cy="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60" idx="3"/>
          </p:cNvCxnSpPr>
          <p:nvPr/>
        </p:nvCxnSpPr>
        <p:spPr>
          <a:xfrm flipV="1">
            <a:off x="3857757" y="2875582"/>
            <a:ext cx="1333527" cy="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4020126" y="2598584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引数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020126" y="3206878"/>
            <a:ext cx="84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戻り値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877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Tech01-02</a:t>
            </a:r>
            <a:endParaRPr lang="ja-JP" altLang="en-US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619672" y="1916832"/>
            <a:ext cx="1728192" cy="1584176"/>
          </a:xfrm>
          <a:prstGeom prst="roundRect">
            <a:avLst/>
          </a:prstGeom>
          <a:solidFill>
            <a:srgbClr val="FFFFCC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748285" y="1916832"/>
            <a:ext cx="1728192" cy="1584176"/>
          </a:xfrm>
          <a:prstGeom prst="roundRect">
            <a:avLst/>
          </a:prstGeom>
          <a:solidFill>
            <a:srgbClr val="FFFFCC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868144" y="1916832"/>
            <a:ext cx="1728192" cy="1584176"/>
          </a:xfrm>
          <a:prstGeom prst="roundRect">
            <a:avLst/>
          </a:prstGeom>
          <a:solidFill>
            <a:srgbClr val="FFFFCC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95536" y="2348880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028384" y="2312876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869610" y="2348882"/>
            <a:ext cx="1228315" cy="420617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3998222" y="2348881"/>
            <a:ext cx="1228315" cy="420617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18081" y="2348880"/>
            <a:ext cx="1228315" cy="420617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187624" y="270892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097925" y="2559190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596336" y="2708920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226537" y="2559189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364728" y="2983656"/>
            <a:ext cx="861809" cy="373336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778975" y="2217059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223836" y="2029431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694269" y="2882292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5979388" y="2938155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699792" y="2908714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45133" y="2769496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619672" y="3738358"/>
            <a:ext cx="1728192" cy="309358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748285" y="3623697"/>
            <a:ext cx="1705684" cy="546709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</a:t>
            </a:r>
            <a:endParaRPr lang="en-US" altLang="ja-JP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ﾄﾗﾝｻﾞｸｼｮﾝ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868144" y="3738358"/>
            <a:ext cx="1728192" cy="309358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619671" y="4293096"/>
            <a:ext cx="5976665" cy="309358"/>
          </a:xfrm>
          <a:prstGeom prst="rect">
            <a:avLst/>
          </a:prstGeom>
          <a:solidFill>
            <a:srgbClr val="CCFFCC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／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4392" y="3666350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1436536" y="2238012"/>
            <a:ext cx="4392488" cy="1695044"/>
          </a:xfrm>
          <a:prstGeom prst="roundRect">
            <a:avLst/>
          </a:prstGeom>
          <a:solidFill>
            <a:srgbClr val="FFFFE1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52559" y="2581669"/>
            <a:ext cx="3960441" cy="11685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Tech-02-01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009241" y="2927238"/>
            <a:ext cx="1152128" cy="717785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ロジック層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7380312" y="2927238"/>
            <a:ext cx="1152128" cy="720080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アクセス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90804" y="2924943"/>
            <a:ext cx="72008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13985" y="3040401"/>
            <a:ext cx="1228315" cy="493755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10" idx="3"/>
            <a:endCxn id="26" idx="1"/>
          </p:cNvCxnSpPr>
          <p:nvPr/>
        </p:nvCxnSpPr>
        <p:spPr bwMode="auto">
          <a:xfrm>
            <a:off x="1210884" y="3284983"/>
            <a:ext cx="589220" cy="22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8" idx="3"/>
            <a:endCxn id="9" idx="1"/>
          </p:cNvCxnSpPr>
          <p:nvPr/>
        </p:nvCxnSpPr>
        <p:spPr bwMode="auto">
          <a:xfrm>
            <a:off x="7161369" y="3286131"/>
            <a:ext cx="218943" cy="1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 bwMode="auto">
          <a:xfrm>
            <a:off x="1800104" y="3040401"/>
            <a:ext cx="859891" cy="493755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View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113238" y="3040401"/>
            <a:ext cx="664840" cy="493755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1" name="直線コネクタ 40"/>
          <p:cNvCxnSpPr>
            <a:stCxn id="26" idx="3"/>
            <a:endCxn id="27" idx="1"/>
          </p:cNvCxnSpPr>
          <p:nvPr/>
        </p:nvCxnSpPr>
        <p:spPr bwMode="auto">
          <a:xfrm>
            <a:off x="2659995" y="3287279"/>
            <a:ext cx="4532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27" idx="3"/>
            <a:endCxn id="11" idx="1"/>
          </p:cNvCxnSpPr>
          <p:nvPr/>
        </p:nvCxnSpPr>
        <p:spPr bwMode="auto">
          <a:xfrm>
            <a:off x="3778078" y="3287279"/>
            <a:ext cx="43590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8" idx="1"/>
          </p:cNvCxnSpPr>
          <p:nvPr/>
        </p:nvCxnSpPr>
        <p:spPr bwMode="auto">
          <a:xfrm flipV="1">
            <a:off x="5442300" y="3286131"/>
            <a:ext cx="566941" cy="11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 bwMode="auto">
          <a:xfrm>
            <a:off x="1436536" y="1700808"/>
            <a:ext cx="4392488" cy="4320480"/>
          </a:xfrm>
          <a:prstGeom prst="roundRect">
            <a:avLst/>
          </a:prstGeom>
          <a:solidFill>
            <a:srgbClr val="FFFFE1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1652558" y="2387738"/>
            <a:ext cx="3960441" cy="32015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Tech02-02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6130544" y="2348881"/>
            <a:ext cx="1152128" cy="2432178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ロジック層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7596336" y="2348880"/>
            <a:ext cx="1152128" cy="2432178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</a:t>
            </a:r>
            <a:endParaRPr kumimoji="1" lang="en-US" altLang="ja-JP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アクセス</a:t>
            </a:r>
            <a:r>
              <a:rPr lang="ja-JP" altLang="en-US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395536" y="3027244"/>
            <a:ext cx="720080" cy="212445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016578" y="2853799"/>
            <a:ext cx="1295535" cy="767510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endCxn id="11" idx="1"/>
          </p:cNvCxnSpPr>
          <p:nvPr/>
        </p:nvCxnSpPr>
        <p:spPr bwMode="auto">
          <a:xfrm>
            <a:off x="1115616" y="3237554"/>
            <a:ext cx="2900962" cy="0"/>
          </a:xfrm>
          <a:prstGeom prst="line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7" idx="3"/>
            <a:endCxn id="78" idx="1"/>
          </p:cNvCxnSpPr>
          <p:nvPr/>
        </p:nvCxnSpPr>
        <p:spPr bwMode="auto">
          <a:xfrm flipV="1">
            <a:off x="7137512" y="3237553"/>
            <a:ext cx="65325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 bwMode="auto">
          <a:xfrm>
            <a:off x="1752377" y="4781058"/>
            <a:ext cx="859891" cy="493755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View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2536588" y="3961131"/>
            <a:ext cx="664840" cy="493755"/>
          </a:xfrm>
          <a:prstGeom prst="rect">
            <a:avLst/>
          </a:prstGeom>
          <a:solidFill>
            <a:srgbClr val="FFC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9" name="直線コネクタ 48"/>
          <p:cNvCxnSpPr>
            <a:stCxn id="11" idx="3"/>
            <a:endCxn id="77" idx="1"/>
          </p:cNvCxnSpPr>
          <p:nvPr/>
        </p:nvCxnSpPr>
        <p:spPr bwMode="auto">
          <a:xfrm>
            <a:off x="5312113" y="3237554"/>
            <a:ext cx="963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11" idx="2"/>
            <a:endCxn id="27" idx="3"/>
          </p:cNvCxnSpPr>
          <p:nvPr/>
        </p:nvCxnSpPr>
        <p:spPr bwMode="auto">
          <a:xfrm rot="5400000">
            <a:off x="3639537" y="3183200"/>
            <a:ext cx="586700" cy="1462918"/>
          </a:xfrm>
          <a:prstGeom prst="bentConnector2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/>
          <p:cNvCxnSpPr>
            <a:stCxn id="11" idx="2"/>
            <a:endCxn id="26" idx="3"/>
          </p:cNvCxnSpPr>
          <p:nvPr/>
        </p:nvCxnSpPr>
        <p:spPr bwMode="auto">
          <a:xfrm rot="5400000">
            <a:off x="2934994" y="3298583"/>
            <a:ext cx="1406627" cy="2052078"/>
          </a:xfrm>
          <a:prstGeom prst="bentConnector2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 bwMode="auto">
          <a:xfrm flipH="1" flipV="1">
            <a:off x="1115616" y="5044080"/>
            <a:ext cx="659210" cy="6842"/>
          </a:xfrm>
          <a:prstGeom prst="line">
            <a:avLst/>
          </a:pr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 bwMode="auto">
          <a:xfrm>
            <a:off x="6275703" y="4081550"/>
            <a:ext cx="861809" cy="373336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6275703" y="3027245"/>
            <a:ext cx="861809" cy="420617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7790769" y="3027244"/>
            <a:ext cx="763261" cy="420617"/>
          </a:xfrm>
          <a:prstGeom prst="rect">
            <a:avLst/>
          </a:prstGeom>
          <a:solidFill>
            <a:srgbClr val="99CCFF"/>
          </a:solidFill>
          <a:ln>
            <a:solidFill>
              <a:srgbClr val="0070C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3" name="直線矢印コネクタ 2055"/>
          <p:cNvCxnSpPr>
            <a:stCxn id="78" idx="2"/>
            <a:endCxn id="76" idx="3"/>
          </p:cNvCxnSpPr>
          <p:nvPr/>
        </p:nvCxnSpPr>
        <p:spPr bwMode="auto">
          <a:xfrm rot="5400000">
            <a:off x="7244778" y="3340595"/>
            <a:ext cx="820357" cy="103488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2055"/>
          <p:cNvCxnSpPr/>
          <p:nvPr/>
        </p:nvCxnSpPr>
        <p:spPr bwMode="auto">
          <a:xfrm rot="16200000" flipH="1">
            <a:off x="5378999" y="3249080"/>
            <a:ext cx="540000" cy="126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2055"/>
          <p:cNvCxnSpPr>
            <a:stCxn id="77" idx="2"/>
            <a:endCxn id="76" idx="0"/>
          </p:cNvCxnSpPr>
          <p:nvPr/>
        </p:nvCxnSpPr>
        <p:spPr bwMode="auto">
          <a:xfrm>
            <a:off x="6706608" y="3447862"/>
            <a:ext cx="0" cy="6336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/>
          <p:cNvSpPr txBox="1"/>
          <p:nvPr/>
        </p:nvSpPr>
        <p:spPr>
          <a:xfrm>
            <a:off x="7654956" y="4007954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970084" y="3864391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573464" y="3609079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cxnSp>
        <p:nvCxnSpPr>
          <p:cNvPr id="127" name="直線矢印コネクタ 2055"/>
          <p:cNvCxnSpPr/>
          <p:nvPr/>
        </p:nvCxnSpPr>
        <p:spPr bwMode="auto">
          <a:xfrm flipH="1" flipV="1">
            <a:off x="3201425" y="4442548"/>
            <a:ext cx="3098766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4807300" y="4435413"/>
            <a:ext cx="850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>
                <a:latin typeface="+mn-ea"/>
                <a:ea typeface="+mn-ea"/>
              </a:rPr>
              <a:t>マッピング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123728" y="2950375"/>
            <a:ext cx="959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 リクエスト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5351347" y="2951366"/>
            <a:ext cx="959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 処理実行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3153071" y="3718193"/>
            <a:ext cx="1462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③ 処理結果を</a:t>
            </a:r>
            <a:endParaRPr kumimoji="1" lang="en-US" altLang="ja-JP" sz="1100" dirty="0" smtClean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r"/>
            <a:r>
              <a:rPr kumimoji="1" lang="en-US" altLang="ja-JP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Model</a:t>
            </a:r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にマッピング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3116415" y="5080191"/>
            <a:ext cx="959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④ 画面生成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97421" y="5151702"/>
            <a:ext cx="119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>
                <a:solidFill>
                  <a:srgbClr val="0000FF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⑤ レスポンス</a:t>
            </a:r>
            <a:endParaRPr kumimoji="1" lang="ja-JP" altLang="en-US" sz="1100" dirty="0">
              <a:solidFill>
                <a:srgbClr val="0000FF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5" name="直線矢印コネクタ 2055"/>
          <p:cNvCxnSpPr>
            <a:stCxn id="27" idx="1"/>
            <a:endCxn id="26" idx="0"/>
          </p:cNvCxnSpPr>
          <p:nvPr/>
        </p:nvCxnSpPr>
        <p:spPr bwMode="auto">
          <a:xfrm rot="10800000" flipV="1">
            <a:off x="2182324" y="4208008"/>
            <a:ext cx="354265" cy="573049"/>
          </a:xfrm>
          <a:prstGeom prst="bent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テキスト ボックス 157"/>
          <p:cNvSpPr txBox="1"/>
          <p:nvPr/>
        </p:nvSpPr>
        <p:spPr>
          <a:xfrm>
            <a:off x="2048313" y="4500096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4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Tech02-03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831164" y="206084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rgbClr val="FF99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959777" y="2060848"/>
            <a:ext cx="172819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6079636" y="2060848"/>
            <a:ext cx="172819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607028" y="2492896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239876" y="2456892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081102" y="2492898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209714" y="2492897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329573" y="2492896"/>
            <a:ext cx="1228315" cy="4206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399116" y="285293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309417" y="2703206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807828" y="285293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438029" y="2703205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576220" y="3127672"/>
            <a:ext cx="861809" cy="3733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990467" y="2361075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435328" y="2173447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905761" y="3026308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6190880" y="3082171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911284" y="3052730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056625" y="2913512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831164" y="3767714"/>
            <a:ext cx="1728192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959777" y="3767714"/>
            <a:ext cx="1705684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ﾊﾞﾘﾃﾞｰｼｮﾝ／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例外</a:t>
            </a:r>
            <a:r>
              <a:rPr lang="ja-JP" altLang="en-US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6079636" y="3767714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831163" y="4149080"/>
            <a:ext cx="5976665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／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25884" y="376771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52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Tech02-04</a:t>
            </a:r>
            <a:endParaRPr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87624" y="1052736"/>
            <a:ext cx="7632848" cy="4968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サーブレット（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Tomcat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05918" y="1412777"/>
            <a:ext cx="6638490" cy="4464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Framework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CORE</a:t>
            </a:r>
            <a:endParaRPr kumimoji="1" lang="ja-JP" altLang="en-US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51720" y="1772817"/>
            <a:ext cx="5472608" cy="3960440"/>
          </a:xfrm>
          <a:prstGeom prst="rect">
            <a:avLst/>
          </a:prstGeom>
          <a:solidFill>
            <a:srgbClr val="FFEBEB"/>
          </a:solidFill>
          <a:ln>
            <a:solidFill>
              <a:srgbClr val="FF7C8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400" dirty="0" smtClean="0">
                <a:solidFill>
                  <a:srgbClr val="CC66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400" dirty="0">
              <a:solidFill>
                <a:srgbClr val="CC66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174245" y="2335492"/>
            <a:ext cx="1872208" cy="65623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84539" y="3462218"/>
            <a:ext cx="1861914" cy="66521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listSome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66177" y="2712026"/>
            <a:ext cx="917358" cy="360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ain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1599" y="2301544"/>
            <a:ext cx="25261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XX/sample/main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3865281" y="2518355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170247" y="2276873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3865281" y="2866653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170247" y="264582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main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2977065" y="2881381"/>
            <a:ext cx="51481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5" idx="1"/>
          </p:cNvCxnSpPr>
          <p:nvPr/>
        </p:nvCxnSpPr>
        <p:spPr>
          <a:xfrm flipH="1">
            <a:off x="953406" y="2892046"/>
            <a:ext cx="11127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778145" y="3864154"/>
            <a:ext cx="1263493" cy="360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somelist.jsp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9414" y="3429328"/>
            <a:ext cx="25883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XX/sample/some/list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865280" y="3695380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020804" y="3429327"/>
            <a:ext cx="874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/some/list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3878101" y="3985139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55825" y="3769115"/>
            <a:ext cx="804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ｌｉｓｔ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3035168" y="4015335"/>
            <a:ext cx="45671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4" idx="1"/>
          </p:cNvCxnSpPr>
          <p:nvPr/>
        </p:nvCxnSpPr>
        <p:spPr>
          <a:xfrm flipH="1">
            <a:off x="963228" y="4044174"/>
            <a:ext cx="81491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899592" y="2518355"/>
            <a:ext cx="25982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932632" y="3685465"/>
            <a:ext cx="25651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1778145" y="4944274"/>
            <a:ext cx="1253670" cy="3600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someform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.jsp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5576" y="4534204"/>
            <a:ext cx="27264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[GET]</a:t>
            </a:r>
            <a:r>
              <a:rPr kumimoji="1" lang="ja-JP" altLang="en-US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http://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XX/sample/some/add/form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88" name="直線矢印コネクタ 87"/>
          <p:cNvCxnSpPr/>
          <p:nvPr/>
        </p:nvCxnSpPr>
        <p:spPr>
          <a:xfrm>
            <a:off x="3885169" y="4800256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829409" y="4523267"/>
            <a:ext cx="1257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en-US" altLang="ja-JP" sz="1000" dirty="0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some/add/form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0" name="直線矢印コネクタ 89"/>
          <p:cNvCxnSpPr/>
          <p:nvPr/>
        </p:nvCxnSpPr>
        <p:spPr>
          <a:xfrm flipH="1">
            <a:off x="3855457" y="5157193"/>
            <a:ext cx="1296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3942568" y="4910972"/>
            <a:ext cx="1031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</a:t>
            </a:r>
            <a:r>
              <a:rPr kumimoji="1" lang="en-US" altLang="ja-JP" sz="1000" dirty="0" err="1" smtClean="0">
                <a:solidFill>
                  <a:schemeClr val="tx2">
                    <a:lumMod val="7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endParaRPr kumimoji="1" lang="ja-JP" altLang="en-US" sz="1000" dirty="0">
              <a:solidFill>
                <a:schemeClr val="tx2">
                  <a:lumMod val="7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>
            <a:off x="3025345" y="5155692"/>
            <a:ext cx="45671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963228" y="5135728"/>
            <a:ext cx="814917" cy="3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V="1">
            <a:off x="922809" y="4800258"/>
            <a:ext cx="257498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67544" y="1772817"/>
            <a:ext cx="432048" cy="403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ブラウザ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97798" y="2276873"/>
            <a:ext cx="354122" cy="3096344"/>
          </a:xfrm>
          <a:prstGeom prst="rect">
            <a:avLst/>
          </a:prstGeom>
          <a:solidFill>
            <a:srgbClr val="FFFF00"/>
          </a:solidFill>
          <a:ln>
            <a:solidFill>
              <a:srgbClr val="CC66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lang="ja-JP" altLang="en-US" sz="11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DispatcherServlet</a:t>
            </a:r>
            <a:endParaRPr kumimoji="1" lang="en-US" altLang="ja-JP" sz="11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184540" y="4579909"/>
            <a:ext cx="1861914" cy="665212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en-US" altLang="ja-JP" sz="11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#</a:t>
            </a:r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form</a:t>
            </a:r>
            <a:r>
              <a:rPr kumimoji="1" lang="en-US" altLang="ja-JP" sz="11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</a:t>
            </a:r>
            <a:r>
              <a:rPr kumimoji="1" lang="en-US" altLang="ja-JP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()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68058" y="5937619"/>
            <a:ext cx="714120" cy="4332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View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609184" y="3578202"/>
            <a:ext cx="1005132" cy="43324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44"/>
          <p:cNvCxnSpPr>
            <a:stCxn id="43" idx="0"/>
          </p:cNvCxnSpPr>
          <p:nvPr/>
        </p:nvCxnSpPr>
        <p:spPr bwMode="auto">
          <a:xfrm flipV="1">
            <a:off x="1225118" y="3072066"/>
            <a:ext cx="826602" cy="286555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3" idx="0"/>
          </p:cNvCxnSpPr>
          <p:nvPr/>
        </p:nvCxnSpPr>
        <p:spPr bwMode="auto">
          <a:xfrm flipV="1">
            <a:off x="1225118" y="4224194"/>
            <a:ext cx="826602" cy="17134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3" idx="0"/>
          </p:cNvCxnSpPr>
          <p:nvPr/>
        </p:nvCxnSpPr>
        <p:spPr bwMode="auto">
          <a:xfrm flipV="1">
            <a:off x="1225118" y="5304314"/>
            <a:ext cx="553027" cy="6333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4" idx="1"/>
          </p:cNvCxnSpPr>
          <p:nvPr/>
        </p:nvCxnSpPr>
        <p:spPr bwMode="auto">
          <a:xfrm flipH="1" flipV="1">
            <a:off x="7046453" y="2663611"/>
            <a:ext cx="562731" cy="113121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4" idx="1"/>
            <a:endCxn id="15" idx="3"/>
          </p:cNvCxnSpPr>
          <p:nvPr/>
        </p:nvCxnSpPr>
        <p:spPr bwMode="auto">
          <a:xfrm flipH="1">
            <a:off x="7046453" y="3794824"/>
            <a:ext cx="56273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44" idx="1"/>
            <a:endCxn id="96" idx="3"/>
          </p:cNvCxnSpPr>
          <p:nvPr/>
        </p:nvCxnSpPr>
        <p:spPr bwMode="auto">
          <a:xfrm flipH="1">
            <a:off x="7046454" y="3794824"/>
            <a:ext cx="562730" cy="11176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Tech02-05</a:t>
            </a:r>
            <a:endParaRPr lang="ja-JP" altLang="en-US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67544" y="1916014"/>
            <a:ext cx="8227658" cy="5040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</a:t>
            </a:r>
            <a:r>
              <a:rPr lang="en-US" altLang="ja-JP" sz="2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://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localhost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bookmgr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XXXXX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/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XXXXX</a:t>
            </a:r>
            <a:r>
              <a:rPr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・・・</a:t>
            </a:r>
            <a:endParaRPr lang="en-US" altLang="ja-JP" sz="24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右中かっこ 8"/>
          <p:cNvSpPr/>
          <p:nvPr/>
        </p:nvSpPr>
        <p:spPr>
          <a:xfrm rot="5400000">
            <a:off x="1939238" y="1890232"/>
            <a:ext cx="360040" cy="1287205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614211" y="2708102"/>
            <a:ext cx="1010094" cy="719795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ホスト名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右中かっこ 10"/>
          <p:cNvSpPr/>
          <p:nvPr/>
        </p:nvSpPr>
        <p:spPr>
          <a:xfrm rot="5400000">
            <a:off x="3491880" y="1849760"/>
            <a:ext cx="360040" cy="1368152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987824" y="2693072"/>
            <a:ext cx="1368152" cy="732303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右中かっこ 12"/>
          <p:cNvSpPr/>
          <p:nvPr/>
        </p:nvSpPr>
        <p:spPr>
          <a:xfrm rot="5400000">
            <a:off x="5565722" y="1332132"/>
            <a:ext cx="360040" cy="2405043"/>
          </a:xfrm>
          <a:prstGeom prst="rightBrace">
            <a:avLst>
              <a:gd name="adj1" fmla="val 29497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768947" y="2714674"/>
            <a:ext cx="1953590" cy="714326"/>
          </a:xfrm>
          <a:prstGeom prst="rect">
            <a:avLst/>
          </a:prstGeom>
          <a:solidFill>
            <a:srgbClr val="CCECFF"/>
          </a:solidFill>
          <a:ln>
            <a:solidFill>
              <a:srgbClr val="99CCF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マッピングする部分</a:t>
            </a:r>
            <a:endParaRPr lang="en-US" altLang="ja-JP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1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Tech03-01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691680" y="206084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rgbClr val="FF9999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プレゼンテーション層</a:t>
            </a:r>
          </a:p>
        </p:txBody>
      </p:sp>
      <p:sp>
        <p:nvSpPr>
          <p:cNvPr id="7" name="角丸四角形 6"/>
          <p:cNvSpPr/>
          <p:nvPr/>
        </p:nvSpPr>
        <p:spPr bwMode="auto">
          <a:xfrm>
            <a:off x="3820293" y="206084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ビジネスロジック層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5940152" y="2060848"/>
            <a:ext cx="1728192" cy="1584176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データアクセス</a:t>
            </a:r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層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67544" y="2492896"/>
            <a:ext cx="792088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ブラウザ</a:t>
            </a:r>
          </a:p>
        </p:txBody>
      </p:sp>
      <p:sp>
        <p:nvSpPr>
          <p:cNvPr id="9" name="フローチャート : 磁気ディスク 8"/>
          <p:cNvSpPr/>
          <p:nvPr/>
        </p:nvSpPr>
        <p:spPr bwMode="auto">
          <a:xfrm>
            <a:off x="8100392" y="2456892"/>
            <a:ext cx="64807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MS UI Gothic" pitchFamily="50" charset="-128"/>
              </a:rPr>
              <a:t>データベース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941618" y="2492898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C66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Controller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070230" y="2492897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Service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6190089" y="2492896"/>
            <a:ext cx="1228315" cy="4206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Dao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4" name="直線コネクタ 13"/>
          <p:cNvCxnSpPr>
            <a:stCxn id="3" idx="3"/>
            <a:endCxn id="2" idx="1"/>
          </p:cNvCxnSpPr>
          <p:nvPr/>
        </p:nvCxnSpPr>
        <p:spPr bwMode="auto">
          <a:xfrm>
            <a:off x="1259632" y="285293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1" idx="3"/>
            <a:endCxn id="12" idx="1"/>
          </p:cNvCxnSpPr>
          <p:nvPr/>
        </p:nvCxnSpPr>
        <p:spPr bwMode="auto">
          <a:xfrm flipV="1">
            <a:off x="3169933" y="2703206"/>
            <a:ext cx="900297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8" idx="3"/>
            <a:endCxn id="9" idx="2"/>
          </p:cNvCxnSpPr>
          <p:nvPr/>
        </p:nvCxnSpPr>
        <p:spPr bwMode="auto">
          <a:xfrm>
            <a:off x="7668344" y="2852936"/>
            <a:ext cx="4320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2" idx="3"/>
            <a:endCxn id="13" idx="1"/>
          </p:cNvCxnSpPr>
          <p:nvPr/>
        </p:nvCxnSpPr>
        <p:spPr bwMode="auto">
          <a:xfrm flipV="1">
            <a:off x="5298545" y="2703205"/>
            <a:ext cx="891544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 bwMode="auto">
          <a:xfrm>
            <a:off x="4436736" y="3127672"/>
            <a:ext cx="861809" cy="37333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Domain</a:t>
            </a:r>
            <a:endParaRPr kumimoji="1" lang="ja-JP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056" name="直線矢印コネクタ 2055"/>
          <p:cNvCxnSpPr>
            <a:stCxn id="13" idx="2"/>
            <a:endCxn id="35" idx="3"/>
          </p:cNvCxnSpPr>
          <p:nvPr/>
        </p:nvCxnSpPr>
        <p:spPr bwMode="auto">
          <a:xfrm rot="5400000">
            <a:off x="5850983" y="2361075"/>
            <a:ext cx="400827" cy="150570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2055"/>
          <p:cNvCxnSpPr>
            <a:stCxn id="11" idx="2"/>
            <a:endCxn id="35" idx="1"/>
          </p:cNvCxnSpPr>
          <p:nvPr/>
        </p:nvCxnSpPr>
        <p:spPr bwMode="auto">
          <a:xfrm rot="16200000" flipH="1">
            <a:off x="3295844" y="2173447"/>
            <a:ext cx="400825" cy="188096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2055"/>
          <p:cNvCxnSpPr>
            <a:endCxn id="35" idx="0"/>
          </p:cNvCxnSpPr>
          <p:nvPr/>
        </p:nvCxnSpPr>
        <p:spPr bwMode="auto">
          <a:xfrm rot="16200000" flipH="1">
            <a:off x="4766277" y="3026308"/>
            <a:ext cx="20272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7" name="テキスト ボックス 2066"/>
          <p:cNvSpPr txBox="1"/>
          <p:nvPr/>
        </p:nvSpPr>
        <p:spPr>
          <a:xfrm>
            <a:off x="6051396" y="3082171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生成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71800" y="3052730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917141" y="2913512"/>
            <a:ext cx="60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>
                <a:latin typeface="+mn-ea"/>
                <a:ea typeface="+mn-ea"/>
              </a:rPr>
              <a:t>利用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691680" y="3767714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MVC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820293" y="3767714"/>
            <a:ext cx="1705684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ﾊﾞﾘﾃﾞｰｼｮﾝ／</a:t>
            </a:r>
            <a:r>
              <a:rPr lang="ja-JP" altLang="en-US" sz="11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例外</a:t>
            </a:r>
            <a:r>
              <a:rPr lang="ja-JP" altLang="en-US" sz="1100" dirty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処理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940152" y="3767714"/>
            <a:ext cx="1728192" cy="3093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Spring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JDBC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1691679" y="4149080"/>
            <a:ext cx="5976665" cy="309358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／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AOP</a:t>
            </a:r>
            <a:endParaRPr kumimoji="1" lang="ja-JP" altLang="en-US" sz="11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6400" y="3767714"/>
            <a:ext cx="10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1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本研修で主に学習する機能</a:t>
            </a:r>
            <a:endParaRPr kumimoji="1" lang="ja-JP" altLang="en-US" sz="11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6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4283968" y="776435"/>
            <a:ext cx="4608494" cy="123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+mj-lt"/>
              <a:buAutoNum type="arabicPeriod" startAt="2"/>
            </a:pPr>
            <a:r>
              <a:rPr lang="ja-JP" altLang="en-US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インジェクションを要求するクラス変数があると、変数の型（もしく</a:t>
            </a:r>
            <a:r>
              <a:rPr lang="ja-JP" altLang="en-US" sz="1800" kern="0" dirty="0">
                <a:latin typeface="HGP創英角ｺﾞｼｯｸUB" pitchFamily="50" charset="-128"/>
                <a:ea typeface="HGP創英角ｺﾞｼｯｸUB" pitchFamily="50" charset="-128"/>
              </a:rPr>
              <a:t>は名前）に合致するオブジェクトを</a:t>
            </a:r>
            <a:r>
              <a:rPr lang="en-US" altLang="ja-JP" sz="1800" kern="0" dirty="0">
                <a:latin typeface="HGP創英角ｺﾞｼｯｸUB" pitchFamily="50" charset="-128"/>
                <a:ea typeface="HGP創英角ｺﾞｼｯｸUB" pitchFamily="50" charset="-128"/>
              </a:rPr>
              <a:t>DI</a:t>
            </a:r>
            <a:r>
              <a:rPr lang="ja-JP" altLang="en-US" sz="1800" kern="0" dirty="0">
                <a:latin typeface="HGP創英角ｺﾞｼｯｸUB" pitchFamily="50" charset="-128"/>
                <a:ea typeface="HGP創英角ｺﾞｼｯｸUB" pitchFamily="50" charset="-128"/>
              </a:rPr>
              <a:t>コンテナから</a:t>
            </a:r>
            <a:r>
              <a:rPr lang="ja-JP" altLang="en-US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探し出して、該当変数にインジェクションする。</a:t>
            </a:r>
            <a:endParaRPr lang="ja-JP" altLang="en-US" sz="1800" kern="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indent="0" eaLnBrk="1" hangingPunct="1">
              <a:buNone/>
            </a:pPr>
            <a:endParaRPr lang="en-US" altLang="ja-JP" sz="1800" kern="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400050" lvl="1" indent="0" eaLnBrk="1" hangingPunct="1">
              <a:buNone/>
            </a:pPr>
            <a:endParaRPr lang="en-US" altLang="ja-JP" sz="1800" kern="0" dirty="0" smtClean="0">
              <a:latin typeface="+mn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>
          <a:xfrm>
            <a:off x="8482013" y="6444952"/>
            <a:ext cx="381000" cy="152400"/>
          </a:xfrm>
        </p:spPr>
        <p:txBody>
          <a:bodyPr/>
          <a:lstStyle/>
          <a:p>
            <a:pPr>
              <a:defRPr/>
            </a:pPr>
            <a:fld id="{23043CC4-9226-4645-9824-299C81217D9D}" type="slidenum">
              <a:rPr lang="en-US" altLang="ja-JP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latin typeface="HGP創英角ｺﾞｼｯｸUB" pitchFamily="50" charset="-128"/>
                <a:ea typeface="HGP創英角ｺﾞｼｯｸUB" pitchFamily="50" charset="-128"/>
              </a:rPr>
              <a:t>Tech03-02-03</a:t>
            </a:r>
            <a:endParaRPr lang="en-US" altLang="ja-JP" sz="36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776435"/>
            <a:ext cx="3744416" cy="112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+mj-lt"/>
              <a:buAutoNum type="arabicPeriod"/>
            </a:pPr>
            <a:r>
              <a:rPr lang="en-US" altLang="ja-JP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DI</a:t>
            </a:r>
            <a:r>
              <a:rPr lang="ja-JP" altLang="en-US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対象のオブジェクトは、</a:t>
            </a:r>
            <a:r>
              <a:rPr lang="en-US" altLang="ja-JP" sz="1800" kern="0" dirty="0">
                <a:latin typeface="HGP創英角ｺﾞｼｯｸUB" pitchFamily="50" charset="-128"/>
                <a:ea typeface="HGP創英角ｺﾞｼｯｸUB" pitchFamily="50" charset="-128"/>
              </a:rPr>
              <a:t> DI</a:t>
            </a:r>
            <a:r>
              <a:rPr lang="ja-JP" altLang="en-US" sz="1800" kern="0" dirty="0">
                <a:latin typeface="HGP創英角ｺﾞｼｯｸUB" pitchFamily="50" charset="-128"/>
                <a:ea typeface="HGP創英角ｺﾞｼｯｸUB" pitchFamily="50" charset="-128"/>
              </a:rPr>
              <a:t>を実現する</a:t>
            </a:r>
            <a:r>
              <a:rPr lang="ja-JP" altLang="en-US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ための</a:t>
            </a:r>
            <a:r>
              <a:rPr lang="en-US" altLang="ja-JP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DI</a:t>
            </a:r>
            <a:r>
              <a:rPr lang="ja-JP" altLang="en-US" sz="1800" kern="0" dirty="0" smtClean="0">
                <a:latin typeface="HGP創英角ｺﾞｼｯｸUB" pitchFamily="50" charset="-128"/>
                <a:ea typeface="HGP創英角ｺﾞｼｯｸUB" pitchFamily="50" charset="-128"/>
              </a:rPr>
              <a:t>コンテナと呼ばれる領域（箱）に格納する。</a:t>
            </a:r>
            <a:endParaRPr lang="en-US" altLang="ja-JP" sz="1800" kern="0" dirty="0" smtClean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0" indent="0" eaLnBrk="1" hangingPunct="1">
              <a:buNone/>
            </a:pPr>
            <a:endParaRPr lang="en-US" altLang="ja-JP" sz="1800" kern="0" dirty="0">
              <a:latin typeface="HGP創英角ｺﾞｼｯｸUB" pitchFamily="50" charset="-128"/>
              <a:ea typeface="HGP創英角ｺﾞｼｯｸUB" pitchFamily="50" charset="-128"/>
            </a:endParaRPr>
          </a:p>
          <a:p>
            <a:pPr marL="400050" lvl="1" indent="0" eaLnBrk="1" hangingPunct="1">
              <a:buNone/>
            </a:pPr>
            <a:endParaRPr lang="en-US" altLang="ja-JP" sz="1800" kern="0" dirty="0" smtClean="0">
              <a:latin typeface="+mn-ea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395536" y="4506962"/>
            <a:ext cx="3420380" cy="1440160"/>
          </a:xfrm>
          <a:prstGeom prst="roundRect">
            <a:avLst/>
          </a:prstGeom>
          <a:solidFill>
            <a:srgbClr val="FFFF00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ＤＩ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539553" y="2700642"/>
            <a:ext cx="1440000" cy="6480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@Controller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SameController</a:t>
            </a:r>
            <a:endParaRPr kumimoji="1" lang="en-US" altLang="ja-JP" sz="11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2267743" y="2706834"/>
            <a:ext cx="1440160" cy="648000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@Service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SomeServiceImpl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2807803" y="2085406"/>
            <a:ext cx="360040" cy="324036"/>
          </a:xfrm>
          <a:prstGeom prst="ellipse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2341042" y="1791618"/>
            <a:ext cx="1296144" cy="325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2" name="直線矢印コネクタ 41"/>
          <p:cNvCxnSpPr>
            <a:stCxn id="21" idx="0"/>
            <a:endCxn id="20" idx="4"/>
          </p:cNvCxnSpPr>
          <p:nvPr/>
        </p:nvCxnSpPr>
        <p:spPr bwMode="auto">
          <a:xfrm flipV="1">
            <a:off x="2987823" y="2409442"/>
            <a:ext cx="0" cy="29739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3" idx="2"/>
            <a:endCxn id="16" idx="0"/>
          </p:cNvCxnSpPr>
          <p:nvPr/>
        </p:nvCxnSpPr>
        <p:spPr bwMode="auto">
          <a:xfrm>
            <a:off x="1259553" y="3348642"/>
            <a:ext cx="0" cy="1662377"/>
          </a:xfrm>
          <a:prstGeom prst="straightConnector1">
            <a:avLst/>
          </a:prstGeom>
          <a:ln w="28575">
            <a:solidFill>
              <a:srgbClr val="CC66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 bwMode="auto">
          <a:xfrm>
            <a:off x="539553" y="5011019"/>
            <a:ext cx="1440000" cy="720080"/>
          </a:xfrm>
          <a:prstGeom prst="roundRect">
            <a:avLst/>
          </a:prstGeom>
          <a:solidFill>
            <a:srgbClr val="CC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SomeControlller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2267903" y="5011019"/>
            <a:ext cx="1440000" cy="720080"/>
          </a:xfrm>
          <a:prstGeom prst="roundRect">
            <a:avLst/>
          </a:prstGeom>
          <a:solidFill>
            <a:srgbClr val="CC66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SomeServiceImpl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矢印コネクタ 33"/>
          <p:cNvCxnSpPr>
            <a:stCxn id="21" idx="2"/>
            <a:endCxn id="33" idx="0"/>
          </p:cNvCxnSpPr>
          <p:nvPr/>
        </p:nvCxnSpPr>
        <p:spPr bwMode="auto">
          <a:xfrm>
            <a:off x="2987823" y="3354834"/>
            <a:ext cx="80" cy="1656185"/>
          </a:xfrm>
          <a:prstGeom prst="straightConnector1">
            <a:avLst/>
          </a:prstGeom>
          <a:ln w="28575">
            <a:solidFill>
              <a:srgbClr val="CC66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 bwMode="auto">
          <a:xfrm>
            <a:off x="791501" y="3950090"/>
            <a:ext cx="936104" cy="4407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インスタンス生成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4355976" y="2172464"/>
            <a:ext cx="4536486" cy="3992840"/>
          </a:xfrm>
          <a:prstGeom prst="roundRect">
            <a:avLst/>
          </a:prstGeom>
          <a:solidFill>
            <a:srgbClr val="FFFF00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ＤＩ</a:t>
            </a:r>
            <a:r>
              <a:rPr kumimoji="1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</a:t>
            </a:r>
          </a:p>
        </p:txBody>
      </p:sp>
      <p:sp>
        <p:nvSpPr>
          <p:cNvPr id="50" name="角丸四角形 49"/>
          <p:cNvSpPr/>
          <p:nvPr/>
        </p:nvSpPr>
        <p:spPr bwMode="auto">
          <a:xfrm>
            <a:off x="4572000" y="2564904"/>
            <a:ext cx="2232248" cy="2194800"/>
          </a:xfrm>
          <a:prstGeom prst="roundRect">
            <a:avLst/>
          </a:prstGeom>
          <a:solidFill>
            <a:srgbClr val="CC6600"/>
          </a:solidFill>
          <a:ln>
            <a:solidFill>
              <a:srgbClr val="CC6600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SomeControlller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 bwMode="auto">
          <a:xfrm>
            <a:off x="7246738" y="5236613"/>
            <a:ext cx="1440000" cy="4314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SomeServiceImpl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2" name="正方形/長方形 81"/>
          <p:cNvSpPr/>
          <p:nvPr/>
        </p:nvSpPr>
        <p:spPr bwMode="auto">
          <a:xfrm>
            <a:off x="4681869" y="5119745"/>
            <a:ext cx="1575032" cy="6707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DI</a:t>
            </a:r>
            <a:r>
              <a:rPr lang="ja-JP" altLang="en-US" dirty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コンテナ</a:t>
            </a:r>
            <a:r>
              <a:rPr lang="ja-JP" altLang="en-US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から、該当するタイプに合致するオブジェクトを探す。</a:t>
            </a:r>
            <a:endParaRPr kumimoji="1" lang="ja-JP" altLang="en-US" sz="1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4681869" y="3100296"/>
            <a:ext cx="2050371" cy="1386152"/>
          </a:xfrm>
          <a:prstGeom prst="rect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Arial" charset="0"/>
                <a:ea typeface="MS UI Gothic" pitchFamily="50" charset="-128"/>
              </a:rPr>
              <a:t>・・</a:t>
            </a:r>
            <a:endParaRPr lang="en-US" altLang="ja-JP" sz="1100" dirty="0">
              <a:solidFill>
                <a:schemeClr val="tx1"/>
              </a:solidFill>
              <a:latin typeface="Arial" charset="0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100" dirty="0" smtClean="0">
                <a:solidFill>
                  <a:schemeClr val="tx1"/>
                </a:solidFill>
                <a:latin typeface="Arial" charset="0"/>
                <a:ea typeface="MS UI Gothic" pitchFamily="50" charset="-128"/>
              </a:rPr>
              <a:t>・</a:t>
            </a:r>
            <a:r>
              <a:rPr lang="ja-JP" altLang="en-US" sz="1100" dirty="0">
                <a:solidFill>
                  <a:schemeClr val="tx1"/>
                </a:solidFill>
                <a:latin typeface="Arial" charset="0"/>
                <a:ea typeface="MS UI Gothic" pitchFamily="50" charset="-128"/>
              </a:rPr>
              <a:t>・</a:t>
            </a:r>
            <a:endParaRPr lang="en-US" altLang="ja-JP" sz="1100" dirty="0">
              <a:solidFill>
                <a:schemeClr val="tx1"/>
              </a:solidFill>
              <a:latin typeface="Arial" charset="0"/>
              <a:ea typeface="MS UI Gothic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@</a:t>
            </a: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Autowired</a:t>
            </a:r>
            <a:endParaRPr lang="en-US" altLang="ja-JP" sz="1100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100" dirty="0" err="1" smtClean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SameService</a:t>
            </a: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 </a:t>
            </a:r>
            <a:r>
              <a:rPr kumimoji="1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someService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+mn-ea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Arial" charset="0"/>
                <a:ea typeface="MS UI Gothic" pitchFamily="50" charset="-128"/>
              </a:rPr>
              <a:t>・・</a:t>
            </a:r>
            <a:endParaRPr lang="en-US" altLang="ja-JP" sz="1100" dirty="0">
              <a:solidFill>
                <a:schemeClr val="tx1"/>
              </a:solidFill>
              <a:latin typeface="Arial" charset="0"/>
              <a:ea typeface="MS UI Gothic" pitchFamily="50" charset="-128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Arial" charset="0"/>
                <a:ea typeface="MS UI Gothic" pitchFamily="50" charset="-128"/>
              </a:rPr>
              <a:t>・・</a:t>
            </a:r>
            <a:endParaRPr lang="en-US" altLang="ja-JP" sz="1100" dirty="0">
              <a:solidFill>
                <a:schemeClr val="tx1"/>
              </a:solidFill>
              <a:latin typeface="Arial" charset="0"/>
              <a:ea typeface="MS UI Gothic" pitchFamily="50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5940152" y="4024256"/>
            <a:ext cx="1" cy="111349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 bwMode="auto">
          <a:xfrm>
            <a:off x="2519771" y="3950090"/>
            <a:ext cx="936104" cy="4407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100" b="0" i="0" u="none" strike="noStrike" cap="none" normalizeH="0" baseline="0" dirty="0" smtClean="0">
                <a:ln>
                  <a:noFill/>
                </a:ln>
                <a:solidFill>
                  <a:srgbClr val="CC66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インスタンス生成</a:t>
            </a: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 bwMode="auto">
          <a:xfrm flipH="1" flipV="1">
            <a:off x="6438467" y="3861048"/>
            <a:ext cx="1528271" cy="1375565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82" idx="3"/>
            <a:endCxn id="51" idx="1"/>
          </p:cNvCxnSpPr>
          <p:nvPr/>
        </p:nvCxnSpPr>
        <p:spPr bwMode="auto">
          <a:xfrm flipV="1">
            <a:off x="6256901" y="5452343"/>
            <a:ext cx="989837" cy="276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 bwMode="auto">
          <a:xfrm>
            <a:off x="6907058" y="4596964"/>
            <a:ext cx="1224136" cy="3254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インジェクション</a:t>
            </a:r>
          </a:p>
        </p:txBody>
      </p:sp>
      <p:sp>
        <p:nvSpPr>
          <p:cNvPr id="60" name="スマイル 59"/>
          <p:cNvSpPr/>
          <p:nvPr/>
        </p:nvSpPr>
        <p:spPr bwMode="auto">
          <a:xfrm>
            <a:off x="6438467" y="5169304"/>
            <a:ext cx="532866" cy="530327"/>
          </a:xfrm>
          <a:prstGeom prst="smileyFace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 bwMode="auto">
          <a:xfrm>
            <a:off x="6421859" y="5695807"/>
            <a:ext cx="759332" cy="3254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発見！</a:t>
            </a:r>
          </a:p>
        </p:txBody>
      </p:sp>
      <p:sp>
        <p:nvSpPr>
          <p:cNvPr id="108" name="角丸四角形 107"/>
          <p:cNvSpPr/>
          <p:nvPr/>
        </p:nvSpPr>
        <p:spPr bwMode="auto">
          <a:xfrm>
            <a:off x="4427984" y="3422807"/>
            <a:ext cx="2479074" cy="601449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UI Gothic" pitchFamily="50" charset="-128"/>
            </a:endParaRPr>
          </a:p>
        </p:txBody>
      </p:sp>
      <p:cxnSp>
        <p:nvCxnSpPr>
          <p:cNvPr id="72" name="直線コネクタ 71"/>
          <p:cNvCxnSpPr/>
          <p:nvPr/>
        </p:nvCxnSpPr>
        <p:spPr bwMode="auto">
          <a:xfrm>
            <a:off x="4067944" y="776435"/>
            <a:ext cx="0" cy="5460877"/>
          </a:xfrm>
          <a:prstGeom prst="line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98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_1">
  <a:themeElements>
    <a:clrScheme name="AT_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T_1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UI Gothic" pitchFamily="50" charset="-128"/>
          </a:defRPr>
        </a:defPPr>
      </a:lstStyle>
    </a:lnDef>
  </a:objectDefaults>
  <a:extraClrSchemeLst>
    <a:extraClrScheme>
      <a:clrScheme name="AT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Settings\Administrator\My Documents\素材\PowerPoint_Template\AT_1.pot</Template>
  <TotalTime>13441</TotalTime>
  <Words>800</Words>
  <Application>Microsoft Office PowerPoint</Application>
  <PresentationFormat>画面に合わせる (4:3)</PresentationFormat>
  <Paragraphs>363</Paragraphs>
  <Slides>19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HGP創英角ｺﾞｼｯｸUB</vt:lpstr>
      <vt:lpstr>HGS創英角ｺﾞｼｯｸUB</vt:lpstr>
      <vt:lpstr>ＭＳ Ｐゴシック</vt:lpstr>
      <vt:lpstr>ＭＳ Ｐ明朝</vt:lpstr>
      <vt:lpstr>MS UI Gothic</vt:lpstr>
      <vt:lpstr>Arial</vt:lpstr>
      <vt:lpstr>Times New Roman</vt:lpstr>
      <vt:lpstr>AT_1</vt:lpstr>
      <vt:lpstr>tech-01-01</vt:lpstr>
      <vt:lpstr>Tech01-02</vt:lpstr>
      <vt:lpstr>Tech-02-01</vt:lpstr>
      <vt:lpstr>Tech02-02</vt:lpstr>
      <vt:lpstr>Tech02-03</vt:lpstr>
      <vt:lpstr>Tech02-04</vt:lpstr>
      <vt:lpstr>Tech02-05</vt:lpstr>
      <vt:lpstr>Tech03-01</vt:lpstr>
      <vt:lpstr>Tech03-02-03</vt:lpstr>
      <vt:lpstr>Tech03-04</vt:lpstr>
      <vt:lpstr>Tech03-05</vt:lpstr>
      <vt:lpstr>Tech04-01</vt:lpstr>
      <vt:lpstr>Tech04-02</vt:lpstr>
      <vt:lpstr>Tech05-01</vt:lpstr>
      <vt:lpstr>Tech05-02</vt:lpstr>
      <vt:lpstr>Tech06-01</vt:lpstr>
      <vt:lpstr>Tech08-01</vt:lpstr>
      <vt:lpstr>Tech08-02</vt:lpstr>
      <vt:lpstr>Tech09-01</vt:lpstr>
    </vt:vector>
  </TitlesOfParts>
  <Company>koho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WebApp開発研修</dc:title>
  <dc:creator>NTT-AT</dc:creator>
  <cp:lastModifiedBy>nagazumi</cp:lastModifiedBy>
  <cp:revision>4968</cp:revision>
  <dcterms:created xsi:type="dcterms:W3CDTF">2004-06-28T03:14:58Z</dcterms:created>
  <dcterms:modified xsi:type="dcterms:W3CDTF">2017-04-24T09:11:35Z</dcterms:modified>
</cp:coreProperties>
</file>