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30"/>
  </p:notesMasterIdLst>
  <p:sldIdLst>
    <p:sldId id="256" r:id="rId2"/>
    <p:sldId id="261" r:id="rId3"/>
    <p:sldId id="260" r:id="rId4"/>
    <p:sldId id="270" r:id="rId5"/>
    <p:sldId id="283" r:id="rId6"/>
    <p:sldId id="277" r:id="rId7"/>
    <p:sldId id="297" r:id="rId8"/>
    <p:sldId id="262" r:id="rId9"/>
    <p:sldId id="263" r:id="rId10"/>
    <p:sldId id="279" r:id="rId11"/>
    <p:sldId id="286" r:id="rId12"/>
    <p:sldId id="287" r:id="rId13"/>
    <p:sldId id="259" r:id="rId14"/>
    <p:sldId id="265" r:id="rId15"/>
    <p:sldId id="257" r:id="rId16"/>
    <p:sldId id="264" r:id="rId17"/>
    <p:sldId id="266" r:id="rId18"/>
    <p:sldId id="269" r:id="rId19"/>
    <p:sldId id="288" r:id="rId20"/>
    <p:sldId id="271" r:id="rId21"/>
    <p:sldId id="275" r:id="rId22"/>
    <p:sldId id="267" r:id="rId23"/>
    <p:sldId id="278" r:id="rId24"/>
    <p:sldId id="296" r:id="rId25"/>
    <p:sldId id="293" r:id="rId26"/>
    <p:sldId id="295" r:id="rId27"/>
    <p:sldId id="29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3741" autoAdjust="0"/>
  </p:normalViewPr>
  <p:slideViewPr>
    <p:cSldViewPr snapToGrid="0">
      <p:cViewPr varScale="1">
        <p:scale>
          <a:sx n="58" d="100"/>
          <a:sy n="58" d="100"/>
        </p:scale>
        <p:origin x="84"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00ABC-8C4B-41FE-80D4-E640B999B4E6}" type="datetimeFigureOut">
              <a:rPr lang="en-GB" smtClean="0"/>
              <a:t>31/03/2022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C8C1B-8379-487C-BAC7-FC0A39DF4A12}" type="slidenum">
              <a:rPr lang="en-GB" smtClean="0"/>
              <a:t>‹#›</a:t>
            </a:fld>
            <a:endParaRPr lang="en-GB" dirty="0"/>
          </a:p>
        </p:txBody>
      </p:sp>
    </p:spTree>
    <p:extLst>
      <p:ext uri="{BB962C8B-B14F-4D97-AF65-F5344CB8AC3E}">
        <p14:creationId xmlns:p14="http://schemas.microsoft.com/office/powerpoint/2010/main" val="1789944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Brand differentiation:</a:t>
            </a:r>
          </a:p>
          <a:p>
            <a:r>
              <a:rPr lang="en-GB" dirty="0"/>
              <a:t>By building and optimising the model to see the difference between Uber Eats and </a:t>
            </a:r>
            <a:r>
              <a:rPr lang="en-GB" dirty="0" err="1"/>
              <a:t>Doordash</a:t>
            </a:r>
            <a:r>
              <a:rPr lang="en-GB" dirty="0"/>
              <a:t>, we will be able to find out the core differences between our drivers and users, and see what attributes are tagged to our brands respectively. I</a:t>
            </a:r>
          </a:p>
          <a:p>
            <a:endParaRPr lang="en-GB" dirty="0"/>
          </a:p>
          <a:p>
            <a:endParaRPr lang="en-GB" dirty="0"/>
          </a:p>
          <a:p>
            <a:r>
              <a:rPr lang="en-GB" dirty="0"/>
              <a:t>Platform sentiment gathering:</a:t>
            </a:r>
          </a:p>
          <a:p>
            <a:r>
              <a:rPr lang="en-GB" dirty="0"/>
              <a:t>Sentiments as in the main words tagged to our platform, which can help us find out more about the </a:t>
            </a:r>
          </a:p>
          <a:p>
            <a:r>
              <a:rPr lang="en-GB" dirty="0"/>
              <a:t>For our platform, if a comment is negatively tagged as Door Dash is what we want to minimize, as we want to find out as much sentiments as we can about </a:t>
            </a:r>
          </a:p>
          <a:p>
            <a:endParaRPr lang="en-GB" dirty="0"/>
          </a:p>
          <a:p>
            <a:endParaRPr lang="en-GB" dirty="0"/>
          </a:p>
        </p:txBody>
      </p:sp>
      <p:sp>
        <p:nvSpPr>
          <p:cNvPr id="4" name="Slide Number Placeholder 3"/>
          <p:cNvSpPr>
            <a:spLocks noGrp="1"/>
          </p:cNvSpPr>
          <p:nvPr>
            <p:ph type="sldNum" sz="quarter" idx="5"/>
          </p:nvPr>
        </p:nvSpPr>
        <p:spPr/>
        <p:txBody>
          <a:bodyPr/>
          <a:lstStyle/>
          <a:p>
            <a:fld id="{516C8C1B-8379-487C-BAC7-FC0A39DF4A12}" type="slidenum">
              <a:rPr lang="en-GB" smtClean="0"/>
              <a:t>3</a:t>
            </a:fld>
            <a:endParaRPr lang="en-GB"/>
          </a:p>
        </p:txBody>
      </p:sp>
    </p:spTree>
    <p:extLst>
      <p:ext uri="{BB962C8B-B14F-4D97-AF65-F5344CB8AC3E}">
        <p14:creationId xmlns:p14="http://schemas.microsoft.com/office/powerpoint/2010/main" val="14961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307708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122230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404596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7028BC-A317-4587-B8C7-3EF41535489F}" type="slidenum">
              <a:rPr lang="en-GB" smtClean="0"/>
              <a:t>‹#›</a:t>
            </a:fld>
            <a:endParaRPr lang="en-GB"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3846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782843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2024849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68751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369574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171713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367757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363989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428594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113130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60586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191477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2003763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13175-6B00-4AE0-A304-4123723AE9AA}" type="datetimeFigureOut">
              <a:rPr lang="en-GB" smtClean="0"/>
              <a:t>31/03/2022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7028BC-A317-4587-B8C7-3EF41535489F}" type="slidenum">
              <a:rPr lang="en-GB" smtClean="0"/>
              <a:t>‹#›</a:t>
            </a:fld>
            <a:endParaRPr lang="en-GB" dirty="0"/>
          </a:p>
        </p:txBody>
      </p:sp>
    </p:spTree>
    <p:extLst>
      <p:ext uri="{BB962C8B-B14F-4D97-AF65-F5344CB8AC3E}">
        <p14:creationId xmlns:p14="http://schemas.microsoft.com/office/powerpoint/2010/main" val="222891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DE13175-6B00-4AE0-A304-4123723AE9AA}" type="datetimeFigureOut">
              <a:rPr lang="en-GB" smtClean="0"/>
              <a:t>31/03/2022</a:t>
            </a:fld>
            <a:endParaRPr lang="en-GB"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7028BC-A317-4587-B8C7-3EF41535489F}" type="slidenum">
              <a:rPr lang="en-GB" smtClean="0"/>
              <a:t>‹#›</a:t>
            </a:fld>
            <a:endParaRPr lang="en-GB" dirty="0"/>
          </a:p>
        </p:txBody>
      </p:sp>
    </p:spTree>
    <p:extLst>
      <p:ext uri="{BB962C8B-B14F-4D97-AF65-F5344CB8AC3E}">
        <p14:creationId xmlns:p14="http://schemas.microsoft.com/office/powerpoint/2010/main" val="3138442356"/>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99D4-2B39-4D04-B991-F6487378E5EF}"/>
              </a:ext>
            </a:extLst>
          </p:cNvPr>
          <p:cNvSpPr>
            <a:spLocks noGrp="1"/>
          </p:cNvSpPr>
          <p:nvPr>
            <p:ph type="ctrTitle"/>
          </p:nvPr>
        </p:nvSpPr>
        <p:spPr/>
        <p:txBody>
          <a:bodyPr/>
          <a:lstStyle/>
          <a:p>
            <a:r>
              <a:rPr lang="en-GB" dirty="0"/>
              <a:t>Uber Eats vs </a:t>
            </a:r>
            <a:r>
              <a:rPr lang="en-GB" dirty="0" err="1"/>
              <a:t>DoorDash</a:t>
            </a:r>
            <a:endParaRPr lang="en-GB" dirty="0"/>
          </a:p>
        </p:txBody>
      </p:sp>
      <p:sp>
        <p:nvSpPr>
          <p:cNvPr id="3" name="Subtitle 2">
            <a:extLst>
              <a:ext uri="{FF2B5EF4-FFF2-40B4-BE49-F238E27FC236}">
                <a16:creationId xmlns:a16="http://schemas.microsoft.com/office/drawing/2014/main" id="{DC1ECA4C-E7CC-4A75-95F0-7127E3EE19CD}"/>
              </a:ext>
            </a:extLst>
          </p:cNvPr>
          <p:cNvSpPr>
            <a:spLocks noGrp="1"/>
          </p:cNvSpPr>
          <p:nvPr>
            <p:ph type="subTitle" idx="1"/>
          </p:nvPr>
        </p:nvSpPr>
        <p:spPr/>
        <p:txBody>
          <a:bodyPr/>
          <a:lstStyle/>
          <a:p>
            <a:r>
              <a:rPr lang="en-GB" dirty="0"/>
              <a:t>Brand Differentiation and Sentiments </a:t>
            </a:r>
          </a:p>
        </p:txBody>
      </p:sp>
    </p:spTree>
    <p:extLst>
      <p:ext uri="{BB962C8B-B14F-4D97-AF65-F5344CB8AC3E}">
        <p14:creationId xmlns:p14="http://schemas.microsoft.com/office/powerpoint/2010/main" val="228440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4079-3ACE-4C16-BF9A-B109490ADAC1}"/>
              </a:ext>
            </a:extLst>
          </p:cNvPr>
          <p:cNvSpPr>
            <a:spLocks noGrp="1"/>
          </p:cNvSpPr>
          <p:nvPr>
            <p:ph type="title"/>
          </p:nvPr>
        </p:nvSpPr>
        <p:spPr/>
        <p:txBody>
          <a:bodyPr/>
          <a:lstStyle/>
          <a:p>
            <a:r>
              <a:rPr lang="en-GB" dirty="0"/>
              <a:t>Multinomial NB - TVEC</a:t>
            </a:r>
          </a:p>
        </p:txBody>
      </p:sp>
      <p:sp>
        <p:nvSpPr>
          <p:cNvPr id="3" name="Content Placeholder 2">
            <a:extLst>
              <a:ext uri="{FF2B5EF4-FFF2-40B4-BE49-F238E27FC236}">
                <a16:creationId xmlns:a16="http://schemas.microsoft.com/office/drawing/2014/main" id="{BCA30B0A-5C04-488D-9D4F-7AB9BDD38610}"/>
              </a:ext>
            </a:extLst>
          </p:cNvPr>
          <p:cNvSpPr>
            <a:spLocks noGrp="1"/>
          </p:cNvSpPr>
          <p:nvPr>
            <p:ph idx="1"/>
          </p:nvPr>
        </p:nvSpPr>
        <p:spPr>
          <a:xfrm>
            <a:off x="7593297" y="1732449"/>
            <a:ext cx="3674260" cy="4058751"/>
          </a:xfrm>
        </p:spPr>
        <p:txBody>
          <a:bodyPr/>
          <a:lstStyle/>
          <a:p>
            <a:endParaRPr lang="en-GB" dirty="0"/>
          </a:p>
        </p:txBody>
      </p:sp>
      <p:grpSp>
        <p:nvGrpSpPr>
          <p:cNvPr id="5" name="Group 4">
            <a:extLst>
              <a:ext uri="{FF2B5EF4-FFF2-40B4-BE49-F238E27FC236}">
                <a16:creationId xmlns:a16="http://schemas.microsoft.com/office/drawing/2014/main" id="{E096C43F-3CB0-41C3-BD3E-DF814C0D609A}"/>
              </a:ext>
            </a:extLst>
          </p:cNvPr>
          <p:cNvGrpSpPr/>
          <p:nvPr/>
        </p:nvGrpSpPr>
        <p:grpSpPr>
          <a:xfrm>
            <a:off x="287675" y="1733245"/>
            <a:ext cx="7305622" cy="3974536"/>
            <a:chOff x="708917" y="842963"/>
            <a:chExt cx="10558640" cy="5331806"/>
          </a:xfrm>
        </p:grpSpPr>
        <p:sp>
          <p:nvSpPr>
            <p:cNvPr id="4" name="Rectangle 3">
              <a:extLst>
                <a:ext uri="{FF2B5EF4-FFF2-40B4-BE49-F238E27FC236}">
                  <a16:creationId xmlns:a16="http://schemas.microsoft.com/office/drawing/2014/main" id="{1736BB82-2A56-45E8-90FD-2C3FFB6D8150}"/>
                </a:ext>
              </a:extLst>
            </p:cNvPr>
            <p:cNvSpPr/>
            <p:nvPr/>
          </p:nvSpPr>
          <p:spPr>
            <a:xfrm>
              <a:off x="708917" y="842963"/>
              <a:ext cx="10558640" cy="533180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338" name="Picture 2">
              <a:extLst>
                <a:ext uri="{FF2B5EF4-FFF2-40B4-BE49-F238E27FC236}">
                  <a16:creationId xmlns:a16="http://schemas.microsoft.com/office/drawing/2014/main" id="{8AB2615E-3E1F-47CA-8E71-0E091AF77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842963"/>
              <a:ext cx="10086975" cy="5172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2653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32FC-9EC1-4A27-BAA0-148C389F93EF}"/>
              </a:ext>
            </a:extLst>
          </p:cNvPr>
          <p:cNvSpPr>
            <a:spLocks noGrp="1"/>
          </p:cNvSpPr>
          <p:nvPr>
            <p:ph type="title"/>
          </p:nvPr>
        </p:nvSpPr>
        <p:spPr/>
        <p:txBody>
          <a:bodyPr/>
          <a:lstStyle/>
          <a:p>
            <a:r>
              <a:rPr lang="en-GB" dirty="0"/>
              <a:t>Multinomial NB - TVEC</a:t>
            </a:r>
          </a:p>
        </p:txBody>
      </p:sp>
      <p:sp>
        <p:nvSpPr>
          <p:cNvPr id="3" name="Content Placeholder 2">
            <a:extLst>
              <a:ext uri="{FF2B5EF4-FFF2-40B4-BE49-F238E27FC236}">
                <a16:creationId xmlns:a16="http://schemas.microsoft.com/office/drawing/2014/main" id="{357E2895-460F-4B0B-BBB9-CF3E3FA1AB4F}"/>
              </a:ext>
            </a:extLst>
          </p:cNvPr>
          <p:cNvSpPr>
            <a:spLocks noGrp="1"/>
          </p:cNvSpPr>
          <p:nvPr>
            <p:ph idx="1"/>
          </p:nvPr>
        </p:nvSpPr>
        <p:spPr>
          <a:xfrm>
            <a:off x="919119" y="1580050"/>
            <a:ext cx="10353762" cy="4904657"/>
          </a:xfrm>
        </p:spPr>
        <p:txBody>
          <a:bodyPr>
            <a:normAutofit/>
          </a:bodyPr>
          <a:lstStyle/>
          <a:p>
            <a:r>
              <a:rPr lang="en-GB" dirty="0"/>
              <a:t>Red – Card vs Plus Card</a:t>
            </a:r>
          </a:p>
          <a:p>
            <a:pPr lvl="1"/>
            <a:r>
              <a:rPr lang="en-GB" dirty="0"/>
              <a:t>A type of payment form where Dashers use the card to pay for the order, debited from </a:t>
            </a:r>
            <a:r>
              <a:rPr lang="en-GB" dirty="0" err="1"/>
              <a:t>DoorDash</a:t>
            </a:r>
            <a:r>
              <a:rPr lang="en-GB" dirty="0"/>
              <a:t> </a:t>
            </a:r>
          </a:p>
          <a:p>
            <a:pPr lvl="1"/>
            <a:r>
              <a:rPr lang="en-GB" dirty="0"/>
              <a:t>There is an analogous type of payment for Uber Eats, called the Plus Card.</a:t>
            </a:r>
          </a:p>
          <a:p>
            <a:pPr lvl="1"/>
            <a:r>
              <a:rPr lang="en-GB" dirty="0"/>
              <a:t>Using VADER, VADER (Valence Aware Dictionary and </a:t>
            </a:r>
            <a:r>
              <a:rPr lang="en-GB" dirty="0" err="1"/>
              <a:t>sEntiment</a:t>
            </a:r>
            <a:r>
              <a:rPr lang="en-GB" dirty="0"/>
              <a:t> Reasoner) the sentiments towards the cards are:</a:t>
            </a:r>
          </a:p>
          <a:p>
            <a:pPr lvl="1"/>
            <a:endParaRPr lang="en-GB" dirty="0"/>
          </a:p>
          <a:p>
            <a:endParaRPr lang="en-GB" dirty="0"/>
          </a:p>
          <a:p>
            <a:endParaRPr lang="en-GB" dirty="0"/>
          </a:p>
          <a:p>
            <a:r>
              <a:rPr lang="en-GB" dirty="0"/>
              <a:t>Surge</a:t>
            </a:r>
          </a:p>
          <a:p>
            <a:pPr lvl="1"/>
            <a:r>
              <a:rPr lang="en-GB" dirty="0"/>
              <a:t>In the context of our Uber Eats platform, surge can be a good or bad phenomenon for our drivers.</a:t>
            </a:r>
          </a:p>
          <a:p>
            <a:pPr lvl="1"/>
            <a:r>
              <a:rPr lang="en-GB" dirty="0"/>
              <a:t>VADER Compound score of 0.0720 which is quite neutral.</a:t>
            </a:r>
          </a:p>
        </p:txBody>
      </p:sp>
      <p:graphicFrame>
        <p:nvGraphicFramePr>
          <p:cNvPr id="4" name="Table 4">
            <a:extLst>
              <a:ext uri="{FF2B5EF4-FFF2-40B4-BE49-F238E27FC236}">
                <a16:creationId xmlns:a16="http://schemas.microsoft.com/office/drawing/2014/main" id="{CCDB8FA1-2BA2-4A67-85ED-915342D408FA}"/>
              </a:ext>
            </a:extLst>
          </p:cNvPr>
          <p:cNvGraphicFramePr>
            <a:graphicFrameLocks noGrp="1"/>
          </p:cNvGraphicFramePr>
          <p:nvPr>
            <p:extLst>
              <p:ext uri="{D42A27DB-BD31-4B8C-83A1-F6EECF244321}">
                <p14:modId xmlns:p14="http://schemas.microsoft.com/office/powerpoint/2010/main" val="3777353685"/>
              </p:ext>
            </p:extLst>
          </p:nvPr>
        </p:nvGraphicFramePr>
        <p:xfrm>
          <a:off x="1478291" y="3620898"/>
          <a:ext cx="7375702" cy="822960"/>
        </p:xfrm>
        <a:graphic>
          <a:graphicData uri="http://schemas.openxmlformats.org/drawingml/2006/table">
            <a:tbl>
              <a:tblPr firstRow="1" bandRow="1">
                <a:tableStyleId>{5C22544A-7EE6-4342-B048-85BDC9FD1C3A}</a:tableStyleId>
              </a:tblPr>
              <a:tblGrid>
                <a:gridCol w="3687851">
                  <a:extLst>
                    <a:ext uri="{9D8B030D-6E8A-4147-A177-3AD203B41FA5}">
                      <a16:colId xmlns:a16="http://schemas.microsoft.com/office/drawing/2014/main" val="181579096"/>
                    </a:ext>
                  </a:extLst>
                </a:gridCol>
                <a:gridCol w="3687851">
                  <a:extLst>
                    <a:ext uri="{9D8B030D-6E8A-4147-A177-3AD203B41FA5}">
                      <a16:colId xmlns:a16="http://schemas.microsoft.com/office/drawing/2014/main" val="4033364999"/>
                    </a:ext>
                  </a:extLst>
                </a:gridCol>
              </a:tblGrid>
              <a:tr h="198539">
                <a:tc>
                  <a:txBody>
                    <a:bodyPr/>
                    <a:lstStyle/>
                    <a:p>
                      <a:r>
                        <a:rPr lang="en-GB" sz="1200" dirty="0"/>
                        <a:t>Message containing:</a:t>
                      </a:r>
                    </a:p>
                  </a:txBody>
                  <a:tcPr/>
                </a:tc>
                <a:tc>
                  <a:txBody>
                    <a:bodyPr/>
                    <a:lstStyle/>
                    <a:p>
                      <a:r>
                        <a:rPr lang="en-GB" sz="1200" dirty="0"/>
                        <a:t>VADER Compound Score</a:t>
                      </a:r>
                    </a:p>
                  </a:txBody>
                  <a:tcPr/>
                </a:tc>
                <a:extLst>
                  <a:ext uri="{0D108BD9-81ED-4DB2-BD59-A6C34878D82A}">
                    <a16:rowId xmlns:a16="http://schemas.microsoft.com/office/drawing/2014/main" val="4625377"/>
                  </a:ext>
                </a:extLst>
              </a:tr>
              <a:tr h="198539">
                <a:tc>
                  <a:txBody>
                    <a:bodyPr/>
                    <a:lstStyle/>
                    <a:p>
                      <a:r>
                        <a:rPr lang="en-GB" sz="1200" dirty="0"/>
                        <a:t>Red Card</a:t>
                      </a:r>
                    </a:p>
                  </a:txBody>
                  <a:tcPr/>
                </a:tc>
                <a:tc>
                  <a:txBody>
                    <a:bodyPr/>
                    <a:lstStyle/>
                    <a:p>
                      <a:r>
                        <a:rPr lang="en-SG" sz="1200" dirty="0"/>
                        <a:t>0.2533</a:t>
                      </a:r>
                      <a:endParaRPr lang="en-GB" sz="1200" dirty="0"/>
                    </a:p>
                  </a:txBody>
                  <a:tcPr/>
                </a:tc>
                <a:extLst>
                  <a:ext uri="{0D108BD9-81ED-4DB2-BD59-A6C34878D82A}">
                    <a16:rowId xmlns:a16="http://schemas.microsoft.com/office/drawing/2014/main" val="91426583"/>
                  </a:ext>
                </a:extLst>
              </a:tr>
              <a:tr h="198539">
                <a:tc>
                  <a:txBody>
                    <a:bodyPr/>
                    <a:lstStyle/>
                    <a:p>
                      <a:r>
                        <a:rPr lang="en-GB" sz="1200" dirty="0"/>
                        <a:t>Plus Card</a:t>
                      </a:r>
                    </a:p>
                  </a:txBody>
                  <a:tcPr/>
                </a:tc>
                <a:tc>
                  <a:txBody>
                    <a:bodyPr/>
                    <a:lstStyle/>
                    <a:p>
                      <a:r>
                        <a:rPr lang="en-SG" sz="1200" dirty="0"/>
                        <a:t>0.3912</a:t>
                      </a:r>
                      <a:endParaRPr lang="en-GB" sz="1200" dirty="0"/>
                    </a:p>
                  </a:txBody>
                  <a:tcPr/>
                </a:tc>
                <a:extLst>
                  <a:ext uri="{0D108BD9-81ED-4DB2-BD59-A6C34878D82A}">
                    <a16:rowId xmlns:a16="http://schemas.microsoft.com/office/drawing/2014/main" val="3896399990"/>
                  </a:ext>
                </a:extLst>
              </a:tr>
            </a:tbl>
          </a:graphicData>
        </a:graphic>
      </p:graphicFrame>
    </p:spTree>
    <p:extLst>
      <p:ext uri="{BB962C8B-B14F-4D97-AF65-F5344CB8AC3E}">
        <p14:creationId xmlns:p14="http://schemas.microsoft.com/office/powerpoint/2010/main" val="3561619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32FC-9EC1-4A27-BAA0-148C389F93EF}"/>
              </a:ext>
            </a:extLst>
          </p:cNvPr>
          <p:cNvSpPr>
            <a:spLocks noGrp="1"/>
          </p:cNvSpPr>
          <p:nvPr>
            <p:ph type="title"/>
          </p:nvPr>
        </p:nvSpPr>
        <p:spPr/>
        <p:txBody>
          <a:bodyPr/>
          <a:lstStyle/>
          <a:p>
            <a:r>
              <a:rPr lang="en-GB" dirty="0"/>
              <a:t>Multinomial NB - TVEC</a:t>
            </a:r>
          </a:p>
        </p:txBody>
      </p:sp>
      <p:sp>
        <p:nvSpPr>
          <p:cNvPr id="3" name="Content Placeholder 2">
            <a:extLst>
              <a:ext uri="{FF2B5EF4-FFF2-40B4-BE49-F238E27FC236}">
                <a16:creationId xmlns:a16="http://schemas.microsoft.com/office/drawing/2014/main" id="{357E2895-460F-4B0B-BBB9-CF3E3FA1AB4F}"/>
              </a:ext>
            </a:extLst>
          </p:cNvPr>
          <p:cNvSpPr>
            <a:spLocks noGrp="1"/>
          </p:cNvSpPr>
          <p:nvPr>
            <p:ph idx="1"/>
          </p:nvPr>
        </p:nvSpPr>
        <p:spPr>
          <a:xfrm>
            <a:off x="919119" y="1580050"/>
            <a:ext cx="10353762" cy="4904657"/>
          </a:xfrm>
        </p:spPr>
        <p:txBody>
          <a:bodyPr>
            <a:normAutofit/>
          </a:bodyPr>
          <a:lstStyle/>
          <a:p>
            <a:r>
              <a:rPr lang="en-GB" dirty="0"/>
              <a:t>Quests</a:t>
            </a:r>
          </a:p>
          <a:p>
            <a:pPr lvl="1"/>
            <a:r>
              <a:rPr lang="en-GB" b="0" i="0" dirty="0">
                <a:solidFill>
                  <a:srgbClr val="000000"/>
                </a:solidFill>
                <a:effectLst/>
                <a:latin typeface="ff-clan-web-pro"/>
              </a:rPr>
              <a:t>“</a:t>
            </a:r>
            <a:r>
              <a:rPr lang="en-US" b="0" i="0" dirty="0">
                <a:solidFill>
                  <a:schemeClr val="tx1">
                    <a:lumMod val="85000"/>
                  </a:schemeClr>
                </a:solidFill>
                <a:effectLst/>
                <a:latin typeface="ff-clan-web-pro"/>
              </a:rPr>
              <a:t>Quest promotions offer you the opportunity to earn extra money for reaching certain trip goals in a set amount of time.”</a:t>
            </a:r>
          </a:p>
          <a:p>
            <a:pPr marL="450000" lvl="1" indent="0">
              <a:buNone/>
            </a:pPr>
            <a:r>
              <a:rPr lang="en-US" b="0" i="1" dirty="0">
                <a:solidFill>
                  <a:schemeClr val="tx1">
                    <a:lumMod val="85000"/>
                  </a:schemeClr>
                </a:solidFill>
                <a:effectLst/>
                <a:latin typeface="ff-clan-web-pro"/>
              </a:rPr>
              <a:t>    “For example</a:t>
            </a:r>
            <a:r>
              <a:rPr lang="en-US" b="0" i="0" dirty="0">
                <a:solidFill>
                  <a:schemeClr val="tx1">
                    <a:lumMod val="85000"/>
                  </a:schemeClr>
                </a:solidFill>
                <a:effectLst/>
                <a:latin typeface="ff-clan-web-pro"/>
              </a:rPr>
              <a:t>: Get an extra $50 by completing 10 trips between 4am on Monday and 4am on Friday.</a:t>
            </a:r>
          </a:p>
          <a:p>
            <a:pPr lvl="1"/>
            <a:r>
              <a:rPr lang="en-GB" dirty="0">
                <a:solidFill>
                  <a:schemeClr val="tx1">
                    <a:lumMod val="85000"/>
                  </a:schemeClr>
                </a:solidFill>
              </a:rPr>
              <a:t>Quests are only mildly positive</a:t>
            </a:r>
          </a:p>
          <a:p>
            <a:pPr lvl="1"/>
            <a:r>
              <a:rPr lang="en-GB" dirty="0">
                <a:solidFill>
                  <a:schemeClr val="tx1">
                    <a:lumMod val="85000"/>
                  </a:schemeClr>
                </a:solidFill>
              </a:rPr>
              <a:t>This does not mean that quests are bad for our customers, but we can understand the circumstances which made it less pleasant.</a:t>
            </a:r>
          </a:p>
          <a:p>
            <a:pPr lvl="2"/>
            <a:r>
              <a:rPr lang="en-US" sz="1200" b="0" i="0" dirty="0">
                <a:solidFill>
                  <a:schemeClr val="tx1">
                    <a:lumMod val="75000"/>
                  </a:schemeClr>
                </a:solidFill>
                <a:effectLst/>
                <a:latin typeface="Helvetica Neue"/>
              </a:rPr>
              <a:t>How do I not </a:t>
            </a:r>
            <a:r>
              <a:rPr lang="en-US" sz="1200" b="0" i="0" dirty="0" err="1">
                <a:solidFill>
                  <a:schemeClr val="tx1">
                    <a:lumMod val="75000"/>
                  </a:schemeClr>
                </a:solidFill>
                <a:effectLst/>
                <a:latin typeface="Helvetica Neue"/>
              </a:rPr>
              <a:t>care?I</a:t>
            </a:r>
            <a:r>
              <a:rPr lang="en-US" sz="1200" b="0" i="0" dirty="0">
                <a:solidFill>
                  <a:schemeClr val="tx1">
                    <a:lumMod val="75000"/>
                  </a:schemeClr>
                </a:solidFill>
                <a:effectLst/>
                <a:latin typeface="Helvetica Neue"/>
              </a:rPr>
              <a:t> just a got another thumbs down. Second one today. \n\</a:t>
            </a:r>
            <a:r>
              <a:rPr lang="en-US" sz="1200" b="0" i="0" dirty="0" err="1">
                <a:solidFill>
                  <a:schemeClr val="tx1">
                    <a:lumMod val="75000"/>
                  </a:schemeClr>
                </a:solidFill>
                <a:effectLst/>
                <a:highlight>
                  <a:srgbClr val="00FF00"/>
                </a:highlight>
                <a:latin typeface="Helvetica Neue"/>
              </a:rPr>
              <a:t>nThis</a:t>
            </a:r>
            <a:r>
              <a:rPr lang="en-US" sz="1200" b="0" i="0" dirty="0">
                <a:solidFill>
                  <a:schemeClr val="tx1">
                    <a:lumMod val="75000"/>
                  </a:schemeClr>
                </a:solidFill>
                <a:effectLst/>
                <a:highlight>
                  <a:srgbClr val="00FF00"/>
                </a:highlight>
                <a:latin typeface="Helvetica Neue"/>
              </a:rPr>
              <a:t> guy changed his address, which cost me my quest because I added his order on since </a:t>
            </a:r>
            <a:r>
              <a:rPr lang="en-US" sz="1200" b="0" i="0" dirty="0">
                <a:solidFill>
                  <a:schemeClr val="tx1">
                    <a:lumMod val="75000"/>
                  </a:schemeClr>
                </a:solidFill>
                <a:effectLst/>
                <a:latin typeface="Helvetica Neue"/>
              </a:rPr>
              <a:t>it was at the same apartment. He ended up at a house. I handed it off to him, with a real attitude he says “thank you” and I say real quietly, because not only am I very mad, and very tired after going since 11, “you’re welcome”. \n\</a:t>
            </a:r>
            <a:r>
              <a:rPr lang="en-US" sz="1200" b="0" i="0" dirty="0" err="1">
                <a:solidFill>
                  <a:schemeClr val="tx1">
                    <a:lumMod val="75000"/>
                  </a:schemeClr>
                </a:solidFill>
                <a:effectLst/>
                <a:latin typeface="Helvetica Neue"/>
              </a:rPr>
              <a:t>nLike</a:t>
            </a:r>
            <a:r>
              <a:rPr lang="en-US" sz="1200" b="0" i="0" dirty="0">
                <a:solidFill>
                  <a:schemeClr val="tx1">
                    <a:lumMod val="75000"/>
                  </a:schemeClr>
                </a:solidFill>
                <a:effectLst/>
                <a:latin typeface="Helvetica Neue"/>
              </a:rPr>
              <a:t> what the fuck was I supposed to do? Roll out the magic carpet after you cost me my last part of my quest? I’m so sick of these people. Maybe I could have been nicer or whatever, but still. Now </a:t>
            </a:r>
            <a:r>
              <a:rPr lang="en-US" sz="1200" b="0" i="0" dirty="0" err="1">
                <a:solidFill>
                  <a:schemeClr val="tx1">
                    <a:lumMod val="75000"/>
                  </a:schemeClr>
                </a:solidFill>
                <a:effectLst/>
                <a:latin typeface="Helvetica Neue"/>
              </a:rPr>
              <a:t>im</a:t>
            </a:r>
            <a:r>
              <a:rPr lang="en-US" sz="1200" b="0" i="0" dirty="0">
                <a:solidFill>
                  <a:schemeClr val="tx1">
                    <a:lumMod val="75000"/>
                  </a:schemeClr>
                </a:solidFill>
                <a:effectLst/>
                <a:latin typeface="Helvetica Neue"/>
              </a:rPr>
              <a:t> at 93 percent. \n\</a:t>
            </a:r>
            <a:r>
              <a:rPr lang="en-US" sz="1200" b="0" i="0" dirty="0" err="1">
                <a:solidFill>
                  <a:schemeClr val="tx1">
                    <a:lumMod val="75000"/>
                  </a:schemeClr>
                </a:solidFill>
                <a:effectLst/>
                <a:latin typeface="Helvetica Neue"/>
              </a:rPr>
              <a:t>nSo</a:t>
            </a:r>
            <a:r>
              <a:rPr lang="en-US" sz="1200" b="0" i="0" dirty="0">
                <a:solidFill>
                  <a:schemeClr val="tx1">
                    <a:lumMod val="75000"/>
                  </a:schemeClr>
                </a:solidFill>
                <a:effectLst/>
                <a:latin typeface="Helvetica Neue"/>
              </a:rPr>
              <a:t> how do I not care so much when it’s all I know? I care about people being happy with their service, doing a good job. It’s how I’ve always been, whether I was a janitor or a Fulfillment Team Lead. This shit is really starting to get to me. I don’t want people to see I have 7 thumbs downs and think I don’t care or I don’t deserve a tip.</a:t>
            </a:r>
            <a:endParaRPr lang="en-GB" sz="1200" dirty="0">
              <a:solidFill>
                <a:schemeClr val="tx1">
                  <a:lumMod val="75000"/>
                </a:schemeClr>
              </a:solidFill>
            </a:endParaRPr>
          </a:p>
        </p:txBody>
      </p:sp>
    </p:spTree>
    <p:extLst>
      <p:ext uri="{BB962C8B-B14F-4D97-AF65-F5344CB8AC3E}">
        <p14:creationId xmlns:p14="http://schemas.microsoft.com/office/powerpoint/2010/main" val="145546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CE5F-DF61-4A6B-BB73-BD5862A89C83}"/>
              </a:ext>
            </a:extLst>
          </p:cNvPr>
          <p:cNvSpPr>
            <a:spLocks noGrp="1"/>
          </p:cNvSpPr>
          <p:nvPr>
            <p:ph type="title"/>
          </p:nvPr>
        </p:nvSpPr>
        <p:spPr/>
        <p:txBody>
          <a:bodyPr/>
          <a:lstStyle/>
          <a:p>
            <a:r>
              <a:rPr lang="en-GB" dirty="0"/>
              <a:t>Multinomial NB - CVEC</a:t>
            </a:r>
          </a:p>
        </p:txBody>
      </p:sp>
      <p:grpSp>
        <p:nvGrpSpPr>
          <p:cNvPr id="5" name="Group 4">
            <a:extLst>
              <a:ext uri="{FF2B5EF4-FFF2-40B4-BE49-F238E27FC236}">
                <a16:creationId xmlns:a16="http://schemas.microsoft.com/office/drawing/2014/main" id="{5E7482E9-006D-40E2-8BFD-536E80470113}"/>
              </a:ext>
            </a:extLst>
          </p:cNvPr>
          <p:cNvGrpSpPr/>
          <p:nvPr/>
        </p:nvGrpSpPr>
        <p:grpSpPr>
          <a:xfrm>
            <a:off x="1519098" y="1489687"/>
            <a:ext cx="9400674" cy="4668253"/>
            <a:chOff x="497305" y="176463"/>
            <a:chExt cx="9400674" cy="4668253"/>
          </a:xfrm>
        </p:grpSpPr>
        <p:sp>
          <p:nvSpPr>
            <p:cNvPr id="4" name="Rectangle 3">
              <a:extLst>
                <a:ext uri="{FF2B5EF4-FFF2-40B4-BE49-F238E27FC236}">
                  <a16:creationId xmlns:a16="http://schemas.microsoft.com/office/drawing/2014/main" id="{31344699-C4BB-46DC-8E3B-BA2C67D54C19}"/>
                </a:ext>
              </a:extLst>
            </p:cNvPr>
            <p:cNvSpPr/>
            <p:nvPr/>
          </p:nvSpPr>
          <p:spPr>
            <a:xfrm>
              <a:off x="497305" y="176463"/>
              <a:ext cx="9400674" cy="4668253"/>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2" name="Picture 2">
              <a:extLst>
                <a:ext uri="{FF2B5EF4-FFF2-40B4-BE49-F238E27FC236}">
                  <a16:creationId xmlns:a16="http://schemas.microsoft.com/office/drawing/2014/main" id="{B8D44A0D-076A-4DE0-A98A-4CB1A82CDD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19"/>
            <a:stretch/>
          </p:blipFill>
          <p:spPr bwMode="auto">
            <a:xfrm>
              <a:off x="705853" y="320842"/>
              <a:ext cx="8990283" cy="43474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93733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CE5F-DF61-4A6B-BB73-BD5862A89C83}"/>
              </a:ext>
            </a:extLst>
          </p:cNvPr>
          <p:cNvSpPr>
            <a:spLocks noGrp="1"/>
          </p:cNvSpPr>
          <p:nvPr>
            <p:ph type="title"/>
          </p:nvPr>
        </p:nvSpPr>
        <p:spPr/>
        <p:txBody>
          <a:bodyPr/>
          <a:lstStyle/>
          <a:p>
            <a:r>
              <a:rPr lang="en-GB" dirty="0"/>
              <a:t>Multinomial NB - CVEC</a:t>
            </a:r>
          </a:p>
        </p:txBody>
      </p:sp>
      <p:sp>
        <p:nvSpPr>
          <p:cNvPr id="3" name="Content Placeholder 2">
            <a:extLst>
              <a:ext uri="{FF2B5EF4-FFF2-40B4-BE49-F238E27FC236}">
                <a16:creationId xmlns:a16="http://schemas.microsoft.com/office/drawing/2014/main" id="{2087260A-25F9-434C-88DA-F396B2F882D2}"/>
              </a:ext>
            </a:extLst>
          </p:cNvPr>
          <p:cNvSpPr>
            <a:spLocks noGrp="1"/>
          </p:cNvSpPr>
          <p:nvPr>
            <p:ph idx="1"/>
          </p:nvPr>
        </p:nvSpPr>
        <p:spPr>
          <a:xfrm>
            <a:off x="913795" y="5229726"/>
            <a:ext cx="10353762" cy="970450"/>
          </a:xfrm>
        </p:spPr>
        <p:txBody>
          <a:bodyPr/>
          <a:lstStyle/>
          <a:p>
            <a:endParaRPr lang="en-GB"/>
          </a:p>
        </p:txBody>
      </p:sp>
      <p:grpSp>
        <p:nvGrpSpPr>
          <p:cNvPr id="7" name="Group 6">
            <a:extLst>
              <a:ext uri="{FF2B5EF4-FFF2-40B4-BE49-F238E27FC236}">
                <a16:creationId xmlns:a16="http://schemas.microsoft.com/office/drawing/2014/main" id="{9546A688-E742-4DE4-B85E-EAEFACBE0824}"/>
              </a:ext>
            </a:extLst>
          </p:cNvPr>
          <p:cNvGrpSpPr/>
          <p:nvPr/>
        </p:nvGrpSpPr>
        <p:grpSpPr>
          <a:xfrm>
            <a:off x="1475173" y="1705365"/>
            <a:ext cx="9067610" cy="4620126"/>
            <a:chOff x="349106" y="240632"/>
            <a:chExt cx="9067610" cy="4620126"/>
          </a:xfrm>
        </p:grpSpPr>
        <p:sp>
          <p:nvSpPr>
            <p:cNvPr id="5" name="Rectangle 4">
              <a:extLst>
                <a:ext uri="{FF2B5EF4-FFF2-40B4-BE49-F238E27FC236}">
                  <a16:creationId xmlns:a16="http://schemas.microsoft.com/office/drawing/2014/main" id="{73D8AF0B-C5F9-4A14-8EC2-731DB94D7732}"/>
                </a:ext>
              </a:extLst>
            </p:cNvPr>
            <p:cNvSpPr/>
            <p:nvPr/>
          </p:nvSpPr>
          <p:spPr>
            <a:xfrm>
              <a:off x="349106" y="240632"/>
              <a:ext cx="9067610" cy="462012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4" name="Picture 2">
              <a:extLst>
                <a:ext uri="{FF2B5EF4-FFF2-40B4-BE49-F238E27FC236}">
                  <a16:creationId xmlns:a16="http://schemas.microsoft.com/office/drawing/2014/main" id="{7820FC35-60A2-46E6-8DB6-574532978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63" y="240632"/>
              <a:ext cx="8535343" cy="43313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9956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32FC-9EC1-4A27-BAA0-148C389F93EF}"/>
              </a:ext>
            </a:extLst>
          </p:cNvPr>
          <p:cNvSpPr>
            <a:spLocks noGrp="1"/>
          </p:cNvSpPr>
          <p:nvPr>
            <p:ph type="title"/>
          </p:nvPr>
        </p:nvSpPr>
        <p:spPr/>
        <p:txBody>
          <a:bodyPr/>
          <a:lstStyle/>
          <a:p>
            <a:r>
              <a:rPr lang="en-GB" dirty="0"/>
              <a:t>Multinomial NB - CVEC</a:t>
            </a:r>
          </a:p>
        </p:txBody>
      </p:sp>
      <p:sp>
        <p:nvSpPr>
          <p:cNvPr id="3" name="Content Placeholder 2">
            <a:extLst>
              <a:ext uri="{FF2B5EF4-FFF2-40B4-BE49-F238E27FC236}">
                <a16:creationId xmlns:a16="http://schemas.microsoft.com/office/drawing/2014/main" id="{357E2895-460F-4B0B-BBB9-CF3E3FA1AB4F}"/>
              </a:ext>
            </a:extLst>
          </p:cNvPr>
          <p:cNvSpPr>
            <a:spLocks noGrp="1"/>
          </p:cNvSpPr>
          <p:nvPr>
            <p:ph idx="1"/>
          </p:nvPr>
        </p:nvSpPr>
        <p:spPr>
          <a:xfrm>
            <a:off x="913795" y="1732449"/>
            <a:ext cx="10353762" cy="4904657"/>
          </a:xfrm>
        </p:spPr>
        <p:txBody>
          <a:bodyPr>
            <a:normAutofit/>
          </a:bodyPr>
          <a:lstStyle/>
          <a:p>
            <a:r>
              <a:rPr lang="en-GB" dirty="0"/>
              <a:t>Red – Card vs Plus Card still present</a:t>
            </a:r>
          </a:p>
          <a:p>
            <a:r>
              <a:rPr lang="en-GB" dirty="0"/>
              <a:t>Quests and surge for our company- still a distinguishing factor</a:t>
            </a:r>
          </a:p>
          <a:p>
            <a:pPr marL="36900" indent="0">
              <a:buNone/>
            </a:pPr>
            <a:endParaRPr lang="en-GB" dirty="0"/>
          </a:p>
          <a:p>
            <a:r>
              <a:rPr lang="en-GB" dirty="0"/>
              <a:t>Tony </a:t>
            </a:r>
          </a:p>
          <a:p>
            <a:pPr lvl="1"/>
            <a:r>
              <a:rPr lang="en-GB" dirty="0"/>
              <a:t>CEO of </a:t>
            </a:r>
            <a:r>
              <a:rPr lang="en-GB" dirty="0" err="1"/>
              <a:t>DoorDash</a:t>
            </a:r>
            <a:endParaRPr lang="en-GB" dirty="0"/>
          </a:p>
          <a:p>
            <a:pPr lvl="1"/>
            <a:r>
              <a:rPr lang="en-GB" dirty="0"/>
              <a:t>VADER compound score of 0.5211 seems good</a:t>
            </a:r>
          </a:p>
          <a:p>
            <a:pPr lvl="1"/>
            <a:r>
              <a:rPr lang="en-GB" dirty="0">
                <a:solidFill>
                  <a:schemeClr val="tx1">
                    <a:lumMod val="75000"/>
                  </a:schemeClr>
                </a:solidFill>
              </a:rPr>
              <a:t>Further inspection, some are sarcasm.</a:t>
            </a:r>
          </a:p>
          <a:p>
            <a:pPr lvl="2"/>
            <a:r>
              <a:rPr lang="en-US" b="0" i="0" dirty="0">
                <a:solidFill>
                  <a:schemeClr val="tx1">
                    <a:lumMod val="75000"/>
                  </a:schemeClr>
                </a:solidFill>
                <a:effectLst/>
                <a:latin typeface="Helvetica Neue"/>
              </a:rPr>
              <a:t>“Saving </a:t>
            </a:r>
            <a:r>
              <a:rPr lang="en-US" b="0" i="0" dirty="0" err="1">
                <a:solidFill>
                  <a:schemeClr val="tx1">
                    <a:lumMod val="75000"/>
                  </a:schemeClr>
                </a:solidFill>
                <a:effectLst/>
                <a:latin typeface="Helvetica Neue"/>
              </a:rPr>
              <a:t>soooo</a:t>
            </a:r>
            <a:r>
              <a:rPr lang="en-US" b="0" i="0" dirty="0">
                <a:solidFill>
                  <a:schemeClr val="tx1">
                    <a:lumMod val="75000"/>
                  </a:schemeClr>
                </a:solidFill>
                <a:effectLst/>
                <a:latin typeface="Helvetica Neue"/>
              </a:rPr>
              <a:t> much ⛽️ Drove about 1300 miles this week for DD. Saved a whopping 1.1 cent per mile :))) Thanks tony 👎🏼”</a:t>
            </a:r>
          </a:p>
          <a:p>
            <a:pPr lvl="2"/>
            <a:r>
              <a:rPr lang="en-US" b="0" i="0" dirty="0">
                <a:solidFill>
                  <a:schemeClr val="tx1">
                    <a:lumMod val="75000"/>
                  </a:schemeClr>
                </a:solidFill>
                <a:effectLst/>
                <a:latin typeface="Helvetica Neue"/>
              </a:rPr>
              <a:t>“Thank you Tony for your beautiful $2 orders all hail tony”</a:t>
            </a:r>
            <a:endParaRPr lang="en-GB" dirty="0">
              <a:solidFill>
                <a:schemeClr val="tx1">
                  <a:lumMod val="75000"/>
                </a:schemeClr>
              </a:solidFill>
            </a:endParaRPr>
          </a:p>
          <a:p>
            <a:endParaRPr lang="en-GB" dirty="0"/>
          </a:p>
        </p:txBody>
      </p:sp>
    </p:spTree>
    <p:extLst>
      <p:ext uri="{BB962C8B-B14F-4D97-AF65-F5344CB8AC3E}">
        <p14:creationId xmlns:p14="http://schemas.microsoft.com/office/powerpoint/2010/main" val="178656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32FC-9EC1-4A27-BAA0-148C389F93EF}"/>
              </a:ext>
            </a:extLst>
          </p:cNvPr>
          <p:cNvSpPr>
            <a:spLocks noGrp="1"/>
          </p:cNvSpPr>
          <p:nvPr>
            <p:ph type="title"/>
          </p:nvPr>
        </p:nvSpPr>
        <p:spPr/>
        <p:txBody>
          <a:bodyPr/>
          <a:lstStyle/>
          <a:p>
            <a:r>
              <a:rPr lang="en-GB" dirty="0"/>
              <a:t>Multinomial NB - Insights</a:t>
            </a:r>
          </a:p>
        </p:txBody>
      </p:sp>
      <p:sp>
        <p:nvSpPr>
          <p:cNvPr id="3" name="Content Placeholder 2">
            <a:extLst>
              <a:ext uri="{FF2B5EF4-FFF2-40B4-BE49-F238E27FC236}">
                <a16:creationId xmlns:a16="http://schemas.microsoft.com/office/drawing/2014/main" id="{357E2895-460F-4B0B-BBB9-CF3E3FA1AB4F}"/>
              </a:ext>
            </a:extLst>
          </p:cNvPr>
          <p:cNvSpPr>
            <a:spLocks noGrp="1"/>
          </p:cNvSpPr>
          <p:nvPr>
            <p:ph idx="1"/>
          </p:nvPr>
        </p:nvSpPr>
        <p:spPr/>
        <p:txBody>
          <a:bodyPr/>
          <a:lstStyle/>
          <a:p>
            <a:r>
              <a:rPr lang="en-GB" dirty="0"/>
              <a:t>Great insights as we are able to tell the feature weights that lean towards either company</a:t>
            </a:r>
          </a:p>
          <a:p>
            <a:pPr lvl="1"/>
            <a:r>
              <a:rPr lang="en-GB" dirty="0"/>
              <a:t>Useful for our analysis</a:t>
            </a:r>
          </a:p>
          <a:p>
            <a:pPr lvl="2"/>
            <a:r>
              <a:rPr lang="en-GB" dirty="0"/>
              <a:t>Brand differentiation</a:t>
            </a:r>
          </a:p>
          <a:p>
            <a:pPr lvl="2"/>
            <a:r>
              <a:rPr lang="en-GB" dirty="0"/>
              <a:t>Sentiment gathering</a:t>
            </a:r>
          </a:p>
        </p:txBody>
      </p:sp>
    </p:spTree>
    <p:extLst>
      <p:ext uri="{BB962C8B-B14F-4D97-AF65-F5344CB8AC3E}">
        <p14:creationId xmlns:p14="http://schemas.microsoft.com/office/powerpoint/2010/main" val="133497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ACAE-D0D3-46B5-936A-9BC6FA1F617C}"/>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DEDFE45C-72AD-44DC-A8CF-5FA9AE2AB36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1951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B2BD-E18F-486B-A765-DDAF315F01F9}"/>
              </a:ext>
            </a:extLst>
          </p:cNvPr>
          <p:cNvSpPr>
            <a:spLocks noGrp="1"/>
          </p:cNvSpPr>
          <p:nvPr>
            <p:ph type="title"/>
          </p:nvPr>
        </p:nvSpPr>
        <p:spPr/>
        <p:txBody>
          <a:bodyPr/>
          <a:lstStyle/>
          <a:p>
            <a:r>
              <a:rPr lang="en-GB" dirty="0"/>
              <a:t>Random Forest</a:t>
            </a:r>
          </a:p>
        </p:txBody>
      </p:sp>
      <p:grpSp>
        <p:nvGrpSpPr>
          <p:cNvPr id="5" name="Group 4">
            <a:extLst>
              <a:ext uri="{FF2B5EF4-FFF2-40B4-BE49-F238E27FC236}">
                <a16:creationId xmlns:a16="http://schemas.microsoft.com/office/drawing/2014/main" id="{9FEB38F6-4646-4000-83ED-FB812C7BCC6F}"/>
              </a:ext>
            </a:extLst>
          </p:cNvPr>
          <p:cNvGrpSpPr/>
          <p:nvPr/>
        </p:nvGrpSpPr>
        <p:grpSpPr>
          <a:xfrm>
            <a:off x="164407" y="1580050"/>
            <a:ext cx="5637876" cy="3379413"/>
            <a:chOff x="812800" y="328063"/>
            <a:chExt cx="10261600" cy="5539337"/>
          </a:xfrm>
        </p:grpSpPr>
        <p:sp>
          <p:nvSpPr>
            <p:cNvPr id="4" name="Rectangle 3">
              <a:extLst>
                <a:ext uri="{FF2B5EF4-FFF2-40B4-BE49-F238E27FC236}">
                  <a16:creationId xmlns:a16="http://schemas.microsoft.com/office/drawing/2014/main" id="{B193C3CC-CC37-4F77-AF09-1122150A871D}"/>
                </a:ext>
              </a:extLst>
            </p:cNvPr>
            <p:cNvSpPr/>
            <p:nvPr/>
          </p:nvSpPr>
          <p:spPr>
            <a:xfrm>
              <a:off x="812800" y="423333"/>
              <a:ext cx="10261600" cy="5444067"/>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6" name="Picture 2">
              <a:extLst>
                <a:ext uri="{FF2B5EF4-FFF2-40B4-BE49-F238E27FC236}">
                  <a16:creationId xmlns:a16="http://schemas.microsoft.com/office/drawing/2014/main" id="{E3AE21A5-586C-468B-BD7D-B61822A41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57" y="328063"/>
              <a:ext cx="9553575" cy="5181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70940616-AF54-461D-A8EA-A91AF91E8AAC}"/>
              </a:ext>
            </a:extLst>
          </p:cNvPr>
          <p:cNvGrpSpPr/>
          <p:nvPr/>
        </p:nvGrpSpPr>
        <p:grpSpPr>
          <a:xfrm>
            <a:off x="5932978" y="1580050"/>
            <a:ext cx="6094615" cy="3224260"/>
            <a:chOff x="838200" y="516467"/>
            <a:chExt cx="9999133" cy="5520266"/>
          </a:xfrm>
        </p:grpSpPr>
        <p:sp>
          <p:nvSpPr>
            <p:cNvPr id="8" name="Rectangle 7">
              <a:extLst>
                <a:ext uri="{FF2B5EF4-FFF2-40B4-BE49-F238E27FC236}">
                  <a16:creationId xmlns:a16="http://schemas.microsoft.com/office/drawing/2014/main" id="{D22E50F1-8DED-4BCE-9A39-6C1945BF4EA3}"/>
                </a:ext>
              </a:extLst>
            </p:cNvPr>
            <p:cNvSpPr/>
            <p:nvPr/>
          </p:nvSpPr>
          <p:spPr>
            <a:xfrm>
              <a:off x="838200" y="516467"/>
              <a:ext cx="9999133" cy="552026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a:extLst>
                <a:ext uri="{FF2B5EF4-FFF2-40B4-BE49-F238E27FC236}">
                  <a16:creationId xmlns:a16="http://schemas.microsoft.com/office/drawing/2014/main" id="{88D07209-D2AF-42B7-9D91-3DE2A853D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443" y="609600"/>
              <a:ext cx="9553575" cy="518160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2">
            <a:extLst>
              <a:ext uri="{FF2B5EF4-FFF2-40B4-BE49-F238E27FC236}">
                <a16:creationId xmlns:a16="http://schemas.microsoft.com/office/drawing/2014/main" id="{242978D3-00F6-487D-9B0F-8DEBBAA5C538}"/>
              </a:ext>
            </a:extLst>
          </p:cNvPr>
          <p:cNvSpPr>
            <a:spLocks noGrp="1"/>
          </p:cNvSpPr>
          <p:nvPr>
            <p:ph idx="1"/>
          </p:nvPr>
        </p:nvSpPr>
        <p:spPr>
          <a:xfrm>
            <a:off x="913795" y="5277950"/>
            <a:ext cx="10353762" cy="513250"/>
          </a:xfrm>
        </p:spPr>
        <p:txBody>
          <a:bodyPr/>
          <a:lstStyle/>
          <a:p>
            <a:r>
              <a:rPr lang="en-GB" dirty="0"/>
              <a:t>Surge has the highest significance, </a:t>
            </a:r>
            <a:r>
              <a:rPr lang="en-GB" dirty="0" err="1"/>
              <a:t>aword</a:t>
            </a:r>
            <a:r>
              <a:rPr lang="en-GB" dirty="0"/>
              <a:t> that has appeared with our previous counts. </a:t>
            </a:r>
          </a:p>
        </p:txBody>
      </p:sp>
    </p:spTree>
    <p:extLst>
      <p:ext uri="{BB962C8B-B14F-4D97-AF65-F5344CB8AC3E}">
        <p14:creationId xmlns:p14="http://schemas.microsoft.com/office/powerpoint/2010/main" val="105998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438A-AA65-4012-8EB4-6699DDCF26BA}"/>
              </a:ext>
            </a:extLst>
          </p:cNvPr>
          <p:cNvSpPr>
            <a:spLocks noGrp="1"/>
          </p:cNvSpPr>
          <p:nvPr>
            <p:ph type="title"/>
          </p:nvPr>
        </p:nvSpPr>
        <p:spPr/>
        <p:txBody>
          <a:bodyPr/>
          <a:lstStyle/>
          <a:p>
            <a:r>
              <a:rPr lang="en-GB" dirty="0"/>
              <a:t>Top Word Counts</a:t>
            </a:r>
          </a:p>
        </p:txBody>
      </p:sp>
      <p:sp>
        <p:nvSpPr>
          <p:cNvPr id="3" name="Content Placeholder 2">
            <a:extLst>
              <a:ext uri="{FF2B5EF4-FFF2-40B4-BE49-F238E27FC236}">
                <a16:creationId xmlns:a16="http://schemas.microsoft.com/office/drawing/2014/main" id="{50ED9481-C7A7-46D9-A4AB-8250F9733DF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3764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7255-4580-42B4-9F7E-F00ACA5BF5C5}"/>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77676B0C-5442-48A2-895F-EBF8F88D98EE}"/>
              </a:ext>
            </a:extLst>
          </p:cNvPr>
          <p:cNvSpPr>
            <a:spLocks noGrp="1"/>
          </p:cNvSpPr>
          <p:nvPr>
            <p:ph idx="1"/>
          </p:nvPr>
        </p:nvSpPr>
        <p:spPr/>
        <p:txBody>
          <a:bodyPr/>
          <a:lstStyle/>
          <a:p>
            <a:r>
              <a:rPr lang="en-GB" dirty="0"/>
              <a:t>Analyst from Uber Eats, attempting to find out if there is </a:t>
            </a:r>
            <a:r>
              <a:rPr lang="en-GB" b="1" dirty="0"/>
              <a:t>brand differentiation </a:t>
            </a:r>
            <a:r>
              <a:rPr lang="en-GB" dirty="0"/>
              <a:t>between our platform and Door Dash, and what are the </a:t>
            </a:r>
            <a:r>
              <a:rPr lang="en-GB" b="1" dirty="0"/>
              <a:t>general trends in vernacular </a:t>
            </a:r>
            <a:r>
              <a:rPr lang="en-GB" dirty="0"/>
              <a:t>that our Uber Eats community, both drivers and users, are using.</a:t>
            </a:r>
          </a:p>
          <a:p>
            <a:r>
              <a:rPr lang="en-GB" dirty="0"/>
              <a:t>These will seek to inform our marketing team about how we can bring out brand forward, and also our platform/product management team on how we can improve our services.</a:t>
            </a:r>
          </a:p>
        </p:txBody>
      </p:sp>
    </p:spTree>
    <p:extLst>
      <p:ext uri="{BB962C8B-B14F-4D97-AF65-F5344CB8AC3E}">
        <p14:creationId xmlns:p14="http://schemas.microsoft.com/office/powerpoint/2010/main" val="76145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733F-5066-4974-9930-1FDAA8C28471}"/>
              </a:ext>
            </a:extLst>
          </p:cNvPr>
          <p:cNvSpPr>
            <a:spLocks noGrp="1"/>
          </p:cNvSpPr>
          <p:nvPr>
            <p:ph type="title"/>
          </p:nvPr>
        </p:nvSpPr>
        <p:spPr/>
        <p:txBody>
          <a:bodyPr/>
          <a:lstStyle/>
          <a:p>
            <a:endParaRPr lang="en-GB" dirty="0"/>
          </a:p>
        </p:txBody>
      </p:sp>
      <p:sp>
        <p:nvSpPr>
          <p:cNvPr id="8" name="Content Placeholder 2">
            <a:extLst>
              <a:ext uri="{FF2B5EF4-FFF2-40B4-BE49-F238E27FC236}">
                <a16:creationId xmlns:a16="http://schemas.microsoft.com/office/drawing/2014/main" id="{BA9F5BE2-5A3C-4D8E-A4FC-9E5EFD056DA8}"/>
              </a:ext>
            </a:extLst>
          </p:cNvPr>
          <p:cNvSpPr>
            <a:spLocks noGrp="1"/>
          </p:cNvSpPr>
          <p:nvPr>
            <p:ph idx="1"/>
          </p:nvPr>
        </p:nvSpPr>
        <p:spPr>
          <a:xfrm>
            <a:off x="344243" y="3882289"/>
            <a:ext cx="10923314" cy="2366111"/>
          </a:xfrm>
        </p:spPr>
        <p:txBody>
          <a:bodyPr/>
          <a:lstStyle/>
          <a:p>
            <a:r>
              <a:rPr lang="en-GB" dirty="0"/>
              <a:t>We can observe that there are quite a few similarities between the two lists of most common words.</a:t>
            </a:r>
          </a:p>
          <a:p>
            <a:pPr lvl="1"/>
            <a:r>
              <a:rPr lang="en-GB" dirty="0"/>
              <a:t>“people”, “restaurant”, “got”, “support”, “time”, “customer”, “food”, “like”, “orders”,  “just”</a:t>
            </a:r>
          </a:p>
          <a:p>
            <a:r>
              <a:rPr lang="en-GB" dirty="0"/>
              <a:t>We see that there are quite a few counts of “good” in our UE set</a:t>
            </a:r>
          </a:p>
          <a:p>
            <a:pPr lvl="1"/>
            <a:r>
              <a:rPr lang="en-GB" dirty="0"/>
              <a:t>Not present in DD set.</a:t>
            </a:r>
          </a:p>
        </p:txBody>
      </p:sp>
      <p:pic>
        <p:nvPicPr>
          <p:cNvPr id="4" name="Picture 2">
            <a:extLst>
              <a:ext uri="{FF2B5EF4-FFF2-40B4-BE49-F238E27FC236}">
                <a16:creationId xmlns:a16="http://schemas.microsoft.com/office/drawing/2014/main" id="{8E152CA8-65AE-4E24-8F78-A17ABF20F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264644"/>
            <a:ext cx="5537883" cy="3272689"/>
          </a:xfrm>
          <a:prstGeom prst="rect">
            <a:avLst/>
          </a:prstGeom>
          <a:solidFill>
            <a:schemeClr val="tx1">
              <a:lumMod val="75000"/>
            </a:schemeClr>
          </a:solidFill>
        </p:spPr>
      </p:pic>
      <p:grpSp>
        <p:nvGrpSpPr>
          <p:cNvPr id="7" name="Group 6">
            <a:extLst>
              <a:ext uri="{FF2B5EF4-FFF2-40B4-BE49-F238E27FC236}">
                <a16:creationId xmlns:a16="http://schemas.microsoft.com/office/drawing/2014/main" id="{5236E41C-DC47-4C12-8D82-FFD13D5CBCEE}"/>
              </a:ext>
            </a:extLst>
          </p:cNvPr>
          <p:cNvGrpSpPr/>
          <p:nvPr/>
        </p:nvGrpSpPr>
        <p:grpSpPr>
          <a:xfrm>
            <a:off x="6309876" y="264644"/>
            <a:ext cx="5679686" cy="3272689"/>
            <a:chOff x="1535530" y="1066800"/>
            <a:chExt cx="9732027" cy="5181600"/>
          </a:xfrm>
        </p:grpSpPr>
        <p:sp>
          <p:nvSpPr>
            <p:cNvPr id="6" name="Rectangle 5">
              <a:extLst>
                <a:ext uri="{FF2B5EF4-FFF2-40B4-BE49-F238E27FC236}">
                  <a16:creationId xmlns:a16="http://schemas.microsoft.com/office/drawing/2014/main" id="{D1C426E1-0AD0-4E99-8674-252F9C27D7DB}"/>
                </a:ext>
              </a:extLst>
            </p:cNvPr>
            <p:cNvSpPr/>
            <p:nvPr/>
          </p:nvSpPr>
          <p:spPr>
            <a:xfrm>
              <a:off x="1535530" y="1066800"/>
              <a:ext cx="9732027" cy="518160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a:extLst>
                <a:ext uri="{FF2B5EF4-FFF2-40B4-BE49-F238E27FC236}">
                  <a16:creationId xmlns:a16="http://schemas.microsoft.com/office/drawing/2014/main" id="{8D16C33A-497E-423E-9679-E1E0596A9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530" y="1066800"/>
              <a:ext cx="9505950" cy="5181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2622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7F427B-6941-4D6A-8804-664381CCE1DD}"/>
              </a:ext>
            </a:extLst>
          </p:cNvPr>
          <p:cNvGrpSpPr/>
          <p:nvPr/>
        </p:nvGrpSpPr>
        <p:grpSpPr>
          <a:xfrm>
            <a:off x="203534" y="166407"/>
            <a:ext cx="5587666" cy="3525776"/>
            <a:chOff x="781050" y="721895"/>
            <a:chExt cx="10020300" cy="5297905"/>
          </a:xfrm>
        </p:grpSpPr>
        <p:sp>
          <p:nvSpPr>
            <p:cNvPr id="5" name="Rectangle 4">
              <a:extLst>
                <a:ext uri="{FF2B5EF4-FFF2-40B4-BE49-F238E27FC236}">
                  <a16:creationId xmlns:a16="http://schemas.microsoft.com/office/drawing/2014/main" id="{7DB91924-5DE0-4CEB-9301-9BCD047EB67F}"/>
                </a:ext>
              </a:extLst>
            </p:cNvPr>
            <p:cNvSpPr/>
            <p:nvPr/>
          </p:nvSpPr>
          <p:spPr>
            <a:xfrm>
              <a:off x="781050" y="721895"/>
              <a:ext cx="10020300" cy="529790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8" name="Picture 2">
              <a:extLst>
                <a:ext uri="{FF2B5EF4-FFF2-40B4-BE49-F238E27FC236}">
                  <a16:creationId xmlns:a16="http://schemas.microsoft.com/office/drawing/2014/main" id="{43A0F91A-E78F-46E5-A3F7-0317D4757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780047"/>
              <a:ext cx="9710487" cy="5181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CC78C523-A7AD-4B0E-8245-85BB229D7A1C}"/>
              </a:ext>
            </a:extLst>
          </p:cNvPr>
          <p:cNvGrpSpPr/>
          <p:nvPr/>
        </p:nvGrpSpPr>
        <p:grpSpPr>
          <a:xfrm>
            <a:off x="6096001" y="166407"/>
            <a:ext cx="5892466" cy="3525776"/>
            <a:chOff x="818147" y="1328009"/>
            <a:chExt cx="10587790" cy="5438272"/>
          </a:xfrm>
        </p:grpSpPr>
        <p:sp>
          <p:nvSpPr>
            <p:cNvPr id="7" name="Rectangle 6">
              <a:extLst>
                <a:ext uri="{FF2B5EF4-FFF2-40B4-BE49-F238E27FC236}">
                  <a16:creationId xmlns:a16="http://schemas.microsoft.com/office/drawing/2014/main" id="{21DCEEAA-D0D4-44A6-9487-7A16BBD693B5}"/>
                </a:ext>
              </a:extLst>
            </p:cNvPr>
            <p:cNvSpPr/>
            <p:nvPr/>
          </p:nvSpPr>
          <p:spPr>
            <a:xfrm>
              <a:off x="818147" y="1328009"/>
              <a:ext cx="10587790" cy="543827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0" name="Picture 4">
              <a:extLst>
                <a:ext uri="{FF2B5EF4-FFF2-40B4-BE49-F238E27FC236}">
                  <a16:creationId xmlns:a16="http://schemas.microsoft.com/office/drawing/2014/main" id="{02150FE3-F2E1-43A8-804F-0AAEA7016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751" y="1584681"/>
              <a:ext cx="10106025" cy="51816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Content Placeholder 2">
            <a:extLst>
              <a:ext uri="{FF2B5EF4-FFF2-40B4-BE49-F238E27FC236}">
                <a16:creationId xmlns:a16="http://schemas.microsoft.com/office/drawing/2014/main" id="{94CC618A-B4D3-4456-B657-193085165ACD}"/>
              </a:ext>
            </a:extLst>
          </p:cNvPr>
          <p:cNvSpPr>
            <a:spLocks noGrp="1"/>
          </p:cNvSpPr>
          <p:nvPr>
            <p:ph idx="1"/>
          </p:nvPr>
        </p:nvSpPr>
        <p:spPr>
          <a:xfrm>
            <a:off x="913795" y="4206240"/>
            <a:ext cx="10353762" cy="1584960"/>
          </a:xfrm>
        </p:spPr>
        <p:txBody>
          <a:bodyPr/>
          <a:lstStyle/>
          <a:p>
            <a:r>
              <a:rPr lang="en-GB" dirty="0"/>
              <a:t>Top words seem to be about timing</a:t>
            </a:r>
          </a:p>
          <a:p>
            <a:pPr lvl="1"/>
            <a:r>
              <a:rPr lang="en-GB" dirty="0"/>
              <a:t>“10 minutes”</a:t>
            </a:r>
          </a:p>
          <a:p>
            <a:pPr lvl="1"/>
            <a:r>
              <a:rPr lang="en-GB" dirty="0"/>
              <a:t>“30 minutes”</a:t>
            </a:r>
          </a:p>
        </p:txBody>
      </p:sp>
    </p:spTree>
    <p:extLst>
      <p:ext uri="{BB962C8B-B14F-4D97-AF65-F5344CB8AC3E}">
        <p14:creationId xmlns:p14="http://schemas.microsoft.com/office/powerpoint/2010/main" val="153152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4ABB-9B8D-4946-B958-BC2A2F0E711E}"/>
              </a:ext>
            </a:extLst>
          </p:cNvPr>
          <p:cNvSpPr>
            <a:spLocks noGrp="1"/>
          </p:cNvSpPr>
          <p:nvPr>
            <p:ph type="title"/>
          </p:nvPr>
        </p:nvSpPr>
        <p:spPr/>
        <p:txBody>
          <a:bodyPr/>
          <a:lstStyle/>
          <a:p>
            <a:r>
              <a:rPr lang="en-GB" dirty="0"/>
              <a:t>Top words seem to be about timing</a:t>
            </a:r>
          </a:p>
        </p:txBody>
      </p:sp>
      <p:sp>
        <p:nvSpPr>
          <p:cNvPr id="3" name="Content Placeholder 2">
            <a:extLst>
              <a:ext uri="{FF2B5EF4-FFF2-40B4-BE49-F238E27FC236}">
                <a16:creationId xmlns:a16="http://schemas.microsoft.com/office/drawing/2014/main" id="{8BB2CE30-723E-4E65-A613-AF41BDAEE61C}"/>
              </a:ext>
            </a:extLst>
          </p:cNvPr>
          <p:cNvSpPr>
            <a:spLocks noGrp="1"/>
          </p:cNvSpPr>
          <p:nvPr>
            <p:ph idx="1"/>
          </p:nvPr>
        </p:nvSpPr>
        <p:spPr/>
        <p:txBody>
          <a:bodyPr/>
          <a:lstStyle/>
          <a:p>
            <a:r>
              <a:rPr lang="en-GB" dirty="0"/>
              <a:t>We applied VADER to data containing “minutes”</a:t>
            </a:r>
          </a:p>
          <a:p>
            <a:pPr lvl="1"/>
            <a:r>
              <a:rPr lang="en-GB" dirty="0"/>
              <a:t>10 minutes and 20 minutes for both companies, and 30 minutes for </a:t>
            </a:r>
            <a:r>
              <a:rPr lang="en-GB" dirty="0" err="1"/>
              <a:t>DoorDash</a:t>
            </a:r>
            <a:endParaRPr lang="en-GB" dirty="0"/>
          </a:p>
          <a:p>
            <a:pPr lvl="1"/>
            <a:r>
              <a:rPr lang="en-GB" dirty="0"/>
              <a:t>See if sentiments are similar or different regarding time-related words</a:t>
            </a:r>
          </a:p>
          <a:p>
            <a:pPr lvl="1"/>
            <a:endParaRPr lang="en-GB" dirty="0"/>
          </a:p>
          <a:p>
            <a:pPr lvl="1"/>
            <a:endParaRPr lang="en-GB" dirty="0"/>
          </a:p>
          <a:p>
            <a:pPr lvl="1"/>
            <a:endParaRPr lang="en-GB" dirty="0"/>
          </a:p>
          <a:p>
            <a:pPr lvl="1"/>
            <a:endParaRPr lang="en-GB" dirty="0"/>
          </a:p>
          <a:p>
            <a:pPr lvl="1"/>
            <a:r>
              <a:rPr lang="en-US" dirty="0"/>
              <a:t>The score is mildly negative, but not as much as </a:t>
            </a:r>
            <a:r>
              <a:rPr lang="en-US" dirty="0" err="1"/>
              <a:t>DoorDash's</a:t>
            </a:r>
            <a:r>
              <a:rPr lang="en-US" dirty="0"/>
              <a:t>. Could be similar that people generally would not like to wait for so long for picking up orders or receiving orders.</a:t>
            </a:r>
            <a:endParaRPr lang="en-GB" dirty="0"/>
          </a:p>
        </p:txBody>
      </p:sp>
      <p:graphicFrame>
        <p:nvGraphicFramePr>
          <p:cNvPr id="4" name="Table 4">
            <a:extLst>
              <a:ext uri="{FF2B5EF4-FFF2-40B4-BE49-F238E27FC236}">
                <a16:creationId xmlns:a16="http://schemas.microsoft.com/office/drawing/2014/main" id="{9DDA4171-6EDE-4331-9F7E-81C704C6CF59}"/>
              </a:ext>
            </a:extLst>
          </p:cNvPr>
          <p:cNvGraphicFramePr>
            <a:graphicFrameLocks noGrp="1"/>
          </p:cNvGraphicFramePr>
          <p:nvPr>
            <p:extLst>
              <p:ext uri="{D42A27DB-BD31-4B8C-83A1-F6EECF244321}">
                <p14:modId xmlns:p14="http://schemas.microsoft.com/office/powerpoint/2010/main" val="4002715992"/>
              </p:ext>
            </p:extLst>
          </p:nvPr>
        </p:nvGraphicFramePr>
        <p:xfrm>
          <a:off x="1478291" y="3429000"/>
          <a:ext cx="7375702" cy="850651"/>
        </p:xfrm>
        <a:graphic>
          <a:graphicData uri="http://schemas.openxmlformats.org/drawingml/2006/table">
            <a:tbl>
              <a:tblPr firstRow="1" bandRow="1">
                <a:tableStyleId>{5C22544A-7EE6-4342-B048-85BDC9FD1C3A}</a:tableStyleId>
              </a:tblPr>
              <a:tblGrid>
                <a:gridCol w="3687851">
                  <a:extLst>
                    <a:ext uri="{9D8B030D-6E8A-4147-A177-3AD203B41FA5}">
                      <a16:colId xmlns:a16="http://schemas.microsoft.com/office/drawing/2014/main" val="181579096"/>
                    </a:ext>
                  </a:extLst>
                </a:gridCol>
                <a:gridCol w="3687851">
                  <a:extLst>
                    <a:ext uri="{9D8B030D-6E8A-4147-A177-3AD203B41FA5}">
                      <a16:colId xmlns:a16="http://schemas.microsoft.com/office/drawing/2014/main" val="4033364999"/>
                    </a:ext>
                  </a:extLst>
                </a:gridCol>
              </a:tblGrid>
              <a:tr h="198539">
                <a:tc>
                  <a:txBody>
                    <a:bodyPr/>
                    <a:lstStyle/>
                    <a:p>
                      <a:r>
                        <a:rPr lang="en-GB" sz="1200" dirty="0"/>
                        <a:t>Company</a:t>
                      </a:r>
                    </a:p>
                  </a:txBody>
                  <a:tcPr/>
                </a:tc>
                <a:tc>
                  <a:txBody>
                    <a:bodyPr/>
                    <a:lstStyle/>
                    <a:p>
                      <a:r>
                        <a:rPr lang="en-GB" sz="1200" dirty="0"/>
                        <a:t>VADER Compound Score</a:t>
                      </a:r>
                    </a:p>
                  </a:txBody>
                  <a:tcPr/>
                </a:tc>
                <a:extLst>
                  <a:ext uri="{0D108BD9-81ED-4DB2-BD59-A6C34878D82A}">
                    <a16:rowId xmlns:a16="http://schemas.microsoft.com/office/drawing/2014/main" val="4625377"/>
                  </a:ext>
                </a:extLst>
              </a:tr>
              <a:tr h="302011">
                <a:tc>
                  <a:txBody>
                    <a:bodyPr/>
                    <a:lstStyle/>
                    <a:p>
                      <a:r>
                        <a:rPr lang="en-GB" sz="1200" dirty="0" err="1"/>
                        <a:t>DoorDash</a:t>
                      </a:r>
                      <a:endParaRPr lang="en-GB" sz="1200" dirty="0"/>
                    </a:p>
                  </a:txBody>
                  <a:tcPr/>
                </a:tc>
                <a:tc>
                  <a:txBody>
                    <a:bodyPr/>
                    <a:lstStyle/>
                    <a:p>
                      <a:r>
                        <a:rPr lang="en-SG" sz="1200" dirty="0"/>
                        <a:t>-0.0427</a:t>
                      </a:r>
                      <a:endParaRPr lang="en-GB" sz="1200" dirty="0"/>
                    </a:p>
                  </a:txBody>
                  <a:tcPr/>
                </a:tc>
                <a:extLst>
                  <a:ext uri="{0D108BD9-81ED-4DB2-BD59-A6C34878D82A}">
                    <a16:rowId xmlns:a16="http://schemas.microsoft.com/office/drawing/2014/main" val="91426583"/>
                  </a:ext>
                </a:extLst>
              </a:tr>
              <a:tr h="198539">
                <a:tc>
                  <a:txBody>
                    <a:bodyPr/>
                    <a:lstStyle/>
                    <a:p>
                      <a:r>
                        <a:rPr lang="en-GB" sz="1200" dirty="0"/>
                        <a:t>Uber Eats</a:t>
                      </a:r>
                    </a:p>
                  </a:txBody>
                  <a:tcPr/>
                </a:tc>
                <a:tc>
                  <a:txBody>
                    <a:bodyPr/>
                    <a:lstStyle/>
                    <a:p>
                      <a:r>
                        <a:rPr lang="en-SG" sz="1200" dirty="0"/>
                        <a:t>-0.0017</a:t>
                      </a:r>
                      <a:endParaRPr lang="en-GB" sz="1200" dirty="0"/>
                    </a:p>
                  </a:txBody>
                  <a:tcPr/>
                </a:tc>
                <a:extLst>
                  <a:ext uri="{0D108BD9-81ED-4DB2-BD59-A6C34878D82A}">
                    <a16:rowId xmlns:a16="http://schemas.microsoft.com/office/drawing/2014/main" val="3896399990"/>
                  </a:ext>
                </a:extLst>
              </a:tr>
            </a:tbl>
          </a:graphicData>
        </a:graphic>
      </p:graphicFrame>
    </p:spTree>
    <p:extLst>
      <p:ext uri="{BB962C8B-B14F-4D97-AF65-F5344CB8AC3E}">
        <p14:creationId xmlns:p14="http://schemas.microsoft.com/office/powerpoint/2010/main" val="3430317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9F3F-9EBD-4185-A22B-55FB5079CB1A}"/>
              </a:ext>
            </a:extLst>
          </p:cNvPr>
          <p:cNvSpPr>
            <a:spLocks noGrp="1"/>
          </p:cNvSpPr>
          <p:nvPr>
            <p:ph type="title"/>
          </p:nvPr>
        </p:nvSpPr>
        <p:spPr/>
        <p:txBody>
          <a:bodyPr/>
          <a:lstStyle/>
          <a:p>
            <a:r>
              <a:rPr lang="en-GB" dirty="0"/>
              <a:t>Exploring positive sentiments in our dataset</a:t>
            </a:r>
          </a:p>
        </p:txBody>
      </p:sp>
      <p:sp>
        <p:nvSpPr>
          <p:cNvPr id="3" name="Content Placeholder 2">
            <a:extLst>
              <a:ext uri="{FF2B5EF4-FFF2-40B4-BE49-F238E27FC236}">
                <a16:creationId xmlns:a16="http://schemas.microsoft.com/office/drawing/2014/main" id="{8A43A986-08FE-422C-B9A6-68E78D7261F0}"/>
              </a:ext>
            </a:extLst>
          </p:cNvPr>
          <p:cNvSpPr>
            <a:spLocks noGrp="1"/>
          </p:cNvSpPr>
          <p:nvPr>
            <p:ph idx="1"/>
          </p:nvPr>
        </p:nvSpPr>
        <p:spPr/>
        <p:txBody>
          <a:bodyPr/>
          <a:lstStyle/>
          <a:p>
            <a:r>
              <a:rPr lang="en-GB" dirty="0"/>
              <a:t>“Good” seems to be the flavour of the time period for our company.</a:t>
            </a:r>
          </a:p>
          <a:p>
            <a:r>
              <a:rPr lang="en-GB" dirty="0"/>
              <a:t>Has a VADER compound score of 0.4092.</a:t>
            </a:r>
          </a:p>
          <a:p>
            <a:r>
              <a:rPr lang="en-GB" dirty="0"/>
              <a:t>Might allude to this period being a good time for our drivers and users, and can be a form of sentiment gathering </a:t>
            </a:r>
          </a:p>
          <a:p>
            <a:pPr lvl="1"/>
            <a:r>
              <a:rPr lang="en-GB" dirty="0"/>
              <a:t>Whether it appears in a certain time period</a:t>
            </a:r>
          </a:p>
          <a:p>
            <a:pPr lvl="1"/>
            <a:r>
              <a:rPr lang="en-GB" dirty="0"/>
              <a:t>Whether it appears in the other company’s dataset</a:t>
            </a:r>
          </a:p>
          <a:p>
            <a:endParaRPr lang="en-GB" dirty="0"/>
          </a:p>
        </p:txBody>
      </p:sp>
    </p:spTree>
    <p:extLst>
      <p:ext uri="{BB962C8B-B14F-4D97-AF65-F5344CB8AC3E}">
        <p14:creationId xmlns:p14="http://schemas.microsoft.com/office/powerpoint/2010/main" val="198551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A785-C9DB-43C7-9347-5CA160424549}"/>
              </a:ext>
            </a:extLst>
          </p:cNvPr>
          <p:cNvSpPr>
            <a:spLocks noGrp="1"/>
          </p:cNvSpPr>
          <p:nvPr>
            <p:ph type="title"/>
          </p:nvPr>
        </p:nvSpPr>
        <p:spPr/>
        <p:txBody>
          <a:bodyPr/>
          <a:lstStyle/>
          <a:p>
            <a:r>
              <a:rPr lang="en-GB" dirty="0"/>
              <a:t>Challenges met by the team</a:t>
            </a:r>
          </a:p>
        </p:txBody>
      </p:sp>
      <p:sp>
        <p:nvSpPr>
          <p:cNvPr id="3" name="Content Placeholder 2">
            <a:extLst>
              <a:ext uri="{FF2B5EF4-FFF2-40B4-BE49-F238E27FC236}">
                <a16:creationId xmlns:a16="http://schemas.microsoft.com/office/drawing/2014/main" id="{A8BD58B2-A3C6-455B-92E8-1E2D01339C72}"/>
              </a:ext>
            </a:extLst>
          </p:cNvPr>
          <p:cNvSpPr>
            <a:spLocks noGrp="1"/>
          </p:cNvSpPr>
          <p:nvPr>
            <p:ph idx="1"/>
          </p:nvPr>
        </p:nvSpPr>
        <p:spPr/>
        <p:txBody>
          <a:bodyPr>
            <a:normAutofit lnSpcReduction="10000"/>
          </a:bodyPr>
          <a:lstStyle/>
          <a:p>
            <a:r>
              <a:rPr lang="en-GB" dirty="0"/>
              <a:t>Stop words being found at various points of modelling- have to re-run whole model</a:t>
            </a:r>
          </a:p>
          <a:p>
            <a:r>
              <a:rPr lang="en-GB" dirty="0"/>
              <a:t>Modelling takes a long time, have to be especially clear which models and which parameter you are changing</a:t>
            </a:r>
          </a:p>
          <a:p>
            <a:r>
              <a:rPr lang="en-GB" dirty="0"/>
              <a:t>Multiple </a:t>
            </a:r>
            <a:r>
              <a:rPr lang="en-GB" dirty="0" err="1"/>
              <a:t>GridSearch</a:t>
            </a:r>
            <a:r>
              <a:rPr lang="en-GB" dirty="0"/>
              <a:t> functions</a:t>
            </a:r>
          </a:p>
          <a:p>
            <a:pPr marL="36900" indent="0">
              <a:buNone/>
            </a:pPr>
            <a:endParaRPr lang="en-GB" dirty="0"/>
          </a:p>
          <a:p>
            <a:pPr marL="36900" indent="0">
              <a:buNone/>
            </a:pPr>
            <a:r>
              <a:rPr lang="en-GB" dirty="0"/>
              <a:t>Improvements:</a:t>
            </a:r>
          </a:p>
          <a:p>
            <a:r>
              <a:rPr lang="en-GB" dirty="0"/>
              <a:t>Would have just tried to find out the maximal model as soon as possible</a:t>
            </a:r>
          </a:p>
          <a:p>
            <a:r>
              <a:rPr lang="en-GB" dirty="0"/>
              <a:t>Understand that each project is unique, and to define own problem statement early – model accuracy is not the only portion that is important.</a:t>
            </a:r>
          </a:p>
          <a:p>
            <a:r>
              <a:rPr lang="en-GB" dirty="0"/>
              <a:t>Would have explored TVEC for all of them as it seemed to be a better fit on hindsight.</a:t>
            </a:r>
          </a:p>
        </p:txBody>
      </p:sp>
    </p:spTree>
    <p:extLst>
      <p:ext uri="{BB962C8B-B14F-4D97-AF65-F5344CB8AC3E}">
        <p14:creationId xmlns:p14="http://schemas.microsoft.com/office/powerpoint/2010/main" val="2631156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B7CC-E2FE-495E-A44F-7B64EE98780F}"/>
              </a:ext>
            </a:extLst>
          </p:cNvPr>
          <p:cNvSpPr>
            <a:spLocks noGrp="1"/>
          </p:cNvSpPr>
          <p:nvPr>
            <p:ph type="title"/>
          </p:nvPr>
        </p:nvSpPr>
        <p:spPr/>
        <p:txBody>
          <a:bodyPr/>
          <a:lstStyle/>
          <a:p>
            <a:r>
              <a:rPr lang="en-GB" dirty="0"/>
              <a:t>Words associated with our brands</a:t>
            </a:r>
          </a:p>
        </p:txBody>
      </p:sp>
      <p:graphicFrame>
        <p:nvGraphicFramePr>
          <p:cNvPr id="4" name="Table 4">
            <a:extLst>
              <a:ext uri="{FF2B5EF4-FFF2-40B4-BE49-F238E27FC236}">
                <a16:creationId xmlns:a16="http://schemas.microsoft.com/office/drawing/2014/main" id="{E66BBB2F-2990-47B7-B84A-731F83B6AFDF}"/>
              </a:ext>
            </a:extLst>
          </p:cNvPr>
          <p:cNvGraphicFramePr>
            <a:graphicFrameLocks noGrp="1"/>
          </p:cNvGraphicFramePr>
          <p:nvPr>
            <p:ph sz="half" idx="1"/>
            <p:extLst>
              <p:ext uri="{D42A27DB-BD31-4B8C-83A1-F6EECF244321}">
                <p14:modId xmlns:p14="http://schemas.microsoft.com/office/powerpoint/2010/main" val="2862254666"/>
              </p:ext>
            </p:extLst>
          </p:nvPr>
        </p:nvGraphicFramePr>
        <p:xfrm>
          <a:off x="914400" y="1731963"/>
          <a:ext cx="5059362" cy="2966720"/>
        </p:xfrm>
        <a:graphic>
          <a:graphicData uri="http://schemas.openxmlformats.org/drawingml/2006/table">
            <a:tbl>
              <a:tblPr firstRow="1" bandRow="1">
                <a:tableStyleId>{5C22544A-7EE6-4342-B048-85BDC9FD1C3A}</a:tableStyleId>
              </a:tblPr>
              <a:tblGrid>
                <a:gridCol w="2529681">
                  <a:extLst>
                    <a:ext uri="{9D8B030D-6E8A-4147-A177-3AD203B41FA5}">
                      <a16:colId xmlns:a16="http://schemas.microsoft.com/office/drawing/2014/main" val="2561692902"/>
                    </a:ext>
                  </a:extLst>
                </a:gridCol>
                <a:gridCol w="2529681">
                  <a:extLst>
                    <a:ext uri="{9D8B030D-6E8A-4147-A177-3AD203B41FA5}">
                      <a16:colId xmlns:a16="http://schemas.microsoft.com/office/drawing/2014/main" val="1486638835"/>
                    </a:ext>
                  </a:extLst>
                </a:gridCol>
              </a:tblGrid>
              <a:tr h="370840">
                <a:tc>
                  <a:txBody>
                    <a:bodyPr/>
                    <a:lstStyle/>
                    <a:p>
                      <a:r>
                        <a:rPr lang="en-GB" dirty="0" err="1"/>
                        <a:t>DoorDash</a:t>
                      </a:r>
                      <a:endParaRPr lang="en-GB" dirty="0"/>
                    </a:p>
                  </a:txBody>
                  <a:tcPr/>
                </a:tc>
                <a:tc>
                  <a:txBody>
                    <a:bodyPr/>
                    <a:lstStyle/>
                    <a:p>
                      <a:r>
                        <a:rPr lang="en-GB" dirty="0"/>
                        <a:t>Uber Eats </a:t>
                      </a:r>
                    </a:p>
                  </a:txBody>
                  <a:tcPr/>
                </a:tc>
                <a:extLst>
                  <a:ext uri="{0D108BD9-81ED-4DB2-BD59-A6C34878D82A}">
                    <a16:rowId xmlns:a16="http://schemas.microsoft.com/office/drawing/2014/main" val="2689252370"/>
                  </a:ext>
                </a:extLst>
              </a:tr>
              <a:tr h="370840">
                <a:tc>
                  <a:txBody>
                    <a:bodyPr/>
                    <a:lstStyle/>
                    <a:p>
                      <a:r>
                        <a:rPr lang="en-GB" dirty="0"/>
                        <a:t>Red Card</a:t>
                      </a:r>
                    </a:p>
                  </a:txBody>
                  <a:tcPr/>
                </a:tc>
                <a:tc>
                  <a:txBody>
                    <a:bodyPr/>
                    <a:lstStyle/>
                    <a:p>
                      <a:r>
                        <a:rPr lang="en-GB" dirty="0"/>
                        <a:t>Plus Card</a:t>
                      </a:r>
                    </a:p>
                  </a:txBody>
                  <a:tcPr/>
                </a:tc>
                <a:extLst>
                  <a:ext uri="{0D108BD9-81ED-4DB2-BD59-A6C34878D82A}">
                    <a16:rowId xmlns:a16="http://schemas.microsoft.com/office/drawing/2014/main" val="4007318598"/>
                  </a:ext>
                </a:extLst>
              </a:tr>
              <a:tr h="370840">
                <a:tc>
                  <a:txBody>
                    <a:bodyPr/>
                    <a:lstStyle/>
                    <a:p>
                      <a:r>
                        <a:rPr lang="en-GB" dirty="0"/>
                        <a:t>Tony</a:t>
                      </a:r>
                    </a:p>
                  </a:txBody>
                  <a:tcPr/>
                </a:tc>
                <a:tc>
                  <a:txBody>
                    <a:bodyPr/>
                    <a:lstStyle/>
                    <a:p>
                      <a:r>
                        <a:rPr lang="en-GB" dirty="0"/>
                        <a:t>Surge</a:t>
                      </a:r>
                    </a:p>
                  </a:txBody>
                  <a:tcPr/>
                </a:tc>
                <a:extLst>
                  <a:ext uri="{0D108BD9-81ED-4DB2-BD59-A6C34878D82A}">
                    <a16:rowId xmlns:a16="http://schemas.microsoft.com/office/drawing/2014/main" val="3353755831"/>
                  </a:ext>
                </a:extLst>
              </a:tr>
              <a:tr h="370840">
                <a:tc>
                  <a:txBody>
                    <a:bodyPr/>
                    <a:lstStyle/>
                    <a:p>
                      <a:endParaRPr lang="en-GB" dirty="0"/>
                    </a:p>
                  </a:txBody>
                  <a:tcPr/>
                </a:tc>
                <a:tc>
                  <a:txBody>
                    <a:bodyPr/>
                    <a:lstStyle/>
                    <a:p>
                      <a:r>
                        <a:rPr lang="en-GB" dirty="0"/>
                        <a:t>Quests</a:t>
                      </a:r>
                    </a:p>
                  </a:txBody>
                  <a:tcPr/>
                </a:tc>
                <a:extLst>
                  <a:ext uri="{0D108BD9-81ED-4DB2-BD59-A6C34878D82A}">
                    <a16:rowId xmlns:a16="http://schemas.microsoft.com/office/drawing/2014/main" val="3861495075"/>
                  </a:ext>
                </a:extLst>
              </a:tr>
              <a:tr h="370840">
                <a:tc>
                  <a:txBody>
                    <a:bodyPr/>
                    <a:lstStyle/>
                    <a:p>
                      <a:endParaRPr lang="en-GB" dirty="0"/>
                    </a:p>
                  </a:txBody>
                  <a:tcPr/>
                </a:tc>
                <a:tc>
                  <a:txBody>
                    <a:bodyPr/>
                    <a:lstStyle/>
                    <a:p>
                      <a:r>
                        <a:rPr lang="en-GB" dirty="0"/>
                        <a:t>“good”</a:t>
                      </a:r>
                    </a:p>
                  </a:txBody>
                  <a:tcPr/>
                </a:tc>
                <a:extLst>
                  <a:ext uri="{0D108BD9-81ED-4DB2-BD59-A6C34878D82A}">
                    <a16:rowId xmlns:a16="http://schemas.microsoft.com/office/drawing/2014/main" val="3957519506"/>
                  </a:ext>
                </a:extLst>
              </a:tr>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424101250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377198580"/>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104677830"/>
                  </a:ext>
                </a:extLst>
              </a:tr>
            </a:tbl>
          </a:graphicData>
        </a:graphic>
      </p:graphicFrame>
      <p:sp>
        <p:nvSpPr>
          <p:cNvPr id="5" name="Content Placeholder 4">
            <a:extLst>
              <a:ext uri="{FF2B5EF4-FFF2-40B4-BE49-F238E27FC236}">
                <a16:creationId xmlns:a16="http://schemas.microsoft.com/office/drawing/2014/main" id="{996D3213-F7FF-4E19-A0F8-984D398C30CB}"/>
              </a:ext>
            </a:extLst>
          </p:cNvPr>
          <p:cNvSpPr>
            <a:spLocks noGrp="1"/>
          </p:cNvSpPr>
          <p:nvPr>
            <p:ph sz="half" idx="2"/>
          </p:nvPr>
        </p:nvSpPr>
        <p:spPr/>
        <p:txBody>
          <a:bodyPr/>
          <a:lstStyle/>
          <a:p>
            <a:r>
              <a:rPr lang="en-GB" dirty="0"/>
              <a:t>Common words: Minutes</a:t>
            </a:r>
          </a:p>
          <a:p>
            <a:endParaRPr lang="en-GB" dirty="0"/>
          </a:p>
          <a:p>
            <a:endParaRPr lang="en-GB" dirty="0"/>
          </a:p>
        </p:txBody>
      </p:sp>
    </p:spTree>
    <p:extLst>
      <p:ext uri="{BB962C8B-B14F-4D97-AF65-F5344CB8AC3E}">
        <p14:creationId xmlns:p14="http://schemas.microsoft.com/office/powerpoint/2010/main" val="244346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A355-EF9C-49A6-BE86-AB841EB3D524}"/>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EF2C5E6E-EF97-4738-AE9E-48AFECD66670}"/>
              </a:ext>
            </a:extLst>
          </p:cNvPr>
          <p:cNvSpPr>
            <a:spLocks noGrp="1"/>
          </p:cNvSpPr>
          <p:nvPr>
            <p:ph idx="1"/>
          </p:nvPr>
        </p:nvSpPr>
        <p:spPr/>
        <p:txBody>
          <a:bodyPr>
            <a:normAutofit fontScale="77500" lnSpcReduction="20000"/>
          </a:bodyPr>
          <a:lstStyle/>
          <a:p>
            <a:r>
              <a:rPr lang="en-GB" dirty="0"/>
              <a:t>Words that might be associated with our brands</a:t>
            </a:r>
          </a:p>
          <a:p>
            <a:pPr lvl="1"/>
            <a:r>
              <a:rPr lang="en-GB" dirty="0"/>
              <a:t>“Plus Card”, “Quest”</a:t>
            </a:r>
          </a:p>
          <a:p>
            <a:pPr lvl="2"/>
            <a:r>
              <a:rPr lang="en-GB" dirty="0"/>
              <a:t>These seem to show a mild to intermediate positive trend</a:t>
            </a:r>
          </a:p>
          <a:p>
            <a:pPr lvl="2"/>
            <a:r>
              <a:rPr lang="en-GB" dirty="0"/>
              <a:t>Our branding have at least one tangible anchor: Quests</a:t>
            </a:r>
          </a:p>
          <a:p>
            <a:pPr lvl="1"/>
            <a:r>
              <a:rPr lang="en-GB" dirty="0"/>
              <a:t>“Surge”</a:t>
            </a:r>
          </a:p>
          <a:p>
            <a:pPr lvl="2"/>
            <a:r>
              <a:rPr lang="en-GB" dirty="0"/>
              <a:t>We would have to take note of the surges, which is particular only to our company, to ensure that it is positive for the drivers. </a:t>
            </a:r>
          </a:p>
          <a:p>
            <a:pPr lvl="2"/>
            <a:r>
              <a:rPr lang="en-GB" dirty="0"/>
              <a:t>Possibly temporal</a:t>
            </a:r>
          </a:p>
          <a:p>
            <a:r>
              <a:rPr lang="en-GB" dirty="0"/>
              <a:t>Trend in vernacular towards our brand</a:t>
            </a:r>
          </a:p>
          <a:p>
            <a:pPr lvl="1"/>
            <a:r>
              <a:rPr lang="en-GB" dirty="0"/>
              <a:t> “Good”</a:t>
            </a:r>
          </a:p>
          <a:p>
            <a:pPr lvl="2"/>
            <a:r>
              <a:rPr lang="en-GB" dirty="0"/>
              <a:t>We seem to be enjoying a positive trend in this time period</a:t>
            </a:r>
          </a:p>
          <a:p>
            <a:r>
              <a:rPr lang="en-GB" dirty="0"/>
              <a:t>Trend in vernacular towards food delivery</a:t>
            </a:r>
          </a:p>
          <a:p>
            <a:pPr lvl="1"/>
            <a:r>
              <a:rPr lang="en-GB" dirty="0"/>
              <a:t>“Minutes”</a:t>
            </a:r>
          </a:p>
          <a:p>
            <a:pPr lvl="2"/>
            <a:r>
              <a:rPr lang="en-GB" dirty="0"/>
              <a:t>Seems to have mild negative scores for now</a:t>
            </a:r>
          </a:p>
          <a:p>
            <a:pPr lvl="2"/>
            <a:r>
              <a:rPr lang="en-GB" dirty="0"/>
              <a:t>Have to note and possibly find out reasons</a:t>
            </a:r>
          </a:p>
          <a:p>
            <a:pPr marL="450000" lvl="1" indent="0">
              <a:buNone/>
            </a:pPr>
            <a:endParaRPr lang="en-GB"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2444956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A355-EF9C-49A6-BE86-AB841EB3D524}"/>
              </a:ext>
            </a:extLst>
          </p:cNvPr>
          <p:cNvSpPr>
            <a:spLocks noGrp="1"/>
          </p:cNvSpPr>
          <p:nvPr>
            <p:ph type="title"/>
          </p:nvPr>
        </p:nvSpPr>
        <p:spPr/>
        <p:txBody>
          <a:bodyPr/>
          <a:lstStyle/>
          <a:p>
            <a:r>
              <a:rPr lang="en-GB" dirty="0"/>
              <a:t>Recommendations</a:t>
            </a:r>
          </a:p>
        </p:txBody>
      </p:sp>
      <p:sp>
        <p:nvSpPr>
          <p:cNvPr id="3" name="Content Placeholder 2">
            <a:extLst>
              <a:ext uri="{FF2B5EF4-FFF2-40B4-BE49-F238E27FC236}">
                <a16:creationId xmlns:a16="http://schemas.microsoft.com/office/drawing/2014/main" id="{EF2C5E6E-EF97-4738-AE9E-48AFECD66670}"/>
              </a:ext>
            </a:extLst>
          </p:cNvPr>
          <p:cNvSpPr>
            <a:spLocks noGrp="1"/>
          </p:cNvSpPr>
          <p:nvPr>
            <p:ph idx="1"/>
          </p:nvPr>
        </p:nvSpPr>
        <p:spPr/>
        <p:txBody>
          <a:bodyPr/>
          <a:lstStyle/>
          <a:p>
            <a:r>
              <a:rPr lang="en-GB" dirty="0"/>
              <a:t>Words that are of importance in this time frame of  03 Oct 2021 to 26 March 2022:</a:t>
            </a:r>
          </a:p>
          <a:p>
            <a:pPr lvl="1"/>
            <a:r>
              <a:rPr lang="en-GB" dirty="0"/>
              <a:t>We will have to continuously measure these data to update our knowledge of our drivers and users, and our branding</a:t>
            </a:r>
          </a:p>
          <a:p>
            <a:r>
              <a:rPr lang="en-GB" dirty="0"/>
              <a:t>We can do more textual analysis into “good” messages to find out more about the trend and what caused our community to feel positive, as well as messages with “minutes” to find the root cause of the issue if any.</a:t>
            </a:r>
          </a:p>
          <a:p>
            <a:pPr lvl="1"/>
            <a:endParaRPr lang="en-GB" dirty="0"/>
          </a:p>
          <a:p>
            <a:endParaRPr lang="en-GB" dirty="0"/>
          </a:p>
        </p:txBody>
      </p:sp>
    </p:spTree>
    <p:extLst>
      <p:ext uri="{BB962C8B-B14F-4D97-AF65-F5344CB8AC3E}">
        <p14:creationId xmlns:p14="http://schemas.microsoft.com/office/powerpoint/2010/main" val="1771866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A355-EF9C-49A6-BE86-AB841EB3D524}"/>
              </a:ext>
            </a:extLst>
          </p:cNvPr>
          <p:cNvSpPr>
            <a:spLocks noGrp="1"/>
          </p:cNvSpPr>
          <p:nvPr>
            <p:ph type="title"/>
          </p:nvPr>
        </p:nvSpPr>
        <p:spPr>
          <a:xfrm>
            <a:off x="4438391" y="4820750"/>
            <a:ext cx="10353762" cy="970450"/>
          </a:xfrm>
        </p:spPr>
        <p:txBody>
          <a:bodyPr/>
          <a:lstStyle/>
          <a:p>
            <a:r>
              <a:rPr lang="en-GB" dirty="0"/>
              <a:t>Thank you</a:t>
            </a:r>
          </a:p>
        </p:txBody>
      </p:sp>
      <p:sp>
        <p:nvSpPr>
          <p:cNvPr id="3" name="Content Placeholder 2">
            <a:extLst>
              <a:ext uri="{FF2B5EF4-FFF2-40B4-BE49-F238E27FC236}">
                <a16:creationId xmlns:a16="http://schemas.microsoft.com/office/drawing/2014/main" id="{EF2C5E6E-EF97-4738-AE9E-48AFECD6667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6054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1F1C-2F92-49F8-BF0A-6DE3B62B42FA}"/>
              </a:ext>
            </a:extLst>
          </p:cNvPr>
          <p:cNvSpPr>
            <a:spLocks noGrp="1"/>
          </p:cNvSpPr>
          <p:nvPr>
            <p:ph type="title"/>
          </p:nvPr>
        </p:nvSpPr>
        <p:spPr/>
        <p:txBody>
          <a:bodyPr/>
          <a:lstStyle/>
          <a:p>
            <a:r>
              <a:rPr lang="en-GB" dirty="0"/>
              <a:t>Approach</a:t>
            </a:r>
          </a:p>
        </p:txBody>
      </p:sp>
      <p:sp>
        <p:nvSpPr>
          <p:cNvPr id="3" name="Content Placeholder 2">
            <a:extLst>
              <a:ext uri="{FF2B5EF4-FFF2-40B4-BE49-F238E27FC236}">
                <a16:creationId xmlns:a16="http://schemas.microsoft.com/office/drawing/2014/main" id="{A348CD04-988D-4E8A-8A89-E05ED2FC52D4}"/>
              </a:ext>
            </a:extLst>
          </p:cNvPr>
          <p:cNvSpPr>
            <a:spLocks noGrp="1"/>
          </p:cNvSpPr>
          <p:nvPr>
            <p:ph idx="1"/>
          </p:nvPr>
        </p:nvSpPr>
        <p:spPr/>
        <p:txBody>
          <a:bodyPr>
            <a:normAutofit fontScale="92500" lnSpcReduction="20000"/>
          </a:bodyPr>
          <a:lstStyle/>
          <a:p>
            <a:r>
              <a:rPr lang="en-GB" dirty="0"/>
              <a:t>Brand Differentiation</a:t>
            </a:r>
          </a:p>
          <a:p>
            <a:pPr lvl="1"/>
            <a:r>
              <a:rPr lang="en-GB" dirty="0"/>
              <a:t>Multinomial NB</a:t>
            </a:r>
          </a:p>
          <a:p>
            <a:pPr lvl="2"/>
            <a:r>
              <a:rPr lang="en-GB" dirty="0"/>
              <a:t>CVEC</a:t>
            </a:r>
          </a:p>
          <a:p>
            <a:pPr lvl="2"/>
            <a:r>
              <a:rPr lang="en-GB" dirty="0"/>
              <a:t>TVEC</a:t>
            </a:r>
          </a:p>
          <a:p>
            <a:pPr lvl="1"/>
            <a:r>
              <a:rPr lang="en-GB" dirty="0"/>
              <a:t>Random Forests</a:t>
            </a:r>
          </a:p>
          <a:p>
            <a:pPr lvl="2"/>
            <a:r>
              <a:rPr lang="en-GB" dirty="0"/>
              <a:t>Random Forest</a:t>
            </a:r>
          </a:p>
          <a:p>
            <a:pPr lvl="2"/>
            <a:r>
              <a:rPr lang="en-GB" dirty="0"/>
              <a:t>Extra Trees</a:t>
            </a:r>
          </a:p>
          <a:p>
            <a:pPr lvl="1"/>
            <a:r>
              <a:rPr lang="en-GB" dirty="0"/>
              <a:t>Confusion matrix </a:t>
            </a:r>
          </a:p>
          <a:p>
            <a:pPr lvl="2"/>
            <a:r>
              <a:rPr lang="en-GB" dirty="0"/>
              <a:t>Identification of mis-identified items</a:t>
            </a:r>
          </a:p>
          <a:p>
            <a:r>
              <a:rPr lang="en-GB" dirty="0"/>
              <a:t>Platform Sentiment gathering </a:t>
            </a:r>
          </a:p>
          <a:p>
            <a:pPr lvl="1"/>
            <a:r>
              <a:rPr lang="en-GB" dirty="0"/>
              <a:t>Top word counts </a:t>
            </a:r>
          </a:p>
          <a:p>
            <a:pPr lvl="1"/>
            <a:r>
              <a:rPr lang="en-GB" dirty="0"/>
              <a:t>Feature weights</a:t>
            </a:r>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323099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FB04-C274-4E89-8635-00CD0CAD022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90CA38C-9E17-4C30-AC46-E780702A3A89}"/>
              </a:ext>
            </a:extLst>
          </p:cNvPr>
          <p:cNvSpPr>
            <a:spLocks noGrp="1"/>
          </p:cNvSpPr>
          <p:nvPr>
            <p:ph idx="1"/>
          </p:nvPr>
        </p:nvSpPr>
        <p:spPr/>
        <p:txBody>
          <a:bodyPr/>
          <a:lstStyle/>
          <a:p>
            <a:r>
              <a:rPr lang="en-GB" dirty="0"/>
              <a:t>Stop words used: </a:t>
            </a:r>
          </a:p>
          <a:p>
            <a:pPr lvl="1"/>
            <a:r>
              <a:rPr lang="en-GB" dirty="0"/>
              <a:t>“</a:t>
            </a:r>
            <a:r>
              <a:rPr lang="en-GB" i="1" dirty="0" err="1"/>
              <a:t>english</a:t>
            </a:r>
            <a:r>
              <a:rPr lang="en-GB" dirty="0"/>
              <a:t>”</a:t>
            </a:r>
          </a:p>
          <a:p>
            <a:pPr lvl="1"/>
            <a:r>
              <a:rPr lang="en-GB" dirty="0"/>
              <a:t> 'dashers', 'dashing', '</a:t>
            </a:r>
            <a:r>
              <a:rPr lang="en-GB" dirty="0" err="1"/>
              <a:t>dashpass</a:t>
            </a:r>
            <a:r>
              <a:rPr lang="en-GB" dirty="0"/>
              <a:t>', '</a:t>
            </a:r>
            <a:r>
              <a:rPr lang="en-GB" dirty="0" err="1"/>
              <a:t>eats','door</a:t>
            </a:r>
            <a:r>
              <a:rPr lang="en-GB" dirty="0"/>
              <a:t>', 'dash', '</a:t>
            </a:r>
            <a:r>
              <a:rPr lang="en-GB" dirty="0" err="1"/>
              <a:t>doordash</a:t>
            </a:r>
            <a:r>
              <a:rPr lang="en-GB" dirty="0"/>
              <a:t>', 'Uber', 'UberEATS', '</a:t>
            </a:r>
            <a:r>
              <a:rPr lang="en-GB" dirty="0" err="1"/>
              <a:t>ubereats</a:t>
            </a:r>
            <a:r>
              <a:rPr lang="en-GB" dirty="0"/>
              <a:t>', 'uber’,  'dasher’</a:t>
            </a:r>
          </a:p>
          <a:p>
            <a:pPr lvl="1"/>
            <a:r>
              <a:rPr lang="en-GB" dirty="0" err="1"/>
              <a:t>DashPass</a:t>
            </a:r>
            <a:r>
              <a:rPr lang="en-GB" dirty="0"/>
              <a:t> is a unique pass to the </a:t>
            </a:r>
            <a:r>
              <a:rPr lang="en-GB" dirty="0" err="1"/>
              <a:t>DoorDash</a:t>
            </a:r>
            <a:r>
              <a:rPr lang="en-GB" dirty="0"/>
              <a:t> dashers community, to pay $9.99 /month or $96 yearly to get free delivery for orders above $12</a:t>
            </a:r>
          </a:p>
          <a:p>
            <a:pPr lvl="1"/>
            <a:endParaRPr lang="en-GB" dirty="0"/>
          </a:p>
          <a:p>
            <a:pPr marL="450000" lvl="1" indent="0">
              <a:buNone/>
            </a:pPr>
            <a:r>
              <a:rPr lang="en-GB" dirty="0"/>
              <a:t> </a:t>
            </a:r>
          </a:p>
        </p:txBody>
      </p:sp>
    </p:spTree>
    <p:extLst>
      <p:ext uri="{BB962C8B-B14F-4D97-AF65-F5344CB8AC3E}">
        <p14:creationId xmlns:p14="http://schemas.microsoft.com/office/powerpoint/2010/main" val="183376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8402-5E54-42F1-B882-41F5F45E19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9F5B36A-1C49-41EC-91B9-46A0AE541208}"/>
              </a:ext>
            </a:extLst>
          </p:cNvPr>
          <p:cNvSpPr>
            <a:spLocks noGrp="1"/>
          </p:cNvSpPr>
          <p:nvPr>
            <p:ph idx="1"/>
          </p:nvPr>
        </p:nvSpPr>
        <p:spPr>
          <a:xfrm>
            <a:off x="913795" y="1979028"/>
            <a:ext cx="4880830" cy="4058751"/>
          </a:xfrm>
        </p:spPr>
        <p:txBody>
          <a:bodyPr/>
          <a:lstStyle/>
          <a:p>
            <a:r>
              <a:rPr lang="en-GB" dirty="0"/>
              <a:t>Concerned about accuracy – we want to accurately sort the reddit comments so that we can do an analysis on the words that contribute to Branding for, and between, the companies. </a:t>
            </a:r>
          </a:p>
          <a:p>
            <a:pPr lvl="1"/>
            <a:r>
              <a:rPr lang="en-GB" dirty="0"/>
              <a:t>A high accuracy would mean that model can tell us distinguishing features in the form of words/ bigrams</a:t>
            </a:r>
          </a:p>
          <a:p>
            <a:pPr lvl="1"/>
            <a:endParaRPr lang="en-GB" dirty="0"/>
          </a:p>
        </p:txBody>
      </p:sp>
      <p:grpSp>
        <p:nvGrpSpPr>
          <p:cNvPr id="5" name="Group 4">
            <a:extLst>
              <a:ext uri="{FF2B5EF4-FFF2-40B4-BE49-F238E27FC236}">
                <a16:creationId xmlns:a16="http://schemas.microsoft.com/office/drawing/2014/main" id="{A99147F7-323B-4E81-99FE-A0F0C9D151F0}"/>
              </a:ext>
            </a:extLst>
          </p:cNvPr>
          <p:cNvGrpSpPr/>
          <p:nvPr/>
        </p:nvGrpSpPr>
        <p:grpSpPr>
          <a:xfrm>
            <a:off x="6096000" y="2044098"/>
            <a:ext cx="5760378" cy="3760801"/>
            <a:chOff x="2198670" y="1580050"/>
            <a:chExt cx="8342615" cy="4861847"/>
          </a:xfrm>
        </p:grpSpPr>
        <p:sp>
          <p:nvSpPr>
            <p:cNvPr id="4" name="Rectangle 3">
              <a:extLst>
                <a:ext uri="{FF2B5EF4-FFF2-40B4-BE49-F238E27FC236}">
                  <a16:creationId xmlns:a16="http://schemas.microsoft.com/office/drawing/2014/main" id="{A8A797DF-5E63-4AA9-9ABE-3ADA19D7C8CA}"/>
                </a:ext>
              </a:extLst>
            </p:cNvPr>
            <p:cNvSpPr/>
            <p:nvPr/>
          </p:nvSpPr>
          <p:spPr>
            <a:xfrm>
              <a:off x="2198670" y="1580050"/>
              <a:ext cx="8342615" cy="486184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362" name="Picture 2" descr="How to Remember all these Classification Concepts forever | by Jerry An |  The Startup | Medium">
              <a:extLst>
                <a:ext uri="{FF2B5EF4-FFF2-40B4-BE49-F238E27FC236}">
                  <a16:creationId xmlns:a16="http://schemas.microsoft.com/office/drawing/2014/main" id="{F1F0BFDB-2BBD-4A75-8517-829789FD061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9751" y="1732448"/>
              <a:ext cx="7181850" cy="40481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6477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FF24-12AF-4C0F-8027-9460F48D5503}"/>
              </a:ext>
            </a:extLst>
          </p:cNvPr>
          <p:cNvSpPr>
            <a:spLocks noGrp="1"/>
          </p:cNvSpPr>
          <p:nvPr>
            <p:ph type="title"/>
          </p:nvPr>
        </p:nvSpPr>
        <p:spPr/>
        <p:txBody>
          <a:bodyPr/>
          <a:lstStyle/>
          <a:p>
            <a:r>
              <a:rPr lang="en-GB" dirty="0"/>
              <a:t>Optimisation of the models</a:t>
            </a:r>
          </a:p>
        </p:txBody>
      </p:sp>
      <p:graphicFrame>
        <p:nvGraphicFramePr>
          <p:cNvPr id="4" name="Table 4">
            <a:extLst>
              <a:ext uri="{FF2B5EF4-FFF2-40B4-BE49-F238E27FC236}">
                <a16:creationId xmlns:a16="http://schemas.microsoft.com/office/drawing/2014/main" id="{FEE915B4-E650-4B6E-B9FB-0BB9A3A87B1D}"/>
              </a:ext>
            </a:extLst>
          </p:cNvPr>
          <p:cNvGraphicFramePr>
            <a:graphicFrameLocks noGrp="1"/>
          </p:cNvGraphicFramePr>
          <p:nvPr>
            <p:ph idx="1"/>
            <p:extLst>
              <p:ext uri="{D42A27DB-BD31-4B8C-83A1-F6EECF244321}">
                <p14:modId xmlns:p14="http://schemas.microsoft.com/office/powerpoint/2010/main" val="3460183267"/>
              </p:ext>
            </p:extLst>
          </p:nvPr>
        </p:nvGraphicFramePr>
        <p:xfrm>
          <a:off x="455300" y="1416080"/>
          <a:ext cx="11270751" cy="5303520"/>
        </p:xfrm>
        <a:graphic>
          <a:graphicData uri="http://schemas.openxmlformats.org/drawingml/2006/table">
            <a:tbl>
              <a:tblPr firstRow="1" bandRow="1">
                <a:tableStyleId>{5C22544A-7EE6-4342-B048-85BDC9FD1C3A}</a:tableStyleId>
              </a:tblPr>
              <a:tblGrid>
                <a:gridCol w="1962364">
                  <a:extLst>
                    <a:ext uri="{9D8B030D-6E8A-4147-A177-3AD203B41FA5}">
                      <a16:colId xmlns:a16="http://schemas.microsoft.com/office/drawing/2014/main" val="746332285"/>
                    </a:ext>
                  </a:extLst>
                </a:gridCol>
                <a:gridCol w="1099335">
                  <a:extLst>
                    <a:ext uri="{9D8B030D-6E8A-4147-A177-3AD203B41FA5}">
                      <a16:colId xmlns:a16="http://schemas.microsoft.com/office/drawing/2014/main" val="1804951014"/>
                    </a:ext>
                  </a:extLst>
                </a:gridCol>
                <a:gridCol w="2958957">
                  <a:extLst>
                    <a:ext uri="{9D8B030D-6E8A-4147-A177-3AD203B41FA5}">
                      <a16:colId xmlns:a16="http://schemas.microsoft.com/office/drawing/2014/main" val="3853072776"/>
                    </a:ext>
                  </a:extLst>
                </a:gridCol>
                <a:gridCol w="1787704">
                  <a:extLst>
                    <a:ext uri="{9D8B030D-6E8A-4147-A177-3AD203B41FA5}">
                      <a16:colId xmlns:a16="http://schemas.microsoft.com/office/drawing/2014/main" val="1527387692"/>
                    </a:ext>
                  </a:extLst>
                </a:gridCol>
                <a:gridCol w="1972638">
                  <a:extLst>
                    <a:ext uri="{9D8B030D-6E8A-4147-A177-3AD203B41FA5}">
                      <a16:colId xmlns:a16="http://schemas.microsoft.com/office/drawing/2014/main" val="1776011120"/>
                    </a:ext>
                  </a:extLst>
                </a:gridCol>
                <a:gridCol w="1489753">
                  <a:extLst>
                    <a:ext uri="{9D8B030D-6E8A-4147-A177-3AD203B41FA5}">
                      <a16:colId xmlns:a16="http://schemas.microsoft.com/office/drawing/2014/main" val="2925334271"/>
                    </a:ext>
                  </a:extLst>
                </a:gridCol>
              </a:tblGrid>
              <a:tr h="370840">
                <a:tc>
                  <a:txBody>
                    <a:bodyPr/>
                    <a:lstStyle/>
                    <a:p>
                      <a:endParaRPr lang="en-GB" dirty="0"/>
                    </a:p>
                  </a:txBody>
                  <a:tcPr/>
                </a:tc>
                <a:tc>
                  <a:txBody>
                    <a:bodyPr/>
                    <a:lstStyle/>
                    <a:p>
                      <a:endParaRPr lang="en-GB" dirty="0"/>
                    </a:p>
                  </a:txBody>
                  <a:tcPr/>
                </a:tc>
                <a:tc>
                  <a:txBody>
                    <a:bodyPr/>
                    <a:lstStyle/>
                    <a:p>
                      <a:r>
                        <a:rPr lang="en-GB" dirty="0"/>
                        <a:t>Best Params</a:t>
                      </a:r>
                    </a:p>
                  </a:txBody>
                  <a:tcPr/>
                </a:tc>
                <a:tc>
                  <a:txBody>
                    <a:bodyPr/>
                    <a:lstStyle/>
                    <a:p>
                      <a:r>
                        <a:rPr lang="en-GB" dirty="0" err="1"/>
                        <a:t>Best_score</a:t>
                      </a:r>
                      <a:r>
                        <a:rPr lang="en-GB" dirty="0"/>
                        <a:t> </a:t>
                      </a:r>
                    </a:p>
                  </a:txBody>
                  <a:tcPr/>
                </a:tc>
                <a:tc>
                  <a:txBody>
                    <a:bodyPr/>
                    <a:lstStyle/>
                    <a:p>
                      <a:r>
                        <a:rPr lang="en-GB" dirty="0"/>
                        <a:t>Score on Train Set </a:t>
                      </a:r>
                    </a:p>
                  </a:txBody>
                  <a:tcPr/>
                </a:tc>
                <a:tc>
                  <a:txBody>
                    <a:bodyPr/>
                    <a:lstStyle/>
                    <a:p>
                      <a:r>
                        <a:rPr lang="en-GB" dirty="0"/>
                        <a:t>Score on Test Set </a:t>
                      </a:r>
                    </a:p>
                  </a:txBody>
                  <a:tcPr/>
                </a:tc>
                <a:extLst>
                  <a:ext uri="{0D108BD9-81ED-4DB2-BD59-A6C34878D82A}">
                    <a16:rowId xmlns:a16="http://schemas.microsoft.com/office/drawing/2014/main" val="381598185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Multinomial NB </a:t>
                      </a:r>
                    </a:p>
                    <a:p>
                      <a:endParaRPr lang="en-GB" dirty="0"/>
                    </a:p>
                  </a:txBody>
                  <a:tcPr/>
                </a:tc>
                <a:tc>
                  <a:txBody>
                    <a:bodyPr/>
                    <a:lstStyle/>
                    <a:p>
                      <a:r>
                        <a:rPr lang="en-GB" dirty="0"/>
                        <a:t>CVEC</a:t>
                      </a:r>
                    </a:p>
                  </a:txBody>
                  <a:tcPr/>
                </a:tc>
                <a:tc>
                  <a:txBody>
                    <a:bodyPr/>
                    <a:lstStyle/>
                    <a:p>
                      <a:r>
                        <a:rPr lang="en-GB" sz="1200" dirty="0"/>
                        <a:t>-</a:t>
                      </a:r>
                    </a:p>
                  </a:txBody>
                  <a:tcPr/>
                </a:tc>
                <a:tc>
                  <a:txBody>
                    <a:bodyPr/>
                    <a:lstStyle/>
                    <a:p>
                      <a:r>
                        <a:rPr lang="en-SG" dirty="0"/>
                        <a:t>0.6502</a:t>
                      </a:r>
                      <a:endParaRPr lang="en-GB" dirty="0"/>
                    </a:p>
                  </a:txBody>
                  <a:tcPr/>
                </a:tc>
                <a:tc>
                  <a:txBody>
                    <a:bodyPr/>
                    <a:lstStyle/>
                    <a:p>
                      <a:r>
                        <a:rPr lang="en-SG" dirty="0"/>
                        <a:t>0.8148</a:t>
                      </a:r>
                      <a:endParaRPr lang="en-GB" dirty="0"/>
                    </a:p>
                  </a:txBody>
                  <a:tcPr/>
                </a:tc>
                <a:tc>
                  <a:txBody>
                    <a:bodyPr/>
                    <a:lstStyle/>
                    <a:p>
                      <a:r>
                        <a:rPr lang="en-SG" dirty="0"/>
                        <a:t>0.6611</a:t>
                      </a:r>
                      <a:endParaRPr lang="en-GB" dirty="0"/>
                    </a:p>
                  </a:txBody>
                  <a:tcPr/>
                </a:tc>
                <a:extLst>
                  <a:ext uri="{0D108BD9-81ED-4DB2-BD59-A6C34878D82A}">
                    <a16:rowId xmlns:a16="http://schemas.microsoft.com/office/drawing/2014/main" val="1247798181"/>
                  </a:ext>
                </a:extLst>
              </a:tr>
              <a:tr h="370840">
                <a:tc>
                  <a:txBody>
                    <a:bodyPr/>
                    <a:lstStyle/>
                    <a:p>
                      <a:r>
                        <a:rPr lang="en-GB" dirty="0"/>
                        <a:t>Multinomial NB </a:t>
                      </a:r>
                    </a:p>
                  </a:txBody>
                  <a:tcPr/>
                </a:tc>
                <a:tc>
                  <a:txBody>
                    <a:bodyPr/>
                    <a:lstStyle/>
                    <a:p>
                      <a:r>
                        <a:rPr lang="en-GB" dirty="0"/>
                        <a:t>CVEC</a:t>
                      </a:r>
                    </a:p>
                  </a:txBody>
                  <a:tcPr/>
                </a:tc>
                <a:tc>
                  <a:txBody>
                    <a:bodyPr/>
                    <a:lstStyle/>
                    <a:p>
                      <a:r>
                        <a:rPr lang="en-SG" sz="1200" dirty="0"/>
                        <a:t>{'</a:t>
                      </a:r>
                      <a:r>
                        <a:rPr lang="en-SG" sz="1200" dirty="0" err="1"/>
                        <a:t>cvec</a:t>
                      </a:r>
                      <a:r>
                        <a:rPr lang="en-SG" sz="1200" dirty="0"/>
                        <a:t>__</a:t>
                      </a:r>
                      <a:r>
                        <a:rPr lang="en-SG" sz="1200" dirty="0" err="1"/>
                        <a:t>max_df</a:t>
                      </a:r>
                      <a:r>
                        <a:rPr lang="en-SG" sz="1200" dirty="0"/>
                        <a:t>': 0.45, '</a:t>
                      </a:r>
                      <a:r>
                        <a:rPr lang="en-SG" sz="1200" dirty="0" err="1"/>
                        <a:t>cvec</a:t>
                      </a:r>
                      <a:r>
                        <a:rPr lang="en-SG" sz="1200" dirty="0"/>
                        <a:t>__</a:t>
                      </a:r>
                      <a:r>
                        <a:rPr lang="en-SG" sz="1200" dirty="0" err="1"/>
                        <a:t>max_features</a:t>
                      </a:r>
                      <a:r>
                        <a:rPr lang="en-SG" sz="1200" dirty="0"/>
                        <a:t>': 10000, '</a:t>
                      </a:r>
                      <a:r>
                        <a:rPr lang="en-SG" sz="1200" dirty="0" err="1"/>
                        <a:t>cvec</a:t>
                      </a:r>
                      <a:r>
                        <a:rPr lang="en-SG" sz="1200" dirty="0"/>
                        <a:t>__</a:t>
                      </a:r>
                      <a:r>
                        <a:rPr lang="en-SG" sz="1200" dirty="0" err="1"/>
                        <a:t>min_df</a:t>
                      </a:r>
                      <a:r>
                        <a:rPr lang="en-SG" sz="1200" dirty="0"/>
                        <a:t>': 1, </a:t>
                      </a:r>
                    </a:p>
                    <a:p>
                      <a:r>
                        <a:rPr lang="en-SG" sz="1200" dirty="0"/>
                        <a:t>'</a:t>
                      </a:r>
                      <a:r>
                        <a:rPr lang="en-SG" sz="1200" dirty="0" err="1"/>
                        <a:t>cvec</a:t>
                      </a:r>
                      <a:r>
                        <a:rPr lang="en-SG" sz="1200" dirty="0"/>
                        <a:t>__</a:t>
                      </a:r>
                      <a:r>
                        <a:rPr lang="en-SG" sz="1200" dirty="0" err="1"/>
                        <a:t>ngram_range</a:t>
                      </a:r>
                      <a:r>
                        <a:rPr lang="en-SG" sz="1200" dirty="0"/>
                        <a:t>': (1, 2)}</a:t>
                      </a:r>
                      <a:endParaRPr lang="en-GB" sz="1200" dirty="0"/>
                    </a:p>
                  </a:txBody>
                  <a:tcPr/>
                </a:tc>
                <a:tc>
                  <a:txBody>
                    <a:bodyPr/>
                    <a:lstStyle/>
                    <a:p>
                      <a:r>
                        <a:rPr lang="en-SG" dirty="0"/>
                        <a:t>0.6681</a:t>
                      </a:r>
                      <a:endParaRPr lang="en-GB" dirty="0"/>
                    </a:p>
                  </a:txBody>
                  <a:tcPr/>
                </a:tc>
                <a:tc>
                  <a:txBody>
                    <a:bodyPr/>
                    <a:lstStyle/>
                    <a:p>
                      <a:r>
                        <a:rPr lang="en-SG" dirty="0"/>
                        <a:t>0.7910</a:t>
                      </a:r>
                      <a:endParaRPr lang="en-GB" dirty="0"/>
                    </a:p>
                  </a:txBody>
                  <a:tcPr/>
                </a:tc>
                <a:tc>
                  <a:txBody>
                    <a:bodyPr/>
                    <a:lstStyle/>
                    <a:p>
                      <a:r>
                        <a:rPr lang="en-SG" dirty="0"/>
                        <a:t>0.6732</a:t>
                      </a:r>
                      <a:endParaRPr lang="en-GB" dirty="0"/>
                    </a:p>
                  </a:txBody>
                  <a:tcPr/>
                </a:tc>
                <a:extLst>
                  <a:ext uri="{0D108BD9-81ED-4DB2-BD59-A6C34878D82A}">
                    <a16:rowId xmlns:a16="http://schemas.microsoft.com/office/drawing/2014/main" val="1830118084"/>
                  </a:ext>
                </a:extLst>
              </a:tr>
              <a:tr h="370840">
                <a:tc>
                  <a:txBody>
                    <a:bodyPr/>
                    <a:lstStyle/>
                    <a:p>
                      <a:r>
                        <a:rPr lang="en-GB" dirty="0"/>
                        <a:t>Multinomial NB</a:t>
                      </a:r>
                    </a:p>
                  </a:txBody>
                  <a:tcPr/>
                </a:tc>
                <a:tc>
                  <a:txBody>
                    <a:bodyPr/>
                    <a:lstStyle/>
                    <a:p>
                      <a:r>
                        <a:rPr lang="en-GB" dirty="0"/>
                        <a:t>TVEC</a:t>
                      </a:r>
                    </a:p>
                  </a:txBody>
                  <a:tcPr/>
                </a:tc>
                <a:tc>
                  <a:txBody>
                    <a:bodyPr/>
                    <a:lstStyle/>
                    <a:p>
                      <a:r>
                        <a:rPr lang="en-SG" sz="1200" dirty="0"/>
                        <a:t>{'</a:t>
                      </a:r>
                      <a:r>
                        <a:rPr lang="en-SG" sz="1200" dirty="0" err="1"/>
                        <a:t>tvec</a:t>
                      </a:r>
                      <a:r>
                        <a:rPr lang="en-SG" sz="1200" dirty="0"/>
                        <a:t>__</a:t>
                      </a:r>
                      <a:r>
                        <a:rPr lang="en-SG" sz="1200" dirty="0" err="1"/>
                        <a:t>max_df</a:t>
                      </a:r>
                      <a:r>
                        <a:rPr lang="en-SG" sz="1200" dirty="0"/>
                        <a:t>': 0.3, </a:t>
                      </a:r>
                    </a:p>
                    <a:p>
                      <a:r>
                        <a:rPr lang="en-SG" sz="1200" dirty="0"/>
                        <a:t>'</a:t>
                      </a:r>
                      <a:r>
                        <a:rPr lang="en-SG" sz="1200" dirty="0" err="1"/>
                        <a:t>tvec</a:t>
                      </a:r>
                      <a:r>
                        <a:rPr lang="en-SG" sz="1200" dirty="0"/>
                        <a:t>__</a:t>
                      </a:r>
                      <a:r>
                        <a:rPr lang="en-SG" sz="1200" dirty="0" err="1"/>
                        <a:t>max_features</a:t>
                      </a:r>
                      <a:r>
                        <a:rPr lang="en-SG" sz="1200" dirty="0"/>
                        <a:t>': 11000, '</a:t>
                      </a:r>
                      <a:r>
                        <a:rPr lang="en-SG" sz="1200" dirty="0" err="1"/>
                        <a:t>tvec</a:t>
                      </a:r>
                      <a:r>
                        <a:rPr lang="en-SG" sz="1200" dirty="0"/>
                        <a:t>__</a:t>
                      </a:r>
                      <a:r>
                        <a:rPr lang="en-SG" sz="1200" dirty="0" err="1"/>
                        <a:t>min_df</a:t>
                      </a:r>
                      <a:r>
                        <a:rPr lang="en-SG" sz="1200" dirty="0"/>
                        <a:t>': 3,</a:t>
                      </a:r>
                    </a:p>
                    <a:p>
                      <a:r>
                        <a:rPr lang="en-SG" sz="1200" dirty="0"/>
                        <a:t> '</a:t>
                      </a:r>
                      <a:r>
                        <a:rPr lang="en-SG" sz="1200" dirty="0" err="1"/>
                        <a:t>tvec</a:t>
                      </a:r>
                      <a:r>
                        <a:rPr lang="en-SG" sz="1200" dirty="0"/>
                        <a:t>__</a:t>
                      </a:r>
                      <a:r>
                        <a:rPr lang="en-SG" sz="1200" dirty="0" err="1"/>
                        <a:t>ngram_range</a:t>
                      </a:r>
                      <a:r>
                        <a:rPr lang="en-SG" sz="1200" dirty="0"/>
                        <a:t>': (1, 4)}</a:t>
                      </a:r>
                      <a:endParaRPr lang="en-GB" sz="1200" dirty="0"/>
                    </a:p>
                  </a:txBody>
                  <a:tcPr/>
                </a:tc>
                <a:tc>
                  <a:txBody>
                    <a:bodyPr/>
                    <a:lstStyle/>
                    <a:p>
                      <a:r>
                        <a:rPr lang="en-SG" dirty="0">
                          <a:solidFill>
                            <a:schemeClr val="bg1"/>
                          </a:solidFill>
                        </a:rPr>
                        <a:t>0.6957</a:t>
                      </a:r>
                      <a:endParaRPr lang="en-GB" dirty="0">
                        <a:solidFill>
                          <a:schemeClr val="bg1"/>
                        </a:solidFill>
                      </a:endParaRPr>
                    </a:p>
                  </a:txBody>
                  <a:tcPr/>
                </a:tc>
                <a:tc>
                  <a:txBody>
                    <a:bodyPr/>
                    <a:lstStyle/>
                    <a:p>
                      <a:r>
                        <a:rPr lang="en-SG" dirty="0"/>
                        <a:t>0.8377</a:t>
                      </a:r>
                      <a:endParaRPr lang="en-GB" dirty="0"/>
                    </a:p>
                  </a:txBody>
                  <a:tcPr/>
                </a:tc>
                <a:tc>
                  <a:txBody>
                    <a:bodyPr/>
                    <a:lstStyle/>
                    <a:p>
                      <a:r>
                        <a:rPr lang="en-SG" dirty="0"/>
                        <a:t>0.6873</a:t>
                      </a:r>
                      <a:endParaRPr lang="en-GB" dirty="0"/>
                    </a:p>
                  </a:txBody>
                  <a:tcPr/>
                </a:tc>
                <a:extLst>
                  <a:ext uri="{0D108BD9-81ED-4DB2-BD59-A6C34878D82A}">
                    <a16:rowId xmlns:a16="http://schemas.microsoft.com/office/drawing/2014/main" val="3320225395"/>
                  </a:ext>
                </a:extLst>
              </a:tr>
              <a:tr h="370840">
                <a:tc>
                  <a:txBody>
                    <a:bodyPr/>
                    <a:lstStyle/>
                    <a:p>
                      <a:r>
                        <a:rPr lang="en-GB" dirty="0"/>
                        <a:t>Random Forests</a:t>
                      </a:r>
                    </a:p>
                  </a:txBody>
                  <a:tcPr/>
                </a:tc>
                <a:tc>
                  <a:txBody>
                    <a:bodyPr/>
                    <a:lstStyle/>
                    <a:p>
                      <a:r>
                        <a:rPr lang="en-GB" dirty="0"/>
                        <a:t>CVEC</a:t>
                      </a:r>
                    </a:p>
                  </a:txBody>
                  <a:tcPr/>
                </a:tc>
                <a:tc>
                  <a:txBody>
                    <a:bodyPr/>
                    <a:lstStyle/>
                    <a:p>
                      <a:r>
                        <a:rPr lang="en-SG" sz="1200" dirty="0"/>
                        <a:t>'rf__</a:t>
                      </a:r>
                      <a:r>
                        <a:rPr lang="en-SG" sz="1200" dirty="0" err="1"/>
                        <a:t>ccp_alpha</a:t>
                      </a:r>
                      <a:r>
                        <a:rPr lang="en-SG" sz="1200" dirty="0"/>
                        <a:t>': 0, ‘</a:t>
                      </a:r>
                    </a:p>
                    <a:p>
                      <a:r>
                        <a:rPr lang="en-SG" sz="1200" dirty="0"/>
                        <a:t>rf__</a:t>
                      </a:r>
                      <a:r>
                        <a:rPr lang="en-SG" sz="1200" dirty="0" err="1"/>
                        <a:t>max_depth</a:t>
                      </a:r>
                      <a:r>
                        <a:rPr lang="en-SG" sz="1200" dirty="0"/>
                        <a:t>': 7, </a:t>
                      </a:r>
                    </a:p>
                    <a:p>
                      <a:r>
                        <a:rPr lang="en-SG" sz="1200" dirty="0"/>
                        <a:t>'rf__</a:t>
                      </a:r>
                      <a:r>
                        <a:rPr lang="en-SG" sz="1200" dirty="0" err="1"/>
                        <a:t>max_features</a:t>
                      </a:r>
                      <a:r>
                        <a:rPr lang="en-SG" sz="1200" dirty="0"/>
                        <a:t>': 'sqrt', 'rf__</a:t>
                      </a:r>
                      <a:r>
                        <a:rPr lang="en-SG" sz="1200" dirty="0" err="1"/>
                        <a:t>min_samples_leaf</a:t>
                      </a:r>
                      <a:r>
                        <a:rPr lang="en-SG" sz="1200" dirty="0"/>
                        <a:t>': 7, 'rf__</a:t>
                      </a:r>
                      <a:r>
                        <a:rPr lang="en-SG" sz="1200" dirty="0" err="1"/>
                        <a:t>min_samples_split</a:t>
                      </a:r>
                      <a:r>
                        <a:rPr lang="en-SG" sz="1200" dirty="0"/>
                        <a:t>': 15, 'rf__</a:t>
                      </a:r>
                      <a:r>
                        <a:rPr lang="en-SG" sz="1200" dirty="0" err="1"/>
                        <a:t>n_estimators</a:t>
                      </a:r>
                      <a:r>
                        <a:rPr lang="en-SG" sz="1200" dirty="0"/>
                        <a:t>': 200</a:t>
                      </a:r>
                      <a:endParaRPr lang="en-GB" sz="1200" dirty="0"/>
                    </a:p>
                  </a:txBody>
                  <a:tcPr/>
                </a:tc>
                <a:tc>
                  <a:txBody>
                    <a:bodyPr/>
                    <a:lstStyle/>
                    <a:p>
                      <a:r>
                        <a:rPr lang="en-SG" dirty="0"/>
                        <a:t>0.6402</a:t>
                      </a:r>
                      <a:endParaRPr lang="en-GB" dirty="0"/>
                    </a:p>
                  </a:txBody>
                  <a:tcPr/>
                </a:tc>
                <a:tc>
                  <a:txBody>
                    <a:bodyPr/>
                    <a:lstStyle/>
                    <a:p>
                      <a:r>
                        <a:rPr lang="en-SG" dirty="0"/>
                        <a:t>0.6749</a:t>
                      </a:r>
                      <a:endParaRPr lang="en-GB" dirty="0"/>
                    </a:p>
                  </a:txBody>
                  <a:tcPr/>
                </a:tc>
                <a:tc>
                  <a:txBody>
                    <a:bodyPr/>
                    <a:lstStyle/>
                    <a:p>
                      <a:r>
                        <a:rPr lang="en-SG" dirty="0"/>
                        <a:t>0.6341</a:t>
                      </a:r>
                      <a:endParaRPr lang="en-GB" dirty="0"/>
                    </a:p>
                  </a:txBody>
                  <a:tcPr/>
                </a:tc>
                <a:extLst>
                  <a:ext uri="{0D108BD9-81ED-4DB2-BD59-A6C34878D82A}">
                    <a16:rowId xmlns:a16="http://schemas.microsoft.com/office/drawing/2014/main" val="2605340609"/>
                  </a:ext>
                </a:extLst>
              </a:tr>
              <a:tr h="370840">
                <a:tc>
                  <a:txBody>
                    <a:bodyPr/>
                    <a:lstStyle/>
                    <a:p>
                      <a:r>
                        <a:rPr lang="en-GB" dirty="0"/>
                        <a:t>Extra Trees</a:t>
                      </a:r>
                    </a:p>
                  </a:txBody>
                  <a:tcPr/>
                </a:tc>
                <a:tc>
                  <a:txBody>
                    <a:bodyPr/>
                    <a:lstStyle/>
                    <a:p>
                      <a:r>
                        <a:rPr lang="en-GB" dirty="0"/>
                        <a:t>CVEC</a:t>
                      </a:r>
                    </a:p>
                  </a:txBody>
                  <a:tcPr/>
                </a:tc>
                <a:tc>
                  <a:txBody>
                    <a:bodyPr/>
                    <a:lstStyle/>
                    <a:p>
                      <a:r>
                        <a:rPr lang="en-SG" sz="1200" dirty="0"/>
                        <a:t>'et__</a:t>
                      </a:r>
                      <a:r>
                        <a:rPr lang="en-SG" sz="1200" dirty="0" err="1"/>
                        <a:t>ccp_alpha</a:t>
                      </a:r>
                      <a:r>
                        <a:rPr lang="en-SG" sz="1200" dirty="0"/>
                        <a:t>': 0, ‘</a:t>
                      </a:r>
                    </a:p>
                    <a:p>
                      <a:r>
                        <a:rPr lang="en-SG" sz="1200" dirty="0"/>
                        <a:t>et__</a:t>
                      </a:r>
                      <a:r>
                        <a:rPr lang="en-SG" sz="1200" dirty="0" err="1"/>
                        <a:t>max_depth</a:t>
                      </a:r>
                      <a:r>
                        <a:rPr lang="en-SG" sz="1200" dirty="0"/>
                        <a:t>': 6, </a:t>
                      </a:r>
                    </a:p>
                    <a:p>
                      <a:r>
                        <a:rPr lang="en-SG" sz="1200" dirty="0"/>
                        <a:t>'et__</a:t>
                      </a:r>
                      <a:r>
                        <a:rPr lang="en-SG" sz="1200" dirty="0" err="1"/>
                        <a:t>max_features</a:t>
                      </a:r>
                      <a:r>
                        <a:rPr lang="en-SG" sz="1200" dirty="0"/>
                        <a:t>': 0.5, 'et__</a:t>
                      </a:r>
                      <a:r>
                        <a:rPr lang="en-SG" sz="1200" dirty="0" err="1"/>
                        <a:t>min_samples_leaf</a:t>
                      </a:r>
                      <a:r>
                        <a:rPr lang="en-SG" sz="1200" dirty="0"/>
                        <a:t>': 7, 'et__</a:t>
                      </a:r>
                      <a:r>
                        <a:rPr lang="en-SG" sz="1200" dirty="0" err="1"/>
                        <a:t>min_samples_split</a:t>
                      </a:r>
                      <a:r>
                        <a:rPr lang="en-SG" sz="1200" dirty="0"/>
                        <a:t>': 10, 'et__</a:t>
                      </a:r>
                      <a:r>
                        <a:rPr lang="en-SG" sz="1200" dirty="0" err="1"/>
                        <a:t>n_estimators</a:t>
                      </a:r>
                      <a:r>
                        <a:rPr lang="en-SG" sz="1200" dirty="0"/>
                        <a:t>': 200</a:t>
                      </a:r>
                      <a:endParaRPr lang="en-GB" sz="1200" dirty="0"/>
                    </a:p>
                  </a:txBody>
                  <a:tcPr/>
                </a:tc>
                <a:tc>
                  <a:txBody>
                    <a:bodyPr/>
                    <a:lstStyle/>
                    <a:p>
                      <a:r>
                        <a:rPr lang="en-SG" dirty="0"/>
                        <a:t>0.6059</a:t>
                      </a:r>
                      <a:endParaRPr lang="en-GB" dirty="0"/>
                    </a:p>
                  </a:txBody>
                  <a:tcPr/>
                </a:tc>
                <a:tc>
                  <a:txBody>
                    <a:bodyPr/>
                    <a:lstStyle/>
                    <a:p>
                      <a:r>
                        <a:rPr lang="en-SG" dirty="0"/>
                        <a:t>0.6121</a:t>
                      </a:r>
                      <a:endParaRPr lang="en-GB" dirty="0"/>
                    </a:p>
                  </a:txBody>
                  <a:tcPr/>
                </a:tc>
                <a:tc>
                  <a:txBody>
                    <a:bodyPr/>
                    <a:lstStyle/>
                    <a:p>
                      <a:r>
                        <a:rPr lang="en-SG" dirty="0"/>
                        <a:t>0.6041</a:t>
                      </a:r>
                      <a:endParaRPr lang="en-GB" dirty="0"/>
                    </a:p>
                  </a:txBody>
                  <a:tcPr/>
                </a:tc>
                <a:extLst>
                  <a:ext uri="{0D108BD9-81ED-4DB2-BD59-A6C34878D82A}">
                    <a16:rowId xmlns:a16="http://schemas.microsoft.com/office/drawing/2014/main" val="3540341356"/>
                  </a:ext>
                </a:extLst>
              </a:tr>
            </a:tbl>
          </a:graphicData>
        </a:graphic>
      </p:graphicFrame>
    </p:spTree>
    <p:extLst>
      <p:ext uri="{BB962C8B-B14F-4D97-AF65-F5344CB8AC3E}">
        <p14:creationId xmlns:p14="http://schemas.microsoft.com/office/powerpoint/2010/main" val="218862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FF24-12AF-4C0F-8027-9460F48D5503}"/>
              </a:ext>
            </a:extLst>
          </p:cNvPr>
          <p:cNvSpPr>
            <a:spLocks noGrp="1"/>
          </p:cNvSpPr>
          <p:nvPr>
            <p:ph type="title"/>
          </p:nvPr>
        </p:nvSpPr>
        <p:spPr/>
        <p:txBody>
          <a:bodyPr/>
          <a:lstStyle/>
          <a:p>
            <a:r>
              <a:rPr lang="en-GB" dirty="0"/>
              <a:t>Optimisation of the models</a:t>
            </a:r>
          </a:p>
        </p:txBody>
      </p:sp>
      <p:graphicFrame>
        <p:nvGraphicFramePr>
          <p:cNvPr id="4" name="Table 4">
            <a:extLst>
              <a:ext uri="{FF2B5EF4-FFF2-40B4-BE49-F238E27FC236}">
                <a16:creationId xmlns:a16="http://schemas.microsoft.com/office/drawing/2014/main" id="{FEE915B4-E650-4B6E-B9FB-0BB9A3A87B1D}"/>
              </a:ext>
            </a:extLst>
          </p:cNvPr>
          <p:cNvGraphicFramePr>
            <a:graphicFrameLocks noGrp="1"/>
          </p:cNvGraphicFramePr>
          <p:nvPr>
            <p:ph idx="1"/>
            <p:extLst>
              <p:ext uri="{D42A27DB-BD31-4B8C-83A1-F6EECF244321}">
                <p14:modId xmlns:p14="http://schemas.microsoft.com/office/powerpoint/2010/main" val="2291544710"/>
              </p:ext>
            </p:extLst>
          </p:nvPr>
        </p:nvGraphicFramePr>
        <p:xfrm>
          <a:off x="455300" y="1416080"/>
          <a:ext cx="11270751" cy="5303520"/>
        </p:xfrm>
        <a:graphic>
          <a:graphicData uri="http://schemas.openxmlformats.org/drawingml/2006/table">
            <a:tbl>
              <a:tblPr firstRow="1" bandRow="1">
                <a:tableStyleId>{5C22544A-7EE6-4342-B048-85BDC9FD1C3A}</a:tableStyleId>
              </a:tblPr>
              <a:tblGrid>
                <a:gridCol w="1962364">
                  <a:extLst>
                    <a:ext uri="{9D8B030D-6E8A-4147-A177-3AD203B41FA5}">
                      <a16:colId xmlns:a16="http://schemas.microsoft.com/office/drawing/2014/main" val="746332285"/>
                    </a:ext>
                  </a:extLst>
                </a:gridCol>
                <a:gridCol w="1099335">
                  <a:extLst>
                    <a:ext uri="{9D8B030D-6E8A-4147-A177-3AD203B41FA5}">
                      <a16:colId xmlns:a16="http://schemas.microsoft.com/office/drawing/2014/main" val="1804951014"/>
                    </a:ext>
                  </a:extLst>
                </a:gridCol>
                <a:gridCol w="2958957">
                  <a:extLst>
                    <a:ext uri="{9D8B030D-6E8A-4147-A177-3AD203B41FA5}">
                      <a16:colId xmlns:a16="http://schemas.microsoft.com/office/drawing/2014/main" val="3853072776"/>
                    </a:ext>
                  </a:extLst>
                </a:gridCol>
                <a:gridCol w="1787704">
                  <a:extLst>
                    <a:ext uri="{9D8B030D-6E8A-4147-A177-3AD203B41FA5}">
                      <a16:colId xmlns:a16="http://schemas.microsoft.com/office/drawing/2014/main" val="1527387692"/>
                    </a:ext>
                  </a:extLst>
                </a:gridCol>
                <a:gridCol w="1972638">
                  <a:extLst>
                    <a:ext uri="{9D8B030D-6E8A-4147-A177-3AD203B41FA5}">
                      <a16:colId xmlns:a16="http://schemas.microsoft.com/office/drawing/2014/main" val="1776011120"/>
                    </a:ext>
                  </a:extLst>
                </a:gridCol>
                <a:gridCol w="1489753">
                  <a:extLst>
                    <a:ext uri="{9D8B030D-6E8A-4147-A177-3AD203B41FA5}">
                      <a16:colId xmlns:a16="http://schemas.microsoft.com/office/drawing/2014/main" val="2925334271"/>
                    </a:ext>
                  </a:extLst>
                </a:gridCol>
              </a:tblGrid>
              <a:tr h="370840">
                <a:tc>
                  <a:txBody>
                    <a:bodyPr/>
                    <a:lstStyle/>
                    <a:p>
                      <a:endParaRPr lang="en-GB" dirty="0"/>
                    </a:p>
                  </a:txBody>
                  <a:tcPr/>
                </a:tc>
                <a:tc>
                  <a:txBody>
                    <a:bodyPr/>
                    <a:lstStyle/>
                    <a:p>
                      <a:endParaRPr lang="en-GB" dirty="0"/>
                    </a:p>
                  </a:txBody>
                  <a:tcPr/>
                </a:tc>
                <a:tc>
                  <a:txBody>
                    <a:bodyPr/>
                    <a:lstStyle/>
                    <a:p>
                      <a:r>
                        <a:rPr lang="en-GB" dirty="0"/>
                        <a:t>Best Params</a:t>
                      </a:r>
                    </a:p>
                  </a:txBody>
                  <a:tcPr/>
                </a:tc>
                <a:tc>
                  <a:txBody>
                    <a:bodyPr/>
                    <a:lstStyle/>
                    <a:p>
                      <a:r>
                        <a:rPr lang="en-GB" dirty="0" err="1"/>
                        <a:t>Best_score</a:t>
                      </a:r>
                      <a:r>
                        <a:rPr lang="en-GB" dirty="0"/>
                        <a:t> </a:t>
                      </a:r>
                    </a:p>
                  </a:txBody>
                  <a:tcPr/>
                </a:tc>
                <a:tc>
                  <a:txBody>
                    <a:bodyPr/>
                    <a:lstStyle/>
                    <a:p>
                      <a:r>
                        <a:rPr lang="en-GB" dirty="0"/>
                        <a:t>Score on Train Set </a:t>
                      </a:r>
                    </a:p>
                  </a:txBody>
                  <a:tcPr/>
                </a:tc>
                <a:tc>
                  <a:txBody>
                    <a:bodyPr/>
                    <a:lstStyle/>
                    <a:p>
                      <a:r>
                        <a:rPr lang="en-GB" dirty="0"/>
                        <a:t>Score on Test Set </a:t>
                      </a:r>
                    </a:p>
                  </a:txBody>
                  <a:tcPr/>
                </a:tc>
                <a:extLst>
                  <a:ext uri="{0D108BD9-81ED-4DB2-BD59-A6C34878D82A}">
                    <a16:rowId xmlns:a16="http://schemas.microsoft.com/office/drawing/2014/main" val="381598185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Multinomial NB </a:t>
                      </a:r>
                    </a:p>
                    <a:p>
                      <a:endParaRPr lang="en-GB" dirty="0"/>
                    </a:p>
                  </a:txBody>
                  <a:tcPr/>
                </a:tc>
                <a:tc>
                  <a:txBody>
                    <a:bodyPr/>
                    <a:lstStyle/>
                    <a:p>
                      <a:r>
                        <a:rPr lang="en-GB" dirty="0"/>
                        <a:t>CVEC</a:t>
                      </a:r>
                    </a:p>
                  </a:txBody>
                  <a:tcPr/>
                </a:tc>
                <a:tc>
                  <a:txBody>
                    <a:bodyPr/>
                    <a:lstStyle/>
                    <a:p>
                      <a:r>
                        <a:rPr lang="en-GB" sz="1200" dirty="0"/>
                        <a:t>-</a:t>
                      </a:r>
                    </a:p>
                  </a:txBody>
                  <a:tcPr/>
                </a:tc>
                <a:tc>
                  <a:txBody>
                    <a:bodyPr/>
                    <a:lstStyle/>
                    <a:p>
                      <a:r>
                        <a:rPr lang="en-SG" dirty="0"/>
                        <a:t>0.6502</a:t>
                      </a:r>
                      <a:endParaRPr lang="en-GB" dirty="0"/>
                    </a:p>
                  </a:txBody>
                  <a:tcPr/>
                </a:tc>
                <a:tc>
                  <a:txBody>
                    <a:bodyPr/>
                    <a:lstStyle/>
                    <a:p>
                      <a:r>
                        <a:rPr lang="en-SG" dirty="0"/>
                        <a:t>0.8148</a:t>
                      </a:r>
                      <a:endParaRPr lang="en-GB" dirty="0"/>
                    </a:p>
                  </a:txBody>
                  <a:tcPr/>
                </a:tc>
                <a:tc>
                  <a:txBody>
                    <a:bodyPr/>
                    <a:lstStyle/>
                    <a:p>
                      <a:r>
                        <a:rPr lang="en-SG" dirty="0"/>
                        <a:t>0.6611</a:t>
                      </a:r>
                      <a:endParaRPr lang="en-GB" dirty="0"/>
                    </a:p>
                  </a:txBody>
                  <a:tcPr/>
                </a:tc>
                <a:extLst>
                  <a:ext uri="{0D108BD9-81ED-4DB2-BD59-A6C34878D82A}">
                    <a16:rowId xmlns:a16="http://schemas.microsoft.com/office/drawing/2014/main" val="1247798181"/>
                  </a:ext>
                </a:extLst>
              </a:tr>
              <a:tr h="370840">
                <a:tc>
                  <a:txBody>
                    <a:bodyPr/>
                    <a:lstStyle/>
                    <a:p>
                      <a:r>
                        <a:rPr lang="en-GB" dirty="0"/>
                        <a:t>Multinomial NB </a:t>
                      </a:r>
                    </a:p>
                  </a:txBody>
                  <a:tcPr/>
                </a:tc>
                <a:tc>
                  <a:txBody>
                    <a:bodyPr/>
                    <a:lstStyle/>
                    <a:p>
                      <a:r>
                        <a:rPr lang="en-GB" dirty="0"/>
                        <a:t>CVEC</a:t>
                      </a:r>
                    </a:p>
                  </a:txBody>
                  <a:tcPr/>
                </a:tc>
                <a:tc>
                  <a:txBody>
                    <a:bodyPr/>
                    <a:lstStyle/>
                    <a:p>
                      <a:r>
                        <a:rPr lang="en-SG" sz="1200" dirty="0"/>
                        <a:t>{'</a:t>
                      </a:r>
                      <a:r>
                        <a:rPr lang="en-SG" sz="1200" dirty="0" err="1"/>
                        <a:t>cvec</a:t>
                      </a:r>
                      <a:r>
                        <a:rPr lang="en-SG" sz="1200" dirty="0"/>
                        <a:t>__</a:t>
                      </a:r>
                      <a:r>
                        <a:rPr lang="en-SG" sz="1200" dirty="0" err="1"/>
                        <a:t>max_df</a:t>
                      </a:r>
                      <a:r>
                        <a:rPr lang="en-SG" sz="1200" dirty="0"/>
                        <a:t>': 0.45, '</a:t>
                      </a:r>
                      <a:r>
                        <a:rPr lang="en-SG" sz="1200" dirty="0" err="1"/>
                        <a:t>cvec</a:t>
                      </a:r>
                      <a:r>
                        <a:rPr lang="en-SG" sz="1200" dirty="0"/>
                        <a:t>__</a:t>
                      </a:r>
                      <a:r>
                        <a:rPr lang="en-SG" sz="1200" dirty="0" err="1"/>
                        <a:t>max_features</a:t>
                      </a:r>
                      <a:r>
                        <a:rPr lang="en-SG" sz="1200" dirty="0"/>
                        <a:t>': 10000, '</a:t>
                      </a:r>
                      <a:r>
                        <a:rPr lang="en-SG" sz="1200" dirty="0" err="1"/>
                        <a:t>cvec</a:t>
                      </a:r>
                      <a:r>
                        <a:rPr lang="en-SG" sz="1200" dirty="0"/>
                        <a:t>__</a:t>
                      </a:r>
                      <a:r>
                        <a:rPr lang="en-SG" sz="1200" dirty="0" err="1"/>
                        <a:t>min_df</a:t>
                      </a:r>
                      <a:r>
                        <a:rPr lang="en-SG" sz="1200" dirty="0"/>
                        <a:t>': 1, </a:t>
                      </a:r>
                    </a:p>
                    <a:p>
                      <a:r>
                        <a:rPr lang="en-SG" sz="1200" dirty="0"/>
                        <a:t>'</a:t>
                      </a:r>
                      <a:r>
                        <a:rPr lang="en-SG" sz="1200" dirty="0" err="1"/>
                        <a:t>cvec</a:t>
                      </a:r>
                      <a:r>
                        <a:rPr lang="en-SG" sz="1200" dirty="0"/>
                        <a:t>__</a:t>
                      </a:r>
                      <a:r>
                        <a:rPr lang="en-SG" sz="1200" dirty="0" err="1"/>
                        <a:t>ngram_range</a:t>
                      </a:r>
                      <a:r>
                        <a:rPr lang="en-SG" sz="1200" dirty="0"/>
                        <a:t>': (1, 2)}</a:t>
                      </a:r>
                      <a:endParaRPr lang="en-GB" sz="1200" dirty="0"/>
                    </a:p>
                  </a:txBody>
                  <a:tcPr/>
                </a:tc>
                <a:tc>
                  <a:txBody>
                    <a:bodyPr/>
                    <a:lstStyle/>
                    <a:p>
                      <a:r>
                        <a:rPr lang="en-SG" dirty="0"/>
                        <a:t>0.6681</a:t>
                      </a:r>
                      <a:endParaRPr lang="en-GB" dirty="0"/>
                    </a:p>
                  </a:txBody>
                  <a:tcPr/>
                </a:tc>
                <a:tc>
                  <a:txBody>
                    <a:bodyPr/>
                    <a:lstStyle/>
                    <a:p>
                      <a:r>
                        <a:rPr lang="en-SG" dirty="0"/>
                        <a:t>0.7910</a:t>
                      </a:r>
                      <a:endParaRPr lang="en-GB" dirty="0"/>
                    </a:p>
                  </a:txBody>
                  <a:tcPr/>
                </a:tc>
                <a:tc>
                  <a:txBody>
                    <a:bodyPr/>
                    <a:lstStyle/>
                    <a:p>
                      <a:r>
                        <a:rPr lang="en-SG" dirty="0"/>
                        <a:t>0.6732</a:t>
                      </a:r>
                      <a:endParaRPr lang="en-GB" dirty="0"/>
                    </a:p>
                  </a:txBody>
                  <a:tcPr/>
                </a:tc>
                <a:extLst>
                  <a:ext uri="{0D108BD9-81ED-4DB2-BD59-A6C34878D82A}">
                    <a16:rowId xmlns:a16="http://schemas.microsoft.com/office/drawing/2014/main" val="1830118084"/>
                  </a:ext>
                </a:extLst>
              </a:tr>
              <a:tr h="370840">
                <a:tc>
                  <a:txBody>
                    <a:bodyPr/>
                    <a:lstStyle/>
                    <a:p>
                      <a:r>
                        <a:rPr lang="en-GB" dirty="0">
                          <a:solidFill>
                            <a:srgbClr val="0070C0"/>
                          </a:solidFill>
                        </a:rPr>
                        <a:t>Multinomial NB</a:t>
                      </a:r>
                    </a:p>
                  </a:txBody>
                  <a:tcPr/>
                </a:tc>
                <a:tc>
                  <a:txBody>
                    <a:bodyPr/>
                    <a:lstStyle/>
                    <a:p>
                      <a:r>
                        <a:rPr lang="en-GB" dirty="0">
                          <a:solidFill>
                            <a:srgbClr val="0070C0"/>
                          </a:solidFill>
                        </a:rPr>
                        <a:t>TVEC</a:t>
                      </a:r>
                    </a:p>
                  </a:txBody>
                  <a:tcPr/>
                </a:tc>
                <a:tc>
                  <a:txBody>
                    <a:bodyPr/>
                    <a:lstStyle/>
                    <a:p>
                      <a:r>
                        <a:rPr lang="en-SG" sz="1200" dirty="0">
                          <a:solidFill>
                            <a:srgbClr val="0070C0"/>
                          </a:solidFill>
                        </a:rPr>
                        <a:t>{'</a:t>
                      </a:r>
                      <a:r>
                        <a:rPr lang="en-SG" sz="1200" dirty="0" err="1">
                          <a:solidFill>
                            <a:srgbClr val="0070C0"/>
                          </a:solidFill>
                        </a:rPr>
                        <a:t>tvec</a:t>
                      </a:r>
                      <a:r>
                        <a:rPr lang="en-SG" sz="1200" dirty="0">
                          <a:solidFill>
                            <a:srgbClr val="0070C0"/>
                          </a:solidFill>
                        </a:rPr>
                        <a:t>__</a:t>
                      </a:r>
                      <a:r>
                        <a:rPr lang="en-SG" sz="1200" dirty="0" err="1">
                          <a:solidFill>
                            <a:srgbClr val="0070C0"/>
                          </a:solidFill>
                        </a:rPr>
                        <a:t>max_df</a:t>
                      </a:r>
                      <a:r>
                        <a:rPr lang="en-SG" sz="1200" dirty="0">
                          <a:solidFill>
                            <a:srgbClr val="0070C0"/>
                          </a:solidFill>
                        </a:rPr>
                        <a:t>': 0.3, </a:t>
                      </a:r>
                    </a:p>
                    <a:p>
                      <a:r>
                        <a:rPr lang="en-SG" sz="1200" dirty="0">
                          <a:solidFill>
                            <a:srgbClr val="0070C0"/>
                          </a:solidFill>
                        </a:rPr>
                        <a:t>'</a:t>
                      </a:r>
                      <a:r>
                        <a:rPr lang="en-SG" sz="1200" dirty="0" err="1">
                          <a:solidFill>
                            <a:srgbClr val="0070C0"/>
                          </a:solidFill>
                        </a:rPr>
                        <a:t>tvec</a:t>
                      </a:r>
                      <a:r>
                        <a:rPr lang="en-SG" sz="1200" dirty="0">
                          <a:solidFill>
                            <a:srgbClr val="0070C0"/>
                          </a:solidFill>
                        </a:rPr>
                        <a:t>__</a:t>
                      </a:r>
                      <a:r>
                        <a:rPr lang="en-SG" sz="1200" dirty="0" err="1">
                          <a:solidFill>
                            <a:srgbClr val="0070C0"/>
                          </a:solidFill>
                        </a:rPr>
                        <a:t>max_features</a:t>
                      </a:r>
                      <a:r>
                        <a:rPr lang="en-SG" sz="1200" dirty="0">
                          <a:solidFill>
                            <a:srgbClr val="0070C0"/>
                          </a:solidFill>
                        </a:rPr>
                        <a:t>': 11000, '</a:t>
                      </a:r>
                      <a:r>
                        <a:rPr lang="en-SG" sz="1200" dirty="0" err="1">
                          <a:solidFill>
                            <a:srgbClr val="0070C0"/>
                          </a:solidFill>
                        </a:rPr>
                        <a:t>tvec</a:t>
                      </a:r>
                      <a:r>
                        <a:rPr lang="en-SG" sz="1200" dirty="0">
                          <a:solidFill>
                            <a:srgbClr val="0070C0"/>
                          </a:solidFill>
                        </a:rPr>
                        <a:t>__</a:t>
                      </a:r>
                      <a:r>
                        <a:rPr lang="en-SG" sz="1200" dirty="0" err="1">
                          <a:solidFill>
                            <a:srgbClr val="0070C0"/>
                          </a:solidFill>
                        </a:rPr>
                        <a:t>min_df</a:t>
                      </a:r>
                      <a:r>
                        <a:rPr lang="en-SG" sz="1200" dirty="0">
                          <a:solidFill>
                            <a:srgbClr val="0070C0"/>
                          </a:solidFill>
                        </a:rPr>
                        <a:t>': 3,</a:t>
                      </a:r>
                    </a:p>
                    <a:p>
                      <a:r>
                        <a:rPr lang="en-SG" sz="1200" dirty="0">
                          <a:solidFill>
                            <a:srgbClr val="0070C0"/>
                          </a:solidFill>
                        </a:rPr>
                        <a:t> '</a:t>
                      </a:r>
                      <a:r>
                        <a:rPr lang="en-SG" sz="1200" dirty="0" err="1">
                          <a:solidFill>
                            <a:srgbClr val="0070C0"/>
                          </a:solidFill>
                        </a:rPr>
                        <a:t>tvec</a:t>
                      </a:r>
                      <a:r>
                        <a:rPr lang="en-SG" sz="1200" dirty="0">
                          <a:solidFill>
                            <a:srgbClr val="0070C0"/>
                          </a:solidFill>
                        </a:rPr>
                        <a:t>__</a:t>
                      </a:r>
                      <a:r>
                        <a:rPr lang="en-SG" sz="1200" dirty="0" err="1">
                          <a:solidFill>
                            <a:srgbClr val="0070C0"/>
                          </a:solidFill>
                        </a:rPr>
                        <a:t>ngram_range</a:t>
                      </a:r>
                      <a:r>
                        <a:rPr lang="en-SG" sz="1200" dirty="0">
                          <a:solidFill>
                            <a:srgbClr val="0070C0"/>
                          </a:solidFill>
                        </a:rPr>
                        <a:t>': (1, 4)}</a:t>
                      </a:r>
                      <a:endParaRPr lang="en-GB" sz="1200" dirty="0">
                        <a:solidFill>
                          <a:srgbClr val="0070C0"/>
                        </a:solidFill>
                      </a:endParaRPr>
                    </a:p>
                  </a:txBody>
                  <a:tcPr/>
                </a:tc>
                <a:tc>
                  <a:txBody>
                    <a:bodyPr/>
                    <a:lstStyle/>
                    <a:p>
                      <a:r>
                        <a:rPr lang="en-SG" dirty="0">
                          <a:solidFill>
                            <a:srgbClr val="0070C0"/>
                          </a:solidFill>
                        </a:rPr>
                        <a:t>0.6957</a:t>
                      </a:r>
                      <a:endParaRPr lang="en-GB" dirty="0">
                        <a:solidFill>
                          <a:srgbClr val="0070C0"/>
                        </a:solidFill>
                      </a:endParaRPr>
                    </a:p>
                  </a:txBody>
                  <a:tcPr/>
                </a:tc>
                <a:tc>
                  <a:txBody>
                    <a:bodyPr/>
                    <a:lstStyle/>
                    <a:p>
                      <a:r>
                        <a:rPr lang="en-SG" dirty="0">
                          <a:solidFill>
                            <a:srgbClr val="0070C0"/>
                          </a:solidFill>
                        </a:rPr>
                        <a:t>0.8377</a:t>
                      </a:r>
                      <a:endParaRPr lang="en-GB" dirty="0">
                        <a:solidFill>
                          <a:srgbClr val="0070C0"/>
                        </a:solidFill>
                      </a:endParaRPr>
                    </a:p>
                  </a:txBody>
                  <a:tcPr/>
                </a:tc>
                <a:tc>
                  <a:txBody>
                    <a:bodyPr/>
                    <a:lstStyle/>
                    <a:p>
                      <a:r>
                        <a:rPr lang="en-SG" dirty="0">
                          <a:solidFill>
                            <a:srgbClr val="0070C0"/>
                          </a:solidFill>
                        </a:rPr>
                        <a:t>0.6873</a:t>
                      </a:r>
                      <a:endParaRPr lang="en-GB" dirty="0">
                        <a:solidFill>
                          <a:srgbClr val="0070C0"/>
                        </a:solidFill>
                      </a:endParaRPr>
                    </a:p>
                  </a:txBody>
                  <a:tcPr/>
                </a:tc>
                <a:extLst>
                  <a:ext uri="{0D108BD9-81ED-4DB2-BD59-A6C34878D82A}">
                    <a16:rowId xmlns:a16="http://schemas.microsoft.com/office/drawing/2014/main" val="3320225395"/>
                  </a:ext>
                </a:extLst>
              </a:tr>
              <a:tr h="370840">
                <a:tc>
                  <a:txBody>
                    <a:bodyPr/>
                    <a:lstStyle/>
                    <a:p>
                      <a:r>
                        <a:rPr lang="en-GB" dirty="0"/>
                        <a:t>Random Forests</a:t>
                      </a:r>
                    </a:p>
                  </a:txBody>
                  <a:tcPr/>
                </a:tc>
                <a:tc>
                  <a:txBody>
                    <a:bodyPr/>
                    <a:lstStyle/>
                    <a:p>
                      <a:r>
                        <a:rPr lang="en-GB" dirty="0"/>
                        <a:t>CVEC</a:t>
                      </a:r>
                    </a:p>
                  </a:txBody>
                  <a:tcPr/>
                </a:tc>
                <a:tc>
                  <a:txBody>
                    <a:bodyPr/>
                    <a:lstStyle/>
                    <a:p>
                      <a:r>
                        <a:rPr lang="en-SG" sz="1200" dirty="0"/>
                        <a:t>'rf__</a:t>
                      </a:r>
                      <a:r>
                        <a:rPr lang="en-SG" sz="1200" dirty="0" err="1"/>
                        <a:t>ccp_alpha</a:t>
                      </a:r>
                      <a:r>
                        <a:rPr lang="en-SG" sz="1200" dirty="0"/>
                        <a:t>': 0, ‘</a:t>
                      </a:r>
                    </a:p>
                    <a:p>
                      <a:r>
                        <a:rPr lang="en-SG" sz="1200" dirty="0"/>
                        <a:t>rf__</a:t>
                      </a:r>
                      <a:r>
                        <a:rPr lang="en-SG" sz="1200" dirty="0" err="1"/>
                        <a:t>max_depth</a:t>
                      </a:r>
                      <a:r>
                        <a:rPr lang="en-SG" sz="1200" dirty="0"/>
                        <a:t>': 7, </a:t>
                      </a:r>
                    </a:p>
                    <a:p>
                      <a:r>
                        <a:rPr lang="en-SG" sz="1200" dirty="0"/>
                        <a:t>'rf__</a:t>
                      </a:r>
                      <a:r>
                        <a:rPr lang="en-SG" sz="1200" dirty="0" err="1"/>
                        <a:t>max_features</a:t>
                      </a:r>
                      <a:r>
                        <a:rPr lang="en-SG" sz="1200" dirty="0"/>
                        <a:t>': 'sqrt', 'rf__</a:t>
                      </a:r>
                      <a:r>
                        <a:rPr lang="en-SG" sz="1200" dirty="0" err="1"/>
                        <a:t>min_samples_leaf</a:t>
                      </a:r>
                      <a:r>
                        <a:rPr lang="en-SG" sz="1200" dirty="0"/>
                        <a:t>': 7, 'rf__</a:t>
                      </a:r>
                      <a:r>
                        <a:rPr lang="en-SG" sz="1200" dirty="0" err="1"/>
                        <a:t>min_samples_split</a:t>
                      </a:r>
                      <a:r>
                        <a:rPr lang="en-SG" sz="1200" dirty="0"/>
                        <a:t>': 15, 'rf__</a:t>
                      </a:r>
                      <a:r>
                        <a:rPr lang="en-SG" sz="1200" dirty="0" err="1"/>
                        <a:t>n_estimators</a:t>
                      </a:r>
                      <a:r>
                        <a:rPr lang="en-SG" sz="1200" dirty="0"/>
                        <a:t>': 200</a:t>
                      </a:r>
                      <a:endParaRPr lang="en-GB" sz="1200" dirty="0"/>
                    </a:p>
                  </a:txBody>
                  <a:tcPr/>
                </a:tc>
                <a:tc>
                  <a:txBody>
                    <a:bodyPr/>
                    <a:lstStyle/>
                    <a:p>
                      <a:r>
                        <a:rPr lang="en-SG" dirty="0"/>
                        <a:t>0.6402</a:t>
                      </a:r>
                      <a:endParaRPr lang="en-GB" dirty="0"/>
                    </a:p>
                  </a:txBody>
                  <a:tcPr/>
                </a:tc>
                <a:tc>
                  <a:txBody>
                    <a:bodyPr/>
                    <a:lstStyle/>
                    <a:p>
                      <a:r>
                        <a:rPr lang="en-SG" dirty="0"/>
                        <a:t>0.6749</a:t>
                      </a:r>
                      <a:endParaRPr lang="en-GB" dirty="0"/>
                    </a:p>
                  </a:txBody>
                  <a:tcPr/>
                </a:tc>
                <a:tc>
                  <a:txBody>
                    <a:bodyPr/>
                    <a:lstStyle/>
                    <a:p>
                      <a:r>
                        <a:rPr lang="en-SG" dirty="0"/>
                        <a:t>0.6341</a:t>
                      </a:r>
                      <a:endParaRPr lang="en-GB" dirty="0"/>
                    </a:p>
                  </a:txBody>
                  <a:tcPr/>
                </a:tc>
                <a:extLst>
                  <a:ext uri="{0D108BD9-81ED-4DB2-BD59-A6C34878D82A}">
                    <a16:rowId xmlns:a16="http://schemas.microsoft.com/office/drawing/2014/main" val="2605340609"/>
                  </a:ext>
                </a:extLst>
              </a:tr>
              <a:tr h="370840">
                <a:tc>
                  <a:txBody>
                    <a:bodyPr/>
                    <a:lstStyle/>
                    <a:p>
                      <a:r>
                        <a:rPr lang="en-GB" dirty="0"/>
                        <a:t>Extra Trees</a:t>
                      </a:r>
                    </a:p>
                  </a:txBody>
                  <a:tcPr/>
                </a:tc>
                <a:tc>
                  <a:txBody>
                    <a:bodyPr/>
                    <a:lstStyle/>
                    <a:p>
                      <a:r>
                        <a:rPr lang="en-GB" dirty="0"/>
                        <a:t>CVEC</a:t>
                      </a:r>
                    </a:p>
                  </a:txBody>
                  <a:tcPr/>
                </a:tc>
                <a:tc>
                  <a:txBody>
                    <a:bodyPr/>
                    <a:lstStyle/>
                    <a:p>
                      <a:r>
                        <a:rPr lang="en-SG" sz="1200" dirty="0"/>
                        <a:t>'et__</a:t>
                      </a:r>
                      <a:r>
                        <a:rPr lang="en-SG" sz="1200" dirty="0" err="1"/>
                        <a:t>ccp_alpha</a:t>
                      </a:r>
                      <a:r>
                        <a:rPr lang="en-SG" sz="1200" dirty="0"/>
                        <a:t>': 0, ‘</a:t>
                      </a:r>
                    </a:p>
                    <a:p>
                      <a:r>
                        <a:rPr lang="en-SG" sz="1200" dirty="0"/>
                        <a:t>et__</a:t>
                      </a:r>
                      <a:r>
                        <a:rPr lang="en-SG" sz="1200" dirty="0" err="1"/>
                        <a:t>max_depth</a:t>
                      </a:r>
                      <a:r>
                        <a:rPr lang="en-SG" sz="1200" dirty="0"/>
                        <a:t>': 6, </a:t>
                      </a:r>
                    </a:p>
                    <a:p>
                      <a:r>
                        <a:rPr lang="en-SG" sz="1200" dirty="0"/>
                        <a:t>'et__</a:t>
                      </a:r>
                      <a:r>
                        <a:rPr lang="en-SG" sz="1200" dirty="0" err="1"/>
                        <a:t>max_features</a:t>
                      </a:r>
                      <a:r>
                        <a:rPr lang="en-SG" sz="1200" dirty="0"/>
                        <a:t>': 0.5, 'et__</a:t>
                      </a:r>
                      <a:r>
                        <a:rPr lang="en-SG" sz="1200" dirty="0" err="1"/>
                        <a:t>min_samples_leaf</a:t>
                      </a:r>
                      <a:r>
                        <a:rPr lang="en-SG" sz="1200" dirty="0"/>
                        <a:t>': 7, 'et__</a:t>
                      </a:r>
                      <a:r>
                        <a:rPr lang="en-SG" sz="1200" dirty="0" err="1"/>
                        <a:t>min_samples_split</a:t>
                      </a:r>
                      <a:r>
                        <a:rPr lang="en-SG" sz="1200" dirty="0"/>
                        <a:t>': 10, 'et__</a:t>
                      </a:r>
                      <a:r>
                        <a:rPr lang="en-SG" sz="1200" dirty="0" err="1"/>
                        <a:t>n_estimators</a:t>
                      </a:r>
                      <a:r>
                        <a:rPr lang="en-SG" sz="1200" dirty="0"/>
                        <a:t>': 200</a:t>
                      </a:r>
                      <a:endParaRPr lang="en-GB" sz="1200" dirty="0"/>
                    </a:p>
                  </a:txBody>
                  <a:tcPr/>
                </a:tc>
                <a:tc>
                  <a:txBody>
                    <a:bodyPr/>
                    <a:lstStyle/>
                    <a:p>
                      <a:r>
                        <a:rPr lang="en-SG" dirty="0"/>
                        <a:t>0.6059</a:t>
                      </a:r>
                      <a:endParaRPr lang="en-GB" dirty="0"/>
                    </a:p>
                  </a:txBody>
                  <a:tcPr/>
                </a:tc>
                <a:tc>
                  <a:txBody>
                    <a:bodyPr/>
                    <a:lstStyle/>
                    <a:p>
                      <a:r>
                        <a:rPr lang="en-SG" dirty="0"/>
                        <a:t>0.6121</a:t>
                      </a:r>
                      <a:endParaRPr lang="en-GB" dirty="0"/>
                    </a:p>
                  </a:txBody>
                  <a:tcPr/>
                </a:tc>
                <a:tc>
                  <a:txBody>
                    <a:bodyPr/>
                    <a:lstStyle/>
                    <a:p>
                      <a:r>
                        <a:rPr lang="en-SG" dirty="0"/>
                        <a:t>0.6041</a:t>
                      </a:r>
                      <a:endParaRPr lang="en-GB" dirty="0"/>
                    </a:p>
                  </a:txBody>
                  <a:tcPr/>
                </a:tc>
                <a:extLst>
                  <a:ext uri="{0D108BD9-81ED-4DB2-BD59-A6C34878D82A}">
                    <a16:rowId xmlns:a16="http://schemas.microsoft.com/office/drawing/2014/main" val="3540341356"/>
                  </a:ext>
                </a:extLst>
              </a:tr>
            </a:tbl>
          </a:graphicData>
        </a:graphic>
      </p:graphicFrame>
    </p:spTree>
    <p:extLst>
      <p:ext uri="{BB962C8B-B14F-4D97-AF65-F5344CB8AC3E}">
        <p14:creationId xmlns:p14="http://schemas.microsoft.com/office/powerpoint/2010/main" val="3847257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32FC-9EC1-4A27-BAA0-148C389F93EF}"/>
              </a:ext>
            </a:extLst>
          </p:cNvPr>
          <p:cNvSpPr>
            <a:spLocks noGrp="1"/>
          </p:cNvSpPr>
          <p:nvPr>
            <p:ph type="title"/>
          </p:nvPr>
        </p:nvSpPr>
        <p:spPr/>
        <p:txBody>
          <a:bodyPr/>
          <a:lstStyle/>
          <a:p>
            <a:r>
              <a:rPr lang="en-GB" dirty="0"/>
              <a:t>Multinomial NB - TVEC</a:t>
            </a:r>
          </a:p>
        </p:txBody>
      </p:sp>
      <p:sp>
        <p:nvSpPr>
          <p:cNvPr id="3" name="Content Placeholder 2">
            <a:extLst>
              <a:ext uri="{FF2B5EF4-FFF2-40B4-BE49-F238E27FC236}">
                <a16:creationId xmlns:a16="http://schemas.microsoft.com/office/drawing/2014/main" id="{357E2895-460F-4B0B-BBB9-CF3E3FA1AB4F}"/>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04510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32FC-9EC1-4A27-BAA0-148C389F93EF}"/>
              </a:ext>
            </a:extLst>
          </p:cNvPr>
          <p:cNvSpPr>
            <a:spLocks noGrp="1"/>
          </p:cNvSpPr>
          <p:nvPr>
            <p:ph type="title"/>
          </p:nvPr>
        </p:nvSpPr>
        <p:spPr/>
        <p:txBody>
          <a:bodyPr/>
          <a:lstStyle/>
          <a:p>
            <a:r>
              <a:rPr lang="en-GB" dirty="0"/>
              <a:t>Multinomial NB - TVEC</a:t>
            </a:r>
          </a:p>
        </p:txBody>
      </p:sp>
      <p:sp>
        <p:nvSpPr>
          <p:cNvPr id="3" name="Content Placeholder 2">
            <a:extLst>
              <a:ext uri="{FF2B5EF4-FFF2-40B4-BE49-F238E27FC236}">
                <a16:creationId xmlns:a16="http://schemas.microsoft.com/office/drawing/2014/main" id="{357E2895-460F-4B0B-BBB9-CF3E3FA1AB4F}"/>
              </a:ext>
            </a:extLst>
          </p:cNvPr>
          <p:cNvSpPr>
            <a:spLocks noGrp="1"/>
          </p:cNvSpPr>
          <p:nvPr>
            <p:ph idx="1"/>
          </p:nvPr>
        </p:nvSpPr>
        <p:spPr>
          <a:xfrm>
            <a:off x="7911101" y="1732449"/>
            <a:ext cx="3356456" cy="4058751"/>
          </a:xfrm>
        </p:spPr>
        <p:txBody>
          <a:bodyPr/>
          <a:lstStyle/>
          <a:p>
            <a:endParaRPr lang="en-GB" dirty="0"/>
          </a:p>
        </p:txBody>
      </p:sp>
      <p:grpSp>
        <p:nvGrpSpPr>
          <p:cNvPr id="5" name="Group 4">
            <a:extLst>
              <a:ext uri="{FF2B5EF4-FFF2-40B4-BE49-F238E27FC236}">
                <a16:creationId xmlns:a16="http://schemas.microsoft.com/office/drawing/2014/main" id="{5C24D667-E08F-444E-B305-447D617FBAD6}"/>
              </a:ext>
            </a:extLst>
          </p:cNvPr>
          <p:cNvGrpSpPr/>
          <p:nvPr/>
        </p:nvGrpSpPr>
        <p:grpSpPr>
          <a:xfrm>
            <a:off x="339047" y="1623943"/>
            <a:ext cx="7189090" cy="4275762"/>
            <a:chOff x="953961" y="838200"/>
            <a:chExt cx="10324244" cy="5410200"/>
          </a:xfrm>
        </p:grpSpPr>
        <p:sp>
          <p:nvSpPr>
            <p:cNvPr id="7" name="Rectangle 6">
              <a:extLst>
                <a:ext uri="{FF2B5EF4-FFF2-40B4-BE49-F238E27FC236}">
                  <a16:creationId xmlns:a16="http://schemas.microsoft.com/office/drawing/2014/main" id="{F8628A13-069E-4683-B981-43BC3225DDF8}"/>
                </a:ext>
              </a:extLst>
            </p:cNvPr>
            <p:cNvSpPr/>
            <p:nvPr/>
          </p:nvSpPr>
          <p:spPr>
            <a:xfrm>
              <a:off x="953961" y="838200"/>
              <a:ext cx="10324244" cy="541020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4">
              <a:extLst>
                <a:ext uri="{FF2B5EF4-FFF2-40B4-BE49-F238E27FC236}">
                  <a16:creationId xmlns:a16="http://schemas.microsoft.com/office/drawing/2014/main" id="{1DFBBA32-8714-4363-A6C4-B4C6E35E8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961" y="952500"/>
              <a:ext cx="10134600" cy="5181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54747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1099</TotalTime>
  <Words>1924</Words>
  <Application>Microsoft Office PowerPoint</Application>
  <PresentationFormat>Widescreen</PresentationFormat>
  <Paragraphs>238</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ff-clan-web-pro</vt:lpstr>
      <vt:lpstr>Helvetica Neue</vt:lpstr>
      <vt:lpstr>Arial</vt:lpstr>
      <vt:lpstr>Calibri</vt:lpstr>
      <vt:lpstr>Calisto MT</vt:lpstr>
      <vt:lpstr>Wingdings 2</vt:lpstr>
      <vt:lpstr>Slate</vt:lpstr>
      <vt:lpstr>Uber Eats vs DoorDash</vt:lpstr>
      <vt:lpstr>Problem Statement</vt:lpstr>
      <vt:lpstr>Approach</vt:lpstr>
      <vt:lpstr>PowerPoint Presentation</vt:lpstr>
      <vt:lpstr>PowerPoint Presentation</vt:lpstr>
      <vt:lpstr>Optimisation of the models</vt:lpstr>
      <vt:lpstr>Optimisation of the models</vt:lpstr>
      <vt:lpstr>Multinomial NB - TVEC</vt:lpstr>
      <vt:lpstr>Multinomial NB - TVEC</vt:lpstr>
      <vt:lpstr>Multinomial NB - TVEC</vt:lpstr>
      <vt:lpstr>Multinomial NB - TVEC</vt:lpstr>
      <vt:lpstr>Multinomial NB - TVEC</vt:lpstr>
      <vt:lpstr>Multinomial NB - CVEC</vt:lpstr>
      <vt:lpstr>Multinomial NB - CVEC</vt:lpstr>
      <vt:lpstr>Multinomial NB - CVEC</vt:lpstr>
      <vt:lpstr>Multinomial NB - Insights</vt:lpstr>
      <vt:lpstr>Random Forests</vt:lpstr>
      <vt:lpstr>Random Forest</vt:lpstr>
      <vt:lpstr>Top Word Counts</vt:lpstr>
      <vt:lpstr>PowerPoint Presentation</vt:lpstr>
      <vt:lpstr>PowerPoint Presentation</vt:lpstr>
      <vt:lpstr>Top words seem to be about timing</vt:lpstr>
      <vt:lpstr>Exploring positive sentiments in our dataset</vt:lpstr>
      <vt:lpstr>Challenges met by the team</vt:lpstr>
      <vt:lpstr>Words associated with our brands</vt:lpstr>
      <vt:lpstr>Conclusions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 Zhi Sheng</dc:creator>
  <cp:lastModifiedBy>Ng Zhi Sheng</cp:lastModifiedBy>
  <cp:revision>4</cp:revision>
  <dcterms:created xsi:type="dcterms:W3CDTF">2022-03-31T07:03:22Z</dcterms:created>
  <dcterms:modified xsi:type="dcterms:W3CDTF">2022-04-01T01:22:44Z</dcterms:modified>
</cp:coreProperties>
</file>