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Lst>
  <p:sldSz cy="5143500" cx="9144000"/>
  <p:notesSz cx="6858000" cy="9144000"/>
  <p:embeddedFontLst>
    <p:embeddedFont>
      <p:font typeface="Raleway"/>
      <p:regular r:id="rId150"/>
      <p:bold r:id="rId151"/>
      <p:italic r:id="rId152"/>
      <p:boldItalic r:id="rId153"/>
    </p:embeddedFont>
    <p:embeddedFont>
      <p:font typeface="Montserrat"/>
      <p:regular r:id="rId154"/>
      <p:bold r:id="rId155"/>
      <p:italic r:id="rId156"/>
      <p:boldItalic r:id="rId157"/>
    </p:embeddedFont>
    <p:embeddedFont>
      <p:font typeface="Lato"/>
      <p:regular r:id="rId158"/>
      <p:bold r:id="rId159"/>
      <p:italic r:id="rId160"/>
      <p:boldItalic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99D6C1-4A86-4629-B19A-63AD6BBAE00E}">
  <a:tblStyle styleId="{3499D6C1-4A86-4629-B19A-63AD6BBAE0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Raleway-regular.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font" Target="fonts/Lato-boldItalic.fntdata"/><Relationship Id="rId54" Type="http://schemas.openxmlformats.org/officeDocument/2006/relationships/slide" Target="slides/slide48.xml"/><Relationship Id="rId160" Type="http://schemas.openxmlformats.org/officeDocument/2006/relationships/font" Target="fonts/Lato-italic.fntdata"/><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Lato-bold.fntdata"/><Relationship Id="rId59" Type="http://schemas.openxmlformats.org/officeDocument/2006/relationships/slide" Target="slides/slide53.xml"/><Relationship Id="rId154" Type="http://schemas.openxmlformats.org/officeDocument/2006/relationships/font" Target="fonts/Montserrat-regular.fntdata"/><Relationship Id="rId58" Type="http://schemas.openxmlformats.org/officeDocument/2006/relationships/slide" Target="slides/slide52.xml"/><Relationship Id="rId153" Type="http://schemas.openxmlformats.org/officeDocument/2006/relationships/font" Target="fonts/Raleway-boldItalic.fntdata"/><Relationship Id="rId152" Type="http://schemas.openxmlformats.org/officeDocument/2006/relationships/font" Target="fonts/Raleway-italic.fntdata"/><Relationship Id="rId151" Type="http://schemas.openxmlformats.org/officeDocument/2006/relationships/font" Target="fonts/Raleway-bold.fntdata"/><Relationship Id="rId158" Type="http://schemas.openxmlformats.org/officeDocument/2006/relationships/font" Target="fonts/Lato-regular.fntdata"/><Relationship Id="rId157" Type="http://schemas.openxmlformats.org/officeDocument/2006/relationships/font" Target="fonts/Montserrat-boldItalic.fntdata"/><Relationship Id="rId156" Type="http://schemas.openxmlformats.org/officeDocument/2006/relationships/font" Target="fonts/Montserrat-italic.fntdata"/><Relationship Id="rId155"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b5665b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b5665b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8b5665bfc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8b5665bfc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a8b5665bfc_2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a8b5665bfc_2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USING ===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a8b5665bfc_2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a8b5665bfc_2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USING ===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a8b5665bfc_2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a8b5665bfc_2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a8b5665bfc_2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a8b5665bfc_2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USING ===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a8b5665bfc_2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a8b5665bfc_2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USING ===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a8b5665bfc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a8b5665bfc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a8b5665bfc_2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a8b5665bfc_2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USING ===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a8b5665bfc_2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a8b5665bfc_2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a8b5665bfc_2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a8b5665bfc_2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a8b5665bfc_2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a8b5665bfc_2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8b5665bfc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8b5665bfc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a8b5665bfc_2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a8b5665bfc_2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a8b5665bfc_2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a8b5665bfc_2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a8b5665bfc_2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a8b5665bfc_2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a8b5665bfc_2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a8b5665bfc_2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a8b5665bfc_2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a8b5665bfc_2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a8b5665bfc_2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a8b5665bfc_2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a8b5665bfc_2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a8b5665bfc_2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a8b5665bfc_2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a8b5665bfc_2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a8b5665bfc_2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a8b5665bfc_2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a8b5665bfc_2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a8b5665bfc_2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8b5665bfc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8b5665bfc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a8b5665bfc_2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a8b5665bfc_2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a8b5665bfc_2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a8b5665bfc_2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a8b5665bfc_2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a8b5665bfc_2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a8b5665bfc_2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a8b5665bfc_2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a8b5665bfc_2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a8b5665bfc_2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a8b5665bfc_2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a8b5665bfc_2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a8b5665bfc_2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a8b5665bfc_2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a8b5665bfc_2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a8b5665bfc_2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a8b5665bfc_2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a8b5665bfc_2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a8b5665bfc_2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a8b5665bfc_2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8b5665bfc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8b5665bfc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a8b5665bfc_2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a8b5665bfc_2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a8b5665bfc_2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a8b5665bfc_2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a8b5665bfc_2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a8b5665bfc_2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a8b5665bfc_2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a8b5665bfc_2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a8b5665bfc_2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a8b5665bfc_2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a8b5665bfc_2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a8b5665bfc_2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a8b5665bfc_2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a8b5665bfc_2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a8b5665bfc_2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a8b5665bfc_2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a8b5665bfc_2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a8b5665bfc_2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a8b5665bfc_2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a8b5665bfc_2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8b5665bfc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8b5665bfc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a8b5665bfc_2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a8b5665bfc_2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a8b5665bfc_2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a8b5665bfc_2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a8b5665bfc_2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a8b5665bfc_2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8F8F8"/>
                </a:highlight>
              </a:rPr>
              <a:t>VOLUMES: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BINDING === </a:t>
            </a:r>
            <a:endParaRPr>
              <a:highlight>
                <a:srgbClr val="F8F8F8"/>
              </a:highligh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 user creates, or in the case of dynamic provisioning, has already created, a PersistentVolumeClaim with a specific amount of storage requested and with certain access modes. A control loop in the master watches for new PVCs, finds a matching PV (if possible), and binds them together. If a PV was dynamically provisioned for a new PVC, the loop will always bind that PV to the PVC. Otherwise, the user will always get at least what they asked for, but the volume may be in excess of what was requested. Once bound, PersistentVolumeClaim binds are exclusive, regardless of how they were bound. A PVC to PV binding is a one-to-one mapping, using a ClaimRef which is a bi-directional binding between the PersistentVolume and the PersistentVolumeClaim.</a:t>
            </a:r>
            <a:endParaRPr b="1" sz="1000">
              <a:latin typeface="Montserrat"/>
              <a:ea typeface="Montserrat"/>
              <a:cs typeface="Montserrat"/>
              <a:sym typeface="Montserrat"/>
            </a:endParaRPr>
          </a:p>
          <a:p>
            <a:pPr indent="0" lvl="0" marL="0" rtl="0" algn="ctr">
              <a:spcBef>
                <a:spcPts val="0"/>
              </a:spcBef>
              <a:spcAft>
                <a:spcPts val="0"/>
              </a:spcAft>
              <a:buNone/>
            </a:pPr>
            <a:r>
              <a:rPr b="1" lang="en" sz="1000">
                <a:latin typeface="Montserrat"/>
                <a:ea typeface="Montserrat"/>
                <a:cs typeface="Montserrat"/>
                <a:sym typeface="Montserrat"/>
              </a:rPr>
              <a:t>Claims will remain unbound indefinitely if a matching volume does not exist. Claims will be bound as matching volumes become available. For example, a cluster provisioned with many 50Gi PVs would not match a PVC requesting 100Gi. The PVC can be bound when a 100Gi PV is added to the cluster</a:t>
            </a:r>
            <a:endParaRPr sz="1500">
              <a:highlight>
                <a:srgbClr val="F8F8F8"/>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 REPLICASET === </a:t>
            </a:r>
            <a:endParaRPr>
              <a:highlight>
                <a:srgbClr val="F8F8F8"/>
              </a:highlight>
            </a:endParaRPr>
          </a:p>
          <a:p>
            <a:pPr indent="0" lvl="0" marL="0" rtl="0" algn="l">
              <a:spcBef>
                <a:spcPts val="0"/>
              </a:spcBef>
              <a:spcAft>
                <a:spcPts val="0"/>
              </a:spcAft>
              <a:buNone/>
            </a:pPr>
            <a:r>
              <a:rPr lang="en">
                <a:highlight>
                  <a:srgbClr val="F8F8F8"/>
                </a:highlight>
              </a:rPr>
              <a:t>Create from existing pod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rPr lang="en">
                <a:highlight>
                  <a:srgbClr val="F8F8F8"/>
                </a:highlight>
              </a:rPr>
              <a:t>Delete running pods</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a:p>
            <a:pPr indent="0" lvl="0" marL="0" rtl="0" algn="l">
              <a:spcBef>
                <a:spcPts val="0"/>
              </a:spcBef>
              <a:spcAft>
                <a:spcPts val="0"/>
              </a:spcAft>
              <a:buNone/>
            </a:pPr>
            <a:r>
              <a:t/>
            </a:r>
            <a:endParaRPr>
              <a:highlight>
                <a:srgbClr val="F8F8F8"/>
              </a:highlight>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a8b5665bfc_2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a8b5665bfc_2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8b5665bfc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8b5665bfc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8b5665bfc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8b5665bfc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8b5665bfc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8b5665bfc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8b5665bfc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8b5665bfc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8b5665bfc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8b5665bfc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b5665bfc_2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b5665bf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8b5665bfc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8b5665bfc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8b5665bfc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8b5665bfc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8b5665bfc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8b5665bfc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8b5665bfc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8b5665bfc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8b5665bfc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8b5665bfc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8b5665bfc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8b5665bfc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8b5665bfc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8b5665bfc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8b5665bfc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8b5665bfc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8b5665bfc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8b5665bfc_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8b5665bfc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8b5665bfc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b5665bf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b5665bf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8b5665bfc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8b5665bfc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8b5665bfc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8b5665bfc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8b5665bfc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8b5665bfc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8b5665bfc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8b5665bfc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8b5665bfc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8b5665bfc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8b5665bfc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8b5665bfc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8b5665bfc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8b5665bfc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8b5665bfc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8b5665bfc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8b5665bfc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8b5665bfc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8b5665bfc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8b5665bfc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8b5665bf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8b5665bf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8b5665bfc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8b5665bfc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8b5665bfc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8b5665bfc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8b5665bfc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8b5665bfc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8b5665bfc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8b5665bfc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8b5665bfc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8b5665bfc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8b5665bfc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8b5665bfc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8b5665bfc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a8b5665bfc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8b5665bfc_2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8b5665bfc_2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8b5665bfc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8b5665bfc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a8b5665bfc_2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a8b5665bfc_2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8b5665bf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8b5665bfc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8b5665bfc_2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8b5665bfc_2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8b5665bfc_2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8b5665bfc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a8b5665bfc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a8b5665bfc_2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a8b5665bfc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a8b5665bfc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8b5665bfc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8b5665bfc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8b5665bfc_2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a8b5665bfc_2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8b5665bfc_2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8b5665bfc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8b5665bfc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a8b5665bfc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8b5665bfc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a8b5665bfc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a8b5665bfc_2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a8b5665bfc_2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8b5665bf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8b5665bfc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8b5665bfc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a8b5665bfc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8b5665bfc_2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8b5665bfc_2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8b5665bfc_2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8b5665bfc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8b5665bfc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8b5665bfc_2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8b5665bfc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a8b5665bfc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a8b5665bfc_2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a8b5665bfc_2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a8b5665bfc_2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a8b5665bfc_2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a8b5665bfc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a8b5665bfc_2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8b5665bfc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a8b5665bfc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8b5665bfc_2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8b5665bfc_2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8b5665bfc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8b5665bfc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a8b5665bfc_2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a8b5665bfc_2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a8b5665bfc_2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a8b5665bfc_2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a8b5665bfc_2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a8b5665bfc_2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a8b5665bfc_2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a8b5665bfc_2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8b5665bfc_2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a8b5665bfc_2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8b5665bfc_2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a8b5665bfc_2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8b5665bfc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a8b5665bfc_2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a8b5665bfc_2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a8b5665bfc_2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8b5665bfc_2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8b5665bfc_2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a8b5665bfc_2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a8b5665bfc_2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8b5665bfc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8b5665bfc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a8b5665bfc_2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a8b5665bfc_2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a8b5665bfc_2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a8b5665bfc_2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8b5665bfc_2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8b5665bfc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8b5665bfc_2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8b5665bfc_2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a8b5665bfc_2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a8b5665bfc_2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8b5665bfc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8b5665bfc_2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a8b5665bfc_2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a8b5665bfc_2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a8b5665bfc_2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a8b5665bfc_2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a8b5665bfc_2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a8b5665bfc_2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a8b5665bfc_2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a8b5665bfc_2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8b5665bf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8b5665bf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a8b5665bfc_2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a8b5665bfc_2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a8b5665bfc_2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a8b5665bfc_2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a8b5665bfc_2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a8b5665bfc_2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a8b5665bfc_2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a8b5665bfc_2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a8b5665bfc_2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a8b5665bfc_2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a8b5665bfc_2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a8b5665bfc_2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a8b5665bfc_2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a8b5665bfc_2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a8b5665bfc_2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a8b5665bfc_2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a8b5665bfc_2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a8b5665bfc_2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Master manage infra k8s</a:t>
            </a:r>
            <a:br>
              <a:rPr lang="en"/>
            </a:br>
            <a:br>
              <a:rPr lang="en"/>
            </a:br>
            <a:r>
              <a:rPr lang="en">
                <a:highlight>
                  <a:srgbClr val="F8F8F8"/>
                </a:highlight>
              </a:rPr>
              <a:t>kubectl taint nodes --all node-role.kubernetes.io/master-    =&gt; Optionnal for dev/test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a8b5665bfc_2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a8b5665bfc_2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 Id="rId3"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7.xml"/><Relationship Id="rId3" Type="http://schemas.openxmlformats.org/officeDocument/2006/relationships/image" Target="../media/image2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 Id="rId3" Type="http://schemas.openxmlformats.org/officeDocument/2006/relationships/image" Target="../media/image2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 Id="rId3" Type="http://schemas.openxmlformats.org/officeDocument/2006/relationships/image" Target="../media/image14.png"/><Relationship Id="rId4" Type="http://schemas.openxmlformats.org/officeDocument/2006/relationships/image" Target="../media/image2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 Id="rId3"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 Id="rId3" Type="http://schemas.openxmlformats.org/officeDocument/2006/relationships/image" Target="../media/image2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 Id="rId3" Type="http://schemas.openxmlformats.org/officeDocument/2006/relationships/image" Target="../media/image1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 Id="rId3" Type="http://schemas.openxmlformats.org/officeDocument/2006/relationships/image" Target="../media/image26.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 Id="rId3" Type="http://schemas.openxmlformats.org/officeDocument/2006/relationships/hyperlink" Target="https://kubernetes.io/docs/tasks/configure-pod-container/configure-liveness-readiness-startup-prob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 Id="rId3" Type="http://schemas.openxmlformats.org/officeDocument/2006/relationships/image" Target="../media/image2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 Id="rId3" Type="http://schemas.openxmlformats.org/officeDocument/2006/relationships/image" Target="../media/image2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 Id="rId3" Type="http://schemas.openxmlformats.org/officeDocument/2006/relationships/image" Target="../media/image2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 Id="rId3" Type="http://schemas.openxmlformats.org/officeDocument/2006/relationships/hyperlink" Target="https://kubernetes.io/docs/concepts/cluster-administration/manage-deployment/#using-labels-effectively"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 Id="rId3" Type="http://schemas.openxmlformats.org/officeDocument/2006/relationships/hyperlink" Target="https://kubernetes.io/docs/setup/best-practices/cluster-large/" TargetMode="External"/><Relationship Id="rId4" Type="http://schemas.openxmlformats.org/officeDocument/2006/relationships/hyperlink" Target="https://medium.com/velotio-perspectives/the-ultimate-guide-to-disaster-recovery-for-your-kubernetes-clusters-94143fcc8c1e" TargetMode="External"/><Relationship Id="rId5" Type="http://schemas.openxmlformats.org/officeDocument/2006/relationships/hyperlink" Target="https://kubernetes.io/docs/setup/best-practices/multiple-zones/"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docs.docker.com/engine/instal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kubernetes.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hyperlink" Target="https://github.com/kubernetes/minikube/releases/latest/download/minikube-installer.ex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hyperlink" Target="https://github.com/kubernetes/minikube/releases/latest/download/minikube-installer.ex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hyperlink" Target="https://kubernetes.io/docs/concepts/cluster-administration/addons/" TargetMode="External"/><Relationship Id="rId4" Type="http://schemas.openxmlformats.org/officeDocument/2006/relationships/hyperlink" Target="https://docs.projectcalico.org/v3.8/manifests/calico.yaml" TargetMode="External"/><Relationship Id="rId5" Type="http://schemas.openxmlformats.org/officeDocument/2006/relationships/hyperlink" Target="https://docs.projectcalico.org/v3.8/manifests/calico.ya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hyperlink" Target="https://kubernetes.io/docs/concepts/overview/components/#addon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hyperlink" Target="https://kubernetes.io/docs/concepts/services-networking/service/#internal-load-balancer" TargetMode="Externa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 Id="rId3" Type="http://schemas.openxmlformats.org/officeDocument/2006/relationships/image" Target="../media/image1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 Id="rId3" Type="http://schemas.openxmlformats.org/officeDocument/2006/relationships/image" Target="../media/image1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 Id="rId3" Type="http://schemas.openxmlformats.org/officeDocument/2006/relationships/hyperlink" Target="https://kubernetes.io/docs/concepts/storage/volume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 Id="rId3"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image" Target="../media/image1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DEROCHE Sebastien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Celui-ci doit contenir toutes les différences entre les différentes étapes de la vie de votre application</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Resources pour gerer le storage ou les backing services</a:t>
            </a:r>
            <a:endParaRPr sz="1800">
              <a:solidFill>
                <a:srgbClr val="FFFFFF"/>
              </a:solidFill>
            </a:endParaRPr>
          </a:p>
          <a:p>
            <a:pPr indent="-342900" lvl="0" marL="1371600" rtl="0" algn="l">
              <a:lnSpc>
                <a:spcPct val="115000"/>
              </a:lnSpc>
              <a:spcBef>
                <a:spcPts val="0"/>
              </a:spcBef>
              <a:spcAft>
                <a:spcPts val="0"/>
              </a:spcAft>
              <a:buClr>
                <a:srgbClr val="FFFFFF"/>
              </a:buClr>
              <a:buSzPts val="1800"/>
              <a:buChar char="-"/>
            </a:pPr>
            <a:r>
              <a:rPr lang="en" sz="1800">
                <a:solidFill>
                  <a:srgbClr val="FFFFFF"/>
                </a:solidFill>
              </a:rPr>
              <a:t>Identifiants</a:t>
            </a:r>
            <a:endParaRPr sz="1800">
              <a:solidFill>
                <a:srgbClr val="FFFFFF"/>
              </a:solidFill>
            </a:endParaRPr>
          </a:p>
          <a:p>
            <a:pPr indent="-342900" lvl="0" marL="1371600" rtl="0" algn="l">
              <a:lnSpc>
                <a:spcPct val="115000"/>
              </a:lnSpc>
              <a:spcBef>
                <a:spcPts val="0"/>
              </a:spcBef>
              <a:spcAft>
                <a:spcPts val="0"/>
              </a:spcAft>
              <a:buClr>
                <a:srgbClr val="FFFFFF"/>
              </a:buClr>
              <a:buSzPts val="1800"/>
              <a:buChar char="-"/>
            </a:pPr>
            <a:r>
              <a:rPr lang="en" sz="1800">
                <a:solidFill>
                  <a:srgbClr val="FFFFFF"/>
                </a:solidFill>
              </a:rPr>
              <a:t>Valeurs de déploiement spécifiques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Nous verrons plus tard l'utilisation dans le système k8s mais par défaut, vous pouvez utiliser les ENV var pour externaliser la configuration</a:t>
            </a:r>
            <a:r>
              <a:rPr lang="en" sz="1800">
                <a:solidFill>
                  <a:srgbClr val="FFFFFF"/>
                </a:solidFill>
              </a:rPr>
              <a:t>.</a:t>
            </a:r>
            <a:endParaRPr sz="1800">
              <a:solidFill>
                <a:srgbClr val="FFFFFF"/>
              </a:solidFill>
            </a:endParaRPr>
          </a:p>
        </p:txBody>
      </p:sp>
      <p:sp>
        <p:nvSpPr>
          <p:cNvPr id="280" name="Google Shape;280;p2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a:t>
            </a:r>
            <a:endParaRPr u="sng">
              <a:solidFill>
                <a:schemeClr val="accent5"/>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2"/>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Quand vous avez le besoin de faire des </a:t>
            </a:r>
            <a:r>
              <a:rPr lang="en" sz="1800"/>
              <a:t>tâches</a:t>
            </a:r>
            <a:r>
              <a:rPr lang="en" sz="1800"/>
              <a:t> ponctuelles</a:t>
            </a:r>
            <a:r>
              <a:rPr lang="en" sz="1800"/>
              <a:t> (cron, CI/CD, Side-Process) vous pouvez alors utiliser un Job k8s. Cela va </a:t>
            </a:r>
            <a:r>
              <a:rPr lang="en" sz="1800"/>
              <a:t>démarrer</a:t>
            </a:r>
            <a:r>
              <a:rPr lang="en" sz="1800"/>
              <a:t> un ou plusieurs pod(s) et etre sur qu’ils se terminent bien.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Quand on atteint un nombre </a:t>
            </a:r>
            <a:r>
              <a:rPr lang="en" sz="1800">
                <a:solidFill>
                  <a:schemeClr val="accent5"/>
                </a:solidFill>
              </a:rPr>
              <a:t>de succès</a:t>
            </a:r>
            <a:r>
              <a:rPr lang="en" sz="1800"/>
              <a:t>, le Job est </a:t>
            </a:r>
            <a:r>
              <a:rPr lang="en" sz="1800">
                <a:solidFill>
                  <a:schemeClr val="accent5"/>
                </a:solidFill>
              </a:rPr>
              <a:t>complet</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Si vous effacez le job, les pods seront </a:t>
            </a:r>
            <a:r>
              <a:rPr lang="en" sz="1800">
                <a:solidFill>
                  <a:schemeClr val="accent5"/>
                </a:solidFill>
              </a:rPr>
              <a:t>nettoyes</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faire tourner les pods en </a:t>
            </a:r>
            <a:r>
              <a:rPr lang="en" sz="1800">
                <a:solidFill>
                  <a:schemeClr val="accent5"/>
                </a:solidFill>
              </a:rPr>
              <a:t>parallèle</a:t>
            </a:r>
            <a:r>
              <a:rPr lang="en" sz="1800"/>
              <a:t>.</a:t>
            </a:r>
            <a:endParaRPr sz="1800"/>
          </a:p>
        </p:txBody>
      </p:sp>
      <p:sp>
        <p:nvSpPr>
          <p:cNvPr id="833" name="Google Shape;833;p11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Jobs:</a:t>
            </a:r>
            <a:endParaRPr u="sng">
              <a:solidFill>
                <a:schemeClr val="accent5"/>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1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Dans la section</a:t>
            </a:r>
            <a:r>
              <a:rPr lang="en" sz="1800"/>
              <a:t> `spec`, vous devez fournir un template de pod. </a:t>
            </a:r>
            <a:r>
              <a:rPr lang="en" sz="1800">
                <a:solidFill>
                  <a:schemeClr val="accent5"/>
                </a:solidFill>
              </a:rPr>
              <a:t>Même schéma qu’un</a:t>
            </a:r>
            <a:r>
              <a:rPr lang="en" sz="1800">
                <a:solidFill>
                  <a:schemeClr val="accent5"/>
                </a:solidFill>
              </a:rPr>
              <a:t> Pod </a:t>
            </a:r>
            <a:r>
              <a:rPr lang="en" sz="1800"/>
              <a:t>sans</a:t>
            </a:r>
            <a:r>
              <a:rPr lang="en" sz="1800"/>
              <a:t> `kind` et `apiVersion`.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a:t>
            </a:r>
            <a:r>
              <a:rPr lang="en" sz="1800"/>
              <a:t>définir</a:t>
            </a:r>
            <a:r>
              <a:rPr lang="en" sz="1800"/>
              <a:t> </a:t>
            </a:r>
            <a:r>
              <a:rPr lang="en" sz="1800">
                <a:solidFill>
                  <a:schemeClr val="accent5"/>
                </a:solidFill>
              </a:rPr>
              <a:t>restartPolicy</a:t>
            </a:r>
            <a:r>
              <a:rPr lang="en" sz="1800"/>
              <a:t> avec `Never` ou `OnFailure`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utiliser `spec.completions` pour </a:t>
            </a:r>
            <a:r>
              <a:rPr lang="en" sz="1800"/>
              <a:t>définir</a:t>
            </a:r>
            <a:r>
              <a:rPr lang="en" sz="1800"/>
              <a:t> combien de  </a:t>
            </a:r>
            <a:r>
              <a:rPr lang="en" sz="1800"/>
              <a:t>succès</a:t>
            </a:r>
            <a:r>
              <a:rPr lang="en" sz="1800"/>
              <a:t> vous voulez et `spec.parallelism` pour </a:t>
            </a:r>
            <a:r>
              <a:rPr lang="en" sz="1800"/>
              <a:t>définir</a:t>
            </a:r>
            <a:r>
              <a:rPr lang="en" sz="1800"/>
              <a:t> combien de Job peuvent tourner en </a:t>
            </a:r>
            <a:r>
              <a:rPr lang="en" sz="1800"/>
              <a:t>parallèle</a:t>
            </a:r>
            <a:r>
              <a:rPr lang="en" sz="1800"/>
              <a:t>. </a:t>
            </a:r>
            <a:br>
              <a:rPr lang="en" sz="1800"/>
            </a:br>
            <a:endParaRPr sz="1800"/>
          </a:p>
          <a:p>
            <a:pPr indent="0" lvl="0" marL="0" rtl="0" algn="l">
              <a:spcBef>
                <a:spcPts val="0"/>
              </a:spcBef>
              <a:spcAft>
                <a:spcPts val="0"/>
              </a:spcAft>
              <a:buNone/>
            </a:pPr>
            <a:br>
              <a:rPr lang="en" sz="1800"/>
            </a:br>
            <a:r>
              <a:rPr lang="en" sz="1800"/>
              <a:t>Ex: 	completions: 8 </a:t>
            </a:r>
            <a:endParaRPr sz="1800"/>
          </a:p>
          <a:p>
            <a:pPr indent="0" lvl="0" marL="0" rtl="0" algn="l">
              <a:spcBef>
                <a:spcPts val="0"/>
              </a:spcBef>
              <a:spcAft>
                <a:spcPts val="0"/>
              </a:spcAft>
              <a:buNone/>
            </a:pPr>
            <a:r>
              <a:rPr lang="en" sz="1800"/>
              <a:t>      	paralellism: 2</a:t>
            </a:r>
            <a:endParaRPr sz="1800"/>
          </a:p>
        </p:txBody>
      </p:sp>
      <p:sp>
        <p:nvSpPr>
          <p:cNvPr id="839" name="Google Shape;839;p11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Writing a Job:</a:t>
            </a:r>
            <a:endParaRPr u="sng">
              <a:solidFill>
                <a:schemeClr val="accent5"/>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14"/>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CronJob</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15"/>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En gros, c'est un Job avec un </a:t>
            </a:r>
            <a:r>
              <a:rPr lang="en" sz="1800">
                <a:solidFill>
                  <a:schemeClr val="accent5"/>
                </a:solidFill>
              </a:rPr>
              <a:t>schedule intégré</a:t>
            </a:r>
            <a:r>
              <a:rPr lang="en" sz="1800"/>
              <a:t>. N'oubliez pas de les rendre </a:t>
            </a:r>
            <a:r>
              <a:rPr lang="en" sz="1800">
                <a:solidFill>
                  <a:schemeClr val="accent5"/>
                </a:solidFill>
              </a:rPr>
              <a:t>idempotents</a:t>
            </a:r>
            <a:r>
              <a:rPr lang="en" sz="1800"/>
              <a:t>, ils bénéficient de la même </a:t>
            </a:r>
            <a:r>
              <a:rPr lang="en" sz="1800"/>
              <a:t>RestartingPolicy. Vous pouvez définir le schedule avec un </a:t>
            </a:r>
            <a:r>
              <a:rPr lang="en" sz="1800">
                <a:solidFill>
                  <a:schemeClr val="accent5"/>
                </a:solidFill>
              </a:rPr>
              <a:t>Cron format string </a:t>
            </a:r>
            <a:r>
              <a:rPr lang="en" sz="1800"/>
              <a:t>ou par exemple `@hourly`.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a:t>
            </a:r>
            <a:r>
              <a:rPr lang="en" sz="1800"/>
              <a:t>spécifier</a:t>
            </a:r>
            <a:r>
              <a:rPr lang="en" sz="1800"/>
              <a:t> `spec.startingDeadlineSeconds` au cas ou le job </a:t>
            </a:r>
            <a:r>
              <a:rPr lang="en" sz="1800">
                <a:solidFill>
                  <a:schemeClr val="accent5"/>
                </a:solidFill>
              </a:rPr>
              <a:t>rate</a:t>
            </a:r>
            <a:r>
              <a:rPr lang="en" sz="1800">
                <a:solidFill>
                  <a:schemeClr val="accent5"/>
                </a:solidFill>
              </a:rPr>
              <a:t> le Scheduled </a:t>
            </a:r>
            <a:r>
              <a:rPr lang="en" sz="1800">
                <a:solidFill>
                  <a:schemeClr val="accent5"/>
                </a:solidFill>
              </a:rPr>
              <a:t>prévu</a:t>
            </a:r>
            <a:r>
              <a:rPr lang="en" sz="1800"/>
              <a:t> et vous ne voulez pas le </a:t>
            </a:r>
            <a:r>
              <a:rPr lang="en" sz="1800"/>
              <a:t>démarrer</a:t>
            </a:r>
            <a:r>
              <a:rPr lang="en" sz="1800"/>
              <a:t> si c’est trop tard.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Si cette options est definie, le controller va </a:t>
            </a:r>
            <a:r>
              <a:rPr lang="en" sz="1800">
                <a:solidFill>
                  <a:schemeClr val="accent5"/>
                </a:solidFill>
              </a:rPr>
              <a:t>compter</a:t>
            </a:r>
            <a:r>
              <a:rPr lang="en" sz="1800">
                <a:solidFill>
                  <a:schemeClr val="accent5"/>
                </a:solidFill>
              </a:rPr>
              <a:t> combien de miss</a:t>
            </a:r>
            <a:r>
              <a:rPr lang="en" sz="1800"/>
              <a:t> schedule. </a:t>
            </a:r>
            <a:br>
              <a:rPr lang="en" sz="1800"/>
            </a:br>
            <a:endParaRPr sz="1800"/>
          </a:p>
        </p:txBody>
      </p:sp>
      <p:sp>
        <p:nvSpPr>
          <p:cNvPr id="850" name="Google Shape;850;p11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CronJobs:</a:t>
            </a:r>
            <a:endParaRPr u="sng">
              <a:solidFill>
                <a:schemeClr val="accent5"/>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6"/>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Vous pouvez definir</a:t>
            </a:r>
            <a:r>
              <a:rPr lang="en" sz="1800"/>
              <a:t> `spec.concurrencyPolicy`:</a:t>
            </a:r>
            <a:endParaRPr sz="1800"/>
          </a:p>
          <a:p>
            <a:pPr indent="-342900" lvl="0" marL="1371600" rtl="0" algn="l">
              <a:spcBef>
                <a:spcPts val="0"/>
              </a:spcBef>
              <a:spcAft>
                <a:spcPts val="0"/>
              </a:spcAft>
              <a:buSzPts val="1800"/>
              <a:buChar char="-"/>
            </a:pPr>
            <a:r>
              <a:rPr lang="en" sz="1800">
                <a:solidFill>
                  <a:schemeClr val="accent5"/>
                </a:solidFill>
              </a:rPr>
              <a:t>Allow</a:t>
            </a:r>
            <a:r>
              <a:rPr lang="en" sz="1800"/>
              <a:t>: (default) les jobs peuvent tourner en meme temps</a:t>
            </a:r>
            <a:endParaRPr sz="1800"/>
          </a:p>
          <a:p>
            <a:pPr indent="-342900" lvl="0" marL="1371600" rtl="0" algn="l">
              <a:spcBef>
                <a:spcPts val="0"/>
              </a:spcBef>
              <a:spcAft>
                <a:spcPts val="0"/>
              </a:spcAft>
              <a:buSzPts val="1800"/>
              <a:buChar char="-"/>
            </a:pPr>
            <a:r>
              <a:rPr lang="en" sz="1800">
                <a:solidFill>
                  <a:schemeClr val="accent5"/>
                </a:solidFill>
              </a:rPr>
              <a:t>Forbid</a:t>
            </a:r>
            <a:r>
              <a:rPr lang="en" sz="1800"/>
              <a:t>: Si le dernier n’est pas fini, le nouveau est </a:t>
            </a:r>
            <a:r>
              <a:rPr lang="en" sz="1800"/>
              <a:t>annulé</a:t>
            </a:r>
            <a:endParaRPr sz="1800"/>
          </a:p>
          <a:p>
            <a:pPr indent="-342900" lvl="0" marL="1371600" rtl="0" algn="l">
              <a:spcBef>
                <a:spcPts val="0"/>
              </a:spcBef>
              <a:spcAft>
                <a:spcPts val="0"/>
              </a:spcAft>
              <a:buSzPts val="1800"/>
              <a:buChar char="-"/>
            </a:pPr>
            <a:r>
              <a:rPr lang="en" sz="1800">
                <a:solidFill>
                  <a:schemeClr val="accent5"/>
                </a:solidFill>
              </a:rPr>
              <a:t>Replace</a:t>
            </a:r>
            <a:r>
              <a:rPr lang="en" sz="1800"/>
              <a:t>: </a:t>
            </a:r>
            <a:r>
              <a:rPr lang="en" sz="1800"/>
              <a:t>Si le dernier n’est pas fini</a:t>
            </a:r>
            <a:r>
              <a:rPr lang="en" sz="1800"/>
              <a:t>, il est remplacé</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`spec.successfulJobsHistoryLimit` et `spec.failedJobsHistoryLimit` fields sont </a:t>
            </a:r>
            <a:r>
              <a:rPr lang="en" sz="1800">
                <a:solidFill>
                  <a:schemeClr val="accent5"/>
                </a:solidFill>
              </a:rPr>
              <a:t>optionnels</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Cela definis combien </a:t>
            </a:r>
            <a:r>
              <a:rPr lang="en" sz="1800">
                <a:solidFill>
                  <a:schemeClr val="accent5"/>
                </a:solidFill>
              </a:rPr>
              <a:t>voulez vous conserver</a:t>
            </a:r>
            <a:r>
              <a:rPr lang="en" sz="1800"/>
              <a:t>. Default 3 et 1.</a:t>
            </a:r>
            <a:endParaRPr sz="1800"/>
          </a:p>
        </p:txBody>
      </p:sp>
      <p:sp>
        <p:nvSpPr>
          <p:cNvPr id="856" name="Google Shape;856;p11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CronJobs II:</a:t>
            </a:r>
            <a:endParaRPr u="sng">
              <a:solidFill>
                <a:schemeClr val="accent5"/>
              </a:solidFill>
            </a:endParaRPr>
          </a:p>
        </p:txBody>
      </p:sp>
      <p:pic>
        <p:nvPicPr>
          <p:cNvPr id="857" name="Google Shape;857;p116"/>
          <p:cNvPicPr preferRelativeResize="0"/>
          <p:nvPr/>
        </p:nvPicPr>
        <p:blipFill>
          <a:blip r:embed="rId3">
            <a:alphaModFix/>
          </a:blip>
          <a:stretch>
            <a:fillRect/>
          </a:stretch>
        </p:blipFill>
        <p:spPr>
          <a:xfrm>
            <a:off x="1379450" y="90475"/>
            <a:ext cx="6438900" cy="496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7"/>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ReplicaSet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1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Cela permet de</a:t>
            </a:r>
            <a:r>
              <a:rPr lang="en" sz="1800"/>
              <a:t> </a:t>
            </a:r>
            <a:r>
              <a:rPr lang="en" sz="1800">
                <a:solidFill>
                  <a:schemeClr val="accent5"/>
                </a:solidFill>
              </a:rPr>
              <a:t>dupliquer les pods</a:t>
            </a:r>
            <a:r>
              <a:rPr lang="en" sz="1800"/>
              <a:t>, cela est </a:t>
            </a:r>
            <a:r>
              <a:rPr lang="en" sz="1800">
                <a:solidFill>
                  <a:schemeClr val="accent5"/>
                </a:solidFill>
              </a:rPr>
              <a:t>utilisé</a:t>
            </a:r>
            <a:r>
              <a:rPr lang="en" sz="1800">
                <a:solidFill>
                  <a:schemeClr val="accent5"/>
                </a:solidFill>
              </a:rPr>
              <a:t> dans Deployment</a:t>
            </a:r>
            <a:r>
              <a:rPr lang="en" sz="1800"/>
              <a:t>, et c’est un nombre fixe </a:t>
            </a:r>
            <a:r>
              <a:rPr lang="en" sz="1800">
                <a:solidFill>
                  <a:schemeClr val="accent5"/>
                </a:solidFill>
              </a:rPr>
              <a:t>d’</a:t>
            </a:r>
            <a:r>
              <a:rPr lang="en" sz="1800">
                <a:solidFill>
                  <a:schemeClr val="accent5"/>
                </a:solidFill>
              </a:rPr>
              <a:t>instances</a:t>
            </a:r>
            <a:r>
              <a:rPr lang="en" sz="1800"/>
              <a:t> (Ce n’est pas du scaling).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Il y a deux moyens de les definir:</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solidFill>
                  <a:schemeClr val="accent5"/>
                </a:solidFill>
              </a:rPr>
              <a:t>Attached</a:t>
            </a:r>
            <a:r>
              <a:rPr lang="en" sz="1800"/>
              <a:t>: Le </a:t>
            </a:r>
            <a:r>
              <a:rPr lang="en" sz="1800"/>
              <a:t>ReplicaSet démarre les Pods depuis le</a:t>
            </a:r>
            <a:r>
              <a:rPr lang="en" sz="1800"/>
              <a:t> template</a:t>
            </a:r>
            <a:endParaRPr sz="1800"/>
          </a:p>
          <a:p>
            <a:pPr indent="-342900" lvl="0" marL="1371600" rtl="0" algn="l">
              <a:spcBef>
                <a:spcPts val="0"/>
              </a:spcBef>
              <a:spcAft>
                <a:spcPts val="0"/>
              </a:spcAft>
              <a:buSzPts val="1800"/>
              <a:buChar char="-"/>
            </a:pPr>
            <a:r>
              <a:rPr lang="en" sz="1800">
                <a:solidFill>
                  <a:schemeClr val="accent5"/>
                </a:solidFill>
              </a:rPr>
              <a:t>Detached</a:t>
            </a:r>
            <a:r>
              <a:rPr lang="en" sz="1800"/>
              <a:t>: </a:t>
            </a:r>
            <a:r>
              <a:rPr lang="en" sz="1800"/>
              <a:t>Le</a:t>
            </a:r>
            <a:r>
              <a:rPr lang="en" sz="1800"/>
              <a:t> ReplicaSet s’attache a des </a:t>
            </a:r>
            <a:r>
              <a:rPr lang="en" sz="1800"/>
              <a:t>Pod </a:t>
            </a:r>
            <a:r>
              <a:rPr lang="en" sz="1800"/>
              <a:t>distants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Lister les replicaSet:</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rs</a:t>
            </a:r>
            <a:endParaRPr sz="1800"/>
          </a:p>
        </p:txBody>
      </p:sp>
      <p:sp>
        <p:nvSpPr>
          <p:cNvPr id="868" name="Google Shape;868;p11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What is it:</a:t>
            </a:r>
            <a:endParaRPr u="sng">
              <a:solidFill>
                <a:schemeClr val="accent5"/>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19"/>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874" name="Google Shape;874;p11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Example:</a:t>
            </a:r>
            <a:endParaRPr u="sng">
              <a:solidFill>
                <a:schemeClr val="accent5"/>
              </a:solidFill>
            </a:endParaRPr>
          </a:p>
        </p:txBody>
      </p:sp>
      <p:pic>
        <p:nvPicPr>
          <p:cNvPr id="875" name="Google Shape;875;p119"/>
          <p:cNvPicPr preferRelativeResize="0"/>
          <p:nvPr/>
        </p:nvPicPr>
        <p:blipFill>
          <a:blip r:embed="rId3">
            <a:alphaModFix/>
          </a:blip>
          <a:stretch>
            <a:fillRect/>
          </a:stretch>
        </p:blipFill>
        <p:spPr>
          <a:xfrm>
            <a:off x="1593750" y="712150"/>
            <a:ext cx="6010275" cy="414337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20"/>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 TIME</a:t>
            </a:r>
            <a:endParaRPr/>
          </a:p>
          <a:p>
            <a:pPr indent="0" lvl="0" marL="0" rtl="0" algn="ctr">
              <a:spcBef>
                <a:spcPts val="0"/>
              </a:spcBef>
              <a:spcAft>
                <a:spcPts val="0"/>
              </a:spcAft>
              <a:buNone/>
            </a:pPr>
            <a:r>
              <a:rPr lang="en"/>
              <a:t>Kubernetes-basic-3</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21"/>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ConfigMap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Il s'agit de tout service consommé depuis notre application via le réseau</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Datastore</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Message/Queue</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SMTP</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Cache</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External APIs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Du point de vue de l'application, ce service doit être un seul point de terminaison, cela vous permet de l'échanger ou de le modifier sans aucune modification de code.</a:t>
            </a:r>
            <a:endParaRPr sz="1800">
              <a:solidFill>
                <a:srgbClr val="FFFFFF"/>
              </a:solidFill>
            </a:endParaRPr>
          </a:p>
        </p:txBody>
      </p:sp>
      <p:sp>
        <p:nvSpPr>
          <p:cNvPr id="286" name="Google Shape;286;p2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Backing Services</a:t>
            </a:r>
            <a:endParaRPr u="sng">
              <a:solidFill>
                <a:schemeClr val="accent5"/>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2"/>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Les </a:t>
            </a:r>
            <a:r>
              <a:rPr lang="en" sz="1800"/>
              <a:t>ConfigMaps sont utiles pour</a:t>
            </a:r>
            <a:r>
              <a:rPr lang="en" sz="1800"/>
              <a:t> </a:t>
            </a:r>
            <a:r>
              <a:rPr lang="en" sz="1800">
                <a:solidFill>
                  <a:schemeClr val="accent5"/>
                </a:solidFill>
              </a:rPr>
              <a:t>centralizer</a:t>
            </a:r>
            <a:r>
              <a:rPr lang="en" sz="1800"/>
              <a:t>, </a:t>
            </a:r>
            <a:r>
              <a:rPr lang="en" sz="1800">
                <a:solidFill>
                  <a:schemeClr val="accent5"/>
                </a:solidFill>
              </a:rPr>
              <a:t>ameliorer</a:t>
            </a:r>
            <a:r>
              <a:rPr lang="en" sz="1800"/>
              <a:t> et </a:t>
            </a:r>
            <a:r>
              <a:rPr lang="en" sz="1800">
                <a:solidFill>
                  <a:schemeClr val="accent5"/>
                </a:solidFill>
              </a:rPr>
              <a:t>manager</a:t>
            </a:r>
            <a:r>
              <a:rPr lang="en" sz="1800"/>
              <a:t> les configurations.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Au lieu d'avoir des fichiers sur un serveur, nous avons une sorte de «base de données» à laquelle nous pouvons accéder depuis notre cluster.</a:t>
            </a:r>
            <a:br>
              <a:rPr lang="en" sz="1800"/>
            </a:br>
            <a:br>
              <a:rPr lang="en" sz="1800"/>
            </a:br>
            <a:r>
              <a:rPr lang="en" sz="1800"/>
              <a:t>Vous pouvez les </a:t>
            </a:r>
            <a:r>
              <a:rPr lang="en" sz="1800">
                <a:solidFill>
                  <a:schemeClr val="accent5"/>
                </a:solidFill>
              </a:rPr>
              <a:t>isoler</a:t>
            </a:r>
            <a:r>
              <a:rPr lang="en" sz="1800"/>
              <a:t>,</a:t>
            </a:r>
            <a:r>
              <a:rPr lang="en" sz="1800"/>
              <a:t> </a:t>
            </a:r>
            <a:r>
              <a:rPr lang="en" sz="1800">
                <a:solidFill>
                  <a:schemeClr val="accent5"/>
                </a:solidFill>
              </a:rPr>
              <a:t>sécuriser</a:t>
            </a:r>
            <a:r>
              <a:rPr lang="en" sz="1800"/>
              <a:t>, </a:t>
            </a:r>
            <a:r>
              <a:rPr lang="en" sz="1800">
                <a:solidFill>
                  <a:schemeClr val="accent5"/>
                </a:solidFill>
              </a:rPr>
              <a:t>manipuler</a:t>
            </a:r>
            <a:r>
              <a:rPr lang="en" sz="1800"/>
              <a:t> ou les </a:t>
            </a:r>
            <a:r>
              <a:rPr lang="en" sz="1800">
                <a:solidFill>
                  <a:schemeClr val="accent5"/>
                </a:solidFill>
              </a:rPr>
              <a:t>partager</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Pour les secrets, il sont encodés en Base64.</a:t>
            </a:r>
            <a:br>
              <a:rPr lang="en" sz="1800"/>
            </a:br>
            <a:br>
              <a:rPr lang="en" sz="1800"/>
            </a:br>
            <a:r>
              <a:rPr lang="en" sz="1800"/>
              <a:t>Attention pour la</a:t>
            </a:r>
            <a:r>
              <a:rPr lang="en" sz="1800"/>
              <a:t> sécurité, les secrets peuvent être manipulés via les manifests.</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891" name="Google Shape;891;p12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ConfigMaps usage:</a:t>
            </a:r>
            <a:endParaRPr u="sng">
              <a:solidFill>
                <a:schemeClr val="accent5"/>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2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Creation simple</a:t>
            </a:r>
            <a:r>
              <a:rPr lang="en" sz="1800"/>
              <a:t> configmap/secret: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cm test --from-literal=KEY=Value</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secret generic testsecret --from-literal=KEY=Value</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Recuperation</a:t>
            </a:r>
            <a:r>
              <a:rPr lang="en" sz="1800"/>
              <a:t> configmap/secret: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cm</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secret</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Création</a:t>
            </a:r>
            <a:r>
              <a:rPr lang="en" sz="1800"/>
              <a:t> depuis un fichier:</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cm testfile --from-file=config.yaml</a:t>
            </a:r>
            <a:endParaRPr sz="1800"/>
          </a:p>
        </p:txBody>
      </p:sp>
      <p:sp>
        <p:nvSpPr>
          <p:cNvPr id="897" name="Google Shape;897;p12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ConfigMaps creation:</a:t>
            </a:r>
            <a:endParaRPr u="sng">
              <a:solidFill>
                <a:schemeClr val="accent5"/>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Remplacement</a:t>
            </a:r>
            <a:r>
              <a:rPr lang="en" sz="1800"/>
              <a:t> (Securite, </a:t>
            </a:r>
            <a:r>
              <a:rPr lang="en" sz="1800"/>
              <a:t>besoin de redémarrer les pods</a:t>
            </a:r>
            <a:r>
              <a:rPr lang="en" sz="1800"/>
              <a: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replace -f newcm.yaml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Edit (Pas besoin de </a:t>
            </a:r>
            <a:r>
              <a:rPr lang="en" sz="1800"/>
              <a:t>redémarrage</a:t>
            </a:r>
            <a:r>
              <a:rPr lang="en" sz="1800"/>
              <a: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edit cm test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Deletion:</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delete cm test</a:t>
            </a:r>
            <a:endParaRPr sz="1800"/>
          </a:p>
        </p:txBody>
      </p:sp>
      <p:sp>
        <p:nvSpPr>
          <p:cNvPr id="903" name="Google Shape;903;p12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ConfigMaps edit:</a:t>
            </a:r>
            <a:endParaRPr u="sng">
              <a:solidFill>
                <a:schemeClr val="accent5"/>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5"/>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Créons</a:t>
            </a:r>
            <a:r>
              <a:rPr lang="en" sz="1800"/>
              <a:t> notre ConfigMap depuis un manifest</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909" name="Google Shape;909;p12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ConfigMaps manifest way:</a:t>
            </a:r>
            <a:endParaRPr u="sng">
              <a:solidFill>
                <a:schemeClr val="accent5"/>
              </a:solidFill>
            </a:endParaRPr>
          </a:p>
        </p:txBody>
      </p:sp>
      <p:pic>
        <p:nvPicPr>
          <p:cNvPr id="910" name="Google Shape;910;p125"/>
          <p:cNvPicPr preferRelativeResize="0"/>
          <p:nvPr/>
        </p:nvPicPr>
        <p:blipFill>
          <a:blip r:embed="rId3">
            <a:alphaModFix/>
          </a:blip>
          <a:stretch>
            <a:fillRect/>
          </a:stretch>
        </p:blipFill>
        <p:spPr>
          <a:xfrm>
            <a:off x="2435525" y="1438225"/>
            <a:ext cx="4796275" cy="31934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6"/>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Il y a deux </a:t>
            </a:r>
            <a:r>
              <a:rPr lang="en" sz="1800"/>
              <a:t>manières</a:t>
            </a:r>
            <a:r>
              <a:rPr lang="en" sz="1800"/>
              <a:t> de les utiliser</a:t>
            </a:r>
            <a:r>
              <a:rPr lang="en" sz="1800"/>
              <a:t>:</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solidFill>
                  <a:schemeClr val="accent5"/>
                </a:solidFill>
              </a:rPr>
              <a:t>configMapKeyRef</a:t>
            </a:r>
            <a:r>
              <a:rPr lang="en" sz="1800"/>
              <a:t>: Utilisé comme variable </a:t>
            </a:r>
            <a:r>
              <a:rPr lang="en" sz="1800"/>
              <a:t>d'environnement</a:t>
            </a:r>
            <a:endParaRPr sz="1800"/>
          </a:p>
          <a:p>
            <a:pPr indent="-342900" lvl="0" marL="1371600" rtl="0" algn="l">
              <a:spcBef>
                <a:spcPts val="0"/>
              </a:spcBef>
              <a:spcAft>
                <a:spcPts val="0"/>
              </a:spcAft>
              <a:buSzPts val="1800"/>
              <a:buChar char="-"/>
            </a:pPr>
            <a:r>
              <a:rPr lang="en" sz="1800">
                <a:solidFill>
                  <a:schemeClr val="accent5"/>
                </a:solidFill>
              </a:rPr>
              <a:t>volume</a:t>
            </a:r>
            <a:r>
              <a:rPr lang="en" sz="1800"/>
              <a:t>: </a:t>
            </a:r>
            <a:r>
              <a:rPr lang="en" sz="1800"/>
              <a:t>Utilisé</a:t>
            </a:r>
            <a:r>
              <a:rPr lang="en" sz="1800"/>
              <a:t> comme un volume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916" name="Google Shape;916;p12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How to use our CM:</a:t>
            </a:r>
            <a:endParaRPr u="sng">
              <a:solidFill>
                <a:schemeClr val="accent5"/>
              </a:solidFill>
            </a:endParaRPr>
          </a:p>
        </p:txBody>
      </p:sp>
      <p:pic>
        <p:nvPicPr>
          <p:cNvPr id="917" name="Google Shape;917;p126"/>
          <p:cNvPicPr preferRelativeResize="0"/>
          <p:nvPr/>
        </p:nvPicPr>
        <p:blipFill>
          <a:blip r:embed="rId3">
            <a:alphaModFix/>
          </a:blip>
          <a:stretch>
            <a:fillRect/>
          </a:stretch>
        </p:blipFill>
        <p:spPr>
          <a:xfrm>
            <a:off x="1595388" y="0"/>
            <a:ext cx="5762625" cy="5029200"/>
          </a:xfrm>
          <a:prstGeom prst="rect">
            <a:avLst/>
          </a:prstGeom>
          <a:noFill/>
          <a:ln>
            <a:noFill/>
          </a:ln>
        </p:spPr>
      </p:pic>
      <p:pic>
        <p:nvPicPr>
          <p:cNvPr id="918" name="Google Shape;918;p126"/>
          <p:cNvPicPr preferRelativeResize="0"/>
          <p:nvPr/>
        </p:nvPicPr>
        <p:blipFill>
          <a:blip r:embed="rId4">
            <a:alphaModFix/>
          </a:blip>
          <a:stretch>
            <a:fillRect/>
          </a:stretch>
        </p:blipFill>
        <p:spPr>
          <a:xfrm>
            <a:off x="2925" y="0"/>
            <a:ext cx="913814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7"/>
                                        </p:tgtEl>
                                      </p:cBhvr>
                                    </p:animEffect>
                                    <p:set>
                                      <p:cBhvr>
                                        <p:cTn dur="1" fill="hold">
                                          <p:stCondLst>
                                            <p:cond delay="1000"/>
                                          </p:stCondLst>
                                        </p:cTn>
                                        <p:tgtEl>
                                          <p:spTgt spid="9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2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How to use our CM:</a:t>
            </a:r>
            <a:endParaRPr u="sng">
              <a:solidFill>
                <a:schemeClr val="accent5"/>
              </a:solidFill>
            </a:endParaRPr>
          </a:p>
        </p:txBody>
      </p:sp>
      <p:sp>
        <p:nvSpPr>
          <p:cNvPr id="924" name="Google Shape;924;p12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Créons</a:t>
            </a:r>
            <a:r>
              <a:rPr lang="en" sz="1800"/>
              <a:t> une ConfigMap depuis plusieurs fichiers</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cm cm-dir --from-file=index.html --from-file=test.html</a:t>
            </a:r>
            <a:endParaRPr sz="1800"/>
          </a:p>
          <a:p>
            <a:pPr indent="0" lvl="0" marL="0" rtl="0" algn="l">
              <a:spcBef>
                <a:spcPts val="0"/>
              </a:spcBef>
              <a:spcAft>
                <a:spcPts val="0"/>
              </a:spcAft>
              <a:buNone/>
            </a:pPr>
            <a:r>
              <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2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How to use our Secret:</a:t>
            </a:r>
            <a:endParaRPr u="sng">
              <a:solidFill>
                <a:schemeClr val="accent5"/>
              </a:solidFill>
            </a:endParaRPr>
          </a:p>
        </p:txBody>
      </p:sp>
      <p:sp>
        <p:nvSpPr>
          <p:cNvPr id="930" name="Google Shape;930;p12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Voilà</a:t>
            </a:r>
            <a:r>
              <a:rPr lang="en" sz="1800"/>
              <a:t> les deux </a:t>
            </a:r>
            <a:r>
              <a:rPr lang="en" sz="1800"/>
              <a:t>manières</a:t>
            </a:r>
            <a:r>
              <a:rPr lang="en" sz="1800"/>
              <a:t> d’utiliser notre secret</a:t>
            </a:r>
            <a:r>
              <a:rPr lang="en" sz="1800"/>
              <a:t>:</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solidFill>
                  <a:schemeClr val="accent5"/>
                </a:solidFill>
              </a:rPr>
              <a:t>secretKeyRef | secretRef</a:t>
            </a:r>
            <a:r>
              <a:rPr lang="en" sz="1800"/>
              <a:t>: </a:t>
            </a:r>
            <a:r>
              <a:rPr lang="en" sz="1800"/>
              <a:t>Utilisé</a:t>
            </a:r>
            <a:r>
              <a:rPr lang="en" sz="1800"/>
              <a:t> comme une variable</a:t>
            </a:r>
            <a:endParaRPr sz="1800"/>
          </a:p>
          <a:p>
            <a:pPr indent="-342900" lvl="0" marL="1371600" rtl="0" algn="l">
              <a:spcBef>
                <a:spcPts val="0"/>
              </a:spcBef>
              <a:spcAft>
                <a:spcPts val="0"/>
              </a:spcAft>
              <a:buSzPts val="1800"/>
              <a:buChar char="-"/>
            </a:pPr>
            <a:r>
              <a:rPr lang="en" sz="1800">
                <a:solidFill>
                  <a:schemeClr val="accent5"/>
                </a:solidFill>
              </a:rPr>
              <a:t>volume</a:t>
            </a:r>
            <a:r>
              <a:rPr lang="en" sz="1800"/>
              <a:t>: </a:t>
            </a:r>
            <a:r>
              <a:rPr lang="en" sz="1800"/>
              <a:t>Utilisé</a:t>
            </a:r>
            <a:r>
              <a:rPr lang="en" sz="1800"/>
              <a:t> comme un volume</a:t>
            </a:r>
            <a:endParaRPr sz="1800"/>
          </a:p>
          <a:p>
            <a:pPr indent="0" lvl="0" marL="0" rtl="0" algn="l">
              <a:spcBef>
                <a:spcPts val="0"/>
              </a:spcBef>
              <a:spcAft>
                <a:spcPts val="0"/>
              </a:spcAft>
              <a:buNone/>
            </a:pPr>
            <a:r>
              <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9"/>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30"/>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Cela nous permettra de gérer à</a:t>
            </a:r>
            <a:r>
              <a:rPr lang="en" sz="1800"/>
              <a:t> </a:t>
            </a:r>
            <a:r>
              <a:rPr lang="en" sz="1800">
                <a:solidFill>
                  <a:schemeClr val="accent5"/>
                </a:solidFill>
              </a:rPr>
              <a:t>plus grande échelle</a:t>
            </a:r>
            <a:r>
              <a:rPr lang="en" sz="1800"/>
              <a:t> les pods et replicaSet.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Avoir une </a:t>
            </a:r>
            <a:r>
              <a:rPr lang="en" sz="1800">
                <a:solidFill>
                  <a:schemeClr val="accent5"/>
                </a:solidFill>
              </a:rPr>
              <a:t>meilleure</a:t>
            </a:r>
            <a:r>
              <a:rPr lang="en" sz="1800"/>
              <a:t> et </a:t>
            </a:r>
            <a:r>
              <a:rPr lang="en" sz="1800">
                <a:solidFill>
                  <a:schemeClr val="accent5"/>
                </a:solidFill>
              </a:rPr>
              <a:t>douce</a:t>
            </a:r>
            <a:r>
              <a:rPr lang="en" sz="1800"/>
              <a:t> </a:t>
            </a:r>
            <a:r>
              <a:rPr lang="en" sz="1800"/>
              <a:t>manière</a:t>
            </a:r>
            <a:r>
              <a:rPr lang="en" sz="1800"/>
              <a:t> de faire une upgrade, update ou de manager notre application.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Avoir des </a:t>
            </a:r>
            <a:r>
              <a:rPr lang="en" sz="1800">
                <a:solidFill>
                  <a:schemeClr val="accent5"/>
                </a:solidFill>
              </a:rPr>
              <a:t>strategies de</a:t>
            </a:r>
            <a:r>
              <a:rPr lang="en" sz="1800"/>
              <a:t> </a:t>
            </a:r>
            <a:r>
              <a:rPr lang="en" sz="1800">
                <a:solidFill>
                  <a:schemeClr val="accent5"/>
                </a:solidFill>
              </a:rPr>
              <a:t>fallback/rollback</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Et tout cela dans un outil </a:t>
            </a:r>
            <a:r>
              <a:rPr lang="en" sz="1800">
                <a:solidFill>
                  <a:schemeClr val="accent5"/>
                </a:solidFill>
              </a:rPr>
              <a:t>unique</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941" name="Google Shape;941;p13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Deploying easy peasy lemon squeezy:</a:t>
            </a:r>
            <a:endParaRPr u="sng">
              <a:solidFill>
                <a:schemeClr val="accent5"/>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31"/>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Il y a deux </a:t>
            </a:r>
            <a:r>
              <a:rPr lang="en" sz="1800"/>
              <a:t>méthodes</a:t>
            </a:r>
            <a:r>
              <a:rPr lang="en" sz="1800"/>
              <a:t> de deploiement</a:t>
            </a:r>
            <a:r>
              <a:rPr lang="en" sz="1800"/>
              <a:t>:</a:t>
            </a:r>
            <a:endParaRPr sz="1800"/>
          </a:p>
          <a:p>
            <a:pPr indent="0" lvl="0" marL="0" rtl="0" algn="l">
              <a:spcBef>
                <a:spcPts val="0"/>
              </a:spcBef>
              <a:spcAft>
                <a:spcPts val="0"/>
              </a:spcAft>
              <a:buNone/>
            </a:pPr>
            <a:r>
              <a:t/>
            </a:r>
            <a:endParaRPr sz="1800"/>
          </a:p>
          <a:p>
            <a:pPr indent="-342900" lvl="0" marL="914400" rtl="0" algn="l">
              <a:spcBef>
                <a:spcPts val="0"/>
              </a:spcBef>
              <a:spcAft>
                <a:spcPts val="0"/>
              </a:spcAft>
              <a:buSzPts val="1800"/>
              <a:buChar char="-"/>
            </a:pPr>
            <a:r>
              <a:rPr lang="en" sz="1800">
                <a:solidFill>
                  <a:schemeClr val="accent5"/>
                </a:solidFill>
              </a:rPr>
              <a:t>RollingUpdate</a:t>
            </a:r>
            <a:r>
              <a:rPr lang="en" sz="1800"/>
              <a:t>: </a:t>
            </a:r>
            <a:r>
              <a:rPr lang="en" sz="1800"/>
              <a:t>Implémente</a:t>
            </a:r>
            <a:r>
              <a:rPr lang="en" sz="1800"/>
              <a:t> une </a:t>
            </a:r>
            <a:r>
              <a:rPr lang="en" sz="1800"/>
              <a:t>stratégie</a:t>
            </a:r>
            <a:r>
              <a:rPr lang="en" sz="1800"/>
              <a:t> et applique une update graduelle</a:t>
            </a:r>
            <a:endParaRPr sz="1800"/>
          </a:p>
          <a:p>
            <a:pPr indent="-342900" lvl="0" marL="914400" rtl="0" algn="l">
              <a:spcBef>
                <a:spcPts val="0"/>
              </a:spcBef>
              <a:spcAft>
                <a:spcPts val="0"/>
              </a:spcAft>
              <a:buSzPts val="1800"/>
              <a:buChar char="-"/>
            </a:pPr>
            <a:r>
              <a:rPr lang="en" sz="1800">
                <a:solidFill>
                  <a:schemeClr val="accent5"/>
                </a:solidFill>
              </a:rPr>
              <a:t>Recreate</a:t>
            </a:r>
            <a:r>
              <a:rPr lang="en" sz="1800"/>
              <a:t>: Detruit v1, recrée v2 (Brutal)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Il existe 2 méthodes de déploiement avancées sur lesquelles vous pouvez vous appuyer:</a:t>
            </a:r>
            <a:endParaRPr sz="1800"/>
          </a:p>
          <a:p>
            <a:pPr indent="-342900" lvl="0" marL="914400" rtl="0" algn="l">
              <a:spcBef>
                <a:spcPts val="0"/>
              </a:spcBef>
              <a:spcAft>
                <a:spcPts val="0"/>
              </a:spcAft>
              <a:buSzPts val="1800"/>
              <a:buChar char="-"/>
            </a:pPr>
            <a:r>
              <a:rPr lang="en" sz="1800">
                <a:solidFill>
                  <a:schemeClr val="accent5"/>
                </a:solidFill>
              </a:rPr>
              <a:t>Blue/Green</a:t>
            </a:r>
            <a:r>
              <a:rPr lang="en" sz="1800"/>
              <a:t>: </a:t>
            </a:r>
            <a:r>
              <a:rPr lang="en" sz="1800"/>
              <a:t>Dupliquer la stack, la tester, basculer le service vers la nouvelle</a:t>
            </a:r>
            <a:endParaRPr sz="1800"/>
          </a:p>
          <a:p>
            <a:pPr indent="-342900" lvl="0" marL="914400" rtl="0" algn="l">
              <a:spcBef>
                <a:spcPts val="0"/>
              </a:spcBef>
              <a:spcAft>
                <a:spcPts val="0"/>
              </a:spcAft>
              <a:buSzPts val="1800"/>
              <a:buChar char="-"/>
            </a:pPr>
            <a:r>
              <a:rPr lang="en" sz="1800">
                <a:solidFill>
                  <a:schemeClr val="accent5"/>
                </a:solidFill>
              </a:rPr>
              <a:t>Canary Deployment</a:t>
            </a:r>
            <a:r>
              <a:rPr lang="en" sz="1800"/>
              <a:t>: </a:t>
            </a:r>
            <a:r>
              <a:rPr lang="en" sz="1800"/>
              <a:t>Envoi d'un % du trafic vers la nouvelle version, une fois validée, migration</a:t>
            </a:r>
            <a:r>
              <a:rPr lang="en" sz="1800"/>
              <a:t>. (ISTIO)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947" name="Google Shape;947;p13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Deploying types:</a:t>
            </a:r>
            <a:endParaRPr u="sng">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Transformez votre app en un “prod-ready” deploiement: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Build: </a:t>
            </a:r>
            <a:r>
              <a:rPr lang="en" sz="1800">
                <a:solidFill>
                  <a:srgbClr val="FFFFFF"/>
                </a:solidFill>
              </a:rPr>
              <a:t>Convertir, compiler, regrouper, récupérer les dépendances et fournir une application exécutable</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Release: </a:t>
            </a:r>
            <a:r>
              <a:rPr lang="en" sz="1800">
                <a:solidFill>
                  <a:srgbClr val="FFFFFF"/>
                </a:solidFill>
              </a:rPr>
              <a:t>Prenez la compilation et la configuration et préparez-les pour l'exécution</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Run: </a:t>
            </a:r>
            <a:r>
              <a:rPr lang="en" sz="1800">
                <a:solidFill>
                  <a:srgbClr val="FFFFFF"/>
                </a:solidFill>
              </a:rPr>
              <a:t>Exécutez l'application dans l'environnement d'exécution.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Il existe une séparation stricte entre ces étapes, généralement des outils vous offrent la possibilité de gérer cela avec une pipeline</a:t>
            </a:r>
            <a:r>
              <a:rPr lang="en" sz="1800">
                <a:solidFill>
                  <a:srgbClr val="FFFFFF"/>
                </a:solidFill>
              </a:rPr>
              <a:t> (CI).</a:t>
            </a:r>
            <a:endParaRPr sz="1800">
              <a:solidFill>
                <a:srgbClr val="FFFFFF"/>
              </a:solidFill>
            </a:endParaRPr>
          </a:p>
        </p:txBody>
      </p:sp>
      <p:sp>
        <p:nvSpPr>
          <p:cNvPr id="292" name="Google Shape;292;p2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Build Release Run</a:t>
            </a:r>
            <a:endParaRPr u="sng">
              <a:solidFill>
                <a:schemeClr val="accent5"/>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32"/>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Vous pouvez personnaliser votre déploiement avec les configurations de spécifications disponibles</a:t>
            </a:r>
            <a:r>
              <a:rPr lang="en" sz="1800"/>
              <a:t>:</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solidFill>
                  <a:schemeClr val="accent5"/>
                </a:solidFill>
              </a:rPr>
              <a:t>progressDeadlineSeconds</a:t>
            </a:r>
            <a:r>
              <a:rPr lang="en" sz="1800"/>
              <a:t>: </a:t>
            </a:r>
            <a:r>
              <a:rPr lang="en" sz="1800"/>
              <a:t>Combien de fois avant de signaler que la mise à jour progressive a échoué</a:t>
            </a:r>
            <a:r>
              <a:rPr i="1" lang="en" sz="1800"/>
              <a:t> (600s)</a:t>
            </a:r>
            <a:endParaRPr i="1" sz="1800"/>
          </a:p>
          <a:p>
            <a:pPr indent="-342900" lvl="0" marL="1371600" rtl="0" algn="l">
              <a:spcBef>
                <a:spcPts val="0"/>
              </a:spcBef>
              <a:spcAft>
                <a:spcPts val="0"/>
              </a:spcAft>
              <a:buSzPts val="1800"/>
              <a:buChar char="-"/>
            </a:pPr>
            <a:r>
              <a:rPr lang="en" sz="1800">
                <a:solidFill>
                  <a:schemeClr val="accent5"/>
                </a:solidFill>
              </a:rPr>
              <a:t>minReadySeconds</a:t>
            </a:r>
            <a:r>
              <a:rPr lang="en" sz="1800"/>
              <a:t>: </a:t>
            </a:r>
            <a:r>
              <a:rPr lang="en" sz="1800"/>
              <a:t>combien de temps une fois le pod créé doit être prêt</a:t>
            </a:r>
            <a:r>
              <a:rPr lang="en" sz="1800"/>
              <a:t> </a:t>
            </a:r>
            <a:r>
              <a:rPr i="1" lang="en" sz="1800"/>
              <a:t>(0s)</a:t>
            </a:r>
            <a:endParaRPr i="1" sz="1800"/>
          </a:p>
          <a:p>
            <a:pPr indent="-342900" lvl="0" marL="1371600" rtl="0" algn="l">
              <a:spcBef>
                <a:spcPts val="0"/>
              </a:spcBef>
              <a:spcAft>
                <a:spcPts val="0"/>
              </a:spcAft>
              <a:buSzPts val="1800"/>
              <a:buChar char="-"/>
            </a:pPr>
            <a:r>
              <a:rPr lang="en" sz="1800">
                <a:solidFill>
                  <a:schemeClr val="accent5"/>
                </a:solidFill>
              </a:rPr>
              <a:t>revisionHistoryLimit</a:t>
            </a:r>
            <a:r>
              <a:rPr lang="en" sz="1800"/>
              <a:t>: Combien de vieux replicasSets à retenir pour fallback </a:t>
            </a:r>
            <a:r>
              <a:rPr i="1" lang="en" sz="1800"/>
              <a:t>(10)</a:t>
            </a:r>
            <a:endParaRPr i="1" sz="1800"/>
          </a:p>
          <a:p>
            <a:pPr indent="-342900" lvl="0" marL="1371600" rtl="0" algn="l">
              <a:spcBef>
                <a:spcPts val="0"/>
              </a:spcBef>
              <a:spcAft>
                <a:spcPts val="0"/>
              </a:spcAft>
              <a:buSzPts val="1800"/>
              <a:buChar char="-"/>
            </a:pPr>
            <a:r>
              <a:rPr lang="en" sz="1800">
                <a:solidFill>
                  <a:schemeClr val="accent5"/>
                </a:solidFill>
              </a:rPr>
              <a:t>Paused</a:t>
            </a:r>
            <a:r>
              <a:rPr lang="en" sz="1800"/>
              <a:t>: </a:t>
            </a:r>
            <a:r>
              <a:rPr lang="en" sz="1800"/>
              <a:t>Le déploiement est-il interrompu ou non</a:t>
            </a:r>
            <a:r>
              <a:rPr lang="en" sz="1800"/>
              <a:t> </a:t>
            </a:r>
            <a:r>
              <a:rPr i="1" lang="en" sz="1800"/>
              <a:t>(false)</a:t>
            </a:r>
            <a:endParaRPr i="1" sz="1800"/>
          </a:p>
        </p:txBody>
      </p:sp>
      <p:sp>
        <p:nvSpPr>
          <p:cNvPr id="953" name="Google Shape;953;p13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Let’s deploy something:</a:t>
            </a:r>
            <a:endParaRPr u="sng">
              <a:solidFill>
                <a:schemeClr val="accent5"/>
              </a:solidFill>
            </a:endParaRPr>
          </a:p>
        </p:txBody>
      </p:sp>
      <p:pic>
        <p:nvPicPr>
          <p:cNvPr id="954" name="Google Shape;954;p132"/>
          <p:cNvPicPr preferRelativeResize="0"/>
          <p:nvPr/>
        </p:nvPicPr>
        <p:blipFill>
          <a:blip r:embed="rId3">
            <a:alphaModFix/>
          </a:blip>
          <a:stretch>
            <a:fillRect/>
          </a:stretch>
        </p:blipFill>
        <p:spPr>
          <a:xfrm>
            <a:off x="1027325" y="0"/>
            <a:ext cx="6779374"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000"/>
                                        <p:tgtEl>
                                          <p:spTgt spid="9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3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Voici quelques facteurs d'échec possibles qui peuvent survenir lors d'un déploiement</a:t>
            </a:r>
            <a:r>
              <a:rPr lang="en" sz="1800"/>
              <a:t>:</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t>Insufficient Quota</a:t>
            </a:r>
            <a:endParaRPr sz="1800"/>
          </a:p>
          <a:p>
            <a:pPr indent="-342900" lvl="0" marL="1371600" rtl="0" algn="l">
              <a:spcBef>
                <a:spcPts val="0"/>
              </a:spcBef>
              <a:spcAft>
                <a:spcPts val="0"/>
              </a:spcAft>
              <a:buSzPts val="1800"/>
              <a:buChar char="-"/>
            </a:pPr>
            <a:r>
              <a:rPr lang="en" sz="1800"/>
              <a:t>Readiness probe Failures</a:t>
            </a:r>
            <a:endParaRPr sz="1800"/>
          </a:p>
          <a:p>
            <a:pPr indent="-342900" lvl="0" marL="1371600" rtl="0" algn="l">
              <a:spcBef>
                <a:spcPts val="0"/>
              </a:spcBef>
              <a:spcAft>
                <a:spcPts val="0"/>
              </a:spcAft>
              <a:buSzPts val="1800"/>
              <a:buChar char="-"/>
            </a:pPr>
            <a:r>
              <a:rPr lang="en" sz="1800"/>
              <a:t>Image pull errors</a:t>
            </a:r>
            <a:endParaRPr sz="1800"/>
          </a:p>
          <a:p>
            <a:pPr indent="-342900" lvl="0" marL="1371600" rtl="0" algn="l">
              <a:spcBef>
                <a:spcPts val="0"/>
              </a:spcBef>
              <a:spcAft>
                <a:spcPts val="0"/>
              </a:spcAft>
              <a:buSzPts val="1800"/>
              <a:buChar char="-"/>
            </a:pPr>
            <a:r>
              <a:rPr lang="en" sz="1800"/>
              <a:t>Insufficient permissions</a:t>
            </a:r>
            <a:endParaRPr sz="1800"/>
          </a:p>
          <a:p>
            <a:pPr indent="-342900" lvl="0" marL="1371600" rtl="0" algn="l">
              <a:spcBef>
                <a:spcPts val="0"/>
              </a:spcBef>
              <a:spcAft>
                <a:spcPts val="0"/>
              </a:spcAft>
              <a:buSzPts val="1800"/>
              <a:buChar char="-"/>
            </a:pPr>
            <a:r>
              <a:rPr lang="en" sz="1800"/>
              <a:t>Limit Ranges</a:t>
            </a:r>
            <a:endParaRPr sz="1800"/>
          </a:p>
          <a:p>
            <a:pPr indent="-342900" lvl="0" marL="1371600" rtl="0" algn="l">
              <a:spcBef>
                <a:spcPts val="0"/>
              </a:spcBef>
              <a:spcAft>
                <a:spcPts val="0"/>
              </a:spcAft>
              <a:buSzPts val="1800"/>
              <a:buChar char="-"/>
            </a:pPr>
            <a:r>
              <a:rPr lang="en" sz="1800"/>
              <a:t>Application Runtime Misconfiguration</a:t>
            </a:r>
            <a:endParaRPr sz="1800"/>
          </a:p>
          <a:p>
            <a:pPr indent="0" lvl="0" marL="0" rtl="0" algn="l">
              <a:spcBef>
                <a:spcPts val="0"/>
              </a:spcBef>
              <a:spcAft>
                <a:spcPts val="0"/>
              </a:spcAft>
              <a:buNone/>
            </a:pPr>
            <a:r>
              <a:t/>
            </a:r>
            <a:endParaRPr sz="1800"/>
          </a:p>
          <a:p>
            <a:pPr indent="0" lvl="0" marL="0" rtl="0" algn="l">
              <a:lnSpc>
                <a:spcPct val="115000"/>
              </a:lnSpc>
              <a:spcBef>
                <a:spcPts val="0"/>
              </a:spcBef>
              <a:spcAft>
                <a:spcPts val="0"/>
              </a:spcAft>
              <a:buNone/>
            </a:pPr>
            <a:r>
              <a:rPr lang="en" sz="1800"/>
              <a:t>Si vous n’avez pas fourni de </a:t>
            </a:r>
            <a:r>
              <a:rPr lang="en" sz="1800">
                <a:solidFill>
                  <a:schemeClr val="accent5"/>
                </a:solidFill>
              </a:rPr>
              <a:t>progressDeadlineSeconds</a:t>
            </a:r>
            <a:r>
              <a:rPr lang="en" sz="1800"/>
              <a:t>, </a:t>
            </a:r>
            <a:r>
              <a:rPr lang="en" sz="1800"/>
              <a:t>le déploiement sera en</a:t>
            </a:r>
            <a:r>
              <a:rPr lang="en" sz="1800"/>
              <a:t> </a:t>
            </a:r>
            <a:r>
              <a:rPr lang="en" sz="1800">
                <a:solidFill>
                  <a:schemeClr val="accent5"/>
                </a:solidFill>
              </a:rPr>
              <a:t>ProgressDeadlineExceeded</a:t>
            </a:r>
            <a:r>
              <a:rPr lang="en" sz="1800"/>
              <a:t> </a:t>
            </a:r>
            <a:r>
              <a:rPr lang="en" sz="1800"/>
              <a:t>après</a:t>
            </a:r>
            <a:r>
              <a:rPr lang="en" sz="1800"/>
              <a:t> 10 minutes.</a:t>
            </a:r>
            <a:endParaRPr sz="1800"/>
          </a:p>
        </p:txBody>
      </p:sp>
      <p:sp>
        <p:nvSpPr>
          <p:cNvPr id="960" name="Google Shape;960;p13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Failures:</a:t>
            </a:r>
            <a:endParaRPr u="sng">
              <a:solidFill>
                <a:schemeClr val="accent5"/>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3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Toutes les actions qui s'appliquent à un déploiement complet s'appliquent également à un déploiement ayant échoué.</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le </a:t>
            </a:r>
            <a:r>
              <a:rPr lang="en" sz="1800">
                <a:solidFill>
                  <a:schemeClr val="accent5"/>
                </a:solidFill>
              </a:rPr>
              <a:t>scale</a:t>
            </a:r>
            <a:r>
              <a:rPr lang="en" sz="1800"/>
              <a:t> up/down, </a:t>
            </a:r>
            <a:r>
              <a:rPr lang="en" sz="1800">
                <a:solidFill>
                  <a:schemeClr val="accent5"/>
                </a:solidFill>
              </a:rPr>
              <a:t>roll back</a:t>
            </a:r>
            <a:r>
              <a:rPr lang="en" sz="1800"/>
              <a:t> a une version </a:t>
            </a:r>
            <a:r>
              <a:rPr lang="en" sz="1800"/>
              <a:t>précédente</a:t>
            </a:r>
            <a:r>
              <a:rPr lang="en" sz="1800"/>
              <a:t>, ou </a:t>
            </a:r>
            <a:r>
              <a:rPr lang="en" sz="1800"/>
              <a:t>même</a:t>
            </a:r>
            <a:r>
              <a:rPr lang="en" sz="1800"/>
              <a:t> mettre en </a:t>
            </a:r>
            <a:r>
              <a:rPr lang="en" sz="1800">
                <a:solidFill>
                  <a:schemeClr val="accent5"/>
                </a:solidFill>
              </a:rPr>
              <a:t>pause</a:t>
            </a:r>
            <a:r>
              <a:rPr lang="en" sz="1800"/>
              <a:t> si vous avez besoin de faire des </a:t>
            </a:r>
            <a:r>
              <a:rPr lang="en" sz="1800">
                <a:solidFill>
                  <a:schemeClr val="accent5"/>
                </a:solidFill>
              </a:rPr>
              <a:t>modifications</a:t>
            </a:r>
            <a:r>
              <a:rPr lang="en" sz="1800"/>
              <a:t> dans le template du Pod.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mettre `spec.revisionHistoryLimit` pour </a:t>
            </a:r>
            <a:r>
              <a:rPr lang="en" sz="1800"/>
              <a:t>spécifier</a:t>
            </a:r>
            <a:r>
              <a:rPr lang="en" sz="1800"/>
              <a:t> combien de replicaSets </a:t>
            </a:r>
            <a:r>
              <a:rPr lang="en" sz="1800">
                <a:solidFill>
                  <a:schemeClr val="accent5"/>
                </a:solidFill>
              </a:rPr>
              <a:t>vous voulez conserver</a:t>
            </a:r>
            <a:r>
              <a:rPr lang="en" sz="1800"/>
              <a:t>.</a:t>
            </a:r>
            <a:endParaRPr sz="1800"/>
          </a:p>
        </p:txBody>
      </p:sp>
      <p:sp>
        <p:nvSpPr>
          <p:cNvPr id="966" name="Google Shape;966;p13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Failures II:</a:t>
            </a:r>
            <a:endParaRPr u="sng">
              <a:solidFill>
                <a:schemeClr val="accent5"/>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35"/>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Check</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3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Liveness &amp; Readiness:</a:t>
            </a:r>
            <a:endParaRPr u="sng">
              <a:solidFill>
                <a:schemeClr val="accent5"/>
              </a:solidFill>
            </a:endParaRPr>
          </a:p>
        </p:txBody>
      </p:sp>
      <p:sp>
        <p:nvSpPr>
          <p:cNvPr id="977" name="Google Shape;977;p136"/>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Des fois</a:t>
            </a:r>
            <a:r>
              <a:rPr lang="en" sz="1800"/>
              <a:t> les applications ont besoin</a:t>
            </a:r>
            <a:r>
              <a:rPr lang="en" sz="1800"/>
              <a:t> </a:t>
            </a:r>
            <a:r>
              <a:rPr lang="en" sz="1800">
                <a:solidFill>
                  <a:schemeClr val="accent5"/>
                </a:solidFill>
              </a:rPr>
              <a:t>de redémarrer</a:t>
            </a:r>
            <a:r>
              <a:rPr lang="en" sz="1800"/>
              <a:t> peut importe la raison. Vous pouvez aussi </a:t>
            </a:r>
            <a:r>
              <a:rPr lang="en" sz="1800"/>
              <a:t>empêcher</a:t>
            </a:r>
            <a:r>
              <a:rPr lang="en" sz="1800"/>
              <a:t> les Pods</a:t>
            </a:r>
            <a:r>
              <a:rPr lang="en" sz="1800">
                <a:solidFill>
                  <a:schemeClr val="accent5"/>
                </a:solidFill>
              </a:rPr>
              <a:t> en mauvaise </a:t>
            </a:r>
            <a:r>
              <a:rPr lang="en" sz="1800">
                <a:solidFill>
                  <a:schemeClr val="accent5"/>
                </a:solidFill>
              </a:rPr>
              <a:t>santé</a:t>
            </a:r>
            <a:r>
              <a:rPr lang="en" sz="1800"/>
              <a:t> de rejoindre le Pool et de recevoir des </a:t>
            </a:r>
            <a:r>
              <a:rPr lang="en" sz="1800"/>
              <a:t>requêtes</a:t>
            </a:r>
            <a:r>
              <a:rPr lang="en" sz="1800"/>
              <a:t>/job. Pour avoir </a:t>
            </a:r>
            <a:r>
              <a:rPr lang="en" sz="1800">
                <a:solidFill>
                  <a:schemeClr val="accent5"/>
                </a:solidFill>
              </a:rPr>
              <a:t>0 downtime</a:t>
            </a:r>
            <a:r>
              <a:rPr lang="en" sz="1800"/>
              <a:t> pendant une update ou un </a:t>
            </a:r>
            <a:r>
              <a:rPr lang="en" sz="1800"/>
              <a:t>déploiement</a:t>
            </a:r>
            <a:r>
              <a:rPr lang="en" sz="1800"/>
              <a:t> (SLA).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Liveness =&gt; Restart le Pod si fail</a:t>
            </a:r>
            <a:endParaRPr sz="1800"/>
          </a:p>
          <a:p>
            <a:pPr indent="0" lvl="0" marL="0" rtl="0" algn="l">
              <a:spcBef>
                <a:spcPts val="0"/>
              </a:spcBef>
              <a:spcAft>
                <a:spcPts val="0"/>
              </a:spcAft>
              <a:buNone/>
            </a:pPr>
            <a:r>
              <a:rPr lang="en" sz="1800"/>
              <a:t>Readiness =&gt; Retire le Pod du LB si fail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Les deux sont </a:t>
            </a:r>
            <a:r>
              <a:rPr lang="en" sz="1800">
                <a:solidFill>
                  <a:schemeClr val="accent5"/>
                </a:solidFill>
              </a:rPr>
              <a:t>complementaires</a:t>
            </a:r>
            <a:r>
              <a:rPr lang="en" sz="1800"/>
              <a:t>!</a:t>
            </a:r>
            <a:endParaRPr sz="18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3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How to check:</a:t>
            </a:r>
            <a:endParaRPr u="sng">
              <a:solidFill>
                <a:schemeClr val="accent5"/>
              </a:solidFill>
            </a:endParaRPr>
          </a:p>
        </p:txBody>
      </p:sp>
      <p:sp>
        <p:nvSpPr>
          <p:cNvPr id="983" name="Google Shape;983;p13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 modes possibles:</a:t>
            </a:r>
            <a:endParaRPr sz="1800"/>
          </a:p>
          <a:p>
            <a:pPr indent="-342900" lvl="0" marL="914400" rtl="0" algn="l">
              <a:spcBef>
                <a:spcPts val="0"/>
              </a:spcBef>
              <a:spcAft>
                <a:spcPts val="0"/>
              </a:spcAft>
              <a:buSzPts val="1800"/>
              <a:buChar char="-"/>
            </a:pPr>
            <a:r>
              <a:rPr lang="en" sz="1800"/>
              <a:t>Command 	-&gt; 	</a:t>
            </a:r>
            <a:r>
              <a:rPr lang="en" sz="1800">
                <a:solidFill>
                  <a:schemeClr val="accent5"/>
                </a:solidFill>
              </a:rPr>
              <a:t>exec</a:t>
            </a:r>
            <a:endParaRPr sz="1800">
              <a:solidFill>
                <a:schemeClr val="accent5"/>
              </a:solidFill>
            </a:endParaRPr>
          </a:p>
          <a:p>
            <a:pPr indent="-342900" lvl="0" marL="914400" rtl="0" algn="l">
              <a:spcBef>
                <a:spcPts val="0"/>
              </a:spcBef>
              <a:spcAft>
                <a:spcPts val="0"/>
              </a:spcAft>
              <a:buSzPts val="1800"/>
              <a:buChar char="-"/>
            </a:pPr>
            <a:r>
              <a:rPr lang="en" sz="1800"/>
              <a:t>Http 		-&gt; 	</a:t>
            </a:r>
            <a:r>
              <a:rPr lang="en" sz="1800">
                <a:solidFill>
                  <a:schemeClr val="accent5"/>
                </a:solidFill>
              </a:rPr>
              <a:t>httpGet</a:t>
            </a:r>
            <a:endParaRPr sz="1800">
              <a:solidFill>
                <a:schemeClr val="accent5"/>
              </a:solidFill>
            </a:endParaRPr>
          </a:p>
          <a:p>
            <a:pPr indent="-342900" lvl="0" marL="914400" rtl="0" algn="l">
              <a:spcBef>
                <a:spcPts val="0"/>
              </a:spcBef>
              <a:spcAft>
                <a:spcPts val="0"/>
              </a:spcAft>
              <a:buSzPts val="1800"/>
              <a:buChar char="-"/>
            </a:pPr>
            <a:r>
              <a:rPr lang="en" sz="1800"/>
              <a:t>TCP 		-&gt; 	</a:t>
            </a:r>
            <a:r>
              <a:rPr lang="en" sz="1800">
                <a:solidFill>
                  <a:schemeClr val="accent5"/>
                </a:solidFill>
              </a:rPr>
              <a:t>tcpSocket</a:t>
            </a:r>
            <a:endParaRPr sz="1800">
              <a:solidFill>
                <a:schemeClr val="accent5"/>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Configuration:</a:t>
            </a:r>
            <a:endParaRPr sz="1800"/>
          </a:p>
          <a:p>
            <a:pPr indent="-342900" lvl="0" marL="914400" rtl="0" algn="l">
              <a:spcBef>
                <a:spcPts val="0"/>
              </a:spcBef>
              <a:spcAft>
                <a:spcPts val="0"/>
              </a:spcAft>
              <a:buSzPts val="1800"/>
              <a:buChar char="-"/>
            </a:pPr>
            <a:r>
              <a:rPr lang="en" sz="1800">
                <a:solidFill>
                  <a:schemeClr val="accent5"/>
                </a:solidFill>
              </a:rPr>
              <a:t>initialDelaySeconds</a:t>
            </a:r>
            <a:r>
              <a:rPr lang="en" sz="1800"/>
              <a:t>	-&gt; 	Quand on demarre ?</a:t>
            </a:r>
            <a:endParaRPr sz="1800"/>
          </a:p>
          <a:p>
            <a:pPr indent="-342900" lvl="0" marL="914400" rtl="0" algn="l">
              <a:spcBef>
                <a:spcPts val="0"/>
              </a:spcBef>
              <a:spcAft>
                <a:spcPts val="0"/>
              </a:spcAft>
              <a:buSzPts val="1800"/>
              <a:buChar char="-"/>
            </a:pPr>
            <a:r>
              <a:rPr lang="en" sz="1800">
                <a:solidFill>
                  <a:schemeClr val="accent5"/>
                </a:solidFill>
              </a:rPr>
              <a:t>periodSeconds</a:t>
            </a:r>
            <a:r>
              <a:rPr lang="en" sz="1800"/>
              <a:t> 		-&gt; 	Frequence ?</a:t>
            </a:r>
            <a:endParaRPr sz="1800"/>
          </a:p>
          <a:p>
            <a:pPr indent="-342900" lvl="0" marL="914400" rtl="0" algn="l">
              <a:spcBef>
                <a:spcPts val="0"/>
              </a:spcBef>
              <a:spcAft>
                <a:spcPts val="0"/>
              </a:spcAft>
              <a:buSzPts val="1800"/>
              <a:buChar char="-"/>
            </a:pPr>
            <a:r>
              <a:rPr lang="en" sz="1800">
                <a:solidFill>
                  <a:schemeClr val="accent5"/>
                </a:solidFill>
              </a:rPr>
              <a:t>timeoutSeconds</a:t>
            </a:r>
            <a:r>
              <a:rPr lang="en" sz="1800"/>
              <a:t>	-&gt; 	Timeout ?</a:t>
            </a:r>
            <a:endParaRPr sz="1800"/>
          </a:p>
          <a:p>
            <a:pPr indent="-342900" lvl="0" marL="914400" rtl="0" algn="l">
              <a:spcBef>
                <a:spcPts val="0"/>
              </a:spcBef>
              <a:spcAft>
                <a:spcPts val="0"/>
              </a:spcAft>
              <a:buSzPts val="1800"/>
              <a:buChar char="-"/>
            </a:pPr>
            <a:r>
              <a:rPr lang="en" sz="1800">
                <a:solidFill>
                  <a:schemeClr val="accent5"/>
                </a:solidFill>
              </a:rPr>
              <a:t>successThreshold</a:t>
            </a:r>
            <a:r>
              <a:rPr lang="en" sz="1800"/>
              <a:t>	-&gt;	Combien de succes ?</a:t>
            </a:r>
            <a:endParaRPr sz="1800"/>
          </a:p>
          <a:p>
            <a:pPr indent="-342900" lvl="0" marL="914400" rtl="0" algn="l">
              <a:spcBef>
                <a:spcPts val="0"/>
              </a:spcBef>
              <a:spcAft>
                <a:spcPts val="0"/>
              </a:spcAft>
              <a:buSzPts val="1800"/>
              <a:buChar char="-"/>
            </a:pPr>
            <a:r>
              <a:rPr lang="en" sz="1800">
                <a:solidFill>
                  <a:schemeClr val="accent5"/>
                </a:solidFill>
              </a:rPr>
              <a:t>failureThreshold</a:t>
            </a:r>
            <a:r>
              <a:rPr lang="en" sz="1800"/>
              <a:t>	-&gt; 	Combien de fail ?</a:t>
            </a:r>
            <a:endParaRPr sz="180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3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Configure HttpGet:</a:t>
            </a:r>
            <a:endParaRPr u="sng">
              <a:solidFill>
                <a:schemeClr val="accent5"/>
              </a:solidFill>
            </a:endParaRPr>
          </a:p>
        </p:txBody>
      </p:sp>
      <p:sp>
        <p:nvSpPr>
          <p:cNvPr id="989" name="Google Shape;989;p13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Configuration:</a:t>
            </a:r>
            <a:endParaRPr sz="1800"/>
          </a:p>
          <a:p>
            <a:pPr indent="-342900" lvl="0" marL="914400" rtl="0" algn="l">
              <a:spcBef>
                <a:spcPts val="0"/>
              </a:spcBef>
              <a:spcAft>
                <a:spcPts val="0"/>
              </a:spcAft>
              <a:buSzPts val="1800"/>
              <a:buChar char="-"/>
            </a:pPr>
            <a:r>
              <a:rPr lang="en" sz="1800">
                <a:solidFill>
                  <a:schemeClr val="accent5"/>
                </a:solidFill>
              </a:rPr>
              <a:t>Host</a:t>
            </a:r>
            <a:r>
              <a:rPr lang="en" sz="1800"/>
              <a:t>			-&gt; 	IP / Addresse</a:t>
            </a:r>
            <a:endParaRPr sz="1800"/>
          </a:p>
          <a:p>
            <a:pPr indent="-342900" lvl="0" marL="914400" rtl="0" algn="l">
              <a:spcBef>
                <a:spcPts val="0"/>
              </a:spcBef>
              <a:spcAft>
                <a:spcPts val="0"/>
              </a:spcAft>
              <a:buSzPts val="1800"/>
              <a:buChar char="-"/>
            </a:pPr>
            <a:r>
              <a:rPr lang="en" sz="1800">
                <a:solidFill>
                  <a:schemeClr val="accent5"/>
                </a:solidFill>
              </a:rPr>
              <a:t>Scheme</a:t>
            </a:r>
            <a:r>
              <a:rPr lang="en" sz="1800"/>
              <a:t> 		-&gt; 	Http or Https</a:t>
            </a:r>
            <a:endParaRPr sz="1800"/>
          </a:p>
          <a:p>
            <a:pPr indent="-342900" lvl="0" marL="914400" rtl="0" algn="l">
              <a:spcBef>
                <a:spcPts val="0"/>
              </a:spcBef>
              <a:spcAft>
                <a:spcPts val="0"/>
              </a:spcAft>
              <a:buSzPts val="1800"/>
              <a:buChar char="-"/>
            </a:pPr>
            <a:r>
              <a:rPr lang="en" sz="1800">
                <a:solidFill>
                  <a:schemeClr val="accent5"/>
                </a:solidFill>
              </a:rPr>
              <a:t>Path</a:t>
            </a:r>
            <a:r>
              <a:rPr lang="en" sz="1800"/>
              <a:t>			-&gt; 	Route a appeler</a:t>
            </a:r>
            <a:endParaRPr sz="1800"/>
          </a:p>
          <a:p>
            <a:pPr indent="-342900" lvl="0" marL="914400" rtl="0" algn="l">
              <a:spcBef>
                <a:spcPts val="0"/>
              </a:spcBef>
              <a:spcAft>
                <a:spcPts val="0"/>
              </a:spcAft>
              <a:buSzPts val="1800"/>
              <a:buChar char="-"/>
            </a:pPr>
            <a:r>
              <a:rPr lang="en" sz="1800">
                <a:solidFill>
                  <a:schemeClr val="accent5"/>
                </a:solidFill>
              </a:rPr>
              <a:t>HttpHeaders</a:t>
            </a:r>
            <a:r>
              <a:rPr lang="en" sz="1800"/>
              <a:t>	-&gt;	Credentials ou autre</a:t>
            </a:r>
            <a:endParaRPr sz="1800"/>
          </a:p>
          <a:p>
            <a:pPr indent="-342900" lvl="0" marL="914400" rtl="0" algn="l">
              <a:spcBef>
                <a:spcPts val="0"/>
              </a:spcBef>
              <a:spcAft>
                <a:spcPts val="0"/>
              </a:spcAft>
              <a:buSzPts val="1800"/>
              <a:buChar char="-"/>
            </a:pPr>
            <a:r>
              <a:rPr lang="en" sz="1800">
                <a:solidFill>
                  <a:schemeClr val="accent5"/>
                </a:solidFill>
              </a:rPr>
              <a:t>Port</a:t>
            </a:r>
            <a:r>
              <a:rPr lang="en" sz="1800"/>
              <a:t>			-&gt; 	le port a utiliser</a:t>
            </a:r>
            <a:endParaRPr sz="1800"/>
          </a:p>
        </p:txBody>
      </p:sp>
      <p:pic>
        <p:nvPicPr>
          <p:cNvPr id="990" name="Google Shape;990;p138"/>
          <p:cNvPicPr preferRelativeResize="0"/>
          <p:nvPr/>
        </p:nvPicPr>
        <p:blipFill>
          <a:blip r:embed="rId3">
            <a:alphaModFix/>
          </a:blip>
          <a:stretch>
            <a:fillRect/>
          </a:stretch>
        </p:blipFill>
        <p:spPr>
          <a:xfrm>
            <a:off x="2089049" y="0"/>
            <a:ext cx="4965903"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3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Configure Exec:</a:t>
            </a:r>
            <a:endParaRPr u="sng">
              <a:solidFill>
                <a:schemeClr val="accent5"/>
              </a:solidFill>
            </a:endParaRPr>
          </a:p>
        </p:txBody>
      </p:sp>
      <p:sp>
        <p:nvSpPr>
          <p:cNvPr id="996" name="Google Shape;996;p139"/>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800"/>
          </a:p>
        </p:txBody>
      </p:sp>
      <p:pic>
        <p:nvPicPr>
          <p:cNvPr id="997" name="Google Shape;997;p139"/>
          <p:cNvPicPr preferRelativeResize="0"/>
          <p:nvPr/>
        </p:nvPicPr>
        <p:blipFill>
          <a:blip r:embed="rId3">
            <a:alphaModFix/>
          </a:blip>
          <a:stretch>
            <a:fillRect/>
          </a:stretch>
        </p:blipFill>
        <p:spPr>
          <a:xfrm>
            <a:off x="2253238" y="0"/>
            <a:ext cx="4691324"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4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Configure TCPSocket:</a:t>
            </a:r>
            <a:endParaRPr u="sng">
              <a:solidFill>
                <a:schemeClr val="accent5"/>
              </a:solidFill>
            </a:endParaRPr>
          </a:p>
        </p:txBody>
      </p:sp>
      <p:sp>
        <p:nvSpPr>
          <p:cNvPr id="1003" name="Google Shape;1003;p140"/>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1800"/>
          </a:p>
        </p:txBody>
      </p:sp>
      <p:pic>
        <p:nvPicPr>
          <p:cNvPr id="1004" name="Google Shape;1004;p140"/>
          <p:cNvPicPr preferRelativeResize="0"/>
          <p:nvPr/>
        </p:nvPicPr>
        <p:blipFill>
          <a:blip r:embed="rId3">
            <a:alphaModFix/>
          </a:blip>
          <a:stretch>
            <a:fillRect/>
          </a:stretch>
        </p:blipFill>
        <p:spPr>
          <a:xfrm>
            <a:off x="2129033" y="0"/>
            <a:ext cx="488593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4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Exercise:</a:t>
            </a:r>
            <a:endParaRPr u="sng">
              <a:solidFill>
                <a:schemeClr val="accent5"/>
              </a:solidFill>
            </a:endParaRPr>
          </a:p>
        </p:txBody>
      </p:sp>
      <p:sp>
        <p:nvSpPr>
          <p:cNvPr id="1010" name="Google Shape;1010;p141"/>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Quelques probes pour pratiquer: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i="1" sz="1800" u="sng"/>
          </a:p>
          <a:p>
            <a:pPr indent="0" lvl="0" marL="0" rtl="0" algn="l">
              <a:spcBef>
                <a:spcPts val="0"/>
              </a:spcBef>
              <a:spcAft>
                <a:spcPts val="0"/>
              </a:spcAft>
              <a:buNone/>
            </a:pPr>
            <a:r>
              <a:rPr i="1" lang="en" sz="1800" u="sng">
                <a:solidFill>
                  <a:schemeClr val="hlink"/>
                </a:solidFill>
                <a:hlinkClick r:id="rId3"/>
              </a:rPr>
              <a:t>https://kubernetes.io/docs/tasks/configure-pod-container/configure-liveness-readiness-startup-probes/</a:t>
            </a:r>
            <a:r>
              <a:rPr i="1" lang="en" sz="1800" u="sng"/>
              <a:t> </a:t>
            </a:r>
            <a:endParaRPr i="1" sz="18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L'application exécute un ou plusieurs processus</a:t>
            </a:r>
            <a:r>
              <a:rPr lang="en" sz="1800">
                <a:solidFill>
                  <a:srgbClr val="FFFFFF"/>
                </a:solidFill>
              </a:rPr>
              <a:t> (command line, entrypoint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Ces processus sont stateless et ne partagent rien directement</a:t>
            </a:r>
            <a:r>
              <a:rPr lang="en" sz="1800">
                <a:solidFill>
                  <a:srgbClr val="FFFFFF"/>
                </a:solidFill>
              </a:rPr>
              <a:t> (Utilisez des backing services pour cela)</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La mémoire, les volumes, le système de fichiers peuvent être utilisés pour une seule transaction</a:t>
            </a:r>
            <a:r>
              <a:rPr lang="en" sz="1800">
                <a:solidFill>
                  <a:srgbClr val="FFFFFF"/>
                </a:solidFill>
              </a:rPr>
              <a:t>. </a:t>
            </a:r>
            <a:r>
              <a:rPr lang="en" sz="1800">
                <a:solidFill>
                  <a:srgbClr val="FFFFFF"/>
                </a:solidFill>
              </a:rPr>
              <a:t>Parce que vous n'avez aucune garantie d'avoir le prochain appel ou les exécutions seront servies par le même processus</a:t>
            </a:r>
            <a:r>
              <a:rPr lang="en" sz="1800">
                <a:solidFill>
                  <a:srgbClr val="FFFFFF"/>
                </a:solidFill>
              </a:rPr>
              <a:t>. </a:t>
            </a:r>
            <a:r>
              <a:rPr lang="en" sz="1800">
                <a:solidFill>
                  <a:srgbClr val="FFFFFF"/>
                </a:solidFill>
              </a:rPr>
              <a:t>Ces processus ont besoin d'être prêt à être effacé à tout moment</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Les sessions persistantes (sticky sessions) sont une violation des 12 facteurs et ne doivent pas être utilisées ou faire partie du design initial.</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298" name="Google Shape;298;p2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Processes</a:t>
            </a:r>
            <a:endParaRPr u="sng">
              <a:solidFill>
                <a:schemeClr val="accent5"/>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42"/>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Update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4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Ajoutons une stratégie, Recreate est brutal et pas vraiment la plus utilisée mais voici la configuration</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21" name="Google Shape;1021;p14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Recreate:</a:t>
            </a:r>
            <a:endParaRPr u="sng">
              <a:solidFill>
                <a:schemeClr val="accent5"/>
              </a:solidFill>
            </a:endParaRPr>
          </a:p>
        </p:txBody>
      </p:sp>
      <p:pic>
        <p:nvPicPr>
          <p:cNvPr id="1022" name="Google Shape;1022;p143"/>
          <p:cNvPicPr preferRelativeResize="0"/>
          <p:nvPr/>
        </p:nvPicPr>
        <p:blipFill>
          <a:blip r:embed="rId3">
            <a:alphaModFix/>
          </a:blip>
          <a:stretch>
            <a:fillRect/>
          </a:stretch>
        </p:blipFill>
        <p:spPr>
          <a:xfrm>
            <a:off x="2971975" y="2302125"/>
            <a:ext cx="2971800" cy="19240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4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C’est la stratégie par défaut d’un déploiement. Vous pouvez personnaliser la mise à jour progressive à l'aide de ces valeurs</a:t>
            </a:r>
            <a:r>
              <a:rPr lang="en" sz="1800"/>
              <a:t>:</a:t>
            </a:r>
            <a:endParaRPr sz="1800"/>
          </a:p>
          <a:p>
            <a:pPr indent="0" lvl="0" marL="0" rtl="0" algn="l">
              <a:spcBef>
                <a:spcPts val="0"/>
              </a:spcBef>
              <a:spcAft>
                <a:spcPts val="0"/>
              </a:spcAft>
              <a:buNone/>
            </a:pPr>
            <a:r>
              <a:t/>
            </a:r>
            <a:endParaRPr sz="1800"/>
          </a:p>
          <a:p>
            <a:pPr indent="-342900" lvl="0" marL="1371600" rtl="0" algn="l">
              <a:spcBef>
                <a:spcPts val="0"/>
              </a:spcBef>
              <a:spcAft>
                <a:spcPts val="0"/>
              </a:spcAft>
              <a:buSzPts val="1800"/>
              <a:buChar char="-"/>
            </a:pPr>
            <a:r>
              <a:rPr lang="en" sz="1800">
                <a:solidFill>
                  <a:schemeClr val="accent5"/>
                </a:solidFill>
              </a:rPr>
              <a:t>maxUnavailable</a:t>
            </a:r>
            <a:r>
              <a:rPr lang="en" sz="1800"/>
              <a:t>: Combien de Pods peuvent </a:t>
            </a:r>
            <a:r>
              <a:rPr lang="en" sz="1800"/>
              <a:t>être</a:t>
            </a:r>
            <a:r>
              <a:rPr lang="en" sz="1800"/>
              <a:t> down pendant le process </a:t>
            </a:r>
            <a:r>
              <a:rPr i="1" lang="en" sz="1800"/>
              <a:t>(25%)</a:t>
            </a:r>
            <a:endParaRPr i="1" sz="1800"/>
          </a:p>
          <a:p>
            <a:pPr indent="-342900" lvl="0" marL="1371600" rtl="0" algn="l">
              <a:spcBef>
                <a:spcPts val="0"/>
              </a:spcBef>
              <a:spcAft>
                <a:spcPts val="0"/>
              </a:spcAft>
              <a:buSzPts val="1800"/>
              <a:buChar char="-"/>
            </a:pPr>
            <a:r>
              <a:rPr lang="en" sz="1800">
                <a:solidFill>
                  <a:schemeClr val="accent5"/>
                </a:solidFill>
              </a:rPr>
              <a:t>maxSurge</a:t>
            </a:r>
            <a:r>
              <a:rPr lang="en" sz="1800"/>
              <a:t>: </a:t>
            </a:r>
            <a:r>
              <a:rPr lang="en" sz="1800"/>
              <a:t>Combien de Pods peuvent etre</a:t>
            </a:r>
            <a:r>
              <a:rPr lang="en" sz="1800"/>
              <a:t> crees au </a:t>
            </a:r>
            <a:r>
              <a:rPr lang="en" sz="1800"/>
              <a:t>delà</a:t>
            </a:r>
            <a:r>
              <a:rPr lang="en" sz="1800"/>
              <a:t> du replicas souhaite </a:t>
            </a:r>
            <a:r>
              <a:rPr i="1" lang="en" sz="1800"/>
              <a:t>(25%)</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28" name="Google Shape;1028;p14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Rolling Update:</a:t>
            </a:r>
            <a:endParaRPr u="sng">
              <a:solidFill>
                <a:schemeClr val="accent5"/>
              </a:solidFill>
            </a:endParaRPr>
          </a:p>
        </p:txBody>
      </p:sp>
      <p:pic>
        <p:nvPicPr>
          <p:cNvPr id="1029" name="Google Shape;1029;p144"/>
          <p:cNvPicPr preferRelativeResize="0"/>
          <p:nvPr/>
        </p:nvPicPr>
        <p:blipFill>
          <a:blip r:embed="rId3">
            <a:alphaModFix/>
          </a:blip>
          <a:stretch>
            <a:fillRect/>
          </a:stretch>
        </p:blipFill>
        <p:spPr>
          <a:xfrm>
            <a:off x="2607513" y="3240425"/>
            <a:ext cx="3533775" cy="152400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45"/>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Rollout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46"/>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 </a:t>
            </a:r>
            <a:r>
              <a:rPr lang="en" sz="1800"/>
              <a:t>Rollout va nous permettre de </a:t>
            </a:r>
            <a:r>
              <a:rPr lang="en" sz="1800">
                <a:solidFill>
                  <a:schemeClr val="accent5"/>
                </a:solidFill>
              </a:rPr>
              <a:t>manager</a:t>
            </a:r>
            <a:r>
              <a:rPr lang="en" sz="1800"/>
              <a:t> et </a:t>
            </a:r>
            <a:r>
              <a:rPr lang="en" sz="1800">
                <a:solidFill>
                  <a:schemeClr val="accent5"/>
                </a:solidFill>
              </a:rPr>
              <a:t>garder une trace</a:t>
            </a:r>
            <a:r>
              <a:rPr lang="en" sz="1800"/>
              <a:t> des </a:t>
            </a:r>
            <a:r>
              <a:rPr lang="en" sz="1800"/>
              <a:t>déploiements</a:t>
            </a:r>
            <a:r>
              <a:rPr lang="en" sz="1800"/>
              <a:t> (versioning) et un </a:t>
            </a:r>
            <a:r>
              <a:rPr lang="en" sz="1800"/>
              <a:t>accès</a:t>
            </a:r>
            <a:r>
              <a:rPr lang="en" sz="1800"/>
              <a:t> rapide au </a:t>
            </a:r>
            <a:r>
              <a:rPr lang="en" sz="1800">
                <a:solidFill>
                  <a:schemeClr val="accent5"/>
                </a:solidFill>
              </a:rPr>
              <a:t>fallback/rollback</a:t>
            </a:r>
            <a:r>
              <a:rPr lang="en" sz="1800"/>
              <a:t> sans </a:t>
            </a:r>
            <a:r>
              <a:rPr lang="en" sz="1800"/>
              <a:t>éditer</a:t>
            </a:r>
            <a:r>
              <a:rPr lang="en" sz="1800"/>
              <a:t> les manifests.</a:t>
            </a:r>
            <a:br>
              <a:rPr lang="en" sz="1800"/>
            </a:br>
            <a:br>
              <a:rPr lang="en" sz="1800"/>
            </a:br>
            <a:r>
              <a:rPr lang="en" sz="1800"/>
              <a:t>Nous allons utiliser des annotations pour cela</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40" name="Google Shape;1040;p14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Rollout:</a:t>
            </a:r>
            <a:endParaRPr u="sng">
              <a:solidFill>
                <a:schemeClr val="accent5"/>
              </a:solidFill>
            </a:endParaRPr>
          </a:p>
        </p:txBody>
      </p:sp>
      <p:pic>
        <p:nvPicPr>
          <p:cNvPr id="1041" name="Google Shape;1041;p146"/>
          <p:cNvPicPr preferRelativeResize="0"/>
          <p:nvPr/>
        </p:nvPicPr>
        <p:blipFill>
          <a:blip r:embed="rId3">
            <a:alphaModFix/>
          </a:blip>
          <a:stretch>
            <a:fillRect/>
          </a:stretch>
        </p:blipFill>
        <p:spPr>
          <a:xfrm>
            <a:off x="1450875" y="2486575"/>
            <a:ext cx="6296025" cy="198120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4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Check le </a:t>
            </a:r>
            <a:r>
              <a:rPr lang="en" sz="1800"/>
              <a:t>statut</a:t>
            </a:r>
            <a:r>
              <a:rPr lang="en" sz="1800"/>
              <a:t> du rollout:</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rollout status deploy nginx-deployment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Pause/Reprendre le rollout:</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rollout pause/resume deploy nginx-deployment</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Avoir l’historique pour rollout:</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rollout history deploy nginx-deployment [--revision 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Rollback:</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rollout undo deploy nginx-deployment</a:t>
            </a:r>
            <a:r>
              <a:rPr lang="en" sz="1300">
                <a:solidFill>
                  <a:schemeClr val="dk2"/>
                </a:solidFill>
                <a:highlight>
                  <a:schemeClr val="accent3"/>
                </a:highlight>
                <a:latin typeface="Arial"/>
                <a:ea typeface="Arial"/>
                <a:cs typeface="Arial"/>
                <a:sym typeface="Arial"/>
              </a:rPr>
              <a:t> [--to-revision X]</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47" name="Google Shape;1047;p14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Rollout:</a:t>
            </a:r>
            <a:endParaRPr u="sng">
              <a:solidFill>
                <a:schemeClr val="accent5"/>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48"/>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 TIME</a:t>
            </a:r>
            <a:endParaRPr/>
          </a:p>
          <a:p>
            <a:pPr indent="0" lvl="0" marL="0" rtl="0" algn="ctr">
              <a:spcBef>
                <a:spcPts val="0"/>
              </a:spcBef>
              <a:spcAft>
                <a:spcPts val="0"/>
              </a:spcAft>
              <a:buNone/>
            </a:pPr>
            <a:r>
              <a:rPr lang="en"/>
              <a:t>Kubernetes-basic-4</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49"/>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Good Practices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50"/>
          <p:cNvSpPr txBox="1"/>
          <p:nvPr>
            <p:ph type="title"/>
          </p:nvPr>
        </p:nvSpPr>
        <p:spPr>
          <a:xfrm>
            <a:off x="256200" y="10162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Avant de terminer cette session, voyons quelques bonnes pratiques que vous voudrez peut-être appliquer</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Configuration: </a:t>
            </a:r>
            <a:endParaRPr sz="1800"/>
          </a:p>
          <a:p>
            <a:pPr indent="-342900" lvl="0" marL="914400" rtl="0" algn="l">
              <a:spcBef>
                <a:spcPts val="0"/>
              </a:spcBef>
              <a:spcAft>
                <a:spcPts val="0"/>
              </a:spcAft>
              <a:buSzPts val="1800"/>
              <a:buChar char="-"/>
            </a:pPr>
            <a:r>
              <a:rPr lang="en" sz="1800"/>
              <a:t>Utiliser la </a:t>
            </a:r>
            <a:r>
              <a:rPr lang="en" sz="1800"/>
              <a:t>dernière</a:t>
            </a:r>
            <a:r>
              <a:rPr lang="en" sz="1800"/>
              <a:t> version stable de l’API</a:t>
            </a:r>
            <a:endParaRPr sz="1800"/>
          </a:p>
          <a:p>
            <a:pPr indent="-342900" lvl="0" marL="914400" rtl="0" algn="l">
              <a:spcBef>
                <a:spcPts val="0"/>
              </a:spcBef>
              <a:spcAft>
                <a:spcPts val="0"/>
              </a:spcAft>
              <a:buSzPts val="1800"/>
              <a:buChar char="-"/>
            </a:pPr>
            <a:r>
              <a:rPr lang="en" sz="1800"/>
              <a:t>Stocker les modifications avant d’appliquer sur le cluster (Aide a la re-</a:t>
            </a:r>
            <a:r>
              <a:rPr lang="en" sz="1800"/>
              <a:t>création</a:t>
            </a:r>
            <a:r>
              <a:rPr lang="en" sz="1800"/>
              <a:t> d’un cluster)</a:t>
            </a:r>
            <a:endParaRPr sz="1800"/>
          </a:p>
          <a:p>
            <a:pPr indent="-342900" lvl="0" marL="914400" rtl="0" algn="l">
              <a:spcBef>
                <a:spcPts val="0"/>
              </a:spcBef>
              <a:spcAft>
                <a:spcPts val="0"/>
              </a:spcAft>
              <a:buSzPts val="1800"/>
              <a:buChar char="-"/>
            </a:pPr>
            <a:r>
              <a:rPr lang="en" sz="1800"/>
              <a:t>Regrouper les ressources dans le </a:t>
            </a:r>
            <a:r>
              <a:rPr lang="en" sz="1800"/>
              <a:t>même</a:t>
            </a:r>
            <a:r>
              <a:rPr lang="en" sz="1800"/>
              <a:t> fichier/dossier</a:t>
            </a:r>
            <a:endParaRPr sz="1800"/>
          </a:p>
          <a:p>
            <a:pPr indent="-342900" lvl="0" marL="914400" rtl="0" algn="l">
              <a:lnSpc>
                <a:spcPct val="115000"/>
              </a:lnSpc>
              <a:spcBef>
                <a:spcPts val="0"/>
              </a:spcBef>
              <a:spcAft>
                <a:spcPts val="0"/>
              </a:spcAft>
              <a:buSzPts val="1800"/>
              <a:buChar char="-"/>
            </a:pPr>
            <a:r>
              <a:rPr lang="en" sz="1800"/>
              <a:t>Vous pouvez appliquer des commandes sur un répertoire plutôt que sur un fichier</a:t>
            </a:r>
            <a:r>
              <a:rPr lang="en" sz="1800"/>
              <a:t> (-f)</a:t>
            </a:r>
            <a:endParaRPr sz="1800"/>
          </a:p>
          <a:p>
            <a:pPr indent="-342900" lvl="0" marL="914400" rtl="0" algn="l">
              <a:spcBef>
                <a:spcPts val="0"/>
              </a:spcBef>
              <a:spcAft>
                <a:spcPts val="0"/>
              </a:spcAft>
              <a:buSzPts val="1800"/>
              <a:buChar char="-"/>
            </a:pPr>
            <a:r>
              <a:rPr lang="en" sz="1800"/>
              <a:t>Ne </a:t>
            </a:r>
            <a:r>
              <a:rPr lang="en" sz="1800"/>
              <a:t>définissez</a:t>
            </a:r>
            <a:r>
              <a:rPr lang="en" sz="1800"/>
              <a:t> pas toutes les configs si vous utilisez les valeurs par </a:t>
            </a:r>
            <a:r>
              <a:rPr lang="en" sz="1800"/>
              <a:t>défaut</a:t>
            </a:r>
            <a:r>
              <a:rPr lang="en" sz="1800"/>
              <a:t>.</a:t>
            </a:r>
            <a:endParaRPr sz="1800"/>
          </a:p>
          <a:p>
            <a:pPr indent="-342900" lvl="0" marL="914400" rtl="0" algn="l">
              <a:spcBef>
                <a:spcPts val="0"/>
              </a:spcBef>
              <a:spcAft>
                <a:spcPts val="0"/>
              </a:spcAft>
              <a:buSzPts val="1800"/>
              <a:buChar char="-"/>
            </a:pPr>
            <a:r>
              <a:rPr lang="en" sz="1800"/>
              <a:t>Utilisez les annotations pour </a:t>
            </a:r>
            <a:r>
              <a:rPr lang="en" sz="1800"/>
              <a:t>décrire</a:t>
            </a:r>
            <a:r>
              <a:rPr lang="en" sz="1800"/>
              <a:t> vos ressources.</a:t>
            </a:r>
            <a:endParaRPr sz="1800"/>
          </a:p>
        </p:txBody>
      </p:sp>
      <p:sp>
        <p:nvSpPr>
          <p:cNvPr id="1063" name="Google Shape;1063;p15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Some tips /conf:</a:t>
            </a:r>
            <a:endParaRPr u="sng">
              <a:solidFill>
                <a:schemeClr val="accent5"/>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51"/>
          <p:cNvSpPr txBox="1"/>
          <p:nvPr>
            <p:ph type="title"/>
          </p:nvPr>
        </p:nvSpPr>
        <p:spPr>
          <a:xfrm>
            <a:off x="256200" y="10162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Sauf lors des phases de test, n’utilisez pas de Pods “nu”</a:t>
            </a:r>
            <a:r>
              <a:rPr lang="en" sz="1800"/>
              <a:t>, Ils sont </a:t>
            </a:r>
            <a:r>
              <a:rPr lang="en" sz="1800"/>
              <a:t>attachés</a:t>
            </a:r>
            <a:r>
              <a:rPr lang="en" sz="1800"/>
              <a:t> à rien du tout et ils ne seront pas managés ni reschedule.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Privilégiez</a:t>
            </a:r>
            <a:r>
              <a:rPr lang="en" sz="1800"/>
              <a:t> les </a:t>
            </a:r>
            <a:r>
              <a:rPr lang="en" sz="1800"/>
              <a:t>déploiements</a:t>
            </a:r>
            <a:r>
              <a:rPr lang="en" sz="1800"/>
              <a:t> , si le comportement de non reschedule est attendu vous pouvez utiliser `restartPolicy: Never` à la place.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69" name="Google Shape;1069;p15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Some tips /Pods:</a:t>
            </a:r>
            <a:endParaRPr u="sng">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Vous devez exporter les services via le port binding</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Une application doit être complètement autonome et ne doit pas reposer sur une injection d'exécution. Par exemple, une application Web exporte HTTP en tant que service en se liant à un port et en écoutant les demandes provenant de ce port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Une couche de routage gère les demandes du nom d'hôte vers le processus lié au port.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Cela permet à votre application de devenir également le backing service  d'une autre.</a:t>
            </a:r>
            <a:r>
              <a:rPr lang="en" sz="1800">
                <a:solidFill>
                  <a:srgbClr val="FFFFFF"/>
                </a:solidFill>
              </a:rPr>
              <a:t> </a:t>
            </a:r>
            <a:endParaRPr sz="1800">
              <a:solidFill>
                <a:srgbClr val="FFFFFF"/>
              </a:solidFill>
            </a:endParaRPr>
          </a:p>
        </p:txBody>
      </p:sp>
      <p:sp>
        <p:nvSpPr>
          <p:cNvPr id="304" name="Google Shape;304;p2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Port Binding</a:t>
            </a:r>
            <a:endParaRPr u="sng">
              <a:solidFill>
                <a:schemeClr val="accent5"/>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52"/>
          <p:cNvSpPr txBox="1"/>
          <p:nvPr>
            <p:ph type="title"/>
          </p:nvPr>
        </p:nvSpPr>
        <p:spPr>
          <a:xfrm>
            <a:off x="256200" y="10162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Créez</a:t>
            </a:r>
            <a:r>
              <a:rPr lang="en" sz="1600"/>
              <a:t> les services avant les backends</a:t>
            </a:r>
            <a:r>
              <a:rPr lang="en" sz="1600"/>
              <a:t>, comme cela k8s injecter des variables dans les containers:</a:t>
            </a:r>
            <a:endParaRPr sz="1600"/>
          </a:p>
          <a:p>
            <a:pPr indent="-330200" lvl="0" marL="1371600" rtl="0" algn="l">
              <a:spcBef>
                <a:spcPts val="0"/>
              </a:spcBef>
              <a:spcAft>
                <a:spcPts val="0"/>
              </a:spcAft>
              <a:buSzPts val="1600"/>
              <a:buChar char="-"/>
            </a:pPr>
            <a:r>
              <a:rPr lang="en" sz="1600"/>
              <a:t>NAME_SERVICE_HOST</a:t>
            </a:r>
            <a:endParaRPr sz="1600"/>
          </a:p>
          <a:p>
            <a:pPr indent="-330200" lvl="0" marL="1371600" rtl="0" algn="l">
              <a:spcBef>
                <a:spcPts val="0"/>
              </a:spcBef>
              <a:spcAft>
                <a:spcPts val="0"/>
              </a:spcAft>
              <a:buSzPts val="1600"/>
              <a:buChar char="-"/>
            </a:pPr>
            <a:r>
              <a:rPr lang="en" sz="1600"/>
              <a:t>NAME_SERVICE_PORT</a:t>
            </a:r>
            <a:endParaRPr sz="1600"/>
          </a:p>
          <a:p>
            <a:pPr indent="0" lvl="0" marL="1371600" rtl="0" algn="l">
              <a:spcBef>
                <a:spcPts val="0"/>
              </a:spcBef>
              <a:spcAft>
                <a:spcPts val="0"/>
              </a:spcAft>
              <a:buNone/>
            </a:pPr>
            <a:r>
              <a:t/>
            </a:r>
            <a:endParaRPr sz="1600"/>
          </a:p>
          <a:p>
            <a:pPr indent="0" lvl="0" marL="0" rtl="0" algn="l">
              <a:spcBef>
                <a:spcPts val="0"/>
              </a:spcBef>
              <a:spcAft>
                <a:spcPts val="0"/>
              </a:spcAft>
              <a:buNone/>
            </a:pPr>
            <a:r>
              <a:rPr lang="en" sz="1600"/>
              <a:t>Eviter de forcer les attributions IP. Chaque groupe &lt;hostIP, hostPort, protocol&gt; doit </a:t>
            </a:r>
            <a:r>
              <a:rPr lang="en" sz="1600"/>
              <a:t>être</a:t>
            </a:r>
            <a:r>
              <a:rPr lang="en" sz="1600"/>
              <a:t> unique.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Vous pouvez utiliser le `kubectl port-forward` pour debugger et </a:t>
            </a:r>
            <a:r>
              <a:rPr lang="en" sz="1600"/>
              <a:t>éviter</a:t>
            </a:r>
            <a:r>
              <a:rPr lang="en" sz="1600"/>
              <a:t> une </a:t>
            </a:r>
            <a:r>
              <a:rPr lang="en" sz="1600"/>
              <a:t>attribution</a:t>
            </a:r>
            <a:r>
              <a:rPr lang="en" sz="1600"/>
              <a:t> de port permanente.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Pareil pour le hostNetwork, pour les </a:t>
            </a:r>
            <a:r>
              <a:rPr lang="en" sz="1600"/>
              <a:t>mêmes</a:t>
            </a:r>
            <a:r>
              <a:rPr lang="en" sz="1600"/>
              <a:t> raisons que le hostPort.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Utilisez un service HEADLESS si vous voulez cibler des backends specifiques</a:t>
            </a:r>
            <a:endParaRPr sz="1600"/>
          </a:p>
        </p:txBody>
      </p:sp>
      <p:sp>
        <p:nvSpPr>
          <p:cNvPr id="1075" name="Google Shape;1075;p15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Some tips /service:</a:t>
            </a:r>
            <a:endParaRPr u="sng">
              <a:solidFill>
                <a:schemeClr val="accent5"/>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53"/>
          <p:cNvSpPr txBox="1"/>
          <p:nvPr>
            <p:ph type="title"/>
          </p:nvPr>
        </p:nvSpPr>
        <p:spPr>
          <a:xfrm>
            <a:off x="256200" y="10162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Utilisez les</a:t>
            </a:r>
            <a:r>
              <a:rPr lang="en" sz="1800"/>
              <a:t> Labels,mangez des labels, dormez avec les labels. Ils osnt tres importants, il devient beaucoup plus efficace de s’en servir pour manager de gros clusters.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400" u="sng">
                <a:solidFill>
                  <a:schemeClr val="hlink"/>
                </a:solidFill>
                <a:hlinkClick r:id="rId3"/>
              </a:rPr>
              <a:t>https://kubernetes.io/docs/concepts/cluster-administration/manage-deployment/#using-labels-effectively</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800"/>
              <a:t>Utilisez `</a:t>
            </a:r>
            <a:r>
              <a:rPr lang="en" sz="1800"/>
              <a:t>imagePullPolicy` en accord avec vos besoins, attention à l’utilisation de  :latest ou pas de tags.</a:t>
            </a:r>
            <a:endParaRPr sz="1800"/>
          </a:p>
          <a:p>
            <a:pPr indent="0" lvl="0" marL="0" rtl="0" algn="l">
              <a:spcBef>
                <a:spcPts val="0"/>
              </a:spcBef>
              <a:spcAft>
                <a:spcPts val="0"/>
              </a:spcAft>
              <a:buNone/>
            </a:pPr>
            <a:r>
              <a:t/>
            </a:r>
            <a:endParaRPr sz="1400"/>
          </a:p>
        </p:txBody>
      </p:sp>
      <p:sp>
        <p:nvSpPr>
          <p:cNvPr id="1081" name="Google Shape;1081;p15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Some tips /labels /images:</a:t>
            </a:r>
            <a:endParaRPr u="sng">
              <a:solidFill>
                <a:schemeClr val="accent5"/>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54"/>
          <p:cNvSpPr txBox="1"/>
          <p:nvPr>
            <p:ph type="title"/>
          </p:nvPr>
        </p:nvSpPr>
        <p:spPr>
          <a:xfrm>
            <a:off x="256200" y="10162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Pour les TRES gros clusters:</a:t>
            </a:r>
            <a:endParaRPr sz="1800"/>
          </a:p>
          <a:p>
            <a:pPr indent="0" lvl="0" marL="0" rtl="0" algn="l">
              <a:spcBef>
                <a:spcPts val="0"/>
              </a:spcBef>
              <a:spcAft>
                <a:spcPts val="0"/>
              </a:spcAft>
              <a:buNone/>
            </a:pPr>
            <a:r>
              <a:rPr lang="en" sz="1800" u="sng">
                <a:solidFill>
                  <a:schemeClr val="hlink"/>
                </a:solidFill>
                <a:hlinkClick r:id="rId3"/>
              </a:rPr>
              <a:t>https://kubernetes.io/docs/setup/best-practices/cluster-large/</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Backup et restore un cluster K8s: </a:t>
            </a:r>
            <a:endParaRPr sz="1800"/>
          </a:p>
          <a:p>
            <a:pPr indent="0" lvl="0" marL="0" rtl="0" algn="l">
              <a:spcBef>
                <a:spcPts val="0"/>
              </a:spcBef>
              <a:spcAft>
                <a:spcPts val="0"/>
              </a:spcAft>
              <a:buNone/>
            </a:pPr>
            <a:r>
              <a:rPr lang="en" sz="1400" u="sng">
                <a:solidFill>
                  <a:schemeClr val="hlink"/>
                </a:solidFill>
                <a:hlinkClick r:id="rId4"/>
              </a:rPr>
              <a:t>https://medium.com/velotio-perspectives/the-ultimate-guide-to-disaster-recovery-for-your-kubernetes-clusters-94143fcc8c1e</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800"/>
              <a:t>Multi-zone Cluster:</a:t>
            </a:r>
            <a:endParaRPr sz="1800"/>
          </a:p>
          <a:p>
            <a:pPr indent="0" lvl="0" marL="0" rtl="0" algn="l">
              <a:spcBef>
                <a:spcPts val="0"/>
              </a:spcBef>
              <a:spcAft>
                <a:spcPts val="0"/>
              </a:spcAft>
              <a:buNone/>
            </a:pPr>
            <a:r>
              <a:rPr lang="en" sz="1400" u="sng">
                <a:solidFill>
                  <a:schemeClr val="hlink"/>
                </a:solidFill>
                <a:hlinkClick r:id="rId5"/>
              </a:rPr>
              <a:t>https://kubernetes.io/docs/setup/best-practices/multiple-zones/</a:t>
            </a:r>
            <a:r>
              <a:rPr lang="en" sz="1400"/>
              <a:t> </a:t>
            </a:r>
            <a:endParaRPr sz="1400"/>
          </a:p>
        </p:txBody>
      </p:sp>
      <p:sp>
        <p:nvSpPr>
          <p:cNvPr id="1087" name="Google Shape;1087;p15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More resources:</a:t>
            </a:r>
            <a:endParaRPr u="sng">
              <a:solidFill>
                <a:schemeClr val="accent5"/>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5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Voila tout!</a:t>
            </a:r>
            <a:endParaRPr/>
          </a:p>
        </p:txBody>
      </p:sp>
      <p:sp>
        <p:nvSpPr>
          <p:cNvPr id="1093" name="Google Shape;1093;p15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Merci </a:t>
            </a:r>
            <a:r>
              <a:rPr lang="en" sz="2400"/>
              <a:t>:D</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Évoluez via le modèle de processus, les processus sont consideres des citoyens de première classe.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L'utilisation de ce modèle vous permet de gérer diverses charges de travail en l'affectant à un type de processus. (HTTP -&gt; Web Process, Long background -&gt; Worker process)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Bien sûr, chaque processus gère son propre multiplexage interne (JVM, Async / Event…), mais cela ne permet qu'un scaling vertical. C'est pourquoi l'application devrait pouvoir s'étendre sur plusieurs instances.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Sans état et sans partage, le scaling horizontal est possible.</a:t>
            </a:r>
            <a:endParaRPr sz="1800">
              <a:solidFill>
                <a:srgbClr val="FFFFFF"/>
              </a:solidFill>
            </a:endParaRPr>
          </a:p>
        </p:txBody>
      </p:sp>
      <p:sp>
        <p:nvSpPr>
          <p:cNvPr id="310" name="Google Shape;310;p2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Concurrency</a:t>
            </a:r>
            <a:endParaRPr u="sng">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Les applications doivent être jetables, cela signifie qu'elles peuvent être démarrées ou détruites à tout moment.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Vous devez minimiser le temps de démarrage. Cela permet à votre application d'être plus robuste, car elle peut être planifiée et dispatch</a:t>
            </a:r>
            <a:r>
              <a:rPr lang="en" sz="1800"/>
              <a:t>é</a:t>
            </a:r>
            <a:r>
              <a:rPr lang="en" sz="1800">
                <a:solidFill>
                  <a:srgbClr val="FFFFFF"/>
                </a:solidFill>
              </a:rPr>
              <a:t>e facilement.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Gérez l'arrêt “gracefull” après un signal SIGTERM (requêtes Web) et maintenez le temps d'arrêt bas pour éviter le SIGKILL.</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Soyez prêt à démarrer et à tuer votre application à tout moment.</a:t>
            </a:r>
            <a:endParaRPr sz="1800">
              <a:solidFill>
                <a:srgbClr val="FFFFFF"/>
              </a:solidFill>
            </a:endParaRPr>
          </a:p>
        </p:txBody>
      </p:sp>
      <p:sp>
        <p:nvSpPr>
          <p:cNvPr id="316" name="Google Shape;316;p2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Disposability</a:t>
            </a:r>
            <a:endParaRPr u="sng">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Afin de minimiser les différences de possibilité entre PROD et DEV, nous devons nous assurer que les points suivants sont aussi similaires que possible:</a:t>
            </a:r>
            <a:endParaRPr sz="1800">
              <a:solidFill>
                <a:srgbClr val="FFFFFF"/>
              </a:solidFill>
            </a:endParaRPr>
          </a:p>
          <a:p>
            <a:pPr indent="-342900" lvl="0" marL="1371600" rtl="0" algn="l">
              <a:lnSpc>
                <a:spcPct val="115000"/>
              </a:lnSpc>
              <a:spcBef>
                <a:spcPts val="0"/>
              </a:spcBef>
              <a:spcAft>
                <a:spcPts val="0"/>
              </a:spcAft>
              <a:buClr>
                <a:srgbClr val="FFFFFF"/>
              </a:buClr>
              <a:buSzPts val="1800"/>
              <a:buChar char="-"/>
            </a:pPr>
            <a:r>
              <a:rPr lang="en" sz="1800" u="sng">
                <a:solidFill>
                  <a:srgbClr val="FFFFFF"/>
                </a:solidFill>
              </a:rPr>
              <a:t>Écart de temps</a:t>
            </a:r>
            <a:r>
              <a:rPr lang="en" sz="1800">
                <a:solidFill>
                  <a:srgbClr val="FFFFFF"/>
                </a:solidFill>
              </a:rPr>
              <a:t>: déployez votre nouveau code écrit en quelques heures</a:t>
            </a:r>
            <a:endParaRPr sz="1800">
              <a:solidFill>
                <a:srgbClr val="FFFFFF"/>
              </a:solidFill>
            </a:endParaRPr>
          </a:p>
          <a:p>
            <a:pPr indent="-342900" lvl="0" marL="1371600" rtl="0" algn="l">
              <a:spcBef>
                <a:spcPts val="0"/>
              </a:spcBef>
              <a:spcAft>
                <a:spcPts val="0"/>
              </a:spcAft>
              <a:buClr>
                <a:srgbClr val="FFFFFF"/>
              </a:buClr>
              <a:buSzPts val="1800"/>
              <a:buChar char="-"/>
            </a:pPr>
            <a:r>
              <a:rPr lang="en" sz="1800" u="sng"/>
              <a:t>Écart de personnes</a:t>
            </a:r>
            <a:r>
              <a:rPr lang="en" sz="1800">
                <a:solidFill>
                  <a:srgbClr val="FFFFFF"/>
                </a:solidFill>
              </a:rPr>
              <a:t>: </a:t>
            </a:r>
            <a:r>
              <a:rPr lang="en" sz="1800">
                <a:solidFill>
                  <a:srgbClr val="FFFFFF"/>
                </a:solidFill>
              </a:rPr>
              <a:t>les développeurs doivent être étroitement impliqués dans le déploiement et le comportement des applications en PROD</a:t>
            </a:r>
            <a:endParaRPr sz="1800">
              <a:solidFill>
                <a:srgbClr val="FFFFFF"/>
              </a:solidFill>
            </a:endParaRPr>
          </a:p>
          <a:p>
            <a:pPr indent="-342900" lvl="0" marL="1371600" rtl="0" algn="l">
              <a:spcBef>
                <a:spcPts val="0"/>
              </a:spcBef>
              <a:spcAft>
                <a:spcPts val="0"/>
              </a:spcAft>
              <a:buClr>
                <a:srgbClr val="FFFFFF"/>
              </a:buClr>
              <a:buSzPts val="1800"/>
              <a:buChar char="-"/>
            </a:pPr>
            <a:r>
              <a:rPr lang="en" sz="1800" u="sng"/>
              <a:t>Écart d’outils</a:t>
            </a:r>
            <a:r>
              <a:rPr lang="en" sz="1800">
                <a:solidFill>
                  <a:srgbClr val="FFFFFF"/>
                </a:solidFill>
              </a:rPr>
              <a:t>: </a:t>
            </a:r>
            <a:r>
              <a:rPr lang="en" sz="1800">
                <a:solidFill>
                  <a:srgbClr val="FFFFFF"/>
                </a:solidFill>
              </a:rPr>
              <a:t>gardez les outils aussi similaires que possible (base de données, environnement, réseau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Le développeur doit utiliser les mêmes backing services entre DEV et PROD, même s'il s'agit d'une version plus légère ou d'un endpoint de DEV</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322" name="Google Shape;322;p2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DEV/PROD Parity</a:t>
            </a:r>
            <a:endParaRPr u="sng">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Afin d'abstraire le côté imprévisible de l'emplacement de votre application, vous devez traiter les logs comme des flux d'événements.</a:t>
            </a:r>
            <a:endParaRPr sz="1700">
              <a:solidFill>
                <a:srgbClr val="FFFFFF"/>
              </a:solidFill>
            </a:endParaRPr>
          </a:p>
          <a:p>
            <a:pPr indent="0" lvl="0" marL="0" rtl="0" algn="l">
              <a:spcBef>
                <a:spcPts val="0"/>
              </a:spcBef>
              <a:spcAft>
                <a:spcPts val="0"/>
              </a:spcAft>
              <a:buNone/>
            </a:pPr>
            <a:r>
              <a:t/>
            </a:r>
            <a:endParaRPr sz="1700">
              <a:solidFill>
                <a:srgbClr val="FFFFFF"/>
              </a:solidFill>
            </a:endParaRPr>
          </a:p>
          <a:p>
            <a:pPr indent="0" lvl="0" marL="0" rtl="0" algn="l">
              <a:lnSpc>
                <a:spcPct val="115000"/>
              </a:lnSpc>
              <a:spcBef>
                <a:spcPts val="0"/>
              </a:spcBef>
              <a:spcAft>
                <a:spcPts val="0"/>
              </a:spcAft>
              <a:buNone/>
            </a:pPr>
            <a:r>
              <a:rPr lang="en" sz="1700">
                <a:solidFill>
                  <a:srgbClr val="FFFFFF"/>
                </a:solidFill>
              </a:rPr>
              <a:t>Cela signifie éviter d'utiliser le stockage de fichiers local. L'application ne devrait pas etre concernee par le routage ou le stockage de son flux de sortie.</a:t>
            </a:r>
            <a:br>
              <a:rPr lang="en" sz="1700">
                <a:solidFill>
                  <a:srgbClr val="FFFFFF"/>
                </a:solidFill>
              </a:rPr>
            </a:br>
            <a:br>
              <a:rPr lang="en" sz="1700">
                <a:solidFill>
                  <a:srgbClr val="FFFFFF"/>
                </a:solidFill>
              </a:rPr>
            </a:br>
            <a:r>
              <a:rPr lang="en" sz="1700">
                <a:solidFill>
                  <a:srgbClr val="FFFFFF"/>
                </a:solidFill>
              </a:rPr>
              <a:t>Il existe des outils comme Logstash, Splunk, Fluentd … qui peuvent</a:t>
            </a:r>
            <a:r>
              <a:rPr lang="en" sz="1700">
                <a:solidFill>
                  <a:srgbClr val="FFFFFF"/>
                </a:solidFill>
              </a:rPr>
              <a:t> vous aider à stocker les logs de différents déploiements de votre application, peu importe sa localite.</a:t>
            </a:r>
            <a:endParaRPr sz="1700">
              <a:solidFill>
                <a:srgbClr val="FFFFFF"/>
              </a:solidFill>
            </a:endParaRPr>
          </a:p>
          <a:p>
            <a:pPr indent="0" lvl="0" marL="0" rtl="0" algn="l">
              <a:lnSpc>
                <a:spcPct val="115000"/>
              </a:lnSpc>
              <a:spcBef>
                <a:spcPts val="0"/>
              </a:spcBef>
              <a:spcAft>
                <a:spcPts val="0"/>
              </a:spcAft>
              <a:buNone/>
            </a:pPr>
            <a:br>
              <a:rPr lang="en" sz="1800">
                <a:solidFill>
                  <a:srgbClr val="FFFFFF"/>
                </a:solidFill>
              </a:rPr>
            </a:br>
            <a:r>
              <a:rPr lang="en" sz="1800">
                <a:solidFill>
                  <a:srgbClr val="FFFFFF"/>
                </a:solidFill>
              </a:rPr>
              <a:t>M</a:t>
            </a:r>
            <a:r>
              <a:rPr lang="en" sz="1800">
                <a:solidFill>
                  <a:srgbClr val="FFFFFF"/>
                </a:solidFill>
              </a:rPr>
              <a:t>eilleure flexibilité pour</a:t>
            </a:r>
            <a:r>
              <a:rPr lang="en" sz="1800">
                <a:solidFill>
                  <a:srgbClr val="FFFFFF"/>
                </a:solidFill>
              </a:rPr>
              <a:t>:</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Trouver des evenements specifiques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Grapher des tendances plus larges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Alerting</a:t>
            </a:r>
            <a:endParaRPr sz="1800">
              <a:solidFill>
                <a:srgbClr val="FFFFFF"/>
              </a:solidFill>
            </a:endParaRPr>
          </a:p>
        </p:txBody>
      </p:sp>
      <p:sp>
        <p:nvSpPr>
          <p:cNvPr id="328" name="Google Shape;328;p3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Logs</a:t>
            </a:r>
            <a:endParaRPr u="sng">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Vous devez exécuter les tâches d'administration / de gestion en tant que processus ponctuels.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Parfois, vous souhaitez exécuter une tâche spécifique comme</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t>Migration </a:t>
            </a:r>
            <a:r>
              <a:rPr lang="en" sz="1800">
                <a:solidFill>
                  <a:srgbClr val="FFFFFF"/>
                </a:solidFill>
              </a:rPr>
              <a:t>DB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Console inspection/code Execution</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One-time scripts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Ceux-ci doivent fonctionner dans le même environnement que l'application elle-même et doivent être livrés avec le code de l'application pour éviter les problèmes de synchronisation.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334" name="Google Shape;334;p3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Admin processes</a:t>
            </a:r>
            <a:endParaRPr u="sng">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21225" r="21220" t="0"/>
          <a:stretch/>
        </p:blipFill>
        <p:spPr>
          <a:xfrm>
            <a:off x="-1" y="0"/>
            <a:ext cx="4567201" cy="5143499"/>
          </a:xfrm>
          <a:prstGeom prst="rect">
            <a:avLst/>
          </a:prstGeom>
          <a:noFill/>
          <a:ln>
            <a:noFill/>
          </a:ln>
        </p:spPr>
      </p:pic>
      <p:sp>
        <p:nvSpPr>
          <p:cNvPr id="141" name="Google Shape;141;p14"/>
          <p:cNvSpPr txBox="1"/>
          <p:nvPr>
            <p:ph idx="1" type="body"/>
          </p:nvPr>
        </p:nvSpPr>
        <p:spPr>
          <a:xfrm>
            <a:off x="4638525" y="1217400"/>
            <a:ext cx="4451100" cy="294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Qui suis-je</a:t>
            </a:r>
            <a:r>
              <a:rPr b="1" lang="en" sz="3000">
                <a:solidFill>
                  <a:schemeClr val="dk1"/>
                </a:solidFill>
              </a:rPr>
              <a:t>?</a:t>
            </a:r>
            <a:r>
              <a:rPr lang="en" sz="3000">
                <a:solidFill>
                  <a:schemeClr val="dk1"/>
                </a:solidFill>
              </a:rPr>
              <a:t> </a:t>
            </a:r>
            <a:endParaRPr sz="3000">
              <a:solidFill>
                <a:schemeClr val="dk1"/>
              </a:solidFill>
            </a:endParaRPr>
          </a:p>
          <a:p>
            <a:pPr indent="-342900" lvl="0" marL="457200" rtl="0" algn="l">
              <a:spcBef>
                <a:spcPts val="1600"/>
              </a:spcBef>
              <a:spcAft>
                <a:spcPts val="0"/>
              </a:spcAft>
              <a:buClr>
                <a:srgbClr val="000000"/>
              </a:buClr>
              <a:buSzPts val="1800"/>
              <a:buChar char="-"/>
            </a:pPr>
            <a:r>
              <a:rPr lang="en" sz="1800">
                <a:solidFill>
                  <a:srgbClr val="000000"/>
                </a:solidFill>
              </a:rPr>
              <a:t>DEROCHE Sebastien (SeebOmega)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Service Reliability Engineer (Amadeus)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Active / Competitive Coder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Autodidacte</a:t>
            </a:r>
            <a:endParaRPr sz="1800">
              <a:solidFill>
                <a:srgbClr val="000000"/>
              </a:solidFill>
            </a:endParaRPr>
          </a:p>
          <a:p>
            <a:pPr indent="0" lvl="0" marL="0" rtl="0" algn="l">
              <a:spcBef>
                <a:spcPts val="1600"/>
              </a:spcBef>
              <a:spcAft>
                <a:spcPts val="1600"/>
              </a:spcAft>
              <a:buClr>
                <a:schemeClr val="dk2"/>
              </a:buClr>
              <a:buSzPts val="1100"/>
              <a:buFont typeface="Arial"/>
              <a:buNone/>
            </a:pPr>
            <a:r>
              <a:rPr lang="en" sz="1800"/>
              <a:t>He loved soccer, but feared he had no way to talk to a coach or teammates. </a:t>
            </a:r>
            <a:endParaRPr sz="1800">
              <a:solidFill>
                <a:srgbClr val="000000"/>
              </a:solidFill>
            </a:endParaRPr>
          </a:p>
        </p:txBody>
      </p:sp>
      <p:grpSp>
        <p:nvGrpSpPr>
          <p:cNvPr id="142" name="Google Shape;142;p14"/>
          <p:cNvGrpSpPr/>
          <p:nvPr/>
        </p:nvGrpSpPr>
        <p:grpSpPr>
          <a:xfrm>
            <a:off x="2236550" y="2571760"/>
            <a:ext cx="2212050" cy="2537076"/>
            <a:chOff x="6803275" y="395363"/>
            <a:chExt cx="2212050" cy="2537076"/>
          </a:xfrm>
        </p:grpSpPr>
        <p:pic>
          <p:nvPicPr>
            <p:cNvPr id="143" name="Google Shape;143;p1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44" name="Google Shape;144;p1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45" name="Google Shape;145;p1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Job actuel</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rgbClr val="666666"/>
                  </a:solidFill>
                  <a:latin typeface="Raleway"/>
                  <a:ea typeface="Raleway"/>
                  <a:cs typeface="Raleway"/>
                  <a:sym typeface="Raleway"/>
                </a:rPr>
                <a:t>Actuellement j’utilises</a:t>
              </a:r>
              <a:r>
                <a:rPr lang="en" sz="1200">
                  <a:solidFill>
                    <a:srgbClr val="666666"/>
                  </a:solidFill>
                  <a:latin typeface="Raleway"/>
                  <a:ea typeface="Raleway"/>
                  <a:cs typeface="Raleway"/>
                  <a:sym typeface="Raleway"/>
                </a:rPr>
                <a:t> Openshift 3 &amp; 4. Avec plus de 10k pods et environ 5-8M transactions / minute.</a:t>
              </a:r>
              <a:endParaRPr sz="1200">
                <a:solidFill>
                  <a:srgbClr val="666666"/>
                </a:solidFill>
                <a:latin typeface="Raleway"/>
                <a:ea typeface="Raleway"/>
                <a:cs typeface="Raleway"/>
                <a:sym typeface="Raleway"/>
              </a:endParaRPr>
            </a:p>
            <a:p>
              <a:pPr indent="0" lvl="0" marL="0" rtl="0" algn="l">
                <a:spcBef>
                  <a:spcPts val="800"/>
                </a:spcBef>
                <a:spcAft>
                  <a:spcPts val="800"/>
                </a:spcAft>
                <a:buNone/>
              </a:pPr>
              <a:r>
                <a:rPr lang="en" sz="1200">
                  <a:solidFill>
                    <a:srgbClr val="666666"/>
                  </a:solidFill>
                  <a:latin typeface="Raleway"/>
                  <a:ea typeface="Raleway"/>
                  <a:cs typeface="Raleway"/>
                  <a:sym typeface="Raleway"/>
                </a:rPr>
                <a:t>Availability and inventory pour les Companies aeriennes.</a:t>
              </a:r>
              <a:endParaRPr sz="1200">
                <a:solidFill>
                  <a:srgbClr val="666666"/>
                </a:solidFill>
                <a:latin typeface="Raleway"/>
                <a:ea typeface="Raleway"/>
                <a:cs typeface="Raleway"/>
                <a:sym typeface="Raleway"/>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L'idée principale est que les applications sont plus faciles à gérer, à créer, à maintenir ou à faire évoluer si elles sont divisées en petits morceaux composables.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Cela ouvre également des fonctionnalités telles que le scaling de parties spécifiques de l'application, et chaque partie peut être maintenue et développée séparément.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Cela contraste avec une approche «monolithique» qui intégrerait toutes les fonctionnalités en une seule pièce.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Lorsqu'il est construit comme un ensemble de composants modulaires, il est plus facile à tester, comprendre, entretenir et évoluer.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345" name="Google Shape;345;p3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Idea</a:t>
            </a:r>
            <a:endParaRPr u="sng">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Cette approche s'est avérée supérieure, en particulier pour les grandes applications d'entreprise qui sont développées par des équipes de développeurs géographiquement et culturellement diversifiés.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600">
                <a:solidFill>
                  <a:srgbClr val="FFFFFF"/>
                </a:solidFill>
              </a:rPr>
              <a:t>Quelques benefices:</a:t>
            </a:r>
            <a:endParaRPr sz="1600">
              <a:solidFill>
                <a:srgbClr val="FFFFFF"/>
              </a:solidFill>
            </a:endParaRPr>
          </a:p>
          <a:p>
            <a:pPr indent="-330200" lvl="0" marL="1371600" rtl="0" algn="l">
              <a:lnSpc>
                <a:spcPct val="115000"/>
              </a:lnSpc>
              <a:spcBef>
                <a:spcPts val="0"/>
              </a:spcBef>
              <a:spcAft>
                <a:spcPts val="0"/>
              </a:spcAft>
              <a:buClr>
                <a:srgbClr val="FFFFFF"/>
              </a:buClr>
              <a:buSzPts val="1600"/>
              <a:buChar char="-"/>
            </a:pPr>
            <a:r>
              <a:rPr lang="en" sz="1600">
                <a:solidFill>
                  <a:srgbClr val="FFFFFF"/>
                </a:solidFill>
              </a:rPr>
              <a:t>Indépendance des développeurs: les petites équipes peuvent travailler en parallèle et itérer plus rapidement</a:t>
            </a:r>
            <a:endParaRPr sz="1600">
              <a:solidFill>
                <a:srgbClr val="FFFFFF"/>
              </a:solidFill>
            </a:endParaRPr>
          </a:p>
          <a:p>
            <a:pPr indent="-330200" lvl="0" marL="1371600" rtl="0" algn="l">
              <a:spcBef>
                <a:spcPts val="0"/>
              </a:spcBef>
              <a:spcAft>
                <a:spcPts val="0"/>
              </a:spcAft>
              <a:buClr>
                <a:srgbClr val="FFFFFF"/>
              </a:buClr>
              <a:buSzPts val="1600"/>
              <a:buChar char="-"/>
            </a:pPr>
            <a:r>
              <a:rPr lang="en" sz="1600">
                <a:solidFill>
                  <a:srgbClr val="FFFFFF"/>
                </a:solidFill>
              </a:rPr>
              <a:t>I</a:t>
            </a:r>
            <a:r>
              <a:rPr lang="en" sz="1600">
                <a:solidFill>
                  <a:srgbClr val="FFFFFF"/>
                </a:solidFill>
              </a:rPr>
              <a:t>Isolation et résilience: si un composant meurt, vous pouvez en faire exécuter un de sauvegarde ou en faire tourner un autre sans temps d'arrêt.</a:t>
            </a:r>
            <a:endParaRPr sz="1600">
              <a:solidFill>
                <a:srgbClr val="FFFFFF"/>
              </a:solidFill>
            </a:endParaRPr>
          </a:p>
          <a:p>
            <a:pPr indent="-330200" lvl="0" marL="1371600" rtl="0" algn="l">
              <a:lnSpc>
                <a:spcPct val="115000"/>
              </a:lnSpc>
              <a:spcBef>
                <a:spcPts val="0"/>
              </a:spcBef>
              <a:spcAft>
                <a:spcPts val="0"/>
              </a:spcAft>
              <a:buClr>
                <a:srgbClr val="FFFFFF"/>
              </a:buClr>
              <a:buSzPts val="1600"/>
              <a:buChar char="-"/>
            </a:pPr>
            <a:r>
              <a:rPr lang="en" sz="1600">
                <a:solidFill>
                  <a:srgbClr val="FFFFFF"/>
                </a:solidFill>
              </a:rPr>
              <a:t>Évolutivité: scalez une partie spécifique de votre application.</a:t>
            </a:r>
            <a:endParaRPr sz="1600">
              <a:solidFill>
                <a:srgbClr val="FFFFFF"/>
              </a:solidFill>
            </a:endParaRPr>
          </a:p>
          <a:p>
            <a:pPr indent="-330200" lvl="0" marL="1371600" rtl="0" algn="l">
              <a:lnSpc>
                <a:spcPct val="115000"/>
              </a:lnSpc>
              <a:spcBef>
                <a:spcPts val="0"/>
              </a:spcBef>
              <a:spcAft>
                <a:spcPts val="0"/>
              </a:spcAft>
              <a:buClr>
                <a:srgbClr val="FFFFFF"/>
              </a:buClr>
              <a:buSzPts val="1600"/>
              <a:buChar char="-"/>
            </a:pPr>
            <a:r>
              <a:rPr lang="en" sz="1600">
                <a:solidFill>
                  <a:srgbClr val="FFFFFF"/>
                </a:solidFill>
              </a:rPr>
              <a:t>Automatisation du cycle de vie: CI / CD plus facile à mettre en œuvre</a:t>
            </a:r>
            <a:endParaRPr sz="1600">
              <a:solidFill>
                <a:srgbClr val="FFFFFF"/>
              </a:solidFill>
            </a:endParaRPr>
          </a:p>
          <a:p>
            <a:pPr indent="-330200" lvl="0" marL="1371600" rtl="0" algn="l">
              <a:lnSpc>
                <a:spcPct val="115000"/>
              </a:lnSpc>
              <a:spcBef>
                <a:spcPts val="0"/>
              </a:spcBef>
              <a:spcAft>
                <a:spcPts val="0"/>
              </a:spcAft>
              <a:buClr>
                <a:srgbClr val="FFFFFF"/>
              </a:buClr>
              <a:buSzPts val="1600"/>
              <a:buChar char="-"/>
            </a:pPr>
            <a:r>
              <a:rPr lang="en" sz="1600">
                <a:solidFill>
                  <a:srgbClr val="FFFFFF"/>
                </a:solidFill>
              </a:rPr>
              <a:t>Relation avec l'entreprise: le domaine Split Business donne plus d'indépendance et une meilleure compréhension.</a:t>
            </a:r>
            <a:endParaRPr sz="1800">
              <a:solidFill>
                <a:srgbClr val="FFFFFF"/>
              </a:solidFill>
            </a:endParaRPr>
          </a:p>
        </p:txBody>
      </p:sp>
      <p:sp>
        <p:nvSpPr>
          <p:cNvPr id="351" name="Google Shape;351;p3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Benefits</a:t>
            </a:r>
            <a:endParaRPr u="sng">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Architecture</a:t>
            </a:r>
            <a:endParaRPr u="sng">
              <a:solidFill>
                <a:schemeClr val="accent5"/>
              </a:solidFill>
            </a:endParaRPr>
          </a:p>
        </p:txBody>
      </p:sp>
      <p:sp>
        <p:nvSpPr>
          <p:cNvPr id="357" name="Google Shape;357;p3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Afin de permettre à chaque MS de s'appuyer les uns sur les autres, vous devez fournir un endpoint d'API (pas toujours REST), ce qui facilite la consommation et la fourniture entre les services.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Vous pouvez également exécuter plusieurs versions de l'API en même temps et vous donner la possibilité de créer une transition / des mises à jour en douceur.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Cela utilise beaucoup les technologies de conteneurs (Docker, containerd ...) pour fournir des environnements légers et gérables.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Tous deviennent alors facilement gérés par un orchestrateur tel que K8s ou OpenShift. (Swarm...)</a:t>
            </a:r>
            <a:endParaRPr sz="1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Advantage</a:t>
            </a:r>
            <a:endParaRPr u="sng">
              <a:solidFill>
                <a:schemeClr val="accent5"/>
              </a:solidFill>
            </a:endParaRPr>
          </a:p>
        </p:txBody>
      </p:sp>
      <p:sp>
        <p:nvSpPr>
          <p:cNvPr id="368" name="Google Shape;368;p3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p:txBody>
      </p:sp>
      <p:pic>
        <p:nvPicPr>
          <p:cNvPr id="369" name="Google Shape;369;p37"/>
          <p:cNvPicPr preferRelativeResize="0"/>
          <p:nvPr/>
        </p:nvPicPr>
        <p:blipFill>
          <a:blip r:embed="rId3">
            <a:alphaModFix/>
          </a:blip>
          <a:stretch>
            <a:fillRect/>
          </a:stretch>
        </p:blipFill>
        <p:spPr>
          <a:xfrm>
            <a:off x="0" y="717674"/>
            <a:ext cx="9144001" cy="4098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Architecture</a:t>
            </a:r>
            <a:endParaRPr u="sng">
              <a:solidFill>
                <a:schemeClr val="accent5"/>
              </a:solidFill>
            </a:endParaRPr>
          </a:p>
        </p:txBody>
      </p:sp>
      <p:sp>
        <p:nvSpPr>
          <p:cNvPr id="375" name="Google Shape;375;p3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Docker uses a client-server architecture. The client talks to the daemon that will do the building/running and distributing of your containers. </a:t>
            </a:r>
            <a:br>
              <a:rPr lang="en" sz="1800">
                <a:solidFill>
                  <a:srgbClr val="FFFFFF"/>
                </a:solidFill>
              </a:rPr>
            </a:br>
            <a:br>
              <a:rPr lang="en" sz="1800">
                <a:solidFill>
                  <a:srgbClr val="FFFFFF"/>
                </a:solidFill>
              </a:rPr>
            </a:br>
            <a:r>
              <a:rPr lang="en" sz="1800">
                <a:solidFill>
                  <a:srgbClr val="FFFFFF"/>
                </a:solidFill>
              </a:rPr>
              <a:t>They can run on the same system or you can connect to a remote daemon. They communicate through a REST API over UNIX Sockets or a network interface.</a:t>
            </a:r>
            <a:br>
              <a:rPr lang="en" sz="1800">
                <a:solidFill>
                  <a:srgbClr val="FFFFFF"/>
                </a:solidFill>
              </a:rPr>
            </a:br>
            <a:br>
              <a:rPr lang="en" sz="1800">
                <a:solidFill>
                  <a:srgbClr val="FFFFFF"/>
                </a:solidFill>
              </a:rPr>
            </a:br>
            <a:r>
              <a:rPr lang="en" sz="1800">
                <a:solidFill>
                  <a:srgbClr val="FFFFFF"/>
                </a:solidFill>
              </a:rPr>
              <a:t>The Docker daemon listens for Docker API requests and manages Docker objects. A daemon can also communicate with other daemons to manage Docker services.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Docker client is the primary way that many Docker users interact with the Docker API. The Docker client can communicate with more than one daemon.</a:t>
            </a:r>
            <a:endParaRPr sz="1800">
              <a:solidFill>
                <a:srgbClr val="FFFFFF"/>
              </a:solidFill>
            </a:endParaRPr>
          </a:p>
        </p:txBody>
      </p:sp>
      <p:pic>
        <p:nvPicPr>
          <p:cNvPr id="376" name="Google Shape;376;p38"/>
          <p:cNvPicPr preferRelativeResize="0"/>
          <p:nvPr/>
        </p:nvPicPr>
        <p:blipFill>
          <a:blip r:embed="rId3">
            <a:alphaModFix/>
          </a:blip>
          <a:stretch>
            <a:fillRect/>
          </a:stretch>
        </p:blipFill>
        <p:spPr>
          <a:xfrm>
            <a:off x="0" y="283371"/>
            <a:ext cx="9143999" cy="45767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Images</a:t>
            </a:r>
            <a:endParaRPr u="sng">
              <a:solidFill>
                <a:schemeClr val="accent5"/>
              </a:solidFill>
            </a:endParaRPr>
          </a:p>
        </p:txBody>
      </p:sp>
      <p:sp>
        <p:nvSpPr>
          <p:cNvPr id="382" name="Google Shape;382;p3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FFFFFF"/>
                </a:solidFill>
              </a:rPr>
              <a:t>Une </a:t>
            </a:r>
            <a:r>
              <a:rPr i="1" lang="en" sz="1600">
                <a:solidFill>
                  <a:srgbClr val="FFFFFF"/>
                </a:solidFill>
              </a:rPr>
              <a:t>image</a:t>
            </a:r>
            <a:r>
              <a:rPr lang="en" sz="1600">
                <a:solidFill>
                  <a:srgbClr val="FFFFFF"/>
                </a:solidFill>
              </a:rPr>
              <a:t> est un modèle en lecture seule avec des instructions pour créer un conteneur Docker.</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Souvent, une image est basée sur une autre image, avec quelques personnalisations supplémentaires.</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Pour créer votre propre image, vous créez un Dockerfile avec une syntaxe simple pour définir les étapes nécessaires pour créer l'image et l'exécuter.</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Chaque instruction d'un Dockerfile crée un layer dans l'image.</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Lorsque vous modifiez le Dockerfile et reconstruisez l'image, seuls les layers qui ont été modifiés sont reconstruits.</a:t>
            </a:r>
            <a:endParaRPr sz="1600">
              <a:solidFill>
                <a:srgbClr val="FFFFFF"/>
              </a:solidFill>
            </a:endParaRPr>
          </a:p>
          <a:p>
            <a:pPr indent="0" lvl="0" marL="0" rtl="0" algn="l">
              <a:lnSpc>
                <a:spcPct val="115000"/>
              </a:lnSpc>
              <a:spcBef>
                <a:spcPts val="1200"/>
              </a:spcBef>
              <a:spcAft>
                <a:spcPts val="1200"/>
              </a:spcAft>
              <a:buNone/>
            </a:pPr>
            <a:r>
              <a:rPr lang="en" sz="1400">
                <a:solidFill>
                  <a:srgbClr val="FFFFFF"/>
                </a:solidFill>
              </a:rPr>
              <a:t> </a:t>
            </a:r>
            <a:endParaRPr sz="1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Containers</a:t>
            </a:r>
            <a:endParaRPr u="sng">
              <a:solidFill>
                <a:schemeClr val="accent5"/>
              </a:solidFill>
            </a:endParaRPr>
          </a:p>
        </p:txBody>
      </p:sp>
      <p:sp>
        <p:nvSpPr>
          <p:cNvPr id="388" name="Google Shape;388;p4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rgbClr val="FFFFFF"/>
                </a:solidFill>
              </a:rPr>
              <a:t>Un conteneur est une instance exécutable d'une image. Vous pouvez créer, démarrer, arrêter, déplacer ou supprimer un conteneur à l'aide de l'API ou de la CLI Docker.</a:t>
            </a:r>
            <a:endParaRPr sz="1500">
              <a:solidFill>
                <a:srgbClr val="FFFFFF"/>
              </a:solidFill>
            </a:endParaRPr>
          </a:p>
          <a:p>
            <a:pPr indent="0" lvl="0" marL="0" rtl="0" algn="l">
              <a:lnSpc>
                <a:spcPct val="115000"/>
              </a:lnSpc>
              <a:spcBef>
                <a:spcPts val="1200"/>
              </a:spcBef>
              <a:spcAft>
                <a:spcPts val="0"/>
              </a:spcAft>
              <a:buNone/>
            </a:pPr>
            <a:r>
              <a:rPr lang="en" sz="1500">
                <a:solidFill>
                  <a:srgbClr val="FFFFFF"/>
                </a:solidFill>
              </a:rPr>
              <a:t>Vous pouvez connecter un conteneur à un ou plusieurs réseaux, y attacher du stockage ou même créer une nouvelle image en fonction de son état actuel.</a:t>
            </a:r>
            <a:endParaRPr sz="1500">
              <a:solidFill>
                <a:srgbClr val="FFFFFF"/>
              </a:solidFill>
            </a:endParaRPr>
          </a:p>
          <a:p>
            <a:pPr indent="0" lvl="0" marL="0" rtl="0" algn="l">
              <a:lnSpc>
                <a:spcPct val="115000"/>
              </a:lnSpc>
              <a:spcBef>
                <a:spcPts val="1200"/>
              </a:spcBef>
              <a:spcAft>
                <a:spcPts val="0"/>
              </a:spcAft>
              <a:buNone/>
            </a:pPr>
            <a:r>
              <a:rPr lang="en" sz="1500">
                <a:solidFill>
                  <a:srgbClr val="FFFFFF"/>
                </a:solidFill>
              </a:rPr>
              <a:t>Par défaut, un conteneur est relativement bien isolé des autres conteneurs et de sa machine hôte. Vous pouvez contrôler l’isolement du réseau, du stockage ou des autres sous-systèmes sous-jacents d’un conteneur par rapport aux autres conteneurs ou à la machine hôte.</a:t>
            </a:r>
            <a:endParaRPr sz="1500">
              <a:solidFill>
                <a:srgbClr val="FFFFFF"/>
              </a:solidFill>
            </a:endParaRPr>
          </a:p>
          <a:p>
            <a:pPr indent="0" lvl="0" marL="0" rtl="0" algn="l">
              <a:lnSpc>
                <a:spcPct val="115000"/>
              </a:lnSpc>
              <a:spcBef>
                <a:spcPts val="1200"/>
              </a:spcBef>
              <a:spcAft>
                <a:spcPts val="1200"/>
              </a:spcAft>
              <a:buNone/>
            </a:pPr>
            <a:r>
              <a:rPr lang="en" sz="1500">
                <a:solidFill>
                  <a:srgbClr val="FFFFFF"/>
                </a:solidFill>
              </a:rPr>
              <a:t>Un conteneur est défini par son image ainsi que par les options de configuration que vous lui fournissez lorsque vous le créez ou le démarrez. Lorsqu'un conteneur est supprimé, toute modification de son état qui n'est pas stockée dans le stockage persistant disparaît.</a:t>
            </a:r>
            <a:endParaRPr sz="15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Services</a:t>
            </a:r>
            <a:endParaRPr u="sng">
              <a:solidFill>
                <a:schemeClr val="accent5"/>
              </a:solidFill>
            </a:endParaRPr>
          </a:p>
        </p:txBody>
      </p:sp>
      <p:sp>
        <p:nvSpPr>
          <p:cNvPr id="394" name="Google Shape;394;p4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FFFFFF"/>
                </a:solidFill>
              </a:rPr>
              <a:t>Les services vous permettent de mettre à l'échelle des conteneurs sur plusieurs démons Docker, qui fonctionnent tous ensemble dans un swarm avec plusieurs masters et workers.</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 Chaque membre du swarm est un daemon Docker, et tous les </a:t>
            </a:r>
            <a:r>
              <a:rPr lang="en" sz="1600"/>
              <a:t>daemon</a:t>
            </a:r>
            <a:r>
              <a:rPr lang="en" sz="1600">
                <a:solidFill>
                  <a:srgbClr val="FFFFFF"/>
                </a:solidFill>
              </a:rPr>
              <a:t> communiquent à l'aide de l'API Docker.</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Un service vous permet de définir l'état souhaité, tel que le nombre de replicas de l’app qui doivent être disponibles à un moment donné.</a:t>
            </a:r>
            <a:endParaRPr sz="1600">
              <a:solidFill>
                <a:srgbClr val="FFFFFF"/>
              </a:solidFill>
            </a:endParaRPr>
          </a:p>
          <a:p>
            <a:pPr indent="0" lvl="0" marL="0" rtl="0" algn="l">
              <a:lnSpc>
                <a:spcPct val="115000"/>
              </a:lnSpc>
              <a:spcBef>
                <a:spcPts val="1200"/>
              </a:spcBef>
              <a:spcAft>
                <a:spcPts val="1200"/>
              </a:spcAft>
              <a:buNone/>
            </a:pPr>
            <a:r>
              <a:rPr lang="en" sz="1600">
                <a:solidFill>
                  <a:srgbClr val="FFFFFF"/>
                </a:solidFill>
              </a:rPr>
              <a:t>Par défaut, le service est équilibré en charge sur tous les nœuds worker. Pour le client, le service Docker semble être une seule application/endpoint.</a:t>
            </a:r>
            <a:endParaRPr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15"/>
          <p:cNvCxnSpPr/>
          <p:nvPr/>
        </p:nvCxnSpPr>
        <p:spPr>
          <a:xfrm rot="10800000">
            <a:off x="7532300" y="193912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51" name="Google Shape;151;p15"/>
          <p:cNvCxnSpPr/>
          <p:nvPr/>
        </p:nvCxnSpPr>
        <p:spPr>
          <a:xfrm>
            <a:off x="6689050" y="26970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52" name="Google Shape;152;p15"/>
          <p:cNvCxnSpPr/>
          <p:nvPr/>
        </p:nvCxnSpPr>
        <p:spPr>
          <a:xfrm rot="10800000">
            <a:off x="5778275" y="1496363"/>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53" name="Google Shape;153;p15"/>
          <p:cNvCxnSpPr/>
          <p:nvPr/>
        </p:nvCxnSpPr>
        <p:spPr>
          <a:xfrm>
            <a:off x="506550" y="273595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54" name="Google Shape;154;p15"/>
          <p:cNvCxnSpPr/>
          <p:nvPr/>
        </p:nvCxnSpPr>
        <p:spPr>
          <a:xfrm rot="10800000">
            <a:off x="1566400" y="1908325"/>
            <a:ext cx="0" cy="954600"/>
          </a:xfrm>
          <a:prstGeom prst="straightConnector1">
            <a:avLst/>
          </a:prstGeom>
          <a:noFill/>
          <a:ln cap="flat" cmpd="sng" w="9525">
            <a:solidFill>
              <a:schemeClr val="dk2"/>
            </a:solidFill>
            <a:prstDash val="solid"/>
            <a:round/>
            <a:headEnd len="med" w="med" type="none"/>
            <a:tailEnd len="med" w="med" type="oval"/>
          </a:ln>
        </p:spPr>
      </p:cxnSp>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DAY 1:</a:t>
            </a:r>
            <a:endParaRPr>
              <a:solidFill>
                <a:schemeClr val="lt2"/>
              </a:solidFill>
            </a:endParaRPr>
          </a:p>
        </p:txBody>
      </p:sp>
      <p:graphicFrame>
        <p:nvGraphicFramePr>
          <p:cNvPr id="156" name="Google Shape;156;p15"/>
          <p:cNvGraphicFramePr/>
          <p:nvPr/>
        </p:nvGraphicFramePr>
        <p:xfrm>
          <a:off x="200550" y="2393975"/>
          <a:ext cx="3000000" cy="3000000"/>
        </p:xfrm>
        <a:graphic>
          <a:graphicData uri="http://schemas.openxmlformats.org/drawingml/2006/table">
            <a:tbl>
              <a:tblPr>
                <a:noFill/>
                <a:tableStyleId>{3499D6C1-4A86-4629-B19A-63AD6BBAE00E}</a:tableStyleId>
              </a:tblPr>
              <a:tblGrid>
                <a:gridCol w="1433125"/>
                <a:gridCol w="1433125"/>
                <a:gridCol w="1433125"/>
                <a:gridCol w="382850"/>
                <a:gridCol w="3982300"/>
              </a:tblGrid>
              <a:tr h="680125">
                <a:tc gridSpan="4">
                  <a:txBody>
                    <a:bodyPr/>
                    <a:lstStyle/>
                    <a:p>
                      <a:pPr indent="0" lvl="0" marL="0" rtl="0" algn="ctr">
                        <a:spcBef>
                          <a:spcPts val="0"/>
                        </a:spcBef>
                        <a:spcAft>
                          <a:spcPts val="0"/>
                        </a:spcAft>
                        <a:buNone/>
                      </a:pPr>
                      <a:r>
                        <a:rPr lang="en" sz="1800">
                          <a:solidFill>
                            <a:srgbClr val="FFFFFF"/>
                          </a:solidFill>
                        </a:rPr>
                        <a:t>MATIN</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a:txBody>
                    <a:bodyPr/>
                    <a:lstStyle/>
                    <a:p>
                      <a:pPr indent="0" lvl="0" marL="0" rtl="0" algn="ctr">
                        <a:spcBef>
                          <a:spcPts val="0"/>
                        </a:spcBef>
                        <a:spcAft>
                          <a:spcPts val="0"/>
                        </a:spcAft>
                        <a:buNone/>
                      </a:pPr>
                      <a:r>
                        <a:rPr lang="en" sz="1800">
                          <a:solidFill>
                            <a:srgbClr val="FFFFFF"/>
                          </a:solidFill>
                        </a:rPr>
                        <a:t>APRES-MIDI</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157" name="Google Shape;157;p15"/>
          <p:cNvCxnSpPr/>
          <p:nvPr/>
        </p:nvCxnSpPr>
        <p:spPr>
          <a:xfrm rot="10800000">
            <a:off x="2886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58" name="Google Shape;158;p15"/>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159" name="Google Shape;159;p15"/>
          <p:cNvSpPr txBox="1"/>
          <p:nvPr>
            <p:ph idx="4294967295" type="body"/>
          </p:nvPr>
        </p:nvSpPr>
        <p:spPr>
          <a:xfrm>
            <a:off x="288650" y="138012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Introduction</a:t>
            </a:r>
            <a:endParaRPr sz="1200"/>
          </a:p>
          <a:p>
            <a:pPr indent="0" lvl="0" marL="0" rtl="0" algn="l">
              <a:spcBef>
                <a:spcPts val="1600"/>
              </a:spcBef>
              <a:spcAft>
                <a:spcPts val="1600"/>
              </a:spcAft>
              <a:buNone/>
            </a:pPr>
            <a:r>
              <a:t/>
            </a:r>
            <a:endParaRPr sz="1200"/>
          </a:p>
        </p:txBody>
      </p:sp>
      <p:sp>
        <p:nvSpPr>
          <p:cNvPr id="160" name="Google Shape;160;p15"/>
          <p:cNvSpPr txBox="1"/>
          <p:nvPr>
            <p:ph idx="4294967295" type="body"/>
          </p:nvPr>
        </p:nvSpPr>
        <p:spPr>
          <a:xfrm>
            <a:off x="2572584" y="355800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Minikube/Installation</a:t>
            </a:r>
            <a:endParaRPr sz="1200"/>
          </a:p>
        </p:txBody>
      </p:sp>
      <p:sp>
        <p:nvSpPr>
          <p:cNvPr id="161" name="Google Shape;161;p15"/>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162" name="Google Shape;162;p15"/>
          <p:cNvSpPr txBox="1"/>
          <p:nvPr>
            <p:ph idx="4294967295" type="body"/>
          </p:nvPr>
        </p:nvSpPr>
        <p:spPr>
          <a:xfrm>
            <a:off x="6689049" y="3149101"/>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Network Modes</a:t>
            </a:r>
            <a:endParaRPr sz="1200"/>
          </a:p>
        </p:txBody>
      </p:sp>
      <p:sp>
        <p:nvSpPr>
          <p:cNvPr id="163" name="Google Shape;163;p15"/>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164" name="Google Shape;164;p15"/>
          <p:cNvSpPr txBox="1"/>
          <p:nvPr>
            <p:ph idx="4294967295" type="body"/>
          </p:nvPr>
        </p:nvSpPr>
        <p:spPr>
          <a:xfrm>
            <a:off x="5778275" y="15298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Services</a:t>
            </a:r>
            <a:endParaRPr sz="1200"/>
          </a:p>
        </p:txBody>
      </p:sp>
      <p:cxnSp>
        <p:nvCxnSpPr>
          <p:cNvPr id="165" name="Google Shape;165;p15"/>
          <p:cNvCxnSpPr/>
          <p:nvPr/>
        </p:nvCxnSpPr>
        <p:spPr>
          <a:xfrm>
            <a:off x="2572575" y="3074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66" name="Google Shape;166;p15"/>
          <p:cNvCxnSpPr/>
          <p:nvPr/>
        </p:nvCxnSpPr>
        <p:spPr>
          <a:xfrm>
            <a:off x="5512450" y="3074100"/>
            <a:ext cx="0" cy="828000"/>
          </a:xfrm>
          <a:prstGeom prst="straightConnector1">
            <a:avLst/>
          </a:prstGeom>
          <a:noFill/>
          <a:ln cap="flat" cmpd="sng" w="9525">
            <a:solidFill>
              <a:schemeClr val="dk2"/>
            </a:solidFill>
            <a:prstDash val="solid"/>
            <a:round/>
            <a:headEnd len="med" w="med" type="none"/>
            <a:tailEnd len="med" w="med" type="oval"/>
          </a:ln>
        </p:spPr>
      </p:cxnSp>
      <p:sp>
        <p:nvSpPr>
          <p:cNvPr id="167" name="Google Shape;167;p15"/>
          <p:cNvSpPr txBox="1"/>
          <p:nvPr>
            <p:ph idx="4294967295" type="body"/>
          </p:nvPr>
        </p:nvSpPr>
        <p:spPr>
          <a:xfrm>
            <a:off x="1532009" y="1872275"/>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Kube adm/Network</a:t>
            </a:r>
            <a:endParaRPr sz="1200"/>
          </a:p>
        </p:txBody>
      </p:sp>
      <p:sp>
        <p:nvSpPr>
          <p:cNvPr id="168" name="Google Shape;168;p15"/>
          <p:cNvSpPr txBox="1"/>
          <p:nvPr>
            <p:ph idx="4294967295" type="body"/>
          </p:nvPr>
        </p:nvSpPr>
        <p:spPr>
          <a:xfrm>
            <a:off x="5512459" y="3524988"/>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First pod/Deployment</a:t>
            </a:r>
            <a:endParaRPr sz="1200"/>
          </a:p>
        </p:txBody>
      </p:sp>
      <p:cxnSp>
        <p:nvCxnSpPr>
          <p:cNvPr id="169" name="Google Shape;169;p15"/>
          <p:cNvCxnSpPr/>
          <p:nvPr/>
        </p:nvCxnSpPr>
        <p:spPr>
          <a:xfrm rot="10800000">
            <a:off x="3629575" y="1439363"/>
            <a:ext cx="0" cy="954600"/>
          </a:xfrm>
          <a:prstGeom prst="straightConnector1">
            <a:avLst/>
          </a:prstGeom>
          <a:noFill/>
          <a:ln cap="flat" cmpd="sng" w="9525">
            <a:solidFill>
              <a:schemeClr val="dk2"/>
            </a:solidFill>
            <a:prstDash val="solid"/>
            <a:round/>
            <a:headEnd len="med" w="med" type="none"/>
            <a:tailEnd len="med" w="med" type="oval"/>
          </a:ln>
        </p:spPr>
      </p:cxnSp>
      <p:sp>
        <p:nvSpPr>
          <p:cNvPr id="170" name="Google Shape;170;p15"/>
          <p:cNvSpPr txBox="1"/>
          <p:nvPr>
            <p:ph idx="4294967295" type="body"/>
          </p:nvPr>
        </p:nvSpPr>
        <p:spPr>
          <a:xfrm>
            <a:off x="506550" y="32853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Docker and containers</a:t>
            </a:r>
            <a:endParaRPr sz="1200"/>
          </a:p>
          <a:p>
            <a:pPr indent="0" lvl="0" marL="0" rtl="0" algn="l">
              <a:spcBef>
                <a:spcPts val="1600"/>
              </a:spcBef>
              <a:spcAft>
                <a:spcPts val="1600"/>
              </a:spcAft>
              <a:buNone/>
            </a:pPr>
            <a:r>
              <a:t/>
            </a:r>
            <a:endParaRPr sz="1200"/>
          </a:p>
        </p:txBody>
      </p:sp>
      <p:sp>
        <p:nvSpPr>
          <p:cNvPr id="171" name="Google Shape;171;p15"/>
          <p:cNvSpPr/>
          <p:nvPr/>
        </p:nvSpPr>
        <p:spPr>
          <a:xfrm>
            <a:off x="4047000" y="2328225"/>
            <a:ext cx="1507800" cy="788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172" name="Google Shape;172;p15"/>
          <p:cNvSpPr txBox="1"/>
          <p:nvPr>
            <p:ph idx="4294967295" type="body"/>
          </p:nvPr>
        </p:nvSpPr>
        <p:spPr>
          <a:xfrm>
            <a:off x="7532300" y="1939125"/>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Scaling</a:t>
            </a:r>
            <a:endParaRPr sz="1200"/>
          </a:p>
        </p:txBody>
      </p:sp>
      <p:sp>
        <p:nvSpPr>
          <p:cNvPr id="173" name="Google Shape;173;p15"/>
          <p:cNvSpPr txBox="1"/>
          <p:nvPr>
            <p:ph idx="4294967295" type="body"/>
          </p:nvPr>
        </p:nvSpPr>
        <p:spPr>
          <a:xfrm>
            <a:off x="3629575" y="1439375"/>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Overview</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Installation</a:t>
            </a:r>
            <a:endParaRPr u="sng">
              <a:solidFill>
                <a:schemeClr val="accent5"/>
              </a:solidFill>
            </a:endParaRPr>
          </a:p>
        </p:txBody>
      </p:sp>
      <p:sp>
        <p:nvSpPr>
          <p:cNvPr id="400" name="Google Shape;400;p4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FFFFFF"/>
                </a:solidFill>
              </a:rPr>
              <a:t>Installons Docker sur nos machines pour commencer à jouer avec:</a:t>
            </a:r>
            <a:endParaRPr sz="1600">
              <a:solidFill>
                <a:srgbClr val="FFFFFF"/>
              </a:solidFill>
            </a:endParaRPr>
          </a:p>
          <a:p>
            <a:pPr indent="0" lvl="0" marL="0" rtl="0" algn="l">
              <a:lnSpc>
                <a:spcPct val="115000"/>
              </a:lnSpc>
              <a:spcBef>
                <a:spcPts val="1200"/>
              </a:spcBef>
              <a:spcAft>
                <a:spcPts val="0"/>
              </a:spcAft>
              <a:buNone/>
            </a:pPr>
            <a:r>
              <a:t/>
            </a:r>
            <a:endParaRPr sz="1600">
              <a:solidFill>
                <a:srgbClr val="FFFFFF"/>
              </a:solidFill>
            </a:endParaRPr>
          </a:p>
          <a:p>
            <a:pPr indent="457200" lvl="0" marL="914400" rtl="0" algn="l">
              <a:lnSpc>
                <a:spcPct val="115000"/>
              </a:lnSpc>
              <a:spcBef>
                <a:spcPts val="1200"/>
              </a:spcBef>
              <a:spcAft>
                <a:spcPts val="1200"/>
              </a:spcAft>
              <a:buNone/>
            </a:pPr>
            <a:r>
              <a:rPr lang="en" sz="1600" u="sng">
                <a:solidFill>
                  <a:schemeClr val="hlink"/>
                </a:solidFill>
                <a:hlinkClick r:id="rId3"/>
              </a:rPr>
              <a:t>https://docs.docker.com/engine/install/</a:t>
            </a:r>
            <a:r>
              <a:rPr lang="en" sz="1600">
                <a:solidFill>
                  <a:srgbClr val="FFFFFF"/>
                </a:solidFill>
              </a:rPr>
              <a:t> </a:t>
            </a:r>
            <a:endParaRPr sz="14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Dockerfile</a:t>
            </a:r>
            <a:endParaRPr u="sng">
              <a:solidFill>
                <a:schemeClr val="accent5"/>
              </a:solidFill>
            </a:endParaRPr>
          </a:p>
        </p:txBody>
      </p:sp>
      <p:sp>
        <p:nvSpPr>
          <p:cNvPr id="406" name="Google Shape;406;p43"/>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FFFFFF"/>
                </a:solidFill>
              </a:rPr>
              <a:t>Créons notre premier Dockerfile, afin de créer notre premier conteneur.</a:t>
            </a:r>
            <a:endParaRPr sz="1600">
              <a:solidFill>
                <a:srgbClr val="FFFFFF"/>
              </a:solidFill>
            </a:endParaRPr>
          </a:p>
          <a:p>
            <a:pPr indent="0" lvl="0" marL="0" rtl="0" algn="l">
              <a:lnSpc>
                <a:spcPct val="115000"/>
              </a:lnSpc>
              <a:spcBef>
                <a:spcPts val="1200"/>
              </a:spcBef>
              <a:spcAft>
                <a:spcPts val="0"/>
              </a:spcAft>
              <a:buNone/>
            </a:pPr>
            <a:br>
              <a:rPr lang="en" sz="1600">
                <a:solidFill>
                  <a:srgbClr val="FFFFFF"/>
                </a:solidFill>
              </a:rPr>
            </a:br>
            <a:r>
              <a:rPr lang="en" sz="1600">
                <a:solidFill>
                  <a:srgbClr val="FFFFFF"/>
                </a:solidFill>
              </a:rPr>
              <a:t>-&gt; Partons d’une image alpine</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-&gt; Copier y dedans un fichier text</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-&gt; Executer une commande  `ls` </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-&gt; Entrypoint doit montrer le contenu du fichier texte copie precedement</a:t>
            </a:r>
            <a:endParaRPr sz="1600">
              <a:solidFill>
                <a:srgbClr val="FFFFFF"/>
              </a:solidFill>
            </a:endParaRPr>
          </a:p>
          <a:p>
            <a:pPr indent="0" lvl="0" marL="0" rtl="0" algn="l">
              <a:lnSpc>
                <a:spcPct val="115000"/>
              </a:lnSpc>
              <a:spcBef>
                <a:spcPts val="1200"/>
              </a:spcBef>
              <a:spcAft>
                <a:spcPts val="0"/>
              </a:spcAft>
              <a:buNone/>
            </a:pPr>
            <a:r>
              <a:rPr lang="en" sz="1600">
                <a:solidFill>
                  <a:srgbClr val="FFFFFF"/>
                </a:solidFill>
              </a:rPr>
              <a:t>-&gt; Ajouter une </a:t>
            </a:r>
            <a:r>
              <a:rPr lang="en" sz="1600"/>
              <a:t>variable </a:t>
            </a:r>
            <a:r>
              <a:rPr lang="en" sz="1600">
                <a:solidFill>
                  <a:srgbClr val="FFFFFF"/>
                </a:solidFill>
              </a:rPr>
              <a:t>ENV et l’afficher egalement</a:t>
            </a:r>
            <a:endParaRPr sz="1600">
              <a:solidFill>
                <a:srgbClr val="FFFFFF"/>
              </a:solidFill>
            </a:endParaRPr>
          </a:p>
          <a:p>
            <a:pPr indent="0" lvl="0" marL="0" rtl="0" algn="l">
              <a:lnSpc>
                <a:spcPct val="115000"/>
              </a:lnSpc>
              <a:spcBef>
                <a:spcPts val="1200"/>
              </a:spcBef>
              <a:spcAft>
                <a:spcPts val="0"/>
              </a:spcAft>
              <a:buNone/>
            </a:pPr>
            <a:r>
              <a:t/>
            </a:r>
            <a:endParaRPr sz="1600">
              <a:solidFill>
                <a:srgbClr val="FFFFFF"/>
              </a:solidFill>
            </a:endParaRPr>
          </a:p>
          <a:p>
            <a:pPr indent="0" lvl="0" marL="0" rtl="0" algn="l">
              <a:lnSpc>
                <a:spcPct val="115000"/>
              </a:lnSpc>
              <a:spcBef>
                <a:spcPts val="1200"/>
              </a:spcBef>
              <a:spcAft>
                <a:spcPts val="1200"/>
              </a:spcAft>
              <a:buNone/>
            </a:pPr>
            <a:r>
              <a:rPr lang="en" sz="1600">
                <a:solidFill>
                  <a:srgbClr val="FFFFFF"/>
                </a:solidFill>
              </a:rPr>
              <a:t>Buildez le container et executez le. </a:t>
            </a:r>
            <a:endParaRPr sz="16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417" name="Google Shape;417;p45"/>
          <p:cNvSpPr txBox="1"/>
          <p:nvPr>
            <p:ph idx="4294967295" type="title"/>
          </p:nvPr>
        </p:nvSpPr>
        <p:spPr>
          <a:xfrm>
            <a:off x="383600" y="570650"/>
            <a:ext cx="7978500" cy="388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FFFF"/>
                </a:solidFill>
                <a:latin typeface="Arial"/>
                <a:ea typeface="Arial"/>
                <a:cs typeface="Arial"/>
                <a:sym typeface="Arial"/>
              </a:rPr>
              <a:t>“It groups containers that make up an application into logical units for easy management and discovery. Kubernetes builds upon 15 years of experience of running production workloads at Google, combined with best-of-breed ideas and practices from the community.”</a:t>
            </a:r>
            <a:r>
              <a:rPr lang="en" sz="1100" u="sng">
                <a:solidFill>
                  <a:schemeClr val="hlink"/>
                </a:solidFill>
                <a:latin typeface="Arial"/>
                <a:ea typeface="Arial"/>
                <a:cs typeface="Arial"/>
                <a:sym typeface="Arial"/>
                <a:hlinkClick r:id="rId3"/>
              </a:rPr>
              <a:t>	</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rPr lang="en" sz="1900"/>
              <a:t>Kubernetes est une plate-forme open-source portable, extensible pour la gestion des charges de travail et des services conteneurisés, qui facilite à la fois la configuration déclarative et l'automatisation.</a:t>
            </a:r>
            <a:r>
              <a:rPr lang="en" sz="200">
                <a:solidFill>
                  <a:srgbClr val="000000"/>
                </a:solidFill>
                <a:latin typeface="Arial"/>
                <a:ea typeface="Arial"/>
                <a:cs typeface="Arial"/>
                <a:sym typeface="Arial"/>
              </a:rPr>
              <a:t> 			</a:t>
            </a:r>
            <a:endParaRPr sz="9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t>Environnement d'exécution pour les conteneurs</a:t>
            </a:r>
            <a:endParaRPr sz="1800"/>
          </a:p>
          <a:p>
            <a:pPr indent="-342900" lvl="0" marL="457200" rtl="0" algn="l">
              <a:spcBef>
                <a:spcPts val="0"/>
              </a:spcBef>
              <a:spcAft>
                <a:spcPts val="0"/>
              </a:spcAft>
              <a:buClr>
                <a:schemeClr val="lt1"/>
              </a:buClr>
              <a:buSzPts val="1800"/>
              <a:buChar char="-"/>
            </a:pPr>
            <a:r>
              <a:rPr lang="en" sz="1800"/>
              <a:t>Scaling et equilibrage de charge</a:t>
            </a:r>
            <a:endParaRPr sz="1800"/>
          </a:p>
          <a:p>
            <a:pPr indent="-342900" lvl="0" marL="457200" rtl="0" algn="l">
              <a:spcBef>
                <a:spcPts val="0"/>
              </a:spcBef>
              <a:spcAft>
                <a:spcPts val="0"/>
              </a:spcAft>
              <a:buClr>
                <a:schemeClr val="lt1"/>
              </a:buClr>
              <a:buSzPts val="1800"/>
              <a:buChar char="-"/>
            </a:pPr>
            <a:r>
              <a:rPr lang="en" sz="1800"/>
              <a:t>Abstraction de l'Infra où s'exécutent les conteneurs</a:t>
            </a:r>
            <a:endParaRPr sz="1800"/>
          </a:p>
          <a:p>
            <a:pPr indent="-342900" lvl="0" marL="457200" rtl="0" algn="l">
              <a:spcBef>
                <a:spcPts val="0"/>
              </a:spcBef>
              <a:spcAft>
                <a:spcPts val="0"/>
              </a:spcAft>
              <a:buClr>
                <a:schemeClr val="lt1"/>
              </a:buClr>
              <a:buSzPts val="1800"/>
              <a:buChar char="-"/>
            </a:pPr>
            <a:r>
              <a:rPr lang="en" sz="1800"/>
              <a:t>Conteneurs Monitoring / Health Check</a:t>
            </a:r>
            <a:endParaRPr sz="1800"/>
          </a:p>
          <a:p>
            <a:pPr indent="-342900" lvl="0" marL="457200" rtl="0" algn="l">
              <a:spcBef>
                <a:spcPts val="0"/>
              </a:spcBef>
              <a:spcAft>
                <a:spcPts val="0"/>
              </a:spcAft>
              <a:buClr>
                <a:schemeClr val="lt1"/>
              </a:buClr>
              <a:buSzPts val="1800"/>
              <a:buChar char="-"/>
            </a:pPr>
            <a:r>
              <a:rPr lang="en" sz="1800"/>
              <a:t>API déclarative pour exécuter des conteneurs / applications</a:t>
            </a:r>
            <a:endParaRPr sz="1800"/>
          </a:p>
          <a:p>
            <a:pPr indent="-342900" lvl="0" marL="457200" rtl="0" algn="l">
              <a:spcBef>
                <a:spcPts val="0"/>
              </a:spcBef>
              <a:spcAft>
                <a:spcPts val="0"/>
              </a:spcAft>
              <a:buClr>
                <a:schemeClr val="lt1"/>
              </a:buClr>
              <a:buSzPts val="1800"/>
              <a:buChar char="-"/>
            </a:pPr>
            <a:r>
              <a:rPr lang="en" sz="1800"/>
              <a:t>Mise à jour (mise à jour continue, déploiement, Fallback)</a:t>
            </a:r>
            <a:endParaRPr sz="1800"/>
          </a:p>
          <a:p>
            <a:pPr indent="-342900" lvl="0" marL="457200" rtl="0" algn="l">
              <a:spcBef>
                <a:spcPts val="0"/>
              </a:spcBef>
              <a:spcAft>
                <a:spcPts val="0"/>
              </a:spcAft>
              <a:buClr>
                <a:schemeClr val="lt1"/>
              </a:buClr>
              <a:buSzPts val="1800"/>
              <a:buChar char="-"/>
            </a:pPr>
            <a:r>
              <a:rPr lang="en" sz="1800"/>
              <a:t>Support de stockage (infra abstraite)</a:t>
            </a:r>
            <a:endParaRPr sz="1800"/>
          </a:p>
          <a:p>
            <a:pPr indent="-342900" lvl="0" marL="457200" rtl="0" algn="l">
              <a:spcBef>
                <a:spcPts val="0"/>
              </a:spcBef>
              <a:spcAft>
                <a:spcPts val="0"/>
              </a:spcAft>
              <a:buClr>
                <a:schemeClr val="lt1"/>
              </a:buClr>
              <a:buSzPts val="1800"/>
              <a:buChar char="-"/>
            </a:pPr>
            <a:r>
              <a:rPr lang="en" sz="1800"/>
              <a:t>Découverte et exposition des services</a:t>
            </a:r>
            <a:endParaRPr sz="1800"/>
          </a:p>
          <a:p>
            <a:pPr indent="-342900" lvl="0" marL="457200" rtl="0" algn="l">
              <a:spcBef>
                <a:spcPts val="0"/>
              </a:spcBef>
              <a:spcAft>
                <a:spcPts val="0"/>
              </a:spcAft>
              <a:buClr>
                <a:schemeClr val="lt1"/>
              </a:buClr>
              <a:buSzPts val="1800"/>
              <a:buChar char="-"/>
            </a:pPr>
            <a:r>
              <a:rPr lang="en" sz="1800"/>
              <a:t>Étiquetage et sélection de tout objet k8s (labels/annotations)</a:t>
            </a:r>
            <a:endParaRPr sz="1800"/>
          </a:p>
        </p:txBody>
      </p:sp>
      <p:sp>
        <p:nvSpPr>
          <p:cNvPr id="423" name="Google Shape;423;p4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Que fais k8s</a:t>
            </a:r>
            <a:r>
              <a:rPr lang="en" u="sng">
                <a:solidFill>
                  <a:schemeClr val="accent5"/>
                </a:solidFill>
              </a:rPr>
              <a:t>?</a:t>
            </a:r>
            <a:endParaRPr u="sng">
              <a:solidFill>
                <a:schemeClr val="accent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accent5"/>
              </a:solidFill>
            </a:endParaRPr>
          </a:p>
          <a:p>
            <a:pPr indent="-342900" lvl="0" marL="457200" rtl="0" algn="l">
              <a:spcBef>
                <a:spcPts val="0"/>
              </a:spcBef>
              <a:spcAft>
                <a:spcPts val="0"/>
              </a:spcAft>
              <a:buClr>
                <a:srgbClr val="FFFFFF"/>
              </a:buClr>
              <a:buSzPts val="1800"/>
              <a:buChar char="-"/>
            </a:pPr>
            <a:r>
              <a:rPr lang="en" sz="1800">
                <a:solidFill>
                  <a:srgbClr val="FFFFFF"/>
                </a:solidFill>
              </a:rPr>
              <a:t>Limiter les types d'applications prises en charge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Déployer le code source et builder votre application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Fournir des services au niveau de l'application, tels que des middleware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Dicter des solutions de logging, de monitoring ou d’alerting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Fournir ni mandater un langage / système de configuration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Fournir ni adopter des systèmes complets de configuration, de maintenance, de gestion ou de self-healing de la machine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Exécuter les étapes dans un ordre spécifié pour converger vers l'état souhaité. Donc pas de véritable orchestration, les conteneurs doivent fonctionner indépendamment.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C’est une alternative a DockerSwarm.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429" name="Google Shape;429;p4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Que ne f</a:t>
            </a:r>
            <a:r>
              <a:rPr lang="en" u="sng">
                <a:solidFill>
                  <a:schemeClr val="accent5"/>
                </a:solidFill>
              </a:rPr>
              <a:t>ait pas k8s</a:t>
            </a:r>
            <a:r>
              <a:rPr lang="en" u="sng">
                <a:solidFill>
                  <a:schemeClr val="accent5"/>
                </a:solidFill>
              </a:rPr>
              <a:t>?</a:t>
            </a:r>
            <a:endParaRPr u="sng">
              <a:solidFill>
                <a:schemeClr val="accent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Notions &amp; Definitions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accent5"/>
              </a:solidFill>
            </a:endParaRPr>
          </a:p>
          <a:p>
            <a:pPr indent="-342900" lvl="0" marL="457200" rtl="0" algn="l">
              <a:spcBef>
                <a:spcPts val="0"/>
              </a:spcBef>
              <a:spcAft>
                <a:spcPts val="0"/>
              </a:spcAft>
              <a:buClr>
                <a:schemeClr val="accent5"/>
              </a:buClr>
              <a:buSzPts val="1800"/>
              <a:buChar char="-"/>
            </a:pPr>
            <a:r>
              <a:rPr lang="en" sz="1800">
                <a:solidFill>
                  <a:schemeClr val="accent5"/>
                </a:solidFill>
              </a:rPr>
              <a:t>Node: </a:t>
            </a:r>
            <a:r>
              <a:rPr lang="en" sz="1800">
                <a:solidFill>
                  <a:srgbClr val="FFFFFF"/>
                </a:solidFill>
              </a:rPr>
              <a:t>C’est un serveur physique ou virtuel</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Cela peut etre un Master ou un Worker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chemeClr val="accent5"/>
              </a:buClr>
              <a:buSzPts val="1800"/>
              <a:buChar char="-"/>
            </a:pPr>
            <a:r>
              <a:rPr lang="en" sz="1800">
                <a:solidFill>
                  <a:schemeClr val="accent5"/>
                </a:solidFill>
              </a:rPr>
              <a:t>Pods: </a:t>
            </a:r>
            <a:r>
              <a:rPr lang="en" sz="1800">
                <a:solidFill>
                  <a:srgbClr val="FFFFFF"/>
                </a:solidFill>
              </a:rPr>
              <a:t>C’est l’unite/notion de bases de k8s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Cela peut etre un ou plusieurs containers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chemeClr val="accent5"/>
              </a:buClr>
              <a:buSzPts val="1800"/>
              <a:buChar char="-"/>
            </a:pPr>
            <a:r>
              <a:rPr lang="en" sz="1800">
                <a:solidFill>
                  <a:schemeClr val="accent5"/>
                </a:solidFill>
              </a:rPr>
              <a:t>Service: </a:t>
            </a:r>
            <a:r>
              <a:rPr lang="en" sz="1800">
                <a:solidFill>
                  <a:srgbClr val="FFFFFF"/>
                </a:solidFill>
              </a:rPr>
              <a:t>Abstraction de la couche reseau</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Pas d’utilisation des IPs(Pour le user)</a:t>
            </a:r>
            <a:endParaRPr sz="1800">
              <a:solidFill>
                <a:srgbClr val="FFFFFF"/>
              </a:solidFill>
            </a:endParaRPr>
          </a:p>
        </p:txBody>
      </p:sp>
      <p:sp>
        <p:nvSpPr>
          <p:cNvPr id="440" name="Google Shape;440;p4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Notions &amp; Definitions</a:t>
            </a:r>
            <a:endParaRPr u="sng">
              <a:solidFill>
                <a:schemeClr val="accent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accent5"/>
              </a:solidFill>
            </a:endParaRPr>
          </a:p>
          <a:p>
            <a:pPr indent="-342900" lvl="0" marL="457200" rtl="0" algn="l">
              <a:spcBef>
                <a:spcPts val="0"/>
              </a:spcBef>
              <a:spcAft>
                <a:spcPts val="0"/>
              </a:spcAft>
              <a:buClr>
                <a:schemeClr val="accent5"/>
              </a:buClr>
              <a:buSzPts val="1800"/>
              <a:buChar char="-"/>
            </a:pPr>
            <a:r>
              <a:rPr lang="en" sz="1800">
                <a:solidFill>
                  <a:schemeClr val="accent5"/>
                </a:solidFill>
              </a:rPr>
              <a:t>Volume:</a:t>
            </a:r>
            <a:r>
              <a:rPr lang="en" sz="1800">
                <a:solidFill>
                  <a:srgbClr val="FFFFFF"/>
                </a:solidFill>
              </a:rPr>
              <a:t> Ils peuvent etre persistent ou pas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Permettent d’echanger des donnes entre pods/containers ou avec le host</a:t>
            </a:r>
            <a:endParaRPr sz="1800">
              <a:solidFill>
                <a:srgbClr val="FFFFFF"/>
              </a:solidFill>
            </a:endParaRPr>
          </a:p>
          <a:p>
            <a:pPr indent="0" lvl="0" marL="9144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chemeClr val="accent5"/>
              </a:buClr>
              <a:buSzPts val="1800"/>
              <a:buChar char="-"/>
            </a:pPr>
            <a:r>
              <a:rPr lang="en" sz="1800">
                <a:solidFill>
                  <a:schemeClr val="accent5"/>
                </a:solidFill>
              </a:rPr>
              <a:t>Deployment: </a:t>
            </a:r>
            <a:r>
              <a:rPr lang="en" sz="1800">
                <a:solidFill>
                  <a:srgbClr val="FFFFFF"/>
                </a:solidFill>
              </a:rPr>
              <a:t>Declaration pour un manager de deploiement </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Creation / Deletion / Scaling</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chemeClr val="accent5"/>
              </a:buClr>
              <a:buSzPts val="1800"/>
              <a:buChar char="-"/>
            </a:pPr>
            <a:r>
              <a:rPr lang="en" sz="1800">
                <a:solidFill>
                  <a:schemeClr val="accent5"/>
                </a:solidFill>
              </a:rPr>
              <a:t>Namespace: </a:t>
            </a:r>
            <a:r>
              <a:rPr lang="en" sz="1800">
                <a:solidFill>
                  <a:srgbClr val="FFFFFF"/>
                </a:solidFill>
              </a:rPr>
              <a:t>Cluster dans le cluster(virtuel)</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Uniformite et separation des resources </a:t>
            </a:r>
            <a:endParaRPr sz="1800">
              <a:solidFill>
                <a:srgbClr val="FFFFFF"/>
              </a:solidFill>
            </a:endParaRPr>
          </a:p>
        </p:txBody>
      </p:sp>
      <p:sp>
        <p:nvSpPr>
          <p:cNvPr id="446" name="Google Shape;446;p5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Notions &amp; Definitions</a:t>
            </a:r>
            <a:endParaRPr u="sng">
              <a:solidFill>
                <a:schemeClr val="accent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Minikube Installation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cxnSp>
        <p:nvCxnSpPr>
          <p:cNvPr id="178" name="Google Shape;178;p16"/>
          <p:cNvCxnSpPr/>
          <p:nvPr/>
        </p:nvCxnSpPr>
        <p:spPr>
          <a:xfrm rot="10800000">
            <a:off x="7206700" y="20107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79" name="Google Shape;179;p16"/>
          <p:cNvCxnSpPr/>
          <p:nvPr/>
        </p:nvCxnSpPr>
        <p:spPr>
          <a:xfrm>
            <a:off x="7684575" y="26970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80" name="Google Shape;180;p16"/>
          <p:cNvCxnSpPr/>
          <p:nvPr/>
        </p:nvCxnSpPr>
        <p:spPr>
          <a:xfrm rot="10800000">
            <a:off x="5778275" y="1496363"/>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81" name="Google Shape;181;p16"/>
          <p:cNvCxnSpPr/>
          <p:nvPr/>
        </p:nvCxnSpPr>
        <p:spPr>
          <a:xfrm>
            <a:off x="506550" y="273595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82" name="Google Shape;182;p16"/>
          <p:cNvCxnSpPr/>
          <p:nvPr/>
        </p:nvCxnSpPr>
        <p:spPr>
          <a:xfrm rot="10800000">
            <a:off x="1566400" y="1908325"/>
            <a:ext cx="0" cy="954600"/>
          </a:xfrm>
          <a:prstGeom prst="straightConnector1">
            <a:avLst/>
          </a:prstGeom>
          <a:noFill/>
          <a:ln cap="flat" cmpd="sng" w="9525">
            <a:solidFill>
              <a:schemeClr val="dk2"/>
            </a:solidFill>
            <a:prstDash val="solid"/>
            <a:round/>
            <a:headEnd len="med" w="med" type="none"/>
            <a:tailEnd len="med" w="med" type="oval"/>
          </a:ln>
        </p:spPr>
      </p:cxnSp>
      <p:sp>
        <p:nvSpPr>
          <p:cNvPr id="183" name="Google Shape;18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DAY 2:</a:t>
            </a:r>
            <a:endParaRPr>
              <a:solidFill>
                <a:schemeClr val="lt2"/>
              </a:solidFill>
            </a:endParaRPr>
          </a:p>
        </p:txBody>
      </p:sp>
      <p:graphicFrame>
        <p:nvGraphicFramePr>
          <p:cNvPr id="184" name="Google Shape;184;p16"/>
          <p:cNvGraphicFramePr/>
          <p:nvPr/>
        </p:nvGraphicFramePr>
        <p:xfrm>
          <a:off x="200550" y="2393975"/>
          <a:ext cx="3000000" cy="3000000"/>
        </p:xfrm>
        <a:graphic>
          <a:graphicData uri="http://schemas.openxmlformats.org/drawingml/2006/table">
            <a:tbl>
              <a:tblPr>
                <a:noFill/>
                <a:tableStyleId>{3499D6C1-4A86-4629-B19A-63AD6BBAE00E}</a:tableStyleId>
              </a:tblPr>
              <a:tblGrid>
                <a:gridCol w="1433125"/>
                <a:gridCol w="1433125"/>
                <a:gridCol w="1433125"/>
                <a:gridCol w="382850"/>
                <a:gridCol w="3982300"/>
              </a:tblGrid>
              <a:tr h="680125">
                <a:tc gridSpan="4">
                  <a:txBody>
                    <a:bodyPr/>
                    <a:lstStyle/>
                    <a:p>
                      <a:pPr indent="0" lvl="0" marL="0" rtl="0" algn="ctr">
                        <a:spcBef>
                          <a:spcPts val="0"/>
                        </a:spcBef>
                        <a:spcAft>
                          <a:spcPts val="0"/>
                        </a:spcAft>
                        <a:buNone/>
                      </a:pPr>
                      <a:r>
                        <a:rPr lang="en" sz="1800">
                          <a:solidFill>
                            <a:schemeClr val="lt1"/>
                          </a:solidFill>
                        </a:rPr>
                        <a:t>MATIN</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a:txBody>
                    <a:bodyPr/>
                    <a:lstStyle/>
                    <a:p>
                      <a:pPr indent="0" lvl="0" marL="0" rtl="0" algn="ctr">
                        <a:spcBef>
                          <a:spcPts val="0"/>
                        </a:spcBef>
                        <a:spcAft>
                          <a:spcPts val="0"/>
                        </a:spcAft>
                        <a:buNone/>
                      </a:pPr>
                      <a:r>
                        <a:rPr lang="en" sz="1800">
                          <a:solidFill>
                            <a:schemeClr val="lt1"/>
                          </a:solidFill>
                        </a:rPr>
                        <a:t>APRES-MIDI</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185" name="Google Shape;185;p16"/>
          <p:cNvCxnSpPr/>
          <p:nvPr/>
        </p:nvCxnSpPr>
        <p:spPr>
          <a:xfrm rot="10800000">
            <a:off x="2886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86" name="Google Shape;186;p16"/>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187" name="Google Shape;187;p16"/>
          <p:cNvSpPr txBox="1"/>
          <p:nvPr>
            <p:ph idx="4294967295" type="body"/>
          </p:nvPr>
        </p:nvSpPr>
        <p:spPr>
          <a:xfrm>
            <a:off x="288650" y="138012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Recap’</a:t>
            </a:r>
            <a:endParaRPr sz="1200"/>
          </a:p>
          <a:p>
            <a:pPr indent="0" lvl="0" marL="0" rtl="0" algn="l">
              <a:spcBef>
                <a:spcPts val="1600"/>
              </a:spcBef>
              <a:spcAft>
                <a:spcPts val="1600"/>
              </a:spcAft>
              <a:buNone/>
            </a:pPr>
            <a:r>
              <a:t/>
            </a:r>
            <a:endParaRPr sz="1200"/>
          </a:p>
        </p:txBody>
      </p:sp>
      <p:sp>
        <p:nvSpPr>
          <p:cNvPr id="188" name="Google Shape;188;p16"/>
          <p:cNvSpPr txBox="1"/>
          <p:nvPr>
            <p:ph idx="4294967295" type="body"/>
          </p:nvPr>
        </p:nvSpPr>
        <p:spPr>
          <a:xfrm>
            <a:off x="506559" y="324510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Auto-Scaling</a:t>
            </a:r>
            <a:endParaRPr sz="1200"/>
          </a:p>
        </p:txBody>
      </p:sp>
      <p:sp>
        <p:nvSpPr>
          <p:cNvPr id="189" name="Google Shape;189;p16"/>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190" name="Google Shape;190;p16"/>
          <p:cNvSpPr txBox="1"/>
          <p:nvPr>
            <p:ph idx="4294967295" type="body"/>
          </p:nvPr>
        </p:nvSpPr>
        <p:spPr>
          <a:xfrm>
            <a:off x="5778274" y="14393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Pods</a:t>
            </a:r>
            <a:endParaRPr sz="1200"/>
          </a:p>
        </p:txBody>
      </p:sp>
      <p:sp>
        <p:nvSpPr>
          <p:cNvPr id="191" name="Google Shape;191;p16"/>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192" name="Google Shape;192;p16"/>
          <p:cNvSpPr txBox="1"/>
          <p:nvPr>
            <p:ph idx="4294967295" type="body"/>
          </p:nvPr>
        </p:nvSpPr>
        <p:spPr>
          <a:xfrm>
            <a:off x="5512450" y="35250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Labels &amp; Annotations</a:t>
            </a:r>
            <a:endParaRPr sz="1200"/>
          </a:p>
        </p:txBody>
      </p:sp>
      <p:cxnSp>
        <p:nvCxnSpPr>
          <p:cNvPr id="193" name="Google Shape;193;p16"/>
          <p:cNvCxnSpPr/>
          <p:nvPr/>
        </p:nvCxnSpPr>
        <p:spPr>
          <a:xfrm>
            <a:off x="2572575" y="3074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94" name="Google Shape;194;p16"/>
          <p:cNvCxnSpPr/>
          <p:nvPr/>
        </p:nvCxnSpPr>
        <p:spPr>
          <a:xfrm>
            <a:off x="5512450" y="3074100"/>
            <a:ext cx="0" cy="828000"/>
          </a:xfrm>
          <a:prstGeom prst="straightConnector1">
            <a:avLst/>
          </a:prstGeom>
          <a:noFill/>
          <a:ln cap="flat" cmpd="sng" w="9525">
            <a:solidFill>
              <a:schemeClr val="dk2"/>
            </a:solidFill>
            <a:prstDash val="solid"/>
            <a:round/>
            <a:headEnd len="med" w="med" type="none"/>
            <a:tailEnd len="med" w="med" type="oval"/>
          </a:ln>
        </p:spPr>
      </p:cxnSp>
      <p:sp>
        <p:nvSpPr>
          <p:cNvPr id="195" name="Google Shape;195;p16"/>
          <p:cNvSpPr txBox="1"/>
          <p:nvPr>
            <p:ph idx="4294967295" type="body"/>
          </p:nvPr>
        </p:nvSpPr>
        <p:spPr>
          <a:xfrm>
            <a:off x="1532009" y="1872275"/>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Debugs &amp; Logs</a:t>
            </a:r>
            <a:endParaRPr sz="1200"/>
          </a:p>
        </p:txBody>
      </p:sp>
      <p:sp>
        <p:nvSpPr>
          <p:cNvPr id="196" name="Google Shape;196;p16"/>
          <p:cNvSpPr txBox="1"/>
          <p:nvPr>
            <p:ph idx="4294967295" type="body"/>
          </p:nvPr>
        </p:nvSpPr>
        <p:spPr>
          <a:xfrm>
            <a:off x="2572584" y="3575013"/>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List Resources</a:t>
            </a:r>
            <a:endParaRPr sz="1200"/>
          </a:p>
        </p:txBody>
      </p:sp>
      <p:cxnSp>
        <p:nvCxnSpPr>
          <p:cNvPr id="197" name="Google Shape;197;p16"/>
          <p:cNvCxnSpPr/>
          <p:nvPr/>
        </p:nvCxnSpPr>
        <p:spPr>
          <a:xfrm rot="10800000">
            <a:off x="3629575" y="1439363"/>
            <a:ext cx="0" cy="954600"/>
          </a:xfrm>
          <a:prstGeom prst="straightConnector1">
            <a:avLst/>
          </a:prstGeom>
          <a:noFill/>
          <a:ln cap="flat" cmpd="sng" w="9525">
            <a:solidFill>
              <a:schemeClr val="dk2"/>
            </a:solidFill>
            <a:prstDash val="solid"/>
            <a:round/>
            <a:headEnd len="med" w="med" type="none"/>
            <a:tailEnd len="med" w="med" type="oval"/>
          </a:ln>
        </p:spPr>
      </p:cxnSp>
      <p:sp>
        <p:nvSpPr>
          <p:cNvPr id="198" name="Google Shape;198;p16"/>
          <p:cNvSpPr txBox="1"/>
          <p:nvPr>
            <p:ph idx="4294967295" type="body"/>
          </p:nvPr>
        </p:nvSpPr>
        <p:spPr>
          <a:xfrm>
            <a:off x="3629575" y="14393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Export/Import Resources</a:t>
            </a:r>
            <a:endParaRPr sz="1200"/>
          </a:p>
          <a:p>
            <a:pPr indent="0" lvl="0" marL="0" rtl="0" algn="l">
              <a:spcBef>
                <a:spcPts val="1600"/>
              </a:spcBef>
              <a:spcAft>
                <a:spcPts val="1600"/>
              </a:spcAft>
              <a:buNone/>
            </a:pPr>
            <a:r>
              <a:t/>
            </a:r>
            <a:endParaRPr sz="1200"/>
          </a:p>
        </p:txBody>
      </p:sp>
      <p:sp>
        <p:nvSpPr>
          <p:cNvPr id="199" name="Google Shape;199;p16"/>
          <p:cNvSpPr/>
          <p:nvPr/>
        </p:nvSpPr>
        <p:spPr>
          <a:xfrm>
            <a:off x="4047000" y="2328225"/>
            <a:ext cx="1507800" cy="788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200" name="Google Shape;200;p16"/>
          <p:cNvSpPr txBox="1"/>
          <p:nvPr>
            <p:ph idx="4294967295" type="body"/>
          </p:nvPr>
        </p:nvSpPr>
        <p:spPr>
          <a:xfrm>
            <a:off x="7684575" y="3245100"/>
            <a:ext cx="979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PV &amp; PVC</a:t>
            </a:r>
            <a:endParaRPr sz="1200"/>
          </a:p>
        </p:txBody>
      </p:sp>
      <p:sp>
        <p:nvSpPr>
          <p:cNvPr id="201" name="Google Shape;201;p16"/>
          <p:cNvSpPr txBox="1"/>
          <p:nvPr>
            <p:ph idx="4294967295" type="body"/>
          </p:nvPr>
        </p:nvSpPr>
        <p:spPr>
          <a:xfrm>
            <a:off x="7317825" y="1908313"/>
            <a:ext cx="979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Volumes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Installer VirtualBox comme </a:t>
            </a:r>
            <a:r>
              <a:rPr lang="en" sz="1800">
                <a:solidFill>
                  <a:schemeClr val="accent5"/>
                </a:solidFill>
              </a:rPr>
              <a:t>Hypervisor</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a:p>
            <a:pPr indent="0" lvl="0" marL="0" rtl="0" algn="ctr">
              <a:spcBef>
                <a:spcPts val="0"/>
              </a:spcBef>
              <a:spcAft>
                <a:spcPts val="0"/>
              </a:spcAft>
              <a:buNone/>
            </a:pPr>
            <a:r>
              <a:rPr lang="en" sz="1800">
                <a:solidFill>
                  <a:schemeClr val="accent5"/>
                </a:solidFill>
              </a:rPr>
              <a:t>	https://www.virtualbox.org/wiki/Downloads</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rPr lang="en" sz="1800">
                <a:solidFill>
                  <a:srgbClr val="FFFFFF"/>
                </a:solidFill>
              </a:rPr>
              <a:t>Recuperer </a:t>
            </a:r>
            <a:r>
              <a:rPr lang="en" sz="1800">
                <a:solidFill>
                  <a:schemeClr val="accent5"/>
                </a:solidFill>
              </a:rPr>
              <a:t>Minikube</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a:p>
            <a:pPr indent="0" lvl="0" marL="0" rtl="0" algn="ctr">
              <a:spcBef>
                <a:spcPts val="0"/>
              </a:spcBef>
              <a:spcAft>
                <a:spcPts val="0"/>
              </a:spcAft>
              <a:buNone/>
            </a:pPr>
            <a:r>
              <a:rPr lang="en" sz="1800">
                <a:solidFill>
                  <a:schemeClr val="accent5"/>
                </a:solidFill>
              </a:rPr>
              <a:t>https://kubernetes.io/docs/tasks/tools/install-minikube/</a:t>
            </a:r>
            <a:endParaRPr sz="1800">
              <a:solidFill>
                <a:schemeClr val="accent5"/>
              </a:solidFill>
            </a:endParaRPr>
          </a:p>
        </p:txBody>
      </p:sp>
      <p:sp>
        <p:nvSpPr>
          <p:cNvPr id="457" name="Google Shape;457;p5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Installation Minikube</a:t>
            </a:r>
            <a:endParaRPr u="sng">
              <a:solidFill>
                <a:schemeClr val="accent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curl -Lo minikube https://storage.googleapis.com/minikube/releases/latest/minikube-linux-amd64 </a:t>
            </a:r>
            <a:r>
              <a:rPr b="1" lang="en" sz="1300">
                <a:solidFill>
                  <a:schemeClr val="dk2"/>
                </a:solidFill>
                <a:highlight>
                  <a:schemeClr val="accent3"/>
                </a:highlight>
                <a:latin typeface="Arial"/>
                <a:ea typeface="Arial"/>
                <a:cs typeface="Arial"/>
                <a:sym typeface="Arial"/>
              </a:rPr>
              <a:t>\</a:t>
            </a:r>
            <a:endParaRPr b="1"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  &amp;&amp; chmod +x minikube</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
        <p:nvSpPr>
          <p:cNvPr id="463" name="Google Shape;463;p5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Minikube Linux</a:t>
            </a:r>
            <a:endParaRPr u="sng">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Choco install minikube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OU</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u="sng">
                <a:solidFill>
                  <a:schemeClr val="hlink"/>
                </a:solidFill>
                <a:hlinkClick r:id="rId3"/>
              </a:rPr>
              <a:t>https://github.com/kubernetes/minikube/releases/latest/download/minikube-installer.exe</a:t>
            </a:r>
            <a:endParaRPr sz="1800">
              <a:solidFill>
                <a:srgbClr val="FFFFFF"/>
              </a:solidFill>
            </a:endParaRPr>
          </a:p>
          <a:p>
            <a:pPr indent="0" lvl="0" marL="0" rtl="0" algn="ctr">
              <a:spcBef>
                <a:spcPts val="0"/>
              </a:spcBef>
              <a:spcAft>
                <a:spcPts val="0"/>
              </a:spcAft>
              <a:buNone/>
            </a:pPr>
            <a:r>
              <a:rPr lang="en" sz="1800">
                <a:solidFill>
                  <a:srgbClr val="FFFFFF"/>
                </a:solidFill>
              </a:rPr>
              <a:t>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
        <p:nvSpPr>
          <p:cNvPr id="469" name="Google Shape;469;p5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Minikube Windows</a:t>
            </a:r>
            <a:endParaRPr u="sng">
              <a:solidFill>
                <a:schemeClr val="accent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5"/>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Brew install minikube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rPr lang="en" sz="1800">
                <a:solidFill>
                  <a:srgbClr val="FFFFFF"/>
                </a:solidFill>
              </a:rPr>
              <a:t>OU</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curl -Lo minikube https://storage.googleapis.com/minikube/releases/latest/minikube-linux-amd64 </a:t>
            </a:r>
            <a:r>
              <a:rPr b="1" lang="en" sz="1300">
                <a:solidFill>
                  <a:schemeClr val="dk2"/>
                </a:solidFill>
                <a:highlight>
                  <a:schemeClr val="accent3"/>
                </a:highlight>
                <a:latin typeface="Arial"/>
                <a:ea typeface="Arial"/>
                <a:cs typeface="Arial"/>
                <a:sym typeface="Arial"/>
              </a:rPr>
              <a:t>\</a:t>
            </a:r>
            <a:endParaRPr b="1"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  &amp;&amp; chmod +x minikube</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t>OU</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u="sng">
                <a:solidFill>
                  <a:schemeClr val="hlink"/>
                </a:solidFill>
                <a:hlinkClick r:id="rId3"/>
              </a:rPr>
              <a:t>https://github.com/kubernetes/minikube/releases/latest/download/minikube-installer.exe</a:t>
            </a:r>
            <a:endParaRPr sz="1800">
              <a:solidFill>
                <a:srgbClr val="FFFFFF"/>
              </a:solidFill>
            </a:endParaRPr>
          </a:p>
          <a:p>
            <a:pPr indent="0" lvl="0" marL="0" rtl="0" algn="ctr">
              <a:spcBef>
                <a:spcPts val="0"/>
              </a:spcBef>
              <a:spcAft>
                <a:spcPts val="0"/>
              </a:spcAft>
              <a:buNone/>
            </a:pPr>
            <a:r>
              <a:rPr lang="en" sz="1800">
                <a:solidFill>
                  <a:srgbClr val="FFFFFF"/>
                </a:solidFill>
              </a:rPr>
              <a:t>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
        <p:nvSpPr>
          <p:cNvPr id="475" name="Google Shape;475;p5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Minikube MacOS</a:t>
            </a:r>
            <a:endParaRPr u="sng">
              <a:solidFill>
                <a:schemeClr val="accent5"/>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Demarrage </a:t>
            </a:r>
            <a:r>
              <a:rPr lang="en" sz="1800">
                <a:solidFill>
                  <a:schemeClr val="accent5"/>
                </a:solidFill>
              </a:rPr>
              <a:t>Minikube</a:t>
            </a:r>
            <a:r>
              <a:rPr lang="en" sz="1800">
                <a:solidFill>
                  <a:srgbClr val="FFFFFF"/>
                </a:solidFill>
              </a:rPr>
              <a:t>: `./minikube start`</a:t>
            </a:r>
            <a:endParaRPr sz="1800">
              <a:solidFill>
                <a:schemeClr val="accent5"/>
              </a:solidFill>
            </a:endParaRPr>
          </a:p>
          <a:p>
            <a:pPr indent="0" lvl="0" marL="0" rtl="0" algn="ctr">
              <a:spcBef>
                <a:spcPts val="0"/>
              </a:spcBef>
              <a:spcAft>
                <a:spcPts val="0"/>
              </a:spcAft>
              <a:buNone/>
            </a:pPr>
            <a:r>
              <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rPr lang="en" sz="1800">
                <a:solidFill>
                  <a:srgbClr val="FFFFFF"/>
                </a:solidFill>
              </a:rPr>
              <a:t>Check status: `./minikube status`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Stop: `./minikube stop`</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Delete: `./minikube delete`</a:t>
            </a:r>
            <a:endParaRPr sz="1800">
              <a:solidFill>
                <a:srgbClr val="FFFFFF"/>
              </a:solidFill>
            </a:endParaRPr>
          </a:p>
        </p:txBody>
      </p:sp>
      <p:sp>
        <p:nvSpPr>
          <p:cNvPr id="481" name="Google Shape;481;p5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Minikube commandes</a:t>
            </a:r>
            <a:endParaRPr u="sng">
              <a:solidFill>
                <a:schemeClr val="accent5"/>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Kubectl Installation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curl -LO "https://storage.googleapis.com/kubernetes-release/release/$(curl -s https://storage.googleapis.com/kubernetes-release/release/stable.txt)/bin/linux/amd64/kubectl"</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chmod +x ./kubectl</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sudo mv ./kubectl /usr/local/bin/kubectl</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rPr lang="en" sz="1800">
                <a:solidFill>
                  <a:srgbClr val="FFFFFF"/>
                </a:solidFill>
              </a:rPr>
              <a:t>OU</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sudo apt-get update &amp;&amp; sudo apt-get install -y apt-transport-https gnupg2</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curl -s https://packages.cloud.google.com/apt/doc/apt-key.gpg | sudo apt-key add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echo "deb https://apt.kubernetes.io/ kubernetes-xenial main" | sudo tee -a /etc/apt/sources.list.d/kubernetes.list</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sudo apt-get update</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sudo apt-get install -y kubectl</a:t>
            </a:r>
            <a:endParaRPr sz="2000">
              <a:solidFill>
                <a:schemeClr val="dk2"/>
              </a:solidFill>
              <a:highlight>
                <a:schemeClr val="accent3"/>
              </a:highlight>
            </a:endParaRPr>
          </a:p>
        </p:txBody>
      </p:sp>
      <p:sp>
        <p:nvSpPr>
          <p:cNvPr id="492" name="Google Shape;492;p5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Kubectl Linux</a:t>
            </a:r>
            <a:endParaRPr u="sng">
              <a:solidFill>
                <a:schemeClr val="accent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9"/>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choco install kubernetes-cli</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cd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mkdir .kube</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cd .kube</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New-Item config -type file</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OU</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chemeClr val="accent5"/>
                </a:solidFill>
              </a:rPr>
              <a:t>https://storage.googleapis.com/kubernetes-release/release/v1.18.0/bin/windows/amd64/kubectl.exe</a:t>
            </a:r>
            <a:endParaRPr sz="1800">
              <a:solidFill>
                <a:srgbClr val="FFFFFF"/>
              </a:solidFill>
            </a:endParaRPr>
          </a:p>
          <a:p>
            <a:pPr indent="0" lvl="0" marL="0" rtl="0" algn="ctr">
              <a:spcBef>
                <a:spcPts val="0"/>
              </a:spcBef>
              <a:spcAft>
                <a:spcPts val="0"/>
              </a:spcAft>
              <a:buNone/>
            </a:pPr>
            <a:r>
              <a:rPr lang="en" sz="1800">
                <a:solidFill>
                  <a:srgbClr val="FFFFFF"/>
                </a:solidFill>
              </a:rPr>
              <a:t>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
        <p:nvSpPr>
          <p:cNvPr id="498" name="Google Shape;498;p5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Kubectl Windows</a:t>
            </a:r>
            <a:endParaRPr u="sng">
              <a:solidFill>
                <a:schemeClr val="accent5"/>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0"/>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300">
                <a:solidFill>
                  <a:schemeClr val="dk2"/>
                </a:solidFill>
                <a:highlight>
                  <a:schemeClr val="accent3"/>
                </a:highlight>
                <a:latin typeface="Arial"/>
                <a:ea typeface="Arial"/>
                <a:cs typeface="Arial"/>
                <a:sym typeface="Arial"/>
              </a:rPr>
              <a:t>Brew install kubectl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rPr lang="en" sz="1800">
                <a:solidFill>
                  <a:srgbClr val="FFFFFF"/>
                </a:solidFill>
              </a:rPr>
              <a:t>OU</a:t>
            </a:r>
            <a:endParaRPr sz="1800">
              <a:solidFill>
                <a:srgbClr val="FFFFFF"/>
              </a:solidFill>
            </a:endParaRPr>
          </a:p>
          <a:p>
            <a:pPr indent="0" lvl="0" marL="0" rtl="0" algn="ctr">
              <a:spcBef>
                <a:spcPts val="0"/>
              </a:spcBef>
              <a:spcAft>
                <a:spcPts val="0"/>
              </a:spcAft>
              <a:buNone/>
            </a:pPr>
            <a:r>
              <a:t/>
            </a:r>
            <a:endParaRPr sz="1900">
              <a:solidFill>
                <a:srgbClr val="FFFFFF"/>
              </a:solidFill>
            </a:endParaRPr>
          </a:p>
          <a:p>
            <a:pPr indent="0" lvl="0" marL="0" rtl="0" algn="l">
              <a:spcBef>
                <a:spcPts val="0"/>
              </a:spcBef>
              <a:spcAft>
                <a:spcPts val="0"/>
              </a:spcAft>
              <a:buNone/>
            </a:pPr>
            <a:r>
              <a:rPr lang="en" sz="1200">
                <a:solidFill>
                  <a:srgbClr val="FFFFFF"/>
                </a:solidFill>
                <a:highlight>
                  <a:schemeClr val="accent3"/>
                </a:highlight>
                <a:latin typeface="Arial"/>
                <a:ea typeface="Arial"/>
                <a:cs typeface="Arial"/>
                <a:sym typeface="Arial"/>
              </a:rPr>
              <a:t>curl -LO "https://storage.googleapis.com/kubernetes-release/release/</a:t>
            </a:r>
            <a:r>
              <a:rPr b="1" lang="en" sz="1200">
                <a:solidFill>
                  <a:srgbClr val="FFFFFF"/>
                </a:solidFill>
                <a:highlight>
                  <a:schemeClr val="accent3"/>
                </a:highlight>
                <a:latin typeface="Arial"/>
                <a:ea typeface="Arial"/>
                <a:cs typeface="Arial"/>
                <a:sym typeface="Arial"/>
              </a:rPr>
              <a:t>$(</a:t>
            </a:r>
            <a:r>
              <a:rPr lang="en" sz="1200">
                <a:solidFill>
                  <a:srgbClr val="FFFFFF"/>
                </a:solidFill>
                <a:highlight>
                  <a:schemeClr val="accent3"/>
                </a:highlight>
                <a:latin typeface="Arial"/>
                <a:ea typeface="Arial"/>
                <a:cs typeface="Arial"/>
                <a:sym typeface="Arial"/>
              </a:rPr>
              <a:t>curl -s https://storage.googleapis.com/kubernetes-release/release/stable.txt</a:t>
            </a:r>
            <a:r>
              <a:rPr b="1" lang="en" sz="1200">
                <a:solidFill>
                  <a:srgbClr val="FFFFFF"/>
                </a:solidFill>
                <a:highlight>
                  <a:schemeClr val="accent3"/>
                </a:highlight>
                <a:latin typeface="Arial"/>
                <a:ea typeface="Arial"/>
                <a:cs typeface="Arial"/>
                <a:sym typeface="Arial"/>
              </a:rPr>
              <a:t>)</a:t>
            </a:r>
            <a:r>
              <a:rPr lang="en" sz="1200">
                <a:solidFill>
                  <a:srgbClr val="FFFFFF"/>
                </a:solidFill>
                <a:highlight>
                  <a:schemeClr val="accent3"/>
                </a:highlight>
                <a:latin typeface="Arial"/>
                <a:ea typeface="Arial"/>
                <a:cs typeface="Arial"/>
                <a:sym typeface="Arial"/>
              </a:rPr>
              <a:t>/bin/darwin/amd64/kubectl"</a:t>
            </a:r>
            <a:endParaRPr sz="1200">
              <a:solidFill>
                <a:srgbClr val="FFFFFF"/>
              </a:solidFill>
              <a:highlight>
                <a:schemeClr val="accent3"/>
              </a:highlight>
              <a:latin typeface="Arial"/>
              <a:ea typeface="Arial"/>
              <a:cs typeface="Arial"/>
              <a:sym typeface="Aria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rPr lang="en" sz="1800">
                <a:solidFill>
                  <a:srgbClr val="FFFFFF"/>
                </a:solidFill>
              </a:rPr>
              <a:t>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
        <p:nvSpPr>
          <p:cNvPr id="504" name="Google Shape;504;p6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Kubectl MacOS</a:t>
            </a:r>
            <a:endParaRPr u="sng">
              <a:solidFill>
                <a:schemeClr val="accent5"/>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1"/>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K8s Installation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cxnSp>
        <p:nvCxnSpPr>
          <p:cNvPr id="206" name="Google Shape;206;p17"/>
          <p:cNvCxnSpPr/>
          <p:nvPr/>
        </p:nvCxnSpPr>
        <p:spPr>
          <a:xfrm rot="10800000">
            <a:off x="2961875" y="1591200"/>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07" name="Google Shape;207;p17"/>
          <p:cNvCxnSpPr/>
          <p:nvPr/>
        </p:nvCxnSpPr>
        <p:spPr>
          <a:xfrm rot="10800000">
            <a:off x="7144150" y="17991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08" name="Google Shape;208;p17"/>
          <p:cNvCxnSpPr/>
          <p:nvPr/>
        </p:nvCxnSpPr>
        <p:spPr>
          <a:xfrm>
            <a:off x="6689050" y="26970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09" name="Google Shape;209;p17"/>
          <p:cNvCxnSpPr/>
          <p:nvPr/>
        </p:nvCxnSpPr>
        <p:spPr>
          <a:xfrm>
            <a:off x="506550" y="273595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10" name="Google Shape;210;p17"/>
          <p:cNvCxnSpPr/>
          <p:nvPr/>
        </p:nvCxnSpPr>
        <p:spPr>
          <a:xfrm rot="10800000">
            <a:off x="1566400" y="1908325"/>
            <a:ext cx="0" cy="954600"/>
          </a:xfrm>
          <a:prstGeom prst="straightConnector1">
            <a:avLst/>
          </a:prstGeom>
          <a:noFill/>
          <a:ln cap="flat" cmpd="sng" w="9525">
            <a:solidFill>
              <a:schemeClr val="dk2"/>
            </a:solidFill>
            <a:prstDash val="solid"/>
            <a:round/>
            <a:headEnd len="med" w="med" type="none"/>
            <a:tailEnd len="med" w="med" type="oval"/>
          </a:ln>
        </p:spPr>
      </p:cxnSp>
      <p:sp>
        <p:nvSpPr>
          <p:cNvPr id="211" name="Google Shape;21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DAY 3:</a:t>
            </a:r>
            <a:endParaRPr>
              <a:solidFill>
                <a:schemeClr val="lt2"/>
              </a:solidFill>
            </a:endParaRPr>
          </a:p>
        </p:txBody>
      </p:sp>
      <p:graphicFrame>
        <p:nvGraphicFramePr>
          <p:cNvPr id="212" name="Google Shape;212;p17"/>
          <p:cNvGraphicFramePr/>
          <p:nvPr/>
        </p:nvGraphicFramePr>
        <p:xfrm>
          <a:off x="200550" y="2393975"/>
          <a:ext cx="3000000" cy="3000000"/>
        </p:xfrm>
        <a:graphic>
          <a:graphicData uri="http://schemas.openxmlformats.org/drawingml/2006/table">
            <a:tbl>
              <a:tblPr>
                <a:noFill/>
                <a:tableStyleId>{3499D6C1-4A86-4629-B19A-63AD6BBAE00E}</a:tableStyleId>
              </a:tblPr>
              <a:tblGrid>
                <a:gridCol w="1433125"/>
                <a:gridCol w="1433125"/>
                <a:gridCol w="1433125"/>
                <a:gridCol w="382850"/>
                <a:gridCol w="3982300"/>
              </a:tblGrid>
              <a:tr h="680125">
                <a:tc gridSpan="4">
                  <a:txBody>
                    <a:bodyPr/>
                    <a:lstStyle/>
                    <a:p>
                      <a:pPr indent="0" lvl="0" marL="0" rtl="0" algn="ctr">
                        <a:spcBef>
                          <a:spcPts val="0"/>
                        </a:spcBef>
                        <a:spcAft>
                          <a:spcPts val="0"/>
                        </a:spcAft>
                        <a:buNone/>
                      </a:pPr>
                      <a:r>
                        <a:rPr lang="en" sz="1800">
                          <a:solidFill>
                            <a:schemeClr val="lt1"/>
                          </a:solidFill>
                        </a:rPr>
                        <a:t>MATIN</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a:txBody>
                    <a:bodyPr/>
                    <a:lstStyle/>
                    <a:p>
                      <a:pPr indent="0" lvl="0" marL="0" rtl="0" algn="ctr">
                        <a:spcBef>
                          <a:spcPts val="0"/>
                        </a:spcBef>
                        <a:spcAft>
                          <a:spcPts val="0"/>
                        </a:spcAft>
                        <a:buNone/>
                      </a:pPr>
                      <a:r>
                        <a:rPr lang="en" sz="1800">
                          <a:solidFill>
                            <a:schemeClr val="lt1"/>
                          </a:solidFill>
                        </a:rPr>
                        <a:t>APRES-MIDI</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213" name="Google Shape;213;p17"/>
          <p:cNvCxnSpPr/>
          <p:nvPr/>
        </p:nvCxnSpPr>
        <p:spPr>
          <a:xfrm rot="10800000">
            <a:off x="2886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14" name="Google Shape;214;p17"/>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215" name="Google Shape;215;p17"/>
          <p:cNvSpPr txBox="1"/>
          <p:nvPr>
            <p:ph idx="4294967295" type="body"/>
          </p:nvPr>
        </p:nvSpPr>
        <p:spPr>
          <a:xfrm>
            <a:off x="288650" y="138012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Recap’</a:t>
            </a:r>
            <a:endParaRPr sz="1200"/>
          </a:p>
          <a:p>
            <a:pPr indent="0" lvl="0" marL="0" rtl="0" algn="l">
              <a:spcBef>
                <a:spcPts val="1600"/>
              </a:spcBef>
              <a:spcAft>
                <a:spcPts val="1600"/>
              </a:spcAft>
              <a:buNone/>
            </a:pPr>
            <a:r>
              <a:t/>
            </a:r>
            <a:endParaRPr sz="1200"/>
          </a:p>
        </p:txBody>
      </p:sp>
      <p:sp>
        <p:nvSpPr>
          <p:cNvPr id="216" name="Google Shape;216;p17"/>
          <p:cNvSpPr txBox="1"/>
          <p:nvPr>
            <p:ph idx="4294967295" type="body"/>
          </p:nvPr>
        </p:nvSpPr>
        <p:spPr>
          <a:xfrm>
            <a:off x="506559" y="324510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Jobs</a:t>
            </a:r>
            <a:endParaRPr sz="1200"/>
          </a:p>
        </p:txBody>
      </p:sp>
      <p:sp>
        <p:nvSpPr>
          <p:cNvPr id="217" name="Google Shape;217;p17"/>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218" name="Google Shape;218;p17"/>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219" name="Google Shape;219;p17"/>
          <p:cNvSpPr txBox="1"/>
          <p:nvPr>
            <p:ph idx="4294967295" type="body"/>
          </p:nvPr>
        </p:nvSpPr>
        <p:spPr>
          <a:xfrm>
            <a:off x="5512450" y="35250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Deployments</a:t>
            </a:r>
            <a:endParaRPr sz="1200"/>
          </a:p>
        </p:txBody>
      </p:sp>
      <p:cxnSp>
        <p:nvCxnSpPr>
          <p:cNvPr id="220" name="Google Shape;220;p17"/>
          <p:cNvCxnSpPr/>
          <p:nvPr/>
        </p:nvCxnSpPr>
        <p:spPr>
          <a:xfrm>
            <a:off x="2572575" y="3074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21" name="Google Shape;221;p17"/>
          <p:cNvCxnSpPr/>
          <p:nvPr/>
        </p:nvCxnSpPr>
        <p:spPr>
          <a:xfrm>
            <a:off x="5512450" y="3074100"/>
            <a:ext cx="0" cy="828000"/>
          </a:xfrm>
          <a:prstGeom prst="straightConnector1">
            <a:avLst/>
          </a:prstGeom>
          <a:noFill/>
          <a:ln cap="flat" cmpd="sng" w="9525">
            <a:solidFill>
              <a:schemeClr val="dk2"/>
            </a:solidFill>
            <a:prstDash val="solid"/>
            <a:round/>
            <a:headEnd len="med" w="med" type="none"/>
            <a:tailEnd len="med" w="med" type="oval"/>
          </a:ln>
        </p:spPr>
      </p:cxnSp>
      <p:sp>
        <p:nvSpPr>
          <p:cNvPr id="222" name="Google Shape;222;p17"/>
          <p:cNvSpPr txBox="1"/>
          <p:nvPr>
            <p:ph idx="4294967295" type="body"/>
          </p:nvPr>
        </p:nvSpPr>
        <p:spPr>
          <a:xfrm>
            <a:off x="1532004" y="1872275"/>
            <a:ext cx="12999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Cron Jobs</a:t>
            </a:r>
            <a:endParaRPr sz="1200"/>
          </a:p>
        </p:txBody>
      </p:sp>
      <p:sp>
        <p:nvSpPr>
          <p:cNvPr id="223" name="Google Shape;223;p17"/>
          <p:cNvSpPr txBox="1"/>
          <p:nvPr>
            <p:ph idx="4294967295" type="body"/>
          </p:nvPr>
        </p:nvSpPr>
        <p:spPr>
          <a:xfrm>
            <a:off x="2572584" y="3575013"/>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ReplicaSets</a:t>
            </a:r>
            <a:endParaRPr sz="1200"/>
          </a:p>
        </p:txBody>
      </p:sp>
      <p:sp>
        <p:nvSpPr>
          <p:cNvPr id="224" name="Google Shape;224;p17"/>
          <p:cNvSpPr/>
          <p:nvPr/>
        </p:nvSpPr>
        <p:spPr>
          <a:xfrm>
            <a:off x="4047000" y="2328225"/>
            <a:ext cx="1507800" cy="788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225" name="Google Shape;225;p17"/>
          <p:cNvSpPr txBox="1"/>
          <p:nvPr>
            <p:ph idx="4294967295" type="body"/>
          </p:nvPr>
        </p:nvSpPr>
        <p:spPr>
          <a:xfrm>
            <a:off x="6689050" y="32451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StatefulSet</a:t>
            </a:r>
            <a:endParaRPr sz="1200"/>
          </a:p>
        </p:txBody>
      </p:sp>
      <p:sp>
        <p:nvSpPr>
          <p:cNvPr id="226" name="Google Shape;226;p17"/>
          <p:cNvSpPr txBox="1"/>
          <p:nvPr>
            <p:ph idx="4294967295" type="body"/>
          </p:nvPr>
        </p:nvSpPr>
        <p:spPr>
          <a:xfrm>
            <a:off x="7144150" y="1749513"/>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DaemonSet</a:t>
            </a:r>
            <a:endParaRPr sz="1200"/>
          </a:p>
        </p:txBody>
      </p:sp>
      <p:sp>
        <p:nvSpPr>
          <p:cNvPr id="227" name="Google Shape;227;p17"/>
          <p:cNvSpPr txBox="1"/>
          <p:nvPr>
            <p:ph idx="4294967295" type="body"/>
          </p:nvPr>
        </p:nvSpPr>
        <p:spPr>
          <a:xfrm>
            <a:off x="2961875" y="1531951"/>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ConfigMaps &amp; Secrets</a:t>
            </a:r>
            <a:endParaRPr sz="1200"/>
          </a:p>
          <a:p>
            <a:pPr indent="0" lvl="0" marL="0" rtl="0" algn="l">
              <a:spcBef>
                <a:spcPts val="1600"/>
              </a:spcBef>
              <a:spcAft>
                <a:spcPts val="1600"/>
              </a:spcAft>
              <a:buNone/>
            </a:pPr>
            <a:r>
              <a:t/>
            </a:r>
            <a:endParaRPr sz="1200"/>
          </a:p>
        </p:txBody>
      </p:sp>
      <p:cxnSp>
        <p:nvCxnSpPr>
          <p:cNvPr id="228" name="Google Shape;228;p17"/>
          <p:cNvCxnSpPr/>
          <p:nvPr/>
        </p:nvCxnSpPr>
        <p:spPr>
          <a:xfrm rot="10800000">
            <a:off x="5792225" y="1469000"/>
            <a:ext cx="0" cy="954600"/>
          </a:xfrm>
          <a:prstGeom prst="straightConnector1">
            <a:avLst/>
          </a:prstGeom>
          <a:noFill/>
          <a:ln cap="flat" cmpd="sng" w="9525">
            <a:solidFill>
              <a:schemeClr val="dk2"/>
            </a:solidFill>
            <a:prstDash val="solid"/>
            <a:round/>
            <a:headEnd len="med" w="med" type="none"/>
            <a:tailEnd len="med" w="med" type="oval"/>
          </a:ln>
        </p:spPr>
      </p:cxnSp>
      <p:sp>
        <p:nvSpPr>
          <p:cNvPr id="229" name="Google Shape;229;p17"/>
          <p:cNvSpPr txBox="1"/>
          <p:nvPr>
            <p:ph idx="4294967295" type="body"/>
          </p:nvPr>
        </p:nvSpPr>
        <p:spPr>
          <a:xfrm>
            <a:off x="5792225" y="1409751"/>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Rolling Update</a:t>
            </a:r>
            <a:endParaRPr sz="1200"/>
          </a:p>
          <a:p>
            <a:pPr indent="0" lvl="0" marL="0" rtl="0" algn="l">
              <a:spcBef>
                <a:spcPts val="1600"/>
              </a:spcBef>
              <a:spcAft>
                <a:spcPts val="1600"/>
              </a:spcAft>
              <a:buNone/>
            </a:pPr>
            <a:r>
              <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2"/>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Requirements: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Quelques VMs / Servers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Pas de swap</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Ports Master: </a:t>
            </a:r>
            <a:r>
              <a:rPr lang="en" sz="1800">
                <a:solidFill>
                  <a:schemeClr val="accent5"/>
                </a:solidFill>
              </a:rPr>
              <a:t>6443 2379-2380 10250-10252</a:t>
            </a:r>
            <a:endParaRPr sz="1800">
              <a:solidFill>
                <a:schemeClr val="accent5"/>
              </a:solidFill>
            </a:endParaRPr>
          </a:p>
          <a:p>
            <a:pPr indent="-342900" lvl="0" marL="457200" rtl="0" algn="l">
              <a:spcBef>
                <a:spcPts val="0"/>
              </a:spcBef>
              <a:spcAft>
                <a:spcPts val="0"/>
              </a:spcAft>
              <a:buClr>
                <a:srgbClr val="FFFFFF"/>
              </a:buClr>
              <a:buSzPts val="1800"/>
              <a:buChar char="-"/>
            </a:pPr>
            <a:r>
              <a:rPr lang="en" sz="1800">
                <a:solidFill>
                  <a:srgbClr val="FFFFFF"/>
                </a:solidFill>
              </a:rPr>
              <a:t>Ports Nodes: </a:t>
            </a:r>
            <a:r>
              <a:rPr lang="en" sz="1800">
                <a:solidFill>
                  <a:schemeClr val="accent5"/>
                </a:solidFill>
              </a:rPr>
              <a:t>10250 3000-32767</a:t>
            </a:r>
            <a:endParaRPr sz="1800">
              <a:solidFill>
                <a:schemeClr val="accent5"/>
              </a:solidFill>
            </a:endParaRPr>
          </a:p>
          <a:p>
            <a:pPr indent="-342900" lvl="0" marL="457200" rtl="0" algn="l">
              <a:spcBef>
                <a:spcPts val="0"/>
              </a:spcBef>
              <a:spcAft>
                <a:spcPts val="0"/>
              </a:spcAft>
              <a:buClr>
                <a:srgbClr val="FFFFFF"/>
              </a:buClr>
              <a:buSzPts val="1800"/>
              <a:buChar char="-"/>
            </a:pPr>
            <a:r>
              <a:rPr lang="en" sz="1800">
                <a:solidFill>
                  <a:srgbClr val="FFFFFF"/>
                </a:solidFill>
              </a:rPr>
              <a:t>Docker installe </a:t>
            </a:r>
            <a:r>
              <a:rPr i="1" lang="en" sz="1800">
                <a:solidFill>
                  <a:srgbClr val="FFFFFF"/>
                </a:solidFill>
              </a:rPr>
              <a:t>(https://docs.docker.com/engine/install/)</a:t>
            </a:r>
            <a:endParaRPr i="1" sz="1800">
              <a:solidFill>
                <a:srgbClr val="FFFFFF"/>
              </a:solidFill>
            </a:endParaRPr>
          </a:p>
        </p:txBody>
      </p:sp>
      <p:sp>
        <p:nvSpPr>
          <p:cNvPr id="515" name="Google Shape;515;p6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Installation</a:t>
            </a:r>
            <a:endParaRPr u="sng">
              <a:solidFill>
                <a:schemeClr val="accent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3"/>
          <p:cNvSpPr txBox="1"/>
          <p:nvPr>
            <p:ph type="title"/>
          </p:nvPr>
        </p:nvSpPr>
        <p:spPr>
          <a:xfrm>
            <a:off x="256200" y="1062150"/>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i="1" lang="en" sz="1800">
                <a:solidFill>
                  <a:srgbClr val="FFFFFF"/>
                </a:solidFill>
              </a:rPr>
              <a:t>swapoff -a</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vim /etc/fstab</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apt-get update &amp;&amp; apt-get install -y apt-transport-https curl</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curl -s https://packages.cloud.google.com/apt/doc/apt-key.gpg | apt-key add -</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sudo add-apt-repository "deb http://apt.kubernetes.io/ kubernetes-xenial main"</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sudo apt-get update &amp;&amp; sudo apt-get install -y kubelet kubeadm kubectl kubernetes-cni</a:t>
            </a:r>
            <a:endParaRPr i="1" sz="1800">
              <a:solidFill>
                <a:srgbClr val="FFFFFF"/>
              </a:solidFill>
            </a:endParaRPr>
          </a:p>
          <a:p>
            <a:pPr indent="-342900" lvl="0" marL="457200" rtl="0" algn="l">
              <a:spcBef>
                <a:spcPts val="0"/>
              </a:spcBef>
              <a:spcAft>
                <a:spcPts val="0"/>
              </a:spcAft>
              <a:buClr>
                <a:srgbClr val="FFFFFF"/>
              </a:buClr>
              <a:buSzPts val="1800"/>
              <a:buChar char="-"/>
            </a:pPr>
            <a:r>
              <a:rPr i="1" lang="en" sz="1800">
                <a:solidFill>
                  <a:srgbClr val="FFFFFF"/>
                </a:solidFill>
              </a:rPr>
              <a:t>systemctl enable kubelet</a:t>
            </a:r>
            <a:endParaRPr i="1" sz="1800">
              <a:solidFill>
                <a:srgbClr val="FFFFFF"/>
              </a:solidFill>
            </a:endParaRPr>
          </a:p>
          <a:p>
            <a:pPr indent="0" lvl="0" marL="457200" rtl="0" algn="l">
              <a:spcBef>
                <a:spcPts val="0"/>
              </a:spcBef>
              <a:spcAft>
                <a:spcPts val="0"/>
              </a:spcAft>
              <a:buNone/>
            </a:pPr>
            <a:r>
              <a:t/>
            </a:r>
            <a:endParaRPr i="1" sz="1800">
              <a:solidFill>
                <a:srgbClr val="FFFFFF"/>
              </a:solidFill>
            </a:endParaRPr>
          </a:p>
        </p:txBody>
      </p:sp>
      <p:sp>
        <p:nvSpPr>
          <p:cNvPr id="521" name="Google Shape;521;p6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Installation</a:t>
            </a:r>
            <a:endParaRPr u="sng">
              <a:solidFill>
                <a:schemeClr val="accent5"/>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Initialisation:</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kubeadm init --apiserver-advertise-address=192.168.0.40 \ </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--node-name $HOSTNAME --pod-network-cidr=10.244.0.0/16</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342900" lvl="0" marL="457200" rtl="0" algn="l">
              <a:spcBef>
                <a:spcPts val="0"/>
              </a:spcBef>
              <a:spcAft>
                <a:spcPts val="0"/>
              </a:spcAft>
              <a:buClr>
                <a:srgbClr val="FFFFFF"/>
              </a:buClr>
              <a:buSzPts val="1800"/>
              <a:buChar char="-"/>
            </a:pPr>
            <a:r>
              <a:rPr lang="en" sz="1800">
                <a:solidFill>
                  <a:srgbClr val="FFFFFF"/>
                </a:solidFill>
              </a:rPr>
              <a:t>Network (Calico):</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914400" rtl="0" algn="l">
              <a:spcBef>
                <a:spcPts val="0"/>
              </a:spcBef>
              <a:spcAft>
                <a:spcPts val="0"/>
              </a:spcAft>
              <a:buNone/>
            </a:pPr>
            <a:r>
              <a:rPr lang="en" sz="1700" u="sng">
                <a:solidFill>
                  <a:schemeClr val="hlink"/>
                </a:solidFill>
                <a:hlinkClick r:id="rId3"/>
              </a:rPr>
              <a:t>https://kubernetes.io/docs/concepts/cluster-administration/addons/</a:t>
            </a:r>
            <a:endParaRPr sz="1700">
              <a:solidFill>
                <a:schemeClr val="accent5"/>
              </a:solidFil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kubectl apply -f </a:t>
            </a:r>
            <a:r>
              <a:rPr lang="en" sz="1300" u="sng">
                <a:solidFill>
                  <a:schemeClr val="hlink"/>
                </a:solidFill>
                <a:highlight>
                  <a:schemeClr val="accent3"/>
                </a:highlight>
                <a:latin typeface="Arial"/>
                <a:ea typeface="Arial"/>
                <a:cs typeface="Arial"/>
                <a:sym typeface="Arial"/>
                <a:hlinkClick r:id="rId4"/>
              </a:rPr>
              <a:t>https://docs.projectcalico.org/v3.8/manifests/calico.yaml</a:t>
            </a:r>
            <a:endParaRPr/>
          </a:p>
          <a:p>
            <a:pPr indent="0" lvl="0" marL="914400" rtl="0" algn="l">
              <a:spcBef>
                <a:spcPts val="0"/>
              </a:spcBef>
              <a:spcAft>
                <a:spcPts val="0"/>
              </a:spcAft>
              <a:buNone/>
            </a:pPr>
            <a:r>
              <a:rPr lang="en" sz="1300">
                <a:solidFill>
                  <a:srgbClr val="FFFFFF"/>
                </a:solidFill>
                <a:highlight>
                  <a:schemeClr val="accent3"/>
                </a:highlight>
                <a:uFill>
                  <a:noFill/>
                </a:uFill>
                <a:latin typeface="Arial"/>
                <a:ea typeface="Arial"/>
                <a:cs typeface="Arial"/>
                <a:sym typeface="Arial"/>
                <a:hlinkClick r:id="rId5">
                  <a:extLst>
                    <a:ext uri="{A12FA001-AC4F-418D-AE19-62706E023703}">
                      <ahyp:hlinkClr val="tx"/>
                    </a:ext>
                  </a:extLst>
                </a:hlinkClick>
              </a:rPr>
              <a:t>sysctl net.bridge.bridge-nf-call-iptables=1</a:t>
            </a:r>
            <a:r>
              <a:rPr lang="en" sz="1100">
                <a:solidFill>
                  <a:srgbClr val="000000"/>
                </a:solidFill>
                <a:highlight>
                  <a:srgbClr val="F8F8F8"/>
                </a:highlight>
                <a:latin typeface="Arial"/>
                <a:ea typeface="Arial"/>
                <a:cs typeface="Arial"/>
                <a:sym typeface="Arial"/>
              </a:rPr>
              <a:t> </a:t>
            </a:r>
            <a:endParaRPr sz="1100">
              <a:solidFill>
                <a:srgbClr val="000000"/>
              </a:solidFill>
              <a:highlight>
                <a:srgbClr val="F8F8F8"/>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8F8F8"/>
              </a:highlight>
              <a:latin typeface="Arial"/>
              <a:ea typeface="Arial"/>
              <a:cs typeface="Arial"/>
              <a:sym typeface="Arial"/>
            </a:endParaRPr>
          </a:p>
          <a:p>
            <a:pPr indent="0" lvl="0" marL="914400" rtl="0" algn="l">
              <a:spcBef>
                <a:spcPts val="0"/>
              </a:spcBef>
              <a:spcAft>
                <a:spcPts val="0"/>
              </a:spcAft>
              <a:buNone/>
            </a:pPr>
            <a:r>
              <a:t/>
            </a:r>
            <a:endParaRPr sz="1100">
              <a:solidFill>
                <a:srgbClr val="000000"/>
              </a:solidFill>
              <a:highlight>
                <a:srgbClr val="F8F8F8"/>
              </a:highlight>
              <a:latin typeface="Arial"/>
              <a:ea typeface="Arial"/>
              <a:cs typeface="Arial"/>
              <a:sym typeface="Arial"/>
            </a:endParaRPr>
          </a:p>
          <a:p>
            <a:pPr indent="-342900" lvl="0" marL="457200" rtl="0" algn="l">
              <a:spcBef>
                <a:spcPts val="0"/>
              </a:spcBef>
              <a:spcAft>
                <a:spcPts val="0"/>
              </a:spcAft>
              <a:buClr>
                <a:srgbClr val="FFFFFF"/>
              </a:buClr>
              <a:buSzPts val="1800"/>
              <a:buChar char="-"/>
            </a:pPr>
            <a:r>
              <a:rPr lang="en" sz="1800">
                <a:solidFill>
                  <a:srgbClr val="FFFFFF"/>
                </a:solidFill>
              </a:rPr>
              <a:t>Join:</a:t>
            </a:r>
            <a:endParaRPr sz="1800">
              <a:solidFill>
                <a:srgbClr val="FFFFFF"/>
              </a:solidFill>
            </a:endParaRPr>
          </a:p>
          <a:p>
            <a:pPr indent="0" lvl="0" marL="914400" rtl="0" algn="l">
              <a:spcBef>
                <a:spcPts val="0"/>
              </a:spcBef>
              <a:spcAft>
                <a:spcPts val="0"/>
              </a:spcAft>
              <a:buNone/>
            </a:pPr>
            <a:r>
              <a:t/>
            </a:r>
            <a:endParaRPr sz="1800">
              <a:solidFill>
                <a:srgbClr val="FFFFFF"/>
              </a:solidFil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kubeadm join [output of kubeadm init]</a:t>
            </a:r>
            <a:endParaRPr sz="1800">
              <a:solidFill>
                <a:srgbClr val="FFFFFF"/>
              </a:solidFill>
            </a:endParaRPr>
          </a:p>
          <a:p>
            <a:pPr indent="0" lvl="0" marL="0" rtl="0" algn="l">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	</a:t>
            </a:r>
            <a:endParaRPr sz="1300">
              <a:solidFill>
                <a:schemeClr val="dk2"/>
              </a:solidFill>
              <a:highlight>
                <a:schemeClr val="accent3"/>
              </a:highlight>
              <a:latin typeface="Arial"/>
              <a:ea typeface="Arial"/>
              <a:cs typeface="Arial"/>
              <a:sym typeface="Arial"/>
            </a:endParaRPr>
          </a:p>
        </p:txBody>
      </p:sp>
      <p:sp>
        <p:nvSpPr>
          <p:cNvPr id="527" name="Google Shape;527;p6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Setup</a:t>
            </a:r>
            <a:endParaRPr u="sng">
              <a:solidFill>
                <a:schemeClr val="accent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Auto-complete:</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apt-get install bash-completion </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echo "source &lt;(kubectl completion bash)" &gt;&gt; ~/.bashrc</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342900" lvl="0" marL="457200" rtl="0" algn="l">
              <a:spcBef>
                <a:spcPts val="0"/>
              </a:spcBef>
              <a:spcAft>
                <a:spcPts val="0"/>
              </a:spcAft>
              <a:buClr>
                <a:srgbClr val="FFFFFF"/>
              </a:buClr>
              <a:buSzPts val="1800"/>
              <a:buChar char="-"/>
            </a:pPr>
            <a:r>
              <a:rPr lang="en" sz="1800">
                <a:solidFill>
                  <a:srgbClr val="FFFFFF"/>
                </a:solidFill>
              </a:rPr>
              <a:t>Remote access:</a:t>
            </a:r>
            <a:endParaRPr sz="1800">
              <a:solidFill>
                <a:srgbClr val="FFFFFF"/>
              </a:solidFill>
            </a:endParaRPr>
          </a:p>
          <a:p>
            <a:pPr indent="0" lvl="0" marL="914400" rtl="0" algn="l">
              <a:spcBef>
                <a:spcPts val="0"/>
              </a:spcBef>
              <a:spcAft>
                <a:spcPts val="0"/>
              </a:spcAft>
              <a:buNone/>
            </a:pPr>
            <a:r>
              <a:t/>
            </a:r>
            <a:endParaRPr sz="1700">
              <a:solidFill>
                <a:schemeClr val="accent5"/>
              </a:solidFil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mkdir ~/.kube</a:t>
            </a:r>
            <a:endParaRPr sz="1300">
              <a:solidFill>
                <a:schemeClr val="dk2"/>
              </a:solidFill>
              <a:highlight>
                <a:schemeClr val="accent3"/>
              </a:highlight>
              <a:latin typeface="Arial"/>
              <a:ea typeface="Arial"/>
              <a:cs typeface="Arial"/>
              <a:sym typeface="Arial"/>
            </a:endParaRPr>
          </a:p>
          <a:p>
            <a:pPr indent="0" lvl="0" marL="914400" rtl="0" algn="l">
              <a:spcBef>
                <a:spcPts val="0"/>
              </a:spcBef>
              <a:spcAft>
                <a:spcPts val="0"/>
              </a:spcAft>
              <a:buNone/>
            </a:pPr>
            <a:r>
              <a:rPr lang="en" sz="1300">
                <a:solidFill>
                  <a:schemeClr val="dk2"/>
                </a:solidFill>
                <a:highlight>
                  <a:schemeClr val="accent3"/>
                </a:highlight>
                <a:latin typeface="Arial"/>
                <a:ea typeface="Arial"/>
                <a:cs typeface="Arial"/>
                <a:sym typeface="Arial"/>
              </a:rPr>
              <a:t>ssh user@master "sudo cat /etc/kubernetes/admin.conf" &gt;.kube/config</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	</a:t>
            </a:r>
            <a:endParaRPr sz="1300">
              <a:solidFill>
                <a:schemeClr val="dk2"/>
              </a:solidFill>
              <a:highlight>
                <a:schemeClr val="accent3"/>
              </a:highlight>
              <a:latin typeface="Arial"/>
              <a:ea typeface="Arial"/>
              <a:cs typeface="Arial"/>
              <a:sym typeface="Arial"/>
            </a:endParaRPr>
          </a:p>
        </p:txBody>
      </p:sp>
      <p:sp>
        <p:nvSpPr>
          <p:cNvPr id="533" name="Google Shape;533;p6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Extended</a:t>
            </a:r>
            <a:endParaRPr u="sng">
              <a:solidFill>
                <a:schemeClr val="accent5"/>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6"/>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 TIME</a:t>
            </a:r>
            <a:endParaRPr/>
          </a:p>
          <a:p>
            <a:pPr indent="0" lvl="0" marL="0" rtl="0" algn="ctr">
              <a:spcBef>
                <a:spcPts val="0"/>
              </a:spcBef>
              <a:spcAft>
                <a:spcPts val="0"/>
              </a:spcAft>
              <a:buNone/>
            </a:pPr>
            <a:r>
              <a:rPr lang="en"/>
              <a:t>Kubernetes-basic-1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7"/>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	</a:t>
            </a:r>
            <a:endParaRPr sz="1300">
              <a:solidFill>
                <a:schemeClr val="dk2"/>
              </a:solidFill>
              <a:highlight>
                <a:schemeClr val="accent3"/>
              </a:highlight>
              <a:latin typeface="Arial"/>
              <a:ea typeface="Arial"/>
              <a:cs typeface="Arial"/>
              <a:sym typeface="Arial"/>
            </a:endParaRPr>
          </a:p>
        </p:txBody>
      </p:sp>
      <p:sp>
        <p:nvSpPr>
          <p:cNvPr id="549" name="Google Shape;549;p6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Architecture</a:t>
            </a:r>
            <a:endParaRPr u="sng">
              <a:solidFill>
                <a:schemeClr val="accent5"/>
              </a:solidFill>
            </a:endParaRPr>
          </a:p>
        </p:txBody>
      </p:sp>
      <p:pic>
        <p:nvPicPr>
          <p:cNvPr id="550" name="Google Shape;550;p68"/>
          <p:cNvPicPr preferRelativeResize="0"/>
          <p:nvPr/>
        </p:nvPicPr>
        <p:blipFill>
          <a:blip r:embed="rId3">
            <a:alphaModFix/>
          </a:blip>
          <a:stretch>
            <a:fillRect/>
          </a:stretch>
        </p:blipFill>
        <p:spPr>
          <a:xfrm>
            <a:off x="0" y="751695"/>
            <a:ext cx="9143999" cy="438035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9"/>
          <p:cNvSpPr txBox="1"/>
          <p:nvPr>
            <p:ph type="title"/>
          </p:nvPr>
        </p:nvSpPr>
        <p:spPr>
          <a:xfrm>
            <a:off x="256200" y="10162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Ces composants prennent les </a:t>
            </a:r>
            <a:r>
              <a:rPr lang="en" sz="1800">
                <a:solidFill>
                  <a:schemeClr val="accent5"/>
                </a:solidFill>
              </a:rPr>
              <a:t>décisions globales</a:t>
            </a:r>
            <a:r>
              <a:rPr lang="en" sz="1800">
                <a:solidFill>
                  <a:srgbClr val="FFFFFF"/>
                </a:solidFill>
              </a:rPr>
              <a:t> du cluster.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Ils </a:t>
            </a:r>
            <a:r>
              <a:rPr lang="en" sz="1800">
                <a:solidFill>
                  <a:schemeClr val="accent5"/>
                </a:solidFill>
              </a:rPr>
              <a:t>détectent</a:t>
            </a:r>
            <a:r>
              <a:rPr lang="en" sz="1800">
                <a:solidFill>
                  <a:srgbClr val="FFFFFF"/>
                </a:solidFill>
              </a:rPr>
              <a:t> également et </a:t>
            </a:r>
            <a:r>
              <a:rPr lang="en" sz="1800">
                <a:solidFill>
                  <a:schemeClr val="accent5"/>
                </a:solidFill>
              </a:rPr>
              <a:t>répondent</a:t>
            </a:r>
            <a:r>
              <a:rPr lang="en" sz="1800">
                <a:solidFill>
                  <a:srgbClr val="FFFFFF"/>
                </a:solidFill>
              </a:rPr>
              <a:t> aux événements du cluster.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Ils peuvent être exécutés à partir de n'importe quelle machine, mais généralement ils sont sur une machine qui n'aura </a:t>
            </a:r>
            <a:r>
              <a:rPr lang="en" sz="1800">
                <a:solidFill>
                  <a:schemeClr val="accent5"/>
                </a:solidFill>
              </a:rPr>
              <a:t>aucun conteneur utilisateur</a:t>
            </a:r>
            <a:r>
              <a:rPr lang="en" sz="1800">
                <a:solidFill>
                  <a:srgbClr val="FFFFFF"/>
                </a:solidFill>
              </a:rPr>
              <a:t>. (MASTER)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En mode haute disponibilité, nous avons plusieurs master. C’est le prix à payer d’avoir un ou plusieurs nœuds avec rien d’autre que les composants K8s.</a:t>
            </a:r>
            <a:endParaRPr sz="1800">
              <a:solidFill>
                <a:srgbClr val="FFFFFF"/>
              </a:solidFill>
            </a:endParaRPr>
          </a:p>
        </p:txBody>
      </p:sp>
      <p:sp>
        <p:nvSpPr>
          <p:cNvPr id="556" name="Google Shape;556;p6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control plane components</a:t>
            </a:r>
            <a:endParaRPr u="sng">
              <a:solidFill>
                <a:schemeClr val="accent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0"/>
          <p:cNvSpPr txBox="1"/>
          <p:nvPr>
            <p:ph type="title"/>
          </p:nvPr>
        </p:nvSpPr>
        <p:spPr>
          <a:xfrm>
            <a:off x="256200" y="10162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Liste des composants du</a:t>
            </a:r>
            <a:r>
              <a:rPr lang="en" sz="1800">
                <a:solidFill>
                  <a:srgbClr val="FFFFFF"/>
                </a:solidFill>
              </a:rPr>
              <a:t> Control plane: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Kube-apiserver</a:t>
            </a:r>
            <a:r>
              <a:rPr lang="en" sz="1800">
                <a:solidFill>
                  <a:srgbClr val="FFFFFF"/>
                </a:solidFill>
              </a:rPr>
              <a:t>: Expose l’API k8s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Etcd</a:t>
            </a:r>
            <a:r>
              <a:rPr lang="en" sz="1800">
                <a:solidFill>
                  <a:srgbClr val="FFFFFF"/>
                </a:solidFill>
              </a:rPr>
              <a:t>: H-A Key-Value DB pour garder les data du cluster</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Kube-scheduler</a:t>
            </a:r>
            <a:r>
              <a:rPr lang="en" sz="1800">
                <a:solidFill>
                  <a:srgbClr val="FFFFFF"/>
                </a:solidFill>
              </a:rPr>
              <a:t>: </a:t>
            </a:r>
            <a:r>
              <a:rPr lang="en" sz="1800">
                <a:solidFill>
                  <a:srgbClr val="FFFFFF"/>
                </a:solidFill>
              </a:rPr>
              <a:t>Surveille les pods créés et attribue un nœud en suivant des règles </a:t>
            </a:r>
            <a:r>
              <a:rPr lang="en" sz="1800">
                <a:solidFill>
                  <a:srgbClr val="FFFFFF"/>
                </a:solidFill>
              </a:rPr>
              <a:t>(resources, labels, policy, affinity...)</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Kube-controller-manager</a:t>
            </a:r>
            <a:r>
              <a:rPr lang="en" sz="1800">
                <a:solidFill>
                  <a:srgbClr val="FFFFFF"/>
                </a:solidFill>
              </a:rPr>
              <a:t>: </a:t>
            </a:r>
            <a:r>
              <a:rPr lang="en" sz="1800">
                <a:solidFill>
                  <a:srgbClr val="FFFFFF"/>
                </a:solidFill>
              </a:rPr>
              <a:t>Exécute tous les processus du contrôleur</a:t>
            </a:r>
            <a:endParaRPr sz="1800">
              <a:solidFill>
                <a:srgbClr val="FFFFFF"/>
              </a:solidFill>
            </a:endParaRPr>
          </a:p>
          <a:p>
            <a:pPr indent="-342900" lvl="2" marL="2286000" rtl="0" algn="l">
              <a:spcBef>
                <a:spcPts val="0"/>
              </a:spcBef>
              <a:spcAft>
                <a:spcPts val="0"/>
              </a:spcAft>
              <a:buClr>
                <a:srgbClr val="FFFFFF"/>
              </a:buClr>
              <a:buSzPts val="1800"/>
              <a:buChar char="-"/>
            </a:pPr>
            <a:r>
              <a:rPr lang="en" sz="1800" u="sng">
                <a:solidFill>
                  <a:srgbClr val="FFFFFF"/>
                </a:solidFill>
              </a:rPr>
              <a:t>Node</a:t>
            </a:r>
            <a:r>
              <a:rPr lang="en" sz="1800">
                <a:solidFill>
                  <a:srgbClr val="FFFFFF"/>
                </a:solidFill>
              </a:rPr>
              <a:t>: Notification si un Node est Down</a:t>
            </a:r>
            <a:endParaRPr sz="1800">
              <a:solidFill>
                <a:srgbClr val="FFFFFF"/>
              </a:solidFill>
            </a:endParaRPr>
          </a:p>
          <a:p>
            <a:pPr indent="-342900" lvl="2" marL="2286000" rtl="0" algn="l">
              <a:spcBef>
                <a:spcPts val="0"/>
              </a:spcBef>
              <a:spcAft>
                <a:spcPts val="0"/>
              </a:spcAft>
              <a:buClr>
                <a:srgbClr val="FFFFFF"/>
              </a:buClr>
              <a:buSzPts val="1800"/>
              <a:buChar char="-"/>
            </a:pPr>
            <a:r>
              <a:rPr lang="en" sz="1800" u="sng">
                <a:solidFill>
                  <a:srgbClr val="FFFFFF"/>
                </a:solidFill>
              </a:rPr>
              <a:t>Replication</a:t>
            </a:r>
            <a:r>
              <a:rPr lang="en" sz="1800">
                <a:solidFill>
                  <a:srgbClr val="FFFFFF"/>
                </a:solidFill>
              </a:rPr>
              <a:t>: Maintient le Nb de Replicas</a:t>
            </a:r>
            <a:endParaRPr sz="1800">
              <a:solidFill>
                <a:srgbClr val="FFFFFF"/>
              </a:solidFill>
            </a:endParaRPr>
          </a:p>
          <a:p>
            <a:pPr indent="-342900" lvl="2" marL="2286000" rtl="0" algn="l">
              <a:spcBef>
                <a:spcPts val="0"/>
              </a:spcBef>
              <a:spcAft>
                <a:spcPts val="0"/>
              </a:spcAft>
              <a:buClr>
                <a:srgbClr val="FFFFFF"/>
              </a:buClr>
              <a:buSzPts val="1800"/>
              <a:buChar char="-"/>
            </a:pPr>
            <a:r>
              <a:rPr lang="en" sz="1800" u="sng">
                <a:solidFill>
                  <a:srgbClr val="FFFFFF"/>
                </a:solidFill>
              </a:rPr>
              <a:t>Endpoints</a:t>
            </a:r>
            <a:r>
              <a:rPr lang="en" sz="1800">
                <a:solidFill>
                  <a:srgbClr val="FFFFFF"/>
                </a:solidFill>
              </a:rPr>
              <a:t>: Renseigne Endpoint (Services and Pods)</a:t>
            </a:r>
            <a:endParaRPr sz="1800">
              <a:solidFill>
                <a:srgbClr val="FFFFFF"/>
              </a:solidFill>
            </a:endParaRPr>
          </a:p>
          <a:p>
            <a:pPr indent="-342900" lvl="2" marL="2286000" rtl="0" algn="l">
              <a:spcBef>
                <a:spcPts val="0"/>
              </a:spcBef>
              <a:spcAft>
                <a:spcPts val="0"/>
              </a:spcAft>
              <a:buClr>
                <a:srgbClr val="FFFFFF"/>
              </a:buClr>
              <a:buSzPts val="1800"/>
              <a:buChar char="-"/>
            </a:pPr>
            <a:r>
              <a:rPr lang="en" sz="1800" u="sng">
                <a:solidFill>
                  <a:srgbClr val="FFFFFF"/>
                </a:solidFill>
              </a:rPr>
              <a:t>ServiceAccounts &amp; Tokens</a:t>
            </a:r>
            <a:r>
              <a:rPr lang="en" sz="1800">
                <a:solidFill>
                  <a:srgbClr val="FFFFFF"/>
                </a:solidFill>
              </a:rPr>
              <a:t>: Cree un default SA/token pour les nouveaux namespaces</a:t>
            </a:r>
            <a:endParaRPr sz="1800">
              <a:solidFill>
                <a:srgbClr val="FFFFFF"/>
              </a:solidFill>
            </a:endParaRPr>
          </a:p>
        </p:txBody>
      </p:sp>
      <p:sp>
        <p:nvSpPr>
          <p:cNvPr id="562" name="Google Shape;562;p7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Components:</a:t>
            </a:r>
            <a:endParaRPr u="sng">
              <a:solidFill>
                <a:schemeClr val="accent5"/>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1"/>
          <p:cNvSpPr txBox="1"/>
          <p:nvPr>
            <p:ph type="title"/>
          </p:nvPr>
        </p:nvSpPr>
        <p:spPr>
          <a:xfrm>
            <a:off x="256200" y="10162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Ce composant </a:t>
            </a:r>
            <a:r>
              <a:rPr lang="en" sz="1800">
                <a:solidFill>
                  <a:schemeClr val="accent5"/>
                </a:solidFill>
              </a:rPr>
              <a:t>n'est pas présent</a:t>
            </a:r>
            <a:r>
              <a:rPr lang="en" sz="1800">
                <a:solidFill>
                  <a:srgbClr val="FFFFFF"/>
                </a:solidFill>
              </a:rPr>
              <a:t> sur le </a:t>
            </a:r>
            <a:r>
              <a:rPr lang="en" sz="1800"/>
              <a:t>on-premise </a:t>
            </a:r>
            <a:r>
              <a:rPr lang="en" sz="1800">
                <a:solidFill>
                  <a:srgbClr val="FFFFFF"/>
                </a:solidFill>
              </a:rPr>
              <a:t>cluster. Cela permet de </a:t>
            </a:r>
            <a:r>
              <a:rPr lang="en" sz="1800">
                <a:solidFill>
                  <a:schemeClr val="accent5"/>
                </a:solidFill>
              </a:rPr>
              <a:t>lier votre cluster</a:t>
            </a:r>
            <a:r>
              <a:rPr lang="en" sz="1800">
                <a:solidFill>
                  <a:srgbClr val="FFFFFF"/>
                </a:solidFill>
              </a:rPr>
              <a:t> à l'API du CloudProvider. Cela </a:t>
            </a:r>
            <a:r>
              <a:rPr lang="en" sz="1800">
                <a:solidFill>
                  <a:schemeClr val="accent5"/>
                </a:solidFill>
              </a:rPr>
              <a:t>sépare</a:t>
            </a:r>
            <a:r>
              <a:rPr lang="en" sz="1800">
                <a:solidFill>
                  <a:srgbClr val="FFFFFF"/>
                </a:solidFill>
              </a:rPr>
              <a:t> également le contrôleur de ressources du cluster du contrôleur de ressources Cloud.</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Dependences</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Node</a:t>
            </a:r>
            <a:r>
              <a:rPr lang="en" sz="1800">
                <a:solidFill>
                  <a:srgbClr val="FFFFFF"/>
                </a:solidFill>
              </a:rPr>
              <a:t>: </a:t>
            </a:r>
            <a:r>
              <a:rPr lang="en" sz="1800">
                <a:solidFill>
                  <a:srgbClr val="FFFFFF"/>
                </a:solidFill>
              </a:rPr>
              <a:t>Vérifie si le node est supprimé par CloudProvider lorsqu'il est inaccessible</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Route</a:t>
            </a:r>
            <a:r>
              <a:rPr lang="en" sz="1800">
                <a:solidFill>
                  <a:srgbClr val="FFFFFF"/>
                </a:solidFill>
              </a:rPr>
              <a:t>: </a:t>
            </a:r>
            <a:r>
              <a:rPr lang="en" sz="1800">
                <a:solidFill>
                  <a:srgbClr val="FFFFFF"/>
                </a:solidFill>
              </a:rPr>
              <a:t>Configuration de la route dans l'infrastructure sous-jacente du cloud</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Service</a:t>
            </a:r>
            <a:r>
              <a:rPr lang="en" sz="1800">
                <a:solidFill>
                  <a:srgbClr val="FFFFFF"/>
                </a:solidFill>
              </a:rPr>
              <a:t>: Creation, deletion &amp; update du cloud LB.</a:t>
            </a:r>
            <a:endParaRPr sz="1800">
              <a:solidFill>
                <a:srgbClr val="FFFFFF"/>
              </a:solidFill>
            </a:endParaRPr>
          </a:p>
        </p:txBody>
      </p:sp>
      <p:sp>
        <p:nvSpPr>
          <p:cNvPr id="568" name="Google Shape;568;p7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Cloud controller manager:</a:t>
            </a:r>
            <a:endParaRPr u="sng">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18"/>
          <p:cNvCxnSpPr/>
          <p:nvPr/>
        </p:nvCxnSpPr>
        <p:spPr>
          <a:xfrm rot="10800000">
            <a:off x="7532300" y="193912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35" name="Google Shape;235;p18"/>
          <p:cNvCxnSpPr/>
          <p:nvPr/>
        </p:nvCxnSpPr>
        <p:spPr>
          <a:xfrm>
            <a:off x="6689050" y="26970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36" name="Google Shape;236;p18"/>
          <p:cNvCxnSpPr/>
          <p:nvPr/>
        </p:nvCxnSpPr>
        <p:spPr>
          <a:xfrm rot="10800000">
            <a:off x="5778275" y="1496363"/>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37" name="Google Shape;237;p18"/>
          <p:cNvCxnSpPr/>
          <p:nvPr/>
        </p:nvCxnSpPr>
        <p:spPr>
          <a:xfrm>
            <a:off x="506550" y="273595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38" name="Google Shape;238;p18"/>
          <p:cNvCxnSpPr/>
          <p:nvPr/>
        </p:nvCxnSpPr>
        <p:spPr>
          <a:xfrm rot="10800000">
            <a:off x="1566400" y="1908325"/>
            <a:ext cx="0" cy="954600"/>
          </a:xfrm>
          <a:prstGeom prst="straightConnector1">
            <a:avLst/>
          </a:prstGeom>
          <a:noFill/>
          <a:ln cap="flat" cmpd="sng" w="9525">
            <a:solidFill>
              <a:schemeClr val="dk2"/>
            </a:solidFill>
            <a:prstDash val="solid"/>
            <a:round/>
            <a:headEnd len="med" w="med" type="none"/>
            <a:tailEnd len="med" w="med" type="oval"/>
          </a:ln>
        </p:spPr>
      </p:cxnSp>
      <p:sp>
        <p:nvSpPr>
          <p:cNvPr id="239" name="Google Shape;23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DAY 1:</a:t>
            </a:r>
            <a:endParaRPr>
              <a:solidFill>
                <a:schemeClr val="lt2"/>
              </a:solidFill>
            </a:endParaRPr>
          </a:p>
        </p:txBody>
      </p:sp>
      <p:graphicFrame>
        <p:nvGraphicFramePr>
          <p:cNvPr id="240" name="Google Shape;240;p18"/>
          <p:cNvGraphicFramePr/>
          <p:nvPr/>
        </p:nvGraphicFramePr>
        <p:xfrm>
          <a:off x="200550" y="2393975"/>
          <a:ext cx="3000000" cy="3000000"/>
        </p:xfrm>
        <a:graphic>
          <a:graphicData uri="http://schemas.openxmlformats.org/drawingml/2006/table">
            <a:tbl>
              <a:tblPr>
                <a:noFill/>
                <a:tableStyleId>{3499D6C1-4A86-4629-B19A-63AD6BBAE00E}</a:tableStyleId>
              </a:tblPr>
              <a:tblGrid>
                <a:gridCol w="1433125"/>
                <a:gridCol w="1433125"/>
                <a:gridCol w="1433125"/>
                <a:gridCol w="382850"/>
                <a:gridCol w="3982300"/>
              </a:tblGrid>
              <a:tr h="680125">
                <a:tc gridSpan="4">
                  <a:txBody>
                    <a:bodyPr/>
                    <a:lstStyle/>
                    <a:p>
                      <a:pPr indent="0" lvl="0" marL="0" rtl="0" algn="ctr">
                        <a:spcBef>
                          <a:spcPts val="0"/>
                        </a:spcBef>
                        <a:spcAft>
                          <a:spcPts val="0"/>
                        </a:spcAft>
                        <a:buNone/>
                      </a:pPr>
                      <a:r>
                        <a:rPr lang="en" sz="1800">
                          <a:solidFill>
                            <a:schemeClr val="lt1"/>
                          </a:solidFill>
                        </a:rPr>
                        <a:t>MATIN</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a:txBody>
                    <a:bodyPr/>
                    <a:lstStyle/>
                    <a:p>
                      <a:pPr indent="0" lvl="0" marL="0" rtl="0" algn="ctr">
                        <a:spcBef>
                          <a:spcPts val="0"/>
                        </a:spcBef>
                        <a:spcAft>
                          <a:spcPts val="0"/>
                        </a:spcAft>
                        <a:buNone/>
                      </a:pPr>
                      <a:r>
                        <a:rPr lang="en" sz="1800">
                          <a:solidFill>
                            <a:schemeClr val="lt1"/>
                          </a:solidFill>
                        </a:rPr>
                        <a:t>APRES-MIDI</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241" name="Google Shape;241;p18"/>
          <p:cNvCxnSpPr/>
          <p:nvPr/>
        </p:nvCxnSpPr>
        <p:spPr>
          <a:xfrm rot="10800000">
            <a:off x="2886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42" name="Google Shape;242;p18"/>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243" name="Google Shape;243;p18"/>
          <p:cNvSpPr txBox="1"/>
          <p:nvPr>
            <p:ph idx="4294967295" type="body"/>
          </p:nvPr>
        </p:nvSpPr>
        <p:spPr>
          <a:xfrm>
            <a:off x="288650" y="138012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Introduction</a:t>
            </a:r>
            <a:endParaRPr sz="1200"/>
          </a:p>
          <a:p>
            <a:pPr indent="0" lvl="0" marL="0" rtl="0" algn="l">
              <a:spcBef>
                <a:spcPts val="1600"/>
              </a:spcBef>
              <a:spcAft>
                <a:spcPts val="1600"/>
              </a:spcAft>
              <a:buNone/>
            </a:pPr>
            <a:r>
              <a:t/>
            </a:r>
            <a:endParaRPr sz="1200"/>
          </a:p>
        </p:txBody>
      </p:sp>
      <p:sp>
        <p:nvSpPr>
          <p:cNvPr id="244" name="Google Shape;244;p18"/>
          <p:cNvSpPr txBox="1"/>
          <p:nvPr>
            <p:ph idx="4294967295" type="body"/>
          </p:nvPr>
        </p:nvSpPr>
        <p:spPr>
          <a:xfrm>
            <a:off x="2572584" y="355800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Minikube/Installation</a:t>
            </a:r>
            <a:endParaRPr sz="1200"/>
          </a:p>
        </p:txBody>
      </p:sp>
      <p:sp>
        <p:nvSpPr>
          <p:cNvPr id="245" name="Google Shape;245;p18"/>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246" name="Google Shape;246;p18"/>
          <p:cNvSpPr txBox="1"/>
          <p:nvPr>
            <p:ph idx="4294967295" type="body"/>
          </p:nvPr>
        </p:nvSpPr>
        <p:spPr>
          <a:xfrm>
            <a:off x="6689049" y="3149101"/>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Network Modes</a:t>
            </a:r>
            <a:endParaRPr sz="1200"/>
          </a:p>
        </p:txBody>
      </p:sp>
      <p:sp>
        <p:nvSpPr>
          <p:cNvPr id="247" name="Google Shape;247;p18"/>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248" name="Google Shape;248;p18"/>
          <p:cNvSpPr txBox="1"/>
          <p:nvPr>
            <p:ph idx="4294967295" type="body"/>
          </p:nvPr>
        </p:nvSpPr>
        <p:spPr>
          <a:xfrm>
            <a:off x="5778275" y="15298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Services</a:t>
            </a:r>
            <a:endParaRPr sz="1200"/>
          </a:p>
        </p:txBody>
      </p:sp>
      <p:cxnSp>
        <p:nvCxnSpPr>
          <p:cNvPr id="249" name="Google Shape;249;p18"/>
          <p:cNvCxnSpPr/>
          <p:nvPr/>
        </p:nvCxnSpPr>
        <p:spPr>
          <a:xfrm>
            <a:off x="2572575" y="3074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50" name="Google Shape;250;p18"/>
          <p:cNvCxnSpPr/>
          <p:nvPr/>
        </p:nvCxnSpPr>
        <p:spPr>
          <a:xfrm>
            <a:off x="5512450" y="3074100"/>
            <a:ext cx="0" cy="828000"/>
          </a:xfrm>
          <a:prstGeom prst="straightConnector1">
            <a:avLst/>
          </a:prstGeom>
          <a:noFill/>
          <a:ln cap="flat" cmpd="sng" w="9525">
            <a:solidFill>
              <a:schemeClr val="dk2"/>
            </a:solidFill>
            <a:prstDash val="solid"/>
            <a:round/>
            <a:headEnd len="med" w="med" type="none"/>
            <a:tailEnd len="med" w="med" type="oval"/>
          </a:ln>
        </p:spPr>
      </p:cxnSp>
      <p:sp>
        <p:nvSpPr>
          <p:cNvPr id="251" name="Google Shape;251;p18"/>
          <p:cNvSpPr txBox="1"/>
          <p:nvPr>
            <p:ph idx="4294967295" type="body"/>
          </p:nvPr>
        </p:nvSpPr>
        <p:spPr>
          <a:xfrm>
            <a:off x="1532009" y="1872275"/>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Kube adm/Network</a:t>
            </a:r>
            <a:endParaRPr sz="1200"/>
          </a:p>
        </p:txBody>
      </p:sp>
      <p:sp>
        <p:nvSpPr>
          <p:cNvPr id="252" name="Google Shape;252;p18"/>
          <p:cNvSpPr txBox="1"/>
          <p:nvPr>
            <p:ph idx="4294967295" type="body"/>
          </p:nvPr>
        </p:nvSpPr>
        <p:spPr>
          <a:xfrm>
            <a:off x="5512459" y="3524988"/>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First pod/Deployment</a:t>
            </a:r>
            <a:endParaRPr sz="1200"/>
          </a:p>
        </p:txBody>
      </p:sp>
      <p:cxnSp>
        <p:nvCxnSpPr>
          <p:cNvPr id="253" name="Google Shape;253;p18"/>
          <p:cNvCxnSpPr/>
          <p:nvPr/>
        </p:nvCxnSpPr>
        <p:spPr>
          <a:xfrm rot="10800000">
            <a:off x="3629575" y="1439363"/>
            <a:ext cx="0" cy="954600"/>
          </a:xfrm>
          <a:prstGeom prst="straightConnector1">
            <a:avLst/>
          </a:prstGeom>
          <a:noFill/>
          <a:ln cap="flat" cmpd="sng" w="9525">
            <a:solidFill>
              <a:schemeClr val="dk2"/>
            </a:solidFill>
            <a:prstDash val="solid"/>
            <a:round/>
            <a:headEnd len="med" w="med" type="none"/>
            <a:tailEnd len="med" w="med" type="oval"/>
          </a:ln>
        </p:spPr>
      </p:cxnSp>
      <p:sp>
        <p:nvSpPr>
          <p:cNvPr id="254" name="Google Shape;254;p18"/>
          <p:cNvSpPr txBox="1"/>
          <p:nvPr>
            <p:ph idx="4294967295" type="body"/>
          </p:nvPr>
        </p:nvSpPr>
        <p:spPr>
          <a:xfrm>
            <a:off x="506550" y="32853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Docker and containers</a:t>
            </a:r>
            <a:endParaRPr sz="1200"/>
          </a:p>
          <a:p>
            <a:pPr indent="0" lvl="0" marL="0" rtl="0" algn="l">
              <a:spcBef>
                <a:spcPts val="1600"/>
              </a:spcBef>
              <a:spcAft>
                <a:spcPts val="1600"/>
              </a:spcAft>
              <a:buNone/>
            </a:pPr>
            <a:r>
              <a:t/>
            </a:r>
            <a:endParaRPr sz="1200"/>
          </a:p>
        </p:txBody>
      </p:sp>
      <p:sp>
        <p:nvSpPr>
          <p:cNvPr id="255" name="Google Shape;255;p18"/>
          <p:cNvSpPr/>
          <p:nvPr/>
        </p:nvSpPr>
        <p:spPr>
          <a:xfrm>
            <a:off x="4047000" y="2328225"/>
            <a:ext cx="1507800" cy="788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256" name="Google Shape;256;p18"/>
          <p:cNvSpPr txBox="1"/>
          <p:nvPr>
            <p:ph idx="4294967295" type="body"/>
          </p:nvPr>
        </p:nvSpPr>
        <p:spPr>
          <a:xfrm>
            <a:off x="7532300" y="1939125"/>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Scaling</a:t>
            </a:r>
            <a:endParaRPr sz="1200"/>
          </a:p>
        </p:txBody>
      </p:sp>
      <p:sp>
        <p:nvSpPr>
          <p:cNvPr id="257" name="Google Shape;257;p18"/>
          <p:cNvSpPr txBox="1"/>
          <p:nvPr>
            <p:ph idx="4294967295" type="body"/>
          </p:nvPr>
        </p:nvSpPr>
        <p:spPr>
          <a:xfrm>
            <a:off x="3629575" y="1439375"/>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Overview</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Node components:</a:t>
            </a:r>
            <a:endParaRPr u="sng">
              <a:solidFill>
                <a:schemeClr val="accent5"/>
              </a:solidFill>
            </a:endParaRPr>
          </a:p>
        </p:txBody>
      </p:sp>
      <p:sp>
        <p:nvSpPr>
          <p:cNvPr id="574" name="Google Shape;574;p72"/>
          <p:cNvSpPr txBox="1"/>
          <p:nvPr>
            <p:ph type="title"/>
          </p:nvPr>
        </p:nvSpPr>
        <p:spPr>
          <a:xfrm>
            <a:off x="256200" y="10162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List des composants presents sur les Nodes: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Kubelet</a:t>
            </a:r>
            <a:r>
              <a:rPr lang="en" sz="1800">
                <a:solidFill>
                  <a:srgbClr val="FFFFFF"/>
                </a:solidFill>
              </a:rPr>
              <a:t>: </a:t>
            </a:r>
            <a:r>
              <a:rPr lang="en" sz="1800">
                <a:solidFill>
                  <a:srgbClr val="FFFFFF"/>
                </a:solidFill>
              </a:rPr>
              <a:t>C'est un agent qui s'assure que les conteneurs fonctionnent dans un pod et sont sains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Kube-proxy</a:t>
            </a:r>
            <a:r>
              <a:rPr lang="en" sz="1800">
                <a:solidFill>
                  <a:srgbClr val="FFFFFF"/>
                </a:solidFill>
              </a:rPr>
              <a:t>: </a:t>
            </a:r>
            <a:r>
              <a:rPr lang="en" sz="1800">
                <a:solidFill>
                  <a:srgbClr val="FFFFFF"/>
                </a:solidFill>
              </a:rPr>
              <a:t>Maintent les règles de réseau sur les nœuds et autorise les communications depuis l'intérieur ou l'extérieur du cluster.</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chemeClr val="accent5"/>
                </a:solidFill>
              </a:rPr>
              <a:t>ContainerRuntime</a:t>
            </a:r>
            <a:r>
              <a:rPr lang="en" sz="1800">
                <a:solidFill>
                  <a:srgbClr val="FFFFFF"/>
                </a:solidFill>
              </a:rPr>
              <a:t>: </a:t>
            </a:r>
            <a:r>
              <a:rPr lang="en" sz="1800">
                <a:solidFill>
                  <a:srgbClr val="FFFFFF"/>
                </a:solidFill>
              </a:rPr>
              <a:t>Logiciel qui exécute les conteneurs</a:t>
            </a:r>
            <a:r>
              <a:rPr lang="en" sz="1800">
                <a:solidFill>
                  <a:srgbClr val="FFFFFF"/>
                </a:solidFill>
              </a:rPr>
              <a:t> (Docker, CRI-O, Containerd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400">
                <a:solidFill>
                  <a:srgbClr val="FFFFFF"/>
                </a:solidFill>
              </a:rPr>
              <a:t>Quelques</a:t>
            </a:r>
            <a:r>
              <a:rPr lang="en" sz="1400">
                <a:solidFill>
                  <a:srgbClr val="FFFFFF"/>
                </a:solidFill>
              </a:rPr>
              <a:t> Addons disponibles ici:</a:t>
            </a:r>
            <a:endParaRPr sz="1400">
              <a:solidFill>
                <a:srgbClr val="FFFFFF"/>
              </a:solidFill>
            </a:endParaRPr>
          </a:p>
          <a:p>
            <a:pPr indent="0" lvl="0" marL="0" rtl="0" algn="ctr">
              <a:spcBef>
                <a:spcPts val="0"/>
              </a:spcBef>
              <a:spcAft>
                <a:spcPts val="0"/>
              </a:spcAft>
              <a:buNone/>
            </a:pPr>
            <a:r>
              <a:rPr lang="en" sz="1400" u="sng">
                <a:solidFill>
                  <a:schemeClr val="hlink"/>
                </a:solidFill>
                <a:hlinkClick r:id="rId3"/>
              </a:rPr>
              <a:t>https://kubernetes.io/docs/concepts/overview/components/#addons</a:t>
            </a:r>
            <a:endParaRPr sz="14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3"/>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Deployment:</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Representation logique de Pods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Service:</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Point d’entree qui englobe IP / port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Creons un deployment pour nginx avec:</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deployment nginx --image nginx</a:t>
            </a:r>
            <a:endParaRPr sz="1300">
              <a:solidFill>
                <a:schemeClr val="dk2"/>
              </a:solidFill>
              <a:highlight>
                <a:schemeClr val="accent3"/>
              </a:highlight>
              <a:latin typeface="Arial"/>
              <a:ea typeface="Arial"/>
              <a:cs typeface="Arial"/>
              <a:sym typeface="Arial"/>
            </a:endParaRPr>
          </a:p>
        </p:txBody>
      </p:sp>
      <p:sp>
        <p:nvSpPr>
          <p:cNvPr id="585" name="Google Shape;585;p7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First deployment</a:t>
            </a:r>
            <a:endParaRPr u="sng">
              <a:solidFill>
                <a:schemeClr val="accent5"/>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5"/>
          <p:cNvSpPr txBox="1"/>
          <p:nvPr>
            <p:ph type="title"/>
          </p:nvPr>
        </p:nvSpPr>
        <p:spPr>
          <a:xfrm>
            <a:off x="256200" y="1024125"/>
            <a:ext cx="8631600" cy="132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Voyons le resultat</a:t>
            </a:r>
            <a:r>
              <a:rPr lang="en" sz="1800">
                <a:solidFill>
                  <a:srgbClr val="FFFFFF"/>
                </a:solidFill>
              </a:rPr>
              <a:t>:</a:t>
            </a:r>
            <a:endParaRPr sz="1800">
              <a:solidFill>
                <a:srgbClr val="FFFFFF"/>
              </a:solidFill>
            </a:endParaRPr>
          </a:p>
          <a:p>
            <a:pPr indent="0" lvl="0" marL="457200" rtl="0" algn="l">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Kubectl describe deploy nginx / kubectl describe pod xxx</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p:txBody>
      </p:sp>
      <p:sp>
        <p:nvSpPr>
          <p:cNvPr id="591" name="Google Shape;591;p7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First Result</a:t>
            </a:r>
            <a:endParaRPr u="sng">
              <a:solidFill>
                <a:schemeClr val="accent5"/>
              </a:solidFill>
            </a:endParaRPr>
          </a:p>
        </p:txBody>
      </p:sp>
      <p:sp>
        <p:nvSpPr>
          <p:cNvPr id="592" name="Google Shape;592;p75"/>
          <p:cNvSpPr txBox="1"/>
          <p:nvPr>
            <p:ph type="title"/>
          </p:nvPr>
        </p:nvSpPr>
        <p:spPr>
          <a:xfrm>
            <a:off x="394175" y="2571750"/>
            <a:ext cx="8631600" cy="132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Nous avons une instance en cours d'exécution de Nginx mais aucun moyen d'y accéder</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r>
              <a:rPr lang="en" sz="1800">
                <a:solidFill>
                  <a:srgbClr val="FFFFFF"/>
                </a:solidFill>
              </a:rPr>
              <a:t>Alors exposons notre </a:t>
            </a:r>
            <a:r>
              <a:rPr lang="en" sz="1800">
                <a:solidFill>
                  <a:srgbClr val="FFFFFF"/>
                </a:solidFill>
              </a:rPr>
              <a:t>POD!</a:t>
            </a:r>
            <a:endParaRPr sz="1800">
              <a:solidFill>
                <a:srgbClr val="FFFFFF"/>
              </a:solidFill>
            </a:endParaRPr>
          </a:p>
          <a:p>
            <a:pPr indent="0" lvl="0" marL="0" rtl="0" algn="l">
              <a:spcBef>
                <a:spcPts val="0"/>
              </a:spcBef>
              <a:spcAft>
                <a:spcPts val="0"/>
              </a:spcAft>
              <a:buNone/>
            </a:pPr>
            <a:r>
              <a:t/>
            </a:r>
            <a:endParaRPr sz="1300">
              <a:solidFill>
                <a:schemeClr val="dk2"/>
              </a:solidFill>
              <a:highlight>
                <a:schemeClr val="accent3"/>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6"/>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Créons un service pour notre pod Nginx</a:t>
            </a:r>
            <a:r>
              <a:rPr lang="en" sz="1800">
                <a:solidFill>
                  <a:srgbClr val="FFFFFF"/>
                </a:solidFill>
              </a:rPr>
              <a:t>:</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service nodeport nginx --tcp=8888:80</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Notez que nous pouvons changer le type de service en fonction de nos besoins</a:t>
            </a:r>
            <a:r>
              <a:rPr lang="en" sz="1800"/>
              <a:t>:</a:t>
            </a:r>
            <a:endParaRPr sz="1800"/>
          </a:p>
          <a:p>
            <a:pPr indent="0" lvl="0" marL="0" rtl="0" algn="l">
              <a:spcBef>
                <a:spcPts val="0"/>
              </a:spcBef>
              <a:spcAft>
                <a:spcPts val="0"/>
              </a:spcAft>
              <a:buNone/>
            </a:pPr>
            <a:r>
              <a:t/>
            </a:r>
            <a:endParaRPr sz="1800"/>
          </a:p>
          <a:p>
            <a:pPr indent="-342900" lvl="0" marL="914400" rtl="0" algn="l">
              <a:spcBef>
                <a:spcPts val="0"/>
              </a:spcBef>
              <a:spcAft>
                <a:spcPts val="0"/>
              </a:spcAft>
              <a:buSzPts val="1800"/>
              <a:buChar char="-"/>
            </a:pPr>
            <a:r>
              <a:rPr lang="en" sz="1800">
                <a:solidFill>
                  <a:schemeClr val="accent5"/>
                </a:solidFill>
              </a:rPr>
              <a:t>NodePort</a:t>
            </a:r>
            <a:r>
              <a:rPr lang="en" sz="1800"/>
              <a:t> = Expose le pod via un port &lt;NodeIP&gt;:&lt;NodePort&gt;</a:t>
            </a:r>
            <a:endParaRPr sz="1800"/>
          </a:p>
          <a:p>
            <a:pPr indent="-342900" lvl="0" marL="914400" rtl="0" algn="l">
              <a:spcBef>
                <a:spcPts val="0"/>
              </a:spcBef>
              <a:spcAft>
                <a:spcPts val="0"/>
              </a:spcAft>
              <a:buSzPts val="1800"/>
              <a:buChar char="-"/>
            </a:pPr>
            <a:r>
              <a:rPr lang="en" sz="1800">
                <a:solidFill>
                  <a:schemeClr val="accent5"/>
                </a:solidFill>
              </a:rPr>
              <a:t>LoadBalancer </a:t>
            </a:r>
            <a:r>
              <a:rPr lang="en" sz="1800"/>
              <a:t>= Expose avec un cloud provider LB </a:t>
            </a:r>
            <a:endParaRPr sz="1800"/>
          </a:p>
          <a:p>
            <a:pPr indent="-342900" lvl="0" marL="914400" rtl="0" algn="l">
              <a:spcBef>
                <a:spcPts val="0"/>
              </a:spcBef>
              <a:spcAft>
                <a:spcPts val="0"/>
              </a:spcAft>
              <a:buSzPts val="1800"/>
              <a:buChar char="-"/>
            </a:pPr>
            <a:r>
              <a:rPr lang="en" sz="1800">
                <a:solidFill>
                  <a:schemeClr val="accent5"/>
                </a:solidFill>
              </a:rPr>
              <a:t>ClusterIP</a:t>
            </a:r>
            <a:r>
              <a:rPr lang="en" sz="1800"/>
              <a:t> = Exposition interne au cluster</a:t>
            </a:r>
            <a:endParaRPr sz="1800"/>
          </a:p>
          <a:p>
            <a:pPr indent="-342900" lvl="0" marL="914400" rtl="0" algn="l">
              <a:spcBef>
                <a:spcPts val="0"/>
              </a:spcBef>
              <a:spcAft>
                <a:spcPts val="0"/>
              </a:spcAft>
              <a:buSzPts val="1800"/>
              <a:buChar char="-"/>
            </a:pPr>
            <a:r>
              <a:rPr lang="en" sz="1800">
                <a:solidFill>
                  <a:schemeClr val="accent5"/>
                </a:solidFill>
              </a:rPr>
              <a:t>ExternalName</a:t>
            </a:r>
            <a:r>
              <a:rPr lang="en" sz="1800"/>
              <a:t> = Expose un CNAME DNS record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i="1" lang="en" sz="1400"/>
              <a:t>On peut aussi utiliser</a:t>
            </a:r>
            <a:r>
              <a:rPr i="1" lang="en" sz="1400"/>
              <a:t> `</a:t>
            </a:r>
            <a:r>
              <a:rPr i="1" lang="en" sz="1400">
                <a:solidFill>
                  <a:schemeClr val="accent5"/>
                </a:solidFill>
              </a:rPr>
              <a:t>kubectl expose deployment</a:t>
            </a:r>
            <a:r>
              <a:rPr i="1" lang="en" sz="1400"/>
              <a:t>` </a:t>
            </a:r>
            <a:r>
              <a:rPr i="1" lang="en" sz="1400"/>
              <a:t>mais je recommande fortement d'utiliser la notion de service K8s.</a:t>
            </a:r>
            <a:endParaRPr i="1" sz="1400"/>
          </a:p>
        </p:txBody>
      </p:sp>
      <p:sp>
        <p:nvSpPr>
          <p:cNvPr id="603" name="Google Shape;603;p7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First Service</a:t>
            </a:r>
            <a:endParaRPr u="sng">
              <a:solidFill>
                <a:schemeClr val="accent5"/>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Lorsque ce type est choisi, K8s attribuera un port (par défaut: 30000-32767).</a:t>
            </a:r>
            <a:endParaRPr sz="1800">
              <a:solidFill>
                <a:srgbClr val="FFFFFF"/>
              </a:solidFill>
            </a:endParaRPr>
          </a:p>
          <a:p>
            <a:pPr indent="0" lvl="0" marL="0" rtl="0" algn="l">
              <a:spcBef>
                <a:spcPts val="0"/>
              </a:spcBef>
              <a:spcAft>
                <a:spcPts val="0"/>
              </a:spcAft>
              <a:buNone/>
            </a:pPr>
            <a:r>
              <a:rPr lang="en" sz="1800">
                <a:solidFill>
                  <a:schemeClr val="accent5"/>
                </a:solidFill>
              </a:rPr>
              <a:t>Chaque nœud aura un proxy</a:t>
            </a:r>
            <a:r>
              <a:rPr lang="en" sz="1800">
                <a:solidFill>
                  <a:srgbClr val="FFFFFF"/>
                </a:solidFill>
              </a:rPr>
              <a:t> du port vers votre service.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Si vous choisissez vous-même le port, vous devez </a:t>
            </a:r>
            <a:r>
              <a:rPr lang="en" sz="1800">
                <a:solidFill>
                  <a:schemeClr val="accent5"/>
                </a:solidFill>
              </a:rPr>
              <a:t>faire attention à la collision</a:t>
            </a:r>
            <a:r>
              <a:rPr lang="en" sz="1800">
                <a:solidFill>
                  <a:srgbClr val="FFFFFF"/>
                </a:solidFill>
              </a:rPr>
              <a:t> et en utiliser un qui se trouve dans la plage configurée.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L'utilisation d'un NodePort vous donne la liberté de configurer </a:t>
            </a:r>
            <a:r>
              <a:rPr lang="en" sz="1800">
                <a:solidFill>
                  <a:schemeClr val="accent5"/>
                </a:solidFill>
              </a:rPr>
              <a:t>votre propre solution de LB</a:t>
            </a:r>
            <a:r>
              <a:rPr lang="en" sz="1800">
                <a:solidFill>
                  <a:srgbClr val="FFFFFF"/>
                </a:solidFill>
              </a:rPr>
              <a:t>, de configurer des environnements qui ne sont pas entièrement pris en charge par Kubernetes, ou même de simplement </a:t>
            </a:r>
            <a:r>
              <a:rPr lang="en" sz="1800">
                <a:solidFill>
                  <a:schemeClr val="accent5"/>
                </a:solidFill>
              </a:rPr>
              <a:t>exposer directement</a:t>
            </a:r>
            <a:r>
              <a:rPr lang="en" sz="1800">
                <a:solidFill>
                  <a:srgbClr val="FFFFFF"/>
                </a:solidFill>
              </a:rPr>
              <a:t> les adresses IP d'un ou de plusieurs nœuds.</a:t>
            </a:r>
            <a:endParaRPr sz="1800">
              <a:solidFill>
                <a:srgbClr val="FFFFFF"/>
              </a:solidFill>
            </a:endParaRPr>
          </a:p>
        </p:txBody>
      </p:sp>
      <p:sp>
        <p:nvSpPr>
          <p:cNvPr id="609" name="Google Shape;609;p7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NodePort exposition</a:t>
            </a:r>
            <a:endParaRPr u="sng">
              <a:solidFill>
                <a:schemeClr val="accent5"/>
              </a:solidFill>
            </a:endParaRPr>
          </a:p>
        </p:txBody>
      </p:sp>
      <p:pic>
        <p:nvPicPr>
          <p:cNvPr id="610" name="Google Shape;610;p78"/>
          <p:cNvPicPr preferRelativeResize="0"/>
          <p:nvPr/>
        </p:nvPicPr>
        <p:blipFill>
          <a:blip r:embed="rId3">
            <a:alphaModFix/>
          </a:blip>
          <a:stretch>
            <a:fillRect/>
          </a:stretch>
        </p:blipFill>
        <p:spPr>
          <a:xfrm>
            <a:off x="2035927" y="0"/>
            <a:ext cx="5125946"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9"/>
          <p:cNvSpPr txBox="1"/>
          <p:nvPr>
            <p:ph type="title"/>
          </p:nvPr>
        </p:nvSpPr>
        <p:spPr>
          <a:xfrm>
            <a:off x="52415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Sur les fournisseurs de cloud qui </a:t>
            </a:r>
            <a:r>
              <a:rPr lang="en" sz="1800">
                <a:solidFill>
                  <a:schemeClr val="accent5"/>
                </a:solidFill>
              </a:rPr>
              <a:t>prennent en charge les LB externes</a:t>
            </a:r>
            <a:r>
              <a:rPr lang="en" sz="1800">
                <a:solidFill>
                  <a:srgbClr val="FFFFFF"/>
                </a:solidFill>
              </a:rPr>
              <a:t>, la définition de ce paramètre mettra à disposition un LB pour votre service.</a:t>
            </a:r>
            <a:br>
              <a:rPr lang="en" sz="1800">
                <a:solidFill>
                  <a:srgbClr val="FFFFFF"/>
                </a:solidFill>
              </a:rPr>
            </a:br>
            <a:br>
              <a:rPr lang="en" sz="1800">
                <a:solidFill>
                  <a:srgbClr val="FFFFFF"/>
                </a:solidFill>
              </a:rPr>
            </a:br>
            <a:r>
              <a:rPr lang="en" sz="1800">
                <a:solidFill>
                  <a:srgbClr val="FFFFFF"/>
                </a:solidFill>
              </a:rPr>
              <a:t>Voir la </a:t>
            </a:r>
            <a:r>
              <a:rPr lang="en" sz="1800">
                <a:solidFill>
                  <a:schemeClr val="accent5"/>
                </a:solidFill>
              </a:rPr>
              <a:t>spécificité du fournisseur</a:t>
            </a:r>
            <a:r>
              <a:rPr lang="en" sz="1800">
                <a:solidFill>
                  <a:srgbClr val="FFFFFF"/>
                </a:solidFill>
              </a:rPr>
              <a:t> pour l'utilisation de LoadBalancerIP ou de la création d'adresses IP par défaut.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Voir</a:t>
            </a:r>
            <a:r>
              <a:rPr lang="en" sz="1800">
                <a:solidFill>
                  <a:srgbClr val="FFFFFF"/>
                </a:solidFill>
              </a:rPr>
              <a:t> </a:t>
            </a:r>
            <a:r>
              <a:rPr lang="en" sz="1400" u="sng">
                <a:solidFill>
                  <a:schemeClr val="hlink"/>
                </a:solidFill>
                <a:hlinkClick r:id="rId3"/>
              </a:rPr>
              <a:t>https://kubernetes.io/docs/concepts/services-networking/service/#internal-load-balancer</a:t>
            </a:r>
            <a:r>
              <a:rPr lang="en" sz="1400" u="sng">
                <a:solidFill>
                  <a:schemeClr val="accent5"/>
                </a:solidFill>
              </a:rPr>
              <a:t> </a:t>
            </a:r>
            <a:r>
              <a:rPr lang="en" sz="1800">
                <a:solidFill>
                  <a:srgbClr val="FFFFFF"/>
                </a:solidFill>
              </a:rPr>
              <a:t>pour les</a:t>
            </a:r>
            <a:r>
              <a:rPr lang="en" sz="1800">
                <a:solidFill>
                  <a:srgbClr val="FFFFFF"/>
                </a:solidFill>
              </a:rPr>
              <a:t> </a:t>
            </a:r>
            <a:r>
              <a:rPr lang="en" sz="1800">
                <a:solidFill>
                  <a:schemeClr val="accent5"/>
                </a:solidFill>
              </a:rPr>
              <a:t>configurations specifiques</a:t>
            </a:r>
            <a:r>
              <a:rPr lang="en" sz="1800">
                <a:solidFill>
                  <a:srgbClr val="FFFFFF"/>
                </a:solidFill>
              </a:rPr>
              <a:t> et features des cloud providers: </a:t>
            </a:r>
            <a:br>
              <a:rPr lang="en" sz="1800">
                <a:solidFill>
                  <a:srgbClr val="FFFFFF"/>
                </a:solidFill>
              </a:rPr>
            </a:br>
            <a:br>
              <a:rPr lang="en" sz="1800">
                <a:solidFill>
                  <a:srgbClr val="FFFFFF"/>
                </a:solidFill>
              </a:rPr>
            </a:br>
            <a:r>
              <a:rPr lang="en" sz="1800">
                <a:solidFill>
                  <a:srgbClr val="FFFFFF"/>
                </a:solidFill>
              </a:rPr>
              <a:t>Connexions draining, Proxy, Partial TLS support … </a:t>
            </a:r>
            <a:endParaRPr sz="1800">
              <a:solidFill>
                <a:srgbClr val="FFFFFF"/>
              </a:solidFill>
            </a:endParaRPr>
          </a:p>
        </p:txBody>
      </p:sp>
      <p:sp>
        <p:nvSpPr>
          <p:cNvPr id="616" name="Google Shape;616;p7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LoadBalancer exposition</a:t>
            </a:r>
            <a:endParaRPr u="sng">
              <a:solidFill>
                <a:schemeClr val="accent5"/>
              </a:solidFill>
            </a:endParaRPr>
          </a:p>
        </p:txBody>
      </p:sp>
      <p:pic>
        <p:nvPicPr>
          <p:cNvPr id="617" name="Google Shape;617;p79"/>
          <p:cNvPicPr preferRelativeResize="0"/>
          <p:nvPr/>
        </p:nvPicPr>
        <p:blipFill>
          <a:blip r:embed="rId4">
            <a:alphaModFix/>
          </a:blip>
          <a:stretch>
            <a:fillRect/>
          </a:stretch>
        </p:blipFill>
        <p:spPr>
          <a:xfrm>
            <a:off x="43751" y="0"/>
            <a:ext cx="905649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0"/>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Le mode par default est</a:t>
            </a:r>
            <a:r>
              <a:rPr lang="en" sz="1800">
                <a:solidFill>
                  <a:srgbClr val="FFFFFF"/>
                </a:solidFill>
              </a:rPr>
              <a:t> </a:t>
            </a:r>
            <a:r>
              <a:rPr lang="en" sz="1800">
                <a:solidFill>
                  <a:schemeClr val="accent5"/>
                </a:solidFill>
              </a:rPr>
              <a:t>ClusterIP</a:t>
            </a:r>
            <a:r>
              <a:rPr lang="en" sz="1800">
                <a:solidFill>
                  <a:srgbClr val="FFFFFF"/>
                </a:solidFill>
              </a:rPr>
              <a:t>, utilise pour le </a:t>
            </a:r>
            <a:r>
              <a:rPr lang="en" sz="1800">
                <a:solidFill>
                  <a:schemeClr val="accent5"/>
                </a:solidFill>
              </a:rPr>
              <a:t>development</a:t>
            </a:r>
            <a:r>
              <a:rPr lang="en" sz="1800">
                <a:solidFill>
                  <a:srgbClr val="FFFFFF"/>
                </a:solidFill>
              </a:rPr>
              <a:t>, ou pour les </a:t>
            </a:r>
            <a:r>
              <a:rPr lang="en" sz="1800">
                <a:solidFill>
                  <a:schemeClr val="accent5"/>
                </a:solidFill>
              </a:rPr>
              <a:t>s</a:t>
            </a:r>
            <a:r>
              <a:rPr lang="en" sz="1800">
                <a:solidFill>
                  <a:schemeClr val="accent5"/>
                </a:solidFill>
              </a:rPr>
              <a:t>ervices internes</a:t>
            </a:r>
            <a:r>
              <a:rPr lang="en" sz="1800">
                <a:solidFill>
                  <a:srgbClr val="FFFFFF"/>
                </a:solidFill>
              </a:rPr>
              <a:t> au cluster.</a:t>
            </a:r>
            <a:br>
              <a:rPr lang="en" sz="1800">
                <a:solidFill>
                  <a:srgbClr val="FFFFFF"/>
                </a:solidFill>
              </a:rPr>
            </a:br>
            <a:br>
              <a:rPr lang="en" sz="1800">
                <a:solidFill>
                  <a:srgbClr val="FFFFFF"/>
                </a:solidFill>
              </a:rPr>
            </a:br>
            <a:br>
              <a:rPr lang="en" sz="1800">
                <a:solidFill>
                  <a:srgbClr val="FFFFFF"/>
                </a:solidFill>
              </a:rPr>
            </a:br>
            <a:r>
              <a:rPr lang="en" sz="1800">
                <a:solidFill>
                  <a:srgbClr val="FFFFFF"/>
                </a:solidFill>
              </a:rPr>
              <a:t>Vous pouvez choisir une ip </a:t>
            </a:r>
            <a:r>
              <a:rPr lang="en" sz="1800">
                <a:solidFill>
                  <a:schemeClr val="accent5"/>
                </a:solidFill>
              </a:rPr>
              <a:t>dans la</a:t>
            </a:r>
            <a:r>
              <a:rPr lang="en" sz="1800">
                <a:solidFill>
                  <a:schemeClr val="accent5"/>
                </a:solidFill>
              </a:rPr>
              <a:t> range</a:t>
            </a:r>
            <a:r>
              <a:rPr lang="en" sz="1800">
                <a:solidFill>
                  <a:srgbClr val="FFFFFF"/>
                </a:solidFill>
              </a:rPr>
              <a:t> du cluster (configuration) qui exposera votre pod (</a:t>
            </a:r>
            <a:r>
              <a:rPr lang="en" sz="1800" u="sng">
                <a:solidFill>
                  <a:srgbClr val="FFFFFF"/>
                </a:solidFill>
              </a:rPr>
              <a:t>Internally</a:t>
            </a:r>
            <a:r>
              <a:rPr lang="en" sz="1800">
                <a:solidFill>
                  <a:srgbClr val="FFFFFF"/>
                </a:solidFill>
              </a:rPr>
              <a:t>).</a:t>
            </a:r>
            <a:br>
              <a:rPr lang="en" sz="1800">
                <a:solidFill>
                  <a:srgbClr val="FFFFFF"/>
                </a:solidFill>
              </a:rPr>
            </a:br>
            <a:br>
              <a:rPr lang="en" sz="1800">
                <a:solidFill>
                  <a:srgbClr val="FFFFFF"/>
                </a:solidFill>
              </a:rPr>
            </a:br>
            <a:endParaRPr sz="1800">
              <a:solidFill>
                <a:srgbClr val="FFFFFF"/>
              </a:solidFill>
            </a:endParaRPr>
          </a:p>
          <a:p>
            <a:pPr indent="0" lvl="0" marL="0" rtl="0" algn="l">
              <a:spcBef>
                <a:spcPts val="0"/>
              </a:spcBef>
              <a:spcAft>
                <a:spcPts val="0"/>
              </a:spcAft>
              <a:buNone/>
            </a:pPr>
            <a:r>
              <a:rPr lang="en" sz="1800">
                <a:solidFill>
                  <a:srgbClr val="FFFFFF"/>
                </a:solidFill>
              </a:rPr>
              <a:t>Vous pouvez utiliser `</a:t>
            </a:r>
            <a:r>
              <a:rPr lang="en" sz="1800">
                <a:solidFill>
                  <a:schemeClr val="accent5"/>
                </a:solidFill>
              </a:rPr>
              <a:t>kubectl port-forward</a:t>
            </a:r>
            <a:r>
              <a:rPr lang="en" sz="1800">
                <a:solidFill>
                  <a:srgbClr val="FFFFFF"/>
                </a:solidFill>
              </a:rPr>
              <a:t>` pour exposer manuellement et temporairement votre pod (</a:t>
            </a:r>
            <a:r>
              <a:rPr lang="en" sz="1800" u="sng">
                <a:solidFill>
                  <a:srgbClr val="FFFFFF"/>
                </a:solidFill>
              </a:rPr>
              <a:t>Utilisez</a:t>
            </a:r>
            <a:r>
              <a:rPr lang="en" sz="1800" u="sng">
                <a:solidFill>
                  <a:srgbClr val="FFFFFF"/>
                </a:solidFill>
              </a:rPr>
              <a:t> NodePort si ce n’est pas temporaire</a:t>
            </a:r>
            <a:r>
              <a:rPr lang="en" sz="1800">
                <a:solidFill>
                  <a:srgbClr val="FFFFFF"/>
                </a:solidFill>
              </a:rPr>
              <a:t>).</a:t>
            </a:r>
            <a:br>
              <a:rPr lang="en" sz="1800">
                <a:solidFill>
                  <a:srgbClr val="FFFFFF"/>
                </a:solidFill>
              </a:rPr>
            </a:br>
            <a:endParaRPr sz="1800">
              <a:solidFill>
                <a:srgbClr val="FFFFFF"/>
              </a:solidFill>
            </a:endParaRPr>
          </a:p>
        </p:txBody>
      </p:sp>
      <p:sp>
        <p:nvSpPr>
          <p:cNvPr id="623" name="Google Shape;623;p8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ClusterIP exposition</a:t>
            </a:r>
            <a:endParaRPr u="sng">
              <a:solidFill>
                <a:schemeClr val="accent5"/>
              </a:solidFill>
            </a:endParaRPr>
          </a:p>
        </p:txBody>
      </p:sp>
      <p:pic>
        <p:nvPicPr>
          <p:cNvPr id="624" name="Google Shape;624;p80"/>
          <p:cNvPicPr preferRelativeResize="0"/>
          <p:nvPr/>
        </p:nvPicPr>
        <p:blipFill>
          <a:blip r:embed="rId3">
            <a:alphaModFix/>
          </a:blip>
          <a:stretch>
            <a:fillRect/>
          </a:stretch>
        </p:blipFill>
        <p:spPr>
          <a:xfrm>
            <a:off x="1949938" y="3"/>
            <a:ext cx="5297924"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1"/>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Vous pouvez</a:t>
            </a:r>
            <a:r>
              <a:rPr lang="en" sz="1800">
                <a:solidFill>
                  <a:srgbClr val="FFFFFF"/>
                </a:solidFill>
              </a:rPr>
              <a:t> </a:t>
            </a:r>
            <a:r>
              <a:rPr lang="en" sz="1800">
                <a:solidFill>
                  <a:schemeClr val="accent5"/>
                </a:solidFill>
              </a:rPr>
              <a:t>mapper votre service a un DNS record</a:t>
            </a:r>
            <a:r>
              <a:rPr lang="en" sz="1800">
                <a:solidFill>
                  <a:srgbClr val="FFFFFF"/>
                </a:solidFill>
              </a:rPr>
              <a:t>, et non un selecteur typique. Le clusterDNS retourne un </a:t>
            </a:r>
            <a:r>
              <a:rPr lang="en" sz="1800">
                <a:solidFill>
                  <a:schemeClr val="accent5"/>
                </a:solidFill>
              </a:rPr>
              <a:t>CNAME</a:t>
            </a:r>
            <a:r>
              <a:rPr lang="en" sz="1800">
                <a:solidFill>
                  <a:srgbClr val="FFFFFF"/>
                </a:solidFill>
              </a:rPr>
              <a:t> quand il est resolu.</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Acceder a ce service est la meme chose seule la </a:t>
            </a:r>
            <a:r>
              <a:rPr lang="en" sz="1800">
                <a:solidFill>
                  <a:schemeClr val="accent5"/>
                </a:solidFill>
              </a:rPr>
              <a:t>redirection sera faite au niveau du DNS </a:t>
            </a:r>
            <a:r>
              <a:rPr lang="en" sz="1800">
                <a:solidFill>
                  <a:srgbClr val="FFFFFF"/>
                </a:solidFill>
              </a:rPr>
              <a:t>et non pas du proxy.</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On parle ici du </a:t>
            </a:r>
            <a:r>
              <a:rPr lang="en" sz="1800">
                <a:solidFill>
                  <a:schemeClr val="accent5"/>
                </a:solidFill>
              </a:rPr>
              <a:t>K8s DNS </a:t>
            </a:r>
            <a:r>
              <a:rPr lang="en" sz="1800">
                <a:solidFill>
                  <a:schemeClr val="accent5"/>
                </a:solidFill>
              </a:rPr>
              <a:t>interne</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Cela peut etre aussi utilise pour </a:t>
            </a:r>
            <a:r>
              <a:rPr lang="en" sz="1800">
                <a:solidFill>
                  <a:schemeClr val="accent5"/>
                </a:solidFill>
              </a:rPr>
              <a:t>acceder aux</a:t>
            </a:r>
            <a:r>
              <a:rPr lang="en" sz="1800">
                <a:solidFill>
                  <a:schemeClr val="accent5"/>
                </a:solidFill>
              </a:rPr>
              <a:t> services dans un different namespace</a:t>
            </a:r>
            <a:br>
              <a:rPr lang="en" sz="1800">
                <a:solidFill>
                  <a:schemeClr val="accent5"/>
                </a:solidFill>
              </a:rPr>
            </a:br>
            <a:endParaRPr sz="1800">
              <a:solidFill>
                <a:schemeClr val="accent5"/>
              </a:solidFill>
            </a:endParaRPr>
          </a:p>
        </p:txBody>
      </p:sp>
      <p:sp>
        <p:nvSpPr>
          <p:cNvPr id="630" name="Google Shape;630;p8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ExternalName</a:t>
            </a:r>
            <a:endParaRPr u="sng">
              <a:solidFill>
                <a:schemeClr val="accent5"/>
              </a:solidFill>
            </a:endParaRPr>
          </a:p>
        </p:txBody>
      </p:sp>
      <p:pic>
        <p:nvPicPr>
          <p:cNvPr id="631" name="Google Shape;631;p81"/>
          <p:cNvPicPr preferRelativeResize="0"/>
          <p:nvPr/>
        </p:nvPicPr>
        <p:blipFill>
          <a:blip r:embed="rId3">
            <a:alphaModFix/>
          </a:blip>
          <a:stretch>
            <a:fillRect/>
          </a:stretch>
        </p:blipFill>
        <p:spPr>
          <a:xfrm>
            <a:off x="256200" y="570679"/>
            <a:ext cx="8631600" cy="40021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facteurs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2"/>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Le trafic qui pénètre dans le cluster avec l'IP externe (en tant qu'IP de destination), sur le port de service, sera routé vers l'un des Endpoints de service. Les externalIPs ne sont pas gérées par Kubernetes et relèvent de la responsabilité de l'administrateur du cluster.</a:t>
            </a:r>
            <a:endParaRPr sz="1800">
              <a:solidFill>
                <a:schemeClr val="accent5"/>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chemeClr val="accent5"/>
                </a:solidFill>
              </a:rPr>
              <a:t>ExternalIP</a:t>
            </a:r>
            <a:r>
              <a:rPr lang="en" sz="1800">
                <a:solidFill>
                  <a:srgbClr val="FFFFFF"/>
                </a:solidFill>
              </a:rPr>
              <a:t> peuvent etre utilisees avec n’importe quel </a:t>
            </a:r>
            <a:r>
              <a:rPr lang="en" sz="1800">
                <a:solidFill>
                  <a:schemeClr val="accent5"/>
                </a:solidFill>
              </a:rPr>
              <a:t>serviceType</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br>
              <a:rPr lang="en" sz="1800">
                <a:solidFill>
                  <a:schemeClr val="accent5"/>
                </a:solidFill>
              </a:rPr>
            </a:br>
            <a:endParaRPr sz="1800">
              <a:solidFill>
                <a:schemeClr val="accent5"/>
              </a:solidFill>
            </a:endParaRPr>
          </a:p>
        </p:txBody>
      </p:sp>
      <p:sp>
        <p:nvSpPr>
          <p:cNvPr id="637" name="Google Shape;637;p82"/>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ExternalIP</a:t>
            </a:r>
            <a:endParaRPr u="sng">
              <a:solidFill>
                <a:schemeClr val="accent5"/>
              </a:solidFill>
            </a:endParaRPr>
          </a:p>
        </p:txBody>
      </p:sp>
      <p:pic>
        <p:nvPicPr>
          <p:cNvPr id="638" name="Google Shape;638;p82"/>
          <p:cNvPicPr preferRelativeResize="0"/>
          <p:nvPr/>
        </p:nvPicPr>
        <p:blipFill>
          <a:blip r:embed="rId3">
            <a:alphaModFix/>
          </a:blip>
          <a:stretch>
            <a:fillRect/>
          </a:stretch>
        </p:blipFill>
        <p:spPr>
          <a:xfrm>
            <a:off x="109525" y="142875"/>
            <a:ext cx="8924925" cy="485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3"/>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Creation d’une nouvelle instance pour</a:t>
            </a:r>
            <a:r>
              <a:rPr lang="en" sz="1800">
                <a:solidFill>
                  <a:srgbClr val="FFFFFF"/>
                </a:solidFill>
              </a:rPr>
              <a:t> </a:t>
            </a:r>
            <a:r>
              <a:rPr lang="en" sz="1800">
                <a:solidFill>
                  <a:schemeClr val="accent5"/>
                </a:solidFill>
              </a:rPr>
              <a:t>repartir la</a:t>
            </a:r>
            <a:r>
              <a:rPr lang="en" sz="1800">
                <a:solidFill>
                  <a:schemeClr val="accent5"/>
                </a:solidFill>
              </a:rPr>
              <a:t> charge</a:t>
            </a:r>
            <a:r>
              <a:rPr lang="en" sz="1800">
                <a:solidFill>
                  <a:srgbClr val="FFFFFF"/>
                </a:solidFill>
              </a:rPr>
              <a:t>. Continuons avec notre </a:t>
            </a:r>
            <a:r>
              <a:rPr lang="en" sz="1800">
                <a:solidFill>
                  <a:schemeClr val="accent5"/>
                </a:solidFill>
              </a:rPr>
              <a:t>Nginx</a:t>
            </a:r>
            <a:r>
              <a:rPr lang="en" sz="1800">
                <a:solidFill>
                  <a:srgbClr val="FFFFFF"/>
                </a:solidFill>
              </a:rPr>
              <a:t>.</a:t>
            </a:r>
            <a:br>
              <a:rPr lang="en" sz="1800">
                <a:solidFill>
                  <a:srgbClr val="FFFFFF"/>
                </a:solidFill>
              </a:rPr>
            </a:br>
            <a:br>
              <a:rPr lang="en" sz="1800">
                <a:solidFill>
                  <a:srgbClr val="FFFFFF"/>
                </a:solidFill>
              </a:rPr>
            </a:br>
            <a:r>
              <a:rPr lang="en" sz="1800">
                <a:solidFill>
                  <a:srgbClr val="FFFFFF"/>
                </a:solidFill>
              </a:rPr>
              <a:t>Nous allons d'abord lui faire afficher le</a:t>
            </a:r>
            <a:r>
              <a:rPr lang="en" sz="1800">
                <a:solidFill>
                  <a:srgbClr val="FFFFFF"/>
                </a:solidFill>
              </a:rPr>
              <a:t> </a:t>
            </a:r>
            <a:r>
              <a:rPr lang="en" sz="1800">
                <a:solidFill>
                  <a:schemeClr val="accent5"/>
                </a:solidFill>
              </a:rPr>
              <a:t>numero</a:t>
            </a:r>
            <a:r>
              <a:rPr lang="en" sz="1800">
                <a:solidFill>
                  <a:schemeClr val="accent5"/>
                </a:solidFill>
              </a:rPr>
              <a:t> d’instance</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kubectl exec -ti nginx-f89759699-plt5j -- /bin/bash  </a:t>
            </a:r>
            <a:endParaRPr sz="1800">
              <a:solidFill>
                <a:srgbClr val="FFFFFF"/>
              </a:solidFill>
            </a:endParaRPr>
          </a:p>
          <a:p>
            <a:pPr indent="0" lvl="0" marL="0" rtl="0" algn="l">
              <a:spcBef>
                <a:spcPts val="0"/>
              </a:spcBef>
              <a:spcAft>
                <a:spcPts val="0"/>
              </a:spcAft>
              <a:buNone/>
            </a:pPr>
            <a:r>
              <a:t/>
            </a:r>
            <a:endParaRPr sz="1800">
              <a:solidFill>
                <a:schemeClr val="accent5"/>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Faisons du </a:t>
            </a:r>
            <a:r>
              <a:rPr lang="en" sz="1800">
                <a:solidFill>
                  <a:schemeClr val="accent5"/>
                </a:solidFill>
              </a:rPr>
              <a:t>horizontal scaling</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chemeClr val="accent5"/>
              </a:solidFill>
            </a:endParaRPr>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scale deployment nginx --replicas=2  </a:t>
            </a:r>
            <a:endParaRPr sz="1300">
              <a:solidFill>
                <a:schemeClr val="dk2"/>
              </a:solidFill>
              <a:highlight>
                <a:schemeClr val="accent3"/>
              </a:highlight>
              <a:latin typeface="Arial"/>
              <a:ea typeface="Arial"/>
              <a:cs typeface="Arial"/>
              <a:sym typeface="Arial"/>
            </a:endParaRPr>
          </a:p>
          <a:p>
            <a:pPr indent="457200" lvl="0" marL="0" rtl="0" algn="l">
              <a:spcBef>
                <a:spcPts val="0"/>
              </a:spcBef>
              <a:spcAft>
                <a:spcPts val="0"/>
              </a:spcAft>
              <a:buNone/>
            </a:pPr>
            <a:br>
              <a:rPr lang="en" sz="1800">
                <a:solidFill>
                  <a:schemeClr val="accent5"/>
                </a:solidFill>
              </a:rPr>
            </a:br>
            <a:r>
              <a:rPr lang="en" sz="1800">
                <a:solidFill>
                  <a:srgbClr val="FFFFFF"/>
                </a:solidFill>
              </a:rPr>
              <a:t>Et faisons lui afficher également son numéro d'instance.</a:t>
            </a:r>
            <a:endParaRPr sz="1800">
              <a:solidFill>
                <a:schemeClr val="accent5"/>
              </a:solidFill>
            </a:endParaRPr>
          </a:p>
        </p:txBody>
      </p:sp>
      <p:sp>
        <p:nvSpPr>
          <p:cNvPr id="649" name="Google Shape;649;p8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First scaling</a:t>
            </a:r>
            <a:endParaRPr u="sng">
              <a:solidFill>
                <a:schemeClr val="accent5"/>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5"/>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QUIZ TIME</a:t>
            </a:r>
            <a:endParaRPr/>
          </a:p>
          <a:p>
            <a:pPr indent="0" lvl="0" marL="0" rtl="0" algn="ctr">
              <a:spcBef>
                <a:spcPts val="0"/>
              </a:spcBef>
              <a:spcAft>
                <a:spcPts val="0"/>
              </a:spcAft>
              <a:buNone/>
            </a:pPr>
            <a:r>
              <a:rPr lang="en"/>
              <a:t>Kubernetes-basic-2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cxnSp>
        <p:nvCxnSpPr>
          <p:cNvPr id="659" name="Google Shape;659;p86"/>
          <p:cNvCxnSpPr/>
          <p:nvPr/>
        </p:nvCxnSpPr>
        <p:spPr>
          <a:xfrm rot="10800000">
            <a:off x="7206700" y="20107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660" name="Google Shape;660;p86"/>
          <p:cNvCxnSpPr/>
          <p:nvPr/>
        </p:nvCxnSpPr>
        <p:spPr>
          <a:xfrm>
            <a:off x="7684575" y="26970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661" name="Google Shape;661;p86"/>
          <p:cNvCxnSpPr/>
          <p:nvPr/>
        </p:nvCxnSpPr>
        <p:spPr>
          <a:xfrm rot="10800000">
            <a:off x="5778275" y="1496363"/>
            <a:ext cx="0" cy="954600"/>
          </a:xfrm>
          <a:prstGeom prst="straightConnector1">
            <a:avLst/>
          </a:prstGeom>
          <a:noFill/>
          <a:ln cap="flat" cmpd="sng" w="9525">
            <a:solidFill>
              <a:schemeClr val="dk2"/>
            </a:solidFill>
            <a:prstDash val="solid"/>
            <a:round/>
            <a:headEnd len="med" w="med" type="none"/>
            <a:tailEnd len="med" w="med" type="oval"/>
          </a:ln>
        </p:spPr>
      </p:cxnSp>
      <p:cxnSp>
        <p:nvCxnSpPr>
          <p:cNvPr id="662" name="Google Shape;662;p86"/>
          <p:cNvCxnSpPr/>
          <p:nvPr/>
        </p:nvCxnSpPr>
        <p:spPr>
          <a:xfrm>
            <a:off x="506550" y="273595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663" name="Google Shape;663;p86"/>
          <p:cNvCxnSpPr/>
          <p:nvPr/>
        </p:nvCxnSpPr>
        <p:spPr>
          <a:xfrm rot="10800000">
            <a:off x="1566400" y="1908325"/>
            <a:ext cx="0" cy="954600"/>
          </a:xfrm>
          <a:prstGeom prst="straightConnector1">
            <a:avLst/>
          </a:prstGeom>
          <a:noFill/>
          <a:ln cap="flat" cmpd="sng" w="9525">
            <a:solidFill>
              <a:schemeClr val="dk2"/>
            </a:solidFill>
            <a:prstDash val="solid"/>
            <a:round/>
            <a:headEnd len="med" w="med" type="none"/>
            <a:tailEnd len="med" w="med" type="oval"/>
          </a:ln>
        </p:spPr>
      </p:cxnSp>
      <p:sp>
        <p:nvSpPr>
          <p:cNvPr id="664" name="Google Shape;664;p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DAY 2:</a:t>
            </a:r>
            <a:endParaRPr>
              <a:solidFill>
                <a:schemeClr val="lt2"/>
              </a:solidFill>
            </a:endParaRPr>
          </a:p>
        </p:txBody>
      </p:sp>
      <p:graphicFrame>
        <p:nvGraphicFramePr>
          <p:cNvPr id="665" name="Google Shape;665;p86"/>
          <p:cNvGraphicFramePr/>
          <p:nvPr/>
        </p:nvGraphicFramePr>
        <p:xfrm>
          <a:off x="200550" y="2393975"/>
          <a:ext cx="3000000" cy="3000000"/>
        </p:xfrm>
        <a:graphic>
          <a:graphicData uri="http://schemas.openxmlformats.org/drawingml/2006/table">
            <a:tbl>
              <a:tblPr>
                <a:noFill/>
                <a:tableStyleId>{3499D6C1-4A86-4629-B19A-63AD6BBAE00E}</a:tableStyleId>
              </a:tblPr>
              <a:tblGrid>
                <a:gridCol w="1433125"/>
                <a:gridCol w="1433125"/>
                <a:gridCol w="1433125"/>
                <a:gridCol w="382850"/>
                <a:gridCol w="3982300"/>
              </a:tblGrid>
              <a:tr h="680125">
                <a:tc gridSpan="4">
                  <a:txBody>
                    <a:bodyPr/>
                    <a:lstStyle/>
                    <a:p>
                      <a:pPr indent="0" lvl="0" marL="0" rtl="0" algn="ctr">
                        <a:spcBef>
                          <a:spcPts val="0"/>
                        </a:spcBef>
                        <a:spcAft>
                          <a:spcPts val="0"/>
                        </a:spcAft>
                        <a:buNone/>
                      </a:pPr>
                      <a:r>
                        <a:rPr lang="en" sz="1800">
                          <a:solidFill>
                            <a:srgbClr val="FFFFFF"/>
                          </a:solidFill>
                        </a:rPr>
                        <a:t>MATIN</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a:txBody>
                    <a:bodyPr/>
                    <a:lstStyle/>
                    <a:p>
                      <a:pPr indent="0" lvl="0" marL="0" rtl="0" algn="ctr">
                        <a:spcBef>
                          <a:spcPts val="0"/>
                        </a:spcBef>
                        <a:spcAft>
                          <a:spcPts val="0"/>
                        </a:spcAft>
                        <a:buNone/>
                      </a:pPr>
                      <a:r>
                        <a:rPr lang="en" sz="1800">
                          <a:solidFill>
                            <a:srgbClr val="FFFFFF"/>
                          </a:solidFill>
                        </a:rPr>
                        <a:t>APRES MIDI</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r>
            </a:tbl>
          </a:graphicData>
        </a:graphic>
      </p:graphicFrame>
      <p:cxnSp>
        <p:nvCxnSpPr>
          <p:cNvPr id="666" name="Google Shape;666;p86"/>
          <p:cNvCxnSpPr/>
          <p:nvPr/>
        </p:nvCxnSpPr>
        <p:spPr>
          <a:xfrm rot="10800000">
            <a:off x="2886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667" name="Google Shape;667;p86"/>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668" name="Google Shape;668;p86"/>
          <p:cNvSpPr txBox="1"/>
          <p:nvPr>
            <p:ph idx="4294967295" type="body"/>
          </p:nvPr>
        </p:nvSpPr>
        <p:spPr>
          <a:xfrm>
            <a:off x="288650" y="138012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Recap’</a:t>
            </a:r>
            <a:endParaRPr sz="1200"/>
          </a:p>
          <a:p>
            <a:pPr indent="0" lvl="0" marL="0" rtl="0" algn="l">
              <a:spcBef>
                <a:spcPts val="1600"/>
              </a:spcBef>
              <a:spcAft>
                <a:spcPts val="1600"/>
              </a:spcAft>
              <a:buNone/>
            </a:pPr>
            <a:r>
              <a:t/>
            </a:r>
            <a:endParaRPr sz="1200"/>
          </a:p>
        </p:txBody>
      </p:sp>
      <p:sp>
        <p:nvSpPr>
          <p:cNvPr id="669" name="Google Shape;669;p86"/>
          <p:cNvSpPr txBox="1"/>
          <p:nvPr>
            <p:ph idx="4294967295" type="body"/>
          </p:nvPr>
        </p:nvSpPr>
        <p:spPr>
          <a:xfrm>
            <a:off x="506559" y="324510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Auto-Scaling</a:t>
            </a:r>
            <a:endParaRPr sz="1200"/>
          </a:p>
        </p:txBody>
      </p:sp>
      <p:sp>
        <p:nvSpPr>
          <p:cNvPr id="670" name="Google Shape;670;p86"/>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671" name="Google Shape;671;p86"/>
          <p:cNvSpPr txBox="1"/>
          <p:nvPr>
            <p:ph idx="4294967295" type="body"/>
          </p:nvPr>
        </p:nvSpPr>
        <p:spPr>
          <a:xfrm>
            <a:off x="5778274" y="14393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Pods</a:t>
            </a:r>
            <a:endParaRPr sz="1200"/>
          </a:p>
        </p:txBody>
      </p:sp>
      <p:sp>
        <p:nvSpPr>
          <p:cNvPr id="672" name="Google Shape;672;p86"/>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673" name="Google Shape;673;p86"/>
          <p:cNvSpPr txBox="1"/>
          <p:nvPr>
            <p:ph idx="4294967295" type="body"/>
          </p:nvPr>
        </p:nvSpPr>
        <p:spPr>
          <a:xfrm>
            <a:off x="5512450" y="352500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Labels &amp; Annotations</a:t>
            </a:r>
            <a:endParaRPr sz="1200"/>
          </a:p>
        </p:txBody>
      </p:sp>
      <p:cxnSp>
        <p:nvCxnSpPr>
          <p:cNvPr id="674" name="Google Shape;674;p86"/>
          <p:cNvCxnSpPr/>
          <p:nvPr/>
        </p:nvCxnSpPr>
        <p:spPr>
          <a:xfrm>
            <a:off x="2572575" y="3074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675" name="Google Shape;675;p86"/>
          <p:cNvCxnSpPr/>
          <p:nvPr/>
        </p:nvCxnSpPr>
        <p:spPr>
          <a:xfrm>
            <a:off x="5512450" y="3074100"/>
            <a:ext cx="0" cy="828000"/>
          </a:xfrm>
          <a:prstGeom prst="straightConnector1">
            <a:avLst/>
          </a:prstGeom>
          <a:noFill/>
          <a:ln cap="flat" cmpd="sng" w="9525">
            <a:solidFill>
              <a:schemeClr val="dk2"/>
            </a:solidFill>
            <a:prstDash val="solid"/>
            <a:round/>
            <a:headEnd len="med" w="med" type="none"/>
            <a:tailEnd len="med" w="med" type="oval"/>
          </a:ln>
        </p:spPr>
      </p:cxnSp>
      <p:sp>
        <p:nvSpPr>
          <p:cNvPr id="676" name="Google Shape;676;p86"/>
          <p:cNvSpPr txBox="1"/>
          <p:nvPr>
            <p:ph idx="4294967295" type="body"/>
          </p:nvPr>
        </p:nvSpPr>
        <p:spPr>
          <a:xfrm>
            <a:off x="1532009" y="1872275"/>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Debugs &amp; Logs</a:t>
            </a:r>
            <a:endParaRPr sz="1200"/>
          </a:p>
        </p:txBody>
      </p:sp>
      <p:sp>
        <p:nvSpPr>
          <p:cNvPr id="677" name="Google Shape;677;p86"/>
          <p:cNvSpPr txBox="1"/>
          <p:nvPr>
            <p:ph idx="4294967295" type="body"/>
          </p:nvPr>
        </p:nvSpPr>
        <p:spPr>
          <a:xfrm>
            <a:off x="2572584" y="3575013"/>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List Resources</a:t>
            </a:r>
            <a:endParaRPr sz="1200"/>
          </a:p>
        </p:txBody>
      </p:sp>
      <p:cxnSp>
        <p:nvCxnSpPr>
          <p:cNvPr id="678" name="Google Shape;678;p86"/>
          <p:cNvCxnSpPr/>
          <p:nvPr/>
        </p:nvCxnSpPr>
        <p:spPr>
          <a:xfrm rot="10800000">
            <a:off x="3629575" y="1439363"/>
            <a:ext cx="0" cy="954600"/>
          </a:xfrm>
          <a:prstGeom prst="straightConnector1">
            <a:avLst/>
          </a:prstGeom>
          <a:noFill/>
          <a:ln cap="flat" cmpd="sng" w="9525">
            <a:solidFill>
              <a:schemeClr val="dk2"/>
            </a:solidFill>
            <a:prstDash val="solid"/>
            <a:round/>
            <a:headEnd len="med" w="med" type="none"/>
            <a:tailEnd len="med" w="med" type="oval"/>
          </a:ln>
        </p:spPr>
      </p:cxnSp>
      <p:sp>
        <p:nvSpPr>
          <p:cNvPr id="679" name="Google Shape;679;p86"/>
          <p:cNvSpPr txBox="1"/>
          <p:nvPr>
            <p:ph idx="4294967295" type="body"/>
          </p:nvPr>
        </p:nvSpPr>
        <p:spPr>
          <a:xfrm>
            <a:off x="3629575" y="14393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t>Export/Import Resources</a:t>
            </a:r>
            <a:endParaRPr sz="1200"/>
          </a:p>
          <a:p>
            <a:pPr indent="0" lvl="0" marL="0" rtl="0" algn="l">
              <a:spcBef>
                <a:spcPts val="1600"/>
              </a:spcBef>
              <a:spcAft>
                <a:spcPts val="1600"/>
              </a:spcAft>
              <a:buNone/>
            </a:pPr>
            <a:r>
              <a:t/>
            </a:r>
            <a:endParaRPr sz="1200"/>
          </a:p>
        </p:txBody>
      </p:sp>
      <p:sp>
        <p:nvSpPr>
          <p:cNvPr id="680" name="Google Shape;680;p86"/>
          <p:cNvSpPr/>
          <p:nvPr/>
        </p:nvSpPr>
        <p:spPr>
          <a:xfrm>
            <a:off x="4047000" y="2328225"/>
            <a:ext cx="1507800" cy="788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sp>
        <p:nvSpPr>
          <p:cNvPr id="681" name="Google Shape;681;p86"/>
          <p:cNvSpPr txBox="1"/>
          <p:nvPr>
            <p:ph idx="4294967295" type="body"/>
          </p:nvPr>
        </p:nvSpPr>
        <p:spPr>
          <a:xfrm>
            <a:off x="7684575" y="3245100"/>
            <a:ext cx="979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PV &amp; PVC</a:t>
            </a:r>
            <a:endParaRPr sz="1200"/>
          </a:p>
        </p:txBody>
      </p:sp>
      <p:sp>
        <p:nvSpPr>
          <p:cNvPr id="682" name="Google Shape;682;p86"/>
          <p:cNvSpPr txBox="1"/>
          <p:nvPr>
            <p:ph idx="4294967295" type="body"/>
          </p:nvPr>
        </p:nvSpPr>
        <p:spPr>
          <a:xfrm>
            <a:off x="7317825" y="1908313"/>
            <a:ext cx="979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Volumes</a:t>
            </a:r>
            <a:endParaRPr sz="1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7"/>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 and Logs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8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Getting more information</a:t>
            </a:r>
            <a:endParaRPr u="sng">
              <a:solidFill>
                <a:schemeClr val="accent5"/>
              </a:solidFill>
            </a:endParaRPr>
          </a:p>
        </p:txBody>
      </p:sp>
      <p:sp>
        <p:nvSpPr>
          <p:cNvPr id="693" name="Google Shape;693;p8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Afin de recueillir plus d'informations, nous pouvons utiliser</a:t>
            </a:r>
            <a:r>
              <a:rPr lang="en" sz="1800">
                <a:solidFill>
                  <a:srgbClr val="FFFFFF"/>
                </a:solidFill>
              </a:rPr>
              <a:t> `</a:t>
            </a:r>
            <a:r>
              <a:rPr lang="en" sz="1800">
                <a:solidFill>
                  <a:schemeClr val="accent5"/>
                </a:solidFill>
              </a:rPr>
              <a:t>-o wide</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[node/pods] -o wide</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800">
              <a:solidFill>
                <a:schemeClr val="accent5"/>
              </a:solidFill>
            </a:endParaRPr>
          </a:p>
          <a:p>
            <a:pPr indent="0" lvl="0" marL="0" rtl="0" algn="l">
              <a:lnSpc>
                <a:spcPct val="115000"/>
              </a:lnSpc>
              <a:spcBef>
                <a:spcPts val="0"/>
              </a:spcBef>
              <a:spcAft>
                <a:spcPts val="0"/>
              </a:spcAft>
              <a:buNone/>
            </a:pPr>
            <a:r>
              <a:rPr lang="en" sz="1800">
                <a:solidFill>
                  <a:srgbClr val="FFFFFF"/>
                </a:solidFill>
              </a:rPr>
              <a:t>Nous pouvons également utiliser le</a:t>
            </a:r>
            <a:r>
              <a:rPr lang="en" sz="1800">
                <a:solidFill>
                  <a:srgbClr val="FFFFFF"/>
                </a:solidFill>
              </a:rPr>
              <a:t> `</a:t>
            </a:r>
            <a:r>
              <a:rPr lang="en" sz="1800">
                <a:solidFill>
                  <a:schemeClr val="accent5"/>
                </a:solidFill>
              </a:rPr>
              <a:t>describe</a:t>
            </a:r>
            <a:r>
              <a:rPr lang="en" sz="1800">
                <a:solidFill>
                  <a:srgbClr val="FFFFFF"/>
                </a:solidFill>
              </a:rPr>
              <a:t>` </a:t>
            </a:r>
            <a:r>
              <a:rPr lang="en" sz="1800">
                <a:solidFill>
                  <a:srgbClr val="FFFFFF"/>
                </a:solidFill>
              </a:rPr>
              <a:t>mot-clé pour avoir des informations plus détaillées sur la ressource</a:t>
            </a:r>
            <a:r>
              <a:rPr lang="en" sz="1800">
                <a:solidFill>
                  <a:srgbClr val="FFFFFF"/>
                </a:solidFill>
              </a:rPr>
              <a:t>.</a:t>
            </a:r>
            <a:endParaRPr sz="900" u="sng">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Check le </a:t>
            </a:r>
            <a:r>
              <a:rPr lang="en" sz="1800">
                <a:solidFill>
                  <a:schemeClr val="accent5"/>
                </a:solidFill>
              </a:rPr>
              <a:t>components/daemonsets status</a:t>
            </a:r>
            <a:r>
              <a:rPr lang="en" sz="1800">
                <a:solidFill>
                  <a:srgbClr val="FFFFFF"/>
                </a:solidFill>
              </a:rPr>
              <a:t> avec:</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45720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componentstatuses</a:t>
            </a:r>
            <a:endParaRPr sz="1300">
              <a:solidFill>
                <a:schemeClr val="dk2"/>
              </a:solidFill>
              <a:highlight>
                <a:schemeClr val="accent3"/>
              </a:highlight>
              <a:latin typeface="Arial"/>
              <a:ea typeface="Arial"/>
              <a:cs typeface="Arial"/>
              <a:sym typeface="Arial"/>
            </a:endParaRPr>
          </a:p>
          <a:p>
            <a:pPr indent="45720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daemonsets -n kube-system</a:t>
            </a:r>
            <a:br>
              <a:rPr lang="en" sz="1800">
                <a:solidFill>
                  <a:srgbClr val="FFFFFF"/>
                </a:solidFill>
              </a:rPr>
            </a:br>
            <a:br>
              <a:rPr lang="en" sz="1800">
                <a:solidFill>
                  <a:srgbClr val="FFFFFF"/>
                </a:solidFill>
              </a:rPr>
            </a:br>
            <a:r>
              <a:rPr lang="en" sz="1800">
                <a:solidFill>
                  <a:srgbClr val="FFFFFF"/>
                </a:solidFill>
              </a:rPr>
              <a:t>Liste complete -&gt; `kubectl get all`</a:t>
            </a:r>
            <a:endParaRPr sz="1800">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Accessing the logs</a:t>
            </a:r>
            <a:endParaRPr u="sng">
              <a:solidFill>
                <a:schemeClr val="accent5"/>
              </a:solidFill>
            </a:endParaRPr>
          </a:p>
        </p:txBody>
      </p:sp>
      <p:sp>
        <p:nvSpPr>
          <p:cNvPr id="699" name="Google Shape;699;p89"/>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Avoir les </a:t>
            </a:r>
            <a:r>
              <a:rPr lang="en" sz="1800">
                <a:solidFill>
                  <a:schemeClr val="accent5"/>
                </a:solidFill>
              </a:rPr>
              <a:t>logs</a:t>
            </a:r>
            <a:r>
              <a:rPr lang="en" sz="1800">
                <a:solidFill>
                  <a:srgbClr val="FFFFFF"/>
                </a:solidFill>
              </a:rPr>
              <a:t> d’un</a:t>
            </a:r>
            <a:r>
              <a:rPr lang="en" sz="1800">
                <a:solidFill>
                  <a:srgbClr val="FFFFFF"/>
                </a:solidFill>
              </a:rPr>
              <a:t> pod:</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kubectl logs -f nginx-xxxx</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Avoir les</a:t>
            </a:r>
            <a:r>
              <a:rPr lang="en" sz="1800"/>
              <a:t> </a:t>
            </a:r>
            <a:r>
              <a:rPr lang="en" sz="1800">
                <a:solidFill>
                  <a:schemeClr val="accent5"/>
                </a:solidFill>
              </a:rPr>
              <a:t>events</a:t>
            </a:r>
            <a:r>
              <a:rPr lang="en" sz="1800"/>
              <a:t> lies a un pod:</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describe pod nginx-xxxx</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solidFill>
                  <a:schemeClr val="accent5"/>
                </a:solidFill>
              </a:rPr>
              <a:t>Acceder</a:t>
            </a:r>
            <a:r>
              <a:rPr lang="en" sz="1800"/>
              <a:t> a un pod:</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exec [-ti] nginx-xxxx &lt;cmd&gt;</a:t>
            </a:r>
            <a:endParaRPr sz="1300">
              <a:solidFill>
                <a:schemeClr val="dk2"/>
              </a:solidFill>
              <a:highlight>
                <a:schemeClr val="accent3"/>
              </a:highlight>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0"/>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resources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Important resources</a:t>
            </a:r>
            <a:endParaRPr u="sng">
              <a:solidFill>
                <a:schemeClr val="accent5"/>
              </a:solidFill>
            </a:endParaRPr>
          </a:p>
        </p:txBody>
      </p:sp>
      <p:sp>
        <p:nvSpPr>
          <p:cNvPr id="710" name="Google Shape;710;p91"/>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Lister toutes les</a:t>
            </a:r>
            <a:r>
              <a:rPr lang="en" sz="1800">
                <a:solidFill>
                  <a:srgbClr val="FFFFFF"/>
                </a:solidFill>
              </a:rPr>
              <a:t> </a:t>
            </a:r>
            <a:r>
              <a:rPr lang="en" sz="1800">
                <a:solidFill>
                  <a:schemeClr val="accent5"/>
                </a:solidFill>
              </a:rPr>
              <a:t>ressources</a:t>
            </a:r>
            <a:r>
              <a:rPr lang="en" sz="1800">
                <a:solidFill>
                  <a:srgbClr val="FFFFFF"/>
                </a:solidFill>
              </a:rPr>
              <a:t> de l’API:</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kubectl api-resources</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Lister toutes les</a:t>
            </a:r>
            <a:r>
              <a:rPr lang="en" sz="1800"/>
              <a:t> </a:t>
            </a:r>
            <a:r>
              <a:rPr lang="en" sz="1800">
                <a:solidFill>
                  <a:schemeClr val="accent5"/>
                </a:solidFill>
              </a:rPr>
              <a:t>version</a:t>
            </a:r>
            <a:r>
              <a:rPr lang="en" sz="1800"/>
              <a:t> de ressources depuis l’API:</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api-versions</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solidFill>
                  <a:schemeClr val="accent5"/>
                </a:solidFill>
              </a:rPr>
              <a:t>Manuel </a:t>
            </a:r>
            <a:r>
              <a:rPr lang="en" sz="1800">
                <a:solidFill>
                  <a:srgbClr val="FFFFFF"/>
                </a:solidFill>
              </a:rPr>
              <a:t>pour une</a:t>
            </a:r>
            <a:r>
              <a:rPr lang="en" sz="1800">
                <a:solidFill>
                  <a:srgbClr val="FFFFFF"/>
                </a:solidFill>
              </a:rPr>
              <a:t> ressource</a:t>
            </a:r>
            <a:r>
              <a:rPr lang="en" sz="1800"/>
              <a:t>:</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explain service</a:t>
            </a:r>
            <a:endParaRPr sz="1300">
              <a:solidFill>
                <a:schemeClr val="dk2"/>
              </a:solidFill>
              <a:highlight>
                <a:schemeClr val="accent3"/>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La base de Code de l’application doit etre conservee et traquee dans un systeme de controle de Version</a:t>
            </a:r>
            <a:r>
              <a:rPr lang="en" sz="1800">
                <a:solidFill>
                  <a:srgbClr val="FFFFFF"/>
                </a:solidFill>
              </a:rPr>
              <a:t> (Git, mercurial...)</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Il y a une relation 1 pour 1 entre le code et l’application:</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Si plusieurs codes, c’est un systeme distribue et chaque composant est une Application.</a:t>
            </a:r>
            <a:endParaRPr sz="1800">
              <a:solidFill>
                <a:srgbClr val="FFFFFF"/>
              </a:solidFill>
            </a:endParaRPr>
          </a:p>
          <a:p>
            <a:pPr indent="-342900" lvl="0" marL="914400" rtl="0" algn="l">
              <a:spcBef>
                <a:spcPts val="0"/>
              </a:spcBef>
              <a:spcAft>
                <a:spcPts val="0"/>
              </a:spcAft>
              <a:buClr>
                <a:srgbClr val="FFFFFF"/>
              </a:buClr>
              <a:buSzPts val="1800"/>
              <a:buChar char="-"/>
            </a:pPr>
            <a:r>
              <a:rPr lang="en" sz="1800">
                <a:solidFill>
                  <a:srgbClr val="FFFFFF"/>
                </a:solidFill>
              </a:rPr>
              <a:t>Si il y a une reutilisation du code entre differents composants/App, Il faut alors refactorer ce dernier en library et gerer les dependences avec un manager</a:t>
            </a:r>
            <a:endParaRPr sz="1800">
              <a:solidFill>
                <a:srgbClr val="FFFFFF"/>
              </a:solidFill>
            </a:endParaRPr>
          </a:p>
          <a:p>
            <a:pPr indent="0" lvl="0" marL="9144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Il peut y avoir plusieurs deploiement d’une application, qui sont des instances de celle-ci.</a:t>
            </a:r>
            <a:endParaRPr sz="1800">
              <a:solidFill>
                <a:srgbClr val="FFFFFF"/>
              </a:solidFill>
            </a:endParaRPr>
          </a:p>
        </p:txBody>
      </p:sp>
      <p:sp>
        <p:nvSpPr>
          <p:cNvPr id="268" name="Google Shape;268;p2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CodeBase</a:t>
            </a:r>
            <a:endParaRPr u="sng">
              <a:solidFill>
                <a:schemeClr val="accent5"/>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2"/>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Export /Import resources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9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YAML for the win</a:t>
            </a:r>
            <a:endParaRPr u="sng">
              <a:solidFill>
                <a:schemeClr val="accent5"/>
              </a:solidFill>
            </a:endParaRPr>
          </a:p>
        </p:txBody>
      </p:sp>
      <p:sp>
        <p:nvSpPr>
          <p:cNvPr id="721" name="Google Shape;721;p9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La ligne de commande</a:t>
            </a:r>
            <a:r>
              <a:rPr lang="en" sz="1800">
                <a:solidFill>
                  <a:srgbClr val="FFFFFF"/>
                </a:solidFill>
              </a:rPr>
              <a:t> c’est cool mais quand le cluster grandit et que l’</a:t>
            </a:r>
            <a:r>
              <a:rPr lang="en" sz="1800">
                <a:solidFill>
                  <a:schemeClr val="accent5"/>
                </a:solidFill>
              </a:rPr>
              <a:t>automation est la</a:t>
            </a:r>
            <a:r>
              <a:rPr lang="en" sz="1800">
                <a:solidFill>
                  <a:srgbClr val="FFFFFF"/>
                </a:solidFill>
              </a:rPr>
              <a:t> vous voulez plutot manipuler des fichiers YAML. </a:t>
            </a:r>
            <a:br>
              <a:rPr lang="en" sz="1800">
                <a:solidFill>
                  <a:srgbClr val="FFFFFF"/>
                </a:solidFill>
              </a:rPr>
            </a:b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Versionable (GIT)</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Plus facile a maintenir (Gros clusters/stacks)</a:t>
            </a:r>
            <a:endParaRPr sz="1800">
              <a:solidFill>
                <a:srgbClr val="FFFFFF"/>
              </a:solidFill>
            </a:endParaRPr>
          </a:p>
          <a:p>
            <a:pPr indent="-342900" lvl="0" marL="1371600" rtl="0" algn="l">
              <a:spcBef>
                <a:spcPts val="0"/>
              </a:spcBef>
              <a:spcAft>
                <a:spcPts val="0"/>
              </a:spcAft>
              <a:buClr>
                <a:srgbClr val="FFFFFF"/>
              </a:buClr>
              <a:buSzPts val="1800"/>
              <a:buChar char="-"/>
            </a:pPr>
            <a:r>
              <a:rPr lang="en" sz="1800">
                <a:solidFill>
                  <a:srgbClr val="FFFFFF"/>
                </a:solidFill>
              </a:rPr>
              <a:t>Aller plus loin (templates ...) </a:t>
            </a:r>
            <a:r>
              <a:rPr b="1" lang="en" sz="1800" u="sng">
                <a:solidFill>
                  <a:schemeClr val="accent5"/>
                </a:solidFill>
              </a:rPr>
              <a:t>HELM</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Extraire une ressource sous sa forme YAML: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deployment nginx -o yaml</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Creer une ressource depuis un fichier YAML</a:t>
            </a:r>
            <a:r>
              <a:rPr lang="en" sz="1800"/>
              <a:t>: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apply -f config.yaml</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4"/>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5"/>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Namespaces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96"/>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Usages:</a:t>
            </a:r>
            <a:endParaRPr u="sng">
              <a:solidFill>
                <a:schemeClr val="accent5"/>
              </a:solidFill>
            </a:endParaRPr>
          </a:p>
        </p:txBody>
      </p:sp>
      <p:sp>
        <p:nvSpPr>
          <p:cNvPr id="737" name="Google Shape;737;p96"/>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Les </a:t>
            </a:r>
            <a:r>
              <a:rPr lang="en" sz="1800"/>
              <a:t>Namespaces sont </a:t>
            </a:r>
            <a:r>
              <a:rPr lang="en" sz="1800"/>
              <a:t>utilisés</a:t>
            </a:r>
            <a:r>
              <a:rPr lang="en" sz="1800"/>
              <a:t> pour </a:t>
            </a:r>
            <a:r>
              <a:rPr lang="en" sz="1800">
                <a:solidFill>
                  <a:schemeClr val="accent5"/>
                </a:solidFill>
              </a:rPr>
              <a:t>partitionner</a:t>
            </a:r>
            <a:r>
              <a:rPr lang="en" sz="1800">
                <a:solidFill>
                  <a:schemeClr val="accent5"/>
                </a:solidFill>
              </a:rPr>
              <a:t> les choses</a:t>
            </a:r>
            <a:r>
              <a:rPr lang="en" sz="1800"/>
              <a:t>. (Droits, applications, Regles, utilisations de ressources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Peut egalement etre utilise pour </a:t>
            </a:r>
            <a:r>
              <a:rPr lang="en" sz="1800"/>
              <a:t>démarrer</a:t>
            </a:r>
            <a:r>
              <a:rPr lang="en" sz="1800"/>
              <a:t> une App dans </a:t>
            </a:r>
            <a:r>
              <a:rPr lang="en" sz="1800"/>
              <a:t>différents</a:t>
            </a:r>
            <a:r>
              <a:rPr lang="en" sz="1800"/>
              <a:t> </a:t>
            </a:r>
            <a:r>
              <a:rPr lang="en" sz="1800"/>
              <a:t>environnements</a:t>
            </a:r>
            <a:r>
              <a:rPr lang="en" sz="1800"/>
              <a:t>, </a:t>
            </a:r>
            <a:r>
              <a:rPr lang="en" sz="1800">
                <a:solidFill>
                  <a:schemeClr val="accent5"/>
                </a:solidFill>
              </a:rPr>
              <a:t>maintenir ordonné</a:t>
            </a:r>
            <a:r>
              <a:rPr lang="en" sz="1800"/>
              <a:t> et </a:t>
            </a:r>
            <a:r>
              <a:rPr lang="en" sz="1800">
                <a:solidFill>
                  <a:schemeClr val="accent5"/>
                </a:solidFill>
              </a:rPr>
              <a:t>sécuriser</a:t>
            </a:r>
            <a:r>
              <a:rPr lang="en" sz="1800"/>
              <a:t> une application. </a:t>
            </a:r>
            <a:br>
              <a:rPr lang="en" sz="1800"/>
            </a:br>
            <a:br>
              <a:rPr lang="en" sz="1800"/>
            </a:br>
            <a:r>
              <a:rPr lang="en" sz="1800"/>
              <a:t>Par exemple vous pouvez avoir `dev`, `staging` et `prod` sur le </a:t>
            </a:r>
            <a:r>
              <a:rPr lang="en" sz="1800">
                <a:solidFill>
                  <a:schemeClr val="accent5"/>
                </a:solidFill>
              </a:rPr>
              <a:t>même </a:t>
            </a:r>
            <a:r>
              <a:rPr lang="en" sz="1800">
                <a:solidFill>
                  <a:schemeClr val="accent5"/>
                </a:solidFill>
              </a:rPr>
              <a:t>cluster</a:t>
            </a:r>
            <a:r>
              <a:rPr lang="en" sz="1800"/>
              <a:t>.</a:t>
            </a:r>
            <a:endParaRPr sz="1800"/>
          </a:p>
          <a:p>
            <a:pPr indent="0" lvl="0" marL="0" rtl="0" algn="l">
              <a:spcBef>
                <a:spcPts val="0"/>
              </a:spcBef>
              <a:spcAft>
                <a:spcPts val="0"/>
              </a:spcAft>
              <a:buNone/>
            </a:pPr>
            <a:br>
              <a:rPr lang="en" sz="1800"/>
            </a:br>
            <a:r>
              <a:rPr lang="en" sz="1800"/>
              <a:t>Lister les namespaces:</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 </a:t>
            </a:r>
            <a:r>
              <a:rPr lang="en" sz="1300">
                <a:solidFill>
                  <a:schemeClr val="dk2"/>
                </a:solidFill>
                <a:highlight>
                  <a:schemeClr val="accent3"/>
                </a:highlight>
                <a:latin typeface="Arial"/>
                <a:ea typeface="Arial"/>
                <a:cs typeface="Arial"/>
                <a:sym typeface="Arial"/>
              </a:rPr>
              <a:t>kubectl get namespace</a:t>
            </a:r>
            <a:br>
              <a:rPr lang="en" sz="1800"/>
            </a:b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t/>
            </a:r>
            <a:endParaRPr sz="18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Usages II:</a:t>
            </a:r>
            <a:endParaRPr u="sng">
              <a:solidFill>
                <a:schemeClr val="accent5"/>
              </a:solidFill>
            </a:endParaRPr>
          </a:p>
        </p:txBody>
      </p:sp>
      <p:sp>
        <p:nvSpPr>
          <p:cNvPr id="743" name="Google Shape;743;p9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rPr>
              <a:t>Lister les ressources</a:t>
            </a:r>
            <a:r>
              <a:rPr lang="en" sz="1800"/>
              <a:t> dans un namespace: `-n &lt;namespace&gt;`</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rPr lang="en" sz="1800"/>
              <a:t> </a:t>
            </a:r>
            <a:r>
              <a:rPr lang="en" sz="1300">
                <a:solidFill>
                  <a:schemeClr val="dk2"/>
                </a:solidFill>
                <a:highlight>
                  <a:schemeClr val="accent3"/>
                </a:highlight>
                <a:latin typeface="Arial"/>
                <a:ea typeface="Arial"/>
                <a:cs typeface="Arial"/>
                <a:sym typeface="Arial"/>
              </a:rPr>
              <a:t>kubectl get services -n kube-system</a:t>
            </a:r>
            <a:endParaRPr sz="1800"/>
          </a:p>
          <a:p>
            <a:pPr indent="0" lvl="0" marL="0" rtl="0" algn="ctr">
              <a:spcBef>
                <a:spcPts val="0"/>
              </a:spcBef>
              <a:spcAft>
                <a:spcPts val="0"/>
              </a:spcAft>
              <a:buNone/>
            </a:pPr>
            <a:r>
              <a:t/>
            </a:r>
            <a:endParaRPr sz="1800"/>
          </a:p>
          <a:p>
            <a:pPr indent="0" lvl="0" marL="0" rtl="0" algn="l">
              <a:spcBef>
                <a:spcPts val="0"/>
              </a:spcBef>
              <a:spcAft>
                <a:spcPts val="0"/>
              </a:spcAft>
              <a:buNone/>
            </a:pPr>
            <a:r>
              <a:rPr lang="en" sz="1800">
                <a:solidFill>
                  <a:srgbClr val="FFFFFF"/>
                </a:solidFill>
              </a:rPr>
              <a:t>Notez que lorsque vous </a:t>
            </a:r>
            <a:r>
              <a:rPr lang="en" sz="1800">
                <a:solidFill>
                  <a:srgbClr val="FFFFFF"/>
                </a:solidFill>
              </a:rPr>
              <a:t>créez</a:t>
            </a:r>
            <a:r>
              <a:rPr lang="en" sz="1800">
                <a:solidFill>
                  <a:srgbClr val="FFFFFF"/>
                </a:solidFill>
              </a:rPr>
              <a:t> un service, une </a:t>
            </a:r>
            <a:r>
              <a:rPr lang="en" sz="1800">
                <a:solidFill>
                  <a:schemeClr val="accent5"/>
                </a:solidFill>
              </a:rPr>
              <a:t>entrée</a:t>
            </a:r>
            <a:r>
              <a:rPr lang="en" sz="1800">
                <a:solidFill>
                  <a:schemeClr val="accent5"/>
                </a:solidFill>
              </a:rPr>
              <a:t> DNS </a:t>
            </a:r>
            <a:r>
              <a:rPr lang="en" sz="1800">
                <a:solidFill>
                  <a:schemeClr val="accent5"/>
                </a:solidFill>
              </a:rPr>
              <a:t>privée</a:t>
            </a:r>
            <a:r>
              <a:rPr lang="en" sz="1800">
                <a:solidFill>
                  <a:srgbClr val="FFFFFF"/>
                </a:solidFill>
              </a:rPr>
              <a:t> sera </a:t>
            </a:r>
            <a:r>
              <a:rPr lang="en" sz="1800">
                <a:solidFill>
                  <a:srgbClr val="FFFFFF"/>
                </a:solidFill>
              </a:rPr>
              <a:t>également</a:t>
            </a:r>
            <a:r>
              <a:rPr lang="en" sz="1800">
                <a:solidFill>
                  <a:srgbClr val="FFFFFF"/>
                </a:solidFill>
              </a:rPr>
              <a:t> </a:t>
            </a:r>
            <a:r>
              <a:rPr lang="en" sz="1800">
                <a:solidFill>
                  <a:srgbClr val="FFFFFF"/>
                </a:solidFill>
              </a:rPr>
              <a:t>créé</a:t>
            </a:r>
            <a:r>
              <a:rPr lang="en" sz="1800">
                <a:solidFill>
                  <a:srgbClr val="FFFFFF"/>
                </a:solidFill>
              </a:rPr>
              <a:t> comme ceci: </a:t>
            </a:r>
            <a:endParaRPr sz="1800">
              <a:solidFill>
                <a:srgbClr val="FFFFFF"/>
              </a:solidFill>
            </a:endParaRPr>
          </a:p>
          <a:p>
            <a:pPr indent="0" lvl="0" marL="0" rtl="0" algn="ctr">
              <a:spcBef>
                <a:spcPts val="0"/>
              </a:spcBef>
              <a:spcAft>
                <a:spcPts val="0"/>
              </a:spcAft>
              <a:buNone/>
            </a:pPr>
            <a:r>
              <a:rPr b="1" lang="en" sz="1800">
                <a:solidFill>
                  <a:schemeClr val="accent5"/>
                </a:solidFill>
              </a:rPr>
              <a:t>&lt;service&gt;.&lt;namespace&gt;.svc.cluster.local</a:t>
            </a:r>
            <a:endParaRPr b="1" sz="1800">
              <a:solidFill>
                <a:schemeClr val="accent5"/>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Notez également que toutes les ressources ne sont pas dans des </a:t>
            </a:r>
            <a:r>
              <a:rPr lang="en" sz="1800">
                <a:solidFill>
                  <a:srgbClr val="FFFFFF"/>
                </a:solidFill>
              </a:rPr>
              <a:t>namespace (nodes, persistent volumes,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ctr">
              <a:spcBef>
                <a:spcPts val="0"/>
              </a:spcBef>
              <a:spcAft>
                <a:spcPts val="0"/>
              </a:spcAft>
              <a:buNone/>
            </a:pPr>
            <a:r>
              <a:rPr lang="en" sz="1800">
                <a:solidFill>
                  <a:srgbClr val="FFFFFF"/>
                </a:solidFill>
              </a:rPr>
              <a:t>	</a:t>
            </a:r>
            <a:r>
              <a:rPr lang="en" sz="1300">
                <a:solidFill>
                  <a:schemeClr val="dk2"/>
                </a:solidFill>
                <a:highlight>
                  <a:schemeClr val="accent3"/>
                </a:highlight>
                <a:latin typeface="Arial"/>
                <a:ea typeface="Arial"/>
                <a:cs typeface="Arial"/>
                <a:sym typeface="Arial"/>
              </a:rPr>
              <a:t>kubectl api-resources --namespaced=false</a:t>
            </a:r>
            <a:endParaRPr sz="1800">
              <a:solidFill>
                <a:srgbClr val="FFFFF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8"/>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Labels &amp; annotations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Usage:</a:t>
            </a:r>
            <a:endParaRPr u="sng">
              <a:solidFill>
                <a:schemeClr val="accent5"/>
              </a:solidFill>
            </a:endParaRPr>
          </a:p>
        </p:txBody>
      </p:sp>
      <p:sp>
        <p:nvSpPr>
          <p:cNvPr id="754" name="Google Shape;754;p99"/>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Les l</a:t>
            </a:r>
            <a:r>
              <a:rPr lang="en" sz="1800"/>
              <a:t>abels et annotations peuvent </a:t>
            </a:r>
            <a:r>
              <a:rPr lang="en" sz="1800"/>
              <a:t>être</a:t>
            </a:r>
            <a:r>
              <a:rPr lang="en" sz="1800"/>
              <a:t> </a:t>
            </a:r>
            <a:r>
              <a:rPr lang="en" sz="1800"/>
              <a:t>appliqués</a:t>
            </a:r>
            <a:r>
              <a:rPr lang="en" sz="1800"/>
              <a:t> sur </a:t>
            </a:r>
            <a:r>
              <a:rPr lang="en" sz="1800">
                <a:solidFill>
                  <a:schemeClr val="accent5"/>
                </a:solidFill>
              </a:rPr>
              <a:t>n’importe quelle </a:t>
            </a:r>
            <a:r>
              <a:rPr lang="en" sz="1800">
                <a:solidFill>
                  <a:schemeClr val="accent5"/>
                </a:solidFill>
              </a:rPr>
              <a:t>ressource</a:t>
            </a:r>
            <a:r>
              <a:rPr lang="en" sz="1800"/>
              <a:t>. Cela aide a </a:t>
            </a:r>
            <a:r>
              <a:rPr lang="en" sz="1800">
                <a:solidFill>
                  <a:schemeClr val="accent5"/>
                </a:solidFill>
              </a:rPr>
              <a:t>ordonner</a:t>
            </a:r>
            <a:r>
              <a:rPr lang="en" sz="1800"/>
              <a:t>, </a:t>
            </a:r>
            <a:r>
              <a:rPr lang="en" sz="1800">
                <a:solidFill>
                  <a:schemeClr val="accent5"/>
                </a:solidFill>
              </a:rPr>
              <a:t>identifier</a:t>
            </a:r>
            <a:r>
              <a:rPr lang="en" sz="1800"/>
              <a:t> ou </a:t>
            </a:r>
            <a:r>
              <a:rPr lang="en" sz="1800">
                <a:solidFill>
                  <a:schemeClr val="accent5"/>
                </a:solidFill>
              </a:rPr>
              <a:t>manager</a:t>
            </a:r>
            <a:r>
              <a:rPr lang="en" sz="1800"/>
              <a:t> votre cluster.</a:t>
            </a:r>
            <a:br>
              <a:rPr lang="en"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Labels sont </a:t>
            </a:r>
            <a:r>
              <a:rPr lang="en" sz="1800"/>
              <a:t>destinés</a:t>
            </a:r>
            <a:r>
              <a:rPr lang="en" sz="1800"/>
              <a:t> à une </a:t>
            </a:r>
            <a:r>
              <a:rPr lang="en" sz="1800">
                <a:solidFill>
                  <a:schemeClr val="accent5"/>
                </a:solidFill>
              </a:rPr>
              <a:t>utilisation interne</a:t>
            </a:r>
            <a:r>
              <a:rPr lang="en" sz="1800"/>
              <a:t>(selectors) et les annotations pour un usage </a:t>
            </a:r>
            <a:r>
              <a:rPr lang="en" sz="1800">
                <a:solidFill>
                  <a:schemeClr val="accent5"/>
                </a:solidFill>
              </a:rPr>
              <a:t>externe/user</a:t>
            </a:r>
            <a:r>
              <a:rPr lang="en" sz="1800"/>
              <a:t>. C’est comme mettre des “</a:t>
            </a:r>
            <a:r>
              <a:rPr b="1" lang="en" sz="1800"/>
              <a:t>stickers</a:t>
            </a:r>
            <a:r>
              <a:rPr lang="en" sz="1800"/>
              <a:t>” pour </a:t>
            </a:r>
            <a:r>
              <a:rPr lang="en" sz="1800"/>
              <a:t>catégoriser</a:t>
            </a:r>
            <a:r>
              <a:rPr lang="en" sz="1800"/>
              <a:t> vos </a:t>
            </a:r>
            <a:r>
              <a:rPr lang="en" sz="1800"/>
              <a:t>ressources</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Creeons un deploiement </a:t>
            </a:r>
            <a:r>
              <a:rPr lang="en" sz="1800">
                <a:solidFill>
                  <a:schemeClr val="accent5"/>
                </a:solidFill>
              </a:rPr>
              <a:t>Nginx deployments</a:t>
            </a:r>
            <a:r>
              <a:rPr lang="en" sz="1800"/>
              <a:t> avec des labels:</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create deployment nginx[1,2,3] --image nginx</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pods --show-labels</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Usage II:</a:t>
            </a:r>
            <a:endParaRPr u="sng">
              <a:solidFill>
                <a:schemeClr val="accent5"/>
              </a:solidFill>
            </a:endParaRPr>
          </a:p>
        </p:txBody>
      </p:sp>
      <p:sp>
        <p:nvSpPr>
          <p:cNvPr id="760" name="Google Shape;760;p100"/>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Faisons une</a:t>
            </a:r>
            <a:r>
              <a:rPr lang="en" sz="1800"/>
              <a:t> </a:t>
            </a:r>
            <a:r>
              <a:rPr lang="en" sz="1800">
                <a:solidFill>
                  <a:schemeClr val="accent5"/>
                </a:solidFill>
              </a:rPr>
              <a:t>update sur un</a:t>
            </a:r>
            <a:r>
              <a:rPr lang="en" sz="1800"/>
              <a:t> (Attention on modifie le deploiement):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label --overwrite deployment nginx3 “usage=Intranet” </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ctr">
              <a:spcBef>
                <a:spcPts val="0"/>
              </a:spcBef>
              <a:spcAft>
                <a:spcPts val="0"/>
              </a:spcAft>
              <a:buNone/>
            </a:pPr>
            <a:r>
              <a:rPr lang="en" sz="1800" u="sng"/>
              <a:t>La meme action sur un pod trigger la recreation d’un nouveau pod</a:t>
            </a:r>
            <a:r>
              <a:rPr lang="en" sz="1800"/>
              <a:t>.</a:t>
            </a:r>
            <a:br>
              <a:rPr lang="en" sz="1800"/>
            </a:br>
            <a:br>
              <a:rPr lang="en" sz="1800"/>
            </a:br>
            <a:r>
              <a:rPr b="1" lang="en" sz="1800">
                <a:solidFill>
                  <a:schemeClr val="accent5"/>
                </a:solidFill>
              </a:rPr>
              <a:t>POURQUOI</a:t>
            </a:r>
            <a:r>
              <a:rPr b="1" lang="en" sz="1800">
                <a:solidFill>
                  <a:schemeClr val="accent5"/>
                </a:solidFill>
              </a:rPr>
              <a:t>?</a:t>
            </a:r>
            <a:r>
              <a:rPr lang="en" sz="1800"/>
              <a:t> </a:t>
            </a:r>
            <a:br>
              <a:rPr lang="en" sz="1800"/>
            </a:br>
            <a:br>
              <a:rPr lang="en" sz="1800"/>
            </a:br>
            <a:endParaRPr i="1" sz="1300">
              <a:solidFill>
                <a:schemeClr val="dk2"/>
              </a:solidFill>
              <a:highlight>
                <a:schemeClr val="accent3"/>
              </a:highlight>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Usage III:</a:t>
            </a:r>
            <a:endParaRPr u="sng">
              <a:solidFill>
                <a:schemeClr val="accent5"/>
              </a:solidFill>
            </a:endParaRPr>
          </a:p>
        </p:txBody>
      </p:sp>
      <p:sp>
        <p:nvSpPr>
          <p:cNvPr id="766" name="Google Shape;766;p101"/>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Faisons un</a:t>
            </a:r>
            <a:r>
              <a:rPr lang="en" sz="1800"/>
              <a:t> </a:t>
            </a:r>
            <a:r>
              <a:rPr lang="en" sz="1800">
                <a:solidFill>
                  <a:schemeClr val="accent5"/>
                </a:solidFill>
              </a:rPr>
              <a:t>delete</a:t>
            </a:r>
            <a:r>
              <a:rPr lang="en" sz="1800"/>
              <a:t> de label:</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label --overwrite deployment nginx3 “usage-”</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Utilisons un</a:t>
            </a:r>
            <a:r>
              <a:rPr lang="en" sz="1800">
                <a:solidFill>
                  <a:schemeClr val="accent5"/>
                </a:solidFill>
              </a:rPr>
              <a:t> selector </a:t>
            </a:r>
            <a:r>
              <a:rPr lang="en" sz="1800">
                <a:solidFill>
                  <a:srgbClr val="FFFFFF"/>
                </a:solidFill>
              </a:rPr>
              <a:t>pour lister des ressources</a:t>
            </a:r>
            <a:r>
              <a:rPr lang="en" sz="1800"/>
              <a:t>:</a:t>
            </a:r>
            <a:endParaRPr sz="1800"/>
          </a:p>
          <a:p>
            <a:pPr indent="0" lvl="0" marL="0" rtl="0" algn="l">
              <a:spcBef>
                <a:spcPts val="0"/>
              </a:spcBef>
              <a:spcAft>
                <a:spcPts val="0"/>
              </a:spcAft>
              <a:buNone/>
            </a:pPr>
            <a:r>
              <a:t/>
            </a:r>
            <a:endParaRPr sz="1800"/>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pods --selector “env=prod” --show-label</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rPr lang="en" sz="1300">
                <a:solidFill>
                  <a:schemeClr val="dk2"/>
                </a:solidFill>
                <a:highlight>
                  <a:schemeClr val="accent3"/>
                </a:highlight>
                <a:latin typeface="Arial"/>
                <a:ea typeface="Arial"/>
                <a:cs typeface="Arial"/>
                <a:sym typeface="Arial"/>
              </a:rPr>
              <a:t>kubectl get pods --selector “env in (dev,staging)” --show-label</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914400" rtl="0" algn="ctr">
              <a:spcBef>
                <a:spcPts val="0"/>
              </a:spcBef>
              <a:spcAft>
                <a:spcPts val="0"/>
              </a:spcAft>
              <a:buNone/>
            </a:pPr>
            <a:r>
              <a:t/>
            </a:r>
            <a:endParaRPr sz="1300">
              <a:solidFill>
                <a:schemeClr val="dk2"/>
              </a:solidFill>
              <a:highlight>
                <a:schemeClr val="accent3"/>
              </a:highlight>
              <a:latin typeface="Arial"/>
              <a:ea typeface="Arial"/>
              <a:cs typeface="Arial"/>
              <a:sym typeface="Arial"/>
            </a:endParaRPr>
          </a:p>
          <a:p>
            <a:pPr indent="0" lvl="0" marL="0" rtl="0" algn="l">
              <a:spcBef>
                <a:spcPts val="0"/>
              </a:spcBef>
              <a:spcAft>
                <a:spcPts val="0"/>
              </a:spcAft>
              <a:buNone/>
            </a:pPr>
            <a:r>
              <a:rPr lang="en" sz="1800"/>
              <a:t>Les a</a:t>
            </a:r>
            <a:r>
              <a:rPr lang="en" sz="1800"/>
              <a:t>nnotation </a:t>
            </a:r>
            <a:r>
              <a:rPr lang="en" sz="1800">
                <a:solidFill>
                  <a:schemeClr val="accent5"/>
                </a:solidFill>
              </a:rPr>
              <a:t>marchent exactement de la même manière</a:t>
            </a:r>
            <a:r>
              <a:rPr lang="en" sz="1800"/>
              <a:t> avec “annotation” à la place. Permet de garder la trace de changements, stocker de la data en B64, urls etc… </a:t>
            </a:r>
            <a:endParaRPr sz="1300">
              <a:solidFill>
                <a:schemeClr val="dk2"/>
              </a:solidFill>
              <a:highlight>
                <a:schemeClr val="accent3"/>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Habituellement, les langages de programmation offrent la possibilité de gérer les dépendances des libraries</a:t>
            </a:r>
            <a:r>
              <a:rPr lang="en" sz="1800">
                <a:solidFill>
                  <a:srgbClr val="FFFFFF"/>
                </a:solidFill>
              </a:rPr>
              <a:t>.</a:t>
            </a:r>
            <a:br>
              <a:rPr lang="en" sz="1800">
                <a:solidFill>
                  <a:srgbClr val="FFFFFF"/>
                </a:solidFill>
              </a:rPr>
            </a:br>
            <a:endParaRPr sz="1800">
              <a:solidFill>
                <a:srgbClr val="FFFFFF"/>
              </a:solidFill>
            </a:endParaRPr>
          </a:p>
          <a:p>
            <a:pPr indent="0" lvl="0" marL="0" rtl="0" algn="l">
              <a:spcBef>
                <a:spcPts val="0"/>
              </a:spcBef>
              <a:spcAft>
                <a:spcPts val="0"/>
              </a:spcAft>
              <a:buNone/>
            </a:pPr>
            <a:br>
              <a:rPr lang="en" sz="1800">
                <a:solidFill>
                  <a:srgbClr val="FFFFFF"/>
                </a:solidFill>
              </a:rPr>
            </a:br>
            <a:r>
              <a:rPr lang="en" sz="1800">
                <a:solidFill>
                  <a:srgbClr val="FFFFFF"/>
                </a:solidFill>
              </a:rPr>
              <a:t>Cela doit être explicitement déclaré et isolé.</a:t>
            </a:r>
            <a:r>
              <a:rPr lang="en" sz="1800">
                <a:solidFill>
                  <a:srgbClr val="FFFFFF"/>
                </a:solidFill>
              </a:rPr>
              <a:t>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Facile à installer, packager et exécuter pour un nouveau Dev par exemple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rPr lang="en" sz="1800">
                <a:solidFill>
                  <a:srgbClr val="FFFFFF"/>
                </a:solidFill>
              </a:rPr>
              <a:t>Ne vous fiez pas à l'existence implicite d'outils système. Par exemple l’utilisation de</a:t>
            </a:r>
            <a:r>
              <a:rPr lang="en" sz="1800">
                <a:solidFill>
                  <a:srgbClr val="FFFFFF"/>
                </a:solidFill>
              </a:rPr>
              <a:t> `curl`, dans une architecture distribuee, </a:t>
            </a:r>
            <a:r>
              <a:rPr lang="en" sz="1800">
                <a:solidFill>
                  <a:srgbClr val="FFFFFF"/>
                </a:solidFill>
              </a:rPr>
              <a:t>il n'y a aucune garantie de l'avoir installé ou d'être compatible à l'avenir.</a:t>
            </a:r>
            <a:endParaRPr sz="1800">
              <a:solidFill>
                <a:srgbClr val="FFFFFF"/>
              </a:solidFill>
            </a:endParaRPr>
          </a:p>
        </p:txBody>
      </p:sp>
      <p:sp>
        <p:nvSpPr>
          <p:cNvPr id="274" name="Google Shape;274;p21"/>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Dependencies</a:t>
            </a:r>
            <a:endParaRPr u="sng">
              <a:solidFill>
                <a:schemeClr val="accent5"/>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2"/>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 Configuration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3"/>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Pod config:</a:t>
            </a:r>
            <a:endParaRPr u="sng">
              <a:solidFill>
                <a:schemeClr val="accent5"/>
              </a:solidFill>
            </a:endParaRPr>
          </a:p>
        </p:txBody>
      </p:sp>
      <p:sp>
        <p:nvSpPr>
          <p:cNvPr id="777" name="Google Shape;777;p103"/>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Maintenant on va plus s’orienter sur les</a:t>
            </a:r>
            <a:r>
              <a:rPr lang="en" sz="1800"/>
              <a:t> </a:t>
            </a:r>
            <a:r>
              <a:rPr lang="en" sz="1800">
                <a:solidFill>
                  <a:schemeClr val="accent5"/>
                </a:solidFill>
              </a:rPr>
              <a:t>manifests</a:t>
            </a:r>
            <a:r>
              <a:rPr lang="en" sz="1800"/>
              <a:t> (maniere declarative).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Il vaut mieux </a:t>
            </a:r>
            <a:r>
              <a:rPr lang="en" sz="1800"/>
              <a:t>privilégier</a:t>
            </a:r>
            <a:r>
              <a:rPr lang="en" sz="1800"/>
              <a:t> les </a:t>
            </a:r>
            <a:r>
              <a:rPr lang="en" sz="1800">
                <a:solidFill>
                  <a:schemeClr val="accent5"/>
                </a:solidFill>
              </a:rPr>
              <a:t>f</a:t>
            </a:r>
            <a:r>
              <a:rPr lang="en" sz="1800">
                <a:solidFill>
                  <a:schemeClr val="accent5"/>
                </a:solidFill>
              </a:rPr>
              <a:t>eatures plus haut level</a:t>
            </a:r>
            <a:r>
              <a:rPr lang="en" sz="1800"/>
              <a:t> comme les deployment pour </a:t>
            </a:r>
            <a:r>
              <a:rPr lang="en" sz="1800"/>
              <a:t>bénéficier</a:t>
            </a:r>
            <a:r>
              <a:rPr lang="en" sz="1800"/>
              <a:t> de la convergence, l’orchestration, etc…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Pour la </a:t>
            </a:r>
            <a:r>
              <a:rPr lang="en" sz="1800"/>
              <a:t>réplication</a:t>
            </a:r>
            <a:r>
              <a:rPr lang="en" sz="1800"/>
              <a:t> des pods </a:t>
            </a:r>
            <a:r>
              <a:rPr lang="en" sz="1800">
                <a:solidFill>
                  <a:schemeClr val="accent5"/>
                </a:solidFill>
              </a:rPr>
              <a:t>on utilise des controllers</a:t>
            </a:r>
            <a:r>
              <a:rPr lang="en" sz="1800"/>
              <a:t> comme les “Statefulset”(storage), “Deployment”(scaling) et “Daemonset”(monitoring)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Ces controllers utilisent des </a:t>
            </a:r>
            <a:r>
              <a:rPr lang="en" sz="1800">
                <a:solidFill>
                  <a:schemeClr val="accent5"/>
                </a:solidFill>
              </a:rPr>
              <a:t>templates</a:t>
            </a:r>
            <a:r>
              <a:rPr lang="en" sz="1800"/>
              <a:t> de</a:t>
            </a:r>
            <a:r>
              <a:rPr lang="en" sz="1800"/>
              <a:t> pod.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Au sein d’un POD, les containers </a:t>
            </a:r>
            <a:r>
              <a:rPr lang="en" sz="1800">
                <a:solidFill>
                  <a:schemeClr val="accent5"/>
                </a:solidFill>
              </a:rPr>
              <a:t>partagent le même</a:t>
            </a:r>
            <a:r>
              <a:rPr lang="en" sz="1800">
                <a:solidFill>
                  <a:schemeClr val="accent5"/>
                </a:solidFill>
              </a:rPr>
              <a:t> network</a:t>
            </a:r>
            <a:r>
              <a:rPr lang="en" sz="1800"/>
              <a:t> (IP/Port), les </a:t>
            </a:r>
            <a:r>
              <a:rPr lang="en" sz="1800">
                <a:solidFill>
                  <a:schemeClr val="accent5"/>
                </a:solidFill>
              </a:rPr>
              <a:t>mêmes</a:t>
            </a:r>
            <a:r>
              <a:rPr lang="en" sz="1800">
                <a:solidFill>
                  <a:schemeClr val="accent5"/>
                </a:solidFill>
              </a:rPr>
              <a:t> volumes</a:t>
            </a:r>
            <a:r>
              <a:rPr lang="en" sz="1800"/>
              <a:t> et peuvent communiquer en utilisant “</a:t>
            </a:r>
            <a:r>
              <a:rPr lang="en" sz="1800">
                <a:solidFill>
                  <a:schemeClr val="accent5"/>
                </a:solidFill>
              </a:rPr>
              <a:t>localhost</a:t>
            </a:r>
            <a:r>
              <a:rPr lang="en" sz="1800"/>
              <a:t>”.</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4"/>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Minimal configuration:</a:t>
            </a:r>
            <a:endParaRPr u="sng">
              <a:solidFill>
                <a:schemeClr val="accent5"/>
              </a:solidFill>
            </a:endParaRPr>
          </a:p>
        </p:txBody>
      </p:sp>
      <p:sp>
        <p:nvSpPr>
          <p:cNvPr id="783" name="Google Shape;783;p104"/>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Api version</a:t>
            </a:r>
            <a:endParaRPr sz="1800"/>
          </a:p>
          <a:p>
            <a:pPr indent="-342900" lvl="0" marL="457200" rtl="0" algn="l">
              <a:spcBef>
                <a:spcPts val="0"/>
              </a:spcBef>
              <a:spcAft>
                <a:spcPts val="0"/>
              </a:spcAft>
              <a:buSzPts val="1800"/>
              <a:buChar char="-"/>
            </a:pPr>
            <a:r>
              <a:rPr lang="en" sz="1800"/>
              <a:t>Kind type de la ressource</a:t>
            </a:r>
            <a:endParaRPr sz="1800"/>
          </a:p>
          <a:p>
            <a:pPr indent="-342900" lvl="0" marL="457200" rtl="0" algn="l">
              <a:spcBef>
                <a:spcPts val="0"/>
              </a:spcBef>
              <a:spcAft>
                <a:spcPts val="0"/>
              </a:spcAft>
              <a:buSzPts val="1800"/>
              <a:buChar char="-"/>
            </a:pPr>
            <a:r>
              <a:rPr lang="en" sz="1800"/>
              <a:t>Metadata Au moins le nom de la ressource</a:t>
            </a:r>
            <a:endParaRPr sz="1800"/>
          </a:p>
          <a:p>
            <a:pPr indent="-342900" lvl="0" marL="457200" rtl="0" algn="l">
              <a:spcBef>
                <a:spcPts val="0"/>
              </a:spcBef>
              <a:spcAft>
                <a:spcPts val="0"/>
              </a:spcAft>
              <a:buSzPts val="1800"/>
              <a:buChar char="-"/>
            </a:pPr>
            <a:r>
              <a:rPr lang="en" sz="1800"/>
              <a:t>Spec pour les </a:t>
            </a:r>
            <a:r>
              <a:rPr lang="en" sz="1800"/>
              <a:t>spécifications</a:t>
            </a:r>
            <a:r>
              <a:rPr lang="en" sz="1800"/>
              <a:t> de la ressource</a:t>
            </a:r>
            <a:endParaRPr sz="1800"/>
          </a:p>
        </p:txBody>
      </p:sp>
      <p:pic>
        <p:nvPicPr>
          <p:cNvPr id="784" name="Google Shape;784;p104"/>
          <p:cNvPicPr preferRelativeResize="0"/>
          <p:nvPr/>
        </p:nvPicPr>
        <p:blipFill rotWithShape="1">
          <a:blip r:embed="rId3">
            <a:alphaModFix/>
          </a:blip>
          <a:srcRect b="18500" l="0" r="38145" t="0"/>
          <a:stretch/>
        </p:blipFill>
        <p:spPr>
          <a:xfrm>
            <a:off x="5367975" y="2399225"/>
            <a:ext cx="3546725" cy="24918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5"/>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Applying our configuration:</a:t>
            </a:r>
            <a:endParaRPr u="sng">
              <a:solidFill>
                <a:schemeClr val="accent5"/>
              </a:solidFill>
            </a:endParaRPr>
          </a:p>
        </p:txBody>
      </p:sp>
      <p:sp>
        <p:nvSpPr>
          <p:cNvPr id="790" name="Google Shape;790;p105"/>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Ajoutez un</a:t>
            </a:r>
            <a:r>
              <a:rPr lang="en" sz="1800"/>
              <a:t> namespace</a:t>
            </a:r>
            <a:endParaRPr sz="1800"/>
          </a:p>
          <a:p>
            <a:pPr indent="-342900" lvl="0" marL="457200" rtl="0" algn="l">
              <a:spcBef>
                <a:spcPts val="0"/>
              </a:spcBef>
              <a:spcAft>
                <a:spcPts val="0"/>
              </a:spcAft>
              <a:buSzPts val="1800"/>
              <a:buChar char="-"/>
            </a:pPr>
            <a:r>
              <a:rPr lang="en" sz="1800"/>
              <a:t>Ajoutez un label / annotation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Dans les spec du container vous pouvez</a:t>
            </a:r>
            <a:endParaRPr sz="1800"/>
          </a:p>
          <a:p>
            <a:pPr indent="0" lvl="0" marL="0" rtl="0" algn="l">
              <a:spcBef>
                <a:spcPts val="0"/>
              </a:spcBef>
              <a:spcAft>
                <a:spcPts val="0"/>
              </a:spcAft>
              <a:buNone/>
            </a:pPr>
            <a:r>
              <a:rPr lang="en" sz="1800"/>
              <a:t>par exemple </a:t>
            </a:r>
            <a:r>
              <a:rPr lang="en" sz="1800">
                <a:solidFill>
                  <a:schemeClr val="accent5"/>
                </a:solidFill>
              </a:rPr>
              <a:t>overrider</a:t>
            </a:r>
            <a:r>
              <a:rPr lang="en" sz="1800"/>
              <a:t> l’entrypoint avec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`command: [“echo”, “TEST”]` </a:t>
            </a:r>
            <a:br>
              <a:rPr lang="en" sz="1800"/>
            </a:br>
            <a:br>
              <a:rPr lang="en" sz="1800"/>
            </a:br>
            <a:br>
              <a:rPr lang="en" sz="1800"/>
            </a:br>
            <a:r>
              <a:rPr lang="en" sz="1800"/>
              <a:t>Vous pouvez aussi modifier les ports.</a:t>
            </a:r>
            <a:br>
              <a:rPr lang="en" sz="1800"/>
            </a:br>
            <a:br>
              <a:rPr lang="en" sz="1800"/>
            </a:br>
            <a:r>
              <a:rPr i="1" lang="en" sz="1800"/>
              <a:t>Utilisez</a:t>
            </a:r>
            <a:r>
              <a:rPr i="1" lang="en" sz="1800"/>
              <a:t> `apply -f` pour </a:t>
            </a:r>
            <a:r>
              <a:rPr i="1" lang="en" sz="1800"/>
              <a:t>créer</a:t>
            </a:r>
            <a:r>
              <a:rPr i="1" lang="en" sz="1800"/>
              <a:t> le pod.</a:t>
            </a:r>
            <a:endParaRPr i="1" sz="1800"/>
          </a:p>
        </p:txBody>
      </p:sp>
      <p:pic>
        <p:nvPicPr>
          <p:cNvPr id="791" name="Google Shape;791;p105"/>
          <p:cNvPicPr preferRelativeResize="0"/>
          <p:nvPr/>
        </p:nvPicPr>
        <p:blipFill>
          <a:blip r:embed="rId3">
            <a:alphaModFix/>
          </a:blip>
          <a:stretch>
            <a:fillRect/>
          </a:stretch>
        </p:blipFill>
        <p:spPr>
          <a:xfrm>
            <a:off x="5151038" y="1487450"/>
            <a:ext cx="3819525" cy="34671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6"/>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07"/>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Au niveau de la conception des applications, nous devons maintenir les besoins de stockage aussi bas que possible.</a:t>
            </a:r>
            <a:br>
              <a:rPr lang="en"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a:t>
            </a:r>
            <a:r>
              <a:rPr lang="en" sz="1800">
                <a:solidFill>
                  <a:schemeClr val="accent5"/>
                </a:solidFill>
              </a:rPr>
              <a:t>externaliser les logs</a:t>
            </a:r>
            <a:r>
              <a:rPr lang="en" sz="1800"/>
              <a:t> (ELK, logserver etc...), remplacer les fichiers de conf par des </a:t>
            </a:r>
            <a:r>
              <a:rPr lang="en" sz="1800">
                <a:solidFill>
                  <a:schemeClr val="accent5"/>
                </a:solidFill>
              </a:rPr>
              <a:t>ConfigMaps</a:t>
            </a:r>
            <a:r>
              <a:rPr lang="en" sz="1800"/>
              <a:t> mais pour le reste il faut faudra stocker quelque part. </a:t>
            </a:r>
            <a:br>
              <a:rPr lang="en" sz="1800"/>
            </a:br>
            <a:endParaRPr sz="1800"/>
          </a:p>
          <a:p>
            <a:pPr indent="0" lvl="0" marL="0" rtl="0" algn="l">
              <a:spcBef>
                <a:spcPts val="0"/>
              </a:spcBef>
              <a:spcAft>
                <a:spcPts val="0"/>
              </a:spcAft>
              <a:buNone/>
            </a:pPr>
            <a:br>
              <a:rPr lang="en" sz="1800"/>
            </a:br>
            <a:r>
              <a:rPr lang="en" sz="1800"/>
              <a:t>Fichiers, Db… ont besoins de volumes pour fonctionner qui peuvent </a:t>
            </a:r>
            <a:r>
              <a:rPr lang="en" sz="1800"/>
              <a:t>être</a:t>
            </a:r>
            <a:r>
              <a:rPr lang="en" sz="1800"/>
              <a:t> </a:t>
            </a:r>
            <a:r>
              <a:rPr lang="en" sz="1800"/>
              <a:t>éphémères</a:t>
            </a:r>
            <a:r>
              <a:rPr lang="en" sz="1800"/>
              <a:t> ou bien </a:t>
            </a:r>
            <a:r>
              <a:rPr lang="en" sz="1800">
                <a:solidFill>
                  <a:schemeClr val="accent5"/>
                </a:solidFill>
              </a:rPr>
              <a:t>persistent</a:t>
            </a:r>
            <a:r>
              <a:rPr lang="en" sz="1800"/>
              <a:t>.</a:t>
            </a:r>
            <a:endParaRPr sz="1800"/>
          </a:p>
          <a:p>
            <a:pPr indent="0" lvl="0" marL="0" rtl="0" algn="l">
              <a:spcBef>
                <a:spcPts val="0"/>
              </a:spcBef>
              <a:spcAft>
                <a:spcPts val="0"/>
              </a:spcAft>
              <a:buNone/>
            </a:pPr>
            <a:r>
              <a:t/>
            </a:r>
            <a:endParaRPr sz="1800"/>
          </a:p>
        </p:txBody>
      </p:sp>
      <p:sp>
        <p:nvSpPr>
          <p:cNvPr id="802" name="Google Shape;802;p107"/>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What for?</a:t>
            </a:r>
            <a:endParaRPr u="sng">
              <a:solidFill>
                <a:schemeClr val="accent5"/>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08"/>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Kubernetes quelques types de Volume:</a:t>
            </a:r>
            <a:endParaRPr sz="1800"/>
          </a:p>
          <a:p>
            <a:pPr indent="0" lvl="0" marL="0" rtl="0" algn="l">
              <a:spcBef>
                <a:spcPts val="0"/>
              </a:spcBef>
              <a:spcAft>
                <a:spcPts val="0"/>
              </a:spcAft>
              <a:buNone/>
            </a:pPr>
            <a:r>
              <a:t/>
            </a:r>
            <a:endParaRPr sz="1800"/>
          </a:p>
          <a:p>
            <a:pPr indent="-342900" lvl="0" marL="914400" rtl="0" algn="l">
              <a:spcBef>
                <a:spcPts val="0"/>
              </a:spcBef>
              <a:spcAft>
                <a:spcPts val="0"/>
              </a:spcAft>
              <a:buSzPts val="1800"/>
              <a:buChar char="-"/>
            </a:pPr>
            <a:r>
              <a:rPr lang="en" sz="1800">
                <a:solidFill>
                  <a:schemeClr val="accent5"/>
                </a:solidFill>
              </a:rPr>
              <a:t>hostPath</a:t>
            </a:r>
            <a:r>
              <a:rPr lang="en" sz="1800"/>
              <a:t>: Partage entre le Pod et le Host (depend of the node)</a:t>
            </a:r>
            <a:endParaRPr sz="1800">
              <a:solidFill>
                <a:schemeClr val="accent5"/>
              </a:solidFill>
            </a:endParaRPr>
          </a:p>
          <a:p>
            <a:pPr indent="-342900" lvl="0" marL="914400" rtl="0" algn="l">
              <a:spcBef>
                <a:spcPts val="0"/>
              </a:spcBef>
              <a:spcAft>
                <a:spcPts val="0"/>
              </a:spcAft>
              <a:buSzPts val="1800"/>
              <a:buChar char="-"/>
            </a:pPr>
            <a:r>
              <a:rPr lang="en" sz="1800">
                <a:solidFill>
                  <a:schemeClr val="accent5"/>
                </a:solidFill>
              </a:rPr>
              <a:t>emptyDir</a:t>
            </a:r>
            <a:r>
              <a:rPr lang="en" sz="1800"/>
              <a:t>: Non persistent mais permet des </a:t>
            </a:r>
            <a:r>
              <a:rPr lang="en" sz="1800"/>
              <a:t>échanges</a:t>
            </a:r>
            <a:r>
              <a:rPr lang="en" sz="1800"/>
              <a:t> entre containers du Pod</a:t>
            </a:r>
            <a:endParaRPr sz="1800"/>
          </a:p>
          <a:p>
            <a:pPr indent="-342900" lvl="0" marL="914400" rtl="0" algn="l">
              <a:spcBef>
                <a:spcPts val="0"/>
              </a:spcBef>
              <a:spcAft>
                <a:spcPts val="0"/>
              </a:spcAft>
              <a:buSzPts val="1800"/>
              <a:buChar char="-"/>
            </a:pPr>
            <a:r>
              <a:rPr lang="en" sz="1800">
                <a:solidFill>
                  <a:schemeClr val="accent5"/>
                </a:solidFill>
              </a:rPr>
              <a:t>persistentVolumeClaim</a:t>
            </a:r>
            <a:r>
              <a:rPr lang="en" sz="1800"/>
              <a:t>: Par exemple Google cloud disk</a:t>
            </a:r>
            <a:endParaRPr sz="1800"/>
          </a:p>
          <a:p>
            <a:pPr indent="-342900" lvl="0" marL="914400" rtl="0" algn="l">
              <a:spcBef>
                <a:spcPts val="0"/>
              </a:spcBef>
              <a:spcAft>
                <a:spcPts val="0"/>
              </a:spcAft>
              <a:buSzPts val="1800"/>
              <a:buChar char="-"/>
            </a:pPr>
            <a:r>
              <a:rPr lang="en" sz="1800">
                <a:solidFill>
                  <a:schemeClr val="accent5"/>
                </a:solidFill>
              </a:rPr>
              <a:t>external</a:t>
            </a:r>
            <a:r>
              <a:rPr lang="en" sz="1800"/>
              <a:t>: NFS, Volumeclaim, GlusterFS, Vsphere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Et pleins d’autres types </a:t>
            </a:r>
            <a:r>
              <a:rPr lang="en" sz="1800">
                <a:solidFill>
                  <a:schemeClr val="accent5"/>
                </a:solidFill>
              </a:rPr>
              <a:t>secret</a:t>
            </a:r>
            <a:r>
              <a:rPr lang="en" sz="1800"/>
              <a:t>, </a:t>
            </a:r>
            <a:r>
              <a:rPr lang="en" sz="1800">
                <a:solidFill>
                  <a:schemeClr val="accent5"/>
                </a:solidFill>
              </a:rPr>
              <a:t>local</a:t>
            </a:r>
            <a:r>
              <a:rPr lang="en" sz="1800"/>
              <a:t>, </a:t>
            </a:r>
            <a:r>
              <a:rPr lang="en" sz="1800">
                <a:solidFill>
                  <a:schemeClr val="accent5"/>
                </a:solidFill>
              </a:rPr>
              <a:t>configmap</a:t>
            </a:r>
            <a:r>
              <a:rPr lang="en" sz="1800"/>
              <a:t>… liste et description sur le lien suivant: </a:t>
            </a:r>
            <a:r>
              <a:rPr lang="en" sz="1800" u="sng">
                <a:solidFill>
                  <a:schemeClr val="hlink"/>
                </a:solidFill>
                <a:hlinkClick r:id="rId3"/>
              </a:rPr>
              <a:t>https://kubernetes.io/docs/concepts/storage/volumes/</a:t>
            </a:r>
            <a:r>
              <a:rPr lang="en" sz="1800"/>
              <a:t> </a:t>
            </a:r>
            <a:endParaRPr sz="1800"/>
          </a:p>
        </p:txBody>
      </p:sp>
      <p:sp>
        <p:nvSpPr>
          <p:cNvPr id="808" name="Google Shape;808;p108"/>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K8s Volume types:</a:t>
            </a:r>
            <a:endParaRPr u="sng">
              <a:solidFill>
                <a:schemeClr val="accent5"/>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09"/>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Similaire a un</a:t>
            </a:r>
            <a:r>
              <a:rPr lang="en" sz="1800"/>
              <a:t> </a:t>
            </a:r>
            <a:r>
              <a:rPr lang="en" sz="1800">
                <a:solidFill>
                  <a:schemeClr val="accent5"/>
                </a:solidFill>
              </a:rPr>
              <a:t>volume </a:t>
            </a:r>
            <a:r>
              <a:rPr lang="en" sz="1800">
                <a:solidFill>
                  <a:schemeClr val="accent5"/>
                </a:solidFill>
              </a:rPr>
              <a:t>docker</a:t>
            </a:r>
            <a:r>
              <a:rPr lang="en" sz="1800"/>
              <a:t>. Monter un path depuis le host mais </a:t>
            </a:r>
            <a:r>
              <a:rPr b="1" lang="en" sz="1800" u="sng"/>
              <a:t>attention</a:t>
            </a:r>
            <a:r>
              <a:rPr b="1" lang="en" sz="1800" u="sng"/>
              <a:t>, </a:t>
            </a:r>
            <a:r>
              <a:rPr lang="en" sz="1800"/>
              <a:t>on est dans un cluster et votre pod peut être</a:t>
            </a:r>
            <a:r>
              <a:rPr lang="en" sz="1800"/>
              <a:t> </a:t>
            </a:r>
            <a:r>
              <a:rPr lang="en" sz="1800">
                <a:solidFill>
                  <a:schemeClr val="accent5"/>
                </a:solidFill>
              </a:rPr>
              <a:t>schedule</a:t>
            </a:r>
            <a:r>
              <a:rPr lang="en" sz="1800"/>
              <a:t> sur un autre node et du coup </a:t>
            </a:r>
            <a:r>
              <a:rPr lang="en" sz="1800" u="sng"/>
              <a:t>perdre ses datas</a:t>
            </a:r>
            <a:r>
              <a:rPr lang="en" sz="1800"/>
              <a:t>. Un usage commun est pour un  </a:t>
            </a:r>
            <a:r>
              <a:rPr lang="en" sz="1800">
                <a:solidFill>
                  <a:schemeClr val="accent5"/>
                </a:solidFill>
              </a:rPr>
              <a:t>daemonset</a:t>
            </a:r>
            <a:r>
              <a:rPr lang="en" sz="1800"/>
              <a:t> stocker des metrics ou un pod qui tourne sur un node  </a:t>
            </a:r>
            <a:r>
              <a:rPr lang="en" sz="1800">
                <a:solidFill>
                  <a:schemeClr val="accent5"/>
                </a:solidFill>
              </a:rPr>
              <a:t>spécifique</a:t>
            </a:r>
            <a:r>
              <a:rPr lang="en" sz="1800"/>
              <a:t> ou sur tous.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Types de volumes:</a:t>
            </a:r>
            <a:endParaRPr sz="1800"/>
          </a:p>
          <a:p>
            <a:pPr indent="-342900" lvl="0" marL="914400" rtl="0" algn="l">
              <a:spcBef>
                <a:spcPts val="0"/>
              </a:spcBef>
              <a:spcAft>
                <a:spcPts val="0"/>
              </a:spcAft>
              <a:buSzPts val="1800"/>
              <a:buChar char="-"/>
            </a:pPr>
            <a:r>
              <a:rPr lang="en" sz="1800">
                <a:solidFill>
                  <a:schemeClr val="accent5"/>
                </a:solidFill>
              </a:rPr>
              <a:t>DirectoryOrCreate | Directory</a:t>
            </a:r>
            <a:r>
              <a:rPr lang="en" sz="1800"/>
              <a:t>: Un dossier existant (or Create) 755</a:t>
            </a:r>
            <a:endParaRPr sz="1800"/>
          </a:p>
          <a:p>
            <a:pPr indent="-342900" lvl="0" marL="914400" rtl="0" algn="l">
              <a:spcBef>
                <a:spcPts val="0"/>
              </a:spcBef>
              <a:spcAft>
                <a:spcPts val="0"/>
              </a:spcAft>
              <a:buSzPts val="1800"/>
              <a:buChar char="-"/>
            </a:pPr>
            <a:r>
              <a:rPr lang="en" sz="1800">
                <a:solidFill>
                  <a:schemeClr val="accent5"/>
                </a:solidFill>
              </a:rPr>
              <a:t>FileOrCreate | File</a:t>
            </a:r>
            <a:r>
              <a:rPr lang="en" sz="1800"/>
              <a:t>: Un fichier existant (or Create) 644</a:t>
            </a:r>
            <a:endParaRPr sz="1800"/>
          </a:p>
          <a:p>
            <a:pPr indent="-342900" lvl="0" marL="914400" rtl="0" algn="l">
              <a:spcBef>
                <a:spcPts val="0"/>
              </a:spcBef>
              <a:spcAft>
                <a:spcPts val="0"/>
              </a:spcAft>
              <a:buSzPts val="1800"/>
              <a:buChar char="-"/>
            </a:pPr>
            <a:r>
              <a:rPr lang="en" sz="1800">
                <a:solidFill>
                  <a:schemeClr val="accent5"/>
                </a:solidFill>
              </a:rPr>
              <a:t>Socket</a:t>
            </a:r>
            <a:r>
              <a:rPr lang="en" sz="1800"/>
              <a:t>: Un UNIX Socket existant</a:t>
            </a:r>
            <a:endParaRPr sz="1800"/>
          </a:p>
          <a:p>
            <a:pPr indent="-342900" lvl="0" marL="914400" rtl="0" algn="l">
              <a:spcBef>
                <a:spcPts val="0"/>
              </a:spcBef>
              <a:spcAft>
                <a:spcPts val="0"/>
              </a:spcAft>
              <a:buSzPts val="1800"/>
              <a:buChar char="-"/>
            </a:pPr>
            <a:r>
              <a:rPr lang="en" sz="1800">
                <a:solidFill>
                  <a:schemeClr val="accent5"/>
                </a:solidFill>
              </a:rPr>
              <a:t>CharDevice</a:t>
            </a:r>
            <a:r>
              <a:rPr lang="en" sz="1800"/>
              <a:t>: Un char device </a:t>
            </a:r>
            <a:r>
              <a:rPr lang="en" sz="1800"/>
              <a:t>existant</a:t>
            </a:r>
            <a:endParaRPr sz="1800"/>
          </a:p>
          <a:p>
            <a:pPr indent="-342900" lvl="0" marL="914400" rtl="0" algn="l">
              <a:spcBef>
                <a:spcPts val="0"/>
              </a:spcBef>
              <a:spcAft>
                <a:spcPts val="0"/>
              </a:spcAft>
              <a:buSzPts val="1800"/>
              <a:buChar char="-"/>
            </a:pPr>
            <a:r>
              <a:rPr lang="en" sz="1800">
                <a:solidFill>
                  <a:schemeClr val="accent5"/>
                </a:solidFill>
              </a:rPr>
              <a:t>BlockDevice</a:t>
            </a:r>
            <a:r>
              <a:rPr lang="en" sz="1800"/>
              <a:t>: Un block device </a:t>
            </a:r>
            <a:r>
              <a:rPr lang="en" sz="1800"/>
              <a:t>existant</a:t>
            </a:r>
            <a:endParaRPr sz="1800"/>
          </a:p>
        </p:txBody>
      </p:sp>
      <p:sp>
        <p:nvSpPr>
          <p:cNvPr id="814" name="Google Shape;814;p109"/>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HostPath:</a:t>
            </a:r>
            <a:endParaRPr u="sng">
              <a:solidFill>
                <a:schemeClr val="accent5"/>
              </a:solidFill>
            </a:endParaRPr>
          </a:p>
        </p:txBody>
      </p:sp>
      <p:pic>
        <p:nvPicPr>
          <p:cNvPr id="815" name="Google Shape;815;p109"/>
          <p:cNvPicPr preferRelativeResize="0"/>
          <p:nvPr/>
        </p:nvPicPr>
        <p:blipFill>
          <a:blip r:embed="rId3">
            <a:alphaModFix/>
          </a:blip>
          <a:stretch>
            <a:fillRect/>
          </a:stretch>
        </p:blipFill>
        <p:spPr>
          <a:xfrm>
            <a:off x="1705950" y="110150"/>
            <a:ext cx="5293150" cy="472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0"/>
          <p:cNvSpPr txBox="1"/>
          <p:nvPr>
            <p:ph type="title"/>
          </p:nvPr>
        </p:nvSpPr>
        <p:spPr>
          <a:xfrm>
            <a:off x="256200" y="102412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Espace de partage de </a:t>
            </a:r>
            <a:r>
              <a:rPr lang="en" sz="1800"/>
              <a:t>données</a:t>
            </a:r>
            <a:r>
              <a:rPr lang="en" sz="1800"/>
              <a:t> dans un </a:t>
            </a:r>
            <a:r>
              <a:rPr lang="en" sz="1800">
                <a:solidFill>
                  <a:schemeClr val="accent5"/>
                </a:solidFill>
              </a:rPr>
              <a:t>volume éphémère</a:t>
            </a:r>
            <a:r>
              <a:rPr lang="en" sz="1800">
                <a:solidFill>
                  <a:schemeClr val="accent5"/>
                </a:solidFill>
              </a:rPr>
              <a:t> </a:t>
            </a:r>
            <a:r>
              <a:rPr lang="en" sz="1800"/>
              <a:t>entre les containers d’un</a:t>
            </a:r>
            <a:r>
              <a:rPr lang="en" sz="1800"/>
              <a:t> pod.</a:t>
            </a:r>
            <a:br>
              <a:rPr lang="en" sz="1800"/>
            </a:br>
            <a:br>
              <a:rPr lang="en" sz="1800"/>
            </a:br>
            <a:r>
              <a:rPr lang="en" sz="1800"/>
              <a:t>Chaque restart de POD ou </a:t>
            </a:r>
            <a:r>
              <a:rPr lang="en" sz="1800"/>
              <a:t>création</a:t>
            </a:r>
            <a:r>
              <a:rPr lang="en" sz="1800"/>
              <a:t> ce stockage est </a:t>
            </a:r>
            <a:r>
              <a:rPr lang="en" sz="1800">
                <a:solidFill>
                  <a:schemeClr val="accent5"/>
                </a:solidFill>
              </a:rPr>
              <a:t>reset</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Vous pouvez aussi les </a:t>
            </a:r>
            <a:r>
              <a:rPr lang="en" sz="1800"/>
              <a:t>créer</a:t>
            </a:r>
            <a:r>
              <a:rPr lang="en" sz="1800"/>
              <a:t> en type </a:t>
            </a:r>
            <a:r>
              <a:rPr lang="en" sz="1800">
                <a:solidFill>
                  <a:schemeClr val="accent5"/>
                </a:solidFill>
              </a:rPr>
              <a:t>RAM-disk</a:t>
            </a:r>
            <a:r>
              <a:rPr lang="en" sz="1800"/>
              <a:t>. (Utile si vous avez besoin de I/O, bandwidth)</a:t>
            </a:r>
            <a:endParaRPr sz="1800"/>
          </a:p>
          <a:p>
            <a:pPr indent="0" lvl="0" marL="0" rtl="0" algn="l">
              <a:spcBef>
                <a:spcPts val="0"/>
              </a:spcBef>
              <a:spcAft>
                <a:spcPts val="0"/>
              </a:spcAft>
              <a:buNone/>
            </a:pPr>
            <a:r>
              <a:t/>
            </a:r>
            <a:endParaRPr sz="1800"/>
          </a:p>
        </p:txBody>
      </p:sp>
      <p:sp>
        <p:nvSpPr>
          <p:cNvPr id="821" name="Google Shape;821;p110"/>
          <p:cNvSpPr txBox="1"/>
          <p:nvPr>
            <p:ph type="title"/>
          </p:nvPr>
        </p:nvSpPr>
        <p:spPr>
          <a:xfrm>
            <a:off x="283100" y="62650"/>
            <a:ext cx="8631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rPr>
              <a:t>EmptyDir:</a:t>
            </a:r>
            <a:endParaRPr u="sng">
              <a:solidFill>
                <a:schemeClr val="accent5"/>
              </a:solidFill>
            </a:endParaRPr>
          </a:p>
        </p:txBody>
      </p:sp>
      <p:pic>
        <p:nvPicPr>
          <p:cNvPr id="822" name="Google Shape;822;p110"/>
          <p:cNvPicPr preferRelativeResize="0"/>
          <p:nvPr/>
        </p:nvPicPr>
        <p:blipFill>
          <a:blip r:embed="rId3">
            <a:alphaModFix/>
          </a:blip>
          <a:stretch>
            <a:fillRect/>
          </a:stretch>
        </p:blipFill>
        <p:spPr>
          <a:xfrm>
            <a:off x="2148223" y="0"/>
            <a:ext cx="490135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1"/>
          <p:cNvSpPr txBox="1"/>
          <p:nvPr>
            <p:ph type="title"/>
          </p:nvPr>
        </p:nvSpPr>
        <p:spPr>
          <a:xfrm>
            <a:off x="153250" y="2571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