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304" r:id="rId3"/>
    <p:sldId id="305" r:id="rId4"/>
    <p:sldId id="279" r:id="rId5"/>
    <p:sldId id="280" r:id="rId6"/>
    <p:sldId id="281" r:id="rId7"/>
    <p:sldId id="285" r:id="rId8"/>
    <p:sldId id="286" r:id="rId9"/>
    <p:sldId id="282" r:id="rId10"/>
    <p:sldId id="283" r:id="rId11"/>
    <p:sldId id="284" r:id="rId12"/>
    <p:sldId id="287" r:id="rId13"/>
    <p:sldId id="288" r:id="rId14"/>
    <p:sldId id="289" r:id="rId15"/>
    <p:sldId id="300" r:id="rId16"/>
    <p:sldId id="298" r:id="rId17"/>
    <p:sldId id="294" r:id="rId18"/>
    <p:sldId id="296" r:id="rId19"/>
    <p:sldId id="303" r:id="rId20"/>
    <p:sldId id="301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291" autoAdjust="0"/>
  </p:normalViewPr>
  <p:slideViewPr>
    <p:cSldViewPr snapToGrid="0" snapToObjects="1">
      <p:cViewPr varScale="1">
        <p:scale>
          <a:sx n="79" d="100"/>
          <a:sy n="79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EFC-3D23-3D41-AEEC-BD11D5EE3483}" type="datetimeFigureOut">
              <a:rPr lang="en-BD" smtClean="0"/>
              <a:t>07/03/2021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34437-818E-7846-B20C-8B5043EFE0E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8442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0453-B02E-40F2-B742-C0705C2D4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52065-E3B6-43C7-A234-CCCBF7070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8D187-8715-4C75-8E65-4FAA1FD1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46F-17F4-0B44-8269-AD15BD149A4A}" type="datetime1">
              <a:rPr lang="en-US" smtClean="0"/>
              <a:t>7/3/2021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5077-001C-43F6-9677-71144E47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0F48-E935-45E1-BE63-191EFE2B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5436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AB04-AC6C-4B6D-AEED-B7C70469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F0443-9F30-4FF9-BBBA-D9F53287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51BD-6B9A-405C-9E9E-94651585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BA31-510C-A744-8DFF-FF7E44C13CCE}" type="datetime1">
              <a:rPr lang="en-US" smtClean="0"/>
              <a:t>7/3/2021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7A23-E789-4439-88D9-8783052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5F13-B9EC-4C33-AB4A-718D0E9C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6454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3DD3F-7A92-4554-8B5E-B2F4AD913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4D82-E7F7-4335-A509-16FC2BFD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89D5-F5A1-4767-90CC-A368787B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272-507A-C04C-9D21-88756866DD29}" type="datetime1">
              <a:rPr lang="en-US" smtClean="0"/>
              <a:t>7/3/2021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1700-63FC-48E3-AB69-F9CA6B65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2FC0-3C9A-4123-BCB2-7A2DE12A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124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6AD5-2B88-4C8B-9074-7C02C082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657B-176B-4CF5-B7F2-7921AC4D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32F3-B1A8-4101-B966-0FE8926F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E63C-7BBF-9A4F-9BBE-03B01F2ECD9E}" type="datetime1">
              <a:rPr lang="en-US" smtClean="0"/>
              <a:t>7/3/2021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3358-F78F-4EA6-8A66-073E1232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D034-69A8-4D3B-AC69-5983A9A3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458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870B-5958-412E-B87E-94A13DEA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3CAE-BE77-4CAD-B9FA-A63A311B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B47E-0A54-4551-93A2-66E798FC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90C-3DB6-E94D-92D7-734E160A9036}" type="datetime1">
              <a:rPr lang="en-US" smtClean="0"/>
              <a:t>7/3/2021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F36E-579C-48EF-8F06-8578093F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862C-4B80-4894-8275-58D9DB82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6652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F7C9-3563-448B-9E19-7EA869B9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DC92-BAA6-4FFF-91C1-41A2C76B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A026-A6B6-4F89-87EF-917254999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74549-2C38-4AAA-821D-B465981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AD85-F1C7-584E-A62B-C6558036B781}" type="datetime1">
              <a:rPr lang="en-US" smtClean="0"/>
              <a:t>7/3/2021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143C8-EA92-455C-860F-35E5B0E8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67896-5BD4-44CC-80CC-664AF589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610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2394-7B68-44EE-94C5-EF72C674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AD53-B96D-423D-8E1D-92AAA102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29F80-7BA7-4006-A796-C0E506B7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FDACB-55D4-4E97-987E-6546849B6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222C2-6F81-4A7E-85EC-769EFD2ED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6876D-3FA7-4A7D-8BAB-44CF774B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5F4C-D1B2-3644-B329-0CA5CCE7598D}" type="datetime1">
              <a:rPr lang="en-US" smtClean="0"/>
              <a:t>7/3/2021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236B5-B301-46B4-BDB2-97E32364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4C8C2-681A-4E54-A172-5B1BEBA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1106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0B57-C694-4734-8E77-737767A8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3B91F-4044-4ECF-AE67-7087111F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3AE5-CB7E-DD47-88BE-D55AF7F25660}" type="datetime1">
              <a:rPr lang="en-US" smtClean="0"/>
              <a:t>7/3/2021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C2D9-CBBE-4046-9C6F-12FC30C3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2CF9A-C702-4204-9AFF-A1878EC0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4033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E2E3A-33B2-4207-827E-8FAFE839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8AF6-99E3-2F41-B687-87355AF9B07F}" type="datetime1">
              <a:rPr lang="en-US" smtClean="0"/>
              <a:t>7/3/2021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69A0B-5DC3-4EEB-9ACB-CDFF1767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4377-4BA4-48D5-B98D-DB6EB0A8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525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2E6B-E5C2-411D-AEA6-0866470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029E-D72A-4FF7-813A-40C8D8BA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4D1F-46DE-4680-ADD1-400213D1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EE5A9-9E4D-4777-BEB9-4AC2F132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8C20-6406-7F40-A800-5908F6FD346B}" type="datetime1">
              <a:rPr lang="en-US" smtClean="0"/>
              <a:t>7/3/2021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1454-65FE-49C4-A3F3-30398C94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BA7A8-68AB-4E67-A39D-81DF651D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6428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49C9-A9CD-4CE3-B6C1-277CB270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212D6-633B-4D9D-A555-1C098B3F6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8234-291F-4B60-81CC-4386A64E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EFAA5-6B5D-44BB-A617-F85A7725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AD1C-A4C5-6B42-B74A-49174B79FE50}" type="datetime1">
              <a:rPr lang="en-US" smtClean="0"/>
              <a:t>7/3/2021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8BB9-707F-434D-AF93-2854EB8C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5F4C-5422-44FE-8D82-A8E6DB06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627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3DFE4-20F7-44F3-9886-3CF72C04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0956-D2D0-4E7D-8818-0952C4E3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971B-9078-49C3-A391-14759268F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BB18-6AE5-D347-A45F-AE2D54F124FF}" type="datetime1">
              <a:rPr lang="en-US" smtClean="0"/>
              <a:t>7/3/2021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CC07-87C6-4210-AEF7-34260D435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97CF-6E07-414C-8CFB-26D8813EF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337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1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CSE 460: VLSI Design (Lab)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 3 (Example)</a:t>
            </a:r>
          </a:p>
          <a:p>
            <a:pPr algn="ctr"/>
            <a:r>
              <a:rPr lang="en-US" dirty="0"/>
              <a:t>with Mealy and Moore Type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1F3A-E924-544F-93A7-89F16C74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5542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1478" y="5108042"/>
            <a:ext cx="348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Diagram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9DF8DA-5456-42F1-9B9D-3A973DD66D4B}"/>
                  </a:ext>
                </a:extLst>
              </p:cNvPr>
              <p:cNvSpPr/>
              <p:nvPr/>
            </p:nvSpPr>
            <p:spPr>
              <a:xfrm>
                <a:off x="2093601" y="268051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9DF8DA-5456-42F1-9B9D-3A973DD66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601" y="2680510"/>
                <a:ext cx="1195754" cy="9425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7782BA-40AE-400B-B5EF-CF2A23238D92}"/>
                  </a:ext>
                </a:extLst>
              </p:cNvPr>
              <p:cNvSpPr/>
              <p:nvPr/>
            </p:nvSpPr>
            <p:spPr>
              <a:xfrm>
                <a:off x="4711729" y="2758663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7782BA-40AE-400B-B5EF-CF2A23238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29" y="2758663"/>
                <a:ext cx="1195754" cy="9425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9CF6BAB-3E43-40FB-B4BC-113ACBCC9324}"/>
              </a:ext>
            </a:extLst>
          </p:cNvPr>
          <p:cNvCxnSpPr>
            <a:cxnSpLocks/>
          </p:cNvCxnSpPr>
          <p:nvPr/>
        </p:nvCxnSpPr>
        <p:spPr>
          <a:xfrm flipV="1">
            <a:off x="1389046" y="2832609"/>
            <a:ext cx="865601" cy="486021"/>
          </a:xfrm>
          <a:prstGeom prst="curvedConnector4">
            <a:avLst>
              <a:gd name="adj1" fmla="val -18622"/>
              <a:gd name="adj2" fmla="val 13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BD11DA-7CD5-4787-9584-09B84CE3D159}"/>
              </a:ext>
            </a:extLst>
          </p:cNvPr>
          <p:cNvSpPr/>
          <p:nvPr/>
        </p:nvSpPr>
        <p:spPr>
          <a:xfrm>
            <a:off x="1332774" y="3304563"/>
            <a:ext cx="893737" cy="152097"/>
          </a:xfrm>
          <a:custGeom>
            <a:avLst/>
            <a:gdLst>
              <a:gd name="connsiteX0" fmla="*/ 0 w 872197"/>
              <a:gd name="connsiteY0" fmla="*/ 0 h 221151"/>
              <a:gd name="connsiteX1" fmla="*/ 379828 w 872197"/>
              <a:gd name="connsiteY1" fmla="*/ 196947 h 221151"/>
              <a:gd name="connsiteX2" fmla="*/ 872197 w 872197"/>
              <a:gd name="connsiteY2" fmla="*/ 211015 h 22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97" h="221151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046A996-272E-4268-97AF-60419BC11D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1810" y="2535189"/>
            <a:ext cx="817098" cy="2234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B25B54-53E5-41E2-86B3-FDFD78F47C1C}"/>
              </a:ext>
            </a:extLst>
          </p:cNvPr>
          <p:cNvSpPr/>
          <p:nvPr/>
        </p:nvSpPr>
        <p:spPr>
          <a:xfrm>
            <a:off x="5817215" y="2535190"/>
            <a:ext cx="693172" cy="928468"/>
          </a:xfrm>
          <a:custGeom>
            <a:avLst/>
            <a:gdLst>
              <a:gd name="connsiteX0" fmla="*/ 0 w 693172"/>
              <a:gd name="connsiteY0" fmla="*/ 928468 h 928468"/>
              <a:gd name="connsiteX1" fmla="*/ 492369 w 693172"/>
              <a:gd name="connsiteY1" fmla="*/ 661182 h 928468"/>
              <a:gd name="connsiteX2" fmla="*/ 689317 w 693172"/>
              <a:gd name="connsiteY2" fmla="*/ 182880 h 928468"/>
              <a:gd name="connsiteX3" fmla="*/ 337624 w 693172"/>
              <a:gd name="connsiteY3" fmla="*/ 0 h 9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172" h="928468">
                <a:moveTo>
                  <a:pt x="0" y="928468"/>
                </a:moveTo>
                <a:cubicBezTo>
                  <a:pt x="188741" y="856957"/>
                  <a:pt x="377483" y="785447"/>
                  <a:pt x="492369" y="661182"/>
                </a:cubicBezTo>
                <a:cubicBezTo>
                  <a:pt x="607255" y="536917"/>
                  <a:pt x="715108" y="293077"/>
                  <a:pt x="689317" y="182880"/>
                </a:cubicBezTo>
                <a:cubicBezTo>
                  <a:pt x="663526" y="72683"/>
                  <a:pt x="500575" y="36341"/>
                  <a:pt x="3376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4096774-7136-430E-9CF5-0BD1A9F64247}"/>
              </a:ext>
            </a:extLst>
          </p:cNvPr>
          <p:cNvCxnSpPr>
            <a:stCxn id="8" idx="7"/>
            <a:endCxn id="10" idx="1"/>
          </p:cNvCxnSpPr>
          <p:nvPr/>
        </p:nvCxnSpPr>
        <p:spPr>
          <a:xfrm rot="16200000" flipH="1">
            <a:off x="3961465" y="1971316"/>
            <a:ext cx="78153" cy="1772602"/>
          </a:xfrm>
          <a:prstGeom prst="curvedConnector3">
            <a:avLst>
              <a:gd name="adj1" fmla="val -469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3A153B8-44C9-40C1-BEB3-72B7104E6017}"/>
              </a:ext>
            </a:extLst>
          </p:cNvPr>
          <p:cNvCxnSpPr>
            <a:stCxn id="10" idx="3"/>
            <a:endCxn id="8" idx="5"/>
          </p:cNvCxnSpPr>
          <p:nvPr/>
        </p:nvCxnSpPr>
        <p:spPr>
          <a:xfrm rot="5400000" flipH="1">
            <a:off x="3961465" y="2637790"/>
            <a:ext cx="78153" cy="1772602"/>
          </a:xfrm>
          <a:prstGeom prst="curvedConnector3">
            <a:avLst>
              <a:gd name="adj1" fmla="val -469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98C0BC-61A4-4503-BC04-8CB52AEEE9DF}"/>
                  </a:ext>
                </a:extLst>
              </p:cNvPr>
              <p:cNvSpPr txBox="1"/>
              <p:nvPr/>
            </p:nvSpPr>
            <p:spPr>
              <a:xfrm>
                <a:off x="228193" y="3514832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98C0BC-61A4-4503-BC04-8CB52AEE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3" y="3514832"/>
                <a:ext cx="155144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7C6F91-815F-4ADD-B0EB-BB9B125CA59D}"/>
                  </a:ext>
                </a:extLst>
              </p:cNvPr>
              <p:cNvSpPr txBox="1"/>
              <p:nvPr/>
            </p:nvSpPr>
            <p:spPr>
              <a:xfrm>
                <a:off x="3335394" y="2001332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7C6F91-815F-4ADD-B0EB-BB9B125C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94" y="2001332"/>
                <a:ext cx="155144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AB6BC1-BA03-41BF-A454-283AF00F0E2E}"/>
                  </a:ext>
                </a:extLst>
              </p:cNvPr>
              <p:cNvSpPr txBox="1"/>
              <p:nvPr/>
            </p:nvSpPr>
            <p:spPr>
              <a:xfrm>
                <a:off x="3248362" y="3963628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AB6BC1-BA03-41BF-A454-283AF00F0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2" y="3963628"/>
                <a:ext cx="1551449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8A98D7-3C7A-4A6B-A7FA-B848A21E0AAA}"/>
                  </a:ext>
                </a:extLst>
              </p:cNvPr>
              <p:cNvSpPr txBox="1"/>
              <p:nvPr/>
            </p:nvSpPr>
            <p:spPr>
              <a:xfrm>
                <a:off x="5351810" y="3613237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8A98D7-3C7A-4A6B-A7FA-B848A21E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10" y="3613237"/>
                <a:ext cx="155144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44C46B2-BA09-4E9D-9E01-69D5BA0C3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49193"/>
              </p:ext>
            </p:extLst>
          </p:nvPr>
        </p:nvGraphicFramePr>
        <p:xfrm>
          <a:off x="6939525" y="2185998"/>
          <a:ext cx="5155241" cy="2281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99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03D34EA-7412-4DF0-AF10-B17ABE7D7917}"/>
              </a:ext>
            </a:extLst>
          </p:cNvPr>
          <p:cNvSpPr txBox="1"/>
          <p:nvPr/>
        </p:nvSpPr>
        <p:spPr>
          <a:xfrm>
            <a:off x="8240133" y="4757692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5" grpId="0" animBg="1"/>
      <p:bldP spid="18" grpId="0"/>
      <p:bldP spid="19" grpId="0"/>
      <p:bldP spid="20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4346" y="5404023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97280" y="2331306"/>
          <a:ext cx="5155241" cy="2281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99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562334" y="5446018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8162" y="2331306"/>
          <a:ext cx="5155241" cy="2536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3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25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01" y="-65751"/>
            <a:ext cx="6620799" cy="652553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5960" y="2372496"/>
          <a:ext cx="5155241" cy="2577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7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75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249458"/>
            <a:ext cx="12192000" cy="29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 Derive the state diagram for an FSM that has an input w and an output z. The machine has to generate z = 1 when the previous four values of w were 1001 or 1111; otherwise, z = 0.Overlapping input patterns are allowed. An example of the desired behavior 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19488"/>
              </p:ext>
            </p:extLst>
          </p:nvPr>
        </p:nvGraphicFramePr>
        <p:xfrm>
          <a:off x="838200" y="3740928"/>
          <a:ext cx="10651522" cy="14693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14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07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CA07C-C187-4414-9031-D1685477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15</a:t>
            </a:fld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72055C-0CCA-436F-ADA5-63DAE3C3065C}"/>
                  </a:ext>
                </a:extLst>
              </p:cNvPr>
              <p:cNvSpPr/>
              <p:nvPr/>
            </p:nvSpPr>
            <p:spPr>
              <a:xfrm>
                <a:off x="1491904" y="1569715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72055C-0CCA-436F-ADA5-63DAE3C30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04" y="1569715"/>
                <a:ext cx="1195754" cy="94253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7F6B15-E07F-4FC1-AF65-6DE1B5468172}"/>
                  </a:ext>
                </a:extLst>
              </p:cNvPr>
              <p:cNvSpPr/>
              <p:nvPr/>
            </p:nvSpPr>
            <p:spPr>
              <a:xfrm>
                <a:off x="5327696" y="1569715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7F6B15-E07F-4FC1-AF65-6DE1B5468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96" y="1569715"/>
                <a:ext cx="1195754" cy="9425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F7C086-609C-410F-A395-EBAE4349E7C0}"/>
                  </a:ext>
                </a:extLst>
              </p:cNvPr>
              <p:cNvSpPr/>
              <p:nvPr/>
            </p:nvSpPr>
            <p:spPr>
              <a:xfrm>
                <a:off x="7245592" y="1587246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F7C086-609C-410F-A395-EBAE4349E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592" y="1587246"/>
                <a:ext cx="1195754" cy="9425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49073B3-C2E9-4B81-91A1-E29870055C59}"/>
                  </a:ext>
                </a:extLst>
              </p:cNvPr>
              <p:cNvSpPr/>
              <p:nvPr/>
            </p:nvSpPr>
            <p:spPr>
              <a:xfrm>
                <a:off x="3409800" y="1559511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49073B3-C2E9-4B81-91A1-E29870055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00" y="1559511"/>
                <a:ext cx="1195754" cy="9425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A31FC0-2F51-4853-AEFD-68DA8F3F59C8}"/>
                  </a:ext>
                </a:extLst>
              </p:cNvPr>
              <p:cNvSpPr/>
              <p:nvPr/>
            </p:nvSpPr>
            <p:spPr>
              <a:xfrm>
                <a:off x="9163488" y="1587246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A31FC0-2F51-4853-AEFD-68DA8F3F5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488" y="1587246"/>
                <a:ext cx="1195754" cy="9425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5B28E20-3A52-45DF-838B-A5A16D2E3299}"/>
                  </a:ext>
                </a:extLst>
              </p:cNvPr>
              <p:cNvSpPr/>
              <p:nvPr/>
            </p:nvSpPr>
            <p:spPr>
              <a:xfrm>
                <a:off x="3409800" y="5815275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5B28E20-3A52-45DF-838B-A5A16D2E3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00" y="5815275"/>
                <a:ext cx="1195754" cy="9425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E4B8A9-9E00-49AF-9D57-E644FE39BBF3}"/>
                  </a:ext>
                </a:extLst>
              </p:cNvPr>
              <p:cNvSpPr/>
              <p:nvPr/>
            </p:nvSpPr>
            <p:spPr>
              <a:xfrm>
                <a:off x="3409800" y="2978099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E4B8A9-9E00-49AF-9D57-E644FE39B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00" y="2978099"/>
                <a:ext cx="1195754" cy="94253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B1090C-EAD6-49B4-9588-E292D011737B}"/>
                  </a:ext>
                </a:extLst>
              </p:cNvPr>
              <p:cNvSpPr/>
              <p:nvPr/>
            </p:nvSpPr>
            <p:spPr>
              <a:xfrm>
                <a:off x="3409800" y="4396687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B1090C-EAD6-49B4-9588-E292D0117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00" y="4396687"/>
                <a:ext cx="1195754" cy="94253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9BEE4A8-E3A1-42B5-B17C-1A26961FC54B}"/>
              </a:ext>
            </a:extLst>
          </p:cNvPr>
          <p:cNvCxnSpPr>
            <a:stCxn id="6" idx="4"/>
            <a:endCxn id="11" idx="7"/>
          </p:cNvCxnSpPr>
          <p:nvPr/>
        </p:nvCxnSpPr>
        <p:spPr>
          <a:xfrm rot="5400000">
            <a:off x="4876067" y="2066624"/>
            <a:ext cx="603880" cy="1495133"/>
          </a:xfrm>
          <a:prstGeom prst="curvedConnector3">
            <a:avLst>
              <a:gd name="adj1" fmla="val 709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32550C3-10D5-48D5-ABAF-F8DA303EAE88}"/>
              </a:ext>
            </a:extLst>
          </p:cNvPr>
          <p:cNvCxnSpPr>
            <a:stCxn id="7" idx="4"/>
            <a:endCxn id="11" idx="6"/>
          </p:cNvCxnSpPr>
          <p:nvPr/>
        </p:nvCxnSpPr>
        <p:spPr>
          <a:xfrm rot="5400000">
            <a:off x="5764719" y="1370617"/>
            <a:ext cx="919586" cy="32379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0D6DEEA-7D1C-4C78-A3A7-E90A03DA24FE}"/>
              </a:ext>
            </a:extLst>
          </p:cNvPr>
          <p:cNvCxnSpPr>
            <a:stCxn id="9" idx="4"/>
            <a:endCxn id="11" idx="5"/>
          </p:cNvCxnSpPr>
          <p:nvPr/>
        </p:nvCxnSpPr>
        <p:spPr>
          <a:xfrm rot="5400000">
            <a:off x="6469492" y="490730"/>
            <a:ext cx="1252822" cy="5330925"/>
          </a:xfrm>
          <a:prstGeom prst="curvedConnector3">
            <a:avLst>
              <a:gd name="adj1" fmla="val 103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F633A78-5D96-4D36-B99D-10277B6016ED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0800000">
            <a:off x="3409800" y="3449367"/>
            <a:ext cx="12700" cy="2837176"/>
          </a:xfrm>
          <a:prstGeom prst="curvedConnector3">
            <a:avLst>
              <a:gd name="adj1" fmla="val 7227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7DCA5BB-1B82-409D-984C-5A0D5DA8F051}"/>
              </a:ext>
            </a:extLst>
          </p:cNvPr>
          <p:cNvCxnSpPr>
            <a:cxnSpLocks/>
            <a:stCxn id="12" idx="2"/>
            <a:endCxn id="4" idx="4"/>
          </p:cNvCxnSpPr>
          <p:nvPr/>
        </p:nvCxnSpPr>
        <p:spPr>
          <a:xfrm rot="10800000">
            <a:off x="2089782" y="2512251"/>
            <a:ext cx="1320019" cy="23557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AB2A10C-73EA-4AD5-AC04-7345536ED2FD}"/>
              </a:ext>
            </a:extLst>
          </p:cNvPr>
          <p:cNvSpPr/>
          <p:nvPr/>
        </p:nvSpPr>
        <p:spPr>
          <a:xfrm>
            <a:off x="3049873" y="2193767"/>
            <a:ext cx="354067" cy="1167618"/>
          </a:xfrm>
          <a:custGeom>
            <a:avLst/>
            <a:gdLst>
              <a:gd name="connsiteX0" fmla="*/ 354067 w 354067"/>
              <a:gd name="connsiteY0" fmla="*/ 1167618 h 1167618"/>
              <a:gd name="connsiteX1" fmla="*/ 2375 w 354067"/>
              <a:gd name="connsiteY1" fmla="*/ 548640 h 1167618"/>
              <a:gd name="connsiteX2" fmla="*/ 227458 w 354067"/>
              <a:gd name="connsiteY2" fmla="*/ 0 h 116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67" h="1167618">
                <a:moveTo>
                  <a:pt x="354067" y="1167618"/>
                </a:moveTo>
                <a:cubicBezTo>
                  <a:pt x="188771" y="955430"/>
                  <a:pt x="23476" y="743243"/>
                  <a:pt x="2375" y="548640"/>
                </a:cubicBezTo>
                <a:cubicBezTo>
                  <a:pt x="-18727" y="354037"/>
                  <a:pt x="104365" y="177018"/>
                  <a:pt x="2274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CAAE44-ED17-4715-AE92-266DD5D83628}"/>
              </a:ext>
            </a:extLst>
          </p:cNvPr>
          <p:cNvCxnSpPr>
            <a:cxnSpLocks/>
          </p:cNvCxnSpPr>
          <p:nvPr/>
        </p:nvCxnSpPr>
        <p:spPr>
          <a:xfrm flipV="1">
            <a:off x="3277331" y="2044847"/>
            <a:ext cx="132469" cy="1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0D6F7A-9145-4076-817A-2F208218FFA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4007677" y="2502046"/>
            <a:ext cx="0" cy="47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D33CF84-83B1-4F35-B7E8-463FF2BBC3AA}"/>
              </a:ext>
            </a:extLst>
          </p:cNvPr>
          <p:cNvCxnSpPr>
            <a:stCxn id="8" idx="7"/>
            <a:endCxn id="6" idx="1"/>
          </p:cNvCxnSpPr>
          <p:nvPr/>
        </p:nvCxnSpPr>
        <p:spPr>
          <a:xfrm rot="16200000" flipH="1">
            <a:off x="4961523" y="1166459"/>
            <a:ext cx="10204" cy="1072370"/>
          </a:xfrm>
          <a:prstGeom prst="curvedConnector3">
            <a:avLst>
              <a:gd name="adj1" fmla="val -16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CCF3EF32-9E60-469D-BC4C-2321B6DD81DB}"/>
              </a:ext>
            </a:extLst>
          </p:cNvPr>
          <p:cNvCxnSpPr/>
          <p:nvPr/>
        </p:nvCxnSpPr>
        <p:spPr>
          <a:xfrm rot="16200000" flipH="1">
            <a:off x="3030703" y="1176271"/>
            <a:ext cx="10204" cy="1072370"/>
          </a:xfrm>
          <a:prstGeom prst="curvedConnector3">
            <a:avLst>
              <a:gd name="adj1" fmla="val -16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9E8444C5-FDEE-4ED1-A3C5-0BBA7E372088}"/>
              </a:ext>
            </a:extLst>
          </p:cNvPr>
          <p:cNvCxnSpPr/>
          <p:nvPr/>
        </p:nvCxnSpPr>
        <p:spPr>
          <a:xfrm rot="16200000" flipH="1">
            <a:off x="6882205" y="1190731"/>
            <a:ext cx="10204" cy="1072370"/>
          </a:xfrm>
          <a:prstGeom prst="curvedConnector3">
            <a:avLst>
              <a:gd name="adj1" fmla="val -16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01D1B33A-6EDA-4F27-AC2F-78B17049382C}"/>
              </a:ext>
            </a:extLst>
          </p:cNvPr>
          <p:cNvCxnSpPr/>
          <p:nvPr/>
        </p:nvCxnSpPr>
        <p:spPr>
          <a:xfrm rot="16200000" flipH="1">
            <a:off x="8797315" y="1200935"/>
            <a:ext cx="10204" cy="1072370"/>
          </a:xfrm>
          <a:prstGeom prst="curvedConnector3">
            <a:avLst>
              <a:gd name="adj1" fmla="val -16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FE536ED-B299-44FB-9EC9-EAD5AB1A97E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4007677" y="3920634"/>
            <a:ext cx="0" cy="47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5FBCB4-5306-48E2-A96E-8DDACC7DEEB2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>
            <a:off x="4007677" y="5339222"/>
            <a:ext cx="0" cy="47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A5881D8B-DECF-4A14-AF9A-3AC68220135B}"/>
              </a:ext>
            </a:extLst>
          </p:cNvPr>
          <p:cNvCxnSpPr>
            <a:cxnSpLocks/>
          </p:cNvCxnSpPr>
          <p:nvPr/>
        </p:nvCxnSpPr>
        <p:spPr>
          <a:xfrm flipV="1">
            <a:off x="787349" y="1721814"/>
            <a:ext cx="865601" cy="486021"/>
          </a:xfrm>
          <a:prstGeom prst="curvedConnector4">
            <a:avLst>
              <a:gd name="adj1" fmla="val -18622"/>
              <a:gd name="adj2" fmla="val 13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70AD51C8-A870-4175-A2E6-E40AF5F8781B}"/>
              </a:ext>
            </a:extLst>
          </p:cNvPr>
          <p:cNvSpPr/>
          <p:nvPr/>
        </p:nvSpPr>
        <p:spPr>
          <a:xfrm>
            <a:off x="731077" y="2193768"/>
            <a:ext cx="893737" cy="152097"/>
          </a:xfrm>
          <a:custGeom>
            <a:avLst/>
            <a:gdLst>
              <a:gd name="connsiteX0" fmla="*/ 0 w 872197"/>
              <a:gd name="connsiteY0" fmla="*/ 0 h 221151"/>
              <a:gd name="connsiteX1" fmla="*/ 379828 w 872197"/>
              <a:gd name="connsiteY1" fmla="*/ 196947 h 221151"/>
              <a:gd name="connsiteX2" fmla="*/ 872197 w 872197"/>
              <a:gd name="connsiteY2" fmla="*/ 211015 h 22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97" h="221151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10BB71CC-C773-4A51-96E9-2FB1B05FF8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03569" y="1363772"/>
            <a:ext cx="817098" cy="2234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6E7533A5-1F2D-4E06-A29E-669B2EF7B615}"/>
              </a:ext>
            </a:extLst>
          </p:cNvPr>
          <p:cNvSpPr/>
          <p:nvPr/>
        </p:nvSpPr>
        <p:spPr>
          <a:xfrm>
            <a:off x="10268974" y="1363773"/>
            <a:ext cx="693172" cy="928468"/>
          </a:xfrm>
          <a:custGeom>
            <a:avLst/>
            <a:gdLst>
              <a:gd name="connsiteX0" fmla="*/ 0 w 693172"/>
              <a:gd name="connsiteY0" fmla="*/ 928468 h 928468"/>
              <a:gd name="connsiteX1" fmla="*/ 492369 w 693172"/>
              <a:gd name="connsiteY1" fmla="*/ 661182 h 928468"/>
              <a:gd name="connsiteX2" fmla="*/ 689317 w 693172"/>
              <a:gd name="connsiteY2" fmla="*/ 182880 h 928468"/>
              <a:gd name="connsiteX3" fmla="*/ 337624 w 693172"/>
              <a:gd name="connsiteY3" fmla="*/ 0 h 9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172" h="928468">
                <a:moveTo>
                  <a:pt x="0" y="928468"/>
                </a:moveTo>
                <a:cubicBezTo>
                  <a:pt x="188741" y="856957"/>
                  <a:pt x="377483" y="785447"/>
                  <a:pt x="492369" y="661182"/>
                </a:cubicBezTo>
                <a:cubicBezTo>
                  <a:pt x="607255" y="536917"/>
                  <a:pt x="715108" y="293077"/>
                  <a:pt x="689317" y="182880"/>
                </a:cubicBezTo>
                <a:cubicBezTo>
                  <a:pt x="663526" y="72683"/>
                  <a:pt x="500575" y="36341"/>
                  <a:pt x="3376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602473-6436-4E45-B7EA-7260BD534A53}"/>
                  </a:ext>
                </a:extLst>
              </p:cNvPr>
              <p:cNvSpPr txBox="1"/>
              <p:nvPr/>
            </p:nvSpPr>
            <p:spPr>
              <a:xfrm>
                <a:off x="2651140" y="158753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602473-6436-4E45-B7EA-7260BD53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40" y="1587533"/>
                <a:ext cx="8546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7F2DF82-6896-4424-AFF2-B4B6524EF43B}"/>
                  </a:ext>
                </a:extLst>
              </p:cNvPr>
              <p:cNvSpPr txBox="1"/>
              <p:nvPr/>
            </p:nvSpPr>
            <p:spPr>
              <a:xfrm>
                <a:off x="4565639" y="1586437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7F2DF82-6896-4424-AFF2-B4B6524EF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39" y="1586437"/>
                <a:ext cx="854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47F26D9-7CFA-4232-A8F0-6F080B5A21B2}"/>
                  </a:ext>
                </a:extLst>
              </p:cNvPr>
              <p:cNvSpPr txBox="1"/>
              <p:nvPr/>
            </p:nvSpPr>
            <p:spPr>
              <a:xfrm>
                <a:off x="6511576" y="157237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47F26D9-7CFA-4232-A8F0-6F080B5A2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76" y="1572373"/>
                <a:ext cx="85461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9E17FD5-40A9-4461-ADCB-98B3F874F2F1}"/>
                  </a:ext>
                </a:extLst>
              </p:cNvPr>
              <p:cNvSpPr txBox="1"/>
              <p:nvPr/>
            </p:nvSpPr>
            <p:spPr>
              <a:xfrm>
                <a:off x="8429472" y="158753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9E17FD5-40A9-4461-ADCB-98B3F874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472" y="1587533"/>
                <a:ext cx="8546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1F14DDE-FB94-4308-9726-92ACD767CF0D}"/>
                  </a:ext>
                </a:extLst>
              </p:cNvPr>
              <p:cNvSpPr txBox="1"/>
              <p:nvPr/>
            </p:nvSpPr>
            <p:spPr>
              <a:xfrm>
                <a:off x="308315" y="2310457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1F14DDE-FB94-4308-9726-92ACD767C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15" y="2310457"/>
                <a:ext cx="854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8D05097-5503-4FFD-804D-780EE2AA8B03}"/>
                  </a:ext>
                </a:extLst>
              </p:cNvPr>
              <p:cNvSpPr txBox="1"/>
              <p:nvPr/>
            </p:nvSpPr>
            <p:spPr>
              <a:xfrm>
                <a:off x="4057649" y="2502046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8D05097-5503-4FFD-804D-780EE2AA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49" y="2502046"/>
                <a:ext cx="85461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71DC8D8-03E2-4CE0-845B-F4E38ACC00EC}"/>
                  </a:ext>
                </a:extLst>
              </p:cNvPr>
              <p:cNvSpPr txBox="1"/>
              <p:nvPr/>
            </p:nvSpPr>
            <p:spPr>
              <a:xfrm>
                <a:off x="4057649" y="3971601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71DC8D8-03E2-4CE0-845B-F4E38ACC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49" y="3971601"/>
                <a:ext cx="85461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318F676-4366-4D6B-A3B5-DF870426A3C1}"/>
                  </a:ext>
                </a:extLst>
              </p:cNvPr>
              <p:cNvSpPr txBox="1"/>
              <p:nvPr/>
            </p:nvSpPr>
            <p:spPr>
              <a:xfrm>
                <a:off x="4056285" y="5381145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318F676-4366-4D6B-A3B5-DF870426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85" y="5381145"/>
                <a:ext cx="85461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7F86904-494D-4C45-A7A1-1746E0526B3C}"/>
                  </a:ext>
                </a:extLst>
              </p:cNvPr>
              <p:cNvSpPr txBox="1"/>
              <p:nvPr/>
            </p:nvSpPr>
            <p:spPr>
              <a:xfrm>
                <a:off x="10255227" y="2160449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7F86904-494D-4C45-A7A1-1746E052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27" y="2160449"/>
                <a:ext cx="85461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EEFCC53-8A66-4CA0-A1DB-F092270ED869}"/>
                  </a:ext>
                </a:extLst>
              </p:cNvPr>
              <p:cNvSpPr txBox="1"/>
              <p:nvPr/>
            </p:nvSpPr>
            <p:spPr>
              <a:xfrm>
                <a:off x="1701159" y="5154556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EEFCC53-8A66-4CA0-A1DB-F092270ED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59" y="5154556"/>
                <a:ext cx="85461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48102C4-6FA8-43C1-8CD1-997954D0B867}"/>
                  </a:ext>
                </a:extLst>
              </p:cNvPr>
              <p:cNvSpPr txBox="1"/>
              <p:nvPr/>
            </p:nvSpPr>
            <p:spPr>
              <a:xfrm>
                <a:off x="1451093" y="3314440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48102C4-6FA8-43C1-8CD1-997954D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93" y="3314440"/>
                <a:ext cx="85461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605D0B7-86B2-40FF-A873-227D48DE99CF}"/>
                  </a:ext>
                </a:extLst>
              </p:cNvPr>
              <p:cNvSpPr txBox="1"/>
              <p:nvPr/>
            </p:nvSpPr>
            <p:spPr>
              <a:xfrm>
                <a:off x="6794255" y="515916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605D0B7-86B2-40FF-A873-227D48D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255" y="5159163"/>
                <a:ext cx="85461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B4D02A00-16D5-4D4F-ABA0-10C8DFC4C3C7}"/>
              </a:ext>
            </a:extLst>
          </p:cNvPr>
          <p:cNvSpPr/>
          <p:nvPr/>
        </p:nvSpPr>
        <p:spPr>
          <a:xfrm>
            <a:off x="4599694" y="767597"/>
            <a:ext cx="7260746" cy="5491733"/>
          </a:xfrm>
          <a:custGeom>
            <a:avLst/>
            <a:gdLst>
              <a:gd name="connsiteX0" fmla="*/ 0 w 7260746"/>
              <a:gd name="connsiteY0" fmla="*/ 5491733 h 5491733"/>
              <a:gd name="connsiteX1" fmla="*/ 6668086 w 7260746"/>
              <a:gd name="connsiteY1" fmla="*/ 1707524 h 5491733"/>
              <a:gd name="connsiteX2" fmla="*/ 6358597 w 7260746"/>
              <a:gd name="connsiteY2" fmla="*/ 33468 h 5491733"/>
              <a:gd name="connsiteX3" fmla="*/ 1589649 w 7260746"/>
              <a:gd name="connsiteY3" fmla="*/ 750921 h 54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0746" h="5491733">
                <a:moveTo>
                  <a:pt x="0" y="5491733"/>
                </a:moveTo>
                <a:cubicBezTo>
                  <a:pt x="2804160" y="4054484"/>
                  <a:pt x="5608320" y="2617235"/>
                  <a:pt x="6668086" y="1707524"/>
                </a:cubicBezTo>
                <a:cubicBezTo>
                  <a:pt x="7727852" y="797813"/>
                  <a:pt x="7205003" y="192902"/>
                  <a:pt x="6358597" y="33468"/>
                </a:cubicBezTo>
                <a:cubicBezTo>
                  <a:pt x="5512191" y="-125966"/>
                  <a:pt x="3550920" y="312477"/>
                  <a:pt x="1589649" y="75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58809B6-DA38-4889-9E60-5F145EB67DDC}"/>
              </a:ext>
            </a:extLst>
          </p:cNvPr>
          <p:cNvCxnSpPr>
            <a:cxnSpLocks/>
          </p:cNvCxnSpPr>
          <p:nvPr/>
        </p:nvCxnSpPr>
        <p:spPr>
          <a:xfrm flipH="1">
            <a:off x="5939641" y="1518518"/>
            <a:ext cx="263770" cy="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E71A915-2B93-40C1-9569-147394073483}"/>
                  </a:ext>
                </a:extLst>
              </p:cNvPr>
              <p:cNvSpPr txBox="1"/>
              <p:nvPr/>
            </p:nvSpPr>
            <p:spPr>
              <a:xfrm>
                <a:off x="5107186" y="2871378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E71A915-2B93-40C1-9569-14739407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86" y="2871378"/>
                <a:ext cx="85461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E2BE8A-FFB3-4FC6-A4B8-79712A90572B}"/>
                  </a:ext>
                </a:extLst>
              </p:cNvPr>
              <p:cNvSpPr txBox="1"/>
              <p:nvPr/>
            </p:nvSpPr>
            <p:spPr>
              <a:xfrm>
                <a:off x="6013687" y="3247295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E2BE8A-FFB3-4FC6-A4B8-79712A905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687" y="3247295"/>
                <a:ext cx="854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36BC85D-0450-4CCD-B540-DC25544D896F}"/>
                  </a:ext>
                </a:extLst>
              </p:cNvPr>
              <p:cNvSpPr txBox="1"/>
              <p:nvPr/>
            </p:nvSpPr>
            <p:spPr>
              <a:xfrm>
                <a:off x="6818285" y="3768315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36BC85D-0450-4CCD-B540-DC25544D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285" y="3768315"/>
                <a:ext cx="85461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itle 1">
            <a:extLst>
              <a:ext uri="{FF2B5EF4-FFF2-40B4-BE49-F238E27FC236}">
                <a16:creationId xmlns:a16="http://schemas.microsoft.com/office/drawing/2014/main" id="{97967FE2-FE06-41B6-A69F-0BDE8676DD96}"/>
              </a:ext>
            </a:extLst>
          </p:cNvPr>
          <p:cNvSpPr txBox="1">
            <a:spLocks/>
          </p:cNvSpPr>
          <p:nvPr/>
        </p:nvSpPr>
        <p:spPr>
          <a:xfrm>
            <a:off x="292005" y="153979"/>
            <a:ext cx="10515600" cy="771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diagram(Moore type)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422DA57-F70C-41DB-85E4-B66599D535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1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86099"/>
              </p:ext>
            </p:extLst>
          </p:nvPr>
        </p:nvGraphicFramePr>
        <p:xfrm>
          <a:off x="1097280" y="1737360"/>
          <a:ext cx="4217023" cy="4036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55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8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6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9987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45447" y="6033184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09336"/>
                  </p:ext>
                </p:extLst>
              </p:nvPr>
            </p:nvGraphicFramePr>
            <p:xfrm>
              <a:off x="6706930" y="1737359"/>
              <a:ext cx="4646869" cy="4290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38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5128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07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09336"/>
                  </p:ext>
                </p:extLst>
              </p:nvPr>
            </p:nvGraphicFramePr>
            <p:xfrm>
              <a:off x="6706930" y="1737359"/>
              <a:ext cx="4646869" cy="4290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38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852" r="-287368" b="-22129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279310" r="-187368" b="-8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201053" t="-279310" r="-87368" b="-82413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5128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07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865046" y="6169709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02F80A-1566-44A2-B2A5-36980756C799}"/>
              </a:ext>
            </a:extLst>
          </p:cNvPr>
          <p:cNvSpPr txBox="1">
            <a:spLocks/>
          </p:cNvSpPr>
          <p:nvPr/>
        </p:nvSpPr>
        <p:spPr>
          <a:xfrm>
            <a:off x="292005" y="153979"/>
            <a:ext cx="11468586" cy="771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table (Moore type)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29FF7B-6565-4A24-A40A-689F7568D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F3015-B9BF-0744-89F2-B8F65C4A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84" y="413359"/>
            <a:ext cx="6705003" cy="621579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73DB27-99D2-3245-9EE7-D86EEFA407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59311"/>
                  </p:ext>
                </p:extLst>
              </p:nvPr>
            </p:nvGraphicFramePr>
            <p:xfrm>
              <a:off x="381286" y="1376096"/>
              <a:ext cx="4646869" cy="4290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38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5128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07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73DB27-99D2-3245-9EE7-D86EEFA407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59311"/>
                  </p:ext>
                </p:extLst>
              </p:nvPr>
            </p:nvGraphicFramePr>
            <p:xfrm>
              <a:off x="381286" y="1376096"/>
              <a:ext cx="4646869" cy="4290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38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852" r="-286316" b="-22129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279310" r="-186316" b="-8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201053" t="-279310" r="-86316" b="-82413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5128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07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85C519E8-A812-8849-A7FC-32E37705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86" y="61292"/>
            <a:ext cx="4904698" cy="1130291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assigned table </a:t>
            </a:r>
            <a:br>
              <a:rPr lang="en-US" dirty="0"/>
            </a:br>
            <a:r>
              <a:rPr lang="en-US" dirty="0"/>
              <a:t>(Moore Type)</a:t>
            </a:r>
            <a:endParaRPr lang="en-B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8993A-DF3E-C641-8704-6E48F0D7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17</a:t>
            </a:fld>
            <a:endParaRPr lang="en-B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2C82D-42DE-4540-92A7-65506F45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C445-6BE1-B243-93B2-14E0C669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8" y="378558"/>
            <a:ext cx="10515600" cy="946517"/>
          </a:xfrm>
        </p:spPr>
        <p:txBody>
          <a:bodyPr/>
          <a:lstStyle/>
          <a:p>
            <a:r>
              <a:rPr lang="en-US" dirty="0"/>
              <a:t>Timing diagrams </a:t>
            </a:r>
            <a:r>
              <a:rPr lang="en-BD" dirty="0"/>
              <a:t>(Moore Type)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70088-0B17-F24D-AD1F-031F4C80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18</a:t>
            </a:fld>
            <a:endParaRPr lang="en-B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5C416-6A9A-2E48-A7C2-EC3A82CE64FF}"/>
              </a:ext>
            </a:extLst>
          </p:cNvPr>
          <p:cNvSpPr txBox="1"/>
          <p:nvPr/>
        </p:nvSpPr>
        <p:spPr>
          <a:xfrm>
            <a:off x="4566676" y="4394369"/>
            <a:ext cx="4423719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Output waveform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97964-6DA2-427B-92F9-08D3639E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6B586-BEBB-4819-AA0F-17205076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96" y="1888632"/>
            <a:ext cx="10561304" cy="20389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279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Problem:  Derive the state diagram of the Mealy version for the example FSM that is, the FSM will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at the instant the input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have the pattern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1111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1001</m:t>
                    </m:r>
                  </m:oMath>
                </a14:m>
                <a:r>
                  <a:rPr lang="en-US" dirty="0"/>
                  <a:t>. Overlapping of the input patterns are allowed.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4530"/>
              </p:ext>
            </p:extLst>
          </p:nvPr>
        </p:nvGraphicFramePr>
        <p:xfrm>
          <a:off x="838200" y="3740928"/>
          <a:ext cx="10651522" cy="14693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14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9FD1C6-B280-41A5-9457-99DC17A2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0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B51B1-B066-4883-8B04-44F14B93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2</a:t>
            </a:fld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AA55-8453-4DE3-8290-F0BCAC95AF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8055"/>
            <a:ext cx="10515600" cy="790575"/>
          </a:xfrm>
        </p:spPr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E7CA4AB-9915-4ABC-8C56-15E8C05F4CE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2032" y="871318"/>
            <a:ext cx="4000500" cy="583565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In Combinational logic circuits, outputs are determined solely by the present values of the inputs.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In </a:t>
            </a:r>
            <a:r>
              <a:rPr lang="en-US" sz="1700" b="1" dirty="0">
                <a:solidFill>
                  <a:schemeClr val="accent1"/>
                </a:solidFill>
              </a:rPr>
              <a:t>Sequential circuits, outputs depend both on the past behavior of the circuit and the present values of the inputs</a:t>
            </a:r>
            <a:r>
              <a:rPr lang="en-US" sz="1700" b="1" dirty="0">
                <a:solidFill>
                  <a:schemeClr val="tx1"/>
                </a:solidFill>
              </a:rPr>
              <a:t>. </a:t>
            </a:r>
            <a:r>
              <a:rPr lang="en-US" sz="1700" dirty="0">
                <a:solidFill>
                  <a:schemeClr val="tx1"/>
                </a:solidFill>
              </a:rPr>
              <a:t>The storage elements in terms of flip-flops can reserve the state information of the logic circuit at any given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The sequential circuits in which a clock signal is used to control the operation of the circuit, is called synchronous sequential circuits. These synchronous sequential circuits are known in general as Finite State Machines (FSMs).  </a:t>
            </a:r>
            <a:endParaRPr lang="en-US" sz="1700" dirty="0"/>
          </a:p>
          <a:p>
            <a:pPr algn="just"/>
            <a:r>
              <a:rPr lang="en-US" sz="1700" dirty="0"/>
              <a:t>The building blocks of a finite machine are combinational circuits and one or more flip-flops. Under the control of the clock signal, the flip-flops change their state as determined by the combinational logic.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F323A2-457D-471C-9C47-29C5172CDE47}"/>
              </a:ext>
            </a:extLst>
          </p:cNvPr>
          <p:cNvSpPr/>
          <p:nvPr/>
        </p:nvSpPr>
        <p:spPr>
          <a:xfrm>
            <a:off x="6243068" y="2336677"/>
            <a:ext cx="1581885" cy="104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38FF13-22F5-4CDA-86CF-6E18E17E015B}"/>
              </a:ext>
            </a:extLst>
          </p:cNvPr>
          <p:cNvSpPr/>
          <p:nvPr/>
        </p:nvSpPr>
        <p:spPr>
          <a:xfrm>
            <a:off x="10032345" y="2213640"/>
            <a:ext cx="1581885" cy="104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A7FF07-8A9E-47C5-B20C-FBADC7C061A6}"/>
              </a:ext>
            </a:extLst>
          </p:cNvPr>
          <p:cNvSpPr/>
          <p:nvPr/>
        </p:nvSpPr>
        <p:spPr>
          <a:xfrm>
            <a:off x="8224592" y="2258701"/>
            <a:ext cx="1143428" cy="1246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Flip-flops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2FA11C-E153-4B9D-B926-3BB873B1FA42}"/>
              </a:ext>
            </a:extLst>
          </p:cNvPr>
          <p:cNvSpPr txBox="1"/>
          <p:nvPr/>
        </p:nvSpPr>
        <p:spPr>
          <a:xfrm>
            <a:off x="5085462" y="2458887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359370-DE4F-46B6-A050-D2B8CCCB8A9C}"/>
              </a:ext>
            </a:extLst>
          </p:cNvPr>
          <p:cNvSpPr txBox="1"/>
          <p:nvPr/>
        </p:nvSpPr>
        <p:spPr>
          <a:xfrm>
            <a:off x="5071318" y="3508723"/>
            <a:ext cx="88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93563F0-B7EA-4606-8B08-93B130C94C60}"/>
              </a:ext>
            </a:extLst>
          </p:cNvPr>
          <p:cNvCxnSpPr>
            <a:cxnSpLocks/>
          </p:cNvCxnSpPr>
          <p:nvPr/>
        </p:nvCxnSpPr>
        <p:spPr>
          <a:xfrm flipV="1">
            <a:off x="5600868" y="3161001"/>
            <a:ext cx="2623724" cy="682843"/>
          </a:xfrm>
          <a:prstGeom prst="bentConnector3">
            <a:avLst>
              <a:gd name="adj1" fmla="val 92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AB86FA-9DC8-4D83-A39E-11930EE8CC4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566857" y="2643553"/>
            <a:ext cx="67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515F53-183A-4EF0-9EC2-D6B5AA24D1F2}"/>
              </a:ext>
            </a:extLst>
          </p:cNvPr>
          <p:cNvCxnSpPr>
            <a:cxnSpLocks/>
          </p:cNvCxnSpPr>
          <p:nvPr/>
        </p:nvCxnSpPr>
        <p:spPr>
          <a:xfrm>
            <a:off x="7824953" y="2734145"/>
            <a:ext cx="39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09996E-10EC-4457-A461-E51E5610FE87}"/>
              </a:ext>
            </a:extLst>
          </p:cNvPr>
          <p:cNvCxnSpPr>
            <a:cxnSpLocks/>
          </p:cNvCxnSpPr>
          <p:nvPr/>
        </p:nvCxnSpPr>
        <p:spPr>
          <a:xfrm flipV="1">
            <a:off x="9368020" y="2731233"/>
            <a:ext cx="676315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1FA9E5-880D-4055-B9CD-E1EECE452FD2}"/>
              </a:ext>
            </a:extLst>
          </p:cNvPr>
          <p:cNvCxnSpPr/>
          <p:nvPr/>
        </p:nvCxnSpPr>
        <p:spPr>
          <a:xfrm>
            <a:off x="9703101" y="2731233"/>
            <a:ext cx="0" cy="170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FDDD63-50EE-4FA7-B71E-F3B34FEF8361}"/>
              </a:ext>
            </a:extLst>
          </p:cNvPr>
          <p:cNvCxnSpPr>
            <a:cxnSpLocks/>
          </p:cNvCxnSpPr>
          <p:nvPr/>
        </p:nvCxnSpPr>
        <p:spPr>
          <a:xfrm flipH="1">
            <a:off x="5999005" y="4436904"/>
            <a:ext cx="370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821D95C-7FF4-4F7A-8EB4-0CF0598624FC}"/>
              </a:ext>
            </a:extLst>
          </p:cNvPr>
          <p:cNvCxnSpPr>
            <a:cxnSpLocks/>
            <a:endCxn id="55" idx="1"/>
          </p:cNvCxnSpPr>
          <p:nvPr/>
        </p:nvCxnSpPr>
        <p:spPr>
          <a:xfrm rot="5400000" flipH="1" flipV="1">
            <a:off x="5331176" y="3525012"/>
            <a:ext cx="1579722" cy="24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71E804-FB4B-4D37-8B49-2CF816C4E895}"/>
              </a:ext>
            </a:extLst>
          </p:cNvPr>
          <p:cNvCxnSpPr>
            <a:cxnSpLocks/>
          </p:cNvCxnSpPr>
          <p:nvPr/>
        </p:nvCxnSpPr>
        <p:spPr>
          <a:xfrm>
            <a:off x="11604921" y="2708110"/>
            <a:ext cx="33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537110D-FF4E-4ACD-97DD-B051108F4943}"/>
              </a:ext>
            </a:extLst>
          </p:cNvPr>
          <p:cNvSpPr txBox="1"/>
          <p:nvPr/>
        </p:nvSpPr>
        <p:spPr>
          <a:xfrm>
            <a:off x="11623015" y="2811096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D0AB42-2F6F-4244-A2C6-50059DF2418B}"/>
              </a:ext>
            </a:extLst>
          </p:cNvPr>
          <p:cNvSpPr txBox="1"/>
          <p:nvPr/>
        </p:nvSpPr>
        <p:spPr>
          <a:xfrm>
            <a:off x="9462403" y="2416850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38975B0-F463-4961-AE21-F67EA389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" y="5822918"/>
            <a:ext cx="1035082" cy="1035082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629C639-065F-4D5B-9C13-3C9833A93C84}"/>
              </a:ext>
            </a:extLst>
          </p:cNvPr>
          <p:cNvCxnSpPr/>
          <p:nvPr/>
        </p:nvCxnSpPr>
        <p:spPr>
          <a:xfrm rot="5400000">
            <a:off x="5988301" y="2648089"/>
            <a:ext cx="15241" cy="6168"/>
          </a:xfrm>
          <a:prstGeom prst="bentConnector3">
            <a:avLst>
              <a:gd name="adj1" fmla="val -55804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78207A7-707B-45E6-B2B3-AB2A9498E0A4}"/>
              </a:ext>
            </a:extLst>
          </p:cNvPr>
          <p:cNvCxnSpPr>
            <a:cxnSpLocks/>
          </p:cNvCxnSpPr>
          <p:nvPr/>
        </p:nvCxnSpPr>
        <p:spPr>
          <a:xfrm>
            <a:off x="5999006" y="1799267"/>
            <a:ext cx="4045329" cy="645897"/>
          </a:xfrm>
          <a:prstGeom prst="bentConnector3">
            <a:avLst>
              <a:gd name="adj1" fmla="val 91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46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CA07C-C187-4414-9031-D1685477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20</a:t>
            </a:fld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72055C-0CCA-436F-ADA5-63DAE3C3065C}"/>
                  </a:ext>
                </a:extLst>
              </p:cNvPr>
              <p:cNvSpPr/>
              <p:nvPr/>
            </p:nvSpPr>
            <p:spPr>
              <a:xfrm>
                <a:off x="1507002" y="1807151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72055C-0CCA-436F-ADA5-63DAE3C30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02" y="1807151"/>
                <a:ext cx="1195754" cy="94253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7F6B15-E07F-4FC1-AF65-6DE1B5468172}"/>
                  </a:ext>
                </a:extLst>
              </p:cNvPr>
              <p:cNvSpPr/>
              <p:nvPr/>
            </p:nvSpPr>
            <p:spPr>
              <a:xfrm>
                <a:off x="4131499" y="1819372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7F6B15-E07F-4FC1-AF65-6DE1B5468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499" y="1819372"/>
                <a:ext cx="1195754" cy="9425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F7C086-609C-410F-A395-EBAE4349E7C0}"/>
                  </a:ext>
                </a:extLst>
              </p:cNvPr>
              <p:cNvSpPr/>
              <p:nvPr/>
            </p:nvSpPr>
            <p:spPr>
              <a:xfrm>
                <a:off x="6754955" y="1824969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F7C086-609C-410F-A395-EBAE4349E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55" y="1824969"/>
                <a:ext cx="1195754" cy="9425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A31FC0-2F51-4853-AEFD-68DA8F3F59C8}"/>
                  </a:ext>
                </a:extLst>
              </p:cNvPr>
              <p:cNvSpPr/>
              <p:nvPr/>
            </p:nvSpPr>
            <p:spPr>
              <a:xfrm>
                <a:off x="9378411" y="1863237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A31FC0-2F51-4853-AEFD-68DA8F3F5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11" y="1863237"/>
                <a:ext cx="1195754" cy="9425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E4B8A9-9E00-49AF-9D57-E644FE39BBF3}"/>
                  </a:ext>
                </a:extLst>
              </p:cNvPr>
              <p:cNvSpPr/>
              <p:nvPr/>
            </p:nvSpPr>
            <p:spPr>
              <a:xfrm>
                <a:off x="4116400" y="3820543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E4B8A9-9E00-49AF-9D57-E644FE39B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00" y="3820543"/>
                <a:ext cx="1195754" cy="9425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B1090C-EAD6-49B4-9588-E292D011737B}"/>
                  </a:ext>
                </a:extLst>
              </p:cNvPr>
              <p:cNvSpPr/>
              <p:nvPr/>
            </p:nvSpPr>
            <p:spPr>
              <a:xfrm>
                <a:off x="4116400" y="577894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B1090C-EAD6-49B4-9588-E292D0117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00" y="5778940"/>
                <a:ext cx="1195754" cy="9425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32550C3-10D5-48D5-ABAF-F8DA303EAE88}"/>
              </a:ext>
            </a:extLst>
          </p:cNvPr>
          <p:cNvCxnSpPr>
            <a:cxnSpLocks/>
            <a:stCxn id="7" idx="4"/>
            <a:endCxn id="11" idx="6"/>
          </p:cNvCxnSpPr>
          <p:nvPr/>
        </p:nvCxnSpPr>
        <p:spPr>
          <a:xfrm rot="5400000">
            <a:off x="5570340" y="2509318"/>
            <a:ext cx="1524307" cy="20406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FE536ED-B299-44FB-9EC9-EAD5AB1A97E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4714277" y="4763078"/>
            <a:ext cx="0" cy="101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A5881D8B-DECF-4A14-AF9A-3AC68220135B}"/>
              </a:ext>
            </a:extLst>
          </p:cNvPr>
          <p:cNvCxnSpPr>
            <a:cxnSpLocks/>
          </p:cNvCxnSpPr>
          <p:nvPr/>
        </p:nvCxnSpPr>
        <p:spPr>
          <a:xfrm flipV="1">
            <a:off x="802447" y="1959250"/>
            <a:ext cx="865601" cy="486021"/>
          </a:xfrm>
          <a:prstGeom prst="curvedConnector4">
            <a:avLst>
              <a:gd name="adj1" fmla="val -18622"/>
              <a:gd name="adj2" fmla="val 13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70AD51C8-A870-4175-A2E6-E40AF5F8781B}"/>
              </a:ext>
            </a:extLst>
          </p:cNvPr>
          <p:cNvSpPr/>
          <p:nvPr/>
        </p:nvSpPr>
        <p:spPr>
          <a:xfrm>
            <a:off x="755606" y="2431204"/>
            <a:ext cx="884306" cy="152097"/>
          </a:xfrm>
          <a:custGeom>
            <a:avLst/>
            <a:gdLst>
              <a:gd name="connsiteX0" fmla="*/ 0 w 872197"/>
              <a:gd name="connsiteY0" fmla="*/ 0 h 221151"/>
              <a:gd name="connsiteX1" fmla="*/ 379828 w 872197"/>
              <a:gd name="connsiteY1" fmla="*/ 196947 h 221151"/>
              <a:gd name="connsiteX2" fmla="*/ 872197 w 872197"/>
              <a:gd name="connsiteY2" fmla="*/ 211015 h 22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97" h="221151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1F14DDE-FB94-4308-9726-92ACD767CF0D}"/>
                  </a:ext>
                </a:extLst>
              </p:cNvPr>
              <p:cNvSpPr txBox="1"/>
              <p:nvPr/>
            </p:nvSpPr>
            <p:spPr>
              <a:xfrm>
                <a:off x="292005" y="2621106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1F14DDE-FB94-4308-9726-92ACD767C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5" y="2621106"/>
                <a:ext cx="1551449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7F86904-494D-4C45-A7A1-1746E0526B3C}"/>
                  </a:ext>
                </a:extLst>
              </p:cNvPr>
              <p:cNvSpPr txBox="1"/>
              <p:nvPr/>
            </p:nvSpPr>
            <p:spPr>
              <a:xfrm>
                <a:off x="10399051" y="2622246"/>
                <a:ext cx="1602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7F86904-494D-4C45-A7A1-1746E052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1" y="2622246"/>
                <a:ext cx="1602816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EF9596-27B8-4A7F-BFAE-1D63CC7BD618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4714277" y="2761907"/>
            <a:ext cx="15099" cy="105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781D398-A5CA-4E06-AE8D-14390B0E0605}"/>
              </a:ext>
            </a:extLst>
          </p:cNvPr>
          <p:cNvCxnSpPr>
            <a:stCxn id="9" idx="4"/>
            <a:endCxn id="11" idx="5"/>
          </p:cNvCxnSpPr>
          <p:nvPr/>
        </p:nvCxnSpPr>
        <p:spPr>
          <a:xfrm rot="5400000">
            <a:off x="6647027" y="1295785"/>
            <a:ext cx="1819275" cy="4839248"/>
          </a:xfrm>
          <a:prstGeom prst="curvedConnector3">
            <a:avLst>
              <a:gd name="adj1" fmla="val 91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3C61EEC-E547-41EA-9BCF-E04DE322D6F7}"/>
              </a:ext>
            </a:extLst>
          </p:cNvPr>
          <p:cNvCxnSpPr>
            <a:stCxn id="4" idx="7"/>
            <a:endCxn id="6" idx="1"/>
          </p:cNvCxnSpPr>
          <p:nvPr/>
        </p:nvCxnSpPr>
        <p:spPr>
          <a:xfrm rot="16200000" flipH="1">
            <a:off x="3411016" y="1061807"/>
            <a:ext cx="12221" cy="1778971"/>
          </a:xfrm>
          <a:prstGeom prst="curvedConnector3">
            <a:avLst>
              <a:gd name="adj1" fmla="val -300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19C892B-99C3-4A2E-ACA5-BA52ACE8CA6F}"/>
              </a:ext>
            </a:extLst>
          </p:cNvPr>
          <p:cNvCxnSpPr>
            <a:stCxn id="6" idx="7"/>
            <a:endCxn id="7" idx="1"/>
          </p:cNvCxnSpPr>
          <p:nvPr/>
        </p:nvCxnSpPr>
        <p:spPr>
          <a:xfrm rot="16200000" flipH="1">
            <a:off x="6038305" y="1071236"/>
            <a:ext cx="5597" cy="1777930"/>
          </a:xfrm>
          <a:prstGeom prst="curvedConnector3">
            <a:avLst>
              <a:gd name="adj1" fmla="val -65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079363E-7053-4C8C-AFA7-8C2E2EA80793}"/>
              </a:ext>
            </a:extLst>
          </p:cNvPr>
          <p:cNvCxnSpPr>
            <a:stCxn id="7" idx="7"/>
            <a:endCxn id="9" idx="1"/>
          </p:cNvCxnSpPr>
          <p:nvPr/>
        </p:nvCxnSpPr>
        <p:spPr>
          <a:xfrm rot="16200000" flipH="1">
            <a:off x="8645426" y="1093169"/>
            <a:ext cx="38268" cy="1777930"/>
          </a:xfrm>
          <a:prstGeom prst="curvedConnector3">
            <a:avLst>
              <a:gd name="adj1" fmla="val -958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3EE0CDC-F172-4AF0-B9BD-0BF0E330CE2C}"/>
              </a:ext>
            </a:extLst>
          </p:cNvPr>
          <p:cNvSpPr/>
          <p:nvPr/>
        </p:nvSpPr>
        <p:spPr>
          <a:xfrm>
            <a:off x="10242310" y="1685523"/>
            <a:ext cx="907730" cy="774608"/>
          </a:xfrm>
          <a:custGeom>
            <a:avLst/>
            <a:gdLst>
              <a:gd name="connsiteX0" fmla="*/ 309489 w 907730"/>
              <a:gd name="connsiteY0" fmla="*/ 774608 h 774608"/>
              <a:gd name="connsiteX1" fmla="*/ 872197 w 907730"/>
              <a:gd name="connsiteY1" fmla="*/ 408848 h 774608"/>
              <a:gd name="connsiteX2" fmla="*/ 773723 w 907730"/>
              <a:gd name="connsiteY2" fmla="*/ 43088 h 774608"/>
              <a:gd name="connsiteX3" fmla="*/ 154744 w 907730"/>
              <a:gd name="connsiteY3" fmla="*/ 14953 h 774608"/>
              <a:gd name="connsiteX4" fmla="*/ 0 w 907730"/>
              <a:gd name="connsiteY4" fmla="*/ 113427 h 77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730" h="774608">
                <a:moveTo>
                  <a:pt x="309489" y="774608"/>
                </a:moveTo>
                <a:cubicBezTo>
                  <a:pt x="552157" y="652688"/>
                  <a:pt x="794825" y="530768"/>
                  <a:pt x="872197" y="408848"/>
                </a:cubicBezTo>
                <a:cubicBezTo>
                  <a:pt x="949569" y="286928"/>
                  <a:pt x="893298" y="108737"/>
                  <a:pt x="773723" y="43088"/>
                </a:cubicBezTo>
                <a:cubicBezTo>
                  <a:pt x="654148" y="-22561"/>
                  <a:pt x="283698" y="3230"/>
                  <a:pt x="154744" y="14953"/>
                </a:cubicBezTo>
                <a:cubicBezTo>
                  <a:pt x="25790" y="26676"/>
                  <a:pt x="12895" y="70051"/>
                  <a:pt x="0" y="113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6F4A189-6BA6-4118-92A0-EB63139E97CC}"/>
              </a:ext>
            </a:extLst>
          </p:cNvPr>
          <p:cNvCxnSpPr>
            <a:stCxn id="78" idx="4"/>
          </p:cNvCxnSpPr>
          <p:nvPr/>
        </p:nvCxnSpPr>
        <p:spPr>
          <a:xfrm>
            <a:off x="10242310" y="1798950"/>
            <a:ext cx="0" cy="1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7A44EC0-E91C-4D4B-A0C5-AF242954729E}"/>
                  </a:ext>
                </a:extLst>
              </p:cNvPr>
              <p:cNvSpPr txBox="1"/>
              <p:nvPr/>
            </p:nvSpPr>
            <p:spPr>
              <a:xfrm>
                <a:off x="2702756" y="1108821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7A44EC0-E91C-4D4B-A0C5-AF242954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756" y="1108821"/>
                <a:ext cx="1551449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0FAD898-5DD7-4591-97D1-6D12123E9036}"/>
                  </a:ext>
                </a:extLst>
              </p:cNvPr>
              <p:cNvSpPr txBox="1"/>
              <p:nvPr/>
            </p:nvSpPr>
            <p:spPr>
              <a:xfrm>
                <a:off x="5376982" y="1111603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0FAD898-5DD7-4591-97D1-6D12123E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82" y="1111603"/>
                <a:ext cx="1551449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552C990-ED7D-40E8-BA12-5E3A19886A15}"/>
                  </a:ext>
                </a:extLst>
              </p:cNvPr>
              <p:cNvSpPr txBox="1"/>
              <p:nvPr/>
            </p:nvSpPr>
            <p:spPr>
              <a:xfrm>
                <a:off x="7888835" y="1112624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552C990-ED7D-40E8-BA12-5E3A1988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835" y="1112624"/>
                <a:ext cx="1551449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C9DCCB3-550C-4B37-9BFF-3259A4BDB465}"/>
                  </a:ext>
                </a:extLst>
              </p:cNvPr>
              <p:cNvSpPr txBox="1"/>
              <p:nvPr/>
            </p:nvSpPr>
            <p:spPr>
              <a:xfrm>
                <a:off x="4743711" y="3104913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C9DCCB3-550C-4B37-9BFF-3259A4BD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711" y="3104913"/>
                <a:ext cx="1551449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33AC25-F0C8-4121-97F4-58E1BE55C951}"/>
                  </a:ext>
                </a:extLst>
              </p:cNvPr>
              <p:cNvSpPr txBox="1"/>
              <p:nvPr/>
            </p:nvSpPr>
            <p:spPr>
              <a:xfrm>
                <a:off x="4771666" y="5086343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33AC25-F0C8-4121-97F4-58E1BE55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66" y="5086343"/>
                <a:ext cx="1551449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A3725FC-6F15-43F4-B4AB-E1E7CFDB772B}"/>
                  </a:ext>
                </a:extLst>
              </p:cNvPr>
              <p:cNvSpPr txBox="1"/>
              <p:nvPr/>
            </p:nvSpPr>
            <p:spPr>
              <a:xfrm>
                <a:off x="1874521" y="3436362"/>
                <a:ext cx="1602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A3725FC-6F15-43F4-B4AB-E1E7CFDB7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21" y="3436362"/>
                <a:ext cx="1602816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1E375AC9-8BAE-4AA4-957E-822E649ABD41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rot="10800000" flipH="1">
            <a:off x="4116399" y="2290640"/>
            <a:ext cx="15099" cy="3959568"/>
          </a:xfrm>
          <a:prstGeom prst="curvedConnector3">
            <a:avLst>
              <a:gd name="adj1" fmla="val -5706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668607F-D14B-4458-84BB-7A4E4353AC60}"/>
              </a:ext>
            </a:extLst>
          </p:cNvPr>
          <p:cNvSpPr/>
          <p:nvPr/>
        </p:nvSpPr>
        <p:spPr>
          <a:xfrm>
            <a:off x="1852908" y="3429545"/>
            <a:ext cx="2453703" cy="3152017"/>
          </a:xfrm>
          <a:custGeom>
            <a:avLst/>
            <a:gdLst>
              <a:gd name="connsiteX0" fmla="*/ 2206630 w 2206630"/>
              <a:gd name="connsiteY0" fmla="*/ 2560320 h 2560320"/>
              <a:gd name="connsiteX1" fmla="*/ 307491 w 2206630"/>
              <a:gd name="connsiteY1" fmla="*/ 1631852 h 2560320"/>
              <a:gd name="connsiteX2" fmla="*/ 26137 w 2206630"/>
              <a:gd name="connsiteY2" fmla="*/ 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630" h="2560320">
                <a:moveTo>
                  <a:pt x="2206630" y="2560320"/>
                </a:moveTo>
                <a:cubicBezTo>
                  <a:pt x="1438768" y="2309446"/>
                  <a:pt x="670906" y="2058572"/>
                  <a:pt x="307491" y="1631852"/>
                </a:cubicBezTo>
                <a:cubicBezTo>
                  <a:pt x="-55924" y="1205132"/>
                  <a:pt x="-14894" y="602566"/>
                  <a:pt x="261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A33FD85-E436-48F9-8376-207714B4C626}"/>
              </a:ext>
            </a:extLst>
          </p:cNvPr>
          <p:cNvCxnSpPr>
            <a:cxnSpLocks/>
            <a:stCxn id="97" idx="2"/>
          </p:cNvCxnSpPr>
          <p:nvPr/>
        </p:nvCxnSpPr>
        <p:spPr>
          <a:xfrm flipV="1">
            <a:off x="1881972" y="2731890"/>
            <a:ext cx="62398" cy="6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7747AC-D93A-4DDE-BCB7-51F5BD28BA69}"/>
                  </a:ext>
                </a:extLst>
              </p:cNvPr>
              <p:cNvSpPr txBox="1"/>
              <p:nvPr/>
            </p:nvSpPr>
            <p:spPr>
              <a:xfrm>
                <a:off x="417318" y="4691511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7747AC-D93A-4DDE-BCB7-51F5BD28B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8" y="4691511"/>
                <a:ext cx="1551449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48F90C9-7ED1-4BA6-A202-BB3F905D651B}"/>
                  </a:ext>
                </a:extLst>
              </p:cNvPr>
              <p:cNvSpPr txBox="1"/>
              <p:nvPr/>
            </p:nvSpPr>
            <p:spPr>
              <a:xfrm>
                <a:off x="6814172" y="3587076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48F90C9-7ED1-4BA6-A202-BB3F905D6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172" y="3587076"/>
                <a:ext cx="1551449" cy="369332"/>
              </a:xfrm>
              <a:prstGeom prst="rect">
                <a:avLst/>
              </a:prstGeom>
              <a:blipFill>
                <a:blip r:embed="rId1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3B90BE9-A647-4FDD-A746-9C566F6C727C}"/>
                  </a:ext>
                </a:extLst>
              </p:cNvPr>
              <p:cNvSpPr txBox="1"/>
              <p:nvPr/>
            </p:nvSpPr>
            <p:spPr>
              <a:xfrm>
                <a:off x="7507920" y="4478648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3B90BE9-A647-4FDD-A746-9C566F6C7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20" y="4478648"/>
                <a:ext cx="1551449" cy="369332"/>
              </a:xfrm>
              <a:prstGeom prst="rect">
                <a:avLst/>
              </a:prstGeom>
              <a:blipFill>
                <a:blip r:embed="rId1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53745A7-B251-4658-BFA4-800BE0C5AE03}"/>
              </a:ext>
            </a:extLst>
          </p:cNvPr>
          <p:cNvSpPr/>
          <p:nvPr/>
        </p:nvSpPr>
        <p:spPr>
          <a:xfrm>
            <a:off x="4178339" y="2887716"/>
            <a:ext cx="157336" cy="1077833"/>
          </a:xfrm>
          <a:custGeom>
            <a:avLst/>
            <a:gdLst>
              <a:gd name="connsiteX0" fmla="*/ 141473 w 197744"/>
              <a:gd name="connsiteY0" fmla="*/ 801859 h 801859"/>
              <a:gd name="connsiteX1" fmla="*/ 796 w 197744"/>
              <a:gd name="connsiteY1" fmla="*/ 492370 h 801859"/>
              <a:gd name="connsiteX2" fmla="*/ 197744 w 197744"/>
              <a:gd name="connsiteY2" fmla="*/ 0 h 80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44" h="801859">
                <a:moveTo>
                  <a:pt x="141473" y="801859"/>
                </a:moveTo>
                <a:cubicBezTo>
                  <a:pt x="66445" y="713936"/>
                  <a:pt x="-8582" y="626013"/>
                  <a:pt x="796" y="492370"/>
                </a:cubicBezTo>
                <a:cubicBezTo>
                  <a:pt x="10174" y="358727"/>
                  <a:pt x="103959" y="179363"/>
                  <a:pt x="1977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E6521F3-04AF-44AF-BCE8-33608DC611C0}"/>
              </a:ext>
            </a:extLst>
          </p:cNvPr>
          <p:cNvCxnSpPr>
            <a:cxnSpLocks/>
            <a:stCxn id="104" idx="2"/>
          </p:cNvCxnSpPr>
          <p:nvPr/>
        </p:nvCxnSpPr>
        <p:spPr>
          <a:xfrm flipV="1">
            <a:off x="4335675" y="2650382"/>
            <a:ext cx="95647" cy="23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723ED23-1998-46C4-AF39-45261CD2F489}"/>
                  </a:ext>
                </a:extLst>
              </p:cNvPr>
              <p:cNvSpPr txBox="1"/>
              <p:nvPr/>
            </p:nvSpPr>
            <p:spPr>
              <a:xfrm rot="16959983">
                <a:off x="3210054" y="3154479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723ED23-1998-46C4-AF39-45261CD2F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59983">
                <a:off x="3210054" y="3154479"/>
                <a:ext cx="15514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itle 1">
            <a:extLst>
              <a:ext uri="{FF2B5EF4-FFF2-40B4-BE49-F238E27FC236}">
                <a16:creationId xmlns:a16="http://schemas.microsoft.com/office/drawing/2014/main" id="{A1E32F81-2140-41B1-91F9-E4976303FA8D}"/>
              </a:ext>
            </a:extLst>
          </p:cNvPr>
          <p:cNvSpPr txBox="1">
            <a:spLocks/>
          </p:cNvSpPr>
          <p:nvPr/>
        </p:nvSpPr>
        <p:spPr>
          <a:xfrm>
            <a:off x="292005" y="153979"/>
            <a:ext cx="10515600" cy="771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diagram(Mealy type)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E70A05E5-9467-40F4-A317-8D593B6FF53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2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97280" y="1737360"/>
          <a:ext cx="5155241" cy="3312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255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8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83025" y="5429543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706930" y="1737359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478355"/>
                  </p:ext>
                </p:extLst>
              </p:nvPr>
            </p:nvGraphicFramePr>
            <p:xfrm>
              <a:off x="6706930" y="1737359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400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1770" r="-373743" b="-16637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83333" r="-271667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117" t="-283333" r="-173184" b="-62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14734" y="5598418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CF2782-63F1-4E96-837A-BF8E48872F34}"/>
              </a:ext>
            </a:extLst>
          </p:cNvPr>
          <p:cNvSpPr txBox="1">
            <a:spLocks/>
          </p:cNvSpPr>
          <p:nvPr/>
        </p:nvSpPr>
        <p:spPr>
          <a:xfrm>
            <a:off x="292005" y="153979"/>
            <a:ext cx="11468586" cy="771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table (Mealy type)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CEDE3-CE5B-42C8-9556-0F725D3E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3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>
            <a:extLst>
              <a:ext uri="{FF2B5EF4-FFF2-40B4-BE49-F238E27FC236}">
                <a16:creationId xmlns:a16="http://schemas.microsoft.com/office/drawing/2014/main" id="{6E5147F8-4CFB-4918-ABDE-A08705D8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053"/>
            <a:ext cx="4904698" cy="1130291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assigned table </a:t>
            </a:r>
            <a:br>
              <a:rPr lang="en-US" dirty="0"/>
            </a:br>
            <a:r>
              <a:rPr lang="en-US" dirty="0"/>
              <a:t>(Mealy type)</a:t>
            </a:r>
            <a:endParaRPr lang="en-B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992643"/>
                  </p:ext>
                </p:extLst>
              </p:nvPr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400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17" t="-2222" r="-373743" b="-16755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56" t="-283333" r="-271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676" t="-283333" r="-173184" b="-628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14734" y="5598418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241" y="93865"/>
            <a:ext cx="7036759" cy="62752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95470" y="3789406"/>
            <a:ext cx="181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Verilog code (part 1)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90368" y="5425950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7100F3-F4B1-44CE-A7B7-7B3FBD7B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5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>
            <a:extLst>
              <a:ext uri="{FF2B5EF4-FFF2-40B4-BE49-F238E27FC236}">
                <a16:creationId xmlns:a16="http://schemas.microsoft.com/office/drawing/2014/main" id="{BA4EC0A4-F9D5-4D0A-AF72-8B007571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053"/>
            <a:ext cx="4904698" cy="1130291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assigned table </a:t>
            </a:r>
            <a:br>
              <a:rPr lang="en-US" dirty="0"/>
            </a:br>
            <a:r>
              <a:rPr lang="en-US" dirty="0"/>
              <a:t>(Mealy type)</a:t>
            </a:r>
            <a:endParaRPr lang="en-B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992643"/>
                  </p:ext>
                </p:extLst>
              </p:nvPr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400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17" t="-2222" r="-373743" b="-16755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56" t="-283333" r="-271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676" t="-283333" r="-173184" b="-628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1219819" y="5425950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30" y="100208"/>
            <a:ext cx="6258798" cy="62587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95470" y="3789406"/>
            <a:ext cx="181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Verilog code (</a:t>
            </a:r>
            <a:r>
              <a:rPr lang="en-US"/>
              <a:t>part 2)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1912BA-D17C-43E9-9673-9C580C36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2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CF4D88E-9589-4CE8-91EC-90248CB2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5" y="378558"/>
            <a:ext cx="10515600" cy="946517"/>
          </a:xfrm>
        </p:spPr>
        <p:txBody>
          <a:bodyPr/>
          <a:lstStyle/>
          <a:p>
            <a:r>
              <a:rPr lang="en-US" dirty="0"/>
              <a:t>Timing diagrams </a:t>
            </a:r>
            <a:r>
              <a:rPr lang="en-BD" dirty="0"/>
              <a:t>(Me</a:t>
            </a:r>
            <a:r>
              <a:rPr lang="en-US" dirty="0"/>
              <a:t>aly</a:t>
            </a:r>
            <a:r>
              <a:rPr lang="en-BD" dirty="0"/>
              <a:t> 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8519" y="5585254"/>
            <a:ext cx="4423719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Output waveform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899A7-8A95-1849-919E-2F186B5A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7" y="2351784"/>
            <a:ext cx="11126346" cy="2188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A977A1-C78E-4B7B-AF2C-D2D2B0B5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4EE6E-EBED-4389-8CF0-1DBFEFBE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3</a:t>
            </a:fld>
            <a:endParaRPr lang="en-BD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565F1FF2-5DF6-44CD-A011-D35FECDAFCD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43739" y="1475343"/>
            <a:ext cx="3932238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FSMs can be of two types: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Moore type FSM</a:t>
            </a:r>
          </a:p>
          <a:p>
            <a:pPr marL="457200" lvl="1" indent="0">
              <a:buNone/>
            </a:pPr>
            <a:r>
              <a:rPr lang="en-US" sz="1800" dirty="0"/>
              <a:t>The sequential circuits whose outputs depend only on the states of the circuit are of Moore type.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Mealy type FSM</a:t>
            </a:r>
          </a:p>
          <a:p>
            <a:pPr marL="457200" lvl="1" indent="0">
              <a:buNone/>
            </a:pPr>
            <a:r>
              <a:rPr lang="en-US" sz="1800" dirty="0"/>
              <a:t>The sequential circuits whose outputs depend on both the state and the present primary inputs are of Mealy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2EF492-95F2-496B-8F65-8C37685CB015}"/>
              </a:ext>
            </a:extLst>
          </p:cNvPr>
          <p:cNvSpPr/>
          <p:nvPr/>
        </p:nvSpPr>
        <p:spPr>
          <a:xfrm>
            <a:off x="6243068" y="2336677"/>
            <a:ext cx="1581885" cy="104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12FD85-0667-42EB-89B6-015476CFCAE7}"/>
              </a:ext>
            </a:extLst>
          </p:cNvPr>
          <p:cNvSpPr/>
          <p:nvPr/>
        </p:nvSpPr>
        <p:spPr>
          <a:xfrm>
            <a:off x="10032345" y="2213640"/>
            <a:ext cx="1581885" cy="104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C87BB2-4DCA-43CC-BF18-A3C263E5D227}"/>
              </a:ext>
            </a:extLst>
          </p:cNvPr>
          <p:cNvSpPr/>
          <p:nvPr/>
        </p:nvSpPr>
        <p:spPr>
          <a:xfrm>
            <a:off x="8224592" y="2258701"/>
            <a:ext cx="1143428" cy="1246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Flip-flops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78FF3-7CD7-4769-9017-243ADDC6C0A0}"/>
              </a:ext>
            </a:extLst>
          </p:cNvPr>
          <p:cNvSpPr txBox="1"/>
          <p:nvPr/>
        </p:nvSpPr>
        <p:spPr>
          <a:xfrm>
            <a:off x="5085462" y="2458887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B5DCC-E63B-4DCB-B654-89280CBA4B4B}"/>
              </a:ext>
            </a:extLst>
          </p:cNvPr>
          <p:cNvSpPr txBox="1"/>
          <p:nvPr/>
        </p:nvSpPr>
        <p:spPr>
          <a:xfrm>
            <a:off x="5071318" y="3508723"/>
            <a:ext cx="88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9E19FC8-47F9-4B1C-89C4-8BEA97DF92B4}"/>
              </a:ext>
            </a:extLst>
          </p:cNvPr>
          <p:cNvCxnSpPr>
            <a:cxnSpLocks/>
          </p:cNvCxnSpPr>
          <p:nvPr/>
        </p:nvCxnSpPr>
        <p:spPr>
          <a:xfrm flipV="1">
            <a:off x="5600868" y="3161001"/>
            <a:ext cx="2623724" cy="682843"/>
          </a:xfrm>
          <a:prstGeom prst="bentConnector3">
            <a:avLst>
              <a:gd name="adj1" fmla="val 92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F093D6-3656-4E3D-AFA3-EC10A0D5C45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566857" y="2643553"/>
            <a:ext cx="67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E7B55E-B14F-4250-B2BB-3DD400BA9755}"/>
              </a:ext>
            </a:extLst>
          </p:cNvPr>
          <p:cNvCxnSpPr>
            <a:cxnSpLocks/>
          </p:cNvCxnSpPr>
          <p:nvPr/>
        </p:nvCxnSpPr>
        <p:spPr>
          <a:xfrm>
            <a:off x="7824953" y="2734145"/>
            <a:ext cx="39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0FE217-2979-4BCF-A768-E223C84C46B2}"/>
              </a:ext>
            </a:extLst>
          </p:cNvPr>
          <p:cNvCxnSpPr>
            <a:cxnSpLocks/>
          </p:cNvCxnSpPr>
          <p:nvPr/>
        </p:nvCxnSpPr>
        <p:spPr>
          <a:xfrm flipV="1">
            <a:off x="9368020" y="2731233"/>
            <a:ext cx="676315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16B754-924D-4A26-8855-3A5CAA382EF7}"/>
              </a:ext>
            </a:extLst>
          </p:cNvPr>
          <p:cNvCxnSpPr/>
          <p:nvPr/>
        </p:nvCxnSpPr>
        <p:spPr>
          <a:xfrm>
            <a:off x="9703101" y="2731233"/>
            <a:ext cx="0" cy="170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AE4AA7-2BB9-4282-817A-0FCBDCD9C5A2}"/>
              </a:ext>
            </a:extLst>
          </p:cNvPr>
          <p:cNvCxnSpPr>
            <a:cxnSpLocks/>
          </p:cNvCxnSpPr>
          <p:nvPr/>
        </p:nvCxnSpPr>
        <p:spPr>
          <a:xfrm flipH="1">
            <a:off x="5999005" y="4436904"/>
            <a:ext cx="370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4625121-C968-4D33-95BF-E7C179CF1EA7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331176" y="3525012"/>
            <a:ext cx="1579722" cy="24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4CC598-DC76-4C6E-BCEB-A3146677197F}"/>
              </a:ext>
            </a:extLst>
          </p:cNvPr>
          <p:cNvCxnSpPr>
            <a:cxnSpLocks/>
          </p:cNvCxnSpPr>
          <p:nvPr/>
        </p:nvCxnSpPr>
        <p:spPr>
          <a:xfrm>
            <a:off x="11604921" y="2708110"/>
            <a:ext cx="33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CDC3F0-F48A-426D-AF05-171BC7B08553}"/>
              </a:ext>
            </a:extLst>
          </p:cNvPr>
          <p:cNvSpPr txBox="1"/>
          <p:nvPr/>
        </p:nvSpPr>
        <p:spPr>
          <a:xfrm>
            <a:off x="11623015" y="2811096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82FA50-B24C-4F69-8746-4C7F62F41745}"/>
              </a:ext>
            </a:extLst>
          </p:cNvPr>
          <p:cNvSpPr txBox="1"/>
          <p:nvPr/>
        </p:nvSpPr>
        <p:spPr>
          <a:xfrm>
            <a:off x="9462403" y="2416850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9184CE4-DAC5-4CDE-8E6C-6B937222170A}"/>
              </a:ext>
            </a:extLst>
          </p:cNvPr>
          <p:cNvCxnSpPr/>
          <p:nvPr/>
        </p:nvCxnSpPr>
        <p:spPr>
          <a:xfrm rot="5400000">
            <a:off x="5988301" y="2648089"/>
            <a:ext cx="15241" cy="6168"/>
          </a:xfrm>
          <a:prstGeom prst="bentConnector3">
            <a:avLst>
              <a:gd name="adj1" fmla="val -55804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CCD7EC-90EA-40A9-9768-2C2D325EBB5E}"/>
              </a:ext>
            </a:extLst>
          </p:cNvPr>
          <p:cNvCxnSpPr>
            <a:cxnSpLocks/>
          </p:cNvCxnSpPr>
          <p:nvPr/>
        </p:nvCxnSpPr>
        <p:spPr>
          <a:xfrm>
            <a:off x="5999006" y="1799267"/>
            <a:ext cx="4045329" cy="645897"/>
          </a:xfrm>
          <a:prstGeom prst="bentConnector3">
            <a:avLst>
              <a:gd name="adj1" fmla="val 91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D1C3B727-2A6D-444A-AA84-91E94B02811D}"/>
              </a:ext>
            </a:extLst>
          </p:cNvPr>
          <p:cNvSpPr txBox="1">
            <a:spLocks/>
          </p:cNvSpPr>
          <p:nvPr/>
        </p:nvSpPr>
        <p:spPr>
          <a:xfrm>
            <a:off x="838200" y="602957"/>
            <a:ext cx="105156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Finite State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86AE239-7187-40F4-9024-22466477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0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Problem: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200" dirty="0"/>
              <a:t>Suppose that we wish to design a circuit that meets the following specification:</a:t>
            </a:r>
          </a:p>
          <a:p>
            <a:pPr lvl="1"/>
            <a:r>
              <a:rPr lang="en-US" sz="2200" dirty="0"/>
              <a:t>The circuit has one input, </a:t>
            </a:r>
            <a:r>
              <a:rPr lang="en-US" sz="2200" b="1" dirty="0"/>
              <a:t>w</a:t>
            </a:r>
            <a:r>
              <a:rPr lang="en-US" sz="2200" dirty="0"/>
              <a:t>, and one output, </a:t>
            </a:r>
            <a:r>
              <a:rPr lang="en-US" sz="2200" b="1" dirty="0"/>
              <a:t>z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All changes in the circuit occur on the positive edge of a clock signal.</a:t>
            </a:r>
          </a:p>
          <a:p>
            <a:pPr lvl="1"/>
            <a:r>
              <a:rPr lang="en-US" sz="2200" dirty="0"/>
              <a:t>The output </a:t>
            </a:r>
            <a:r>
              <a:rPr lang="en-US" sz="2200" b="1" dirty="0"/>
              <a:t>z</a:t>
            </a:r>
            <a:r>
              <a:rPr lang="en-US" sz="2200" dirty="0"/>
              <a:t> is equal to </a:t>
            </a:r>
            <a:r>
              <a:rPr lang="en-US" sz="2200" b="1" dirty="0"/>
              <a:t>1</a:t>
            </a:r>
            <a:r>
              <a:rPr lang="en-US" sz="2200" dirty="0"/>
              <a:t> if during </a:t>
            </a:r>
            <a:r>
              <a:rPr lang="en-US" sz="2200" b="1" dirty="0"/>
              <a:t>two immediately preceding </a:t>
            </a:r>
            <a:r>
              <a:rPr lang="en-US" sz="2200" dirty="0"/>
              <a:t>clock cycles the input </a:t>
            </a:r>
            <a:r>
              <a:rPr lang="en-US" sz="2200" b="1" dirty="0"/>
              <a:t>w</a:t>
            </a:r>
            <a:r>
              <a:rPr lang="en-US" sz="2200" dirty="0"/>
              <a:t> was equal to 1. Otherwise, the value of z is equal to 0.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b="1" dirty="0"/>
              <a:t>Input-output combination: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0" y="4556002"/>
            <a:ext cx="926911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4883" y="6077172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Diagram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96806"/>
              </p:ext>
            </p:extLst>
          </p:nvPr>
        </p:nvGraphicFramePr>
        <p:xfrm>
          <a:off x="6816784" y="2030910"/>
          <a:ext cx="5263978" cy="273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99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42664" y="5106097"/>
            <a:ext cx="2063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D3FA1E5-25F8-4A6A-A612-D59A6B4315F0}"/>
                  </a:ext>
                </a:extLst>
              </p:cNvPr>
              <p:cNvSpPr/>
              <p:nvPr/>
            </p:nvSpPr>
            <p:spPr>
              <a:xfrm>
                <a:off x="1921226" y="184867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D3FA1E5-25F8-4A6A-A612-D59A6B431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26" y="1848670"/>
                <a:ext cx="1195754" cy="9425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5EA6568-B8A2-4A54-8BA1-DDE838CE1E62}"/>
                  </a:ext>
                </a:extLst>
              </p:cNvPr>
              <p:cNvSpPr/>
              <p:nvPr/>
            </p:nvSpPr>
            <p:spPr>
              <a:xfrm>
                <a:off x="3547562" y="4254245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5EA6568-B8A2-4A54-8BA1-DDE838CE1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62" y="4254245"/>
                <a:ext cx="1195754" cy="9425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EA090C4-B007-4C66-90CF-0B9418F18B74}"/>
              </a:ext>
            </a:extLst>
          </p:cNvPr>
          <p:cNvCxnSpPr>
            <a:cxnSpLocks/>
          </p:cNvCxnSpPr>
          <p:nvPr/>
        </p:nvCxnSpPr>
        <p:spPr>
          <a:xfrm flipV="1">
            <a:off x="1216671" y="2000769"/>
            <a:ext cx="865601" cy="486021"/>
          </a:xfrm>
          <a:prstGeom prst="curvedConnector4">
            <a:avLst>
              <a:gd name="adj1" fmla="val -18622"/>
              <a:gd name="adj2" fmla="val 13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80F50-2698-468E-B70F-B332F86FCE4F}"/>
                  </a:ext>
                </a:extLst>
              </p:cNvPr>
              <p:cNvSpPr txBox="1"/>
              <p:nvPr/>
            </p:nvSpPr>
            <p:spPr>
              <a:xfrm>
                <a:off x="181963" y="2042702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80F50-2698-468E-B70F-B332F86FC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3" y="2042702"/>
                <a:ext cx="854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4091DA4-80AC-4A7C-8CF8-EEAFC46A041A}"/>
              </a:ext>
            </a:extLst>
          </p:cNvPr>
          <p:cNvSpPr/>
          <p:nvPr/>
        </p:nvSpPr>
        <p:spPr>
          <a:xfrm>
            <a:off x="1160399" y="2472723"/>
            <a:ext cx="893737" cy="152097"/>
          </a:xfrm>
          <a:custGeom>
            <a:avLst/>
            <a:gdLst>
              <a:gd name="connsiteX0" fmla="*/ 0 w 872197"/>
              <a:gd name="connsiteY0" fmla="*/ 0 h 221151"/>
              <a:gd name="connsiteX1" fmla="*/ 379828 w 872197"/>
              <a:gd name="connsiteY1" fmla="*/ 196947 h 221151"/>
              <a:gd name="connsiteX2" fmla="*/ 872197 w 872197"/>
              <a:gd name="connsiteY2" fmla="*/ 211015 h 22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97" h="221151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93AFFC9-C1F9-4577-8008-D73E76758EF0}"/>
                  </a:ext>
                </a:extLst>
              </p:cNvPr>
              <p:cNvSpPr/>
              <p:nvPr/>
            </p:nvSpPr>
            <p:spPr>
              <a:xfrm>
                <a:off x="5034876" y="184867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93AFFC9-C1F9-4577-8008-D73E76758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876" y="1848670"/>
                <a:ext cx="1195754" cy="9425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DFAB2E-F775-4BFA-9694-F798CA663720}"/>
                  </a:ext>
                </a:extLst>
              </p:cNvPr>
              <p:cNvSpPr txBox="1"/>
              <p:nvPr/>
            </p:nvSpPr>
            <p:spPr>
              <a:xfrm>
                <a:off x="5504385" y="3308676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DFAB2E-F775-4BFA-9694-F798CA66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5" y="3308676"/>
                <a:ext cx="8546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5F01E02-EFA1-4C28-8F44-28C9B6C60755}"/>
              </a:ext>
            </a:extLst>
          </p:cNvPr>
          <p:cNvCxnSpPr>
            <a:stCxn id="29" idx="7"/>
            <a:endCxn id="34" idx="1"/>
          </p:cNvCxnSpPr>
          <p:nvPr/>
        </p:nvCxnSpPr>
        <p:spPr>
          <a:xfrm rot="5400000" flipH="1" flipV="1">
            <a:off x="4075928" y="852639"/>
            <a:ext cx="12700" cy="2268124"/>
          </a:xfrm>
          <a:prstGeom prst="curvedConnector3">
            <a:avLst>
              <a:gd name="adj1" fmla="val 2886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C810321-F809-4BEA-B0F3-266A80EF663A}"/>
              </a:ext>
            </a:extLst>
          </p:cNvPr>
          <p:cNvCxnSpPr>
            <a:stCxn id="34" idx="4"/>
            <a:endCxn id="30" idx="6"/>
          </p:cNvCxnSpPr>
          <p:nvPr/>
        </p:nvCxnSpPr>
        <p:spPr>
          <a:xfrm rot="5400000">
            <a:off x="4220881" y="3313641"/>
            <a:ext cx="1934308" cy="889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91DB2F67-5972-47D5-9353-6F90E966246A}"/>
              </a:ext>
            </a:extLst>
          </p:cNvPr>
          <p:cNvCxnSpPr>
            <a:stCxn id="30" idx="2"/>
            <a:endCxn id="29" idx="4"/>
          </p:cNvCxnSpPr>
          <p:nvPr/>
        </p:nvCxnSpPr>
        <p:spPr>
          <a:xfrm rot="10800000">
            <a:off x="2519104" y="2791205"/>
            <a:ext cx="1028459" cy="1934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1FFD7B-AE09-4100-8AFC-830BC6692656}"/>
                  </a:ext>
                </a:extLst>
              </p:cNvPr>
              <p:cNvSpPr txBox="1"/>
              <p:nvPr/>
            </p:nvSpPr>
            <p:spPr>
              <a:xfrm>
                <a:off x="3653653" y="1263557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1FFD7B-AE09-4100-8AFC-830BC669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53" y="1263557"/>
                <a:ext cx="854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652523-C9A4-471B-9C49-20C4B1CC2D26}"/>
                  </a:ext>
                </a:extLst>
              </p:cNvPr>
              <p:cNvSpPr txBox="1"/>
              <p:nvPr/>
            </p:nvSpPr>
            <p:spPr>
              <a:xfrm>
                <a:off x="3763853" y="570212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652523-C9A4-471B-9C49-20C4B1CC2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53" y="5702123"/>
                <a:ext cx="854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C42F4E4-E9B5-49D0-A6A5-080FA84CFFA2}"/>
              </a:ext>
            </a:extLst>
          </p:cNvPr>
          <p:cNvCxnSpPr>
            <a:stCxn id="34" idx="3"/>
            <a:endCxn id="29" idx="5"/>
          </p:cNvCxnSpPr>
          <p:nvPr/>
        </p:nvCxnSpPr>
        <p:spPr>
          <a:xfrm rot="5400000">
            <a:off x="4075928" y="1519112"/>
            <a:ext cx="12700" cy="2268124"/>
          </a:xfrm>
          <a:prstGeom prst="curvedConnector3">
            <a:avLst>
              <a:gd name="adj1" fmla="val 2886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ACFC13F-6D07-42C7-A802-2B8BD8D70F55}"/>
              </a:ext>
            </a:extLst>
          </p:cNvPr>
          <p:cNvSpPr/>
          <p:nvPr/>
        </p:nvSpPr>
        <p:spPr>
          <a:xfrm>
            <a:off x="3648931" y="4960140"/>
            <a:ext cx="1070997" cy="741983"/>
          </a:xfrm>
          <a:custGeom>
            <a:avLst/>
            <a:gdLst>
              <a:gd name="connsiteX0" fmla="*/ 1015740 w 1070997"/>
              <a:gd name="connsiteY0" fmla="*/ 0 h 714847"/>
              <a:gd name="connsiteX1" fmla="*/ 1043876 w 1070997"/>
              <a:gd name="connsiteY1" fmla="*/ 520505 h 714847"/>
              <a:gd name="connsiteX2" fmla="*/ 678116 w 1070997"/>
              <a:gd name="connsiteY2" fmla="*/ 703385 h 714847"/>
              <a:gd name="connsiteX3" fmla="*/ 45069 w 1070997"/>
              <a:gd name="connsiteY3" fmla="*/ 647114 h 714847"/>
              <a:gd name="connsiteX4" fmla="*/ 101340 w 1070997"/>
              <a:gd name="connsiteY4" fmla="*/ 253219 h 71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997" h="714847">
                <a:moveTo>
                  <a:pt x="1015740" y="0"/>
                </a:moveTo>
                <a:cubicBezTo>
                  <a:pt x="1057943" y="201637"/>
                  <a:pt x="1100147" y="403274"/>
                  <a:pt x="1043876" y="520505"/>
                </a:cubicBezTo>
                <a:cubicBezTo>
                  <a:pt x="987605" y="637736"/>
                  <a:pt x="844584" y="682284"/>
                  <a:pt x="678116" y="703385"/>
                </a:cubicBezTo>
                <a:cubicBezTo>
                  <a:pt x="511648" y="724487"/>
                  <a:pt x="141198" y="722142"/>
                  <a:pt x="45069" y="647114"/>
                </a:cubicBezTo>
                <a:cubicBezTo>
                  <a:pt x="-51060" y="572086"/>
                  <a:pt x="25140" y="412652"/>
                  <a:pt x="101340" y="2532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1D7F15-4AFB-403F-9241-E37FFD3D673D}"/>
              </a:ext>
            </a:extLst>
          </p:cNvPr>
          <p:cNvCxnSpPr>
            <a:cxnSpLocks/>
          </p:cNvCxnSpPr>
          <p:nvPr/>
        </p:nvCxnSpPr>
        <p:spPr>
          <a:xfrm flipV="1">
            <a:off x="3750271" y="5106097"/>
            <a:ext cx="112542" cy="1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49229B-A023-4E0C-9661-516A4B8FCCA0}"/>
                  </a:ext>
                </a:extLst>
              </p:cNvPr>
              <p:cNvSpPr txBox="1"/>
              <p:nvPr/>
            </p:nvSpPr>
            <p:spPr>
              <a:xfrm>
                <a:off x="1649471" y="3758359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49229B-A023-4E0C-9661-516A4B8F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471" y="3758359"/>
                <a:ext cx="8546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443B1-DD4E-42C4-8E92-A46AFB41E820}"/>
                  </a:ext>
                </a:extLst>
              </p:cNvPr>
              <p:cNvSpPr txBox="1"/>
              <p:nvPr/>
            </p:nvSpPr>
            <p:spPr>
              <a:xfrm>
                <a:off x="3718132" y="305391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443B1-DD4E-42C4-8E92-A46AFB41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32" y="3053913"/>
                <a:ext cx="854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6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32" grpId="0"/>
      <p:bldP spid="33" grpId="0" animBg="1"/>
      <p:bldP spid="35" grpId="0"/>
      <p:bldP spid="39" grpId="0"/>
      <p:bldP spid="40" grpId="0"/>
      <p:bldP spid="42" grpId="0" animBg="1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8357" y="5404022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Diagram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5791200" y="2331306"/>
              <a:ext cx="5263978" cy="34664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60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4699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4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49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671409"/>
                  </p:ext>
                </p:extLst>
              </p:nvPr>
            </p:nvGraphicFramePr>
            <p:xfrm>
              <a:off x="5791200" y="2331306"/>
              <a:ext cx="5263978" cy="34664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/>
                    <a:gridCol w="1115988"/>
                    <a:gridCol w="1115988"/>
                    <a:gridCol w="1916014"/>
                  </a:tblGrid>
                  <a:tr h="546993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" t="-2381" r="-373224" b="-17238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93" t="-258333" r="-273224" b="-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58333" r="-171739" b="-60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19" y="2117583"/>
            <a:ext cx="380100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2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955589" y="2323071"/>
              <a:ext cx="5263978" cy="35159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60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54792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618920"/>
                  </p:ext>
                </p:extLst>
              </p:nvPr>
            </p:nvGraphicFramePr>
            <p:xfrm>
              <a:off x="955589" y="2323071"/>
              <a:ext cx="5263978" cy="35159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/>
                    <a:gridCol w="1115988"/>
                    <a:gridCol w="1115988"/>
                    <a:gridCol w="1916014"/>
                  </a:tblGrid>
                  <a:tr h="554792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6" t="-2347" r="-373770" b="-17183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57377" r="-27173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93" t="-257377" r="-173224" b="-60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50" y="1680692"/>
            <a:ext cx="537285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3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268999"/>
            <a:ext cx="12192000" cy="32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3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368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Problem: </a:t>
            </a:r>
          </a:p>
          <a:p>
            <a:pPr marL="0" indent="0">
              <a:buNone/>
            </a:pPr>
            <a:r>
              <a:rPr lang="en-US" sz="2200" dirty="0"/>
              <a:t>We wish to design a circuit that meets the following specification:</a:t>
            </a:r>
          </a:p>
          <a:p>
            <a:pPr lvl="1"/>
            <a:r>
              <a:rPr lang="en-US" sz="2200" dirty="0"/>
              <a:t>The circuit has one input, </a:t>
            </a:r>
            <a:r>
              <a:rPr lang="en-US" sz="2200" b="1" dirty="0"/>
              <a:t>w</a:t>
            </a:r>
            <a:r>
              <a:rPr lang="en-US" sz="2200" dirty="0"/>
              <a:t>, and one output, </a:t>
            </a:r>
            <a:r>
              <a:rPr lang="en-US" sz="2200" b="1" dirty="0"/>
              <a:t>z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All changes in the circuit occur on the positive edge of a clock signal.</a:t>
            </a:r>
          </a:p>
          <a:p>
            <a:pPr lvl="1"/>
            <a:r>
              <a:rPr lang="en-US" sz="2200" dirty="0"/>
              <a:t>The output </a:t>
            </a:r>
            <a:r>
              <a:rPr lang="en-US" sz="2200" b="1" dirty="0"/>
              <a:t>z</a:t>
            </a:r>
            <a:r>
              <a:rPr lang="en-US" sz="2200" dirty="0"/>
              <a:t> is equal to </a:t>
            </a:r>
            <a:r>
              <a:rPr lang="en-US" sz="2200" b="1" dirty="0"/>
              <a:t>1</a:t>
            </a:r>
            <a:r>
              <a:rPr lang="en-US" sz="2200" dirty="0"/>
              <a:t> if during </a:t>
            </a:r>
            <a:r>
              <a:rPr lang="en-US" sz="2200" b="1" dirty="0"/>
              <a:t>two immediate </a:t>
            </a:r>
            <a:r>
              <a:rPr lang="en-US" sz="2200" dirty="0"/>
              <a:t>clock cycles the input </a:t>
            </a:r>
            <a:r>
              <a:rPr lang="en-US" sz="2200" b="1" dirty="0"/>
              <a:t>w</a:t>
            </a:r>
            <a:r>
              <a:rPr lang="en-US" sz="2200" dirty="0"/>
              <a:t> was equal to 1. Otherwise, the value of z is equal to 0.</a:t>
            </a:r>
          </a:p>
          <a:p>
            <a:pPr marL="0" indent="0">
              <a:buNone/>
            </a:pPr>
            <a:r>
              <a:rPr lang="en-US" sz="2400" b="1" dirty="0"/>
              <a:t>Input-output combination: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04206"/>
            <a:ext cx="989785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2003</Words>
  <Application>Microsoft Office PowerPoint</Application>
  <PresentationFormat>Widescreen</PresentationFormat>
  <Paragraphs>716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CSE 460: VLSI Design (Lab) </vt:lpstr>
      <vt:lpstr>Finite State Machine</vt:lpstr>
      <vt:lpstr>PowerPoint Presentation</vt:lpstr>
      <vt:lpstr>Moore Type FSM</vt:lpstr>
      <vt:lpstr>Moore Type FSM</vt:lpstr>
      <vt:lpstr>Moore Type FSM</vt:lpstr>
      <vt:lpstr>Moore Type FSM</vt:lpstr>
      <vt:lpstr>Moore Type FSM</vt:lpstr>
      <vt:lpstr>Mealy Type FSM</vt:lpstr>
      <vt:lpstr>Mealy Type FSM</vt:lpstr>
      <vt:lpstr>Mealy Type FSM</vt:lpstr>
      <vt:lpstr>Mealy Type FSM</vt:lpstr>
      <vt:lpstr>Mealy Type FSM</vt:lpstr>
      <vt:lpstr>An Example</vt:lpstr>
      <vt:lpstr>PowerPoint Presentation</vt:lpstr>
      <vt:lpstr>PowerPoint Presentation</vt:lpstr>
      <vt:lpstr>State assigned table  (Moore Type)</vt:lpstr>
      <vt:lpstr>Timing diagrams (Moore Type)</vt:lpstr>
      <vt:lpstr>An Example</vt:lpstr>
      <vt:lpstr>PowerPoint Presentation</vt:lpstr>
      <vt:lpstr>PowerPoint Presentation</vt:lpstr>
      <vt:lpstr>State assigned table  (Mealy type)</vt:lpstr>
      <vt:lpstr>State assigned table  (Mealy type)</vt:lpstr>
      <vt:lpstr>Timing diagrams (Mealy Type)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460: VLSI Design (Lab)</dc:title>
  <dc:creator>nazmul turjo</dc:creator>
  <cp:lastModifiedBy>nazmul turjo</cp:lastModifiedBy>
  <cp:revision>48</cp:revision>
  <dcterms:created xsi:type="dcterms:W3CDTF">2021-03-21T02:44:56Z</dcterms:created>
  <dcterms:modified xsi:type="dcterms:W3CDTF">2021-07-03T13:18:50Z</dcterms:modified>
</cp:coreProperties>
</file>