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Raleway"/>
      <p:regular r:id="rId28"/>
      <p:bold r:id="rId29"/>
      <p:italic r:id="rId30"/>
      <p:boldItalic r:id="rId31"/>
    </p:embeddedFont>
    <p:embeddedFont>
      <p:font typeface="Proxima Nova"/>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0E045FA-A97C-46F8-9957-8B56C57E6762}">
  <a:tblStyle styleId="{60E045FA-A97C-46F8-9957-8B56C57E67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aleway-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aleway-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4.xml"/><Relationship Id="rId33" Type="http://schemas.openxmlformats.org/officeDocument/2006/relationships/font" Target="fonts/ProximaNova-bold.fntdata"/><Relationship Id="rId10" Type="http://schemas.openxmlformats.org/officeDocument/2006/relationships/slide" Target="slides/slide3.xml"/><Relationship Id="rId32" Type="http://schemas.openxmlformats.org/officeDocument/2006/relationships/font" Target="fonts/ProximaNova-regular.fntdata"/><Relationship Id="rId13" Type="http://schemas.openxmlformats.org/officeDocument/2006/relationships/slide" Target="slides/slide6.xml"/><Relationship Id="rId35" Type="http://schemas.openxmlformats.org/officeDocument/2006/relationships/font" Target="fonts/ProximaNova-boldItalic.fntdata"/><Relationship Id="rId12" Type="http://schemas.openxmlformats.org/officeDocument/2006/relationships/slide" Target="slides/slide5.xml"/><Relationship Id="rId34" Type="http://schemas.openxmlformats.org/officeDocument/2006/relationships/font" Target="fonts/ProximaNova-italic.fntdata"/><Relationship Id="rId15" Type="http://schemas.openxmlformats.org/officeDocument/2006/relationships/slide" Target="slides/slide8.xml"/><Relationship Id="rId37" Type="http://schemas.openxmlformats.org/officeDocument/2006/relationships/font" Target="fonts/Lato-bold.fntdata"/><Relationship Id="rId14" Type="http://schemas.openxmlformats.org/officeDocument/2006/relationships/slide" Target="slides/slide7.xml"/><Relationship Id="rId36" Type="http://schemas.openxmlformats.org/officeDocument/2006/relationships/font" Target="fonts/Lato-regular.fntdata"/><Relationship Id="rId17" Type="http://schemas.openxmlformats.org/officeDocument/2006/relationships/slide" Target="slides/slide10.xml"/><Relationship Id="rId39" Type="http://schemas.openxmlformats.org/officeDocument/2006/relationships/font" Target="fonts/Lato-boldItalic.fntdata"/><Relationship Id="rId16" Type="http://schemas.openxmlformats.org/officeDocument/2006/relationships/slide" Target="slides/slide9.xml"/><Relationship Id="rId38" Type="http://schemas.openxmlformats.org/officeDocument/2006/relationships/font" Target="fonts/La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c27a8ab52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c27a8ab52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c2d848d6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c2d848d6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c27a8ab52_0_1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c27a8ab52_0_1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c27a8ab52_0_1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c27a8ab52_0_1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c300e69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c300e69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c2d848d6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c2d848d6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c27a8ab52_0_1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c27a8ab52_0_1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c300e69b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c300e69b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c27a8ab52_0_1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c27a8ab52_0_1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c27a8ab52_0_1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c27a8ab52_0_1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c27a8ab52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c27a8ab52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c27a8ab5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c27a8ab5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c27a8ab52_0_1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c27a8ab52_0_1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c27a8ab52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c27a8ab52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c27a8ab52_0_1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c27a8ab52_0_1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c27a8ab52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c27a8ab52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c2d848d6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c2d848d6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c2d848d6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c2d848d6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c2d848d6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c2d848d6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c27a8ab52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c27a8ab52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86" name="Shape 86"/>
        <p:cNvGrpSpPr/>
        <p:nvPr/>
      </p:nvGrpSpPr>
      <p:grpSpPr>
        <a:xfrm>
          <a:off x="0" y="0"/>
          <a:ext cx="0" cy="0"/>
          <a:chOff x="0" y="0"/>
          <a:chExt cx="0" cy="0"/>
        </a:xfrm>
      </p:grpSpPr>
      <p:cxnSp>
        <p:nvCxnSpPr>
          <p:cNvPr id="87" name="Google Shape;87;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88" name="Google Shape;88;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9" name="Google Shape;89;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90" name="Google Shape;9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91" name="Shape 91"/>
        <p:cNvGrpSpPr/>
        <p:nvPr/>
      </p:nvGrpSpPr>
      <p:grpSpPr>
        <a:xfrm>
          <a:off x="0" y="0"/>
          <a:ext cx="0" cy="0"/>
          <a:chOff x="0" y="0"/>
          <a:chExt cx="0" cy="0"/>
        </a:xfrm>
      </p:grpSpPr>
      <p:cxnSp>
        <p:nvCxnSpPr>
          <p:cNvPr id="92" name="Google Shape;92;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93" name="Google Shape;93;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4" name="Google Shape;9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5" name="Shape 95"/>
        <p:cNvGrpSpPr/>
        <p:nvPr/>
      </p:nvGrpSpPr>
      <p:grpSpPr>
        <a:xfrm>
          <a:off x="0" y="0"/>
          <a:ext cx="0" cy="0"/>
          <a:chOff x="0" y="0"/>
          <a:chExt cx="0" cy="0"/>
        </a:xfrm>
      </p:grpSpPr>
      <p:sp>
        <p:nvSpPr>
          <p:cNvPr id="96" name="Google Shape;96;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3" name="Google Shape;103;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4" name="Google Shape;10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 name="Google Shape;10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1" name="Google Shape;11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118" name="Google Shape;118;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9" name="Google Shape;119;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0" name="Google Shape;120;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2" name="Shape 122"/>
        <p:cNvGrpSpPr/>
        <p:nvPr/>
      </p:nvGrpSpPr>
      <p:grpSpPr>
        <a:xfrm>
          <a:off x="0" y="0"/>
          <a:ext cx="0" cy="0"/>
          <a:chOff x="0" y="0"/>
          <a:chExt cx="0" cy="0"/>
        </a:xfrm>
      </p:grpSpPr>
      <p:sp>
        <p:nvSpPr>
          <p:cNvPr id="123" name="Google Shape;123;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124" name="Google Shape;12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5" name="Shape 125"/>
        <p:cNvGrpSpPr/>
        <p:nvPr/>
      </p:nvGrpSpPr>
      <p:grpSpPr>
        <a:xfrm>
          <a:off x="0" y="0"/>
          <a:ext cx="0" cy="0"/>
          <a:chOff x="0" y="0"/>
          <a:chExt cx="0" cy="0"/>
        </a:xfrm>
      </p:grpSpPr>
      <p:sp>
        <p:nvSpPr>
          <p:cNvPr id="126" name="Google Shape;126;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128" name="Google Shape;128;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0" name="Shape 130"/>
        <p:cNvGrpSpPr/>
        <p:nvPr/>
      </p:nvGrpSpPr>
      <p:grpSpPr>
        <a:xfrm>
          <a:off x="0" y="0"/>
          <a:ext cx="0" cy="0"/>
          <a:chOff x="0" y="0"/>
          <a:chExt cx="0" cy="0"/>
        </a:xfrm>
      </p:grpSpPr>
      <p:sp>
        <p:nvSpPr>
          <p:cNvPr id="131" name="Google Shape;13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5" name="Google Shape;8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cs.cmu.edu/~yh/files/GCfA.pdf" TargetMode="External"/><Relationship Id="rId4" Type="http://schemas.openxmlformats.org/officeDocument/2006/relationships/hyperlink" Target="http://www.eecg.utoronto.ca/~jayar/mie324/musicgenr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mdeff/fm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Decibel"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25"/>
          <p:cNvSpPr txBox="1"/>
          <p:nvPr>
            <p:ph idx="4294967295" type="ctrTitle"/>
          </p:nvPr>
        </p:nvSpPr>
        <p:spPr>
          <a:xfrm>
            <a:off x="510450" y="860400"/>
            <a:ext cx="8123100" cy="158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lt1"/>
                </a:solidFill>
                <a:latin typeface="Raleway"/>
                <a:ea typeface="Raleway"/>
                <a:cs typeface="Raleway"/>
                <a:sym typeface="Raleway"/>
              </a:rPr>
              <a:t>MUSIC GENRE CLASSIFICATION</a:t>
            </a:r>
            <a:endParaRPr b="1" sz="4000">
              <a:solidFill>
                <a:schemeClr val="lt1"/>
              </a:solidFill>
              <a:latin typeface="Raleway"/>
              <a:ea typeface="Raleway"/>
              <a:cs typeface="Raleway"/>
              <a:sym typeface="Raleway"/>
            </a:endParaRPr>
          </a:p>
          <a:p>
            <a:pPr indent="0" lvl="0" marL="0" rtl="0" algn="l">
              <a:lnSpc>
                <a:spcPct val="115000"/>
              </a:lnSpc>
              <a:spcBef>
                <a:spcPts val="900"/>
              </a:spcBef>
              <a:spcAft>
                <a:spcPts val="900"/>
              </a:spcAft>
              <a:buNone/>
            </a:pPr>
            <a:r>
              <a:t/>
            </a:r>
            <a:endParaRPr sz="4000">
              <a:solidFill>
                <a:schemeClr val="lt1"/>
              </a:solidFill>
            </a:endParaRPr>
          </a:p>
        </p:txBody>
      </p:sp>
      <p:sp>
        <p:nvSpPr>
          <p:cNvPr id="137" name="Google Shape;137;p25"/>
          <p:cNvSpPr txBox="1"/>
          <p:nvPr>
            <p:ph idx="4294967295" type="subTitle"/>
          </p:nvPr>
        </p:nvSpPr>
        <p:spPr>
          <a:xfrm>
            <a:off x="510450" y="3673638"/>
            <a:ext cx="8123100" cy="6300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Saurabh Parkar | Vaibhav Saraf | Sanjan Vijayakumar</a:t>
            </a:r>
            <a:endParaRPr>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196" name="Google Shape;196;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666666"/>
                </a:solidFill>
              </a:rPr>
              <a:t>This work aims to provide a comparative study between - </a:t>
            </a:r>
            <a:endParaRPr b="1" sz="1600">
              <a:solidFill>
                <a:srgbClr val="666666"/>
              </a:solidFill>
            </a:endParaRPr>
          </a:p>
          <a:p>
            <a:pPr indent="0" lvl="0" marL="0" rtl="0" algn="l">
              <a:spcBef>
                <a:spcPts val="1200"/>
              </a:spcBef>
              <a:spcAft>
                <a:spcPts val="0"/>
              </a:spcAft>
              <a:buNone/>
            </a:pPr>
            <a:r>
              <a:rPr lang="en" sz="1600">
                <a:solidFill>
                  <a:srgbClr val="666666"/>
                </a:solidFill>
              </a:rPr>
              <a:t>1) the deep learning based models which only require the spectrogram as input and, </a:t>
            </a:r>
            <a:endParaRPr sz="1600">
              <a:solidFill>
                <a:srgbClr val="666666"/>
              </a:solidFill>
            </a:endParaRPr>
          </a:p>
          <a:p>
            <a:pPr indent="0" lvl="0" marL="0" rtl="0" algn="l">
              <a:spcBef>
                <a:spcPts val="1200"/>
              </a:spcBef>
              <a:spcAft>
                <a:spcPts val="0"/>
              </a:spcAft>
              <a:buNone/>
            </a:pPr>
            <a:r>
              <a:rPr lang="en" sz="1600">
                <a:solidFill>
                  <a:srgbClr val="666666"/>
                </a:solidFill>
              </a:rPr>
              <a:t>2) the traditional machine learning classifiers trained on the csv files.</a:t>
            </a:r>
            <a:endParaRPr sz="1600">
              <a:solidFill>
                <a:srgbClr val="666666"/>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CLASSICAL MODELS</a:t>
            </a:r>
            <a:endParaRPr/>
          </a:p>
        </p:txBody>
      </p:sp>
      <p:sp>
        <p:nvSpPr>
          <p:cNvPr id="202" name="Google Shape;202;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Classical Models approach  makes predictions based on the csv features like MFCC frequency, Tonnetz, Zero crossing  rate</a:t>
            </a:r>
            <a:endParaRPr sz="1600"/>
          </a:p>
          <a:p>
            <a:pPr indent="-330200" lvl="0" marL="457200" rtl="0" algn="l">
              <a:spcBef>
                <a:spcPts val="0"/>
              </a:spcBef>
              <a:spcAft>
                <a:spcPts val="0"/>
              </a:spcAft>
              <a:buSzPts val="1600"/>
              <a:buChar char="●"/>
            </a:pPr>
            <a:r>
              <a:rPr lang="en" sz="1600"/>
              <a:t>Each track </a:t>
            </a:r>
            <a:r>
              <a:rPr lang="en" sz="1600"/>
              <a:t>was divided into 12 equal parts and aggregates like mean, median, mode, etc of all the features were calculated for each of those 12 parts</a:t>
            </a:r>
            <a:endParaRPr sz="1600"/>
          </a:p>
          <a:p>
            <a:pPr indent="-330200" lvl="0" marL="457200" rtl="0" algn="just">
              <a:spcBef>
                <a:spcPts val="0"/>
              </a:spcBef>
              <a:spcAft>
                <a:spcPts val="0"/>
              </a:spcAft>
              <a:buClr>
                <a:srgbClr val="616161"/>
              </a:buClr>
              <a:buSzPts val="1600"/>
              <a:buChar char="●"/>
            </a:pPr>
            <a:r>
              <a:rPr lang="en" sz="1600">
                <a:solidFill>
                  <a:srgbClr val="616161"/>
                </a:solidFill>
              </a:rPr>
              <a:t>LightGBM and XGBoost are both gradient boosting frameworks that use decision tree based learning algorithms</a:t>
            </a:r>
            <a:endParaRPr sz="1600">
              <a:solidFill>
                <a:srgbClr val="616161"/>
              </a:solidFill>
            </a:endParaRPr>
          </a:p>
          <a:p>
            <a:pPr indent="-330200" lvl="0" marL="457200" rtl="0" algn="just">
              <a:spcBef>
                <a:spcPts val="0"/>
              </a:spcBef>
              <a:spcAft>
                <a:spcPts val="0"/>
              </a:spcAft>
              <a:buClr>
                <a:srgbClr val="616161"/>
              </a:buClr>
              <a:buSzPts val="1600"/>
              <a:buFont typeface="Arial"/>
              <a:buChar char="●"/>
            </a:pPr>
            <a:r>
              <a:rPr lang="en" sz="1600">
                <a:solidFill>
                  <a:srgbClr val="616161"/>
                </a:solidFill>
                <a:highlight>
                  <a:srgbClr val="FFFFFF"/>
                </a:highlight>
              </a:rPr>
              <a:t>The </a:t>
            </a:r>
            <a:r>
              <a:rPr b="1" lang="en" sz="1600">
                <a:solidFill>
                  <a:srgbClr val="616161"/>
                </a:solidFill>
                <a:highlight>
                  <a:srgbClr val="FFFFFF"/>
                </a:highlight>
              </a:rPr>
              <a:t>LightGBM</a:t>
            </a:r>
            <a:r>
              <a:rPr lang="en" sz="1600">
                <a:solidFill>
                  <a:srgbClr val="616161"/>
                </a:solidFill>
                <a:highlight>
                  <a:srgbClr val="FFFFFF"/>
                </a:highlight>
              </a:rPr>
              <a:t> model uses </a:t>
            </a:r>
            <a:r>
              <a:rPr b="1" lang="en" sz="1600">
                <a:solidFill>
                  <a:srgbClr val="616161"/>
                </a:solidFill>
                <a:highlight>
                  <a:srgbClr val="FFFFFF"/>
                </a:highlight>
              </a:rPr>
              <a:t>XGBoost</a:t>
            </a:r>
            <a:r>
              <a:rPr lang="en" sz="1600">
                <a:solidFill>
                  <a:srgbClr val="616161"/>
                </a:solidFill>
                <a:highlight>
                  <a:srgbClr val="FFFFFF"/>
                </a:highlight>
              </a:rPr>
              <a:t> as a baseline and outperforms it in training speed and the dataset sizes it can handle</a:t>
            </a:r>
            <a:endParaRPr sz="1600">
              <a:solidFill>
                <a:srgbClr val="61616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CLASSICAL MODELS METRICS</a:t>
            </a:r>
            <a:endParaRPr/>
          </a:p>
        </p:txBody>
      </p:sp>
      <p:graphicFrame>
        <p:nvGraphicFramePr>
          <p:cNvPr id="208" name="Google Shape;208;p36"/>
          <p:cNvGraphicFramePr/>
          <p:nvPr/>
        </p:nvGraphicFramePr>
        <p:xfrm>
          <a:off x="848725" y="1930632"/>
          <a:ext cx="3000000" cy="3000000"/>
        </p:xfrm>
        <a:graphic>
          <a:graphicData uri="http://schemas.openxmlformats.org/drawingml/2006/table">
            <a:tbl>
              <a:tblPr>
                <a:noFill/>
                <a:tableStyleId>{60E045FA-A97C-46F8-9957-8B56C57E6762}</a:tableStyleId>
              </a:tblPr>
              <a:tblGrid>
                <a:gridCol w="1133425"/>
                <a:gridCol w="2265150"/>
                <a:gridCol w="1563175"/>
                <a:gridCol w="1484225"/>
                <a:gridCol w="1123450"/>
              </a:tblGrid>
              <a:tr h="425425">
                <a:tc>
                  <a:txBody>
                    <a:bodyPr/>
                    <a:lstStyle/>
                    <a:p>
                      <a:pPr indent="0" lvl="0" marL="0" rtl="0" algn="l">
                        <a:spcBef>
                          <a:spcPts val="0"/>
                        </a:spcBef>
                        <a:spcAft>
                          <a:spcPts val="0"/>
                        </a:spcAft>
                        <a:buNone/>
                      </a:pPr>
                      <a:r>
                        <a:rPr lang="en"/>
                        <a:t>Sr. No</a:t>
                      </a:r>
                      <a:endParaRPr/>
                    </a:p>
                  </a:txBody>
                  <a:tcPr marT="91425" marB="91425" marR="91425" marL="91425"/>
                </a:tc>
                <a:tc>
                  <a:txBody>
                    <a:bodyPr/>
                    <a:lstStyle/>
                    <a:p>
                      <a:pPr indent="0" lvl="0" marL="0" rtl="0" algn="l">
                        <a:spcBef>
                          <a:spcPts val="0"/>
                        </a:spcBef>
                        <a:spcAft>
                          <a:spcPts val="0"/>
                        </a:spcAft>
                        <a:buNone/>
                      </a:pPr>
                      <a:r>
                        <a:rPr lang="en"/>
                        <a:t>Models</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r>
              <a:tr h="3674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LDA</a:t>
                      </a:r>
                      <a:endParaRPr/>
                    </a:p>
                  </a:txBody>
                  <a:tcPr marT="91425" marB="91425" marR="91425" marL="91425"/>
                </a:tc>
                <a:tc>
                  <a:txBody>
                    <a:bodyPr/>
                    <a:lstStyle/>
                    <a:p>
                      <a:pPr indent="0" lvl="0" marL="0" rtl="0" algn="l">
                        <a:spcBef>
                          <a:spcPts val="0"/>
                        </a:spcBef>
                        <a:spcAft>
                          <a:spcPts val="0"/>
                        </a:spcAft>
                        <a:buNone/>
                      </a:pPr>
                      <a:r>
                        <a:rPr lang="en"/>
                        <a:t>55.75%</a:t>
                      </a:r>
                      <a:endParaRPr/>
                    </a:p>
                  </a:txBody>
                  <a:tcPr marT="91425" marB="91425" marR="91425" marL="91425"/>
                </a:tc>
                <a:tc>
                  <a:txBody>
                    <a:bodyPr/>
                    <a:lstStyle/>
                    <a:p>
                      <a:pPr indent="0" lvl="0" marL="0" rtl="0" algn="l">
                        <a:spcBef>
                          <a:spcPts val="0"/>
                        </a:spcBef>
                        <a:spcAft>
                          <a:spcPts val="0"/>
                        </a:spcAft>
                        <a:buNone/>
                      </a:pPr>
                      <a:r>
                        <a:rPr lang="en"/>
                        <a:t>0.56</a:t>
                      </a:r>
                      <a:endParaRPr/>
                    </a:p>
                  </a:txBody>
                  <a:tcPr marT="91425" marB="91425" marR="91425" marL="91425"/>
                </a:tc>
                <a:tc>
                  <a:txBody>
                    <a:bodyPr/>
                    <a:lstStyle/>
                    <a:p>
                      <a:pPr indent="0" lvl="0" marL="0" rtl="0" algn="l">
                        <a:spcBef>
                          <a:spcPts val="0"/>
                        </a:spcBef>
                        <a:spcAft>
                          <a:spcPts val="0"/>
                        </a:spcAft>
                        <a:buNone/>
                      </a:pPr>
                      <a:r>
                        <a:rPr lang="en"/>
                        <a:t>0.56</a:t>
                      </a:r>
                      <a:endParaRPr/>
                    </a:p>
                  </a:txBody>
                  <a:tcPr marT="91425" marB="91425" marR="91425" marL="91425"/>
                </a:tc>
              </a:tr>
              <a:tr h="3674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XGBoost</a:t>
                      </a:r>
                      <a:endParaRPr/>
                    </a:p>
                  </a:txBody>
                  <a:tcPr marT="91425" marB="91425" marR="91425" marL="91425"/>
                </a:tc>
                <a:tc>
                  <a:txBody>
                    <a:bodyPr/>
                    <a:lstStyle/>
                    <a:p>
                      <a:pPr indent="0" lvl="0" marL="0" rtl="0" algn="l">
                        <a:spcBef>
                          <a:spcPts val="0"/>
                        </a:spcBef>
                        <a:spcAft>
                          <a:spcPts val="0"/>
                        </a:spcAft>
                        <a:buNone/>
                      </a:pPr>
                      <a:r>
                        <a:rPr lang="en"/>
                        <a:t>57.41%</a:t>
                      </a:r>
                      <a:endParaRPr/>
                    </a:p>
                  </a:txBody>
                  <a:tcPr marT="91425" marB="91425" marR="91425" marL="91425"/>
                </a:tc>
                <a:tc>
                  <a:txBody>
                    <a:bodyPr/>
                    <a:lstStyle/>
                    <a:p>
                      <a:pPr indent="0" lvl="0" marL="0" rtl="0" algn="l">
                        <a:spcBef>
                          <a:spcPts val="0"/>
                        </a:spcBef>
                        <a:spcAft>
                          <a:spcPts val="0"/>
                        </a:spcAft>
                        <a:buNone/>
                      </a:pPr>
                      <a:r>
                        <a:rPr lang="en"/>
                        <a:t>0.57</a:t>
                      </a:r>
                      <a:endParaRPr/>
                    </a:p>
                  </a:txBody>
                  <a:tcPr marT="91425" marB="91425" marR="91425" marL="91425"/>
                </a:tc>
                <a:tc>
                  <a:txBody>
                    <a:bodyPr/>
                    <a:lstStyle/>
                    <a:p>
                      <a:pPr indent="0" lvl="0" marL="0" rtl="0" algn="l">
                        <a:spcBef>
                          <a:spcPts val="0"/>
                        </a:spcBef>
                        <a:spcAft>
                          <a:spcPts val="0"/>
                        </a:spcAft>
                        <a:buNone/>
                      </a:pPr>
                      <a:r>
                        <a:rPr lang="en"/>
                        <a:t>0.57</a:t>
                      </a:r>
                      <a:endParaRPr/>
                    </a:p>
                  </a:txBody>
                  <a:tcPr marT="91425" marB="91425" marR="91425" marL="91425"/>
                </a:tc>
              </a:tr>
              <a:tr h="5602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Logistic Regression </a:t>
                      </a:r>
                      <a:endParaRPr/>
                    </a:p>
                    <a:p>
                      <a:pPr indent="0" lvl="0" marL="0" rtl="0" algn="l">
                        <a:spcBef>
                          <a:spcPts val="0"/>
                        </a:spcBef>
                        <a:spcAft>
                          <a:spcPts val="0"/>
                        </a:spcAft>
                        <a:buNone/>
                      </a:pPr>
                      <a:r>
                        <a:rPr lang="en"/>
                        <a:t>(L1 regularised)</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57.45% </a:t>
                      </a:r>
                      <a:endParaRPr/>
                    </a:p>
                  </a:txBody>
                  <a:tcPr marT="91425" marB="91425" marR="91425" marL="91425"/>
                </a:tc>
                <a:tc>
                  <a:txBody>
                    <a:bodyPr/>
                    <a:lstStyle/>
                    <a:p>
                      <a:pPr indent="0" lvl="0" marL="0" rtl="0" algn="l">
                        <a:spcBef>
                          <a:spcPts val="0"/>
                        </a:spcBef>
                        <a:spcAft>
                          <a:spcPts val="0"/>
                        </a:spcAft>
                        <a:buNone/>
                      </a:pPr>
                      <a:r>
                        <a:rPr lang="en"/>
                        <a:t>0.56</a:t>
                      </a:r>
                      <a:endParaRPr/>
                    </a:p>
                  </a:txBody>
                  <a:tcPr marT="91425" marB="91425" marR="91425" marL="91425"/>
                </a:tc>
                <a:tc>
                  <a:txBody>
                    <a:bodyPr/>
                    <a:lstStyle/>
                    <a:p>
                      <a:pPr indent="0" lvl="0" marL="0" rtl="0" algn="l">
                        <a:spcBef>
                          <a:spcPts val="0"/>
                        </a:spcBef>
                        <a:spcAft>
                          <a:spcPts val="0"/>
                        </a:spcAft>
                        <a:buNone/>
                      </a:pPr>
                      <a:r>
                        <a:rPr lang="en"/>
                        <a:t>0.57</a:t>
                      </a:r>
                      <a:endParaRPr/>
                    </a:p>
                  </a:txBody>
                  <a:tcPr marT="91425" marB="91425" marR="91425" marL="91425"/>
                </a:tc>
              </a:tr>
              <a:tr h="402350">
                <a:tc>
                  <a:txBody>
                    <a:bodyPr/>
                    <a:lstStyle/>
                    <a:p>
                      <a:pPr indent="0" lvl="0" marL="0" rtl="0" algn="l">
                        <a:spcBef>
                          <a:spcPts val="0"/>
                        </a:spcBef>
                        <a:spcAft>
                          <a:spcPts val="0"/>
                        </a:spcAft>
                        <a:buNone/>
                      </a:pPr>
                      <a:r>
                        <a:rPr lang="en"/>
                        <a:t>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SVM</a:t>
                      </a:r>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62%</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0.62</a:t>
                      </a:r>
                      <a:endParaRPr/>
                    </a:p>
                  </a:txBody>
                  <a:tcPr marT="91425" marB="91425" marR="91425" marL="91425"/>
                </a:tc>
                <a:tc>
                  <a:txBody>
                    <a:bodyPr/>
                    <a:lstStyle/>
                    <a:p>
                      <a:pPr indent="0" lvl="0" marL="0" rtl="0" algn="l">
                        <a:spcBef>
                          <a:spcPts val="0"/>
                        </a:spcBef>
                        <a:spcAft>
                          <a:spcPts val="0"/>
                        </a:spcAft>
                        <a:buNone/>
                      </a:pPr>
                      <a:r>
                        <a:rPr lang="en"/>
                        <a:t>0.62</a:t>
                      </a:r>
                      <a:endParaRPr/>
                    </a:p>
                  </a:txBody>
                  <a:tcPr marT="91425" marB="91425" marR="91425" marL="91425"/>
                </a:tc>
              </a:tr>
              <a:tr h="396200">
                <a:tc>
                  <a:txBody>
                    <a:bodyPr/>
                    <a:lstStyle/>
                    <a:p>
                      <a:pPr indent="0" lvl="0" marL="0" rtl="0" algn="l">
                        <a:spcBef>
                          <a:spcPts val="0"/>
                        </a:spcBef>
                        <a:spcAft>
                          <a:spcPts val="0"/>
                        </a:spcAft>
                        <a:buNone/>
                      </a:pPr>
                      <a:r>
                        <a:rPr lang="en"/>
                        <a:t>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LGBM</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64%</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0.63</a:t>
                      </a:r>
                      <a:endParaRPr/>
                    </a:p>
                  </a:txBody>
                  <a:tcPr marT="91425" marB="91425" marR="91425" marL="91425"/>
                </a:tc>
                <a:tc>
                  <a:txBody>
                    <a:bodyPr/>
                    <a:lstStyle/>
                    <a:p>
                      <a:pPr indent="0" lvl="0" marL="0" rtl="0" algn="l">
                        <a:spcBef>
                          <a:spcPts val="0"/>
                        </a:spcBef>
                        <a:spcAft>
                          <a:spcPts val="0"/>
                        </a:spcAft>
                        <a:buNone/>
                      </a:pPr>
                      <a:r>
                        <a:rPr lang="en"/>
                        <a:t>0.63</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37"/>
          <p:cNvPicPr preferRelativeResize="0"/>
          <p:nvPr/>
        </p:nvPicPr>
        <p:blipFill>
          <a:blip r:embed="rId3">
            <a:alphaModFix/>
          </a:blip>
          <a:stretch>
            <a:fillRect/>
          </a:stretch>
        </p:blipFill>
        <p:spPr>
          <a:xfrm>
            <a:off x="2106138" y="641938"/>
            <a:ext cx="4931724" cy="3859625"/>
          </a:xfrm>
          <a:prstGeom prst="rect">
            <a:avLst/>
          </a:prstGeom>
          <a:noFill/>
          <a:ln>
            <a:noFill/>
          </a:ln>
        </p:spPr>
      </p:pic>
      <p:sp>
        <p:nvSpPr>
          <p:cNvPr id="214" name="Google Shape;214;p37"/>
          <p:cNvSpPr txBox="1"/>
          <p:nvPr/>
        </p:nvSpPr>
        <p:spPr>
          <a:xfrm>
            <a:off x="2145900" y="4621100"/>
            <a:ext cx="48522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Confusion Matrix (LGBM)</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 APPROACH</a:t>
            </a:r>
            <a:endParaRPr/>
          </a:p>
        </p:txBody>
      </p:sp>
      <p:sp>
        <p:nvSpPr>
          <p:cNvPr id="220" name="Google Shape;220;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CNN approach helps to make predictions based on the visual features extracted from the spectrograms.</a:t>
            </a:r>
            <a:endParaRPr sz="1600"/>
          </a:p>
          <a:p>
            <a:pPr indent="-330200" lvl="0" marL="457200" rtl="0" algn="l">
              <a:spcBef>
                <a:spcPts val="0"/>
              </a:spcBef>
              <a:spcAft>
                <a:spcPts val="0"/>
              </a:spcAft>
              <a:buClr>
                <a:srgbClr val="FFFFFF"/>
              </a:buClr>
              <a:buSzPts val="1600"/>
              <a:buChar char="●"/>
            </a:pPr>
            <a:r>
              <a:t/>
            </a:r>
            <a:endParaRPr sz="1600"/>
          </a:p>
          <a:p>
            <a:pPr indent="-330200" lvl="0" marL="457200" rtl="0" algn="l">
              <a:spcBef>
                <a:spcPts val="0"/>
              </a:spcBef>
              <a:spcAft>
                <a:spcPts val="0"/>
              </a:spcAft>
              <a:buSzPts val="1600"/>
              <a:buChar char="●"/>
            </a:pPr>
            <a:r>
              <a:rPr lang="en" sz="1600"/>
              <a:t>The RNN approach makes predictions by summarizing the extracted audio features along the temporal co</a:t>
            </a:r>
            <a:r>
              <a:rPr lang="en" sz="1600"/>
              <a:t>m</a:t>
            </a:r>
            <a:r>
              <a:rPr lang="en" sz="1600"/>
              <a:t>ponent</a:t>
            </a:r>
            <a:endParaRPr sz="1600"/>
          </a:p>
          <a:p>
            <a:pPr indent="-330200" lvl="0" marL="457200" rtl="0" algn="l">
              <a:spcBef>
                <a:spcPts val="0"/>
              </a:spcBef>
              <a:spcAft>
                <a:spcPts val="0"/>
              </a:spcAft>
              <a:buClr>
                <a:srgbClr val="FFFFFF"/>
              </a:buClr>
              <a:buSzPts val="1600"/>
              <a:buChar char="●"/>
            </a:pPr>
            <a:r>
              <a:t/>
            </a:r>
            <a:endParaRPr sz="1600"/>
          </a:p>
          <a:p>
            <a:pPr indent="-330200" lvl="0" marL="457200" rtl="0" algn="l">
              <a:spcBef>
                <a:spcPts val="0"/>
              </a:spcBef>
              <a:spcAft>
                <a:spcPts val="0"/>
              </a:spcAft>
              <a:buSzPts val="1600"/>
              <a:buChar char="●"/>
            </a:pPr>
            <a:r>
              <a:rPr lang="en" sz="1600"/>
              <a:t>Combining RNN with CNN (C-RNN) can help to introduce time sequential information to the features extracted from the spectrograms.</a:t>
            </a:r>
            <a:endParaRPr sz="1600"/>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SPECTROGRAM MODELS METRICS</a:t>
            </a:r>
            <a:endParaRPr/>
          </a:p>
        </p:txBody>
      </p:sp>
      <p:graphicFrame>
        <p:nvGraphicFramePr>
          <p:cNvPr id="226" name="Google Shape;226;p39"/>
          <p:cNvGraphicFramePr/>
          <p:nvPr/>
        </p:nvGraphicFramePr>
        <p:xfrm>
          <a:off x="837375" y="2003675"/>
          <a:ext cx="3000000" cy="3000000"/>
        </p:xfrm>
        <a:graphic>
          <a:graphicData uri="http://schemas.openxmlformats.org/drawingml/2006/table">
            <a:tbl>
              <a:tblPr>
                <a:noFill/>
                <a:tableStyleId>{60E045FA-A97C-46F8-9957-8B56C57E6762}</a:tableStyleId>
              </a:tblPr>
              <a:tblGrid>
                <a:gridCol w="1516150"/>
                <a:gridCol w="1516150"/>
                <a:gridCol w="1516150"/>
                <a:gridCol w="1516150"/>
                <a:gridCol w="1516150"/>
              </a:tblGrid>
              <a:tr h="578125">
                <a:tc>
                  <a:txBody>
                    <a:bodyPr/>
                    <a:lstStyle/>
                    <a:p>
                      <a:pPr indent="0" lvl="0" marL="0" rtl="0" algn="l">
                        <a:spcBef>
                          <a:spcPts val="0"/>
                        </a:spcBef>
                        <a:spcAft>
                          <a:spcPts val="0"/>
                        </a:spcAft>
                        <a:buNone/>
                      </a:pPr>
                      <a:r>
                        <a:rPr lang="en"/>
                        <a:t>Sr. No</a:t>
                      </a:r>
                      <a:endParaRPr/>
                    </a:p>
                  </a:txBody>
                  <a:tcPr marT="91425" marB="91425" marR="91425" marL="91425"/>
                </a:tc>
                <a:tc>
                  <a:txBody>
                    <a:bodyPr/>
                    <a:lstStyle/>
                    <a:p>
                      <a:pPr indent="0" lvl="0" marL="0" rtl="0" algn="l">
                        <a:spcBef>
                          <a:spcPts val="0"/>
                        </a:spcBef>
                        <a:spcAft>
                          <a:spcPts val="0"/>
                        </a:spcAft>
                        <a:buNone/>
                      </a:pPr>
                      <a:r>
                        <a:rPr lang="en"/>
                        <a:t>Models</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r>
              <a:tr h="5781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CNN</a:t>
                      </a:r>
                      <a:endParaRPr/>
                    </a:p>
                  </a:txBody>
                  <a:tcPr marT="91425" marB="91425" marR="91425" marL="91425"/>
                </a:tc>
                <a:tc>
                  <a:txBody>
                    <a:bodyPr/>
                    <a:lstStyle/>
                    <a:p>
                      <a:pPr indent="0" lvl="0" marL="0" rtl="0" algn="l">
                        <a:spcBef>
                          <a:spcPts val="0"/>
                        </a:spcBef>
                        <a:spcAft>
                          <a:spcPts val="0"/>
                        </a:spcAft>
                        <a:buNone/>
                      </a:pPr>
                      <a:r>
                        <a:rPr lang="en"/>
                        <a:t>52.87%</a:t>
                      </a:r>
                      <a:endParaRPr/>
                    </a:p>
                  </a:txBody>
                  <a:tcPr marT="91425" marB="91425" marR="91425" marL="91425"/>
                </a:tc>
                <a:tc>
                  <a:txBody>
                    <a:bodyPr/>
                    <a:lstStyle/>
                    <a:p>
                      <a:pPr indent="0" lvl="0" marL="0" rtl="0" algn="l">
                        <a:spcBef>
                          <a:spcPts val="0"/>
                        </a:spcBef>
                        <a:spcAft>
                          <a:spcPts val="0"/>
                        </a:spcAft>
                        <a:buNone/>
                      </a:pPr>
                      <a:r>
                        <a:rPr lang="en"/>
                        <a:t>0.52</a:t>
                      </a:r>
                      <a:endParaRPr/>
                    </a:p>
                  </a:txBody>
                  <a:tcPr marT="91425" marB="91425" marR="91425" marL="91425"/>
                </a:tc>
                <a:tc>
                  <a:txBody>
                    <a:bodyPr/>
                    <a:lstStyle/>
                    <a:p>
                      <a:pPr indent="0" lvl="0" marL="0" rtl="0" algn="l">
                        <a:spcBef>
                          <a:spcPts val="0"/>
                        </a:spcBef>
                        <a:spcAft>
                          <a:spcPts val="0"/>
                        </a:spcAft>
                        <a:buNone/>
                      </a:pPr>
                      <a:r>
                        <a:rPr lang="en"/>
                        <a:t>0.53</a:t>
                      </a:r>
                      <a:endParaRPr/>
                    </a:p>
                  </a:txBody>
                  <a:tcPr marT="91425" marB="91425" marR="91425" marL="91425"/>
                </a:tc>
              </a:tr>
              <a:tr h="5837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LSTM</a:t>
                      </a:r>
                      <a:endParaRPr/>
                    </a:p>
                  </a:txBody>
                  <a:tcPr marT="91425" marB="91425" marR="91425" marL="91425"/>
                </a:tc>
                <a:tc>
                  <a:txBody>
                    <a:bodyPr/>
                    <a:lstStyle/>
                    <a:p>
                      <a:pPr indent="0" lvl="0" marL="0" rtl="0" algn="l">
                        <a:spcBef>
                          <a:spcPts val="0"/>
                        </a:spcBef>
                        <a:spcAft>
                          <a:spcPts val="0"/>
                        </a:spcAft>
                        <a:buNone/>
                      </a:pPr>
                      <a:r>
                        <a:rPr lang="en"/>
                        <a:t>50.69%</a:t>
                      </a:r>
                      <a:endParaRPr/>
                    </a:p>
                  </a:txBody>
                  <a:tcPr marT="91425" marB="91425" marR="91425" marL="91425"/>
                </a:tc>
                <a:tc>
                  <a:txBody>
                    <a:bodyPr/>
                    <a:lstStyle/>
                    <a:p>
                      <a:pPr indent="0" lvl="0" marL="0" rtl="0" algn="l">
                        <a:spcBef>
                          <a:spcPts val="0"/>
                        </a:spcBef>
                        <a:spcAft>
                          <a:spcPts val="0"/>
                        </a:spcAft>
                        <a:buNone/>
                      </a:pPr>
                      <a:r>
                        <a:rPr lang="en"/>
                        <a:t>0.51</a:t>
                      </a:r>
                      <a:endParaRPr/>
                    </a:p>
                  </a:txBody>
                  <a:tcPr marT="91425" marB="91425" marR="91425" marL="91425"/>
                </a:tc>
                <a:tc>
                  <a:txBody>
                    <a:bodyPr/>
                    <a:lstStyle/>
                    <a:p>
                      <a:pPr indent="0" lvl="0" marL="0" rtl="0" algn="l">
                        <a:spcBef>
                          <a:spcPts val="0"/>
                        </a:spcBef>
                        <a:spcAft>
                          <a:spcPts val="0"/>
                        </a:spcAft>
                        <a:buNone/>
                      </a:pPr>
                      <a:r>
                        <a:rPr lang="en"/>
                        <a:t>0.48</a:t>
                      </a:r>
                      <a:endParaRPr/>
                    </a:p>
                  </a:txBody>
                  <a:tcPr marT="91425" marB="91425" marR="91425" marL="91425"/>
                </a:tc>
              </a:tr>
              <a:tr h="57812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C-RNN</a:t>
                      </a:r>
                      <a:endParaRPr/>
                    </a:p>
                  </a:txBody>
                  <a:tcPr marT="91425" marB="91425" marR="91425" marL="91425"/>
                </a:tc>
                <a:tc>
                  <a:txBody>
                    <a:bodyPr/>
                    <a:lstStyle/>
                    <a:p>
                      <a:pPr indent="0" lvl="0" marL="0" rtl="0" algn="l">
                        <a:spcBef>
                          <a:spcPts val="0"/>
                        </a:spcBef>
                        <a:spcAft>
                          <a:spcPts val="0"/>
                        </a:spcAft>
                        <a:buNone/>
                      </a:pPr>
                      <a:r>
                        <a:rPr lang="en"/>
                        <a:t>55.48%</a:t>
                      </a:r>
                      <a:endParaRPr/>
                    </a:p>
                  </a:txBody>
                  <a:tcPr marT="91425" marB="91425" marR="91425" marL="91425"/>
                </a:tc>
                <a:tc>
                  <a:txBody>
                    <a:bodyPr/>
                    <a:lstStyle/>
                    <a:p>
                      <a:pPr indent="0" lvl="0" marL="0" rtl="0" algn="l">
                        <a:spcBef>
                          <a:spcPts val="0"/>
                        </a:spcBef>
                        <a:spcAft>
                          <a:spcPts val="0"/>
                        </a:spcAft>
                        <a:buNone/>
                      </a:pPr>
                      <a:r>
                        <a:rPr lang="en"/>
                        <a:t>0.55</a:t>
                      </a:r>
                      <a:endParaRPr/>
                    </a:p>
                  </a:txBody>
                  <a:tcPr marT="91425" marB="91425" marR="91425" marL="91425"/>
                </a:tc>
                <a:tc>
                  <a:txBody>
                    <a:bodyPr/>
                    <a:lstStyle/>
                    <a:p>
                      <a:pPr indent="0" lvl="0" marL="0" rtl="0" algn="l">
                        <a:spcBef>
                          <a:spcPts val="0"/>
                        </a:spcBef>
                        <a:spcAft>
                          <a:spcPts val="0"/>
                        </a:spcAft>
                        <a:buNone/>
                      </a:pPr>
                      <a:r>
                        <a:rPr lang="en"/>
                        <a:t>0.55</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40"/>
          <p:cNvPicPr preferRelativeResize="0"/>
          <p:nvPr/>
        </p:nvPicPr>
        <p:blipFill>
          <a:blip r:embed="rId3">
            <a:alphaModFix/>
          </a:blip>
          <a:stretch>
            <a:fillRect/>
          </a:stretch>
        </p:blipFill>
        <p:spPr>
          <a:xfrm>
            <a:off x="1995750" y="555550"/>
            <a:ext cx="5152501" cy="4032400"/>
          </a:xfrm>
          <a:prstGeom prst="rect">
            <a:avLst/>
          </a:prstGeom>
          <a:noFill/>
          <a:ln>
            <a:noFill/>
          </a:ln>
        </p:spPr>
      </p:pic>
      <p:sp>
        <p:nvSpPr>
          <p:cNvPr id="232" name="Google Shape;232;p40"/>
          <p:cNvSpPr txBox="1"/>
          <p:nvPr/>
        </p:nvSpPr>
        <p:spPr>
          <a:xfrm>
            <a:off x="2231250" y="4587950"/>
            <a:ext cx="4681500" cy="6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Confusion Matrix (C-RNN)</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238" name="Google Shape;238;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Improving the accuracy on the present dataset by fine tuning the models and including metadata features</a:t>
            </a:r>
            <a:endParaRPr sz="1800"/>
          </a:p>
          <a:p>
            <a:pPr indent="-342900" lvl="0" marL="457200" rtl="0" algn="l">
              <a:spcBef>
                <a:spcPts val="0"/>
              </a:spcBef>
              <a:spcAft>
                <a:spcPts val="0"/>
              </a:spcAft>
              <a:buSzPts val="1800"/>
              <a:buChar char="●"/>
            </a:pPr>
            <a:r>
              <a:rPr lang="en" sz="1800"/>
              <a:t>Working with MFCC values might yield a better accuracy</a:t>
            </a:r>
            <a:endParaRPr sz="1800"/>
          </a:p>
          <a:p>
            <a:pPr indent="-342900" lvl="0" marL="457200" rtl="0" algn="l">
              <a:spcBef>
                <a:spcPts val="0"/>
              </a:spcBef>
              <a:spcAft>
                <a:spcPts val="0"/>
              </a:spcAft>
              <a:buSzPts val="1800"/>
              <a:buChar char="●"/>
            </a:pPr>
            <a:r>
              <a:rPr lang="en" sz="1800"/>
              <a:t>Extending the models to work with FMA Full  dataset which contains 100,000+ untrimmed audio clips with </a:t>
            </a:r>
            <a:r>
              <a:rPr lang="en" sz="1800">
                <a:solidFill>
                  <a:srgbClr val="434343"/>
                </a:solidFill>
                <a:highlight>
                  <a:srgbClr val="FFFFFF"/>
                </a:highlight>
              </a:rPr>
              <a:t>161 unbalanced genres.</a:t>
            </a:r>
            <a:endParaRPr sz="1800">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4" name="Google Shape;244;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objective of our project was to accurately classify music audio samples to their correct genre. We achieved over 55% accuracy in several models with 64% being the highest.</a:t>
            </a:r>
            <a:endParaRPr sz="1600"/>
          </a:p>
          <a:p>
            <a:pPr indent="-330200" lvl="0" marL="457200" rtl="0" algn="l">
              <a:spcBef>
                <a:spcPts val="0"/>
              </a:spcBef>
              <a:spcAft>
                <a:spcPts val="0"/>
              </a:spcAft>
              <a:buSzPts val="1600"/>
              <a:buChar char="●"/>
            </a:pPr>
            <a:r>
              <a:rPr lang="en" sz="1600"/>
              <a:t>Accuracy can be increased by using more accurate samples of each genre</a:t>
            </a:r>
            <a:endParaRPr sz="1600"/>
          </a:p>
          <a:p>
            <a:pPr indent="-330200" lvl="0" marL="457200" rtl="0" algn="l">
              <a:spcBef>
                <a:spcPts val="0"/>
              </a:spcBef>
              <a:spcAft>
                <a:spcPts val="0"/>
              </a:spcAft>
              <a:buSzPts val="1600"/>
              <a:buChar char="●"/>
            </a:pPr>
            <a:r>
              <a:rPr lang="en" sz="1600"/>
              <a:t>At the same time, as the number of genres increase, correctly classifying genres for a 30s audio clip becomes a difficult task.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50" name="Google Shape;250;p43"/>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Tutorial on MFCC</a:t>
            </a:r>
            <a:r>
              <a:rPr lang="en"/>
              <a:t>:</a:t>
            </a:r>
            <a:endParaRPr/>
          </a:p>
          <a:p>
            <a:pPr indent="-311150" lvl="0" marL="457200" rtl="0" algn="l">
              <a:spcBef>
                <a:spcPts val="1600"/>
              </a:spcBef>
              <a:spcAft>
                <a:spcPts val="0"/>
              </a:spcAft>
              <a:buSzPts val="1300"/>
              <a:buChar char="●"/>
            </a:pPr>
            <a:r>
              <a:rPr lang="en"/>
              <a:t>http://practicalcryptography.com/miscellaneous/machine-learning/guide-mel-frequency-c epstral-coefficients-mfccs/ </a:t>
            </a:r>
            <a:endParaRPr/>
          </a:p>
          <a:p>
            <a:pPr indent="0" lvl="0" marL="0" rtl="0" algn="l">
              <a:spcBef>
                <a:spcPts val="1600"/>
              </a:spcBef>
              <a:spcAft>
                <a:spcPts val="0"/>
              </a:spcAft>
              <a:buNone/>
            </a:pPr>
            <a:r>
              <a:rPr lang="en"/>
              <a:t>Papers on Music Genre Classification:</a:t>
            </a:r>
            <a:r>
              <a:rPr lang="en"/>
              <a:t> </a:t>
            </a:r>
            <a:endParaRPr/>
          </a:p>
          <a:p>
            <a:pPr indent="-311150" lvl="0" marL="457200" rtl="0" algn="l">
              <a:spcBef>
                <a:spcPts val="1600"/>
              </a:spcBef>
              <a:spcAft>
                <a:spcPts val="0"/>
              </a:spcAft>
              <a:buClr>
                <a:srgbClr val="434343"/>
              </a:buClr>
              <a:buSzPts val="1300"/>
              <a:buChar char="●"/>
            </a:pPr>
            <a:r>
              <a:rPr lang="en">
                <a:solidFill>
                  <a:srgbClr val="434343"/>
                </a:solidFill>
              </a:rPr>
              <a:t>http://cs229.stanford.edu/proj2018/report/53.pdf </a:t>
            </a:r>
            <a:endParaRPr>
              <a:solidFill>
                <a:srgbClr val="434343"/>
              </a:solidFill>
            </a:endParaRPr>
          </a:p>
          <a:p>
            <a:pPr indent="-311150" lvl="0" marL="457200" rtl="0" algn="l">
              <a:spcBef>
                <a:spcPts val="0"/>
              </a:spcBef>
              <a:spcAft>
                <a:spcPts val="0"/>
              </a:spcAft>
              <a:buClr>
                <a:srgbClr val="434343"/>
              </a:buClr>
              <a:buSzPts val="1300"/>
              <a:buChar char="●"/>
            </a:pPr>
            <a:r>
              <a:rPr lang="en" u="sng">
                <a:solidFill>
                  <a:srgbClr val="434343"/>
                </a:solidFill>
                <a:hlinkClick r:id="rId3"/>
              </a:rPr>
              <a:t>http://www.cs.cmu.edu/~yh/files/GCfA.pdf</a:t>
            </a:r>
            <a:endParaRPr>
              <a:solidFill>
                <a:srgbClr val="434343"/>
              </a:solidFill>
            </a:endParaRPr>
          </a:p>
          <a:p>
            <a:pPr indent="-311150" lvl="0" marL="457200" rtl="0" algn="l">
              <a:spcBef>
                <a:spcPts val="0"/>
              </a:spcBef>
              <a:spcAft>
                <a:spcPts val="0"/>
              </a:spcAft>
              <a:buClr>
                <a:srgbClr val="434343"/>
              </a:buClr>
              <a:buSzPts val="1300"/>
              <a:buChar char="●"/>
            </a:pPr>
            <a:r>
              <a:rPr lang="en" u="sng">
                <a:solidFill>
                  <a:srgbClr val="434343"/>
                </a:solidFill>
                <a:hlinkClick r:id="rId4"/>
              </a:rPr>
              <a:t>http://www.eecg.utoronto.ca/~jayar/mie324/musicgenre.pdf</a:t>
            </a:r>
            <a:endParaRPr>
              <a:solidFill>
                <a:srgbClr val="434343"/>
              </a:solidFill>
            </a:endParaRPr>
          </a:p>
          <a:p>
            <a:pPr indent="-311150" lvl="0" marL="457200" rtl="0" algn="l">
              <a:spcBef>
                <a:spcPts val="0"/>
              </a:spcBef>
              <a:spcAft>
                <a:spcPts val="0"/>
              </a:spcAft>
              <a:buClr>
                <a:srgbClr val="434343"/>
              </a:buClr>
              <a:buSzPts val="1300"/>
              <a:buChar char="●"/>
            </a:pPr>
            <a:r>
              <a:rPr lang="en">
                <a:solidFill>
                  <a:srgbClr val="434343"/>
                </a:solidFill>
              </a:rPr>
              <a:t>https://www.researchgate.net/publication/324218667_Music_Genre_Classification_using _Machine_Learning_Techniques/ </a:t>
            </a:r>
            <a:endParaRPr>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143" name="Google Shape;143;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Introduction</a:t>
            </a:r>
            <a:endParaRPr sz="1600"/>
          </a:p>
          <a:p>
            <a:pPr indent="-330200" lvl="0" marL="457200" rtl="0" algn="l">
              <a:spcBef>
                <a:spcPts val="0"/>
              </a:spcBef>
              <a:spcAft>
                <a:spcPts val="0"/>
              </a:spcAft>
              <a:buSzPts val="1600"/>
              <a:buChar char="●"/>
            </a:pPr>
            <a:r>
              <a:rPr lang="en" sz="1600"/>
              <a:t>Dataset</a:t>
            </a:r>
            <a:endParaRPr sz="1600"/>
          </a:p>
          <a:p>
            <a:pPr indent="-330200" lvl="0" marL="457200" rtl="0" algn="l">
              <a:spcBef>
                <a:spcPts val="0"/>
              </a:spcBef>
              <a:spcAft>
                <a:spcPts val="0"/>
              </a:spcAft>
              <a:buSzPts val="1600"/>
              <a:buChar char="●"/>
            </a:pPr>
            <a:r>
              <a:rPr lang="en" sz="1600"/>
              <a:t>Feature Definitions</a:t>
            </a:r>
            <a:endParaRPr sz="1600"/>
          </a:p>
          <a:p>
            <a:pPr indent="-330200" lvl="0" marL="457200" rtl="0" algn="l">
              <a:spcBef>
                <a:spcPts val="0"/>
              </a:spcBef>
              <a:spcAft>
                <a:spcPts val="0"/>
              </a:spcAft>
              <a:buSzPts val="1600"/>
              <a:buChar char="●"/>
            </a:pPr>
            <a:r>
              <a:rPr lang="en" sz="1600"/>
              <a:t>Pre-processing</a:t>
            </a:r>
            <a:endParaRPr sz="1600"/>
          </a:p>
          <a:p>
            <a:pPr indent="-330200" lvl="0" marL="457200" rtl="0" algn="l">
              <a:spcBef>
                <a:spcPts val="0"/>
              </a:spcBef>
              <a:spcAft>
                <a:spcPts val="0"/>
              </a:spcAft>
              <a:buSzPts val="1600"/>
              <a:buChar char="●"/>
            </a:pPr>
            <a:r>
              <a:rPr lang="en" sz="1600"/>
              <a:t>Classical/ Neural Network Models</a:t>
            </a:r>
            <a:endParaRPr sz="1600"/>
          </a:p>
          <a:p>
            <a:pPr indent="-330200" lvl="0" marL="457200" rtl="0" algn="l">
              <a:spcBef>
                <a:spcPts val="0"/>
              </a:spcBef>
              <a:spcAft>
                <a:spcPts val="0"/>
              </a:spcAft>
              <a:buSzPts val="1600"/>
              <a:buChar char="●"/>
            </a:pPr>
            <a:r>
              <a:rPr lang="en" sz="1600"/>
              <a:t>Classical/ Neural Network model </a:t>
            </a:r>
            <a:r>
              <a:rPr lang="en" sz="1600"/>
              <a:t>Metrics</a:t>
            </a:r>
            <a:endParaRPr sz="1600"/>
          </a:p>
          <a:p>
            <a:pPr indent="-330200" lvl="0" marL="457200" rtl="0" algn="l">
              <a:spcBef>
                <a:spcPts val="0"/>
              </a:spcBef>
              <a:spcAft>
                <a:spcPts val="0"/>
              </a:spcAft>
              <a:buSzPts val="1600"/>
              <a:buChar char="●"/>
            </a:pPr>
            <a:r>
              <a:rPr lang="en" sz="1600"/>
              <a:t>Future Scope</a:t>
            </a:r>
            <a:endParaRPr sz="1600"/>
          </a:p>
          <a:p>
            <a:pPr indent="-330200" lvl="0" marL="457200" rtl="0" algn="l">
              <a:spcBef>
                <a:spcPts val="0"/>
              </a:spcBef>
              <a:spcAft>
                <a:spcPts val="0"/>
              </a:spcAft>
              <a:buSzPts val="1600"/>
              <a:buChar char="●"/>
            </a:pPr>
            <a:r>
              <a:rPr lang="en" sz="1600"/>
              <a:t>Conclusion</a:t>
            </a:r>
            <a:endParaRPr sz="1600"/>
          </a:p>
          <a:p>
            <a:pPr indent="-330200" lvl="0" marL="457200" rtl="0" algn="l">
              <a:spcBef>
                <a:spcPts val="0"/>
              </a:spcBef>
              <a:spcAft>
                <a:spcPts val="0"/>
              </a:spcAft>
              <a:buSzPts val="1600"/>
              <a:buChar char="●"/>
            </a:pPr>
            <a:r>
              <a:rPr lang="en" sz="1600"/>
              <a:t>References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7200"/>
              <a:t>THANK YOU!</a:t>
            </a:r>
            <a:endParaRPr b="1" sz="7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AND MOTIVATION</a:t>
            </a:r>
            <a:endParaRPr/>
          </a:p>
        </p:txBody>
      </p:sp>
      <p:sp>
        <p:nvSpPr>
          <p:cNvPr id="149" name="Google Shape;149;p27"/>
          <p:cNvSpPr txBox="1"/>
          <p:nvPr>
            <p:ph idx="1" type="body"/>
          </p:nvPr>
        </p:nvSpPr>
        <p:spPr>
          <a:xfrm>
            <a:off x="492725" y="2078875"/>
            <a:ext cx="7688700" cy="22611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 sz="1600"/>
              <a:t>Genre classification is an important task for any music streaming/purchasing service as it helps to instantly classify songs in any given playlist or library by genre. It streamlines the user experience by allowing them to sort through music based on their genre preference and find music similar to the genres they like.</a:t>
            </a:r>
            <a:endParaRPr sz="1600"/>
          </a:p>
          <a:p>
            <a:pPr indent="-330200" lvl="0" marL="457200" rtl="0" algn="just">
              <a:spcBef>
                <a:spcPts val="0"/>
              </a:spcBef>
              <a:spcAft>
                <a:spcPts val="0"/>
              </a:spcAft>
              <a:buClr>
                <a:srgbClr val="FFFFFF"/>
              </a:buClr>
              <a:buSzPts val="1600"/>
              <a:buChar char="●"/>
            </a:pPr>
            <a:r>
              <a:t/>
            </a:r>
            <a:endParaRPr sz="1600"/>
          </a:p>
          <a:p>
            <a:pPr indent="-330200" lvl="0" marL="457200" rtl="0" algn="just">
              <a:spcBef>
                <a:spcPts val="0"/>
              </a:spcBef>
              <a:spcAft>
                <a:spcPts val="0"/>
              </a:spcAft>
              <a:buSzPts val="1600"/>
              <a:buChar char="●"/>
            </a:pPr>
            <a:r>
              <a:rPr lang="en" sz="1600"/>
              <a:t>In this project, we plan to build models to classify audio clips into one of the 8 different music genres using various machine learning approaches.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55" name="Google Shape;155;p28"/>
          <p:cNvSpPr txBox="1"/>
          <p:nvPr>
            <p:ph idx="1" type="body"/>
          </p:nvPr>
        </p:nvSpPr>
        <p:spPr>
          <a:xfrm>
            <a:off x="729450" y="1940700"/>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616161"/>
              </a:buClr>
              <a:buSzPts val="1600"/>
              <a:buFont typeface="Proxima Nova"/>
              <a:buChar char="●"/>
            </a:pPr>
            <a:r>
              <a:rPr lang="en" sz="1600">
                <a:solidFill>
                  <a:srgbClr val="616161"/>
                </a:solidFill>
                <a:latin typeface="Proxima Nova"/>
                <a:ea typeface="Proxima Nova"/>
                <a:cs typeface="Proxima Nova"/>
                <a:sym typeface="Proxima Nova"/>
              </a:rPr>
              <a:t>Our library of audio samples was taken from the Free Music Archive (FMA) Dataset.</a:t>
            </a:r>
            <a:endParaRPr sz="1600">
              <a:solidFill>
                <a:srgbClr val="616161"/>
              </a:solidFill>
              <a:latin typeface="Proxima Nova"/>
              <a:ea typeface="Proxima Nova"/>
              <a:cs typeface="Proxima Nova"/>
              <a:sym typeface="Proxima Nova"/>
            </a:endParaRPr>
          </a:p>
          <a:p>
            <a:pPr indent="-330200" lvl="1" marL="914400" rtl="0" algn="l">
              <a:spcBef>
                <a:spcPts val="0"/>
              </a:spcBef>
              <a:spcAft>
                <a:spcPts val="0"/>
              </a:spcAft>
              <a:buClr>
                <a:srgbClr val="616161"/>
              </a:buClr>
              <a:buSzPts val="1600"/>
              <a:buFont typeface="Proxima Nova"/>
              <a:buChar char="○"/>
            </a:pPr>
            <a:r>
              <a:rPr lang="en" sz="1600">
                <a:solidFill>
                  <a:srgbClr val="616161"/>
                </a:solidFill>
                <a:latin typeface="Proxima Nova"/>
                <a:ea typeface="Proxima Nova"/>
                <a:cs typeface="Proxima Nova"/>
                <a:sym typeface="Proxima Nova"/>
              </a:rPr>
              <a:t> 8000 songs samples from 8 genres; 30s each.</a:t>
            </a:r>
            <a:endParaRPr sz="1600">
              <a:solidFill>
                <a:srgbClr val="616161"/>
              </a:solidFill>
              <a:latin typeface="Proxima Nova"/>
              <a:ea typeface="Proxima Nova"/>
              <a:cs typeface="Proxima Nova"/>
              <a:sym typeface="Proxima Nova"/>
            </a:endParaRPr>
          </a:p>
          <a:p>
            <a:pPr indent="-330200" lvl="0" marL="457200" rtl="0" algn="l">
              <a:spcBef>
                <a:spcPts val="0"/>
              </a:spcBef>
              <a:spcAft>
                <a:spcPts val="0"/>
              </a:spcAft>
              <a:buClr>
                <a:srgbClr val="616161"/>
              </a:buClr>
              <a:buSzPts val="1600"/>
              <a:buFont typeface="Proxima Nova"/>
              <a:buChar char="●"/>
            </a:pPr>
            <a:r>
              <a:rPr lang="en" sz="1600">
                <a:solidFill>
                  <a:srgbClr val="616161"/>
                </a:solidFill>
                <a:latin typeface="Proxima Nova"/>
                <a:ea typeface="Proxima Nova"/>
                <a:cs typeface="Proxima Nova"/>
                <a:sym typeface="Proxima Nova"/>
              </a:rPr>
              <a:t>Dataset is packaged with other preprocessing features such as track information, genres, and features extracted using librosa audio libraries.</a:t>
            </a:r>
            <a:endParaRPr sz="1600">
              <a:solidFill>
                <a:srgbClr val="616161"/>
              </a:solidFill>
              <a:latin typeface="Proxima Nova"/>
              <a:ea typeface="Proxima Nova"/>
              <a:cs typeface="Proxima Nova"/>
              <a:sym typeface="Proxima Nova"/>
            </a:endParaRPr>
          </a:p>
          <a:p>
            <a:pPr indent="-330200" lvl="0" marL="457200" rtl="0" algn="l">
              <a:spcBef>
                <a:spcPts val="0"/>
              </a:spcBef>
              <a:spcAft>
                <a:spcPts val="0"/>
              </a:spcAft>
              <a:buClr>
                <a:srgbClr val="616161"/>
              </a:buClr>
              <a:buSzPts val="1600"/>
              <a:buFont typeface="Proxima Nova"/>
              <a:buChar char="●"/>
            </a:pPr>
            <a:r>
              <a:rPr lang="en" sz="1600">
                <a:solidFill>
                  <a:srgbClr val="616161"/>
                </a:solidFill>
                <a:latin typeface="Proxima Nova"/>
                <a:ea typeface="Proxima Nova"/>
                <a:cs typeface="Proxima Nova"/>
                <a:sym typeface="Proxima Nova"/>
              </a:rPr>
              <a:t>It consists of three csv files - </a:t>
            </a:r>
            <a:r>
              <a:rPr lang="en" sz="1600"/>
              <a:t>features.csv,  tracks.csv, genres.csv</a:t>
            </a:r>
            <a:endParaRPr sz="1600">
              <a:solidFill>
                <a:srgbClr val="616161"/>
              </a:solidFill>
              <a:latin typeface="Proxima Nova"/>
              <a:ea typeface="Proxima Nova"/>
              <a:cs typeface="Proxima Nova"/>
              <a:sym typeface="Proxima Nova"/>
            </a:endParaRPr>
          </a:p>
          <a:p>
            <a:pPr indent="-330200" lvl="0" marL="457200" rtl="0" algn="l">
              <a:spcBef>
                <a:spcPts val="0"/>
              </a:spcBef>
              <a:spcAft>
                <a:spcPts val="0"/>
              </a:spcAft>
              <a:buClr>
                <a:srgbClr val="616161"/>
              </a:buClr>
              <a:buSzPts val="1600"/>
              <a:buFont typeface="Proxima Nova"/>
              <a:buChar char="●"/>
            </a:pPr>
            <a:r>
              <a:rPr lang="en" sz="1600">
                <a:latin typeface="Proxima Nova"/>
                <a:ea typeface="Proxima Nova"/>
                <a:cs typeface="Proxima Nova"/>
                <a:sym typeface="Proxima Nova"/>
              </a:rPr>
              <a:t>Link to dataset - </a:t>
            </a:r>
            <a:r>
              <a:rPr lang="en" sz="1600">
                <a:solidFill>
                  <a:srgbClr val="0000FF"/>
                </a:solidFill>
                <a:latin typeface="Proxima Nova"/>
                <a:ea typeface="Proxima Nova"/>
                <a:cs typeface="Proxima Nova"/>
                <a:sym typeface="Proxima Nova"/>
              </a:rPr>
              <a:t>​</a:t>
            </a:r>
            <a:r>
              <a:rPr lang="en" sz="1600" u="sng">
                <a:solidFill>
                  <a:schemeClr val="accent5"/>
                </a:solidFill>
                <a:latin typeface="Proxima Nova"/>
                <a:ea typeface="Proxima Nova"/>
                <a:cs typeface="Proxima Nova"/>
                <a:sym typeface="Proxima Nova"/>
                <a:hlinkClick r:id="rId3"/>
              </a:rPr>
              <a:t>https://github.com/mdeff/fma </a:t>
            </a:r>
            <a:endParaRPr sz="1600">
              <a:solidFill>
                <a:srgbClr val="616161"/>
              </a:solidFill>
              <a:latin typeface="Proxima Nova"/>
              <a:ea typeface="Proxima Nova"/>
              <a:cs typeface="Proxima Nova"/>
              <a:sym typeface="Proxima Nova"/>
            </a:endParaRPr>
          </a:p>
          <a:p>
            <a:pPr indent="0" lvl="0" marL="0" rtl="0" algn="l">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DEFINITIONS</a:t>
            </a:r>
            <a:endParaRPr/>
          </a:p>
        </p:txBody>
      </p:sp>
      <p:sp>
        <p:nvSpPr>
          <p:cNvPr id="161" name="Google Shape;161;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1200"/>
              </a:spcBef>
              <a:spcAft>
                <a:spcPts val="0"/>
              </a:spcAft>
              <a:buClr>
                <a:srgbClr val="666666"/>
              </a:buClr>
              <a:buSzPts val="1600"/>
              <a:buChar char="●"/>
            </a:pPr>
            <a:r>
              <a:rPr lang="en" sz="1600">
                <a:solidFill>
                  <a:srgbClr val="666666"/>
                </a:solidFill>
              </a:rPr>
              <a:t>Features are hard to identify using audio alone.</a:t>
            </a:r>
            <a:endParaRPr sz="1600">
              <a:solidFill>
                <a:srgbClr val="666666"/>
              </a:solidFill>
            </a:endParaRPr>
          </a:p>
          <a:p>
            <a:pPr indent="-330200" lvl="0" marL="457200" rtl="0" algn="just">
              <a:lnSpc>
                <a:spcPct val="100000"/>
              </a:lnSpc>
              <a:spcBef>
                <a:spcPts val="0"/>
              </a:spcBef>
              <a:spcAft>
                <a:spcPts val="0"/>
              </a:spcAft>
              <a:buClr>
                <a:srgbClr val="FFFFFF"/>
              </a:buClr>
              <a:buSzPts val="1600"/>
              <a:buChar char="●"/>
            </a:pPr>
            <a:r>
              <a:t/>
            </a:r>
            <a:endParaRPr sz="1600">
              <a:solidFill>
                <a:srgbClr val="666666"/>
              </a:solidFill>
            </a:endParaRPr>
          </a:p>
          <a:p>
            <a:pPr indent="-330200" lvl="0" marL="457200" rtl="0" algn="just">
              <a:lnSpc>
                <a:spcPct val="100000"/>
              </a:lnSpc>
              <a:spcBef>
                <a:spcPts val="0"/>
              </a:spcBef>
              <a:spcAft>
                <a:spcPts val="0"/>
              </a:spcAft>
              <a:buClr>
                <a:srgbClr val="666666"/>
              </a:buClr>
              <a:buSzPts val="1600"/>
              <a:buChar char="●"/>
            </a:pPr>
            <a:r>
              <a:rPr lang="en" sz="1600">
                <a:solidFill>
                  <a:srgbClr val="666666"/>
                </a:solidFill>
              </a:rPr>
              <a:t>Previous studies on music genre classification </a:t>
            </a:r>
            <a:r>
              <a:rPr lang="en" sz="1600">
                <a:solidFill>
                  <a:srgbClr val="666666"/>
                </a:solidFill>
              </a:rPr>
              <a:t>involves</a:t>
            </a:r>
            <a:r>
              <a:rPr lang="en" sz="1600">
                <a:solidFill>
                  <a:srgbClr val="666666"/>
                </a:solidFill>
              </a:rPr>
              <a:t> building models using a comprehensive set of features like rhythm, pitch and temporal structure.</a:t>
            </a:r>
            <a:endParaRPr sz="1600">
              <a:solidFill>
                <a:srgbClr val="666666"/>
              </a:solidFill>
            </a:endParaRPr>
          </a:p>
          <a:p>
            <a:pPr indent="-330200" lvl="0" marL="457200" rtl="0" algn="just">
              <a:lnSpc>
                <a:spcPct val="100000"/>
              </a:lnSpc>
              <a:spcBef>
                <a:spcPts val="0"/>
              </a:spcBef>
              <a:spcAft>
                <a:spcPts val="0"/>
              </a:spcAft>
              <a:buClr>
                <a:srgbClr val="FFFFFF"/>
              </a:buClr>
              <a:buSzPts val="1600"/>
              <a:buChar char="●"/>
            </a:pPr>
            <a:r>
              <a:t/>
            </a:r>
            <a:endParaRPr sz="1600">
              <a:solidFill>
                <a:srgbClr val="666666"/>
              </a:solidFill>
            </a:endParaRPr>
          </a:p>
          <a:p>
            <a:pPr indent="-330200" lvl="0" marL="457200" rtl="0" algn="just">
              <a:lnSpc>
                <a:spcPct val="100000"/>
              </a:lnSpc>
              <a:spcBef>
                <a:spcPts val="0"/>
              </a:spcBef>
              <a:spcAft>
                <a:spcPts val="0"/>
              </a:spcAft>
              <a:buClr>
                <a:srgbClr val="666666"/>
              </a:buClr>
              <a:buSzPts val="1600"/>
              <a:buChar char="●"/>
            </a:pPr>
            <a:r>
              <a:rPr lang="en" sz="1600">
                <a:solidFill>
                  <a:srgbClr val="666666"/>
                </a:solidFill>
              </a:rPr>
              <a:t>In recent times spectrograms have become a popular feature in Audio Information retrieval techniques such as speech recognition and audio similarity.  These Spectrograms can be considered as images and used to train convolutional neural networks (CNNs).</a:t>
            </a:r>
            <a:endParaRPr sz="16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67" name="Google Shape;167;p30"/>
          <p:cNvSpPr txBox="1"/>
          <p:nvPr>
            <p:ph idx="1" type="body"/>
          </p:nvPr>
        </p:nvSpPr>
        <p:spPr>
          <a:xfrm>
            <a:off x="428150" y="2078875"/>
            <a:ext cx="3842700" cy="2261100"/>
          </a:xfrm>
          <a:prstGeom prst="rect">
            <a:avLst/>
          </a:prstGeom>
        </p:spPr>
        <p:txBody>
          <a:bodyPr anchorCtr="0" anchor="t" bIns="91425" lIns="91425" spcFirstLastPara="1" rIns="91425" wrap="square" tIns="91425">
            <a:noAutofit/>
          </a:bodyPr>
          <a:lstStyle/>
          <a:p>
            <a:pPr indent="-330200" lvl="0" marL="457200" rtl="0" algn="just">
              <a:spcBef>
                <a:spcPts val="1200"/>
              </a:spcBef>
              <a:spcAft>
                <a:spcPts val="0"/>
              </a:spcAft>
              <a:buClr>
                <a:srgbClr val="666666"/>
              </a:buClr>
              <a:buSzPts val="1600"/>
              <a:buChar char="●"/>
            </a:pPr>
            <a:r>
              <a:rPr lang="en" sz="1600">
                <a:solidFill>
                  <a:srgbClr val="666666"/>
                </a:solidFill>
              </a:rPr>
              <a:t>Fourier Transform uses a signal in the time domain as input, and outputs its decomposition into frequencies. </a:t>
            </a:r>
            <a:endParaRPr sz="1600">
              <a:solidFill>
                <a:srgbClr val="666666"/>
              </a:solidFill>
            </a:endParaRPr>
          </a:p>
          <a:p>
            <a:pPr indent="-330200" lvl="0" marL="457200" rtl="0" algn="just">
              <a:spcBef>
                <a:spcPts val="0"/>
              </a:spcBef>
              <a:spcAft>
                <a:spcPts val="0"/>
              </a:spcAft>
              <a:buClr>
                <a:srgbClr val="FFFFFF"/>
              </a:buClr>
              <a:buSzPts val="1600"/>
              <a:buChar char="●"/>
            </a:pPr>
            <a:r>
              <a:t/>
            </a:r>
            <a:endParaRPr sz="1600">
              <a:solidFill>
                <a:srgbClr val="666666"/>
              </a:solidFill>
            </a:endParaRPr>
          </a:p>
          <a:p>
            <a:pPr indent="-330200" lvl="0" marL="457200" rtl="0" algn="just">
              <a:spcBef>
                <a:spcPts val="0"/>
              </a:spcBef>
              <a:spcAft>
                <a:spcPts val="0"/>
              </a:spcAft>
              <a:buClr>
                <a:srgbClr val="666666"/>
              </a:buClr>
              <a:buSzPts val="1600"/>
              <a:buChar char="●"/>
            </a:pPr>
            <a:r>
              <a:rPr lang="en" sz="1600">
                <a:solidFill>
                  <a:srgbClr val="666666"/>
                </a:solidFill>
              </a:rPr>
              <a:t>A signal in the frequency domain requires much less computational space for storage.</a:t>
            </a:r>
            <a:endParaRPr sz="1600">
              <a:solidFill>
                <a:srgbClr val="666666"/>
              </a:solidFill>
            </a:endParaRPr>
          </a:p>
          <a:p>
            <a:pPr indent="0" lvl="0" marL="0" rtl="0" algn="l">
              <a:spcBef>
                <a:spcPts val="0"/>
              </a:spcBef>
              <a:spcAft>
                <a:spcPts val="1600"/>
              </a:spcAft>
              <a:buNone/>
            </a:pPr>
            <a:r>
              <a:t/>
            </a:r>
            <a:endParaRPr/>
          </a:p>
        </p:txBody>
      </p:sp>
      <p:pic>
        <p:nvPicPr>
          <p:cNvPr id="168" name="Google Shape;168;p30"/>
          <p:cNvPicPr preferRelativeResize="0"/>
          <p:nvPr/>
        </p:nvPicPr>
        <p:blipFill>
          <a:blip r:embed="rId3">
            <a:alphaModFix/>
          </a:blip>
          <a:stretch>
            <a:fillRect/>
          </a:stretch>
        </p:blipFill>
        <p:spPr>
          <a:xfrm>
            <a:off x="4572000" y="2078875"/>
            <a:ext cx="3846150" cy="273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a:p>
            <a:pPr indent="0" lvl="0" marL="0" rtl="0" algn="l">
              <a:spcBef>
                <a:spcPts val="0"/>
              </a:spcBef>
              <a:spcAft>
                <a:spcPts val="0"/>
              </a:spcAft>
              <a:buNone/>
            </a:pPr>
            <a:r>
              <a:t/>
            </a:r>
            <a:endParaRPr/>
          </a:p>
        </p:txBody>
      </p:sp>
      <p:sp>
        <p:nvSpPr>
          <p:cNvPr id="174" name="Google Shape;174;p31"/>
          <p:cNvSpPr txBox="1"/>
          <p:nvPr>
            <p:ph idx="1" type="body"/>
          </p:nvPr>
        </p:nvSpPr>
        <p:spPr>
          <a:xfrm>
            <a:off x="729450" y="2078875"/>
            <a:ext cx="3842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solidFill>
                  <a:srgbClr val="666666"/>
                </a:solidFill>
              </a:rPr>
              <a:t>Next we transform both the y-axis (frequency) to log scale, the “color” axis (amplitude) to</a:t>
            </a:r>
            <a:r>
              <a:rPr lang="en" sz="1600">
                <a:solidFill>
                  <a:srgbClr val="666666"/>
                </a:solidFill>
                <a:uFill>
                  <a:noFill/>
                </a:uFill>
                <a:hlinkClick r:id="rId3"/>
              </a:rPr>
              <a:t> Decibels</a:t>
            </a:r>
            <a:r>
              <a:rPr lang="en" sz="1600">
                <a:solidFill>
                  <a:srgbClr val="666666"/>
                </a:solidFill>
              </a:rPr>
              <a:t>, which is basically the log scale of amplitudes and Hertz scale to </a:t>
            </a:r>
            <a:r>
              <a:rPr b="1" lang="en" sz="1600">
                <a:solidFill>
                  <a:srgbClr val="000000"/>
                </a:solidFill>
              </a:rPr>
              <a:t>Mel scale</a:t>
            </a:r>
            <a:r>
              <a:rPr lang="en" sz="1600">
                <a:solidFill>
                  <a:srgbClr val="666666"/>
                </a:solidFill>
              </a:rPr>
              <a:t>.</a:t>
            </a:r>
            <a:endParaRPr sz="1600">
              <a:solidFill>
                <a:srgbClr val="666666"/>
              </a:solidFill>
            </a:endParaRPr>
          </a:p>
          <a:p>
            <a:pPr indent="0" lvl="0" marL="0" rtl="0" algn="l">
              <a:spcBef>
                <a:spcPts val="0"/>
              </a:spcBef>
              <a:spcAft>
                <a:spcPts val="1600"/>
              </a:spcAft>
              <a:buNone/>
            </a:pPr>
            <a:r>
              <a:t/>
            </a:r>
            <a:endParaRPr/>
          </a:p>
        </p:txBody>
      </p:sp>
      <p:pic>
        <p:nvPicPr>
          <p:cNvPr id="175" name="Google Shape;175;p31"/>
          <p:cNvPicPr preferRelativeResize="0"/>
          <p:nvPr/>
        </p:nvPicPr>
        <p:blipFill>
          <a:blip r:embed="rId4">
            <a:alphaModFix/>
          </a:blip>
          <a:stretch>
            <a:fillRect/>
          </a:stretch>
        </p:blipFill>
        <p:spPr>
          <a:xfrm>
            <a:off x="4575600" y="2078875"/>
            <a:ext cx="3842550" cy="226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a:p>
            <a:pPr indent="0" lvl="0" marL="0" rtl="0" algn="l">
              <a:spcBef>
                <a:spcPts val="0"/>
              </a:spcBef>
              <a:spcAft>
                <a:spcPts val="0"/>
              </a:spcAft>
              <a:buNone/>
            </a:pPr>
            <a:r>
              <a:t/>
            </a:r>
            <a:endParaRPr/>
          </a:p>
        </p:txBody>
      </p:sp>
      <p:sp>
        <p:nvSpPr>
          <p:cNvPr id="181" name="Google Shape;181;p32"/>
          <p:cNvSpPr txBox="1"/>
          <p:nvPr>
            <p:ph idx="1" type="body"/>
          </p:nvPr>
        </p:nvSpPr>
        <p:spPr>
          <a:xfrm>
            <a:off x="729450" y="2078875"/>
            <a:ext cx="3842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Using a different colormap - </a:t>
            </a:r>
            <a:endParaRPr sz="1600"/>
          </a:p>
        </p:txBody>
      </p:sp>
      <p:pic>
        <p:nvPicPr>
          <p:cNvPr id="182" name="Google Shape;182;p32"/>
          <p:cNvPicPr preferRelativeResize="0"/>
          <p:nvPr/>
        </p:nvPicPr>
        <p:blipFill>
          <a:blip r:embed="rId3">
            <a:alphaModFix/>
          </a:blip>
          <a:stretch>
            <a:fillRect/>
          </a:stretch>
        </p:blipFill>
        <p:spPr>
          <a:xfrm>
            <a:off x="4724550" y="2006250"/>
            <a:ext cx="3775230" cy="226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MFCC SPECTROGRAMS</a:t>
            </a:r>
            <a:endParaRPr/>
          </a:p>
        </p:txBody>
      </p:sp>
      <p:pic>
        <p:nvPicPr>
          <p:cNvPr id="188" name="Google Shape;188;p33"/>
          <p:cNvPicPr preferRelativeResize="0"/>
          <p:nvPr/>
        </p:nvPicPr>
        <p:blipFill>
          <a:blip r:embed="rId3">
            <a:alphaModFix/>
          </a:blip>
          <a:stretch>
            <a:fillRect/>
          </a:stretch>
        </p:blipFill>
        <p:spPr>
          <a:xfrm>
            <a:off x="297600" y="2432502"/>
            <a:ext cx="2777625" cy="1738250"/>
          </a:xfrm>
          <a:prstGeom prst="rect">
            <a:avLst/>
          </a:prstGeom>
          <a:noFill/>
          <a:ln>
            <a:noFill/>
          </a:ln>
        </p:spPr>
      </p:pic>
      <p:pic>
        <p:nvPicPr>
          <p:cNvPr id="189" name="Google Shape;189;p33"/>
          <p:cNvPicPr preferRelativeResize="0"/>
          <p:nvPr/>
        </p:nvPicPr>
        <p:blipFill>
          <a:blip r:embed="rId4">
            <a:alphaModFix/>
          </a:blip>
          <a:stretch>
            <a:fillRect/>
          </a:stretch>
        </p:blipFill>
        <p:spPr>
          <a:xfrm>
            <a:off x="3154888" y="2454025"/>
            <a:ext cx="2880850" cy="1695200"/>
          </a:xfrm>
          <a:prstGeom prst="rect">
            <a:avLst/>
          </a:prstGeom>
          <a:noFill/>
          <a:ln>
            <a:noFill/>
          </a:ln>
        </p:spPr>
      </p:pic>
      <p:pic>
        <p:nvPicPr>
          <p:cNvPr id="190" name="Google Shape;190;p33"/>
          <p:cNvPicPr preferRelativeResize="0"/>
          <p:nvPr/>
        </p:nvPicPr>
        <p:blipFill>
          <a:blip r:embed="rId5">
            <a:alphaModFix/>
          </a:blip>
          <a:stretch>
            <a:fillRect/>
          </a:stretch>
        </p:blipFill>
        <p:spPr>
          <a:xfrm>
            <a:off x="6115425" y="2454025"/>
            <a:ext cx="2880777" cy="169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