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350" r:id="rId2"/>
    <p:sldId id="342" r:id="rId3"/>
    <p:sldId id="355" r:id="rId4"/>
    <p:sldId id="343" r:id="rId5"/>
    <p:sldId id="344" r:id="rId6"/>
    <p:sldId id="345" r:id="rId7"/>
    <p:sldId id="353" r:id="rId8"/>
    <p:sldId id="354" r:id="rId9"/>
    <p:sldId id="356" r:id="rId10"/>
    <p:sldId id="34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45" autoAdjust="0"/>
    <p:restoredTop sz="93901" autoAdjust="0"/>
  </p:normalViewPr>
  <p:slideViewPr>
    <p:cSldViewPr>
      <p:cViewPr>
        <p:scale>
          <a:sx n="66" d="100"/>
          <a:sy n="66" d="100"/>
        </p:scale>
        <p:origin x="708" y="2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79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46621"/>
            <a:ext cx="5715000" cy="1659730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4588965"/>
            <a:ext cx="5638799" cy="2687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965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65" r:id="rId2"/>
    <p:sldLayoutId id="2147483668" r:id="rId3"/>
    <p:sldLayoutId id="2147483712" r:id="rId4"/>
    <p:sldLayoutId id="2147483680" r:id="rId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0F0FF-8A07-8A47-A017-8650957B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099" y="895350"/>
            <a:ext cx="5715000" cy="1207973"/>
          </a:xfrm>
        </p:spPr>
        <p:txBody>
          <a:bodyPr/>
          <a:lstStyle/>
          <a:p>
            <a:r>
              <a:rPr lang="en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Project Proposal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BF8D02-69FD-6F43-BD74-CE388BB3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2419350"/>
            <a:ext cx="7162800" cy="1106931"/>
          </a:xfrm>
        </p:spPr>
        <p:txBody>
          <a:bodyPr/>
          <a:lstStyle/>
          <a:p>
            <a:r>
              <a:rPr lang="en-US" altLang="ja-JP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 on Better Forecasts: </a:t>
            </a:r>
          </a:p>
          <a:p>
            <a:r>
              <a:rPr lang="en-US" altLang="ja-JP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Leveraging Customer-Level Insights for Enhanced Financial Prediction for RWWA</a:t>
            </a:r>
            <a:endParaRPr lang="en-US" sz="1800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89C36F9A-8C69-574C-ADB0-4FCD804DAA59}"/>
              </a:ext>
            </a:extLst>
          </p:cNvPr>
          <p:cNvSpPr/>
          <p:nvPr/>
        </p:nvSpPr>
        <p:spPr>
          <a:xfrm rot="5400000">
            <a:off x="7555034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B70C0E9-42CD-824D-8868-82A90EA2BFAD}"/>
              </a:ext>
            </a:extLst>
          </p:cNvPr>
          <p:cNvSpPr/>
          <p:nvPr/>
        </p:nvSpPr>
        <p:spPr>
          <a:xfrm rot="5400000">
            <a:off x="8045851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A2976E1-9692-8544-B368-B3616D60601F}"/>
              </a:ext>
            </a:extLst>
          </p:cNvPr>
          <p:cNvSpPr/>
          <p:nvPr/>
        </p:nvSpPr>
        <p:spPr>
          <a:xfrm rot="5400000">
            <a:off x="8550116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hor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7DCD4D2-19D9-9A3B-425D-8158C021F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" y="3409950"/>
            <a:ext cx="183121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93C25-AD2C-914D-B541-F1808F6A74F0}"/>
              </a:ext>
            </a:extLst>
          </p:cNvPr>
          <p:cNvSpPr txBox="1"/>
          <p:nvPr/>
        </p:nvSpPr>
        <p:spPr>
          <a:xfrm>
            <a:off x="1278309" y="2791092"/>
            <a:ext cx="4724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6602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986FAE4-3E06-4C43-9220-1BD543FB266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396147C-04AA-DA4F-B895-0B1AD9392E53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4AABE-FD35-42AB-1D22-0B1E036D08D0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9EF2FE-4AE7-63C1-483D-DBB174121F43}"/>
              </a:ext>
            </a:extLst>
          </p:cNvPr>
          <p:cNvGrpSpPr/>
          <p:nvPr/>
        </p:nvGrpSpPr>
        <p:grpSpPr>
          <a:xfrm>
            <a:off x="310242" y="955220"/>
            <a:ext cx="7294065" cy="642260"/>
            <a:chOff x="5907740" y="1733550"/>
            <a:chExt cx="7294065" cy="6422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CA40BC-3899-89B5-8A44-7EFE78DACFE9}"/>
                </a:ext>
              </a:extLst>
            </p:cNvPr>
            <p:cNvSpPr txBox="1"/>
            <p:nvPr/>
          </p:nvSpPr>
          <p:spPr>
            <a:xfrm>
              <a:off x="5907740" y="1733550"/>
              <a:ext cx="46270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Reiko 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Takizuka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(edX: r-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takizuka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2DF5F-1AC0-D11B-1589-D56968C12C5A}"/>
                </a:ext>
              </a:extLst>
            </p:cNvPr>
            <p:cNvSpPr txBox="1"/>
            <p:nvPr/>
          </p:nvSpPr>
          <p:spPr>
            <a:xfrm>
              <a:off x="5907740" y="2006478"/>
              <a:ext cx="729406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Reiko used to work as a researcher in a telecommunications company in Japan for over 25 years. She holds a bachelor’s degree in engineering.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2C95D-BF1E-62A1-9484-738DF4F57159}"/>
              </a:ext>
            </a:extLst>
          </p:cNvPr>
          <p:cNvGrpSpPr/>
          <p:nvPr/>
        </p:nvGrpSpPr>
        <p:grpSpPr>
          <a:xfrm>
            <a:off x="304800" y="1747715"/>
            <a:ext cx="7294065" cy="642260"/>
            <a:chOff x="5907740" y="1733550"/>
            <a:chExt cx="7294065" cy="6422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FA336A-1857-A6A9-5EDA-80E3AFE4943C}"/>
                </a:ext>
              </a:extLst>
            </p:cNvPr>
            <p:cNvSpPr txBox="1"/>
            <p:nvPr/>
          </p:nvSpPr>
          <p:spPr>
            <a:xfrm>
              <a:off x="5907740" y="1733550"/>
              <a:ext cx="40174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Duc Nguyen Hong (edX: nhduc1993)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A1951-87D0-FAAD-D2DA-B9756CF1B3C4}"/>
                </a:ext>
              </a:extLst>
            </p:cNvPr>
            <p:cNvSpPr txBox="1"/>
            <p:nvPr/>
          </p:nvSpPr>
          <p:spPr>
            <a:xfrm>
              <a:off x="5907741" y="2006478"/>
              <a:ext cx="72940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Duc holds a bachelor's degree in Finance &amp; Banking and has established himself as a senior data analyst at an outsourcing company based in Vietnam.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BB5E24-864C-5E6A-E044-9ECF82DC6EA8}"/>
              </a:ext>
            </a:extLst>
          </p:cNvPr>
          <p:cNvGrpSpPr/>
          <p:nvPr/>
        </p:nvGrpSpPr>
        <p:grpSpPr>
          <a:xfrm>
            <a:off x="296636" y="2583592"/>
            <a:ext cx="7294064" cy="826926"/>
            <a:chOff x="5907741" y="1733550"/>
            <a:chExt cx="7294064" cy="8269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BA0297-5EFE-11ED-7476-F8627419836B}"/>
                </a:ext>
              </a:extLst>
            </p:cNvPr>
            <p:cNvSpPr txBox="1"/>
            <p:nvPr/>
          </p:nvSpPr>
          <p:spPr>
            <a:xfrm>
              <a:off x="5907741" y="1733550"/>
              <a:ext cx="37943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Chandana Mudunuri (edX: ana_1009)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586AB2-F264-B985-B22C-8C8836D4E473}"/>
                </a:ext>
              </a:extLst>
            </p:cNvPr>
            <p:cNvSpPr txBox="1"/>
            <p:nvPr/>
          </p:nvSpPr>
          <p:spPr>
            <a:xfrm>
              <a:off x="5907741" y="2006478"/>
              <a:ext cx="729406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Chandana is a Customer Intelligence Analyst working for Racing and Wagering, WA in Australia. She has a bachelor’s in electrical engineering and has accumulated more than ten years of experience in the data field, working in various roles such as data engineer, reporting engineer, and data analyst.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643710-EAE0-EEE6-83C1-8F259605D291}"/>
              </a:ext>
            </a:extLst>
          </p:cNvPr>
          <p:cNvGrpSpPr/>
          <p:nvPr/>
        </p:nvGrpSpPr>
        <p:grpSpPr>
          <a:xfrm>
            <a:off x="296636" y="3527177"/>
            <a:ext cx="7379250" cy="642260"/>
            <a:chOff x="5907741" y="1733550"/>
            <a:chExt cx="7379250" cy="64226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71F1C0-05E9-AD6D-7552-B412ADB8C437}"/>
                </a:ext>
              </a:extLst>
            </p:cNvPr>
            <p:cNvSpPr txBox="1"/>
            <p:nvPr/>
          </p:nvSpPr>
          <p:spPr>
            <a:xfrm>
              <a:off x="5907741" y="1733550"/>
              <a:ext cx="37181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Dayoon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Sug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(edX: 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DayoonSug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9CA63D-2AED-D29E-E9C6-336F3586FE5D}"/>
                </a:ext>
              </a:extLst>
            </p:cNvPr>
            <p:cNvSpPr txBox="1"/>
            <p:nvPr/>
          </p:nvSpPr>
          <p:spPr>
            <a:xfrm>
              <a:off x="5907741" y="2006478"/>
              <a:ext cx="73792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Dayoon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is IT Service Delivery Manager in Group Functions scope within South Korea at Merck Group. She has a bachelor’s degree in business administration from Georgia Tech.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6D27DD-DF90-CD85-7A72-345DC939FDD3}"/>
              </a:ext>
            </a:extLst>
          </p:cNvPr>
          <p:cNvGrpSpPr/>
          <p:nvPr/>
        </p:nvGrpSpPr>
        <p:grpSpPr>
          <a:xfrm>
            <a:off x="296636" y="4282895"/>
            <a:ext cx="7360200" cy="642260"/>
            <a:chOff x="5907741" y="1733550"/>
            <a:chExt cx="7360200" cy="64226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181A8E-9694-2D91-FB00-6F5C5761A219}"/>
                </a:ext>
              </a:extLst>
            </p:cNvPr>
            <p:cNvSpPr txBox="1"/>
            <p:nvPr/>
          </p:nvSpPr>
          <p:spPr>
            <a:xfrm>
              <a:off x="5907741" y="1733550"/>
              <a:ext cx="37181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Michael Sullivan (edX: mikeys1)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87E8BB-551D-66DA-20A5-5EE1954A567D}"/>
                </a:ext>
              </a:extLst>
            </p:cNvPr>
            <p:cNvSpPr txBox="1"/>
            <p:nvPr/>
          </p:nvSpPr>
          <p:spPr>
            <a:xfrm>
              <a:off x="5907741" y="2006478"/>
              <a:ext cx="73602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Mike is a Trade and Investment Analyst working for UK government. He is an economics graduate, has taken a Data Science bootcamp and will begin the OMSA this year.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4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986FAE4-3E06-4C43-9220-1BD543FB266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396147C-04AA-DA4F-B895-0B1AD9392E53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42E2CC-7428-91B9-DA7E-7362B400C83A}"/>
              </a:ext>
            </a:extLst>
          </p:cNvPr>
          <p:cNvSpPr txBox="1">
            <a:spLocks/>
          </p:cNvSpPr>
          <p:nvPr/>
        </p:nvSpPr>
        <p:spPr>
          <a:xfrm>
            <a:off x="212603" y="213031"/>
            <a:ext cx="5715000" cy="606120"/>
          </a:xfrm>
          <a:prstGeom prst="rect">
            <a:avLst/>
          </a:prstGeom>
        </p:spPr>
        <p:txBody>
          <a:bodyPr/>
          <a:lstStyle>
            <a:lvl1pPr algn="l" defTabSz="914362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Agenda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255C7-83F6-9E9D-51BE-220C14E631BD}"/>
              </a:ext>
            </a:extLst>
          </p:cNvPr>
          <p:cNvSpPr txBox="1">
            <a:spLocks/>
          </p:cNvSpPr>
          <p:nvPr/>
        </p:nvSpPr>
        <p:spPr>
          <a:xfrm>
            <a:off x="238003" y="1657350"/>
            <a:ext cx="7915397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+mj-lt"/>
              <a:buAutoNum type="romanUcPeriod"/>
            </a:pPr>
            <a:r>
              <a:rPr lang="en-US" altLang="ja-JP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OBJECTIVE/PROBLEM</a:t>
            </a:r>
          </a:p>
          <a:p>
            <a:pPr marL="857250" indent="-857250">
              <a:buFont typeface="+mj-lt"/>
              <a:buAutoNum type="romanUcPeriod"/>
            </a:pPr>
            <a:endParaRPr lang="en-US" altLang="ja-JP"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57250" indent="-857250">
              <a:buFont typeface="+mj-lt"/>
              <a:buAutoNum type="romanUcPeriod"/>
            </a:pPr>
            <a:r>
              <a:rPr lang="en-US" altLang="ja-JP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DATASET/PLAN FOR DATA</a:t>
            </a:r>
          </a:p>
          <a:p>
            <a:pPr marL="857250" indent="-857250">
              <a:buFont typeface="+mj-lt"/>
              <a:buAutoNum type="romanUcPeriod"/>
            </a:pPr>
            <a:endParaRPr lang="en-US" altLang="ja-JP"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57250" indent="-857250">
              <a:buFont typeface="+mj-lt"/>
              <a:buAutoNum type="romanUcPeriod"/>
            </a:pPr>
            <a:r>
              <a:rPr lang="en-US" altLang="ja-JP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APPROACH/METHODOLOGY</a:t>
            </a:r>
          </a:p>
        </p:txBody>
      </p:sp>
    </p:spTree>
    <p:extLst>
      <p:ext uri="{BB962C8B-B14F-4D97-AF65-F5344CB8AC3E}">
        <p14:creationId xmlns:p14="http://schemas.microsoft.com/office/powerpoint/2010/main" val="137699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7CE2CC6-5431-124D-9F38-0E9C1A6D4077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870535C-3C0B-DF43-8CA0-E093310A650C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98F4A-3670-2F2A-F843-259A490BB27E}"/>
              </a:ext>
            </a:extLst>
          </p:cNvPr>
          <p:cNvSpPr txBox="1"/>
          <p:nvPr/>
        </p:nvSpPr>
        <p:spPr>
          <a:xfrm>
            <a:off x="342900" y="220388"/>
            <a:ext cx="4148906" cy="49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Objective/Problem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BC906-29CF-3C2D-A4B8-B281F0687362}"/>
              </a:ext>
            </a:extLst>
          </p:cNvPr>
          <p:cNvSpPr txBox="1"/>
          <p:nvPr/>
        </p:nvSpPr>
        <p:spPr>
          <a:xfrm>
            <a:off x="349540" y="971550"/>
            <a:ext cx="8471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Racing and Wagering Western Australia (RWWA)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controlling authority for horse and greyhound in the state of WA.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4E3C78-2844-73DF-BE71-0456364A888D}"/>
              </a:ext>
            </a:extLst>
          </p:cNvPr>
          <p:cNvSpPr txBox="1"/>
          <p:nvPr/>
        </p:nvSpPr>
        <p:spPr>
          <a:xfrm>
            <a:off x="349540" y="1494669"/>
            <a:ext cx="61274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of the RWWA’s remit is to control off-course betting activities for the racing industry, which they do through the </a:t>
            </a:r>
            <a:r>
              <a:rPr lang="en" altLang="ja-JP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Totalisator Agency Board</a:t>
            </a:r>
            <a:r>
              <a:rPr lang="en-US" altLang="ja-JP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(TAB), </a:t>
            </a: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state-owned company that runs over 300 betting retail outlets and an online betting platform known as </a:t>
            </a:r>
            <a:r>
              <a:rPr lang="en-US" altLang="ja-JP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TABtouch</a:t>
            </a: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AD863DD-0F27-EF14-C6B1-30E5C7AF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47" y="1428750"/>
            <a:ext cx="1949550" cy="685835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D37C93E-6C1B-0785-137B-A6E6F544631D}"/>
              </a:ext>
            </a:extLst>
          </p:cNvPr>
          <p:cNvGrpSpPr/>
          <p:nvPr/>
        </p:nvGrpSpPr>
        <p:grpSpPr>
          <a:xfrm>
            <a:off x="2514600" y="2495550"/>
            <a:ext cx="4800600" cy="2284763"/>
            <a:chOff x="0" y="104803"/>
            <a:chExt cx="10300273" cy="4902236"/>
          </a:xfrm>
        </p:grpSpPr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A9B9975E-C1C8-1EC8-E3DC-9AA43838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9550"/>
              <a:ext cx="4754881" cy="475615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E60D609-C2C2-D11B-C523-3ADBA78E55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33" y="2282830"/>
              <a:ext cx="2810906" cy="0"/>
            </a:xfrm>
            <a:prstGeom prst="straightConnector1">
              <a:avLst/>
            </a:prstGeom>
            <a:ln w="34925" cap="rnd">
              <a:solidFill>
                <a:schemeClr val="accent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980973A-1767-946E-B7CC-0A6511DAD30E}"/>
                </a:ext>
              </a:extLst>
            </p:cNvPr>
            <p:cNvSpPr txBox="1"/>
            <p:nvPr/>
          </p:nvSpPr>
          <p:spPr>
            <a:xfrm>
              <a:off x="6374347" y="907864"/>
              <a:ext cx="3925926" cy="267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3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Placed bets</a:t>
              </a:r>
              <a:endParaRPr lang="en-IN" sz="1200" b="1" cap="all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31BB9E-4E99-B086-B65B-58F44FE5555D}"/>
                </a:ext>
              </a:extLst>
            </p:cNvPr>
            <p:cNvSpPr txBox="1"/>
            <p:nvPr/>
          </p:nvSpPr>
          <p:spPr>
            <a:xfrm>
              <a:off x="6374347" y="2490348"/>
              <a:ext cx="3925926" cy="267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Winning bets</a:t>
              </a:r>
              <a:endParaRPr lang="en-IN" sz="1200" b="1" cap="all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0F078C3-D7E8-54A5-C744-2F4B1F10A696}"/>
                </a:ext>
              </a:extLst>
            </p:cNvPr>
            <p:cNvSpPr txBox="1"/>
            <p:nvPr/>
          </p:nvSpPr>
          <p:spPr>
            <a:xfrm>
              <a:off x="6112530" y="104803"/>
              <a:ext cx="4182997" cy="8584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AUS $2.0 Bn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6F708-A340-5DBB-9D44-698FA655BB3D}"/>
                </a:ext>
              </a:extLst>
            </p:cNvPr>
            <p:cNvSpPr txBox="1"/>
            <p:nvPr/>
          </p:nvSpPr>
          <p:spPr>
            <a:xfrm>
              <a:off x="6112530" y="1661743"/>
              <a:ext cx="4182997" cy="8584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AUS $1.7 Bn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20EFE45-F4DC-B5E1-72A4-0B216DC8452C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33" y="689168"/>
              <a:ext cx="2822449" cy="0"/>
            </a:xfrm>
            <a:prstGeom prst="straightConnector1">
              <a:avLst/>
            </a:prstGeom>
            <a:ln w="34925" cap="rnd">
              <a:solidFill>
                <a:schemeClr val="accent3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E317A76E-94D9-856B-6481-4F05AF83E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1" y="1581470"/>
              <a:ext cx="3424648" cy="342556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83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E5C998-A060-7747-907A-5D5278AAC9AA}"/>
              </a:ext>
            </a:extLst>
          </p:cNvPr>
          <p:cNvSpPr txBox="1"/>
          <p:nvPr/>
        </p:nvSpPr>
        <p:spPr>
          <a:xfrm>
            <a:off x="1097280" y="2523351"/>
            <a:ext cx="13411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05B17-06FC-B741-BF3F-02C0DCCB9E1F}"/>
              </a:ext>
            </a:extLst>
          </p:cNvPr>
          <p:cNvSpPr txBox="1"/>
          <p:nvPr/>
        </p:nvSpPr>
        <p:spPr>
          <a:xfrm>
            <a:off x="790576" y="3269218"/>
            <a:ext cx="18764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believe leveraging customer-level transaction data could offer more valuable insights than the time series model.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C7A591-5C53-E547-905F-7A79402E80E4}"/>
              </a:ext>
            </a:extLst>
          </p:cNvPr>
          <p:cNvSpPr/>
          <p:nvPr/>
        </p:nvSpPr>
        <p:spPr>
          <a:xfrm>
            <a:off x="1158240" y="10477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1ADA-6E4B-5847-AA07-2521D295EFD3}"/>
              </a:ext>
            </a:extLst>
          </p:cNvPr>
          <p:cNvSpPr txBox="1"/>
          <p:nvPr/>
        </p:nvSpPr>
        <p:spPr>
          <a:xfrm>
            <a:off x="3882390" y="2523351"/>
            <a:ext cx="1341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C6740-3E96-6C49-981A-0EF9F83E8180}"/>
              </a:ext>
            </a:extLst>
          </p:cNvPr>
          <p:cNvSpPr txBox="1"/>
          <p:nvPr/>
        </p:nvSpPr>
        <p:spPr>
          <a:xfrm>
            <a:off x="3543302" y="3257550"/>
            <a:ext cx="201929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the use of customer-level wagering transaction data improve the accuracy and reliability of financial forecasts vs. aggregate time series methods?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8475DF-258B-6F4F-9505-BEC4D81D3374}"/>
              </a:ext>
            </a:extLst>
          </p:cNvPr>
          <p:cNvSpPr/>
          <p:nvPr/>
        </p:nvSpPr>
        <p:spPr>
          <a:xfrm>
            <a:off x="3943350" y="10477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CC55D-6F07-CC46-B8DA-96E617F16D0C}"/>
              </a:ext>
            </a:extLst>
          </p:cNvPr>
          <p:cNvSpPr txBox="1"/>
          <p:nvPr/>
        </p:nvSpPr>
        <p:spPr>
          <a:xfrm>
            <a:off x="6781800" y="2523351"/>
            <a:ext cx="1341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Justification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A81DF-F702-C44D-8FE6-9F6EE5DB5041}"/>
              </a:ext>
            </a:extLst>
          </p:cNvPr>
          <p:cNvSpPr txBox="1"/>
          <p:nvPr/>
        </p:nvSpPr>
        <p:spPr>
          <a:xfrm>
            <a:off x="6324601" y="3257550"/>
            <a:ext cx="228599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helps the company decide how to spend money on staff, marketing, customer retention, technology improvements and many other areas.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1529AE-AC02-AB42-B160-1610FB7BCAC1}"/>
              </a:ext>
            </a:extLst>
          </p:cNvPr>
          <p:cNvSpPr/>
          <p:nvPr/>
        </p:nvSpPr>
        <p:spPr>
          <a:xfrm>
            <a:off x="6842760" y="10477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FF4A70-0BB5-FC49-AB2B-BECAC92741C4}"/>
              </a:ext>
            </a:extLst>
          </p:cNvPr>
          <p:cNvCxnSpPr>
            <a:cxnSpLocks/>
          </p:cNvCxnSpPr>
          <p:nvPr/>
        </p:nvCxnSpPr>
        <p:spPr>
          <a:xfrm>
            <a:off x="3381375" y="2976086"/>
            <a:ext cx="0" cy="184665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755BC2-02DA-E648-9E66-DB0219028E91}"/>
              </a:ext>
            </a:extLst>
          </p:cNvPr>
          <p:cNvCxnSpPr>
            <a:cxnSpLocks/>
          </p:cNvCxnSpPr>
          <p:nvPr/>
        </p:nvCxnSpPr>
        <p:spPr>
          <a:xfrm>
            <a:off x="5724525" y="2976086"/>
            <a:ext cx="0" cy="184665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2FEC68-2D8A-C74C-972D-47FF074FAFC9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325B9C8B-5E36-3343-B819-30CD6FCF1B15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D65E5301-D135-C14C-8436-3F706FBC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800" y="1276350"/>
            <a:ext cx="914400" cy="914400"/>
          </a:xfrm>
          <a:prstGeom prst="rect">
            <a:avLst/>
          </a:prstGeom>
        </p:spPr>
      </p:pic>
      <p:pic>
        <p:nvPicPr>
          <p:cNvPr id="23" name="Graphic 22" descr="Brainstorm with solid fill">
            <a:extLst>
              <a:ext uri="{FF2B5EF4-FFF2-40B4-BE49-F238E27FC236}">
                <a16:creationId xmlns:a16="http://schemas.microsoft.com/office/drawing/2014/main" id="{C7BF9634-B35A-6844-B96F-B8BF81EBD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10640" y="1200150"/>
            <a:ext cx="914400" cy="914400"/>
          </a:xfrm>
          <a:prstGeom prst="rect">
            <a:avLst/>
          </a:prstGeom>
        </p:spPr>
      </p:pic>
      <p:pic>
        <p:nvPicPr>
          <p:cNvPr id="25" name="グラフィックス 29" descr="Bar chart">
            <a:extLst>
              <a:ext uri="{FF2B5EF4-FFF2-40B4-BE49-F238E27FC236}">
                <a16:creationId xmlns:a16="http://schemas.microsoft.com/office/drawing/2014/main" id="{E2AD2BBD-7BD8-C14F-AF17-FC52705A3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5160" y="120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8BAD9-5E93-991F-6036-738FA46BA3A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Objective/Problem</a:t>
            </a:r>
          </a:p>
        </p:txBody>
      </p:sp>
    </p:spTree>
    <p:extLst>
      <p:ext uri="{BB962C8B-B14F-4D97-AF65-F5344CB8AC3E}">
        <p14:creationId xmlns:p14="http://schemas.microsoft.com/office/powerpoint/2010/main" val="40867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AC22CE-6D0F-BC46-8E38-D2141C4B5022}"/>
              </a:ext>
            </a:extLst>
          </p:cNvPr>
          <p:cNvSpPr txBox="1"/>
          <p:nvPr/>
        </p:nvSpPr>
        <p:spPr>
          <a:xfrm>
            <a:off x="304800" y="190320"/>
            <a:ext cx="3429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Data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F940-9697-6548-A65E-EF981E860DA1}"/>
              </a:ext>
            </a:extLst>
          </p:cNvPr>
          <p:cNvSpPr txBox="1"/>
          <p:nvPr/>
        </p:nvSpPr>
        <p:spPr>
          <a:xfrm>
            <a:off x="304798" y="842226"/>
            <a:ext cx="260424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dataset – TAB Betting data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row of this dataset represents the bets made by one customer on a given day.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variables: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dependent variables: GROSS_MARGIN, TOTAL_TURNOVER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independent variables: AGE, GENDER, RESIDENTAL_STATE, RACING_, SPORT_, FOB_, PARI_, TICKETS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A1202-A53D-7445-8AD5-8C621FE12997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7E738B1-5D6B-3043-A555-1FB79859CCAE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グループ化 15">
            <a:extLst>
              <a:ext uri="{FF2B5EF4-FFF2-40B4-BE49-F238E27FC236}">
                <a16:creationId xmlns:a16="http://schemas.microsoft.com/office/drawing/2014/main" id="{EA17C735-5079-4BF6-5336-60096DDA752D}"/>
              </a:ext>
            </a:extLst>
          </p:cNvPr>
          <p:cNvGrpSpPr/>
          <p:nvPr/>
        </p:nvGrpSpPr>
        <p:grpSpPr>
          <a:xfrm>
            <a:off x="3733800" y="836139"/>
            <a:ext cx="4702297" cy="2650011"/>
            <a:chOff x="5815405" y="1611288"/>
            <a:chExt cx="5538395" cy="3121200"/>
          </a:xfrm>
        </p:grpSpPr>
        <p:sp>
          <p:nvSpPr>
            <p:cNvPr id="3" name="正方形/長方形 3">
              <a:extLst>
                <a:ext uri="{FF2B5EF4-FFF2-40B4-BE49-F238E27FC236}">
                  <a16:creationId xmlns:a16="http://schemas.microsoft.com/office/drawing/2014/main" id="{D67A356E-A9BC-F549-C1B5-964F8CB7911B}"/>
                </a:ext>
              </a:extLst>
            </p:cNvPr>
            <p:cNvSpPr/>
            <p:nvPr/>
          </p:nvSpPr>
          <p:spPr>
            <a:xfrm>
              <a:off x="6096000" y="3918916"/>
              <a:ext cx="984422" cy="148281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4">
              <a:extLst>
                <a:ext uri="{FF2B5EF4-FFF2-40B4-BE49-F238E27FC236}">
                  <a16:creationId xmlns:a16="http://schemas.microsoft.com/office/drawing/2014/main" id="{7B1B04F4-B141-F0BD-7C66-FCA59628F842}"/>
                </a:ext>
              </a:extLst>
            </p:cNvPr>
            <p:cNvSpPr/>
            <p:nvPr/>
          </p:nvSpPr>
          <p:spPr>
            <a:xfrm>
              <a:off x="6248400" y="4071316"/>
              <a:ext cx="984422" cy="148281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Picture 1815438648">
              <a:extLst>
                <a:ext uri="{FF2B5EF4-FFF2-40B4-BE49-F238E27FC236}">
                  <a16:creationId xmlns:a16="http://schemas.microsoft.com/office/drawing/2014/main" id="{5456A5B5-2500-E657-D06A-DD4FD60A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405" y="1611288"/>
              <a:ext cx="5538395" cy="3121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F9C17CF-8C5C-BB20-4BC9-8AB73F77873E}"/>
                </a:ext>
              </a:extLst>
            </p:cNvPr>
            <p:cNvSpPr/>
            <p:nvPr/>
          </p:nvSpPr>
          <p:spPr>
            <a:xfrm>
              <a:off x="6015019" y="3985990"/>
              <a:ext cx="942794" cy="1422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10">
              <a:extLst>
                <a:ext uri="{FF2B5EF4-FFF2-40B4-BE49-F238E27FC236}">
                  <a16:creationId xmlns:a16="http://schemas.microsoft.com/office/drawing/2014/main" id="{317604AB-D976-A940-5EFF-C25FB9DF8772}"/>
                </a:ext>
              </a:extLst>
            </p:cNvPr>
            <p:cNvSpPr/>
            <p:nvPr/>
          </p:nvSpPr>
          <p:spPr>
            <a:xfrm>
              <a:off x="6015018" y="4316452"/>
              <a:ext cx="942794" cy="1422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12">
              <a:extLst>
                <a:ext uri="{FF2B5EF4-FFF2-40B4-BE49-F238E27FC236}">
                  <a16:creationId xmlns:a16="http://schemas.microsoft.com/office/drawing/2014/main" id="{A1C5972B-0B3F-6983-AC9A-60CC63D3BE57}"/>
                </a:ext>
              </a:extLst>
            </p:cNvPr>
            <p:cNvSpPr/>
            <p:nvPr/>
          </p:nvSpPr>
          <p:spPr>
            <a:xfrm>
              <a:off x="6015017" y="2418134"/>
              <a:ext cx="942794" cy="476649"/>
            </a:xfrm>
            <a:prstGeom prst="rect">
              <a:avLst/>
            </a:prstGeom>
            <a:noFill/>
            <a:ln w="25400">
              <a:solidFill>
                <a:srgbClr val="009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3">
              <a:extLst>
                <a:ext uri="{FF2B5EF4-FFF2-40B4-BE49-F238E27FC236}">
                  <a16:creationId xmlns:a16="http://schemas.microsoft.com/office/drawing/2014/main" id="{ADC4F0A4-4B70-1DA1-69E1-0BF92D99B339}"/>
                </a:ext>
              </a:extLst>
            </p:cNvPr>
            <p:cNvSpPr/>
            <p:nvPr/>
          </p:nvSpPr>
          <p:spPr>
            <a:xfrm>
              <a:off x="6015017" y="3057451"/>
              <a:ext cx="1293516" cy="837971"/>
            </a:xfrm>
            <a:prstGeom prst="rect">
              <a:avLst/>
            </a:prstGeom>
            <a:noFill/>
            <a:ln w="25400">
              <a:solidFill>
                <a:srgbClr val="009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4">
              <a:extLst>
                <a:ext uri="{FF2B5EF4-FFF2-40B4-BE49-F238E27FC236}">
                  <a16:creationId xmlns:a16="http://schemas.microsoft.com/office/drawing/2014/main" id="{2B79F1D8-372B-4FA3-84E8-6C77CA6E3759}"/>
                </a:ext>
              </a:extLst>
            </p:cNvPr>
            <p:cNvSpPr/>
            <p:nvPr/>
          </p:nvSpPr>
          <p:spPr>
            <a:xfrm>
              <a:off x="6026328" y="4478124"/>
              <a:ext cx="942794" cy="142211"/>
            </a:xfrm>
            <a:prstGeom prst="rect">
              <a:avLst/>
            </a:prstGeom>
            <a:noFill/>
            <a:ln w="25400">
              <a:solidFill>
                <a:srgbClr val="009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C7EB59-55B9-308F-1CC3-C04976509F34}"/>
              </a:ext>
            </a:extLst>
          </p:cNvPr>
          <p:cNvSpPr txBox="1"/>
          <p:nvPr/>
        </p:nvSpPr>
        <p:spPr>
          <a:xfrm>
            <a:off x="304798" y="4057280"/>
            <a:ext cx="58674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Supplemental Data – Label Force Data : 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Official Australian economic statistics on labor force participation and earnings.</a:t>
            </a:r>
          </a:p>
        </p:txBody>
      </p:sp>
      <p:pic>
        <p:nvPicPr>
          <p:cNvPr id="15" name="図 5">
            <a:extLst>
              <a:ext uri="{FF2B5EF4-FFF2-40B4-BE49-F238E27FC236}">
                <a16:creationId xmlns:a16="http://schemas.microsoft.com/office/drawing/2014/main" id="{E23F8934-896D-AB16-A028-7050104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778541"/>
            <a:ext cx="1080000" cy="9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8C3D9-25A4-4443-9AC9-43C77FA5ABD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D93EB62-637F-E24B-AC1E-C4FADB5EBD66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F2106-E2E3-A14D-A777-B0BEEC1C972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III. Planned Approach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1A863D-7FBE-3800-DA86-71E8EFA2708D}"/>
              </a:ext>
            </a:extLst>
          </p:cNvPr>
          <p:cNvGrpSpPr/>
          <p:nvPr/>
        </p:nvGrpSpPr>
        <p:grpSpPr>
          <a:xfrm>
            <a:off x="2056286" y="910558"/>
            <a:ext cx="5208371" cy="4099592"/>
            <a:chOff x="2508252" y="1200150"/>
            <a:chExt cx="4304439" cy="3388093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B7956139-8DE9-1A43-9C84-2683E006424F}"/>
                </a:ext>
              </a:extLst>
            </p:cNvPr>
            <p:cNvSpPr/>
            <p:nvPr/>
          </p:nvSpPr>
          <p:spPr>
            <a:xfrm>
              <a:off x="2508252" y="1200150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84620 h 2131302"/>
                <a:gd name="connsiteX4" fmla="*/ 484620 w 2716599"/>
                <a:gd name="connsiteY4" fmla="*/ 0 h 2131302"/>
                <a:gd name="connsiteX5" fmla="*/ 2669674 w 2716599"/>
                <a:gd name="connsiteY5" fmla="*/ 0 h 2131302"/>
                <a:gd name="connsiteX6" fmla="*/ 2716600 w 2716599"/>
                <a:gd name="connsiteY6" fmla="*/ 46926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84620"/>
                  </a:lnTo>
                  <a:cubicBezTo>
                    <a:pt x="0" y="216714"/>
                    <a:pt x="216714" y="0"/>
                    <a:pt x="484620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2"/>
                    <a:pt x="2696123" y="2131303"/>
                    <a:pt x="2669674" y="2131303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AE0F5FBE-B186-9B4D-AB52-33F951074929}"/>
                </a:ext>
              </a:extLst>
            </p:cNvPr>
            <p:cNvSpPr/>
            <p:nvPr/>
          </p:nvSpPr>
          <p:spPr>
            <a:xfrm>
              <a:off x="4695383" y="1200150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54334705-56CA-3B47-96AE-BE6967F9AC21}"/>
                </a:ext>
              </a:extLst>
            </p:cNvPr>
            <p:cNvSpPr/>
            <p:nvPr/>
          </p:nvSpPr>
          <p:spPr>
            <a:xfrm>
              <a:off x="2508252" y="2927778"/>
              <a:ext cx="2117308" cy="1660465"/>
            </a:xfrm>
            <a:custGeom>
              <a:avLst/>
              <a:gdLst>
                <a:gd name="connsiteX0" fmla="*/ 2669674 w 2716599"/>
                <a:gd name="connsiteY0" fmla="*/ 2130449 h 2130449"/>
                <a:gd name="connsiteX1" fmla="*/ 484620 w 2716599"/>
                <a:gd name="connsiteY1" fmla="*/ 2130449 h 2130449"/>
                <a:gd name="connsiteX2" fmla="*/ 0 w 2716599"/>
                <a:gd name="connsiteY2" fmla="*/ 1645830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2083523 h 2130449"/>
                <a:gd name="connsiteX8" fmla="*/ 2669674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669674" y="2130449"/>
                  </a:moveTo>
                  <a:lnTo>
                    <a:pt x="484620" y="2130449"/>
                  </a:lnTo>
                  <a:cubicBezTo>
                    <a:pt x="216714" y="2130449"/>
                    <a:pt x="0" y="1913736"/>
                    <a:pt x="0" y="1645830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3"/>
                    <a:pt x="2696123" y="2130449"/>
                    <a:pt x="2669674" y="2130449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72E23C7-5103-3F4C-8AE1-861935F87384}"/>
                </a:ext>
              </a:extLst>
            </p:cNvPr>
            <p:cNvSpPr/>
            <p:nvPr/>
          </p:nvSpPr>
          <p:spPr>
            <a:xfrm>
              <a:off x="4695383" y="2927778"/>
              <a:ext cx="211730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BD815305-A744-0A4A-9AC8-AAF3641A1824}"/>
                </a:ext>
              </a:extLst>
            </p:cNvPr>
            <p:cNvSpPr/>
            <p:nvPr/>
          </p:nvSpPr>
          <p:spPr>
            <a:xfrm>
              <a:off x="3864154" y="2927778"/>
              <a:ext cx="762071" cy="835219"/>
            </a:xfrm>
            <a:custGeom>
              <a:avLst/>
              <a:gdLst>
                <a:gd name="connsiteX0" fmla="*/ 922313 w 977771"/>
                <a:gd name="connsiteY0" fmla="*/ 0 h 1071623"/>
                <a:gd name="connsiteX1" fmla="*/ 853 w 977771"/>
                <a:gd name="connsiteY1" fmla="*/ 0 h 1071623"/>
                <a:gd name="connsiteX2" fmla="*/ 0 w 977771"/>
                <a:gd name="connsiteY2" fmla="*/ 43513 h 1071623"/>
                <a:gd name="connsiteX3" fmla="*/ 977771 w 977771"/>
                <a:gd name="connsiteY3" fmla="*/ 1071624 h 1071623"/>
                <a:gd name="connsiteX4" fmla="*/ 977771 w 977771"/>
                <a:gd name="connsiteY4" fmla="*/ 54605 h 1071623"/>
                <a:gd name="connsiteX5" fmla="*/ 922313 w 977771"/>
                <a:gd name="connsiteY5" fmla="*/ 0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922313" y="0"/>
                  </a:moveTo>
                  <a:lnTo>
                    <a:pt x="853" y="0"/>
                  </a:lnTo>
                  <a:cubicBezTo>
                    <a:pt x="0" y="14505"/>
                    <a:pt x="0" y="29009"/>
                    <a:pt x="0" y="43513"/>
                  </a:cubicBezTo>
                  <a:cubicBezTo>
                    <a:pt x="0" y="594683"/>
                    <a:pt x="433427" y="1044321"/>
                    <a:pt x="977771" y="1071624"/>
                  </a:cubicBezTo>
                  <a:lnTo>
                    <a:pt x="977771" y="54605"/>
                  </a:lnTo>
                  <a:cubicBezTo>
                    <a:pt x="976918" y="23890"/>
                    <a:pt x="953028" y="0"/>
                    <a:pt x="922313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AB03EF2-B8DF-494C-ABAE-257EF9EDA9F1}"/>
                </a:ext>
              </a:extLst>
            </p:cNvPr>
            <p:cNvSpPr/>
            <p:nvPr/>
          </p:nvSpPr>
          <p:spPr>
            <a:xfrm>
              <a:off x="4695383" y="2927778"/>
              <a:ext cx="762071" cy="835219"/>
            </a:xfrm>
            <a:custGeom>
              <a:avLst/>
              <a:gdLst>
                <a:gd name="connsiteX0" fmla="*/ 0 w 977771"/>
                <a:gd name="connsiteY0" fmla="*/ 54605 h 1071623"/>
                <a:gd name="connsiteX1" fmla="*/ 0 w 977771"/>
                <a:gd name="connsiteY1" fmla="*/ 1071624 h 1071623"/>
                <a:gd name="connsiteX2" fmla="*/ 977771 w 977771"/>
                <a:gd name="connsiteY2" fmla="*/ 43513 h 1071623"/>
                <a:gd name="connsiteX3" fmla="*/ 976918 w 977771"/>
                <a:gd name="connsiteY3" fmla="*/ 0 h 1071623"/>
                <a:gd name="connsiteX4" fmla="*/ 55458 w 977771"/>
                <a:gd name="connsiteY4" fmla="*/ 0 h 1071623"/>
                <a:gd name="connsiteX5" fmla="*/ 0 w 977771"/>
                <a:gd name="connsiteY5" fmla="*/ 54605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0" y="54605"/>
                  </a:moveTo>
                  <a:lnTo>
                    <a:pt x="0" y="1071624"/>
                  </a:lnTo>
                  <a:cubicBezTo>
                    <a:pt x="544344" y="1045174"/>
                    <a:pt x="977771" y="594683"/>
                    <a:pt x="977771" y="43513"/>
                  </a:cubicBezTo>
                  <a:cubicBezTo>
                    <a:pt x="977771" y="29009"/>
                    <a:pt x="977771" y="14505"/>
                    <a:pt x="976918" y="0"/>
                  </a:cubicBezTo>
                  <a:lnTo>
                    <a:pt x="55458" y="0"/>
                  </a:lnTo>
                  <a:cubicBezTo>
                    <a:pt x="23890" y="0"/>
                    <a:pt x="0" y="23890"/>
                    <a:pt x="0" y="54605"/>
                  </a:cubicBezTo>
                  <a:close/>
                </a:path>
              </a:pathLst>
            </a:custGeom>
            <a:solidFill>
              <a:schemeClr val="accent3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DE637ADF-85D0-5848-B2BA-9E8F2731A672}"/>
                </a:ext>
              </a:extLst>
            </p:cNvPr>
            <p:cNvSpPr/>
            <p:nvPr/>
          </p:nvSpPr>
          <p:spPr>
            <a:xfrm>
              <a:off x="4695383" y="2171027"/>
              <a:ext cx="754091" cy="689588"/>
            </a:xfrm>
            <a:custGeom>
              <a:avLst/>
              <a:gdLst>
                <a:gd name="connsiteX0" fmla="*/ 0 w 967532"/>
                <a:gd name="connsiteY0" fmla="*/ 0 h 884772"/>
                <a:gd name="connsiteX1" fmla="*/ 0 w 967532"/>
                <a:gd name="connsiteY1" fmla="*/ 830167 h 884772"/>
                <a:gd name="connsiteX2" fmla="*/ 54605 w 967532"/>
                <a:gd name="connsiteY2" fmla="*/ 884772 h 884772"/>
                <a:gd name="connsiteX3" fmla="*/ 967533 w 967532"/>
                <a:gd name="connsiteY3" fmla="*/ 884772 h 884772"/>
                <a:gd name="connsiteX4" fmla="*/ 0 w 967532"/>
                <a:gd name="connsiteY4" fmla="*/ 0 h 8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4772">
                  <a:moveTo>
                    <a:pt x="0" y="0"/>
                  </a:moveTo>
                  <a:lnTo>
                    <a:pt x="0" y="830167"/>
                  </a:lnTo>
                  <a:cubicBezTo>
                    <a:pt x="0" y="860029"/>
                    <a:pt x="24743" y="884772"/>
                    <a:pt x="54605" y="884772"/>
                  </a:cubicBezTo>
                  <a:lnTo>
                    <a:pt x="967533" y="884772"/>
                  </a:lnTo>
                  <a:cubicBezTo>
                    <a:pt x="900130" y="401006"/>
                    <a:pt x="496564" y="2474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5E480EFC-9F37-5147-8C22-DAC802A216FD}"/>
                </a:ext>
              </a:extLst>
            </p:cNvPr>
            <p:cNvSpPr/>
            <p:nvPr/>
          </p:nvSpPr>
          <p:spPr>
            <a:xfrm>
              <a:off x="3871468" y="2171027"/>
              <a:ext cx="754091" cy="690253"/>
            </a:xfrm>
            <a:custGeom>
              <a:avLst/>
              <a:gdLst>
                <a:gd name="connsiteX0" fmla="*/ 0 w 967532"/>
                <a:gd name="connsiteY0" fmla="*/ 885625 h 885625"/>
                <a:gd name="connsiteX1" fmla="*/ 912928 w 967532"/>
                <a:gd name="connsiteY1" fmla="*/ 885625 h 885625"/>
                <a:gd name="connsiteX2" fmla="*/ 967533 w 967532"/>
                <a:gd name="connsiteY2" fmla="*/ 831020 h 885625"/>
                <a:gd name="connsiteX3" fmla="*/ 967533 w 967532"/>
                <a:gd name="connsiteY3" fmla="*/ 0 h 885625"/>
                <a:gd name="connsiteX4" fmla="*/ 0 w 967532"/>
                <a:gd name="connsiteY4" fmla="*/ 885625 h 8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5625">
                  <a:moveTo>
                    <a:pt x="0" y="885625"/>
                  </a:moveTo>
                  <a:lnTo>
                    <a:pt x="912928" y="885625"/>
                  </a:lnTo>
                  <a:cubicBezTo>
                    <a:pt x="942790" y="885625"/>
                    <a:pt x="967533" y="860882"/>
                    <a:pt x="967533" y="831020"/>
                  </a:cubicBezTo>
                  <a:lnTo>
                    <a:pt x="967533" y="0"/>
                  </a:lnTo>
                  <a:cubicBezTo>
                    <a:pt x="470968" y="24743"/>
                    <a:pt x="67403" y="401006"/>
                    <a:pt x="0" y="885625"/>
                  </a:cubicBezTo>
                  <a:close/>
                </a:path>
              </a:pathLst>
            </a:custGeom>
            <a:solidFill>
              <a:schemeClr val="accent6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0883A6F-EF76-C941-8115-4D343AFC3B05}"/>
                </a:ext>
              </a:extLst>
            </p:cNvPr>
            <p:cNvSpPr/>
            <p:nvPr/>
          </p:nvSpPr>
          <p:spPr>
            <a:xfrm>
              <a:off x="4231890" y="2528788"/>
              <a:ext cx="856498" cy="856499"/>
            </a:xfrm>
            <a:custGeom>
              <a:avLst/>
              <a:gdLst>
                <a:gd name="connsiteX0" fmla="*/ 1098926 w 1098925"/>
                <a:gd name="connsiteY0" fmla="*/ 549463 h 1098926"/>
                <a:gd name="connsiteX1" fmla="*/ 549463 w 1098925"/>
                <a:gd name="connsiteY1" fmla="*/ 1098926 h 1098926"/>
                <a:gd name="connsiteX2" fmla="*/ 0 w 1098925"/>
                <a:gd name="connsiteY2" fmla="*/ 549463 h 1098926"/>
                <a:gd name="connsiteX3" fmla="*/ 549463 w 1098925"/>
                <a:gd name="connsiteY3" fmla="*/ 0 h 1098926"/>
                <a:gd name="connsiteX4" fmla="*/ 1098926 w 1098925"/>
                <a:gd name="connsiteY4" fmla="*/ 549463 h 109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25" h="1098926">
                  <a:moveTo>
                    <a:pt x="1098926" y="549463"/>
                  </a:moveTo>
                  <a:cubicBezTo>
                    <a:pt x="1098926" y="852923"/>
                    <a:pt x="852923" y="1098926"/>
                    <a:pt x="549463" y="1098926"/>
                  </a:cubicBezTo>
                  <a:cubicBezTo>
                    <a:pt x="246003" y="1098926"/>
                    <a:pt x="0" y="852923"/>
                    <a:pt x="0" y="549463"/>
                  </a:cubicBezTo>
                  <a:cubicBezTo>
                    <a:pt x="0" y="246003"/>
                    <a:pt x="246003" y="0"/>
                    <a:pt x="549463" y="0"/>
                  </a:cubicBezTo>
                  <a:cubicBezTo>
                    <a:pt x="852923" y="0"/>
                    <a:pt x="1098926" y="246003"/>
                    <a:pt x="1098926" y="54946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6412DF-6DE1-9243-8E9E-3E37C8DB2E85}"/>
                </a:ext>
              </a:extLst>
            </p:cNvPr>
            <p:cNvSpPr txBox="1"/>
            <p:nvPr/>
          </p:nvSpPr>
          <p:spPr>
            <a:xfrm>
              <a:off x="2693821" y="1397644"/>
              <a:ext cx="1789295" cy="203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3A037-1A03-5544-B59A-8D8A0CDFE0A4}"/>
                </a:ext>
              </a:extLst>
            </p:cNvPr>
            <p:cNvSpPr txBox="1"/>
            <p:nvPr/>
          </p:nvSpPr>
          <p:spPr>
            <a:xfrm>
              <a:off x="2693821" y="3095191"/>
              <a:ext cx="1047995" cy="406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Suggested Maintenance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F5C58-3C72-5D4C-B2A4-29B0E510DE35}"/>
                </a:ext>
              </a:extLst>
            </p:cNvPr>
            <p:cNvSpPr txBox="1"/>
            <p:nvPr/>
          </p:nvSpPr>
          <p:spPr>
            <a:xfrm>
              <a:off x="5657934" y="3069791"/>
              <a:ext cx="912731" cy="406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Modelling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6A255-50EA-7D45-830E-DBB79184C3C9}"/>
                </a:ext>
              </a:extLst>
            </p:cNvPr>
            <p:cNvSpPr txBox="1"/>
            <p:nvPr/>
          </p:nvSpPr>
          <p:spPr>
            <a:xfrm>
              <a:off x="4725142" y="1389602"/>
              <a:ext cx="1845522" cy="406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Cleaning &amp; Preprocessing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7E3814-5E93-7744-9953-C13428D84CCD}"/>
                </a:ext>
              </a:extLst>
            </p:cNvPr>
            <p:cNvGrpSpPr/>
            <p:nvPr/>
          </p:nvGrpSpPr>
          <p:grpSpPr>
            <a:xfrm>
              <a:off x="4090443" y="2415496"/>
              <a:ext cx="216890" cy="219820"/>
              <a:chOff x="4398987" y="2309639"/>
              <a:chExt cx="704850" cy="714375"/>
            </a:xfrm>
            <a:solidFill>
              <a:schemeClr val="accent4"/>
            </a:solidFill>
          </p:grpSpPr>
          <p:sp>
            <p:nvSpPr>
              <p:cNvPr id="29" name="Freeform: Shape 77">
                <a:extLst>
                  <a:ext uri="{FF2B5EF4-FFF2-40B4-BE49-F238E27FC236}">
                    <a16:creationId xmlns:a16="http://schemas.microsoft.com/office/drawing/2014/main" id="{E3C23400-CADC-0F4B-B1E5-43B90360AB85}"/>
                  </a:ext>
                </a:extLst>
              </p:cNvPr>
              <p:cNvSpPr/>
              <p:nvPr/>
            </p:nvSpPr>
            <p:spPr>
              <a:xfrm>
                <a:off x="439898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78">
                <a:extLst>
                  <a:ext uri="{FF2B5EF4-FFF2-40B4-BE49-F238E27FC236}">
                    <a16:creationId xmlns:a16="http://schemas.microsoft.com/office/drawing/2014/main" id="{9847C311-27AA-9945-8695-F6DEE45112A7}"/>
                  </a:ext>
                </a:extLst>
              </p:cNvPr>
              <p:cNvSpPr/>
              <p:nvPr/>
            </p:nvSpPr>
            <p:spPr>
              <a:xfrm>
                <a:off x="464663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79">
                <a:extLst>
                  <a:ext uri="{FF2B5EF4-FFF2-40B4-BE49-F238E27FC236}">
                    <a16:creationId xmlns:a16="http://schemas.microsoft.com/office/drawing/2014/main" id="{7CFD984C-6AA7-3443-AAC0-450269147EAF}"/>
                  </a:ext>
                </a:extLst>
              </p:cNvPr>
              <p:cNvSpPr/>
              <p:nvPr/>
            </p:nvSpPr>
            <p:spPr>
              <a:xfrm>
                <a:off x="4522813" y="2557289"/>
                <a:ext cx="219074" cy="219076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80">
                <a:extLst>
                  <a:ext uri="{FF2B5EF4-FFF2-40B4-BE49-F238E27FC236}">
                    <a16:creationId xmlns:a16="http://schemas.microsoft.com/office/drawing/2014/main" id="{748DE6E6-FCF1-CF4C-8B66-FF0CD9F025A2}"/>
                  </a:ext>
                </a:extLst>
              </p:cNvPr>
              <p:cNvSpPr/>
              <p:nvPr/>
            </p:nvSpPr>
            <p:spPr>
              <a:xfrm>
                <a:off x="4770461" y="2557289"/>
                <a:ext cx="219074" cy="219076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81">
                <a:extLst>
                  <a:ext uri="{FF2B5EF4-FFF2-40B4-BE49-F238E27FC236}">
                    <a16:creationId xmlns:a16="http://schemas.microsoft.com/office/drawing/2014/main" id="{36A1DAFF-8660-7044-9C29-9F49F82EF64C}"/>
                  </a:ext>
                </a:extLst>
              </p:cNvPr>
              <p:cNvSpPr/>
              <p:nvPr/>
            </p:nvSpPr>
            <p:spPr>
              <a:xfrm>
                <a:off x="4646637" y="23096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82">
                <a:extLst>
                  <a:ext uri="{FF2B5EF4-FFF2-40B4-BE49-F238E27FC236}">
                    <a16:creationId xmlns:a16="http://schemas.microsoft.com/office/drawing/2014/main" id="{B730D534-CF15-BE47-ABB6-4DC8BA4E250C}"/>
                  </a:ext>
                </a:extLst>
              </p:cNvPr>
              <p:cNvSpPr/>
              <p:nvPr/>
            </p:nvSpPr>
            <p:spPr>
              <a:xfrm>
                <a:off x="4894286" y="2804938"/>
                <a:ext cx="209551" cy="219076"/>
              </a:xfrm>
              <a:custGeom>
                <a:avLst/>
                <a:gdLst>
                  <a:gd name="connsiteX0" fmla="*/ 0 w 209550"/>
                  <a:gd name="connsiteY0" fmla="*/ 0 h 219075"/>
                  <a:gd name="connsiteX1" fmla="*/ 0 w 209550"/>
                  <a:gd name="connsiteY1" fmla="*/ 219075 h 219075"/>
                  <a:gd name="connsiteX2" fmla="*/ 209550 w 209550"/>
                  <a:gd name="connsiteY2" fmla="*/ 219075 h 219075"/>
                  <a:gd name="connsiteX3" fmla="*/ 209550 w 209550"/>
                  <a:gd name="connsiteY3" fmla="*/ 0 h 219075"/>
                  <a:gd name="connsiteX4" fmla="*/ 66675 w 209550"/>
                  <a:gd name="connsiteY4" fmla="*/ 66675 h 219075"/>
                  <a:gd name="connsiteX5" fmla="*/ 28575 w 209550"/>
                  <a:gd name="connsiteY5" fmla="*/ 66675 h 219075"/>
                  <a:gd name="connsiteX6" fmla="*/ 28575 w 209550"/>
                  <a:gd name="connsiteY6" fmla="*/ 28575 h 219075"/>
                  <a:gd name="connsiteX7" fmla="*/ 66675 w 209550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09550" y="219075"/>
                    </a:lnTo>
                    <a:lnTo>
                      <a:pt x="209550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4" name="Freeform: Shape 98">
              <a:extLst>
                <a:ext uri="{FF2B5EF4-FFF2-40B4-BE49-F238E27FC236}">
                  <a16:creationId xmlns:a16="http://schemas.microsoft.com/office/drawing/2014/main" id="{69D1B3FF-9BAF-6047-8E45-3B615D3333CD}"/>
                </a:ext>
              </a:extLst>
            </p:cNvPr>
            <p:cNvSpPr/>
            <p:nvPr/>
          </p:nvSpPr>
          <p:spPr>
            <a:xfrm>
              <a:off x="5142253" y="3351104"/>
              <a:ext cx="30083" cy="10045"/>
            </a:xfrm>
            <a:custGeom>
              <a:avLst/>
              <a:gdLst>
                <a:gd name="connsiteX0" fmla="*/ 91095 w 97762"/>
                <a:gd name="connsiteY0" fmla="*/ 15954 h 32642"/>
                <a:gd name="connsiteX1" fmla="*/ 45375 w 97762"/>
                <a:gd name="connsiteY1" fmla="*/ 714 h 32642"/>
                <a:gd name="connsiteX2" fmla="*/ 34898 w 97762"/>
                <a:gd name="connsiteY2" fmla="*/ 714 h 32642"/>
                <a:gd name="connsiteX3" fmla="*/ 2513 w 97762"/>
                <a:gd name="connsiteY3" fmla="*/ 8334 h 32642"/>
                <a:gd name="connsiteX4" fmla="*/ 2513 w 97762"/>
                <a:gd name="connsiteY4" fmla="*/ 17859 h 32642"/>
                <a:gd name="connsiteX5" fmla="*/ 46328 w 97762"/>
                <a:gd name="connsiteY5" fmla="*/ 17859 h 32642"/>
                <a:gd name="connsiteX6" fmla="*/ 52995 w 97762"/>
                <a:gd name="connsiteY6" fmla="*/ 18812 h 32642"/>
                <a:gd name="connsiteX7" fmla="*/ 86333 w 97762"/>
                <a:gd name="connsiteY7" fmla="*/ 32147 h 32642"/>
                <a:gd name="connsiteX8" fmla="*/ 97763 w 97762"/>
                <a:gd name="connsiteY8" fmla="*/ 24527 h 32642"/>
                <a:gd name="connsiteX9" fmla="*/ 91095 w 97762"/>
                <a:gd name="connsiteY9" fmla="*/ 15954 h 3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62" h="32642">
                  <a:moveTo>
                    <a:pt x="91095" y="15954"/>
                  </a:moveTo>
                  <a:lnTo>
                    <a:pt x="45375" y="714"/>
                  </a:lnTo>
                  <a:cubicBezTo>
                    <a:pt x="41565" y="-238"/>
                    <a:pt x="38708" y="-238"/>
                    <a:pt x="34898" y="714"/>
                  </a:cubicBezTo>
                  <a:lnTo>
                    <a:pt x="2513" y="8334"/>
                  </a:lnTo>
                  <a:cubicBezTo>
                    <a:pt x="-345" y="10239"/>
                    <a:pt x="-1297" y="14049"/>
                    <a:pt x="2513" y="17859"/>
                  </a:cubicBezTo>
                  <a:lnTo>
                    <a:pt x="46328" y="17859"/>
                  </a:lnTo>
                  <a:cubicBezTo>
                    <a:pt x="49185" y="17859"/>
                    <a:pt x="51090" y="17859"/>
                    <a:pt x="52995" y="18812"/>
                  </a:cubicBezTo>
                  <a:lnTo>
                    <a:pt x="86333" y="32147"/>
                  </a:lnTo>
                  <a:cubicBezTo>
                    <a:pt x="92048" y="34052"/>
                    <a:pt x="97763" y="30242"/>
                    <a:pt x="97763" y="24527"/>
                  </a:cubicBezTo>
                  <a:cubicBezTo>
                    <a:pt x="97763" y="20717"/>
                    <a:pt x="94905" y="16907"/>
                    <a:pt x="91095" y="15954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24" name="Graphic 23" descr="Brainstorm with solid fill">
            <a:extLst>
              <a:ext uri="{FF2B5EF4-FFF2-40B4-BE49-F238E27FC236}">
                <a16:creationId xmlns:a16="http://schemas.microsoft.com/office/drawing/2014/main" id="{EA3AFED1-1069-C442-65A0-5E596BE45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2609" y="2325903"/>
            <a:ext cx="398247" cy="398247"/>
          </a:xfrm>
          <a:prstGeom prst="rect">
            <a:avLst/>
          </a:prstGeom>
        </p:spPr>
      </p:pic>
      <p:pic>
        <p:nvPicPr>
          <p:cNvPr id="25" name="그래픽 19" descr="Upward trend">
            <a:extLst>
              <a:ext uri="{FF2B5EF4-FFF2-40B4-BE49-F238E27FC236}">
                <a16:creationId xmlns:a16="http://schemas.microsoft.com/office/drawing/2014/main" id="{CAD70635-981B-6BB4-8DBB-F07D24B03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9900" y="3262858"/>
            <a:ext cx="398247" cy="398247"/>
          </a:xfrm>
          <a:prstGeom prst="rect">
            <a:avLst/>
          </a:prstGeom>
        </p:spPr>
      </p:pic>
      <p:pic>
        <p:nvPicPr>
          <p:cNvPr id="26" name="Graphic 25" descr="Wrench with solid fill">
            <a:extLst>
              <a:ext uri="{FF2B5EF4-FFF2-40B4-BE49-F238E27FC236}">
                <a16:creationId xmlns:a16="http://schemas.microsoft.com/office/drawing/2014/main" id="{A07EE10E-5F6A-A585-C504-2E1B4626D7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886662" y="3282472"/>
            <a:ext cx="352565" cy="3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8C3D9-25A4-4443-9AC9-43C77FA5ABD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D93EB62-637F-E24B-AC1E-C4FADB5EBD66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F2106-E2E3-A14D-A777-B0BEEC1C972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Decision</a:t>
            </a:r>
          </a:p>
        </p:txBody>
      </p: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BA5DF9E9-BD59-B38C-DD91-19CCE433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1415"/>
              </p:ext>
            </p:extLst>
          </p:nvPr>
        </p:nvGraphicFramePr>
        <p:xfrm>
          <a:off x="325616" y="1504950"/>
          <a:ext cx="7904776" cy="270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801">
                  <a:extLst>
                    <a:ext uri="{9D8B030D-6E8A-4147-A177-3AD203B41FA5}">
                      <a16:colId xmlns:a16="http://schemas.microsoft.com/office/drawing/2014/main" val="556249186"/>
                    </a:ext>
                  </a:extLst>
                </a:gridCol>
                <a:gridCol w="5033975">
                  <a:extLst>
                    <a:ext uri="{9D8B030D-6E8A-4147-A177-3AD203B41FA5}">
                      <a16:colId xmlns:a16="http://schemas.microsoft.com/office/drawing/2014/main" val="1078956655"/>
                    </a:ext>
                  </a:extLst>
                </a:gridCol>
              </a:tblGrid>
              <a:tr h="308534">
                <a:tc>
                  <a:txBody>
                    <a:bodyPr/>
                    <a:lstStyle/>
                    <a:p>
                      <a:r>
                        <a:rPr kumimoji="1" lang="en-US" altLang="ja-JP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decisions</a:t>
                      </a:r>
                      <a:endParaRPr kumimoji="1" lang="ja-JP" altLang="en-US"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 / Benefits</a:t>
                      </a:r>
                      <a:endParaRPr kumimoji="1" lang="ja-JP" altLang="en-US"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1502236776"/>
                  </a:ext>
                </a:extLst>
              </a:tr>
              <a:tr h="793373">
                <a:tc rowSpan="2"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Developing an enhanced financial forecasting model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TABtouch can gain a more accurate assessment of their budget allocation for marketing, technology upgrades, and customer retention initiatives. </a:t>
                      </a: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3425060147"/>
                  </a:ext>
                </a:extLst>
              </a:tr>
              <a:tr h="777120">
                <a:tc vMerge="1"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TABtouch can plan their marketing and customer retention activities more effectively.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115683589"/>
                  </a:ext>
                </a:extLst>
              </a:tr>
              <a:tr h="793373"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Making strategic investments driven by a comprehensive financial forecasting model 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TABtouch can  increase revenue growth and improve customer loyalty.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414120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2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8C3D9-25A4-4443-9AC9-43C77FA5ABD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D93EB62-637F-E24B-AC1E-C4FADB5EBD66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F2106-E2E3-A14D-A777-B0BEEC1C972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30218CB-B787-EB77-A909-7CB76ABA88C9}"/>
              </a:ext>
            </a:extLst>
          </p:cNvPr>
          <p:cNvSpPr txBox="1">
            <a:spLocks/>
          </p:cNvSpPr>
          <p:nvPr/>
        </p:nvSpPr>
        <p:spPr>
          <a:xfrm>
            <a:off x="152400" y="895350"/>
            <a:ext cx="8791697" cy="3581400"/>
          </a:xfrm>
          <a:prstGeom prst="rect">
            <a:avLst/>
          </a:prstGeom>
        </p:spPr>
        <p:txBody>
          <a:bodyPr>
            <a:norm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Racing and Wagering Western Australia (RWWA):</a:t>
            </a:r>
          </a:p>
          <a:p>
            <a:pPr marL="0" indent="0">
              <a:buNone/>
            </a:pPr>
            <a:r>
              <a:rPr lang="en-US" altLang="ja-JP" sz="13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https://www.rwwa.com.au/ </a:t>
            </a:r>
          </a:p>
          <a:p>
            <a:r>
              <a:rPr lang="en-US" altLang="ja-JP" sz="13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TABtouch</a:t>
            </a:r>
            <a:r>
              <a:rPr lang="en-US" altLang="ja-JP" sz="13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ja-JP" sz="13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https://www.tabtouch.mobi/</a:t>
            </a:r>
          </a:p>
          <a:p>
            <a:r>
              <a:rPr lang="en-US" altLang="ja-JP" sz="13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lifetime value:</a:t>
            </a:r>
          </a:p>
          <a:p>
            <a:pPr marL="0" indent="0">
              <a:buNone/>
            </a:pPr>
            <a:r>
              <a:rPr lang="en-US" altLang="ja-JP" sz="13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https://en.wikipedia.org/wiki/Customer_lifetime_value#:~:text=CLV%2Dbased%20segmentation%20model%20allows,than%20on%20less%20profitable%20customers.</a:t>
            </a:r>
            <a:endParaRPr lang="en" altLang="ja-JP" sz="13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altLang="ja-JP" sz="13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CRM Basics: Customer Behavior Modeling:</a:t>
            </a:r>
          </a:p>
          <a:p>
            <a:pPr marL="0" indent="0">
              <a:buNone/>
            </a:pPr>
            <a:r>
              <a:rPr lang="en" altLang="ja-JP" sz="13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https://www.optimove.com/blog/smart-crm-basics-customer-behavior-modeling</a:t>
            </a:r>
          </a:p>
          <a:p>
            <a:r>
              <a:rPr lang="en" altLang="ja-JP" sz="13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models are helping operators and players to mitigate problem gambling:</a:t>
            </a:r>
          </a:p>
          <a:p>
            <a:pPr marL="0" indent="0">
              <a:buNone/>
            </a:pPr>
            <a:r>
              <a:rPr lang="en-US" altLang="ja-JP" sz="13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https://g-mnews.com/en/predictive-models-are-helping</a:t>
            </a:r>
          </a:p>
          <a:p>
            <a:r>
              <a:rPr lang="en-US" altLang="ja-JP" sz="13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Official Australian economic statistics on labor force participation and </a:t>
            </a:r>
            <a:r>
              <a:rPr lang="en-US" altLang="ja-JP" sz="1300" b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earnings:</a:t>
            </a:r>
          </a:p>
          <a:p>
            <a:pPr marL="0" indent="0">
              <a:buNone/>
            </a:pPr>
            <a:r>
              <a:rPr lang="en" altLang="ja-JP" sz="130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" altLang="ja-JP" sz="13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://www.abs.gov.au/statistics/labour</a:t>
            </a:r>
            <a:endParaRPr lang="ja-JP" altLang="en-US" sz="13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124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rketing Plan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9A19FE"/>
      </a:accent1>
      <a:accent2>
        <a:srgbClr val="7E03CA"/>
      </a:accent2>
      <a:accent3>
        <a:srgbClr val="CB9EF6"/>
      </a:accent3>
      <a:accent4>
        <a:srgbClr val="E5E1F1"/>
      </a:accent4>
      <a:accent5>
        <a:srgbClr val="E87E6E"/>
      </a:accent5>
      <a:accent6>
        <a:srgbClr val="521588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PresentationFormat>On-screen Show (16:9)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1_Office Theme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2023-07-01T07:54:24Z</dcterms:modified>
</cp:coreProperties>
</file>