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0" r:id="rId4"/>
    <p:sldId id="257" r:id="rId5"/>
    <p:sldId id="271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875AF-F13D-4F1D-9801-EC6A9D821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7FF35-47EA-4BFB-B97A-A079B9A15B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0998E-016E-49F8-94CD-A35744552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ABB8-B157-4B7B-B82C-24A090599305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C9A36-49B4-4D71-B9BA-1348ABF8D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717A2-97F6-4371-9FAA-D21F8DB82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5465-34A0-4352-8A37-D30AB27FC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A3895-6AA2-46D7-B1F9-1F6FB8339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83C3F2-6EB1-4B4C-9C63-F95EE1D7E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EE62C-9865-4BB6-8768-E7203D9AA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ABB8-B157-4B7B-B82C-24A090599305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6749F-E2B2-463A-90E0-AC5E98988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6FA88-B8EE-4D7B-BA8D-5A44DDF12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5465-34A0-4352-8A37-D30AB27FC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31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65203C-658B-41B2-B0E4-4760FBC789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B514DB-B938-4196-AA70-9F21001D3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CA3A8-CB54-468F-86E7-ED107181C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ABB8-B157-4B7B-B82C-24A090599305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AC5BE-5B8A-4FF9-B309-D50DCB303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48232-BED6-441F-8A1C-0B50C6036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5465-34A0-4352-8A37-D30AB27FC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5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194AB-E69C-4E32-9BA8-92D4D23E1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8736F-500D-4249-8CF2-9C62D10BD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237B0-96E9-4067-9EFB-FE6837B00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ABB8-B157-4B7B-B82C-24A090599305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75533-86FC-4415-B6FC-CAD6ACB22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05A9B-E081-4038-BCE7-D8F3C94A0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5465-34A0-4352-8A37-D30AB27FC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72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71504-BD1C-48AF-8BD9-7DE2A069A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E7F07-F386-4743-A658-9C322FE45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9EBB4-CE6B-4F18-86F4-D52EFFC15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ABB8-B157-4B7B-B82C-24A090599305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7D073-BB37-429F-9B87-7CFDB3BCA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88BAA-F64C-4F3D-9124-9B3A36F38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5465-34A0-4352-8A37-D30AB27FC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5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3F0B1-2BC7-4514-AF87-BAA53F7D6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F069A-F04E-40C6-8684-5CF59483D3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EDFFF-30BF-4F85-A166-5FD436EF9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62F07-A1C8-4A2F-B8CF-5AD784F4E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ABB8-B157-4B7B-B82C-24A090599305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713BF-8509-4C6D-8CE6-67286031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70E15-9B6A-4C9C-A8DE-7F7F12679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5465-34A0-4352-8A37-D30AB27FC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76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DD49E-8E26-4A33-8EC9-2AE127AAB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79F9F-6D7B-43CD-BC1A-E1965E008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CB829-93BF-4382-A81C-CE89078D7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2567FF-964F-4C36-A737-DE477E0C8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4B0642-7ED5-4D79-BBE6-CD2E00C402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440668-B527-430E-8633-7E9893937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ABB8-B157-4B7B-B82C-24A090599305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E8E451-C4E6-450B-BE59-96A90F7FE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FE224E-6D74-4E4F-952F-86607AFDA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5465-34A0-4352-8A37-D30AB27FC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28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1DD83-F797-44AB-B8F3-5A124CC37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0026F7-8E17-4E22-9984-A4CA493C0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ABB8-B157-4B7B-B82C-24A090599305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2B20A4-5420-4CC3-9CDA-8B718CA09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C2E91A-D655-49F8-8D9D-F1F7FF98A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5465-34A0-4352-8A37-D30AB27FC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75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F8C101-DF40-46BA-A7CD-B214E513F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ABB8-B157-4B7B-B82C-24A090599305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913D8B-06E7-48DC-8B7E-5CF4F97C9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17E8A-0738-4FCC-A703-486668E74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5465-34A0-4352-8A37-D30AB27FC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A4D5-DAA8-4A90-BE9B-10D7AC05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1BFFD-46AF-43EA-A70A-AC61EBE3D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E4115-6FF4-42F0-8721-C3E97CB53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FBA97-1F9C-4F57-988F-2BAEF0D9E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ABB8-B157-4B7B-B82C-24A090599305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6F0F7-2664-4DA4-8A62-567ABFA0F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55011-7C19-4657-A541-57EAC84FE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5465-34A0-4352-8A37-D30AB27FC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20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02D0D-7A72-4C07-90A9-48C9D558E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ECFF38-6269-4467-A511-BAF5BCAC96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E8E02-A051-4E05-B48B-AB138A9DC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9FCD9-3B6C-42A0-A78B-74F826CEC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ABB8-B157-4B7B-B82C-24A090599305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70CA6-0A4A-47E3-AAEA-4ED44652A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4CBD6-5D51-4B2D-A223-6FF98E9E9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5465-34A0-4352-8A37-D30AB27FC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68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A7AD51-E1F8-4AC1-AA28-D0B894EF0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3D039-FE7B-439F-A2E5-D90879AC8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7CB9D-4943-4EDF-AE71-7790CD9F8E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DABB8-B157-4B7B-B82C-24A090599305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57FB8-9015-4F4F-B7EB-B0E33CDFB0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40945-B2BC-4846-872E-9BF0B12916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15465-34A0-4352-8A37-D30AB27FC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80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8472F-F4C6-4613-9265-1BA41137F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 i="1" dirty="0">
                <a:solidFill>
                  <a:schemeClr val="tx2"/>
                </a:solidFill>
              </a:rPr>
              <a:t>By Nguyen Hong Duc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B75F1-1114-4A12-9E97-A7524BDE7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8000" dirty="0">
                <a:solidFill>
                  <a:schemeClr val="tx2"/>
                </a:solidFill>
              </a:rPr>
              <a:t>OMC Test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92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96A5C95-8475-4628-D4E3-013985114DC1}"/>
              </a:ext>
            </a:extLst>
          </p:cNvPr>
          <p:cNvSpPr txBox="1">
            <a:spLocks/>
          </p:cNvSpPr>
          <p:nvPr/>
        </p:nvSpPr>
        <p:spPr>
          <a:xfrm>
            <a:off x="456983" y="408433"/>
            <a:ext cx="9833548" cy="9420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chemeClr val="tx2"/>
                </a:solidFill>
              </a:rPr>
              <a:t>Order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0E808062-58F5-707A-8DC8-2962B2D85D0E}"/>
              </a:ext>
            </a:extLst>
          </p:cNvPr>
          <p:cNvSpPr txBox="1">
            <a:spLocks/>
          </p:cNvSpPr>
          <p:nvPr/>
        </p:nvSpPr>
        <p:spPr>
          <a:xfrm>
            <a:off x="456982" y="1315923"/>
            <a:ext cx="11278035" cy="687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2"/>
                </a:solidFill>
                <a:latin typeface="+mj-lt"/>
              </a:rPr>
              <a:t>Orders in a week follow a similar pattern, we can suggest to build model to predict the estimated number of orders for warehouse preparation, internet bandwidth…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A0545F-8A7A-D047-2901-A578240B9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83" y="1889086"/>
            <a:ext cx="10298103" cy="483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28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96A5C95-8475-4628-D4E3-013985114DC1}"/>
              </a:ext>
            </a:extLst>
          </p:cNvPr>
          <p:cNvSpPr txBox="1">
            <a:spLocks/>
          </p:cNvSpPr>
          <p:nvPr/>
        </p:nvSpPr>
        <p:spPr>
          <a:xfrm>
            <a:off x="456983" y="408433"/>
            <a:ext cx="9833548" cy="9420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chemeClr val="tx2"/>
                </a:solidFill>
              </a:rPr>
              <a:t>Order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0E808062-58F5-707A-8DC8-2962B2D85D0E}"/>
              </a:ext>
            </a:extLst>
          </p:cNvPr>
          <p:cNvSpPr txBox="1">
            <a:spLocks/>
          </p:cNvSpPr>
          <p:nvPr/>
        </p:nvSpPr>
        <p:spPr>
          <a:xfrm>
            <a:off x="456982" y="1315923"/>
            <a:ext cx="11278035" cy="687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  <a:latin typeface="+mj-lt"/>
              </a:rPr>
              <a:t>Orders in a week follow a similar pattern, we can suggest to build model to predict the estimated number of orders for warehouse preparation, internet bandwidth… (</a:t>
            </a:r>
            <a:r>
              <a:rPr lang="en-US" sz="1800" i="1" dirty="0">
                <a:solidFill>
                  <a:schemeClr val="tx2"/>
                </a:solidFill>
                <a:latin typeface="+mj-lt"/>
              </a:rPr>
              <a:t>open </a:t>
            </a:r>
            <a:r>
              <a:rPr lang="en-US" sz="1800" i="1" dirty="0" err="1">
                <a:solidFill>
                  <a:schemeClr val="tx2"/>
                </a:solidFill>
                <a:latin typeface="+mj-lt"/>
              </a:rPr>
              <a:t>data_forecasting.ipynb</a:t>
            </a:r>
            <a:r>
              <a:rPr lang="en-US" sz="1800" i="1" dirty="0">
                <a:solidFill>
                  <a:schemeClr val="tx2"/>
                </a:solidFill>
                <a:latin typeface="+mj-lt"/>
              </a:rPr>
              <a:t> file in python folder for more info).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tx2"/>
              </a:solidFill>
              <a:latin typeface="+mj-lt"/>
            </a:endParaRP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0A9261-FC13-62CD-0DF0-250F2869E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006" y="2085975"/>
            <a:ext cx="87725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584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96A5C95-8475-4628-D4E3-013985114DC1}"/>
              </a:ext>
            </a:extLst>
          </p:cNvPr>
          <p:cNvSpPr txBox="1">
            <a:spLocks/>
          </p:cNvSpPr>
          <p:nvPr/>
        </p:nvSpPr>
        <p:spPr>
          <a:xfrm>
            <a:off x="456983" y="408433"/>
            <a:ext cx="9833548" cy="9420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chemeClr val="tx2"/>
                </a:solidFill>
              </a:rPr>
              <a:t>Net Sales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2942E60-FED3-CFDB-0032-02BB5524DA56}"/>
              </a:ext>
            </a:extLst>
          </p:cNvPr>
          <p:cNvSpPr txBox="1">
            <a:spLocks/>
          </p:cNvSpPr>
          <p:nvPr/>
        </p:nvSpPr>
        <p:spPr>
          <a:xfrm>
            <a:off x="456983" y="1774690"/>
            <a:ext cx="10883991" cy="344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2"/>
                </a:solidFill>
                <a:latin typeface="+mj-lt"/>
              </a:rPr>
              <a:t>Freight value/Price % stays consistently around 16%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65D1FB-30A4-5500-31BE-873F55B55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04" y="2259438"/>
            <a:ext cx="11214191" cy="458781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8B0E61B-46F7-6800-276C-7C3208932547}"/>
              </a:ext>
            </a:extLst>
          </p:cNvPr>
          <p:cNvSpPr txBox="1">
            <a:spLocks/>
          </p:cNvSpPr>
          <p:nvPr/>
        </p:nvSpPr>
        <p:spPr>
          <a:xfrm>
            <a:off x="469809" y="1317373"/>
            <a:ext cx="10883991" cy="344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2"/>
                </a:solidFill>
                <a:latin typeface="+mj-lt"/>
              </a:rPr>
              <a:t>Orders and Net Sales trend appear to be parallel with each other.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700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96A5C95-8475-4628-D4E3-013985114DC1}"/>
              </a:ext>
            </a:extLst>
          </p:cNvPr>
          <p:cNvSpPr txBox="1">
            <a:spLocks/>
          </p:cNvSpPr>
          <p:nvPr/>
        </p:nvSpPr>
        <p:spPr>
          <a:xfrm>
            <a:off x="456983" y="408433"/>
            <a:ext cx="9833548" cy="9420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chemeClr val="tx2"/>
                </a:solidFill>
              </a:rPr>
              <a:t>Ratings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D885B3-C265-0CF8-A792-26DE233D4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9485" y="1293110"/>
            <a:ext cx="1828800" cy="952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765D9C-29E3-99ED-6C29-9E2F3DAB3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069" y="2796381"/>
            <a:ext cx="7842389" cy="3186567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E26D7BA-8A23-7ED9-609A-7CE91634D9BB}"/>
              </a:ext>
            </a:extLst>
          </p:cNvPr>
          <p:cNvSpPr txBox="1">
            <a:spLocks/>
          </p:cNvSpPr>
          <p:nvPr/>
        </p:nvSpPr>
        <p:spPr>
          <a:xfrm>
            <a:off x="469808" y="1494971"/>
            <a:ext cx="7542077" cy="653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2"/>
                </a:solidFill>
                <a:latin typeface="+mj-lt"/>
              </a:rPr>
              <a:t>Average rating reflects customer’s satisfaction with the service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611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96A5C95-8475-4628-D4E3-013985114DC1}"/>
              </a:ext>
            </a:extLst>
          </p:cNvPr>
          <p:cNvSpPr txBox="1">
            <a:spLocks/>
          </p:cNvSpPr>
          <p:nvPr/>
        </p:nvSpPr>
        <p:spPr>
          <a:xfrm>
            <a:off x="456983" y="408433"/>
            <a:ext cx="9833548" cy="9420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chemeClr val="tx2"/>
                </a:solidFill>
              </a:rPr>
              <a:t>Ratings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7E10A3-F75B-981E-D784-1B5B332CA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430" y="1847850"/>
            <a:ext cx="10375140" cy="31623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48E0341-FFCC-C331-88D2-E4D138E3ADCB}"/>
              </a:ext>
            </a:extLst>
          </p:cNvPr>
          <p:cNvSpPr txBox="1">
            <a:spLocks/>
          </p:cNvSpPr>
          <p:nvPr/>
        </p:nvSpPr>
        <p:spPr>
          <a:xfrm>
            <a:off x="908430" y="5687144"/>
            <a:ext cx="9586068" cy="762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2"/>
                </a:solidFill>
                <a:latin typeface="+mj-lt"/>
              </a:rPr>
              <a:t>Some metrics can greatly influence the feedback like the status of the order(whether it’s delivered or not; how late it is…) while some don’t matter that much (like seasonal factors like months)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95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96A5C95-8475-4628-D4E3-013985114DC1}"/>
              </a:ext>
            </a:extLst>
          </p:cNvPr>
          <p:cNvSpPr txBox="1">
            <a:spLocks/>
          </p:cNvSpPr>
          <p:nvPr/>
        </p:nvSpPr>
        <p:spPr>
          <a:xfrm>
            <a:off x="456983" y="408433"/>
            <a:ext cx="9833548" cy="9420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chemeClr val="tx2"/>
                </a:solidFill>
              </a:rPr>
              <a:t>Other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48E0341-FFCC-C331-88D2-E4D138E3ADCB}"/>
              </a:ext>
            </a:extLst>
          </p:cNvPr>
          <p:cNvSpPr txBox="1">
            <a:spLocks/>
          </p:cNvSpPr>
          <p:nvPr/>
        </p:nvSpPr>
        <p:spPr>
          <a:xfrm>
            <a:off x="908430" y="5687144"/>
            <a:ext cx="9586068" cy="762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2"/>
                </a:solidFill>
                <a:latin typeface="+mj-lt"/>
              </a:rPr>
              <a:t>Pareto chart shows that majority of the business sales come from just 10 products categories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BA6527-58BF-2AF0-83B5-7E1DD60D8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248" y="1350498"/>
            <a:ext cx="92392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776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96A5C95-8475-4628-D4E3-013985114DC1}"/>
              </a:ext>
            </a:extLst>
          </p:cNvPr>
          <p:cNvSpPr txBox="1">
            <a:spLocks/>
          </p:cNvSpPr>
          <p:nvPr/>
        </p:nvSpPr>
        <p:spPr>
          <a:xfrm>
            <a:off x="456983" y="408433"/>
            <a:ext cx="9833548" cy="9420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chemeClr val="tx2"/>
                </a:solidFill>
              </a:rPr>
              <a:t>Additional data to collect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611793-7BB7-7B0E-82FB-472244EA7806}"/>
              </a:ext>
            </a:extLst>
          </p:cNvPr>
          <p:cNvSpPr txBox="1">
            <a:spLocks/>
          </p:cNvSpPr>
          <p:nvPr/>
        </p:nvSpPr>
        <p:spPr>
          <a:xfrm>
            <a:off x="469809" y="2067951"/>
            <a:ext cx="10883991" cy="3516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2"/>
                </a:solidFill>
              </a:rPr>
              <a:t>The business can collect some datasets to better reach the goals:</a:t>
            </a:r>
          </a:p>
          <a:p>
            <a:r>
              <a:rPr lang="en-US" sz="1800" dirty="0">
                <a:solidFill>
                  <a:schemeClr val="tx2"/>
                </a:solidFill>
                <a:latin typeface="+mj-lt"/>
              </a:rPr>
              <a:t>Website engagement (engagement, timestamp, bounce rate, redirect site, ads info, search keywords…)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  <a:latin typeface="+mj-lt"/>
            </a:endParaRPr>
          </a:p>
          <a:p>
            <a:r>
              <a:rPr lang="en-US" sz="1800" dirty="0">
                <a:solidFill>
                  <a:schemeClr val="tx2"/>
                </a:solidFill>
                <a:latin typeface="+mj-lt"/>
              </a:rPr>
              <a:t>Customer dataset (gender, age, income, education, location…)</a:t>
            </a:r>
          </a:p>
          <a:p>
            <a:endParaRPr lang="en-US" sz="1800" dirty="0">
              <a:solidFill>
                <a:schemeClr val="tx2"/>
              </a:solidFill>
              <a:latin typeface="+mj-lt"/>
            </a:endParaRPr>
          </a:p>
          <a:p>
            <a:r>
              <a:rPr lang="en-US" sz="1800" dirty="0">
                <a:solidFill>
                  <a:schemeClr val="tx2"/>
                </a:solidFill>
                <a:latin typeface="+mj-lt"/>
              </a:rPr>
              <a:t>Ecommerce market dataset</a:t>
            </a:r>
          </a:p>
          <a:p>
            <a:endParaRPr lang="en-US" sz="1800" dirty="0">
              <a:solidFill>
                <a:schemeClr val="tx2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  <a:latin typeface="+mj-lt"/>
              </a:rPr>
              <a:t>…</a:t>
            </a:r>
          </a:p>
          <a:p>
            <a:endParaRPr lang="en-US" sz="18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4143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B75F1-1114-4A12-9E97-A7524BDE7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Thank You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78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A70F4F6-8761-4016-931A-4535464E4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4C49FD3-CD95-4BA4-8BD3-B4A4C6844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194125EE-68A0-44AF-9565-81EF0F311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47D98E13-5DFC-4FC3-B217-18D7503F2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1208B249-52C1-45B2-94CA-7FCF767BD5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8E8EC538-BB99-4192-A555-FD23D92C5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C818F7CD-D8C3-4B0E-8332-5F5D23675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BA3A1026-C945-44C7-95BC-3BF4551EF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64">
              <a:extLst>
                <a:ext uri="{FF2B5EF4-FFF2-40B4-BE49-F238E27FC236}">
                  <a16:creationId xmlns:a16="http://schemas.microsoft.com/office/drawing/2014/main" id="{E7A2271E-1BF0-4DBF-BDC5-8205DFE2B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FC359C9B-D7DB-4D67-BC20-0ED526C67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64">
              <a:extLst>
                <a:ext uri="{FF2B5EF4-FFF2-40B4-BE49-F238E27FC236}">
                  <a16:creationId xmlns:a16="http://schemas.microsoft.com/office/drawing/2014/main" id="{5DA7CDCF-326D-40F3-9FA1-F6B696E8F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42EAB6A2-C79F-4E11-BA2B-82394503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64">
              <a:extLst>
                <a:ext uri="{FF2B5EF4-FFF2-40B4-BE49-F238E27FC236}">
                  <a16:creationId xmlns:a16="http://schemas.microsoft.com/office/drawing/2014/main" id="{0409AE1C-32E7-42F0-8174-D8EC28D1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66">
              <a:extLst>
                <a:ext uri="{FF2B5EF4-FFF2-40B4-BE49-F238E27FC236}">
                  <a16:creationId xmlns:a16="http://schemas.microsoft.com/office/drawing/2014/main" id="{6D094018-4CC4-4507-BD21-223B12217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64">
              <a:extLst>
                <a:ext uri="{FF2B5EF4-FFF2-40B4-BE49-F238E27FC236}">
                  <a16:creationId xmlns:a16="http://schemas.microsoft.com/office/drawing/2014/main" id="{4971B5B3-87D2-49C1-9AD0-984AF7579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66">
              <a:extLst>
                <a:ext uri="{FF2B5EF4-FFF2-40B4-BE49-F238E27FC236}">
                  <a16:creationId xmlns:a16="http://schemas.microsoft.com/office/drawing/2014/main" id="{7F8CC77F-5D16-46D1-9E76-844D3D54B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64">
              <a:extLst>
                <a:ext uri="{FF2B5EF4-FFF2-40B4-BE49-F238E27FC236}">
                  <a16:creationId xmlns:a16="http://schemas.microsoft.com/office/drawing/2014/main" id="{3136B198-9314-404B-9B2A-B12F1C81E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66">
              <a:extLst>
                <a:ext uri="{FF2B5EF4-FFF2-40B4-BE49-F238E27FC236}">
                  <a16:creationId xmlns:a16="http://schemas.microsoft.com/office/drawing/2014/main" id="{3AD2B785-CD5F-4846-8278-FD202F83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64">
              <a:extLst>
                <a:ext uri="{FF2B5EF4-FFF2-40B4-BE49-F238E27FC236}">
                  <a16:creationId xmlns:a16="http://schemas.microsoft.com/office/drawing/2014/main" id="{3C6BD3BE-D8A5-4561-9641-5F579267C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66">
              <a:extLst>
                <a:ext uri="{FF2B5EF4-FFF2-40B4-BE49-F238E27FC236}">
                  <a16:creationId xmlns:a16="http://schemas.microsoft.com/office/drawing/2014/main" id="{883722C6-0687-4FBC-924C-022C334B35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64">
              <a:extLst>
                <a:ext uri="{FF2B5EF4-FFF2-40B4-BE49-F238E27FC236}">
                  <a16:creationId xmlns:a16="http://schemas.microsoft.com/office/drawing/2014/main" id="{50E3342E-EFDF-4EE7-A275-A46FE15FD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66">
              <a:extLst>
                <a:ext uri="{FF2B5EF4-FFF2-40B4-BE49-F238E27FC236}">
                  <a16:creationId xmlns:a16="http://schemas.microsoft.com/office/drawing/2014/main" id="{02A591D3-77C5-427A-84E7-5040F9C17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AA17A41C-487B-4DDE-B112-D423250E7839}"/>
              </a:ext>
            </a:extLst>
          </p:cNvPr>
          <p:cNvSpPr txBox="1">
            <a:spLocks/>
          </p:cNvSpPr>
          <p:nvPr/>
        </p:nvSpPr>
        <p:spPr>
          <a:xfrm>
            <a:off x="867800" y="650773"/>
            <a:ext cx="9833548" cy="8615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chemeClr val="tx2"/>
                </a:solidFill>
              </a:rPr>
              <a:t>Agenda</a:t>
            </a:r>
          </a:p>
        </p:txBody>
      </p:sp>
      <p:sp>
        <p:nvSpPr>
          <p:cNvPr id="55" name="Title 1">
            <a:extLst>
              <a:ext uri="{FF2B5EF4-FFF2-40B4-BE49-F238E27FC236}">
                <a16:creationId xmlns:a16="http://schemas.microsoft.com/office/drawing/2014/main" id="{871197E7-3D0B-42EC-984F-FC34E61CB9C9}"/>
              </a:ext>
            </a:extLst>
          </p:cNvPr>
          <p:cNvSpPr txBox="1">
            <a:spLocks/>
          </p:cNvSpPr>
          <p:nvPr/>
        </p:nvSpPr>
        <p:spPr>
          <a:xfrm>
            <a:off x="1492998" y="2446933"/>
            <a:ext cx="9208349" cy="37602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500" dirty="0">
                <a:solidFill>
                  <a:schemeClr val="tx2"/>
                </a:solidFill>
              </a:rPr>
              <a:t>Section 1: Data Exploration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500" dirty="0">
              <a:solidFill>
                <a:schemeClr val="tx2"/>
              </a:solidFill>
            </a:endParaRPr>
          </a:p>
          <a:p>
            <a:r>
              <a:rPr lang="en-US" sz="4500" dirty="0">
                <a:solidFill>
                  <a:schemeClr val="tx2"/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500" dirty="0">
                <a:solidFill>
                  <a:schemeClr val="tx2"/>
                </a:solidFill>
              </a:rPr>
              <a:t>Section 2: Business Acumen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576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B75F1-1114-4A12-9E97-A7524BDE7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Data Exploration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8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B7A3AB19-F392-4873-A96F-1539F767FE0D}"/>
              </a:ext>
            </a:extLst>
          </p:cNvPr>
          <p:cNvSpPr txBox="1">
            <a:spLocks/>
          </p:cNvSpPr>
          <p:nvPr/>
        </p:nvSpPr>
        <p:spPr>
          <a:xfrm>
            <a:off x="456983" y="408433"/>
            <a:ext cx="9833548" cy="9420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chemeClr val="tx2"/>
                </a:solidFill>
              </a:rPr>
              <a:t>Data Exploration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2D301D3D-85DE-0D79-FE3A-16D1007FB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809" y="1317373"/>
            <a:ext cx="10883991" cy="344071"/>
          </a:xfrm>
        </p:spPr>
        <p:txBody>
          <a:bodyPr/>
          <a:lstStyle/>
          <a:p>
            <a:pPr marL="0" indent="0">
              <a:buNone/>
            </a:pPr>
            <a:r>
              <a:rPr lang="en-US" sz="1800" i="1" dirty="0">
                <a:solidFill>
                  <a:schemeClr val="tx2"/>
                </a:solidFill>
                <a:latin typeface="+mj-lt"/>
              </a:rPr>
              <a:t>* Open </a:t>
            </a:r>
            <a:r>
              <a:rPr lang="en-US" sz="1800" i="1" dirty="0" err="1">
                <a:solidFill>
                  <a:schemeClr val="tx2"/>
                </a:solidFill>
                <a:latin typeface="+mj-lt"/>
              </a:rPr>
              <a:t>data_processing.ipynb</a:t>
            </a:r>
            <a:r>
              <a:rPr lang="en-US" sz="1800" i="1" dirty="0">
                <a:solidFill>
                  <a:schemeClr val="tx2"/>
                </a:solidFill>
                <a:latin typeface="+mj-lt"/>
              </a:rPr>
              <a:t> file in python folder to see the detailed process.</a:t>
            </a:r>
          </a:p>
          <a:p>
            <a:endParaRPr lang="en-US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51066FFF-20BB-F73A-B5E3-DC26345AA074}"/>
              </a:ext>
            </a:extLst>
          </p:cNvPr>
          <p:cNvSpPr txBox="1">
            <a:spLocks/>
          </p:cNvSpPr>
          <p:nvPr/>
        </p:nvSpPr>
        <p:spPr>
          <a:xfrm>
            <a:off x="469809" y="2145452"/>
            <a:ext cx="10883991" cy="4173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chemeClr val="tx2"/>
                </a:solidFill>
              </a:rPr>
              <a:t>Some important points:</a:t>
            </a:r>
          </a:p>
          <a:p>
            <a:r>
              <a:rPr lang="en-US" sz="1800" dirty="0">
                <a:solidFill>
                  <a:schemeClr val="tx2"/>
                </a:solidFill>
                <a:latin typeface="+mj-lt"/>
              </a:rPr>
              <a:t>Join orders dataset with customers dataset on ‘</a:t>
            </a:r>
            <a:r>
              <a:rPr lang="en-US" sz="1800" dirty="0" err="1">
                <a:solidFill>
                  <a:schemeClr val="tx2"/>
                </a:solidFill>
                <a:latin typeface="+mj-lt"/>
              </a:rPr>
              <a:t>customer_id</a:t>
            </a:r>
            <a:r>
              <a:rPr lang="en-US" sz="1800" dirty="0">
                <a:solidFill>
                  <a:schemeClr val="tx2"/>
                </a:solidFill>
                <a:latin typeface="+mj-lt"/>
              </a:rPr>
              <a:t>’ and drop the field.</a:t>
            </a:r>
          </a:p>
          <a:p>
            <a:r>
              <a:rPr lang="en-US" sz="1800" dirty="0">
                <a:solidFill>
                  <a:schemeClr val="tx2"/>
                </a:solidFill>
                <a:latin typeface="+mj-lt"/>
              </a:rPr>
              <a:t>Amend all the datetime columns with missing data by adding to the timestamps of the previous step with the average time’.</a:t>
            </a:r>
          </a:p>
          <a:p>
            <a:r>
              <a:rPr lang="en-US" sz="1800" dirty="0">
                <a:solidFill>
                  <a:schemeClr val="tx2"/>
                </a:solidFill>
                <a:latin typeface="+mj-lt"/>
              </a:rPr>
              <a:t>We will assume the total net sales will be the sum of </a:t>
            </a:r>
            <a:r>
              <a:rPr lang="en-US" sz="1800" dirty="0" err="1">
                <a:solidFill>
                  <a:schemeClr val="tx2"/>
                </a:solidFill>
                <a:latin typeface="+mj-lt"/>
              </a:rPr>
              <a:t>payment_value</a:t>
            </a:r>
            <a:r>
              <a:rPr lang="en-US" sz="1800" dirty="0">
                <a:solidFill>
                  <a:schemeClr val="tx2"/>
                </a:solidFill>
                <a:latin typeface="+mj-lt"/>
              </a:rPr>
              <a:t> from order payments data set. While most of the time, the </a:t>
            </a:r>
            <a:r>
              <a:rPr lang="en-US" sz="1800" dirty="0" err="1">
                <a:solidFill>
                  <a:schemeClr val="tx2"/>
                </a:solidFill>
                <a:latin typeface="+mj-lt"/>
              </a:rPr>
              <a:t>payment_value</a:t>
            </a:r>
            <a:r>
              <a:rPr lang="en-US" sz="1800" dirty="0">
                <a:solidFill>
                  <a:schemeClr val="tx2"/>
                </a:solidFill>
                <a:latin typeface="+mj-lt"/>
              </a:rPr>
              <a:t> of an order equals the sum of price and </a:t>
            </a:r>
            <a:r>
              <a:rPr lang="en-US" sz="1800" dirty="0" err="1">
                <a:solidFill>
                  <a:schemeClr val="tx2"/>
                </a:solidFill>
                <a:latin typeface="+mj-lt"/>
              </a:rPr>
              <a:t>freight_value</a:t>
            </a:r>
            <a:r>
              <a:rPr lang="en-US" sz="1800" dirty="0">
                <a:solidFill>
                  <a:schemeClr val="tx2"/>
                </a:solidFill>
                <a:latin typeface="+mj-lt"/>
              </a:rPr>
              <a:t>, there are some outliers/incorrect data.</a:t>
            </a:r>
          </a:p>
          <a:p>
            <a:r>
              <a:rPr lang="en-US" sz="1800" dirty="0">
                <a:solidFill>
                  <a:schemeClr val="tx2"/>
                </a:solidFill>
                <a:latin typeface="+mj-lt"/>
              </a:rPr>
              <a:t>Drop the geolocation dataset since there are a lot of typos to be corrected and it’s not needed.</a:t>
            </a:r>
          </a:p>
        </p:txBody>
      </p:sp>
    </p:spTree>
    <p:extLst>
      <p:ext uri="{BB962C8B-B14F-4D97-AF65-F5344CB8AC3E}">
        <p14:creationId xmlns:p14="http://schemas.microsoft.com/office/powerpoint/2010/main" val="43001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B75F1-1114-4A12-9E97-A7524BDE7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Business Acumen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9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88F6011-CB5B-7A03-ABD8-27DD04028FD7}"/>
              </a:ext>
            </a:extLst>
          </p:cNvPr>
          <p:cNvSpPr txBox="1">
            <a:spLocks/>
          </p:cNvSpPr>
          <p:nvPr/>
        </p:nvSpPr>
        <p:spPr>
          <a:xfrm>
            <a:off x="456983" y="408433"/>
            <a:ext cx="9833548" cy="9420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chemeClr val="tx2"/>
                </a:solidFill>
              </a:rPr>
              <a:t>Business Acumen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96283A5-1D59-2217-B205-DF9EE255C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84" y="3495446"/>
            <a:ext cx="2686929" cy="1411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  <a:latin typeface="+mj-lt"/>
              </a:rPr>
              <a:t>We are going to focus on three aspects of the business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8BE33A-7342-97AA-5335-34DAEA612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941" y="2021882"/>
            <a:ext cx="7644226" cy="385378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9684DAE-6638-267C-D8A8-3CEBB7F34D5A}"/>
              </a:ext>
            </a:extLst>
          </p:cNvPr>
          <p:cNvSpPr txBox="1">
            <a:spLocks/>
          </p:cNvSpPr>
          <p:nvPr/>
        </p:nvSpPr>
        <p:spPr>
          <a:xfrm>
            <a:off x="469809" y="1317373"/>
            <a:ext cx="10883991" cy="344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2"/>
                </a:solidFill>
                <a:latin typeface="+mj-lt"/>
              </a:rPr>
              <a:t>* Open </a:t>
            </a:r>
            <a:r>
              <a:rPr lang="en-US" sz="1800" i="1" dirty="0" err="1">
                <a:solidFill>
                  <a:schemeClr val="tx2"/>
                </a:solidFill>
                <a:latin typeface="+mj-lt"/>
              </a:rPr>
              <a:t>olist.pbix</a:t>
            </a:r>
            <a:r>
              <a:rPr lang="en-US" sz="1800" i="1" dirty="0">
                <a:solidFill>
                  <a:schemeClr val="tx2"/>
                </a:solidFill>
                <a:latin typeface="+mj-lt"/>
              </a:rPr>
              <a:t> file in </a:t>
            </a:r>
            <a:r>
              <a:rPr lang="en-US" sz="1800" i="1" dirty="0" err="1">
                <a:solidFill>
                  <a:schemeClr val="tx2"/>
                </a:solidFill>
                <a:latin typeface="+mj-lt"/>
              </a:rPr>
              <a:t>power_bi</a:t>
            </a:r>
            <a:r>
              <a:rPr lang="en-US" sz="1800" i="1" dirty="0">
                <a:solidFill>
                  <a:schemeClr val="tx2"/>
                </a:solidFill>
                <a:latin typeface="+mj-lt"/>
              </a:rPr>
              <a:t> folder to open the elaborate workbook with various filters.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06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96A5C95-8475-4628-D4E3-013985114DC1}"/>
              </a:ext>
            </a:extLst>
          </p:cNvPr>
          <p:cNvSpPr txBox="1">
            <a:spLocks/>
          </p:cNvSpPr>
          <p:nvPr/>
        </p:nvSpPr>
        <p:spPr>
          <a:xfrm>
            <a:off x="456983" y="408433"/>
            <a:ext cx="9833548" cy="9420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chemeClr val="tx2"/>
                </a:solidFill>
              </a:rPr>
              <a:t>Order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30A429-4AEE-0AFB-2EDC-17CD0E897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83" y="1802753"/>
            <a:ext cx="10858500" cy="35052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2942E60-FED3-CFDB-0032-02BB5524DA56}"/>
              </a:ext>
            </a:extLst>
          </p:cNvPr>
          <p:cNvSpPr txBox="1">
            <a:spLocks/>
          </p:cNvSpPr>
          <p:nvPr/>
        </p:nvSpPr>
        <p:spPr>
          <a:xfrm>
            <a:off x="469809" y="1317373"/>
            <a:ext cx="10883991" cy="344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2"/>
                </a:solidFill>
                <a:latin typeface="+mj-lt"/>
              </a:rPr>
              <a:t>How are order distributed geographically?</a:t>
            </a:r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549E43-FBF4-5135-F31C-3F38FBF3CA69}"/>
              </a:ext>
            </a:extLst>
          </p:cNvPr>
          <p:cNvSpPr txBox="1">
            <a:spLocks/>
          </p:cNvSpPr>
          <p:nvPr/>
        </p:nvSpPr>
        <p:spPr>
          <a:xfrm>
            <a:off x="469809" y="5833147"/>
            <a:ext cx="10883991" cy="792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2"/>
                </a:solidFill>
                <a:latin typeface="+mj-lt"/>
              </a:rPr>
              <a:t>=&gt; The order distribution aligns with the economic status of the states in Brazil. The business can see where they should focus on as far as market share is concerned.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559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96A5C95-8475-4628-D4E3-013985114DC1}"/>
              </a:ext>
            </a:extLst>
          </p:cNvPr>
          <p:cNvSpPr txBox="1">
            <a:spLocks/>
          </p:cNvSpPr>
          <p:nvPr/>
        </p:nvSpPr>
        <p:spPr>
          <a:xfrm>
            <a:off x="456983" y="408433"/>
            <a:ext cx="9833548" cy="9420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chemeClr val="tx2"/>
                </a:solidFill>
              </a:rPr>
              <a:t>Order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9524FD-AB70-F72A-14B2-FDD4159FC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09" y="1925867"/>
            <a:ext cx="9191625" cy="387667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E1A0E37-60F8-5B38-EE90-FCA2ABF3E527}"/>
              </a:ext>
            </a:extLst>
          </p:cNvPr>
          <p:cNvSpPr txBox="1">
            <a:spLocks/>
          </p:cNvSpPr>
          <p:nvPr/>
        </p:nvSpPr>
        <p:spPr>
          <a:xfrm>
            <a:off x="469809" y="1317373"/>
            <a:ext cx="10883991" cy="344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2"/>
                </a:solidFill>
                <a:latin typeface="+mj-lt"/>
              </a:rPr>
              <a:t>How are orders distributed chronologically?</a:t>
            </a:r>
          </a:p>
          <a:p>
            <a:endParaRPr lang="en-US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CC3EA75A-12BD-0E3F-9AAA-D9D671AB78B1}"/>
              </a:ext>
            </a:extLst>
          </p:cNvPr>
          <p:cNvSpPr/>
          <p:nvPr/>
        </p:nvSpPr>
        <p:spPr>
          <a:xfrm>
            <a:off x="9661434" y="3559126"/>
            <a:ext cx="396966" cy="144897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E213F33-A9D6-64AE-942F-961530940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5009" y="3812344"/>
            <a:ext cx="1848729" cy="9425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  <a:latin typeface="+mj-lt"/>
              </a:rPr>
              <a:t>Traffic is the busiest during business hours</a:t>
            </a:r>
          </a:p>
          <a:p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236E753-0D30-D1E2-DF37-327194130E03}"/>
              </a:ext>
            </a:extLst>
          </p:cNvPr>
          <p:cNvCxnSpPr/>
          <p:nvPr/>
        </p:nvCxnSpPr>
        <p:spPr>
          <a:xfrm>
            <a:off x="1800665" y="5992837"/>
            <a:ext cx="74980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1639BDA-F83C-A61B-2AE3-CE1F2F4C1ED7}"/>
              </a:ext>
            </a:extLst>
          </p:cNvPr>
          <p:cNvSpPr txBox="1">
            <a:spLocks/>
          </p:cNvSpPr>
          <p:nvPr/>
        </p:nvSpPr>
        <p:spPr>
          <a:xfrm>
            <a:off x="1800664" y="6066966"/>
            <a:ext cx="7624689" cy="791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2"/>
                </a:solidFill>
                <a:latin typeface="+mj-lt"/>
              </a:rPr>
              <a:t>Number of purchases declines steadily throughout the week. The bottom is typically Sunday or Saturday.</a:t>
            </a:r>
          </a:p>
          <a:p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6C3429-C1D4-F975-600A-007C022C5E52}"/>
              </a:ext>
            </a:extLst>
          </p:cNvPr>
          <p:cNvCxnSpPr>
            <a:cxnSpLocks/>
          </p:cNvCxnSpPr>
          <p:nvPr/>
        </p:nvCxnSpPr>
        <p:spPr>
          <a:xfrm>
            <a:off x="9004495" y="6278881"/>
            <a:ext cx="588499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E93D7D2-AD4C-3A99-AD8F-6300717881DE}"/>
              </a:ext>
            </a:extLst>
          </p:cNvPr>
          <p:cNvCxnSpPr>
            <a:cxnSpLocks/>
          </p:cNvCxnSpPr>
          <p:nvPr/>
        </p:nvCxnSpPr>
        <p:spPr>
          <a:xfrm>
            <a:off x="10999762" y="4717366"/>
            <a:ext cx="0" cy="51581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D2F0075-AA4F-E5EC-EA04-CF0613492423}"/>
              </a:ext>
            </a:extLst>
          </p:cNvPr>
          <p:cNvSpPr txBox="1">
            <a:spLocks/>
          </p:cNvSpPr>
          <p:nvPr/>
        </p:nvSpPr>
        <p:spPr>
          <a:xfrm>
            <a:off x="9805185" y="5540628"/>
            <a:ext cx="2158212" cy="1197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2"/>
                </a:solidFill>
                <a:latin typeface="+mj-lt"/>
              </a:rPr>
              <a:t>Understand purchasing behavior to better make business decisions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093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96A5C95-8475-4628-D4E3-013985114DC1}"/>
              </a:ext>
            </a:extLst>
          </p:cNvPr>
          <p:cNvSpPr txBox="1">
            <a:spLocks/>
          </p:cNvSpPr>
          <p:nvPr/>
        </p:nvSpPr>
        <p:spPr>
          <a:xfrm>
            <a:off x="456983" y="408433"/>
            <a:ext cx="9833548" cy="9420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chemeClr val="tx2"/>
                </a:solidFill>
              </a:rPr>
              <a:t>Order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D0B269-71C5-7A12-6607-9E84FA476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787" y="1829270"/>
            <a:ext cx="9085470" cy="435213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12023D2-43EF-D657-4F71-C2436B55A5D7}"/>
              </a:ext>
            </a:extLst>
          </p:cNvPr>
          <p:cNvCxnSpPr>
            <a:cxnSpLocks/>
          </p:cNvCxnSpPr>
          <p:nvPr/>
        </p:nvCxnSpPr>
        <p:spPr>
          <a:xfrm flipH="1">
            <a:off x="9453489" y="1659994"/>
            <a:ext cx="211016" cy="4783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3A233A-2959-9669-CB9D-AA99E331448C}"/>
              </a:ext>
            </a:extLst>
          </p:cNvPr>
          <p:cNvCxnSpPr>
            <a:cxnSpLocks/>
          </p:cNvCxnSpPr>
          <p:nvPr/>
        </p:nvCxnSpPr>
        <p:spPr>
          <a:xfrm flipV="1">
            <a:off x="3559126" y="5732130"/>
            <a:ext cx="604911" cy="6185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7D9B404-3FF3-29BE-F9E0-A4080447B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8997" y="956610"/>
            <a:ext cx="1848729" cy="618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  <a:latin typeface="+mj-lt"/>
              </a:rPr>
              <a:t>Black Friday anomaly</a:t>
            </a:r>
          </a:p>
          <a:p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0E808062-58F5-707A-8DC8-2962B2D85D0E}"/>
              </a:ext>
            </a:extLst>
          </p:cNvPr>
          <p:cNvSpPr txBox="1">
            <a:spLocks/>
          </p:cNvSpPr>
          <p:nvPr/>
        </p:nvSpPr>
        <p:spPr>
          <a:xfrm>
            <a:off x="456983" y="1315923"/>
            <a:ext cx="8630746" cy="34407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2"/>
                </a:solidFill>
                <a:latin typeface="+mj-lt"/>
              </a:rPr>
              <a:t>Assuming a fiscal year is from Jan 1</a:t>
            </a:r>
            <a:r>
              <a:rPr lang="en-US" sz="1800" baseline="30000" dirty="0">
                <a:solidFill>
                  <a:schemeClr val="tx2"/>
                </a:solidFill>
                <a:latin typeface="+mj-lt"/>
              </a:rPr>
              <a:t>st</a:t>
            </a:r>
            <a:r>
              <a:rPr lang="en-US" sz="1800" dirty="0">
                <a:solidFill>
                  <a:schemeClr val="tx2"/>
                </a:solidFill>
                <a:latin typeface="+mj-lt"/>
              </a:rPr>
              <a:t> to Dev 31</a:t>
            </a:r>
            <a:r>
              <a:rPr lang="en-US" sz="1800" baseline="30000" dirty="0">
                <a:solidFill>
                  <a:schemeClr val="tx2"/>
                </a:solidFill>
                <a:latin typeface="+mj-lt"/>
              </a:rPr>
              <a:t>st</a:t>
            </a:r>
            <a:r>
              <a:rPr lang="en-US" sz="1800" dirty="0">
                <a:solidFill>
                  <a:schemeClr val="tx2"/>
                </a:solidFill>
                <a:latin typeface="+mj-lt"/>
              </a:rPr>
              <a:t> , we filter the data in that period to avoid consistency in the dataset.</a:t>
            </a:r>
          </a:p>
          <a:p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74279242-9EDC-5E9A-2232-FEEDD41356F1}"/>
              </a:ext>
            </a:extLst>
          </p:cNvPr>
          <p:cNvSpPr txBox="1">
            <a:spLocks/>
          </p:cNvSpPr>
          <p:nvPr/>
        </p:nvSpPr>
        <p:spPr>
          <a:xfrm>
            <a:off x="1335787" y="6423709"/>
            <a:ext cx="7563730" cy="434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2"/>
                </a:solidFill>
                <a:latin typeface="+mj-lt"/>
              </a:rPr>
              <a:t>Average running line indicate a stable rise in order through the year.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232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527</Words>
  <Application>Microsoft Office PowerPoint</Application>
  <PresentationFormat>Widescreen</PresentationFormat>
  <Paragraphs>56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OMC Test</vt:lpstr>
      <vt:lpstr>PowerPoint Presentation</vt:lpstr>
      <vt:lpstr>Data Exploration</vt:lpstr>
      <vt:lpstr>PowerPoint Presentation</vt:lpstr>
      <vt:lpstr>Business Acumen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Khanh Nguyen Minh (Lumpy)</dc:creator>
  <cp:lastModifiedBy>Khanh Nguyen Minh (Lumpy)</cp:lastModifiedBy>
  <cp:revision>39</cp:revision>
  <dcterms:created xsi:type="dcterms:W3CDTF">2022-01-25T03:35:08Z</dcterms:created>
  <dcterms:modified xsi:type="dcterms:W3CDTF">2022-08-13T05:23:45Z</dcterms:modified>
</cp:coreProperties>
</file>