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66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3A81-6535-4C66-8389-64A0679D032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320-4202-44F3-83AF-A5126B2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7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3A81-6535-4C66-8389-64A0679D032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320-4202-44F3-83AF-A5126B2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3A81-6535-4C66-8389-64A0679D032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320-4202-44F3-83AF-A5126B2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0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3A81-6535-4C66-8389-64A0679D032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320-4202-44F3-83AF-A5126B2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9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3A81-6535-4C66-8389-64A0679D032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320-4202-44F3-83AF-A5126B2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0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3A81-6535-4C66-8389-64A0679D032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320-4202-44F3-83AF-A5126B2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6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3A81-6535-4C66-8389-64A0679D032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320-4202-44F3-83AF-A5126B2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0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3A81-6535-4C66-8389-64A0679D032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320-4202-44F3-83AF-A5126B2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8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3A81-6535-4C66-8389-64A0679D032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320-4202-44F3-83AF-A5126B2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7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3A81-6535-4C66-8389-64A0679D032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320-4202-44F3-83AF-A5126B2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3A81-6535-4C66-8389-64A0679D032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320-4202-44F3-83AF-A5126B2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83A81-6535-4C66-8389-64A0679D032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88320-4202-44F3-83AF-A5126B2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6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8127" y="2641600"/>
            <a:ext cx="1515743" cy="1574801"/>
            <a:chOff x="0" y="0"/>
            <a:chExt cx="1962150" cy="2038350"/>
          </a:xfrm>
        </p:grpSpPr>
        <p:sp>
          <p:nvSpPr>
            <p:cNvPr id="5" name="Oval 4"/>
            <p:cNvSpPr/>
            <p:nvPr/>
          </p:nvSpPr>
          <p:spPr>
            <a:xfrm>
              <a:off x="781050" y="0"/>
              <a:ext cx="485775" cy="4857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81050" y="971550"/>
              <a:ext cx="485775" cy="4857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0" y="1552575"/>
              <a:ext cx="485775" cy="4857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476375" y="1552575"/>
              <a:ext cx="485775" cy="4857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04825" y="1800225"/>
              <a:ext cx="9620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53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837386" y="2641600"/>
            <a:ext cx="2383344" cy="2854890"/>
            <a:chOff x="4837386" y="2641600"/>
            <a:chExt cx="2383344" cy="2854890"/>
          </a:xfrm>
        </p:grpSpPr>
        <p:sp>
          <p:nvSpPr>
            <p:cNvPr id="5" name="Oval 4"/>
            <p:cNvSpPr/>
            <p:nvPr/>
          </p:nvSpPr>
          <p:spPr>
            <a:xfrm>
              <a:off x="5941481" y="2641600"/>
              <a:ext cx="375257" cy="3753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941481" y="3392206"/>
              <a:ext cx="375257" cy="3753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566224" y="4444348"/>
              <a:ext cx="375257" cy="3753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316738" y="4444347"/>
              <a:ext cx="375257" cy="3753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Connector 10"/>
            <p:cNvCxnSpPr>
              <a:stCxn id="5" idx="4"/>
              <a:endCxn id="6" idx="0"/>
            </p:cNvCxnSpPr>
            <p:nvPr/>
          </p:nvCxnSpPr>
          <p:spPr>
            <a:xfrm>
              <a:off x="6129110" y="3016903"/>
              <a:ext cx="0" cy="3753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037489" y="3392206"/>
              <a:ext cx="375257" cy="3753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037488" y="3941156"/>
              <a:ext cx="375257" cy="3753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845473" y="3403601"/>
              <a:ext cx="375257" cy="3753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941481" y="3955160"/>
              <a:ext cx="375257" cy="3753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566224" y="5121187"/>
              <a:ext cx="375257" cy="3753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Connector 16"/>
            <p:cNvCxnSpPr>
              <a:stCxn id="7" idx="4"/>
            </p:cNvCxnSpPr>
            <p:nvPr/>
          </p:nvCxnSpPr>
          <p:spPr>
            <a:xfrm flipH="1">
              <a:off x="5753852" y="4819651"/>
              <a:ext cx="1" cy="301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5" idx="3"/>
              <a:endCxn id="7" idx="7"/>
            </p:cNvCxnSpPr>
            <p:nvPr/>
          </p:nvCxnSpPr>
          <p:spPr>
            <a:xfrm flipH="1">
              <a:off x="5886526" y="4275501"/>
              <a:ext cx="109910" cy="2238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5" idx="5"/>
              <a:endCxn id="8" idx="1"/>
            </p:cNvCxnSpPr>
            <p:nvPr/>
          </p:nvCxnSpPr>
          <p:spPr>
            <a:xfrm>
              <a:off x="6261783" y="4275501"/>
              <a:ext cx="109910" cy="223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5"/>
              <a:endCxn id="14" idx="1"/>
            </p:cNvCxnSpPr>
            <p:nvPr/>
          </p:nvCxnSpPr>
          <p:spPr>
            <a:xfrm>
              <a:off x="6261783" y="2961941"/>
              <a:ext cx="638645" cy="4966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3"/>
              <a:endCxn id="12" idx="7"/>
            </p:cNvCxnSpPr>
            <p:nvPr/>
          </p:nvCxnSpPr>
          <p:spPr>
            <a:xfrm flipH="1">
              <a:off x="5357791" y="2961941"/>
              <a:ext cx="638645" cy="4852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6" idx="4"/>
              <a:endCxn id="15" idx="0"/>
            </p:cNvCxnSpPr>
            <p:nvPr/>
          </p:nvCxnSpPr>
          <p:spPr>
            <a:xfrm>
              <a:off x="6129110" y="3767509"/>
              <a:ext cx="0" cy="187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456764" y="2961941"/>
              <a:ext cx="1108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mtClean="0"/>
                <a:t>1</a:t>
              </a:r>
              <a:endParaRPr lang="en-US" sz="11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79677" y="3016903"/>
              <a:ext cx="1108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mtClean="0"/>
                <a:t>8</a:t>
              </a:r>
              <a:endParaRPr lang="en-US" sz="11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84520" y="3092554"/>
              <a:ext cx="1108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mtClean="0"/>
                <a:t>4</a:t>
              </a:r>
              <a:endParaRPr lang="en-US" sz="11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41480" y="3721127"/>
              <a:ext cx="1108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mtClean="0"/>
                <a:t>5</a:t>
              </a:r>
              <a:endParaRPr lang="en-US" sz="11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37386" y="3733854"/>
              <a:ext cx="1108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mtClean="0"/>
                <a:t>8</a:t>
              </a:r>
              <a:endParaRPr lang="en-US" sz="11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47670" y="4162829"/>
              <a:ext cx="1108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mtClean="0"/>
                <a:t>2</a:t>
              </a:r>
              <a:endParaRPr lang="en-US" sz="11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44215" y="4162829"/>
              <a:ext cx="1108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mtClean="0"/>
                <a:t>6</a:t>
              </a:r>
              <a:endParaRPr lang="en-US" sz="11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66224" y="4859577"/>
              <a:ext cx="1108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mtClean="0"/>
                <a:t>2</a:t>
              </a:r>
              <a:endParaRPr lang="en-US" sz="1100"/>
            </a:p>
          </p:txBody>
        </p:sp>
        <p:cxnSp>
          <p:nvCxnSpPr>
            <p:cNvPr id="38" name="Straight Connector 37"/>
            <p:cNvCxnSpPr>
              <a:stCxn id="12" idx="4"/>
              <a:endCxn id="13" idx="0"/>
            </p:cNvCxnSpPr>
            <p:nvPr/>
          </p:nvCxnSpPr>
          <p:spPr>
            <a:xfrm flipH="1">
              <a:off x="5225117" y="3767509"/>
              <a:ext cx="1" cy="1736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6.googleusercontent.com/xtUbZ8pPn0E38WGxZHfBLWyMUwDEG9ZrIpD5UK9mK5q4BmvWXWdFEGJGoT5Ifzm_bDt7NSCcxGVk-U3WiUjO5mvqEHfDVKnhHKzSGDgPA7JSOR6ICnVo6KMJElrQrVBdQ3HfJuArjA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1" y="-1135018"/>
            <a:ext cx="5181600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6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214763"/>
              </p:ext>
            </p:extLst>
          </p:nvPr>
        </p:nvGraphicFramePr>
        <p:xfrm>
          <a:off x="838200" y="1825625"/>
          <a:ext cx="9697781" cy="3708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94105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Bước</a:t>
                      </a:r>
                      <a:r>
                        <a:rPr lang="en-US" baseline="0" smtClean="0"/>
                        <a:t> lặp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J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Khởi</a:t>
                      </a:r>
                      <a:r>
                        <a:rPr lang="en-US" baseline="0" smtClean="0"/>
                        <a:t> tạo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0,A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∞,A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18,A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8,A*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∞,A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∞,A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∞,A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∞,A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∞,A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33,D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18,A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∞,A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9,D*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12,D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∞,A</a:t>
                      </a:r>
                      <a:endParaRPr lang="en-US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18,D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33,D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18,A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19,F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12,D*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∞,A</a:t>
                      </a:r>
                      <a:endParaRPr lang="en-US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17,F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33,D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17,H*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19,F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∞,A</a:t>
                      </a:r>
                      <a:endParaRPr lang="en-US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17,F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22,C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19,F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23,C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17,F*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22,C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19,F*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23,C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21,E*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23,C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23,C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78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96828"/>
              </p:ext>
            </p:extLst>
          </p:nvPr>
        </p:nvGraphicFramePr>
        <p:xfrm>
          <a:off x="838200" y="1825625"/>
          <a:ext cx="8741817" cy="33375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94105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Bước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lặp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X5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X6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X7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X8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Khởi</a:t>
                      </a:r>
                      <a:r>
                        <a:rPr lang="en-US" baseline="0" smtClean="0"/>
                        <a:t> tạo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(∞,x1)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(∞,x1)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(∞,x1)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(∞,x1)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(∞,x1)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(∞,x1)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(∞,x1)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14,x1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16,x1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15,x1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∞,x1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∞,x1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∞,x1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∞,x1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16,x1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15,x1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34,x2</a:t>
                      </a:r>
                      <a:endParaRPr lang="en-US"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26,x2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∞,x1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∞,x1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16,x1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34,x2</a:t>
                      </a:r>
                      <a:endParaRPr lang="en-US" sz="1800" b="0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26,x2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22,x4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∞,x1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34,x2</a:t>
                      </a:r>
                      <a:endParaRPr lang="en-US"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17,x3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22,x4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∞,x1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34,x2</a:t>
                      </a:r>
                      <a:endParaRPr lang="en-US" sz="1800" b="0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19,x7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22,x6</a:t>
                      </a:r>
                      <a:endParaRPr 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34,x2</a:t>
                      </a:r>
                      <a:endParaRPr lang="en-US"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22,x6</a:t>
                      </a:r>
                      <a:endParaRPr lang="en-US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baseline="0" smtClean="0">
                          <a:latin typeface="Times New Roman" panose="02020603050405020304" pitchFamily="18" charset="0"/>
                        </a:rPr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82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628" y="229053"/>
            <a:ext cx="10515600" cy="52863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/>
          </a:p>
          <a:p>
            <a:pPr marL="0" indent="0">
              <a:buNone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 trường đại học có 5 tòa nhà. Người ta muốn xây cây cầu đi bộ ở trên cao để nối các tòa nhà lại với nhau, với điều kiện là mỗi tòa nhà được nối với đúng 3 cây cầu khác nhau. Ông Trưởng phòng thiết bị nghĩ mãi không ra cách để nối. Anh/chị hãy giải thích tại sao?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7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0" y="800219"/>
            <a:ext cx="4489676" cy="33123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97714" y="800219"/>
            <a:ext cx="6703105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b="1" i="1" u="none" strike="noStrike" baseline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 đồ thị G. (2đ)</a:t>
            </a:r>
          </a:p>
          <a:p>
            <a:pPr algn="just"/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Chứng tỏ đồ thị G là đồ thị bán Euler. Tìm đường đi Euler của đồ thị.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(1đ)</a:t>
            </a:r>
          </a:p>
          <a:p>
            <a:pPr algn="just"/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Dùng thuật toán Prim để tìm cây khung nhỏ nhất của đồ thị (5đ)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180" y="5433536"/>
            <a:ext cx="1180963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vi-VN" smtClean="0">
                <a:solidFill>
                  <a:srgbClr val="FF0000"/>
                </a:solidFill>
              </a:rPr>
              <a:t>Một trường đại học có 5 tòa nhà. Người ta muốn xây cây cầu đi bộ ở trên cao để nối các tòa nhà lại với nhau, với điều kiện là mỗi tòa nhà được nối với đúng 3 cây cầu khác nhau. Ông Trưởng phòng thiết bị nghĩ mãi không ra cách để nối. Anh/chị hãy giải thích tại sao?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97713" y="2818875"/>
            <a:ext cx="6703105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b="1" i="1" u="none" strike="noStrike" baseline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 đồ thị G. (2đ)</a:t>
            </a:r>
          </a:p>
          <a:p>
            <a:pPr algn="just"/>
            <a:r>
              <a:rPr lang="en-US" sz="20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20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Chứng tỏ đồ thị G là đồ thị bán Euler. Tìm đường đi Euler của đồ thị.</a:t>
            </a:r>
            <a:r>
              <a:rPr lang="en-US" sz="20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(1đ)</a:t>
            </a:r>
          </a:p>
          <a:p>
            <a:pPr algn="just"/>
            <a:r>
              <a:rPr lang="en-US" sz="20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vi-VN" sz="20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 thuật toán Dijstra tìm đường đi ngắn nhất từ đỉnh 1 đến đỉnh 8.</a:t>
            </a:r>
            <a:r>
              <a:rPr lang="en-US" sz="20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(5đ)</a:t>
            </a:r>
            <a:endParaRPr lang="en-US" sz="20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32789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/>
              <a:t>Cho </a:t>
            </a:r>
            <a:r>
              <a:rPr lang="en-US" b="1" i="1" smtClean="0">
                <a:solidFill>
                  <a:srgbClr val="FF0000"/>
                </a:solidFill>
              </a:rPr>
              <a:t>ma trận trọng số </a:t>
            </a:r>
            <a:r>
              <a:rPr lang="en-US" b="1" i="1" smtClean="0"/>
              <a:t>của đồ thị </a:t>
            </a:r>
            <a:r>
              <a:rPr lang="en-US" sz="2800" b="1" i="1" smtClean="0">
                <a:solidFill>
                  <a:srgbClr val="FF0000"/>
                </a:solidFill>
              </a:rPr>
              <a:t>G</a:t>
            </a:r>
            <a:r>
              <a:rPr lang="en-US" b="1" i="1" smtClean="0">
                <a:solidFill>
                  <a:srgbClr val="FF0000"/>
                </a:solidFill>
              </a:rPr>
              <a:t> </a:t>
            </a:r>
            <a:r>
              <a:rPr lang="en-US" b="1" i="1" smtClean="0"/>
              <a:t>như hình bên dưới: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97712" y="406281"/>
            <a:ext cx="368663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Yêu cầu dành cho nhóm SV thứ 1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97712" y="2416010"/>
            <a:ext cx="368663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Yêu cầu dành cho nhóm SV thứ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1179" y="5117200"/>
            <a:ext cx="523716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Yêu cầu CHUNG dành cho cả 2 nhóm (2đ)</a:t>
            </a:r>
          </a:p>
        </p:txBody>
      </p:sp>
    </p:spTree>
    <p:extLst>
      <p:ext uri="{BB962C8B-B14F-4D97-AF65-F5344CB8AC3E}">
        <p14:creationId xmlns:p14="http://schemas.microsoft.com/office/powerpoint/2010/main" val="34469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904" y="1342345"/>
            <a:ext cx="7746782" cy="528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8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554</Words>
  <Application>Microsoft Office PowerPoint</Application>
  <PresentationFormat>Widescreen</PresentationFormat>
  <Paragraphs>215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NHATT</dc:creator>
  <cp:lastModifiedBy>NHATT</cp:lastModifiedBy>
  <cp:revision>22</cp:revision>
  <dcterms:created xsi:type="dcterms:W3CDTF">2020-12-14T16:15:01Z</dcterms:created>
  <dcterms:modified xsi:type="dcterms:W3CDTF">2020-12-17T19:16:51Z</dcterms:modified>
</cp:coreProperties>
</file>