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28DFE78-9B8D-4CDE-8977-D4E79471FCD2}">
  <a:tblStyle styleId="{B28DFE78-9B8D-4CDE-8977-D4E79471FCD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69d4bd1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69d4bd1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589ade1b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589ade1b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589ade1b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589ade1b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58a05fe1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58a05fe1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589addf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589addf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58a05fe1a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58a05fe1a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589addf9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589addf9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589addf9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589addf9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6a0542f5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6a0542f5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6a0542f5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6a0542f5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58a05fe1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58a05fe1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46a0542f5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46a0542f5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58a05fe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58a05fe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 Let a single utterance x and label y be sampled from a training set X = {(x (1), y(1)),(x (2), y(2)), . . .}. Each utterance, x (i) , is a time-series of length T (i) where every time-slice is a vector of audio features, x (i) t , t = 1, . . . , T(i) .</a:t>
            </a:r>
            <a:endParaRPr>
              <a:solidFill>
                <a:schemeClr val="dk1"/>
              </a:solidFill>
            </a:endParaRPr>
          </a:p>
          <a:p>
            <a:pPr indent="0" lvl="0" marL="0" rtl="0" algn="l">
              <a:spcBef>
                <a:spcPts val="0"/>
              </a:spcBef>
              <a:spcAft>
                <a:spcPts val="0"/>
              </a:spcAft>
              <a:buNone/>
            </a:pPr>
            <a:r>
              <a:rPr lang="en"/>
              <a:t>x (i) t,p denotes the power of the p’th frequency bin in the audio frame at time t. The goal of our RNN is to convert an input sequence x into a sequence of character probabilities for the transcription y, with yˆt = P(ct|x), where ct ∈ {a,b,c, . . . , z,space, apostrophe, blank}.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non recurrent layers 4th has a forward and a backward feed layer</a:t>
            </a:r>
            <a:endParaRPr/>
          </a:p>
          <a:p>
            <a:pPr indent="0" lvl="0" marL="0" rtl="0" algn="l">
              <a:spcBef>
                <a:spcPts val="0"/>
              </a:spcBef>
              <a:spcAft>
                <a:spcPts val="0"/>
              </a:spcAft>
              <a:buNone/>
            </a:pPr>
            <a:r>
              <a:rPr lang="en"/>
              <a:t>The output of forward and backward is fed to layer 5</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58a05fe1a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58a05fe1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58a05fe1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58a05fe1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458a05fe1a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458a05fe1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6a0542f5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6a0542f5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46a0542f5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6a0542f5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46a0542f5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46a0542f5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46a0542f5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46a0542f5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46a0542f5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46a0542f5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46a0542f5b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46a0542f5b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469d4bd17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69d4bd17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46a0542f5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46a0542f5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46a0542f5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46a0542f5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69d4bd17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69d4bd17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To get the best out of voice recognition software, you need a quiet environment. Systems don't work so well if there is a lot of background noise. They may not be able to differentiate between your speech, other people talking and other ambient noise, leading to transcription mix-ups and errors</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Time more for training data</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You might think that computerizing a process speeds it up, but this isn't necessarily true of voice recognition systems, and you may have to invest more time than you expected into the process. You'll have to factor in time to review and edit to correct errors. Some programs adapt to your voice and speech patterns over time; this may slow down your workflow until the program is up to speed. You'll also have to learn how to use the system. For example, you must find the right pace and tone -- if you talk too fast or indistinctly, you'll increase spelling and grammar errors. Getting used to using a system's commands and speaking punctuation out loud is not always easy. This can affect the flow and speed of your speech.</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To store data sets</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To familiarise with our slang or accent we might need to train for each user</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 </a:t>
            </a:r>
            <a:endParaRPr b="1"/>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6a0542f5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6a0542f5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58a05fe1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58a05fe1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Isolated Words: Isolated word recognizers usually require each utterance to have quiet (lack of an audio signal) on both sides of the sample window. It accepts single words or single utterance at a time. These systems have "Listen/Not-Listen" states, where they require the speaker to wait between utterances (usually doing processing during the pauses). Isolated Utterance might be a better name for this class. Connected Words: Connected word systems (or more correctly 'connected utterances') are similar to isolated words, but allows separate utterances to be 'run-together' with a minimal pause between them.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Continuous Speech: Continuous speech recognizers allow users to speak almost naturally, while the computer determines the content. (Basically, it's computer dictation). Recognizers with continuous speech capabilities are some of the most difficult to create because they utilize special methods to determine utterance boundaries.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Spontaneous Speech: At a basic level, it can be thought of as speech that is natural sounding and not rehearsed. An ASR system with spontaneous speech ability should be able to handle a variety of natural speech features such as words being run together, "ums" and "ahs", and even slight stutters.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589ade1b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589ade1b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standard approach to large vocabulary continuous speech recognition is to assume a simple probabilistic model of speech production whereby a specified word sequence, W, produces an acoustic observation sequence Y, with probability P(W,Y). The goal is then to decode the word string, based on the acoustic observation sequence, so that the decoded string has the maximum a posteriori (MAP) probability.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589ade1b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589ade1b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term in equation (3) P(A/W), is generally called the acoustic model, as it estimates the probability of a sequence of acoustic observations, conditioned on the word string. Hence P(A/W) is computed.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For large vocabulary speech recognition systems, it is necessary to build statistical models for sub word speech units, build up word models from these sub word speech unit models and then postulate word sequences and evaluate the acoustic model probabilities via standard concatenation methods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second term in equation (3) P(W), is called the language model. It describes the probability associated with a postulated sequence of words.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589ade1b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589ade1b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sz="3000"/>
          </a:p>
          <a:p>
            <a:pPr indent="0" lvl="0" marL="0" rtl="0" algn="ctr">
              <a:spcBef>
                <a:spcPts val="0"/>
              </a:spcBef>
              <a:spcAft>
                <a:spcPts val="0"/>
              </a:spcAft>
              <a:buNone/>
            </a:pPr>
            <a:r>
              <a:rPr lang="en" sz="3000"/>
              <a:t>GROUP-1</a:t>
            </a:r>
            <a:endParaRPr sz="3000"/>
          </a:p>
          <a:p>
            <a:pPr indent="0" lvl="0" marL="0" rtl="0" algn="ctr">
              <a:spcBef>
                <a:spcPts val="0"/>
              </a:spcBef>
              <a:spcAft>
                <a:spcPts val="0"/>
              </a:spcAft>
              <a:buClr>
                <a:schemeClr val="dk1"/>
              </a:buClr>
              <a:buSzPts val="1100"/>
              <a:buFont typeface="Arial"/>
              <a:buNone/>
            </a:pPr>
            <a:r>
              <a:rPr lang="en" sz="3000"/>
              <a:t>VOICE TO VOICE: RECOGNITION AND RESPONSE SYNTHESISER</a:t>
            </a:r>
            <a:endParaRPr sz="3000"/>
          </a:p>
          <a:p>
            <a:pPr indent="0" lvl="0" marL="0" rtl="0" algn="ctr">
              <a:spcBef>
                <a:spcPts val="0"/>
              </a:spcBef>
              <a:spcAft>
                <a:spcPts val="0"/>
              </a:spcAft>
              <a:buNone/>
            </a:pPr>
            <a:r>
              <a:t/>
            </a:r>
            <a:endParaRPr sz="3000"/>
          </a:p>
        </p:txBody>
      </p:sp>
      <p:sp>
        <p:nvSpPr>
          <p:cNvPr id="55" name="Google Shape;55;p13"/>
          <p:cNvSpPr txBox="1"/>
          <p:nvPr>
            <p:ph idx="1" type="subTitle"/>
          </p:nvPr>
        </p:nvSpPr>
        <p:spPr>
          <a:xfrm>
            <a:off x="5533150" y="3665550"/>
            <a:ext cx="3546000" cy="1309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100">
                <a:solidFill>
                  <a:srgbClr val="000000"/>
                </a:solidFill>
              </a:rPr>
              <a:t>Guided by:</a:t>
            </a:r>
            <a:endParaRPr b="1" sz="1100">
              <a:solidFill>
                <a:srgbClr val="000000"/>
              </a:solidFill>
            </a:endParaRPr>
          </a:p>
          <a:p>
            <a:pPr indent="0" lvl="0" marL="0" rtl="0" algn="ctr">
              <a:spcBef>
                <a:spcPts val="0"/>
              </a:spcBef>
              <a:spcAft>
                <a:spcPts val="0"/>
              </a:spcAft>
              <a:buNone/>
            </a:pPr>
            <a:r>
              <a:rPr lang="en" sz="1100">
                <a:solidFill>
                  <a:srgbClr val="000000"/>
                </a:solidFill>
              </a:rPr>
              <a:t>Dr. Sobin C. C.</a:t>
            </a:r>
            <a:endParaRPr sz="1100">
              <a:solidFill>
                <a:srgbClr val="000000"/>
              </a:solidFill>
            </a:endParaRPr>
          </a:p>
          <a:p>
            <a:pPr indent="0" lvl="0" marL="0" rtl="0" algn="ctr">
              <a:spcBef>
                <a:spcPts val="0"/>
              </a:spcBef>
              <a:spcAft>
                <a:spcPts val="0"/>
              </a:spcAft>
              <a:buNone/>
            </a:pPr>
            <a:r>
              <a:rPr lang="en" sz="1100">
                <a:solidFill>
                  <a:srgbClr val="000000"/>
                </a:solidFill>
              </a:rPr>
              <a:t>Associate Professor</a:t>
            </a:r>
            <a:endParaRPr sz="1100">
              <a:solidFill>
                <a:srgbClr val="000000"/>
              </a:solidFill>
            </a:endParaRPr>
          </a:p>
          <a:p>
            <a:pPr indent="0" lvl="0" marL="0" rtl="0" algn="ctr">
              <a:spcBef>
                <a:spcPts val="0"/>
              </a:spcBef>
              <a:spcAft>
                <a:spcPts val="0"/>
              </a:spcAft>
              <a:buNone/>
            </a:pPr>
            <a:r>
              <a:rPr lang="en" sz="1100">
                <a:solidFill>
                  <a:srgbClr val="000000"/>
                </a:solidFill>
              </a:rPr>
              <a:t>Department of Computer Science and Engineering</a:t>
            </a:r>
            <a:endParaRPr sz="1100">
              <a:solidFill>
                <a:srgbClr val="000000"/>
              </a:solidFill>
            </a:endParaRPr>
          </a:p>
          <a:p>
            <a:pPr indent="0" lvl="0" marL="0" rtl="0" algn="ctr">
              <a:spcBef>
                <a:spcPts val="0"/>
              </a:spcBef>
              <a:spcAft>
                <a:spcPts val="0"/>
              </a:spcAft>
              <a:buNone/>
            </a:pPr>
            <a:r>
              <a:t/>
            </a:r>
            <a:endParaRPr sz="1100">
              <a:solidFill>
                <a:srgbClr val="000000"/>
              </a:solidFill>
            </a:endParaRPr>
          </a:p>
        </p:txBody>
      </p:sp>
      <p:sp>
        <p:nvSpPr>
          <p:cNvPr id="56" name="Google Shape;56;p13"/>
          <p:cNvSpPr txBox="1"/>
          <p:nvPr/>
        </p:nvSpPr>
        <p:spPr>
          <a:xfrm>
            <a:off x="311700" y="3047550"/>
            <a:ext cx="2674200" cy="19272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000"/>
              </a:spcBef>
              <a:spcAft>
                <a:spcPts val="0"/>
              </a:spcAft>
              <a:buClr>
                <a:schemeClr val="dk1"/>
              </a:buClr>
              <a:buSzPts val="1100"/>
              <a:buFont typeface="Arial"/>
              <a:buNone/>
            </a:pPr>
            <a:r>
              <a:t/>
            </a:r>
            <a:endParaRPr sz="18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1100">
                <a:solidFill>
                  <a:schemeClr val="dk1"/>
                </a:solidFill>
              </a:rPr>
              <a:t> </a:t>
            </a:r>
            <a:r>
              <a:rPr b="1" lang="en" sz="1100">
                <a:solidFill>
                  <a:schemeClr val="dk1"/>
                </a:solidFill>
              </a:rPr>
              <a:t>presented by:</a:t>
            </a:r>
            <a:endParaRPr b="1" sz="11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1100">
                <a:solidFill>
                  <a:schemeClr val="dk1"/>
                </a:solidFill>
              </a:rPr>
              <a:t> Naeem Hadiq (4)</a:t>
            </a:r>
            <a:endParaRPr sz="11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1100">
                <a:solidFill>
                  <a:schemeClr val="dk1"/>
                </a:solidFill>
              </a:rPr>
              <a:t> Neha Parveen (6)</a:t>
            </a:r>
            <a:endParaRPr sz="11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1100">
                <a:solidFill>
                  <a:schemeClr val="dk1"/>
                </a:solidFill>
              </a:rPr>
              <a:t> Nibras Nazar (7)</a:t>
            </a:r>
            <a:endParaRPr sz="11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1100">
                <a:solidFill>
                  <a:schemeClr val="dk1"/>
                </a:solidFill>
              </a:rPr>
              <a:t> Sumeena Salam (50)</a:t>
            </a:r>
            <a:endParaRPr sz="11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ctrTitle"/>
          </p:nvPr>
        </p:nvSpPr>
        <p:spPr>
          <a:xfrm>
            <a:off x="311700" y="355025"/>
            <a:ext cx="8520600" cy="885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400"/>
              <a:t>Advantages</a:t>
            </a:r>
            <a:endParaRPr sz="4400"/>
          </a:p>
        </p:txBody>
      </p:sp>
      <p:sp>
        <p:nvSpPr>
          <p:cNvPr id="117" name="Google Shape;117;p22"/>
          <p:cNvSpPr txBox="1"/>
          <p:nvPr>
            <p:ph idx="1" type="subTitle"/>
          </p:nvPr>
        </p:nvSpPr>
        <p:spPr>
          <a:xfrm>
            <a:off x="175150" y="1914675"/>
            <a:ext cx="8520600" cy="25371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000000"/>
              </a:buClr>
              <a:buSzPts val="2200"/>
              <a:buChar char="●"/>
            </a:pPr>
            <a:r>
              <a:rPr lang="en" sz="2200">
                <a:solidFill>
                  <a:srgbClr val="000000"/>
                </a:solidFill>
              </a:rPr>
              <a:t>Supports C</a:t>
            </a:r>
            <a:r>
              <a:rPr lang="en" sz="2200">
                <a:solidFill>
                  <a:srgbClr val="000000"/>
                </a:solidFill>
              </a:rPr>
              <a:t>ontinuous</a:t>
            </a:r>
            <a:r>
              <a:rPr lang="en" sz="2200">
                <a:solidFill>
                  <a:srgbClr val="000000"/>
                </a:solidFill>
              </a:rPr>
              <a:t> Speech recognition</a:t>
            </a:r>
            <a:endParaRPr sz="2200">
              <a:solidFill>
                <a:srgbClr val="000000"/>
              </a:solidFill>
            </a:endParaRPr>
          </a:p>
          <a:p>
            <a:pPr indent="0" lvl="0" marL="0" rtl="0" algn="l">
              <a:spcBef>
                <a:spcPts val="0"/>
              </a:spcBef>
              <a:spcAft>
                <a:spcPts val="0"/>
              </a:spcAft>
              <a:buNone/>
            </a:pPr>
            <a:r>
              <a:t/>
            </a:r>
            <a:endParaRPr sz="2200">
              <a:solidFill>
                <a:srgbClr val="000000"/>
              </a:solidFill>
            </a:endParaRPr>
          </a:p>
          <a:p>
            <a:pPr indent="0" lvl="0" marL="457200" rtl="0" algn="l">
              <a:spcBef>
                <a:spcPts val="0"/>
              </a:spcBef>
              <a:spcAft>
                <a:spcPts val="0"/>
              </a:spcAft>
              <a:buNone/>
            </a:pPr>
            <a:r>
              <a:t/>
            </a:r>
            <a:endParaRPr sz="2200">
              <a:solidFill>
                <a:srgbClr val="000000"/>
              </a:solidFill>
            </a:endParaRPr>
          </a:p>
          <a:p>
            <a:pPr indent="0" lvl="0" marL="0" rtl="0" algn="l">
              <a:spcBef>
                <a:spcPts val="0"/>
              </a:spcBef>
              <a:spcAft>
                <a:spcPts val="0"/>
              </a:spcAft>
              <a:buNone/>
            </a:pPr>
            <a:r>
              <a:t/>
            </a:r>
            <a:endParaRPr sz="2200">
              <a:solidFill>
                <a:srgbClr val="000000"/>
              </a:solidFill>
            </a:endParaRPr>
          </a:p>
          <a:p>
            <a:pPr indent="0" lvl="0" marL="0" rtl="0" algn="l">
              <a:spcBef>
                <a:spcPts val="0"/>
              </a:spcBef>
              <a:spcAft>
                <a:spcPts val="0"/>
              </a:spcAft>
              <a:buNone/>
            </a:pPr>
            <a:r>
              <a:t/>
            </a:r>
            <a:endParaRPr sz="2200">
              <a:solidFill>
                <a:srgbClr val="000000"/>
              </a:solidFill>
            </a:endParaRPr>
          </a:p>
        </p:txBody>
      </p:sp>
      <p:sp>
        <p:nvSpPr>
          <p:cNvPr id="118" name="Google Shape;118;p22"/>
          <p:cNvSpPr txBox="1"/>
          <p:nvPr/>
        </p:nvSpPr>
        <p:spPr>
          <a:xfrm>
            <a:off x="0" y="4483650"/>
            <a:ext cx="9144000" cy="26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0000"/>
                </a:solidFill>
                <a:highlight>
                  <a:srgbClr val="FFFFFF"/>
                </a:highlight>
              </a:rPr>
              <a:t>Anusuya, M. A., and Shriniwas K. Katti. "Speech recognition by machine, a review." </a:t>
            </a:r>
            <a:r>
              <a:rPr i="1" lang="en" sz="1000">
                <a:solidFill>
                  <a:srgbClr val="FF0000"/>
                </a:solidFill>
                <a:highlight>
                  <a:srgbClr val="FFFFFF"/>
                </a:highlight>
              </a:rPr>
              <a:t>arXiv preprint arXiv:1001.2267</a:t>
            </a:r>
            <a:r>
              <a:rPr lang="en" sz="1000">
                <a:solidFill>
                  <a:srgbClr val="FF0000"/>
                </a:solidFill>
                <a:highlight>
                  <a:srgbClr val="FFFFFF"/>
                </a:highlight>
              </a:rPr>
              <a:t> (2010).</a:t>
            </a:r>
            <a:endParaRPr>
              <a:solidFill>
                <a:srgbClr val="FF0000"/>
              </a:solidFill>
            </a:endParaRPr>
          </a:p>
        </p:txBody>
      </p:sp>
      <p:sp>
        <p:nvSpPr>
          <p:cNvPr id="119" name="Google Shape;119;p22"/>
          <p:cNvSpPr txBox="1"/>
          <p:nvPr/>
        </p:nvSpPr>
        <p:spPr>
          <a:xfrm>
            <a:off x="0" y="4788600"/>
            <a:ext cx="9144000" cy="26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0000"/>
                </a:solidFill>
                <a:highlight>
                  <a:srgbClr val="FFFFFF"/>
                </a:highlight>
              </a:rPr>
              <a:t>Khilari, Prachi, and V. P. Bhope. "A review on speech to text conversion methods." </a:t>
            </a:r>
            <a:r>
              <a:rPr i="1" lang="en" sz="1000">
                <a:solidFill>
                  <a:srgbClr val="FF0000"/>
                </a:solidFill>
                <a:highlight>
                  <a:srgbClr val="FFFFFF"/>
                </a:highlight>
              </a:rPr>
              <a:t>International Journal of Advanced Research in Computer Engineering &amp; Technology</a:t>
            </a:r>
            <a:r>
              <a:rPr lang="en" sz="1000">
                <a:solidFill>
                  <a:srgbClr val="FF0000"/>
                </a:solidFill>
                <a:highlight>
                  <a:srgbClr val="FFFFFF"/>
                </a:highlight>
              </a:rPr>
              <a:t> 4.7 (2015).</a:t>
            </a:r>
            <a:endParaRPr>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ctrTitle"/>
          </p:nvPr>
        </p:nvSpPr>
        <p:spPr>
          <a:xfrm>
            <a:off x="311700" y="318600"/>
            <a:ext cx="8520600" cy="72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400"/>
              <a:t>Disadvantages</a:t>
            </a:r>
            <a:endParaRPr sz="4400"/>
          </a:p>
        </p:txBody>
      </p:sp>
      <p:sp>
        <p:nvSpPr>
          <p:cNvPr id="125" name="Google Shape;125;p23"/>
          <p:cNvSpPr txBox="1"/>
          <p:nvPr>
            <p:ph idx="1" type="subTitle"/>
          </p:nvPr>
        </p:nvSpPr>
        <p:spPr>
          <a:xfrm>
            <a:off x="311700" y="1687075"/>
            <a:ext cx="8520600" cy="1280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000000"/>
              </a:buClr>
              <a:buSzPts val="2200"/>
              <a:buChar char="●"/>
            </a:pPr>
            <a:r>
              <a:rPr lang="en" sz="2200">
                <a:solidFill>
                  <a:srgbClr val="000000"/>
                </a:solidFill>
              </a:rPr>
              <a:t>Doesn’t support S</a:t>
            </a:r>
            <a:r>
              <a:rPr lang="en" sz="2200">
                <a:solidFill>
                  <a:srgbClr val="000000"/>
                </a:solidFill>
              </a:rPr>
              <a:t>pontaneous</a:t>
            </a:r>
            <a:r>
              <a:rPr lang="en" sz="2200">
                <a:solidFill>
                  <a:srgbClr val="000000"/>
                </a:solidFill>
              </a:rPr>
              <a:t> Speech recognition.</a:t>
            </a:r>
            <a:endParaRPr sz="2200">
              <a:solidFill>
                <a:srgbClr val="000000"/>
              </a:solidFill>
            </a:endParaRPr>
          </a:p>
          <a:p>
            <a:pPr indent="0" lvl="0" marL="0" rtl="0" algn="l">
              <a:spcBef>
                <a:spcPts val="0"/>
              </a:spcBef>
              <a:spcAft>
                <a:spcPts val="0"/>
              </a:spcAft>
              <a:buNone/>
            </a:pPr>
            <a:r>
              <a:t/>
            </a:r>
            <a:endParaRPr sz="2200">
              <a:solidFill>
                <a:srgbClr val="000000"/>
              </a:solidFill>
            </a:endParaRPr>
          </a:p>
          <a:p>
            <a:pPr indent="-368300" lvl="0" marL="457200" rtl="0" algn="l">
              <a:spcBef>
                <a:spcPts val="0"/>
              </a:spcBef>
              <a:spcAft>
                <a:spcPts val="0"/>
              </a:spcAft>
              <a:buClr>
                <a:srgbClr val="000000"/>
              </a:buClr>
              <a:buSzPts val="2200"/>
              <a:buChar char="●"/>
            </a:pPr>
            <a:r>
              <a:rPr lang="en" sz="2200">
                <a:solidFill>
                  <a:srgbClr val="000000"/>
                </a:solidFill>
              </a:rPr>
              <a:t>May have more WER than other models.</a:t>
            </a:r>
            <a:endParaRPr sz="2200">
              <a:solidFill>
                <a:srgbClr val="000000"/>
              </a:solidFill>
            </a:endParaRPr>
          </a:p>
          <a:p>
            <a:pPr indent="0" lvl="0" marL="0" rtl="0" algn="l">
              <a:spcBef>
                <a:spcPts val="0"/>
              </a:spcBef>
              <a:spcAft>
                <a:spcPts val="0"/>
              </a:spcAft>
              <a:buNone/>
            </a:pPr>
            <a:r>
              <a:t/>
            </a:r>
            <a:endParaRPr sz="2200">
              <a:solidFill>
                <a:srgbClr val="000000"/>
              </a:solidFill>
            </a:endParaRPr>
          </a:p>
        </p:txBody>
      </p:sp>
      <p:sp>
        <p:nvSpPr>
          <p:cNvPr id="126" name="Google Shape;126;p23"/>
          <p:cNvSpPr txBox="1"/>
          <p:nvPr/>
        </p:nvSpPr>
        <p:spPr>
          <a:xfrm>
            <a:off x="0" y="4483650"/>
            <a:ext cx="9144000" cy="26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0000"/>
                </a:solidFill>
                <a:highlight>
                  <a:srgbClr val="FFFFFF"/>
                </a:highlight>
              </a:rPr>
              <a:t>Anusuya, M. A., and Shriniwas K. Katti. "Speech recognition by machine, a review." </a:t>
            </a:r>
            <a:r>
              <a:rPr i="1" lang="en" sz="1000">
                <a:solidFill>
                  <a:srgbClr val="FF0000"/>
                </a:solidFill>
                <a:highlight>
                  <a:srgbClr val="FFFFFF"/>
                </a:highlight>
              </a:rPr>
              <a:t>arXiv preprint arXiv:1001.2267</a:t>
            </a:r>
            <a:r>
              <a:rPr lang="en" sz="1000">
                <a:solidFill>
                  <a:srgbClr val="FF0000"/>
                </a:solidFill>
                <a:highlight>
                  <a:srgbClr val="FFFFFF"/>
                </a:highlight>
              </a:rPr>
              <a:t> (2010).</a:t>
            </a:r>
            <a:endParaRPr>
              <a:solidFill>
                <a:srgbClr val="FF0000"/>
              </a:solidFill>
            </a:endParaRPr>
          </a:p>
        </p:txBody>
      </p:sp>
      <p:sp>
        <p:nvSpPr>
          <p:cNvPr id="127" name="Google Shape;127;p23"/>
          <p:cNvSpPr txBox="1"/>
          <p:nvPr/>
        </p:nvSpPr>
        <p:spPr>
          <a:xfrm>
            <a:off x="0" y="4788600"/>
            <a:ext cx="9144000" cy="26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0000"/>
                </a:solidFill>
                <a:highlight>
                  <a:srgbClr val="FFFFFF"/>
                </a:highlight>
              </a:rPr>
              <a:t>Khilari, Prachi, and V. P. Bhope. "A review on speech to text conversion methods." </a:t>
            </a:r>
            <a:r>
              <a:rPr i="1" lang="en" sz="1000">
                <a:solidFill>
                  <a:srgbClr val="FF0000"/>
                </a:solidFill>
                <a:highlight>
                  <a:srgbClr val="FFFFFF"/>
                </a:highlight>
              </a:rPr>
              <a:t>International Journal of Advanced Research in Computer Engineering &amp; Technology</a:t>
            </a:r>
            <a:r>
              <a:rPr lang="en" sz="1000">
                <a:solidFill>
                  <a:srgbClr val="FF0000"/>
                </a:solidFill>
                <a:highlight>
                  <a:srgbClr val="FFFFFF"/>
                </a:highlight>
              </a:rPr>
              <a:t> 4.7 (2015).</a:t>
            </a:r>
            <a:endParaRPr>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4"/>
          <p:cNvSpPr txBox="1"/>
          <p:nvPr>
            <p:ph idx="4294967295" type="title"/>
          </p:nvPr>
        </p:nvSpPr>
        <p:spPr>
          <a:xfrm>
            <a:off x="369900" y="154375"/>
            <a:ext cx="8404200" cy="99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A61C00"/>
                </a:solidFill>
                <a:highlight>
                  <a:schemeClr val="lt1"/>
                </a:highlight>
              </a:rPr>
              <a:t>Application of prosody modiﬁcation for Speech</a:t>
            </a:r>
            <a:endParaRPr>
              <a:solidFill>
                <a:srgbClr val="A61C00"/>
              </a:solidFill>
              <a:highlight>
                <a:schemeClr val="lt1"/>
              </a:highlight>
            </a:endParaRPr>
          </a:p>
          <a:p>
            <a:pPr indent="0" lvl="0" marL="0" rtl="0" algn="ctr">
              <a:spcBef>
                <a:spcPts val="0"/>
              </a:spcBef>
              <a:spcAft>
                <a:spcPts val="0"/>
              </a:spcAft>
              <a:buClr>
                <a:schemeClr val="dk1"/>
              </a:buClr>
              <a:buSzPts val="1100"/>
              <a:buFont typeface="Arial"/>
              <a:buNone/>
            </a:pPr>
            <a:r>
              <a:rPr lang="en">
                <a:solidFill>
                  <a:srgbClr val="A61C00"/>
                </a:solidFill>
                <a:highlight>
                  <a:schemeClr val="lt1"/>
                </a:highlight>
              </a:rPr>
              <a:t>Recognition in different Emotion conditions</a:t>
            </a:r>
            <a:endParaRPr>
              <a:solidFill>
                <a:srgbClr val="A61C00"/>
              </a:solidFill>
              <a:highlight>
                <a:schemeClr val="lt1"/>
              </a:highlight>
            </a:endParaRPr>
          </a:p>
          <a:p>
            <a:pPr indent="0" lvl="0" marL="0" rtl="0" algn="l">
              <a:spcBef>
                <a:spcPts val="0"/>
              </a:spcBef>
              <a:spcAft>
                <a:spcPts val="0"/>
              </a:spcAft>
              <a:buNone/>
            </a:pPr>
            <a:r>
              <a:t/>
            </a:r>
            <a:endParaRPr>
              <a:highlight>
                <a:schemeClr val="lt1"/>
              </a:highlight>
            </a:endParaRPr>
          </a:p>
        </p:txBody>
      </p:sp>
      <p:sp>
        <p:nvSpPr>
          <p:cNvPr id="133" name="Google Shape;133;p24"/>
          <p:cNvSpPr txBox="1"/>
          <p:nvPr>
            <p:ph idx="4294967295"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00000"/>
              </a:buClr>
              <a:buSzPts val="1800"/>
              <a:buChar char="●"/>
            </a:pPr>
            <a:r>
              <a:rPr lang="en">
                <a:solidFill>
                  <a:srgbClr val="000000"/>
                </a:solidFill>
              </a:rPr>
              <a:t>A</a:t>
            </a:r>
            <a:r>
              <a:rPr lang="en">
                <a:solidFill>
                  <a:srgbClr val="000000"/>
                </a:solidFill>
              </a:rPr>
              <a:t>nalyze the performance of Automatic Speech Recognition (ASR) in different emotional environments using prosody modiﬁcation. </a:t>
            </a:r>
            <a:endParaRPr>
              <a:solidFill>
                <a:srgbClr val="000000"/>
              </a:solidFill>
            </a:endParaRPr>
          </a:p>
          <a:p>
            <a:pPr indent="-342900" lvl="0" marL="457200" rtl="0" algn="just">
              <a:spcBef>
                <a:spcPts val="0"/>
              </a:spcBef>
              <a:spcAft>
                <a:spcPts val="0"/>
              </a:spcAft>
              <a:buSzPts val="1800"/>
              <a:buChar char="●"/>
            </a:pPr>
            <a:r>
              <a:rPr lang="en">
                <a:solidFill>
                  <a:srgbClr val="181717"/>
                </a:solidFill>
              </a:rPr>
              <a:t>The ASR system performance can be improved in three different levels namely preprocessing level , robust feature representation level and model-based adaptation level</a:t>
            </a:r>
            <a:endParaRPr>
              <a:solidFill>
                <a:srgbClr val="181717"/>
              </a:solidFill>
            </a:endParaRPr>
          </a:p>
          <a:p>
            <a:pPr indent="-342900" lvl="0" marL="457200" rtl="0" algn="just">
              <a:spcBef>
                <a:spcPts val="0"/>
              </a:spcBef>
              <a:spcAft>
                <a:spcPts val="0"/>
              </a:spcAft>
              <a:buClr>
                <a:srgbClr val="181717"/>
              </a:buClr>
              <a:buSzPts val="1800"/>
              <a:buChar char="●"/>
            </a:pPr>
            <a:r>
              <a:rPr lang="en">
                <a:solidFill>
                  <a:srgbClr val="181717"/>
                </a:solidFill>
              </a:rPr>
              <a:t>Prosody modification is done at the preprocessing level to convert the emotional utterance into neutral utterance, and the MFCC features are extracted later for ASR system.</a:t>
            </a:r>
            <a:endParaRPr>
              <a:solidFill>
                <a:srgbClr val="181717"/>
              </a:solidFill>
            </a:endParaRPr>
          </a:p>
          <a:p>
            <a:pPr indent="0" lvl="0" marL="0" rtl="0" algn="l">
              <a:lnSpc>
                <a:spcPct val="100000"/>
              </a:lnSpc>
              <a:spcBef>
                <a:spcPts val="1600"/>
              </a:spcBef>
              <a:spcAft>
                <a:spcPts val="0"/>
              </a:spcAft>
              <a:buNone/>
            </a:pPr>
            <a:r>
              <a:rPr lang="en" sz="1100">
                <a:solidFill>
                  <a:srgbClr val="A61C00"/>
                </a:solidFill>
                <a:highlight>
                  <a:schemeClr val="lt1"/>
                </a:highlight>
              </a:rPr>
              <a:t>[2] “</a:t>
            </a:r>
            <a:r>
              <a:rPr i="1" lang="en" sz="1100">
                <a:solidFill>
                  <a:srgbClr val="A61C00"/>
                </a:solidFill>
                <a:highlight>
                  <a:schemeClr val="lt1"/>
                </a:highlight>
              </a:rPr>
              <a:t>Application of prosody modiﬁcation for Speech Recognition in different Emotion conditions”</a:t>
            </a:r>
            <a:r>
              <a:rPr lang="en" sz="1100">
                <a:solidFill>
                  <a:srgbClr val="A61C00"/>
                </a:solidFill>
                <a:highlight>
                  <a:schemeClr val="lt1"/>
                </a:highlight>
              </a:rPr>
              <a:t>,</a:t>
            </a:r>
            <a:r>
              <a:rPr lang="en" sz="1100">
                <a:solidFill>
                  <a:srgbClr val="CC4125"/>
                </a:solidFill>
              </a:rPr>
              <a:t>V.</a:t>
            </a:r>
            <a:r>
              <a:rPr lang="en" sz="1050">
                <a:solidFill>
                  <a:srgbClr val="CC4125"/>
                </a:solidFill>
              </a:rPr>
              <a:t> V. Vidyadhara Raju, P. Gangamohan, Suryakanth V Gangashetty, and Anil kumar Vuppala</a:t>
            </a:r>
            <a:endParaRPr sz="1050">
              <a:solidFill>
                <a:srgbClr val="CC4125"/>
              </a:solidFill>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The prosody features of the source emotional utterances are modiﬁed according to the target neutral utterances using Flexible Analysis Synthesis Tool (FAST)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Dynamic Time Warping (DTW) is used to align the source emotional and target neutral utterances.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In this study, three emotions (compassion, happiness and anger) are considered for the analysis. </a:t>
            </a:r>
            <a:endParaRPr>
              <a:solidFill>
                <a:srgbClr val="000000"/>
              </a:solidFill>
            </a:endParaRPr>
          </a:p>
          <a:p>
            <a:pPr indent="0" lvl="0" marL="0" rtl="0" algn="l">
              <a:spcBef>
                <a:spcPts val="1600"/>
              </a:spcBef>
              <a:spcAft>
                <a:spcPts val="0"/>
              </a:spcAft>
              <a:buClr>
                <a:srgbClr val="000000"/>
              </a:buClr>
              <a:buSzPts val="1100"/>
              <a:buFont typeface="Arial"/>
              <a:buNone/>
            </a:pPr>
            <a:r>
              <a:t/>
            </a:r>
            <a:endParaRPr/>
          </a:p>
          <a:p>
            <a:pPr indent="0" lvl="0" marL="0" rtl="0" algn="l">
              <a:lnSpc>
                <a:spcPct val="100000"/>
              </a:lnSpc>
              <a:spcBef>
                <a:spcPts val="1600"/>
              </a:spcBef>
              <a:spcAft>
                <a:spcPts val="0"/>
              </a:spcAft>
              <a:buClr>
                <a:schemeClr val="dk1"/>
              </a:buClr>
              <a:buSzPts val="1100"/>
              <a:buFont typeface="Arial"/>
              <a:buNone/>
            </a:pPr>
            <a:r>
              <a:rPr lang="en" sz="1100">
                <a:solidFill>
                  <a:srgbClr val="A61C00"/>
                </a:solidFill>
                <a:highlight>
                  <a:schemeClr val="lt1"/>
                </a:highlight>
              </a:rPr>
              <a:t>“Application of prosody modiﬁcation for Speech Recognition in different Emotion conditions”,</a:t>
            </a:r>
            <a:r>
              <a:rPr lang="en" sz="1100">
                <a:solidFill>
                  <a:srgbClr val="CC4125"/>
                </a:solidFill>
              </a:rPr>
              <a:t>V.</a:t>
            </a:r>
            <a:r>
              <a:rPr lang="en" sz="1050">
                <a:solidFill>
                  <a:srgbClr val="CC4125"/>
                </a:solidFill>
              </a:rPr>
              <a:t> V. Vidyadhara Raju, P. Gangamohan, Suryakanth V Gangashetty, and Anil kumar Vuppala</a:t>
            </a:r>
            <a:endParaRPr sz="1050">
              <a:solidFill>
                <a:srgbClr val="CC4125"/>
              </a:solidFill>
            </a:endParaRPr>
          </a:p>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DISADVANTAGES</a:t>
            </a:r>
            <a:endParaRPr sz="2400"/>
          </a:p>
        </p:txBody>
      </p:sp>
      <p:sp>
        <p:nvSpPr>
          <p:cNvPr id="144" name="Google Shape;144;p26"/>
          <p:cNvSpPr txBox="1"/>
          <p:nvPr>
            <p:ph idx="1" type="body"/>
          </p:nvPr>
        </p:nvSpPr>
        <p:spPr>
          <a:xfrm>
            <a:off x="311700" y="942700"/>
            <a:ext cx="8446800" cy="377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800">
              <a:solidFill>
                <a:srgbClr val="181717"/>
              </a:solidFill>
              <a:latin typeface="Times New Roman"/>
              <a:ea typeface="Times New Roman"/>
              <a:cs typeface="Times New Roman"/>
              <a:sym typeface="Times New Roman"/>
            </a:endParaRPr>
          </a:p>
          <a:p>
            <a:pPr indent="-342900" lvl="0" marL="457200" rtl="0" algn="just">
              <a:spcBef>
                <a:spcPts val="1600"/>
              </a:spcBef>
              <a:spcAft>
                <a:spcPts val="0"/>
              </a:spcAft>
              <a:buSzPts val="1800"/>
              <a:buChar char="●"/>
            </a:pPr>
            <a:r>
              <a:rPr lang="en" sz="1800">
                <a:solidFill>
                  <a:srgbClr val="000000"/>
                </a:solidFill>
                <a:latin typeface="Times New Roman"/>
                <a:ea typeface="Times New Roman"/>
                <a:cs typeface="Times New Roman"/>
                <a:sym typeface="Times New Roman"/>
              </a:rPr>
              <a:t>Database is considered where the speaker has uttered the same text in 7 different emotions along with neutral mode. This is the major limitation in using FAST.</a:t>
            </a:r>
            <a:endParaRPr sz="1800">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Char char="●"/>
            </a:pPr>
            <a:r>
              <a:rPr lang="en" sz="1800">
                <a:solidFill>
                  <a:srgbClr val="000000"/>
                </a:solidFill>
                <a:latin typeface="Times New Roman"/>
                <a:ea typeface="Times New Roman"/>
                <a:cs typeface="Times New Roman"/>
                <a:sym typeface="Times New Roman"/>
              </a:rPr>
              <a:t>FAST always require the target utterance to perform the conversion from source utterance. In real time, the study is limited as the target utterance is not available to perform the prosody modification.</a:t>
            </a:r>
            <a:endParaRPr sz="1800">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The database used is a limited vocabulary.</a:t>
            </a:r>
            <a:endParaRPr sz="1800">
              <a:solidFill>
                <a:srgbClr val="181717"/>
              </a:solidFill>
              <a:latin typeface="Times New Roman"/>
              <a:ea typeface="Times New Roman"/>
              <a:cs typeface="Times New Roman"/>
              <a:sym typeface="Times New Roman"/>
            </a:endParaRPr>
          </a:p>
          <a:p>
            <a:pPr indent="0" lvl="0" marL="0" rtl="0" algn="ctr">
              <a:spcBef>
                <a:spcPts val="1600"/>
              </a:spcBef>
              <a:spcAft>
                <a:spcPts val="1600"/>
              </a:spcAft>
              <a:buClr>
                <a:schemeClr val="dk1"/>
              </a:buClr>
              <a:buSzPts val="1100"/>
              <a:buFont typeface="Arial"/>
              <a:buNone/>
            </a:pPr>
            <a:r>
              <a:rPr lang="en" sz="1100">
                <a:solidFill>
                  <a:srgbClr val="A61C00"/>
                </a:solidFill>
                <a:highlight>
                  <a:schemeClr val="lt1"/>
                </a:highlight>
              </a:rPr>
              <a:t>“x</a:t>
            </a:r>
            <a:endParaRPr sz="1800">
              <a:solidFill>
                <a:srgbClr val="181717"/>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849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SUPPORT VECTOR MACHINE(SVM)</a:t>
            </a:r>
            <a:endParaRPr>
              <a:solidFill>
                <a:srgbClr val="A61C00"/>
              </a:solidFill>
            </a:endParaRPr>
          </a:p>
        </p:txBody>
      </p:sp>
      <p:sp>
        <p:nvSpPr>
          <p:cNvPr id="150" name="Google Shape;150;p27"/>
          <p:cNvSpPr txBox="1"/>
          <p:nvPr>
            <p:ph idx="1" type="body"/>
          </p:nvPr>
        </p:nvSpPr>
        <p:spPr>
          <a:xfrm>
            <a:off x="623398" y="10576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powerful tools for pattern recognition that uses a discriminative approach</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It is a generalized linear classifier with maximum-margin fitting functions.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 SVM controls the model complexity by controlling the VC dimensions of its model</a:t>
            </a:r>
            <a:endParaRPr>
              <a:solidFill>
                <a:srgbClr val="000000"/>
              </a:solidFill>
            </a:endParaRPr>
          </a:p>
          <a:p>
            <a:pPr indent="0" lvl="0" marL="457200" rtl="0" algn="l">
              <a:spcBef>
                <a:spcPts val="1600"/>
              </a:spcBef>
              <a:spcAft>
                <a:spcPts val="0"/>
              </a:spcAft>
              <a:buNone/>
            </a:pPr>
            <a:r>
              <a:rPr b="1" lang="en">
                <a:solidFill>
                  <a:srgbClr val="000000"/>
                </a:solidFill>
              </a:rPr>
              <a:t>ADVANTAGES</a:t>
            </a:r>
            <a:endParaRPr b="1">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This method is independent of dimensionality and can utilize spaces of very large dimensions spaces.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 By shifting all non-linearity to the features, SVM can use linear model for which VC dimensions is known.</a:t>
            </a:r>
            <a:endParaRPr>
              <a:solidFill>
                <a:srgbClr val="000000"/>
              </a:solidFill>
            </a:endParaRPr>
          </a:p>
          <a:p>
            <a:pPr indent="0" lvl="0" marL="914400" rtl="0" algn="l">
              <a:spcBef>
                <a:spcPts val="1600"/>
              </a:spcBef>
              <a:spcAft>
                <a:spcPts val="1600"/>
              </a:spcAft>
              <a:buNone/>
            </a:pPr>
            <a:r>
              <a:rPr lang="en" sz="1200">
                <a:solidFill>
                  <a:srgbClr val="CC4125"/>
                </a:solidFill>
              </a:rPr>
              <a:t>[3] R.K.Moore, “Twenty things we still don t know about speech” Proc.CRIM/ FORWISS Workshop on Progress and Prospects of speech Research an Technology , 1994. </a:t>
            </a:r>
            <a:endParaRPr sz="1200">
              <a:solidFill>
                <a:srgbClr val="CC412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DISADVANTAGES</a:t>
            </a:r>
            <a:endParaRPr/>
          </a:p>
        </p:txBody>
      </p:sp>
      <p:sp>
        <p:nvSpPr>
          <p:cNvPr id="156" name="Google Shape;156;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SVMs can only classify fixed length data vectors, this method cannot be readily applied to task involving variable length data classification</a:t>
            </a:r>
            <a:endParaRPr>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914400" rtl="0" algn="l">
              <a:spcBef>
                <a:spcPts val="1600"/>
              </a:spcBef>
              <a:spcAft>
                <a:spcPts val="0"/>
              </a:spcAft>
              <a:buClr>
                <a:schemeClr val="dk1"/>
              </a:buClr>
              <a:buSzPts val="1100"/>
              <a:buFont typeface="Arial"/>
              <a:buNone/>
            </a:pPr>
            <a:r>
              <a:rPr lang="en" sz="1200">
                <a:solidFill>
                  <a:srgbClr val="CC4125"/>
                </a:solidFill>
              </a:rPr>
              <a:t>R.K.Moore, “Twenty things we still don t know about speech” Proc.CRIM/ FORWISS Workshop on Progress and Prospects of speech Research an Technology , 1994. </a:t>
            </a:r>
            <a:endParaRPr/>
          </a:p>
          <a:p>
            <a:pPr indent="0" lvl="0" marL="45720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162" name="Google Shape;162;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Introduction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Literature Survey</a:t>
            </a:r>
            <a:endParaRPr>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Proposed System</a:t>
            </a:r>
            <a:endParaRPr b="1">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Future works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Conclusion</a:t>
            </a:r>
            <a:endParaRPr>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0"/>
          <p:cNvSpPr/>
          <p:nvPr/>
        </p:nvSpPr>
        <p:spPr>
          <a:xfrm>
            <a:off x="268975" y="2210300"/>
            <a:ext cx="1595100" cy="62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0"/>
          <p:cNvSpPr/>
          <p:nvPr/>
        </p:nvSpPr>
        <p:spPr>
          <a:xfrm>
            <a:off x="4912013" y="2210300"/>
            <a:ext cx="1595100" cy="62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0"/>
          <p:cNvSpPr/>
          <p:nvPr/>
        </p:nvSpPr>
        <p:spPr>
          <a:xfrm>
            <a:off x="2519700" y="2210300"/>
            <a:ext cx="1595100" cy="62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0"/>
          <p:cNvSpPr txBox="1"/>
          <p:nvPr/>
        </p:nvSpPr>
        <p:spPr>
          <a:xfrm>
            <a:off x="342125" y="2210300"/>
            <a:ext cx="1360800" cy="4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Voice to Text System </a:t>
            </a:r>
            <a:endParaRPr/>
          </a:p>
        </p:txBody>
      </p:sp>
      <p:sp>
        <p:nvSpPr>
          <p:cNvPr id="171" name="Google Shape;171;p30"/>
          <p:cNvSpPr txBox="1"/>
          <p:nvPr/>
        </p:nvSpPr>
        <p:spPr>
          <a:xfrm>
            <a:off x="2648100" y="2304875"/>
            <a:ext cx="1542900" cy="4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Query analyser </a:t>
            </a:r>
            <a:endParaRPr/>
          </a:p>
        </p:txBody>
      </p:sp>
      <p:sp>
        <p:nvSpPr>
          <p:cNvPr id="172" name="Google Shape;172;p30"/>
          <p:cNvSpPr/>
          <p:nvPr/>
        </p:nvSpPr>
        <p:spPr>
          <a:xfrm>
            <a:off x="7151950" y="2224475"/>
            <a:ext cx="1595100" cy="62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0"/>
          <p:cNvSpPr txBox="1"/>
          <p:nvPr/>
        </p:nvSpPr>
        <p:spPr>
          <a:xfrm>
            <a:off x="4987900" y="2210300"/>
            <a:ext cx="1443300" cy="3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Response Generator</a:t>
            </a:r>
            <a:endParaRPr/>
          </a:p>
        </p:txBody>
      </p:sp>
      <p:sp>
        <p:nvSpPr>
          <p:cNvPr id="174" name="Google Shape;174;p30"/>
          <p:cNvSpPr txBox="1"/>
          <p:nvPr/>
        </p:nvSpPr>
        <p:spPr>
          <a:xfrm>
            <a:off x="7258025" y="2225650"/>
            <a:ext cx="1360800" cy="4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Text to Voice System</a:t>
            </a:r>
            <a:endParaRPr/>
          </a:p>
        </p:txBody>
      </p:sp>
      <p:cxnSp>
        <p:nvCxnSpPr>
          <p:cNvPr id="175" name="Google Shape;175;p30"/>
          <p:cNvCxnSpPr>
            <a:stCxn id="167" idx="3"/>
            <a:endCxn id="169" idx="1"/>
          </p:cNvCxnSpPr>
          <p:nvPr/>
        </p:nvCxnSpPr>
        <p:spPr>
          <a:xfrm>
            <a:off x="1864075" y="2521250"/>
            <a:ext cx="655500" cy="0"/>
          </a:xfrm>
          <a:prstGeom prst="straightConnector1">
            <a:avLst/>
          </a:prstGeom>
          <a:noFill/>
          <a:ln cap="flat" cmpd="sng" w="9525">
            <a:solidFill>
              <a:schemeClr val="dk2"/>
            </a:solidFill>
            <a:prstDash val="solid"/>
            <a:round/>
            <a:headEnd len="med" w="med" type="none"/>
            <a:tailEnd len="med" w="med" type="triangle"/>
          </a:ln>
        </p:spPr>
      </p:cxnSp>
      <p:cxnSp>
        <p:nvCxnSpPr>
          <p:cNvPr id="176" name="Google Shape;176;p30"/>
          <p:cNvCxnSpPr>
            <a:stCxn id="171" idx="3"/>
            <a:endCxn id="168" idx="1"/>
          </p:cNvCxnSpPr>
          <p:nvPr/>
        </p:nvCxnSpPr>
        <p:spPr>
          <a:xfrm flipH="1" rot="10800000">
            <a:off x="4191000" y="2521325"/>
            <a:ext cx="720900" cy="14100"/>
          </a:xfrm>
          <a:prstGeom prst="straightConnector1">
            <a:avLst/>
          </a:prstGeom>
          <a:noFill/>
          <a:ln cap="flat" cmpd="sng" w="9525">
            <a:solidFill>
              <a:schemeClr val="dk2"/>
            </a:solidFill>
            <a:prstDash val="solid"/>
            <a:round/>
            <a:headEnd len="med" w="med" type="none"/>
            <a:tailEnd len="med" w="med" type="triangle"/>
          </a:ln>
        </p:spPr>
      </p:cxnSp>
      <p:cxnSp>
        <p:nvCxnSpPr>
          <p:cNvPr id="177" name="Google Shape;177;p30"/>
          <p:cNvCxnSpPr>
            <a:stCxn id="168" idx="3"/>
            <a:endCxn id="172" idx="1"/>
          </p:cNvCxnSpPr>
          <p:nvPr/>
        </p:nvCxnSpPr>
        <p:spPr>
          <a:xfrm>
            <a:off x="6507113" y="2521250"/>
            <a:ext cx="644700" cy="14100"/>
          </a:xfrm>
          <a:prstGeom prst="straightConnector1">
            <a:avLst/>
          </a:prstGeom>
          <a:noFill/>
          <a:ln cap="flat" cmpd="sng" w="9525">
            <a:solidFill>
              <a:schemeClr val="dk2"/>
            </a:solidFill>
            <a:prstDash val="solid"/>
            <a:round/>
            <a:headEnd len="med" w="med" type="none"/>
            <a:tailEnd len="med" w="med" type="triangle"/>
          </a:ln>
        </p:spPr>
      </p:cxnSp>
      <p:sp>
        <p:nvSpPr>
          <p:cNvPr id="178" name="Google Shape;178;p30"/>
          <p:cNvSpPr txBox="1"/>
          <p:nvPr/>
        </p:nvSpPr>
        <p:spPr>
          <a:xfrm>
            <a:off x="336625" y="307625"/>
            <a:ext cx="3651000" cy="5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t>System Layout</a:t>
            </a:r>
            <a:endParaRPr b="1" sz="2800"/>
          </a:p>
          <a:p>
            <a:pPr indent="0" lvl="0" marL="0" rtl="0" algn="l">
              <a:spcBef>
                <a:spcPts val="0"/>
              </a:spcBef>
              <a:spcAft>
                <a:spcPts val="0"/>
              </a:spcAft>
              <a:buNone/>
            </a:pPr>
            <a:r>
              <a:t/>
            </a:r>
            <a:endParaRPr b="1" sz="2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Deep Speech</a:t>
            </a:r>
            <a:endParaRPr b="1"/>
          </a:p>
        </p:txBody>
      </p:sp>
      <p:sp>
        <p:nvSpPr>
          <p:cNvPr id="184" name="Google Shape;184;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Deep Learning for processing.</a:t>
            </a:r>
            <a:endParaRPr>
              <a:solidFill>
                <a:srgbClr val="000000"/>
              </a:solidFill>
            </a:endParaRPr>
          </a:p>
          <a:p>
            <a:pPr indent="0" lvl="0" marL="0" rtl="0" algn="l">
              <a:spcBef>
                <a:spcPts val="1600"/>
              </a:spcBef>
              <a:spcAft>
                <a:spcPts val="0"/>
              </a:spcAft>
              <a:buNone/>
            </a:pPr>
            <a:r>
              <a:rPr lang="en">
                <a:solidFill>
                  <a:srgbClr val="000000"/>
                </a:solidFill>
              </a:rPr>
              <a:t>Recurrent Neural Networks</a:t>
            </a:r>
            <a:endParaRPr>
              <a:solidFill>
                <a:srgbClr val="000000"/>
              </a:solidFill>
            </a:endParaRPr>
          </a:p>
          <a:p>
            <a:pPr indent="0" lvl="0" marL="0" rtl="0" algn="l">
              <a:spcBef>
                <a:spcPts val="1600"/>
              </a:spcBef>
              <a:spcAft>
                <a:spcPts val="0"/>
              </a:spcAft>
              <a:buNone/>
            </a:pPr>
            <a:r>
              <a:rPr lang="en">
                <a:solidFill>
                  <a:srgbClr val="000000"/>
                </a:solidFill>
              </a:rPr>
              <a:t>Improved Accuracy(81.1% compared to 69.5%)</a:t>
            </a:r>
            <a:endParaRPr>
              <a:solidFill>
                <a:srgbClr val="000000"/>
              </a:solidFill>
            </a:endParaRPr>
          </a:p>
          <a:p>
            <a:pPr indent="0" lvl="0" marL="0" rtl="0" algn="l">
              <a:spcBef>
                <a:spcPts val="1600"/>
              </a:spcBef>
              <a:spcAft>
                <a:spcPts val="1600"/>
              </a:spcAft>
              <a:buNone/>
            </a:pPr>
            <a:r>
              <a:t/>
            </a:r>
            <a:endParaRPr/>
          </a:p>
        </p:txBody>
      </p:sp>
      <p:sp>
        <p:nvSpPr>
          <p:cNvPr id="185" name="Google Shape;185;p31"/>
          <p:cNvSpPr txBox="1"/>
          <p:nvPr/>
        </p:nvSpPr>
        <p:spPr>
          <a:xfrm>
            <a:off x="311575" y="4590550"/>
            <a:ext cx="85206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0000"/>
                </a:solidFill>
                <a:highlight>
                  <a:srgbClr val="FFFFFF"/>
                </a:highlight>
              </a:rPr>
              <a:t>[4] </a:t>
            </a:r>
            <a:r>
              <a:rPr lang="en" sz="1000">
                <a:solidFill>
                  <a:srgbClr val="FF0000"/>
                </a:solidFill>
                <a:highlight>
                  <a:srgbClr val="FFFFFF"/>
                </a:highlight>
              </a:rPr>
              <a:t>Hannun, Awni, et al. "Deep speech: Scaling up end-to-end speech recognition." </a:t>
            </a:r>
            <a:r>
              <a:rPr i="1" lang="en" sz="1000">
                <a:solidFill>
                  <a:srgbClr val="FF0000"/>
                </a:solidFill>
                <a:highlight>
                  <a:srgbClr val="FFFFFF"/>
                </a:highlight>
              </a:rPr>
              <a:t>arXiv preprint arXiv:1412.5567</a:t>
            </a:r>
            <a:r>
              <a:rPr lang="en" sz="1000">
                <a:solidFill>
                  <a:srgbClr val="FF0000"/>
                </a:solidFill>
                <a:highlight>
                  <a:srgbClr val="FFFFFF"/>
                </a:highlight>
              </a:rPr>
              <a:t> (2014).</a:t>
            </a:r>
            <a:endParaRPr>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b="1" lang="en">
                <a:solidFill>
                  <a:srgbClr val="000000"/>
                </a:solidFill>
              </a:rPr>
              <a:t>Introduction</a:t>
            </a:r>
            <a:endParaRPr b="1">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Literature Survey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Proposed System</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Future works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Conclusion</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pic>
        <p:nvPicPr>
          <p:cNvPr id="190" name="Google Shape;190;p32"/>
          <p:cNvPicPr preferRelativeResize="0"/>
          <p:nvPr/>
        </p:nvPicPr>
        <p:blipFill>
          <a:blip r:embed="rId3">
            <a:alphaModFix/>
          </a:blip>
          <a:stretch>
            <a:fillRect/>
          </a:stretch>
        </p:blipFill>
        <p:spPr>
          <a:xfrm>
            <a:off x="1657400" y="421800"/>
            <a:ext cx="5231775" cy="4219150"/>
          </a:xfrm>
          <a:prstGeom prst="rect">
            <a:avLst/>
          </a:prstGeom>
          <a:noFill/>
          <a:ln>
            <a:noFill/>
          </a:ln>
        </p:spPr>
      </p:pic>
      <p:sp>
        <p:nvSpPr>
          <p:cNvPr id="191" name="Google Shape;191;p32"/>
          <p:cNvSpPr txBox="1"/>
          <p:nvPr/>
        </p:nvSpPr>
        <p:spPr>
          <a:xfrm>
            <a:off x="311575" y="4590550"/>
            <a:ext cx="85206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0000"/>
                </a:solidFill>
                <a:highlight>
                  <a:srgbClr val="FFFFFF"/>
                </a:highlight>
              </a:rPr>
              <a:t>Hannun, Awni, et al. "Deep speech: Scaling up end-to-end speech recognition." </a:t>
            </a:r>
            <a:r>
              <a:rPr i="1" lang="en" sz="1000">
                <a:solidFill>
                  <a:srgbClr val="FF0000"/>
                </a:solidFill>
                <a:highlight>
                  <a:srgbClr val="FFFFFF"/>
                </a:highlight>
              </a:rPr>
              <a:t>arXiv preprint arXiv:1412.5567</a:t>
            </a:r>
            <a:r>
              <a:rPr lang="en" sz="1000">
                <a:solidFill>
                  <a:srgbClr val="FF0000"/>
                </a:solidFill>
                <a:highlight>
                  <a:srgbClr val="FFFFFF"/>
                </a:highlight>
              </a:rPr>
              <a:t> (2014).</a:t>
            </a:r>
            <a:endParaRPr>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N-gram language model</a:t>
            </a:r>
            <a:endParaRPr b="1"/>
          </a:p>
        </p:txBody>
      </p:sp>
      <p:sp>
        <p:nvSpPr>
          <p:cNvPr id="197" name="Google Shape;197;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Huge Corpus trained language model to process language conditions</a:t>
            </a:r>
            <a:endParaRPr>
              <a:solidFill>
                <a:srgbClr val="000000"/>
              </a:solidFill>
            </a:endParaRPr>
          </a:p>
          <a:p>
            <a:pPr indent="0" lvl="0" marL="0" rtl="0" algn="l">
              <a:spcBef>
                <a:spcPts val="1600"/>
              </a:spcBef>
              <a:spcAft>
                <a:spcPts val="1600"/>
              </a:spcAft>
              <a:buNone/>
            </a:pPr>
            <a:r>
              <a:t/>
            </a:r>
            <a:endParaRPr/>
          </a:p>
        </p:txBody>
      </p:sp>
      <p:pic>
        <p:nvPicPr>
          <p:cNvPr id="198" name="Google Shape;198;p33"/>
          <p:cNvPicPr preferRelativeResize="0"/>
          <p:nvPr/>
        </p:nvPicPr>
        <p:blipFill>
          <a:blip r:embed="rId3">
            <a:alphaModFix/>
          </a:blip>
          <a:stretch>
            <a:fillRect/>
          </a:stretch>
        </p:blipFill>
        <p:spPr>
          <a:xfrm>
            <a:off x="2085975" y="2166938"/>
            <a:ext cx="4972050" cy="809625"/>
          </a:xfrm>
          <a:prstGeom prst="rect">
            <a:avLst/>
          </a:prstGeom>
          <a:noFill/>
          <a:ln>
            <a:noFill/>
          </a:ln>
        </p:spPr>
      </p:pic>
      <p:sp>
        <p:nvSpPr>
          <p:cNvPr id="199" name="Google Shape;199;p33"/>
          <p:cNvSpPr txBox="1"/>
          <p:nvPr/>
        </p:nvSpPr>
        <p:spPr>
          <a:xfrm>
            <a:off x="311575" y="4590550"/>
            <a:ext cx="85206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0000"/>
                </a:solidFill>
                <a:highlight>
                  <a:srgbClr val="FFFFFF"/>
                </a:highlight>
              </a:rPr>
              <a:t>Hannun, Awni, et al. "Deep speech: Scaling up end-to-end speech recognition." </a:t>
            </a:r>
            <a:r>
              <a:rPr i="1" lang="en" sz="1000">
                <a:solidFill>
                  <a:srgbClr val="FF0000"/>
                </a:solidFill>
                <a:highlight>
                  <a:srgbClr val="FFFFFF"/>
                </a:highlight>
              </a:rPr>
              <a:t>arXiv preprint arXiv:1412.5567</a:t>
            </a:r>
            <a:r>
              <a:rPr lang="en" sz="1000">
                <a:solidFill>
                  <a:srgbClr val="FF0000"/>
                </a:solidFill>
                <a:highlight>
                  <a:srgbClr val="FFFFFF"/>
                </a:highlight>
              </a:rPr>
              <a:t> (2014).</a:t>
            </a:r>
            <a:endParaRPr>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Optimization</a:t>
            </a:r>
            <a:endParaRPr b="1"/>
          </a:p>
        </p:txBody>
      </p:sp>
      <p:sp>
        <p:nvSpPr>
          <p:cNvPr id="205" name="Google Shape;205;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Data parallelism- N matrix calculation of data</a:t>
            </a:r>
            <a:endParaRPr>
              <a:solidFill>
                <a:srgbClr val="000000"/>
              </a:solidFill>
            </a:endParaRPr>
          </a:p>
          <a:p>
            <a:pPr indent="0" lvl="0" marL="0" rtl="0" algn="l">
              <a:spcBef>
                <a:spcPts val="1600"/>
              </a:spcBef>
              <a:spcAft>
                <a:spcPts val="0"/>
              </a:spcAft>
              <a:buNone/>
            </a:pPr>
            <a:r>
              <a:rPr lang="en">
                <a:solidFill>
                  <a:srgbClr val="000000"/>
                </a:solidFill>
              </a:rPr>
              <a:t>Model parallelism- Half Precision data sharing(forward and Backward)</a:t>
            </a:r>
            <a:endParaRPr>
              <a:solidFill>
                <a:srgbClr val="000000"/>
              </a:solidFill>
            </a:endParaRPr>
          </a:p>
          <a:p>
            <a:pPr indent="0" lvl="0" marL="0" rtl="0" algn="l">
              <a:spcBef>
                <a:spcPts val="1600"/>
              </a:spcBef>
              <a:spcAft>
                <a:spcPts val="1600"/>
              </a:spcAft>
              <a:buNone/>
            </a:pPr>
            <a:r>
              <a:rPr lang="en">
                <a:solidFill>
                  <a:srgbClr val="000000"/>
                </a:solidFill>
              </a:rPr>
              <a:t>Striding- 2 Step movement </a:t>
            </a:r>
            <a:endParaRPr>
              <a:solidFill>
                <a:srgbClr val="000000"/>
              </a:solidFill>
            </a:endParaRPr>
          </a:p>
        </p:txBody>
      </p:sp>
      <p:sp>
        <p:nvSpPr>
          <p:cNvPr id="206" name="Google Shape;206;p34"/>
          <p:cNvSpPr txBox="1"/>
          <p:nvPr/>
        </p:nvSpPr>
        <p:spPr>
          <a:xfrm>
            <a:off x="311575" y="4590550"/>
            <a:ext cx="85206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0000"/>
                </a:solidFill>
                <a:highlight>
                  <a:srgbClr val="FFFFFF"/>
                </a:highlight>
              </a:rPr>
              <a:t>Hannun, Awni, et al. "Deep speech: Scaling up end-to-end speech recognition." </a:t>
            </a:r>
            <a:r>
              <a:rPr i="1" lang="en" sz="1000">
                <a:solidFill>
                  <a:srgbClr val="FF0000"/>
                </a:solidFill>
                <a:highlight>
                  <a:srgbClr val="FFFFFF"/>
                </a:highlight>
              </a:rPr>
              <a:t>arXiv preprint arXiv:1412.5567</a:t>
            </a:r>
            <a:r>
              <a:rPr lang="en" sz="1000">
                <a:solidFill>
                  <a:srgbClr val="FF0000"/>
                </a:solidFill>
                <a:highlight>
                  <a:srgbClr val="FFFFFF"/>
                </a:highlight>
              </a:rPr>
              <a:t> (2014).</a:t>
            </a:r>
            <a:endParaRPr>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Speech 3 for Speech Synthesis</a:t>
            </a:r>
            <a:endParaRPr/>
          </a:p>
        </p:txBody>
      </p:sp>
      <p:sp>
        <p:nvSpPr>
          <p:cNvPr id="212" name="Google Shape;212;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3" name="Google Shape;213;p35"/>
          <p:cNvPicPr preferRelativeResize="0"/>
          <p:nvPr/>
        </p:nvPicPr>
        <p:blipFill>
          <a:blip r:embed="rId3">
            <a:alphaModFix/>
          </a:blip>
          <a:stretch>
            <a:fillRect/>
          </a:stretch>
        </p:blipFill>
        <p:spPr>
          <a:xfrm>
            <a:off x="0" y="1017723"/>
            <a:ext cx="9143999" cy="3772903"/>
          </a:xfrm>
          <a:prstGeom prst="rect">
            <a:avLst/>
          </a:prstGeom>
          <a:noFill/>
          <a:ln>
            <a:noFill/>
          </a:ln>
        </p:spPr>
      </p:pic>
      <p:sp>
        <p:nvSpPr>
          <p:cNvPr id="214" name="Google Shape;214;p35"/>
          <p:cNvSpPr txBox="1"/>
          <p:nvPr/>
        </p:nvSpPr>
        <p:spPr>
          <a:xfrm>
            <a:off x="387825" y="4763375"/>
            <a:ext cx="8370000" cy="3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0000"/>
                </a:solidFill>
                <a:highlight>
                  <a:srgbClr val="FFFFFF"/>
                </a:highlight>
              </a:rPr>
              <a:t>[5] Ping, Wei, et al. "Deep voice 3: Scaling text-to-speech with convolutional sequence learning." (2018).</a:t>
            </a:r>
            <a:endParaRPr>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6"/>
          <p:cNvSpPr txBox="1"/>
          <p:nvPr>
            <p:ph idx="1" type="body"/>
          </p:nvPr>
        </p:nvSpPr>
        <p:spPr>
          <a:xfrm>
            <a:off x="311700" y="4720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solidFill>
                  <a:srgbClr val="000000"/>
                </a:solidFill>
              </a:rPr>
              <a:t> Encoder: A fully-convolutional encoder, which converts textual features to an internal learned representation. </a:t>
            </a:r>
            <a:endParaRPr>
              <a:solidFill>
                <a:srgbClr val="000000"/>
              </a:solidFill>
            </a:endParaRPr>
          </a:p>
          <a:p>
            <a:pPr indent="0" lvl="0" marL="0" rtl="0" algn="l">
              <a:spcBef>
                <a:spcPts val="1600"/>
              </a:spcBef>
              <a:spcAft>
                <a:spcPts val="0"/>
              </a:spcAft>
              <a:buNone/>
            </a:pPr>
            <a:r>
              <a:rPr lang="en">
                <a:solidFill>
                  <a:srgbClr val="000000"/>
                </a:solidFill>
              </a:rPr>
              <a:t>• Decoder: A fully-convolutional causal decoder, which decodes the learned representation with a multi-hop convolutional attention mechanism into a low-dimensional audio representation (mel-scale spectrograms) in an autoregressive manner. </a:t>
            </a:r>
            <a:endParaRPr>
              <a:solidFill>
                <a:srgbClr val="000000"/>
              </a:solidFill>
            </a:endParaRPr>
          </a:p>
          <a:p>
            <a:pPr indent="0" lvl="0" marL="0" rtl="0" algn="l">
              <a:spcBef>
                <a:spcPts val="1600"/>
              </a:spcBef>
              <a:spcAft>
                <a:spcPts val="1600"/>
              </a:spcAft>
              <a:buNone/>
            </a:pPr>
            <a:r>
              <a:rPr lang="en">
                <a:solidFill>
                  <a:srgbClr val="000000"/>
                </a:solidFill>
              </a:rPr>
              <a:t>• Converter: A fully-convolutional post-processing network, which predicts final vocoder parameters (depending on the vocoder choice) from the decoder hidden states. Unlike the decoder, the converter is non-causal and can thus depend on future context information.</a:t>
            </a:r>
            <a:endParaRPr>
              <a:solidFill>
                <a:srgbClr val="000000"/>
              </a:solidFill>
            </a:endParaRPr>
          </a:p>
        </p:txBody>
      </p:sp>
      <p:sp>
        <p:nvSpPr>
          <p:cNvPr id="220" name="Google Shape;220;p36"/>
          <p:cNvSpPr txBox="1"/>
          <p:nvPr/>
        </p:nvSpPr>
        <p:spPr>
          <a:xfrm>
            <a:off x="387825" y="4763375"/>
            <a:ext cx="8370000" cy="3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0000"/>
                </a:solidFill>
                <a:highlight>
                  <a:srgbClr val="FFFFFF"/>
                </a:highlight>
              </a:rPr>
              <a:t>Ping, Wei, et al. "Deep voice 3: Scaling text-to-speech with convolutional sequence learning." (2018).</a:t>
            </a:r>
            <a:endParaRPr>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226" name="Google Shape;226;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Introduction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Literature Survey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Proposed System</a:t>
            </a:r>
            <a:endParaRPr>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Future works</a:t>
            </a:r>
            <a:endParaRPr b="1">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Conclusion</a:t>
            </a:r>
            <a:endParaRPr>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Works</a:t>
            </a:r>
            <a:endParaRPr/>
          </a:p>
        </p:txBody>
      </p:sp>
      <p:graphicFrame>
        <p:nvGraphicFramePr>
          <p:cNvPr id="232" name="Google Shape;232;p38"/>
          <p:cNvGraphicFramePr/>
          <p:nvPr/>
        </p:nvGraphicFramePr>
        <p:xfrm>
          <a:off x="701250" y="1151275"/>
          <a:ext cx="3000000" cy="3000000"/>
        </p:xfrm>
        <a:graphic>
          <a:graphicData uri="http://schemas.openxmlformats.org/drawingml/2006/table">
            <a:tbl>
              <a:tblPr>
                <a:noFill/>
                <a:tableStyleId>{B28DFE78-9B8D-4CDE-8977-D4E79471FCD2}</a:tableStyleId>
              </a:tblPr>
              <a:tblGrid>
                <a:gridCol w="3894650"/>
                <a:gridCol w="3894650"/>
              </a:tblGrid>
              <a:tr h="607425">
                <a:tc>
                  <a:txBody>
                    <a:bodyPr>
                      <a:noAutofit/>
                    </a:bodyPr>
                    <a:lstStyle/>
                    <a:p>
                      <a:pPr indent="0" lvl="0" marL="0" rtl="0" algn="ctr">
                        <a:spcBef>
                          <a:spcPts val="0"/>
                        </a:spcBef>
                        <a:spcAft>
                          <a:spcPts val="0"/>
                        </a:spcAft>
                        <a:buNone/>
                      </a:pPr>
                      <a:r>
                        <a:rPr b="1" lang="en"/>
                        <a:t>Works</a:t>
                      </a:r>
                      <a:endParaRPr b="1"/>
                    </a:p>
                  </a:txBody>
                  <a:tcPr marT="91425" marB="91425" marR="91425" marL="91425"/>
                </a:tc>
                <a:tc>
                  <a:txBody>
                    <a:bodyPr>
                      <a:noAutofit/>
                    </a:bodyPr>
                    <a:lstStyle/>
                    <a:p>
                      <a:pPr indent="0" lvl="0" marL="0" rtl="0" algn="ctr">
                        <a:spcBef>
                          <a:spcPts val="0"/>
                        </a:spcBef>
                        <a:spcAft>
                          <a:spcPts val="0"/>
                        </a:spcAft>
                        <a:buNone/>
                      </a:pPr>
                      <a:r>
                        <a:rPr b="1" lang="en"/>
                        <a:t>Timeline</a:t>
                      </a:r>
                      <a:endParaRPr b="1"/>
                    </a:p>
                  </a:txBody>
                  <a:tcPr marT="91425" marB="91425" marR="91425" marL="91425"/>
                </a:tc>
              </a:tr>
              <a:tr h="607425">
                <a:tc>
                  <a:txBody>
                    <a:bodyPr>
                      <a:noAutofit/>
                    </a:bodyPr>
                    <a:lstStyle/>
                    <a:p>
                      <a:pPr indent="0" lvl="0" marL="0" rtl="0" algn="l">
                        <a:spcBef>
                          <a:spcPts val="0"/>
                        </a:spcBef>
                        <a:spcAft>
                          <a:spcPts val="0"/>
                        </a:spcAft>
                        <a:buNone/>
                      </a:pPr>
                      <a:r>
                        <a:rPr lang="en"/>
                        <a:t>Completing the Technology Survey and choosing appropriate models</a:t>
                      </a:r>
                      <a:endParaRPr/>
                    </a:p>
                  </a:txBody>
                  <a:tcPr marT="91425" marB="91425" marR="91425" marL="91425"/>
                </a:tc>
                <a:tc>
                  <a:txBody>
                    <a:bodyPr>
                      <a:noAutofit/>
                    </a:bodyPr>
                    <a:lstStyle/>
                    <a:p>
                      <a:pPr indent="0" lvl="0" marL="0" rtl="0" algn="l">
                        <a:spcBef>
                          <a:spcPts val="0"/>
                        </a:spcBef>
                        <a:spcAft>
                          <a:spcPts val="0"/>
                        </a:spcAft>
                        <a:buNone/>
                      </a:pPr>
                      <a:r>
                        <a:rPr lang="en"/>
                        <a:t>15 November 2018</a:t>
                      </a:r>
                      <a:endParaRPr/>
                    </a:p>
                  </a:txBody>
                  <a:tcPr marT="91425" marB="91425" marR="91425" marL="91425"/>
                </a:tc>
              </a:tr>
              <a:tr h="607425">
                <a:tc>
                  <a:txBody>
                    <a:bodyPr>
                      <a:noAutofit/>
                    </a:bodyPr>
                    <a:lstStyle/>
                    <a:p>
                      <a:pPr indent="0" lvl="0" marL="0" rtl="0" algn="l">
                        <a:spcBef>
                          <a:spcPts val="0"/>
                        </a:spcBef>
                        <a:spcAft>
                          <a:spcPts val="0"/>
                        </a:spcAft>
                        <a:buNone/>
                      </a:pPr>
                      <a:r>
                        <a:rPr lang="en"/>
                        <a:t>Building the Model</a:t>
                      </a:r>
                      <a:endParaRPr/>
                    </a:p>
                  </a:txBody>
                  <a:tcPr marT="91425" marB="91425" marR="91425" marL="91425"/>
                </a:tc>
                <a:tc>
                  <a:txBody>
                    <a:bodyPr>
                      <a:noAutofit/>
                    </a:bodyPr>
                    <a:lstStyle/>
                    <a:p>
                      <a:pPr indent="0" lvl="0" marL="0" rtl="0" algn="l">
                        <a:spcBef>
                          <a:spcPts val="0"/>
                        </a:spcBef>
                        <a:spcAft>
                          <a:spcPts val="0"/>
                        </a:spcAft>
                        <a:buNone/>
                      </a:pPr>
                      <a:r>
                        <a:rPr lang="en"/>
                        <a:t>15 December 2018</a:t>
                      </a:r>
                      <a:endParaRPr/>
                    </a:p>
                  </a:txBody>
                  <a:tcPr marT="91425" marB="91425" marR="91425" marL="91425"/>
                </a:tc>
              </a:tr>
              <a:tr h="607425">
                <a:tc>
                  <a:txBody>
                    <a:bodyPr>
                      <a:noAutofit/>
                    </a:bodyPr>
                    <a:lstStyle/>
                    <a:p>
                      <a:pPr indent="0" lvl="0" marL="0" rtl="0" algn="l">
                        <a:spcBef>
                          <a:spcPts val="0"/>
                        </a:spcBef>
                        <a:spcAft>
                          <a:spcPts val="0"/>
                        </a:spcAft>
                        <a:buNone/>
                      </a:pPr>
                      <a:r>
                        <a:rPr lang="en"/>
                        <a:t>Collecting Datasets (including manual dataset creations)</a:t>
                      </a:r>
                      <a:endParaRPr/>
                    </a:p>
                  </a:txBody>
                  <a:tcPr marT="91425" marB="91425" marR="91425" marL="91425"/>
                </a:tc>
                <a:tc>
                  <a:txBody>
                    <a:bodyPr>
                      <a:noAutofit/>
                    </a:bodyPr>
                    <a:lstStyle/>
                    <a:p>
                      <a:pPr indent="0" lvl="0" marL="0" rtl="0" algn="l">
                        <a:spcBef>
                          <a:spcPts val="0"/>
                        </a:spcBef>
                        <a:spcAft>
                          <a:spcPts val="0"/>
                        </a:spcAft>
                        <a:buNone/>
                      </a:pPr>
                      <a:r>
                        <a:rPr lang="en"/>
                        <a:t>15 December 2018</a:t>
                      </a:r>
                      <a:endParaRPr/>
                    </a:p>
                  </a:txBody>
                  <a:tcPr marT="91425" marB="91425" marR="91425" marL="91425"/>
                </a:tc>
              </a:tr>
              <a:tr h="607425">
                <a:tc>
                  <a:txBody>
                    <a:bodyPr>
                      <a:noAutofit/>
                    </a:bodyPr>
                    <a:lstStyle/>
                    <a:p>
                      <a:pPr indent="0" lvl="0" marL="0" rtl="0" algn="l">
                        <a:spcBef>
                          <a:spcPts val="0"/>
                        </a:spcBef>
                        <a:spcAft>
                          <a:spcPts val="0"/>
                        </a:spcAft>
                        <a:buNone/>
                      </a:pPr>
                      <a:r>
                        <a:rPr lang="en"/>
                        <a:t>Training and Re-Modelling</a:t>
                      </a:r>
                      <a:endParaRPr/>
                    </a:p>
                  </a:txBody>
                  <a:tcPr marT="91425" marB="91425" marR="91425" marL="91425"/>
                </a:tc>
                <a:tc>
                  <a:txBody>
                    <a:bodyPr>
                      <a:noAutofit/>
                    </a:bodyPr>
                    <a:lstStyle/>
                    <a:p>
                      <a:pPr indent="0" lvl="0" marL="0" rtl="0" algn="l">
                        <a:spcBef>
                          <a:spcPts val="0"/>
                        </a:spcBef>
                        <a:spcAft>
                          <a:spcPts val="0"/>
                        </a:spcAft>
                        <a:buNone/>
                      </a:pPr>
                      <a:r>
                        <a:rPr lang="en"/>
                        <a:t>15 January 2018</a:t>
                      </a:r>
                      <a:endParaRPr/>
                    </a:p>
                  </a:txBody>
                  <a:tcPr marT="91425" marB="91425" marR="91425" marL="91425"/>
                </a:tc>
              </a:tr>
              <a:tr h="607425">
                <a:tc>
                  <a:txBody>
                    <a:bodyPr>
                      <a:noAutofit/>
                    </a:bodyPr>
                    <a:lstStyle/>
                    <a:p>
                      <a:pPr indent="0" lvl="0" marL="0" rtl="0" algn="l">
                        <a:spcBef>
                          <a:spcPts val="0"/>
                        </a:spcBef>
                        <a:spcAft>
                          <a:spcPts val="0"/>
                        </a:spcAft>
                        <a:buNone/>
                      </a:pPr>
                      <a:r>
                        <a:rPr lang="en"/>
                        <a:t>Improvising </a:t>
                      </a:r>
                      <a:endParaRPr/>
                    </a:p>
                  </a:txBody>
                  <a:tcPr marT="91425" marB="91425" marR="91425" marL="91425"/>
                </a:tc>
                <a:tc>
                  <a:txBody>
                    <a:bodyPr>
                      <a:noAutofit/>
                    </a:bodyPr>
                    <a:lstStyle/>
                    <a:p>
                      <a:pPr indent="0" lvl="0" marL="0" rtl="0" algn="l">
                        <a:spcBef>
                          <a:spcPts val="0"/>
                        </a:spcBef>
                        <a:spcAft>
                          <a:spcPts val="0"/>
                        </a:spcAft>
                        <a:buNone/>
                      </a:pPr>
                      <a:r>
                        <a:rPr lang="en"/>
                        <a:t>15 February 2018</a:t>
                      </a:r>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238" name="Google Shape;238;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Introduction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Literature Survey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Proposed System</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Future works</a:t>
            </a:r>
            <a:endParaRPr>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Conclusion</a:t>
            </a:r>
            <a:endParaRPr b="1">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44" name="Google Shape;244;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We propose a system where the input is taken and processed through a GMM with RNN Network then the output is processed by a Query processing system based on NLP.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output generated is then processed through the deepspeech model to generate output speech.</a:t>
            </a:r>
            <a:endParaRPr>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Rererences</a:t>
            </a:r>
            <a:endParaRPr/>
          </a:p>
        </p:txBody>
      </p:sp>
      <p:sp>
        <p:nvSpPr>
          <p:cNvPr id="250" name="Google Shape;250;p41"/>
          <p:cNvSpPr txBox="1"/>
          <p:nvPr>
            <p:ph idx="1" type="body"/>
          </p:nvPr>
        </p:nvSpPr>
        <p:spPr>
          <a:xfrm>
            <a:off x="311700" y="1152475"/>
            <a:ext cx="8716800" cy="374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CC4125"/>
                </a:solidFill>
              </a:rPr>
              <a:t>[</a:t>
            </a:r>
            <a:r>
              <a:rPr lang="en" sz="1400">
                <a:solidFill>
                  <a:srgbClr val="FF0000"/>
                </a:solidFill>
              </a:rPr>
              <a:t>1]   “</a:t>
            </a:r>
            <a:r>
              <a:rPr i="1" lang="en" sz="1400">
                <a:solidFill>
                  <a:srgbClr val="FF0000"/>
                </a:solidFill>
                <a:highlight>
                  <a:schemeClr val="lt1"/>
                </a:highlight>
              </a:rPr>
              <a:t>Anusuya, M. A., and Shriniwas K. Katti. "Speech recognition by machine, a review.</a:t>
            </a:r>
            <a:r>
              <a:rPr lang="en" sz="1400">
                <a:solidFill>
                  <a:srgbClr val="FF0000"/>
                </a:solidFill>
                <a:highlight>
                  <a:schemeClr val="lt1"/>
                </a:highlight>
              </a:rPr>
              <a:t>" </a:t>
            </a:r>
            <a:r>
              <a:rPr i="1" lang="en" sz="1400">
                <a:solidFill>
                  <a:srgbClr val="FF0000"/>
                </a:solidFill>
                <a:highlight>
                  <a:schemeClr val="lt1"/>
                </a:highlight>
              </a:rPr>
              <a:t>arXiv      preprintarXiv:1001.2267</a:t>
            </a:r>
            <a:r>
              <a:rPr lang="en" sz="1400">
                <a:solidFill>
                  <a:srgbClr val="FF0000"/>
                </a:solidFill>
                <a:highlight>
                  <a:schemeClr val="lt1"/>
                </a:highlight>
              </a:rPr>
              <a:t> (2010).Khilari, Prachi, and V. P. Bhope. "A review on speech to text conversion   methods." </a:t>
            </a:r>
            <a:r>
              <a:rPr i="1" lang="en" sz="1400">
                <a:solidFill>
                  <a:srgbClr val="FF0000"/>
                </a:solidFill>
                <a:highlight>
                  <a:schemeClr val="lt1"/>
                </a:highlight>
              </a:rPr>
              <a:t>International Journal of Advanced Research in Computer Engineering &amp; Technology</a:t>
            </a:r>
            <a:r>
              <a:rPr lang="en" sz="1400">
                <a:solidFill>
                  <a:srgbClr val="FF0000"/>
                </a:solidFill>
                <a:highlight>
                  <a:schemeClr val="lt1"/>
                </a:highlight>
              </a:rPr>
              <a:t> 4.7 (2015).</a:t>
            </a:r>
            <a:endParaRPr sz="1400">
              <a:solidFill>
                <a:srgbClr val="FF0000"/>
              </a:solidFill>
              <a:highlight>
                <a:schemeClr val="lt1"/>
              </a:highlight>
            </a:endParaRPr>
          </a:p>
          <a:p>
            <a:pPr indent="0" lvl="0" marL="0" rtl="0" algn="l">
              <a:spcBef>
                <a:spcPts val="1600"/>
              </a:spcBef>
              <a:spcAft>
                <a:spcPts val="0"/>
              </a:spcAft>
              <a:buNone/>
            </a:pPr>
            <a:r>
              <a:rPr lang="en" sz="1400">
                <a:solidFill>
                  <a:srgbClr val="FF0000"/>
                </a:solidFill>
                <a:highlight>
                  <a:schemeClr val="lt1"/>
                </a:highlight>
              </a:rPr>
              <a:t>[2] “ </a:t>
            </a:r>
            <a:r>
              <a:rPr i="1" lang="en" sz="1400">
                <a:solidFill>
                  <a:srgbClr val="FF0000"/>
                </a:solidFill>
                <a:highlight>
                  <a:schemeClr val="lt1"/>
                </a:highlight>
              </a:rPr>
              <a:t>Application of prosody modiﬁcation for Speech Recognition in different Emotion conditions”</a:t>
            </a:r>
            <a:r>
              <a:rPr lang="en" sz="1400">
                <a:solidFill>
                  <a:srgbClr val="FF0000"/>
                </a:solidFill>
                <a:highlight>
                  <a:schemeClr val="lt1"/>
                </a:highlight>
              </a:rPr>
              <a:t>,</a:t>
            </a:r>
            <a:r>
              <a:rPr lang="en" sz="1400">
                <a:solidFill>
                  <a:srgbClr val="FF0000"/>
                </a:solidFill>
              </a:rPr>
              <a:t>V. V. Vidyadhara Raju, P. Gangamohan, Suryakanth V Gangashetty, and Anil kumar Vuppala</a:t>
            </a:r>
            <a:endParaRPr sz="1400">
              <a:solidFill>
                <a:srgbClr val="FF0000"/>
              </a:solidFill>
            </a:endParaRPr>
          </a:p>
          <a:p>
            <a:pPr indent="0" lvl="0" marL="0" rtl="0" algn="l">
              <a:spcBef>
                <a:spcPts val="1600"/>
              </a:spcBef>
              <a:spcAft>
                <a:spcPts val="0"/>
              </a:spcAft>
              <a:buNone/>
            </a:pPr>
            <a:r>
              <a:rPr lang="en" sz="1400">
                <a:solidFill>
                  <a:srgbClr val="FF0000"/>
                </a:solidFill>
              </a:rPr>
              <a:t>[3]   R.K.Moore, “</a:t>
            </a:r>
            <a:r>
              <a:rPr i="1" lang="en" sz="1400">
                <a:solidFill>
                  <a:srgbClr val="FF0000"/>
                </a:solidFill>
              </a:rPr>
              <a:t>Twenty things we still don t know about speech</a:t>
            </a:r>
            <a:r>
              <a:rPr lang="en" sz="1400">
                <a:solidFill>
                  <a:srgbClr val="FF0000"/>
                </a:solidFill>
              </a:rPr>
              <a:t>” Proc.CRIM/ FORWISS Workshop on Progress and Prospects of speech Research an Technology , 1994. </a:t>
            </a:r>
            <a:endParaRPr sz="1400">
              <a:solidFill>
                <a:srgbClr val="FF0000"/>
              </a:solidFill>
            </a:endParaRPr>
          </a:p>
          <a:p>
            <a:pPr indent="0" lvl="0" marL="0" rtl="0" algn="l">
              <a:spcBef>
                <a:spcPts val="1600"/>
              </a:spcBef>
              <a:spcAft>
                <a:spcPts val="0"/>
              </a:spcAft>
              <a:buNone/>
            </a:pPr>
            <a:r>
              <a:rPr lang="en" sz="1400">
                <a:solidFill>
                  <a:srgbClr val="FF0000"/>
                </a:solidFill>
                <a:highlight>
                  <a:schemeClr val="lt1"/>
                </a:highlight>
              </a:rPr>
              <a:t>[4]   Hannun, Awni, et al. "</a:t>
            </a:r>
            <a:r>
              <a:rPr i="1" lang="en" sz="1400">
                <a:solidFill>
                  <a:srgbClr val="FF0000"/>
                </a:solidFill>
                <a:highlight>
                  <a:schemeClr val="lt1"/>
                </a:highlight>
              </a:rPr>
              <a:t>Deep speech: Scaling up end-to-end speech recognition.</a:t>
            </a:r>
            <a:r>
              <a:rPr lang="en" sz="1400">
                <a:solidFill>
                  <a:srgbClr val="FF0000"/>
                </a:solidFill>
                <a:highlight>
                  <a:schemeClr val="lt1"/>
                </a:highlight>
              </a:rPr>
              <a:t>" </a:t>
            </a:r>
            <a:r>
              <a:rPr i="1" lang="en" sz="1400">
                <a:solidFill>
                  <a:srgbClr val="FF0000"/>
                </a:solidFill>
                <a:highlight>
                  <a:schemeClr val="lt1"/>
                </a:highlight>
              </a:rPr>
              <a:t>arXiv preprint arXiv:1412.5567</a:t>
            </a:r>
            <a:r>
              <a:rPr lang="en" sz="1400">
                <a:solidFill>
                  <a:srgbClr val="FF0000"/>
                </a:solidFill>
                <a:highlight>
                  <a:schemeClr val="lt1"/>
                </a:highlight>
              </a:rPr>
              <a:t> (2014).</a:t>
            </a:r>
            <a:endParaRPr sz="1400">
              <a:solidFill>
                <a:srgbClr val="FF0000"/>
              </a:solidFill>
              <a:highlight>
                <a:schemeClr val="lt1"/>
              </a:highlight>
            </a:endParaRPr>
          </a:p>
          <a:p>
            <a:pPr indent="0" lvl="0" marL="0" rtl="0" algn="l">
              <a:spcBef>
                <a:spcPts val="1600"/>
              </a:spcBef>
              <a:spcAft>
                <a:spcPts val="0"/>
              </a:spcAft>
              <a:buNone/>
            </a:pPr>
            <a:r>
              <a:rPr lang="en" sz="1400">
                <a:solidFill>
                  <a:srgbClr val="FF0000"/>
                </a:solidFill>
                <a:highlight>
                  <a:srgbClr val="FFFFFF"/>
                </a:highlight>
              </a:rPr>
              <a:t>[5]   Ping, Wei, et al. "</a:t>
            </a:r>
            <a:r>
              <a:rPr i="1" lang="en" sz="1400">
                <a:solidFill>
                  <a:srgbClr val="FF0000"/>
                </a:solidFill>
                <a:highlight>
                  <a:srgbClr val="FFFFFF"/>
                </a:highlight>
              </a:rPr>
              <a:t>Deep voice 3: Scaling text-to-speech with convolutional sequence learning.</a:t>
            </a:r>
            <a:r>
              <a:rPr lang="en" sz="1400">
                <a:solidFill>
                  <a:srgbClr val="FF0000"/>
                </a:solidFill>
                <a:highlight>
                  <a:srgbClr val="FFFFFF"/>
                </a:highlight>
              </a:rPr>
              <a:t>" (2018)</a:t>
            </a:r>
            <a:endParaRPr sz="1400">
              <a:solidFill>
                <a:srgbClr val="FF0000"/>
              </a:solidFill>
              <a:highlight>
                <a:schemeClr val="lt1"/>
              </a:highlight>
            </a:endParaRPr>
          </a:p>
          <a:p>
            <a:pPr indent="0" lvl="0" marL="0" rtl="0" algn="l">
              <a:spcBef>
                <a:spcPts val="1600"/>
              </a:spcBef>
              <a:spcAft>
                <a:spcPts val="0"/>
              </a:spcAft>
              <a:buNone/>
            </a:pPr>
            <a:r>
              <a:t/>
            </a:r>
            <a:endParaRPr sz="1400">
              <a:solidFill>
                <a:srgbClr val="FF0000"/>
              </a:solidFill>
            </a:endParaRPr>
          </a:p>
          <a:p>
            <a:pPr indent="0" lvl="0" marL="0" rtl="0" algn="l">
              <a:spcBef>
                <a:spcPts val="1600"/>
              </a:spcBef>
              <a:spcAft>
                <a:spcPts val="1600"/>
              </a:spcAft>
              <a:buNone/>
            </a:pPr>
            <a:r>
              <a:t/>
            </a:r>
            <a:endParaRPr sz="1050">
              <a:solidFill>
                <a:srgbClr val="CC412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ctrTitle"/>
          </p:nvPr>
        </p:nvSpPr>
        <p:spPr>
          <a:xfrm>
            <a:off x="191250" y="306125"/>
            <a:ext cx="82527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400"/>
              <a:t>Speech recognition</a:t>
            </a:r>
            <a:endParaRPr b="1"/>
          </a:p>
        </p:txBody>
      </p:sp>
      <p:sp>
        <p:nvSpPr>
          <p:cNvPr id="68" name="Google Shape;68;p15"/>
          <p:cNvSpPr txBox="1"/>
          <p:nvPr>
            <p:ph idx="1" type="subTitle"/>
          </p:nvPr>
        </p:nvSpPr>
        <p:spPr>
          <a:xfrm>
            <a:off x="348600" y="1722525"/>
            <a:ext cx="8446800" cy="21693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 sz="2400">
                <a:solidFill>
                  <a:schemeClr val="dk1"/>
                </a:solidFill>
              </a:rPr>
              <a:t>•</a:t>
            </a:r>
            <a:r>
              <a:rPr b="1" lang="en" sz="2400">
                <a:solidFill>
                  <a:schemeClr val="dk1"/>
                </a:solidFill>
              </a:rPr>
              <a:t>Speech recognition</a:t>
            </a:r>
            <a:r>
              <a:rPr lang="en" sz="2400">
                <a:solidFill>
                  <a:schemeClr val="dk1"/>
                </a:solidFill>
              </a:rPr>
              <a:t> is the ability of a machine or program to identify words and phrases in spoken language and convert them to a machine-readable format.</a:t>
            </a:r>
            <a:endParaRPr sz="2400">
              <a:solidFill>
                <a:schemeClr val="dk1"/>
              </a:solidFill>
            </a:endParaRPr>
          </a:p>
          <a:p>
            <a:pPr indent="0" lvl="0" marL="0" rtl="0" algn="ctr">
              <a:spcBef>
                <a:spcPts val="0"/>
              </a:spcBef>
              <a:spcAft>
                <a:spcPts val="0"/>
              </a:spcAft>
              <a:buNone/>
            </a:pPr>
            <a:r>
              <a:t/>
            </a:r>
            <a:endParaRPr b="1"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Any Queries?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ctrTitle"/>
          </p:nvPr>
        </p:nvSpPr>
        <p:spPr>
          <a:xfrm>
            <a:off x="409500" y="180675"/>
            <a:ext cx="8325000" cy="108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400"/>
              <a:t>Disadvantages</a:t>
            </a:r>
            <a:endParaRPr b="1"/>
          </a:p>
        </p:txBody>
      </p:sp>
      <p:sp>
        <p:nvSpPr>
          <p:cNvPr id="74" name="Google Shape;74;p16"/>
          <p:cNvSpPr txBox="1"/>
          <p:nvPr>
            <p:ph idx="1" type="subTitle"/>
          </p:nvPr>
        </p:nvSpPr>
        <p:spPr>
          <a:xfrm>
            <a:off x="409500" y="1758675"/>
            <a:ext cx="8422800" cy="18681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sz="2400">
                <a:solidFill>
                  <a:schemeClr val="dk1"/>
                </a:solidFill>
              </a:rPr>
              <a:t>•Background Noise Interference</a:t>
            </a:r>
            <a:endParaRPr sz="24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2400">
                <a:solidFill>
                  <a:schemeClr val="dk1"/>
                </a:solidFill>
              </a:rPr>
              <a:t>•Time Costs and Productivity</a:t>
            </a:r>
            <a:endParaRPr sz="24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2400">
                <a:solidFill>
                  <a:schemeClr val="dk1"/>
                </a:solidFill>
              </a:rPr>
              <a:t>•Accents and Speech Recognition.</a:t>
            </a:r>
            <a:endParaRPr sz="24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2400">
                <a:solidFill>
                  <a:schemeClr val="dk1"/>
                </a:solidFill>
              </a:rPr>
              <a:t>•Requires large amounts of memory.</a:t>
            </a:r>
            <a:endParaRPr sz="24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2400">
                <a:solidFill>
                  <a:schemeClr val="dk1"/>
                </a:solidFill>
              </a:rPr>
              <a:t>•Requires each user to train software to recognize voice.</a:t>
            </a:r>
            <a:endParaRPr sz="2400">
              <a:solidFill>
                <a:schemeClr val="dk1"/>
              </a:solidFill>
            </a:endParaRPr>
          </a:p>
          <a:p>
            <a:pPr indent="0" lvl="0" marL="0" rtl="0" algn="l">
              <a:lnSpc>
                <a:spcPct val="90000"/>
              </a:lnSpc>
              <a:spcBef>
                <a:spcPts val="1000"/>
              </a:spcBef>
              <a:spcAft>
                <a:spcPts val="0"/>
              </a:spcAft>
              <a:buClr>
                <a:schemeClr val="dk1"/>
              </a:buClr>
              <a:buSzPts val="1100"/>
              <a:buFont typeface="Arial"/>
              <a:buNone/>
            </a:pPr>
            <a:r>
              <a:t/>
            </a:r>
            <a:endParaRPr sz="2400">
              <a:solidFill>
                <a:schemeClr val="dk1"/>
              </a:solidFill>
            </a:endParaRPr>
          </a:p>
          <a:p>
            <a:pPr indent="0" lvl="0" marL="0" rtl="0" algn="ctr">
              <a:spcBef>
                <a:spcPts val="0"/>
              </a:spcBef>
              <a:spcAft>
                <a:spcPts val="0"/>
              </a:spcAft>
              <a:buClr>
                <a:schemeClr val="dk1"/>
              </a:buClr>
              <a:buSzPts val="1100"/>
              <a:buFont typeface="Arial"/>
              <a:buNone/>
            </a:pPr>
            <a:r>
              <a:t/>
            </a:r>
            <a:endParaRPr sz="2400"/>
          </a:p>
          <a:p>
            <a:pPr indent="0" lvl="0" marL="0" rtl="0" algn="l">
              <a:lnSpc>
                <a:spcPct val="90000"/>
              </a:lnSpc>
              <a:spcBef>
                <a:spcPts val="1000"/>
              </a:spcBef>
              <a:spcAft>
                <a:spcPts val="0"/>
              </a:spcAft>
              <a:buClr>
                <a:schemeClr val="dk1"/>
              </a:buClr>
              <a:buSzPts val="1100"/>
              <a:buFont typeface="Arial"/>
              <a:buNone/>
            </a:pPr>
            <a:r>
              <a:t/>
            </a:r>
            <a:endParaRPr sz="2400">
              <a:solidFill>
                <a:schemeClr val="dk1"/>
              </a:solidFill>
            </a:endParaRPr>
          </a:p>
          <a:p>
            <a:pPr indent="0" lvl="0" marL="0" rtl="0" algn="l">
              <a:lnSpc>
                <a:spcPct val="90000"/>
              </a:lnSpc>
              <a:spcBef>
                <a:spcPts val="1000"/>
              </a:spcBef>
              <a:spcAft>
                <a:spcPts val="0"/>
              </a:spcAft>
              <a:buClr>
                <a:schemeClr val="dk1"/>
              </a:buClr>
              <a:buSzPts val="1100"/>
              <a:buFont typeface="Arial"/>
              <a:buNone/>
            </a:pPr>
            <a:r>
              <a:t/>
            </a:r>
            <a:endParaRPr sz="2400">
              <a:solidFill>
                <a:schemeClr val="dk1"/>
              </a:solidFill>
            </a:endParaRPr>
          </a:p>
          <a:p>
            <a:pPr indent="0" lvl="0" marL="0" rtl="0" algn="ctr">
              <a:spcBef>
                <a:spcPts val="0"/>
              </a:spcBef>
              <a:spcAft>
                <a:spcPts val="0"/>
              </a:spcAft>
              <a:buClr>
                <a:schemeClr val="dk1"/>
              </a:buClr>
              <a:buSzPts val="1100"/>
              <a:buFont typeface="Arial"/>
              <a:buNone/>
            </a:pPr>
            <a:r>
              <a:t/>
            </a:r>
            <a:endParaRPr sz="2400"/>
          </a:p>
          <a:p>
            <a:pPr indent="0" lvl="0" marL="0" rtl="0" algn="l">
              <a:lnSpc>
                <a:spcPct val="90000"/>
              </a:lnSpc>
              <a:spcBef>
                <a:spcPts val="1000"/>
              </a:spcBef>
              <a:spcAft>
                <a:spcPts val="0"/>
              </a:spcAft>
              <a:buClr>
                <a:schemeClr val="dk1"/>
              </a:buClr>
              <a:buSzPts val="1100"/>
              <a:buFont typeface="Arial"/>
              <a:buNone/>
            </a:pPr>
            <a:r>
              <a:t/>
            </a:r>
            <a:endParaRPr sz="2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Introduction</a:t>
            </a:r>
            <a:endParaRPr>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Literature Survey</a:t>
            </a:r>
            <a:endParaRPr b="1">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Proposed System</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Future works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Conclusion</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ctrTitle"/>
          </p:nvPr>
        </p:nvSpPr>
        <p:spPr>
          <a:xfrm>
            <a:off x="311700" y="744575"/>
            <a:ext cx="8520600" cy="7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000"/>
              <a:t>Types of Speech Recognition</a:t>
            </a:r>
            <a:endParaRPr b="1" sz="3000"/>
          </a:p>
        </p:txBody>
      </p:sp>
      <p:sp>
        <p:nvSpPr>
          <p:cNvPr id="86" name="Google Shape;86;p18"/>
          <p:cNvSpPr txBox="1"/>
          <p:nvPr>
            <p:ph idx="1" type="subTitle"/>
          </p:nvPr>
        </p:nvSpPr>
        <p:spPr>
          <a:xfrm>
            <a:off x="311700" y="1796325"/>
            <a:ext cx="8520600" cy="2052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Isolated Words</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Connected Words</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Continuous Speech</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Spontaneous Speech</a:t>
            </a:r>
            <a:endParaRPr sz="1400">
              <a:solidFill>
                <a:srgbClr val="000000"/>
              </a:solidFill>
            </a:endParaRPr>
          </a:p>
          <a:p>
            <a:pPr indent="0" lvl="0" marL="0" rtl="0" algn="l">
              <a:spcBef>
                <a:spcPts val="0"/>
              </a:spcBef>
              <a:spcAft>
                <a:spcPts val="0"/>
              </a:spcAft>
              <a:buNone/>
            </a:pPr>
            <a:r>
              <a:t/>
            </a:r>
            <a:endParaRPr sz="1400"/>
          </a:p>
        </p:txBody>
      </p:sp>
      <p:sp>
        <p:nvSpPr>
          <p:cNvPr id="87" name="Google Shape;87;p18"/>
          <p:cNvSpPr txBox="1"/>
          <p:nvPr/>
        </p:nvSpPr>
        <p:spPr>
          <a:xfrm>
            <a:off x="0" y="4483650"/>
            <a:ext cx="9144000" cy="26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0000"/>
                </a:solidFill>
                <a:highlight>
                  <a:srgbClr val="FFFFFF"/>
                </a:highlight>
              </a:rPr>
              <a:t>[1]  </a:t>
            </a:r>
            <a:r>
              <a:rPr lang="en" sz="1000">
                <a:solidFill>
                  <a:srgbClr val="FF0000"/>
                </a:solidFill>
                <a:highlight>
                  <a:srgbClr val="FFFFFF"/>
                </a:highlight>
              </a:rPr>
              <a:t>Anusuya, M. A., and Shriniwas K. Katti. "Speech recognition by machine, a review." </a:t>
            </a:r>
            <a:r>
              <a:rPr i="1" lang="en" sz="1000">
                <a:solidFill>
                  <a:srgbClr val="FF0000"/>
                </a:solidFill>
                <a:highlight>
                  <a:srgbClr val="FFFFFF"/>
                </a:highlight>
              </a:rPr>
              <a:t>arXiv preprint arXiv:1001.2267</a:t>
            </a:r>
            <a:r>
              <a:rPr lang="en" sz="1000">
                <a:solidFill>
                  <a:srgbClr val="FF0000"/>
                </a:solidFill>
                <a:highlight>
                  <a:srgbClr val="FFFFFF"/>
                </a:highlight>
              </a:rPr>
              <a:t> (2010).</a:t>
            </a:r>
            <a:endParaRPr>
              <a:solidFill>
                <a:srgbClr val="FF0000"/>
              </a:solidFill>
            </a:endParaRPr>
          </a:p>
        </p:txBody>
      </p:sp>
      <p:sp>
        <p:nvSpPr>
          <p:cNvPr id="88" name="Google Shape;88;p18"/>
          <p:cNvSpPr txBox="1"/>
          <p:nvPr/>
        </p:nvSpPr>
        <p:spPr>
          <a:xfrm>
            <a:off x="0" y="4788600"/>
            <a:ext cx="9144000" cy="26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0000"/>
                </a:solidFill>
                <a:highlight>
                  <a:srgbClr val="FFFFFF"/>
                </a:highlight>
              </a:rPr>
              <a:t>Khilari, Prachi, and V. P. Bhope. "A review on speech to text conversion methods." </a:t>
            </a:r>
            <a:r>
              <a:rPr i="1" lang="en" sz="1000">
                <a:solidFill>
                  <a:srgbClr val="FF0000"/>
                </a:solidFill>
                <a:highlight>
                  <a:srgbClr val="FFFFFF"/>
                </a:highlight>
              </a:rPr>
              <a:t>International Journal of Advanced Research in Computer Engineering &amp; Technology</a:t>
            </a:r>
            <a:r>
              <a:rPr lang="en" sz="1000">
                <a:solidFill>
                  <a:srgbClr val="FF0000"/>
                </a:solidFill>
                <a:highlight>
                  <a:srgbClr val="FFFFFF"/>
                </a:highlight>
              </a:rPr>
              <a:t> 4.7 (2015).</a:t>
            </a:r>
            <a:endParaRPr>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ctrTitle"/>
          </p:nvPr>
        </p:nvSpPr>
        <p:spPr>
          <a:xfrm>
            <a:off x="238875" y="271175"/>
            <a:ext cx="8520600" cy="129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400"/>
              <a:t> Basic Model of Speech Recognition</a:t>
            </a:r>
            <a:endParaRPr sz="4400"/>
          </a:p>
        </p:txBody>
      </p:sp>
      <p:sp>
        <p:nvSpPr>
          <p:cNvPr id="94" name="Google Shape;94;p19"/>
          <p:cNvSpPr txBox="1"/>
          <p:nvPr>
            <p:ph idx="1" type="subTitle"/>
          </p:nvPr>
        </p:nvSpPr>
        <p:spPr>
          <a:xfrm>
            <a:off x="238875" y="1801025"/>
            <a:ext cx="8520600" cy="2864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000000"/>
              </a:buClr>
              <a:buSzPts val="2200"/>
              <a:buChar char="●"/>
            </a:pPr>
            <a:r>
              <a:rPr lang="en" sz="2200">
                <a:solidFill>
                  <a:srgbClr val="000000"/>
                </a:solidFill>
              </a:rPr>
              <a:t>Simple probabilistic model of speech production</a:t>
            </a:r>
            <a:endParaRPr sz="2200">
              <a:solidFill>
                <a:srgbClr val="000000"/>
              </a:solidFill>
            </a:endParaRPr>
          </a:p>
          <a:p>
            <a:pPr indent="-368300" lvl="1" marL="914400" rtl="0" algn="l">
              <a:spcBef>
                <a:spcPts val="0"/>
              </a:spcBef>
              <a:spcAft>
                <a:spcPts val="0"/>
              </a:spcAft>
              <a:buClr>
                <a:srgbClr val="000000"/>
              </a:buClr>
              <a:buSzPts val="2200"/>
              <a:buChar char="○"/>
            </a:pPr>
            <a:r>
              <a:rPr lang="en" sz="2200">
                <a:solidFill>
                  <a:srgbClr val="000000"/>
                </a:solidFill>
              </a:rPr>
              <a:t>W , specified word sequence</a:t>
            </a:r>
            <a:endParaRPr sz="2200">
              <a:solidFill>
                <a:srgbClr val="000000"/>
              </a:solidFill>
            </a:endParaRPr>
          </a:p>
          <a:p>
            <a:pPr indent="-368300" lvl="1" marL="914400" rtl="0" algn="l">
              <a:spcBef>
                <a:spcPts val="0"/>
              </a:spcBef>
              <a:spcAft>
                <a:spcPts val="0"/>
              </a:spcAft>
              <a:buClr>
                <a:srgbClr val="000000"/>
              </a:buClr>
              <a:buSzPts val="2200"/>
              <a:buChar char="○"/>
            </a:pPr>
            <a:r>
              <a:rPr lang="en" sz="2200">
                <a:solidFill>
                  <a:srgbClr val="000000"/>
                </a:solidFill>
              </a:rPr>
              <a:t>Y , acoustic observation sequence</a:t>
            </a:r>
            <a:endParaRPr sz="2200">
              <a:solidFill>
                <a:srgbClr val="000000"/>
              </a:solidFill>
            </a:endParaRPr>
          </a:p>
          <a:p>
            <a:pPr indent="-368300" lvl="1" marL="914400" rtl="0" algn="l">
              <a:spcBef>
                <a:spcPts val="0"/>
              </a:spcBef>
              <a:spcAft>
                <a:spcPts val="0"/>
              </a:spcAft>
              <a:buClr>
                <a:srgbClr val="000000"/>
              </a:buClr>
              <a:buSzPts val="2200"/>
              <a:buChar char="○"/>
            </a:pPr>
            <a:r>
              <a:rPr lang="en" sz="2200">
                <a:solidFill>
                  <a:srgbClr val="000000"/>
                </a:solidFill>
              </a:rPr>
              <a:t> Probability P(W,Y)</a:t>
            </a:r>
            <a:endParaRPr sz="2200">
              <a:solidFill>
                <a:srgbClr val="000000"/>
              </a:solidFill>
            </a:endParaRPr>
          </a:p>
          <a:p>
            <a:pPr indent="0" lvl="0" marL="914400" rtl="0" algn="l">
              <a:spcBef>
                <a:spcPts val="0"/>
              </a:spcBef>
              <a:spcAft>
                <a:spcPts val="0"/>
              </a:spcAft>
              <a:buNone/>
            </a:pPr>
            <a:r>
              <a:t/>
            </a:r>
            <a:endParaRPr sz="2200">
              <a:solidFill>
                <a:srgbClr val="000000"/>
              </a:solidFill>
            </a:endParaRPr>
          </a:p>
          <a:p>
            <a:pPr indent="-368300" lvl="0" marL="457200" rtl="0" algn="l">
              <a:spcBef>
                <a:spcPts val="0"/>
              </a:spcBef>
              <a:spcAft>
                <a:spcPts val="0"/>
              </a:spcAft>
              <a:buClr>
                <a:srgbClr val="000000"/>
              </a:buClr>
              <a:buSzPts val="2200"/>
              <a:buChar char="●"/>
            </a:pPr>
            <a:r>
              <a:rPr lang="en" sz="2200">
                <a:solidFill>
                  <a:srgbClr val="000000"/>
                </a:solidFill>
              </a:rPr>
              <a:t>Goal - decode the word string, based Y, so that the decoded string has the MAP probability</a:t>
            </a:r>
            <a:endParaRPr sz="2200">
              <a:solidFill>
                <a:srgbClr val="000000"/>
              </a:solidFill>
            </a:endParaRPr>
          </a:p>
        </p:txBody>
      </p:sp>
      <p:sp>
        <p:nvSpPr>
          <p:cNvPr id="95" name="Google Shape;95;p19"/>
          <p:cNvSpPr txBox="1"/>
          <p:nvPr/>
        </p:nvSpPr>
        <p:spPr>
          <a:xfrm>
            <a:off x="0" y="4483650"/>
            <a:ext cx="9144000" cy="26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0000"/>
                </a:solidFill>
                <a:highlight>
                  <a:srgbClr val="FFFFFF"/>
                </a:highlight>
              </a:rPr>
              <a:t>Anusuya, M. A., and Shriniwas K. Katti. "Speech recognition by machine, a review." </a:t>
            </a:r>
            <a:r>
              <a:rPr i="1" lang="en" sz="1000">
                <a:solidFill>
                  <a:srgbClr val="FF0000"/>
                </a:solidFill>
                <a:highlight>
                  <a:srgbClr val="FFFFFF"/>
                </a:highlight>
              </a:rPr>
              <a:t>arXiv preprint arXiv:1001.2267</a:t>
            </a:r>
            <a:r>
              <a:rPr lang="en" sz="1000">
                <a:solidFill>
                  <a:srgbClr val="FF0000"/>
                </a:solidFill>
                <a:highlight>
                  <a:srgbClr val="FFFFFF"/>
                </a:highlight>
              </a:rPr>
              <a:t> (2010).</a:t>
            </a:r>
            <a:endParaRPr>
              <a:solidFill>
                <a:srgbClr val="FF0000"/>
              </a:solidFill>
            </a:endParaRPr>
          </a:p>
        </p:txBody>
      </p:sp>
      <p:sp>
        <p:nvSpPr>
          <p:cNvPr id="96" name="Google Shape;96;p19"/>
          <p:cNvSpPr txBox="1"/>
          <p:nvPr/>
        </p:nvSpPr>
        <p:spPr>
          <a:xfrm>
            <a:off x="0" y="4803225"/>
            <a:ext cx="9144000" cy="26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0000"/>
                </a:solidFill>
                <a:highlight>
                  <a:srgbClr val="FFFFFF"/>
                </a:highlight>
              </a:rPr>
              <a:t>Khilari, Prachi, and V. P. Bhope. "A review on speech to text conversion methods." </a:t>
            </a:r>
            <a:r>
              <a:rPr i="1" lang="en" sz="1000">
                <a:solidFill>
                  <a:srgbClr val="FF0000"/>
                </a:solidFill>
                <a:highlight>
                  <a:srgbClr val="FFFFFF"/>
                </a:highlight>
              </a:rPr>
              <a:t>International Journal of Advanced Research in Computer Engineering &amp; Technology</a:t>
            </a:r>
            <a:r>
              <a:rPr lang="en" sz="1000">
                <a:solidFill>
                  <a:srgbClr val="FF0000"/>
                </a:solidFill>
                <a:highlight>
                  <a:srgbClr val="FFFFFF"/>
                </a:highlight>
              </a:rPr>
              <a:t> 4.7 (2015).</a:t>
            </a:r>
            <a:endParaRPr>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idx="1" type="subTitle"/>
          </p:nvPr>
        </p:nvSpPr>
        <p:spPr>
          <a:xfrm>
            <a:off x="311700" y="6219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000000"/>
                </a:solidFill>
              </a:rPr>
              <a:t>	</a:t>
            </a:r>
            <a:endParaRPr sz="2200">
              <a:solidFill>
                <a:srgbClr val="000000"/>
              </a:solidFill>
            </a:endParaRPr>
          </a:p>
        </p:txBody>
      </p:sp>
      <p:pic>
        <p:nvPicPr>
          <p:cNvPr id="102" name="Google Shape;102;p20"/>
          <p:cNvPicPr preferRelativeResize="0"/>
          <p:nvPr/>
        </p:nvPicPr>
        <p:blipFill>
          <a:blip r:embed="rId3">
            <a:alphaModFix/>
          </a:blip>
          <a:stretch>
            <a:fillRect/>
          </a:stretch>
        </p:blipFill>
        <p:spPr>
          <a:xfrm>
            <a:off x="311700" y="621950"/>
            <a:ext cx="6277550" cy="3990050"/>
          </a:xfrm>
          <a:prstGeom prst="rect">
            <a:avLst/>
          </a:prstGeom>
          <a:noFill/>
          <a:ln>
            <a:noFill/>
          </a:ln>
        </p:spPr>
      </p:pic>
      <p:sp>
        <p:nvSpPr>
          <p:cNvPr id="103" name="Google Shape;103;p20"/>
          <p:cNvSpPr txBox="1"/>
          <p:nvPr/>
        </p:nvSpPr>
        <p:spPr>
          <a:xfrm>
            <a:off x="0" y="4483650"/>
            <a:ext cx="9144000" cy="26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0000"/>
                </a:solidFill>
                <a:highlight>
                  <a:srgbClr val="FFFFFF"/>
                </a:highlight>
              </a:rPr>
              <a:t>Anusuya, M. A., and Shriniwas K. Katti. "</a:t>
            </a:r>
            <a:r>
              <a:rPr i="1" lang="en" sz="1000">
                <a:solidFill>
                  <a:srgbClr val="FF0000"/>
                </a:solidFill>
                <a:highlight>
                  <a:srgbClr val="FFFFFF"/>
                </a:highlight>
              </a:rPr>
              <a:t>Speech recognition by machine, a review.</a:t>
            </a:r>
            <a:r>
              <a:rPr lang="en" sz="1000">
                <a:solidFill>
                  <a:srgbClr val="FF0000"/>
                </a:solidFill>
                <a:highlight>
                  <a:srgbClr val="FFFFFF"/>
                </a:highlight>
              </a:rPr>
              <a:t>" </a:t>
            </a:r>
            <a:r>
              <a:rPr i="1" lang="en" sz="1000">
                <a:solidFill>
                  <a:srgbClr val="FF0000"/>
                </a:solidFill>
                <a:highlight>
                  <a:srgbClr val="FFFFFF"/>
                </a:highlight>
              </a:rPr>
              <a:t>arXiv preprint arXiv:1001.2267</a:t>
            </a:r>
            <a:r>
              <a:rPr lang="en" sz="1000">
                <a:solidFill>
                  <a:srgbClr val="FF0000"/>
                </a:solidFill>
                <a:highlight>
                  <a:srgbClr val="FFFFFF"/>
                </a:highlight>
              </a:rPr>
              <a:t> (2010).</a:t>
            </a:r>
            <a:endParaRPr>
              <a:solidFill>
                <a:srgbClr val="FF0000"/>
              </a:solidFill>
            </a:endParaRPr>
          </a:p>
        </p:txBody>
      </p:sp>
      <p:sp>
        <p:nvSpPr>
          <p:cNvPr id="104" name="Google Shape;104;p20"/>
          <p:cNvSpPr txBox="1"/>
          <p:nvPr/>
        </p:nvSpPr>
        <p:spPr>
          <a:xfrm>
            <a:off x="0" y="4788600"/>
            <a:ext cx="9144000" cy="26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0000"/>
                </a:solidFill>
                <a:highlight>
                  <a:srgbClr val="FFFFFF"/>
                </a:highlight>
              </a:rPr>
              <a:t>Khilari, Prachi, and V. P. Bhope. "A review on speech to text conversion methods." </a:t>
            </a:r>
            <a:r>
              <a:rPr i="1" lang="en" sz="1000">
                <a:solidFill>
                  <a:srgbClr val="FF0000"/>
                </a:solidFill>
                <a:highlight>
                  <a:srgbClr val="FFFFFF"/>
                </a:highlight>
              </a:rPr>
              <a:t>International Journal of Advanced Research in Computer Engineering &amp; Technology</a:t>
            </a:r>
            <a:r>
              <a:rPr lang="en" sz="1000">
                <a:solidFill>
                  <a:srgbClr val="FF0000"/>
                </a:solidFill>
                <a:highlight>
                  <a:srgbClr val="FFFFFF"/>
                </a:highlight>
              </a:rPr>
              <a:t> 4.7 (2015).</a:t>
            </a:r>
            <a:endParaRPr>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idx="1" type="subTitle"/>
          </p:nvPr>
        </p:nvSpPr>
        <p:spPr>
          <a:xfrm>
            <a:off x="311700" y="264000"/>
            <a:ext cx="8520600" cy="3422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000000"/>
              </a:buClr>
              <a:buSzPts val="2200"/>
              <a:buChar char="●"/>
            </a:pPr>
            <a:r>
              <a:rPr lang="en" sz="2200">
                <a:solidFill>
                  <a:srgbClr val="000000"/>
                </a:solidFill>
              </a:rPr>
              <a:t>P(A/W), is generally called the acoustic model</a:t>
            </a:r>
            <a:endParaRPr sz="2200">
              <a:solidFill>
                <a:srgbClr val="000000"/>
              </a:solidFill>
            </a:endParaRPr>
          </a:p>
          <a:p>
            <a:pPr indent="0" lvl="0" marL="0" rtl="0" algn="l">
              <a:spcBef>
                <a:spcPts val="0"/>
              </a:spcBef>
              <a:spcAft>
                <a:spcPts val="0"/>
              </a:spcAft>
              <a:buNone/>
            </a:pPr>
            <a:r>
              <a:t/>
            </a:r>
            <a:endParaRPr sz="2200">
              <a:solidFill>
                <a:srgbClr val="000000"/>
              </a:solidFill>
            </a:endParaRPr>
          </a:p>
          <a:p>
            <a:pPr indent="-368300" lvl="0" marL="457200" rtl="0" algn="l">
              <a:spcBef>
                <a:spcPts val="0"/>
              </a:spcBef>
              <a:spcAft>
                <a:spcPts val="0"/>
              </a:spcAft>
              <a:buClr>
                <a:srgbClr val="000000"/>
              </a:buClr>
              <a:buSzPts val="2200"/>
              <a:buChar char="●"/>
            </a:pPr>
            <a:r>
              <a:rPr lang="en" sz="2200">
                <a:solidFill>
                  <a:srgbClr val="000000"/>
                </a:solidFill>
              </a:rPr>
              <a:t>P(W), is called the language model</a:t>
            </a:r>
            <a:endParaRPr sz="2200">
              <a:solidFill>
                <a:srgbClr val="000000"/>
              </a:solidFill>
            </a:endParaRPr>
          </a:p>
        </p:txBody>
      </p:sp>
      <p:pic>
        <p:nvPicPr>
          <p:cNvPr id="110" name="Google Shape;110;p21"/>
          <p:cNvPicPr preferRelativeResize="0"/>
          <p:nvPr/>
        </p:nvPicPr>
        <p:blipFill>
          <a:blip r:embed="rId3">
            <a:alphaModFix/>
          </a:blip>
          <a:stretch>
            <a:fillRect/>
          </a:stretch>
        </p:blipFill>
        <p:spPr>
          <a:xfrm>
            <a:off x="2981050" y="1536725"/>
            <a:ext cx="3181900" cy="3294225"/>
          </a:xfrm>
          <a:prstGeom prst="rect">
            <a:avLst/>
          </a:prstGeom>
          <a:noFill/>
          <a:ln>
            <a:noFill/>
          </a:ln>
        </p:spPr>
      </p:pic>
      <p:sp>
        <p:nvSpPr>
          <p:cNvPr id="111" name="Google Shape;111;p21"/>
          <p:cNvSpPr txBox="1"/>
          <p:nvPr/>
        </p:nvSpPr>
        <p:spPr>
          <a:xfrm>
            <a:off x="0" y="4864650"/>
            <a:ext cx="9144000" cy="26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0000"/>
                </a:solidFill>
                <a:highlight>
                  <a:srgbClr val="FFFFFF"/>
                </a:highlight>
              </a:rPr>
              <a:t>Anusuya, M. A., and Shriniwas K. Katti. "Speech recognition by machine, a review." </a:t>
            </a:r>
            <a:r>
              <a:rPr i="1" lang="en" sz="1000">
                <a:solidFill>
                  <a:srgbClr val="FF0000"/>
                </a:solidFill>
                <a:highlight>
                  <a:srgbClr val="FFFFFF"/>
                </a:highlight>
              </a:rPr>
              <a:t>arXiv preprint arXiv:1001.2267</a:t>
            </a:r>
            <a:r>
              <a:rPr lang="en" sz="1000">
                <a:solidFill>
                  <a:srgbClr val="FF0000"/>
                </a:solidFill>
                <a:highlight>
                  <a:srgbClr val="FFFFFF"/>
                </a:highlight>
              </a:rPr>
              <a:t> (2010).</a:t>
            </a:r>
            <a:endParaRPr>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