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bold.fntdata"/><Relationship Id="rId16" Type="http://schemas.openxmlformats.org/officeDocument/2006/relationships/slide" Target="slides/slide11.xml"/><Relationship Id="rId38" Type="http://schemas.openxmlformats.org/officeDocument/2006/relationships/font" Target="fonts/Ralew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aef0be091f61d8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aef0be091f61d8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296bddb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296bddb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term in equation (3) P(A/W), is generally called the acoustic model, as it estimates the probability of a sequence of acoustic observations, conditioned on the word string. Hence P(A/W) is computed.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For large vocabulary speech recognition systems, it is necessary to build statistical models for sub word speech units, build up word models from these sub word speech unit models and then postulate word sequences and evaluate the acoustic model probabilities via standard concatenation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term in equation (3) P(W), is called the language model. It describes the probability associated with a postulated sequence of words.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6296bddb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6296bddb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2507b085f5d20fb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507b085f5d20fb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2507b085f5d20fb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507b085f5d20fb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619cadc4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619cadc4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23cf72301691d6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23cf72301691d6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2507b085f5d20fb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2507b085f5d20fb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2507b085f5d20fb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2507b085f5d20fb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2507b085f5d20fb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2507b085f5d20fb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7c403e106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7c403e106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19cadc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19cadc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7c4073f2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7c4073f2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7c4073f2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7c4073f2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7c4073f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7c4073f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619cadc47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619cadc47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619cadc47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619cadc47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619cadc47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619cadc47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The encoder network (depicted in Fig. 1) begins with an embedding layer, which converts characters or phonemes into trainable vector representations, he.These embeddings are first projected via a fully-connected layer from the embedding dimension to a target dimensionality.extract time-dependent text information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decoder (depicted in Fig. 1) generates audio in an autoregressive manner by predicting a group of r future audio frames conditioned on the past audio frames. Since the decoder is autoregressive, it must use causal convolution blocks.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Griffin-Lim vocoder: Griffin-Lim algorithm converts spectrograms to time-domain audio waveforms by iteratively estimating the unknown phases.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WORLD vocoder: The WORLD vocoder is based on (Morise et al., 2016). As vocoder parameters, we predict a boolean value (whether the current frame is voiced or unvoiced), an F0 value (if the frame is voiced)</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WaveNet vocoder: We separately train a WaveNet to be used as a vocoder treating mel- scale log-magnitude spectrograms as vocoder parameters.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7c339a65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7c339a65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7c339a6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7c339a6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619cadc4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619cadc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6296bddb7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6296bddb7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19cadc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19cadc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6296bdd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6296bdd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619cadc4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619cadc4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7c4073f2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7c4073f2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19cadc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19cadc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2507b085f5d20fb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507b085f5d20fb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19cadc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19cadc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619cadc4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619cadc4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2507b085f5d20fb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507b085f5d20fb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296bddb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6296bddb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standard approach to large vocabulary continuous speech recognition is to assume a simple probabilistic model of speech production whereby a specified word sequence, W, produces an acoustic observation sequence Y, with probability P(W,Y). The goal is then to decode the word string, based on the acoustic observation sequence, so that the decoded string has the maximum a posteriori (MAP) probability.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QRajx-oweHvjdHUBA5tgpm09MovkYofR/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RtPk24LQcqwiKbu0m9K4BXIVVN9d5XJJ/view"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drive.google.com/file/d/1Rt7p1BNA2vu5a1NnruVgxjQwuk858eNS/view" TargetMode="External"/><Relationship Id="rId4" Type="http://schemas.openxmlformats.org/officeDocument/2006/relationships/image" Target="../media/image1.png"/><Relationship Id="rId5"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GROUP-1</a:t>
            </a:r>
            <a:endParaRPr sz="3000"/>
          </a:p>
          <a:p>
            <a:pPr indent="0" lvl="0" marL="0" rtl="0" algn="l">
              <a:spcBef>
                <a:spcPts val="0"/>
              </a:spcBef>
              <a:spcAft>
                <a:spcPts val="0"/>
              </a:spcAft>
              <a:buClr>
                <a:schemeClr val="dk1"/>
              </a:buClr>
              <a:buSzPts val="1100"/>
              <a:buFont typeface="Arial"/>
              <a:buNone/>
            </a:pPr>
            <a:r>
              <a:rPr lang="en" sz="3000"/>
              <a:t>VOICE TO VOICE: RECOGNITION AND RESPONSE SYNTHESISER</a:t>
            </a:r>
            <a:endParaRPr sz="3000"/>
          </a:p>
          <a:p>
            <a:pPr indent="0" lvl="0" marL="0" rtl="0" algn="l">
              <a:spcBef>
                <a:spcPts val="0"/>
              </a:spcBef>
              <a:spcAft>
                <a:spcPts val="0"/>
              </a:spcAft>
              <a:buNone/>
            </a:pPr>
            <a:r>
              <a:t/>
            </a:r>
            <a:endParaRPr sz="3000"/>
          </a:p>
        </p:txBody>
      </p:sp>
      <p:sp>
        <p:nvSpPr>
          <p:cNvPr id="87" name="Google Shape;87;p13"/>
          <p:cNvSpPr txBox="1"/>
          <p:nvPr>
            <p:ph idx="1" type="subTitle"/>
          </p:nvPr>
        </p:nvSpPr>
        <p:spPr>
          <a:xfrm>
            <a:off x="5533150" y="3665550"/>
            <a:ext cx="3546000" cy="130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rgbClr val="000000"/>
                </a:solidFill>
              </a:rPr>
              <a:t>Guided by:</a:t>
            </a:r>
            <a:endParaRPr b="1" sz="1100">
              <a:solidFill>
                <a:srgbClr val="000000"/>
              </a:solidFill>
            </a:endParaRPr>
          </a:p>
          <a:p>
            <a:pPr indent="0" lvl="0" marL="0" rtl="0" algn="l">
              <a:spcBef>
                <a:spcPts val="0"/>
              </a:spcBef>
              <a:spcAft>
                <a:spcPts val="0"/>
              </a:spcAft>
              <a:buNone/>
            </a:pPr>
            <a:r>
              <a:rPr lang="en" sz="1100">
                <a:solidFill>
                  <a:srgbClr val="000000"/>
                </a:solidFill>
              </a:rPr>
              <a:t>Dr. Sobin C. C.</a:t>
            </a:r>
            <a:endParaRPr sz="1100">
              <a:solidFill>
                <a:srgbClr val="000000"/>
              </a:solidFill>
            </a:endParaRPr>
          </a:p>
          <a:p>
            <a:pPr indent="0" lvl="0" marL="0" rtl="0" algn="l">
              <a:spcBef>
                <a:spcPts val="0"/>
              </a:spcBef>
              <a:spcAft>
                <a:spcPts val="0"/>
              </a:spcAft>
              <a:buNone/>
            </a:pPr>
            <a:r>
              <a:rPr lang="en" sz="1100">
                <a:solidFill>
                  <a:srgbClr val="000000"/>
                </a:solidFill>
              </a:rPr>
              <a:t>Associate Professor</a:t>
            </a:r>
            <a:endParaRPr sz="1100">
              <a:solidFill>
                <a:srgbClr val="000000"/>
              </a:solidFill>
            </a:endParaRPr>
          </a:p>
          <a:p>
            <a:pPr indent="0" lvl="0" marL="0" rtl="0" algn="l">
              <a:spcBef>
                <a:spcPts val="0"/>
              </a:spcBef>
              <a:spcAft>
                <a:spcPts val="0"/>
              </a:spcAft>
              <a:buNone/>
            </a:pPr>
            <a:r>
              <a:rPr lang="en" sz="1100">
                <a:solidFill>
                  <a:srgbClr val="000000"/>
                </a:solidFill>
              </a:rPr>
              <a:t>Department of Computer Science and Engineering</a:t>
            </a:r>
            <a:endParaRPr sz="1100">
              <a:solidFill>
                <a:srgbClr val="000000"/>
              </a:solidFill>
            </a:endParaRPr>
          </a:p>
          <a:p>
            <a:pPr indent="0" lvl="0" marL="0" rtl="0" algn="l">
              <a:spcBef>
                <a:spcPts val="0"/>
              </a:spcBef>
              <a:spcAft>
                <a:spcPts val="0"/>
              </a:spcAft>
              <a:buNone/>
            </a:pPr>
            <a:r>
              <a:t/>
            </a:r>
            <a:endParaRPr sz="1100">
              <a:solidFill>
                <a:srgbClr val="000000"/>
              </a:solidFill>
            </a:endParaRPr>
          </a:p>
        </p:txBody>
      </p:sp>
      <p:sp>
        <p:nvSpPr>
          <p:cNvPr id="88" name="Google Shape;88;p13"/>
          <p:cNvSpPr txBox="1"/>
          <p:nvPr/>
        </p:nvSpPr>
        <p:spPr>
          <a:xfrm>
            <a:off x="311700" y="3047550"/>
            <a:ext cx="2674200" cy="19272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t/>
            </a:r>
            <a:endParaRPr sz="1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a:t>
            </a:r>
            <a:r>
              <a:rPr b="1" lang="en" sz="1100">
                <a:solidFill>
                  <a:schemeClr val="dk1"/>
                </a:solidFill>
              </a:rPr>
              <a:t>presented by:</a:t>
            </a:r>
            <a:endParaRPr b="1"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Naeem Hadiq (4)</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Neha Parveen (6)</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Nibras Nazar (7)</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Sumeena Salam (50)</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idx="1" type="subTitle"/>
          </p:nvPr>
        </p:nvSpPr>
        <p:spPr>
          <a:xfrm>
            <a:off x="311700" y="6219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rPr>
              <a:t>	</a:t>
            </a:r>
            <a:endParaRPr sz="2200">
              <a:solidFill>
                <a:srgbClr val="000000"/>
              </a:solidFill>
            </a:endParaRPr>
          </a:p>
        </p:txBody>
      </p:sp>
      <p:pic>
        <p:nvPicPr>
          <p:cNvPr id="148" name="Google Shape;148;p22"/>
          <p:cNvPicPr preferRelativeResize="0"/>
          <p:nvPr/>
        </p:nvPicPr>
        <p:blipFill>
          <a:blip r:embed="rId3">
            <a:alphaModFix/>
          </a:blip>
          <a:stretch>
            <a:fillRect/>
          </a:stretch>
        </p:blipFill>
        <p:spPr>
          <a:xfrm>
            <a:off x="6900" y="469550"/>
            <a:ext cx="6277550" cy="3990050"/>
          </a:xfrm>
          <a:prstGeom prst="rect">
            <a:avLst/>
          </a:prstGeom>
          <a:noFill/>
          <a:ln>
            <a:noFill/>
          </a:ln>
        </p:spPr>
      </p:pic>
      <p:sp>
        <p:nvSpPr>
          <p:cNvPr id="149" name="Google Shape;149;p22"/>
          <p:cNvSpPr txBox="1"/>
          <p:nvPr/>
        </p:nvSpPr>
        <p:spPr>
          <a:xfrm>
            <a:off x="0" y="4483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[1] </a:t>
            </a:r>
            <a:r>
              <a:rPr lang="en" sz="1000">
                <a:solidFill>
                  <a:srgbClr val="FF0000"/>
                </a:solidFill>
                <a:highlight>
                  <a:srgbClr val="FFFFFF"/>
                </a:highlight>
              </a:rPr>
              <a:t>Anusuya, M. A., and Shriniwas K. Katti. "</a:t>
            </a:r>
            <a:r>
              <a:rPr i="1" lang="en" sz="1000">
                <a:solidFill>
                  <a:srgbClr val="FF0000"/>
                </a:solidFill>
                <a:highlight>
                  <a:srgbClr val="FFFFFF"/>
                </a:highlight>
              </a:rPr>
              <a:t>Speech recognition by machine, a review.</a:t>
            </a:r>
            <a:r>
              <a:rPr lang="en" sz="1000">
                <a:solidFill>
                  <a:srgbClr val="FF0000"/>
                </a:solidFill>
                <a:highlight>
                  <a:srgbClr val="FFFFFF"/>
                </a:highlight>
              </a:rPr>
              <a:t>"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150" name="Google Shape;150;p22"/>
          <p:cNvSpPr txBox="1"/>
          <p:nvPr/>
        </p:nvSpPr>
        <p:spPr>
          <a:xfrm>
            <a:off x="0" y="478860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[6] </a:t>
            </a:r>
            <a:r>
              <a:rPr lang="en" sz="1000">
                <a:solidFill>
                  <a:srgbClr val="FF0000"/>
                </a:solidFill>
                <a:highlight>
                  <a:srgbClr val="FFFFFF"/>
                </a:highlight>
              </a:rPr>
              <a:t>Khilari, Prachi, and V. P. Bhope. "A review on speech to text conversion methods." </a:t>
            </a:r>
            <a:r>
              <a:rPr i="1" lang="en" sz="1000">
                <a:solidFill>
                  <a:srgbClr val="FF0000"/>
                </a:solidFill>
                <a:highlight>
                  <a:srgbClr val="FFFFFF"/>
                </a:highlight>
              </a:rPr>
              <a:t>International Journal of Advanced Research in Computer Engineering &amp; Technology</a:t>
            </a:r>
            <a:r>
              <a:rPr lang="en" sz="1000">
                <a:solidFill>
                  <a:srgbClr val="FF0000"/>
                </a:solidFill>
                <a:highlight>
                  <a:srgbClr val="FFFFFF"/>
                </a:highlight>
              </a:rPr>
              <a:t> 4.7 (2015).</a:t>
            </a:r>
            <a:endParaRPr>
              <a:solidFill>
                <a:srgbClr val="FF0000"/>
              </a:solidFill>
            </a:endParaRPr>
          </a:p>
        </p:txBody>
      </p:sp>
      <p:sp>
        <p:nvSpPr>
          <p:cNvPr id="151" name="Google Shape;151;p22"/>
          <p:cNvSpPr txBox="1"/>
          <p:nvPr>
            <p:ph type="ctrTitle"/>
          </p:nvPr>
        </p:nvSpPr>
        <p:spPr>
          <a:xfrm>
            <a:off x="224075" y="0"/>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Basic Model of Speech Recognition</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3"/>
          <p:cNvPicPr preferRelativeResize="0"/>
          <p:nvPr/>
        </p:nvPicPr>
        <p:blipFill>
          <a:blip r:embed="rId3">
            <a:alphaModFix/>
          </a:blip>
          <a:stretch>
            <a:fillRect/>
          </a:stretch>
        </p:blipFill>
        <p:spPr>
          <a:xfrm>
            <a:off x="5724250" y="1384325"/>
            <a:ext cx="3181900" cy="3294225"/>
          </a:xfrm>
          <a:prstGeom prst="rect">
            <a:avLst/>
          </a:prstGeom>
          <a:noFill/>
          <a:ln>
            <a:noFill/>
          </a:ln>
        </p:spPr>
      </p:pic>
      <p:sp>
        <p:nvSpPr>
          <p:cNvPr id="157" name="Google Shape;157;p23"/>
          <p:cNvSpPr txBox="1"/>
          <p:nvPr>
            <p:ph idx="1" type="subTitle"/>
          </p:nvPr>
        </p:nvSpPr>
        <p:spPr>
          <a:xfrm>
            <a:off x="83100" y="1330800"/>
            <a:ext cx="8520600" cy="342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P(A/W), is generally called the acoustic model</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P(W), is called the language model</a:t>
            </a:r>
            <a:endParaRPr sz="1800">
              <a:solidFill>
                <a:srgbClr val="000000"/>
              </a:solidFill>
              <a:latin typeface="Arial"/>
              <a:ea typeface="Arial"/>
              <a:cs typeface="Arial"/>
              <a:sym typeface="Arial"/>
            </a:endParaRPr>
          </a:p>
        </p:txBody>
      </p:sp>
      <p:sp>
        <p:nvSpPr>
          <p:cNvPr id="158" name="Google Shape;158;p23"/>
          <p:cNvSpPr txBox="1"/>
          <p:nvPr/>
        </p:nvSpPr>
        <p:spPr>
          <a:xfrm>
            <a:off x="0" y="4864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[1] </a:t>
            </a:r>
            <a:r>
              <a:rPr lang="en" sz="1000">
                <a:solidFill>
                  <a:srgbClr val="FF0000"/>
                </a:solidFill>
                <a:highlight>
                  <a:srgbClr val="FFFFFF"/>
                </a:highlight>
              </a:rPr>
              <a:t>Anusuya, M. A., and Shriniwas K. Katti. "Speech recognition by machine, a review."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159" name="Google Shape;159;p23"/>
          <p:cNvSpPr txBox="1"/>
          <p:nvPr>
            <p:ph type="ctrTitle"/>
          </p:nvPr>
        </p:nvSpPr>
        <p:spPr>
          <a:xfrm>
            <a:off x="162675" y="47927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Basic Model of Speech Recognition</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ph idx="4294967295" type="title"/>
          </p:nvPr>
        </p:nvSpPr>
        <p:spPr>
          <a:xfrm>
            <a:off x="369900" y="154375"/>
            <a:ext cx="8404200" cy="9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lt1"/>
                </a:highlight>
              </a:rPr>
              <a:t>ASR</a:t>
            </a:r>
            <a:endParaRPr>
              <a:highlight>
                <a:schemeClr val="lt1"/>
              </a:highlight>
            </a:endParaRPr>
          </a:p>
        </p:txBody>
      </p:sp>
      <p:sp>
        <p:nvSpPr>
          <p:cNvPr id="165" name="Google Shape;165;p24"/>
          <p:cNvSpPr txBox="1"/>
          <p:nvPr>
            <p:ph idx="4294967295" type="body"/>
          </p:nvPr>
        </p:nvSpPr>
        <p:spPr>
          <a:xfrm>
            <a:off x="235500" y="771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Analyze the performance of Automatic Speech Recognition (ASR) in different emotional environments using prosody modiﬁcati</a:t>
            </a:r>
            <a:r>
              <a:rPr lang="en" sz="1800">
                <a:solidFill>
                  <a:srgbClr val="000000"/>
                </a:solidFill>
                <a:latin typeface="Arial"/>
                <a:ea typeface="Arial"/>
                <a:cs typeface="Arial"/>
                <a:sym typeface="Arial"/>
              </a:rPr>
              <a:t>on.</a:t>
            </a:r>
            <a:endParaRPr sz="1800">
              <a:solidFill>
                <a:srgbClr val="181717"/>
              </a:solidFill>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sz="1800">
                <a:solidFill>
                  <a:srgbClr val="181717"/>
                </a:solidFill>
                <a:latin typeface="Arial"/>
                <a:ea typeface="Arial"/>
                <a:cs typeface="Arial"/>
                <a:sym typeface="Arial"/>
              </a:rPr>
              <a:t>Prosody</a:t>
            </a:r>
            <a:r>
              <a:rPr lang="en" sz="1800">
                <a:solidFill>
                  <a:srgbClr val="181717"/>
                </a:solidFill>
                <a:latin typeface="Arial"/>
                <a:ea typeface="Arial"/>
                <a:cs typeface="Arial"/>
                <a:sym typeface="Arial"/>
              </a:rPr>
              <a:t> modification is done at the preprocessing level to convert the emotional utterance into neutral utterance, and the MFCC features are extracted later for ASR system.</a:t>
            </a:r>
            <a:endParaRPr sz="1800">
              <a:solidFill>
                <a:srgbClr val="181717"/>
              </a:solidFill>
              <a:latin typeface="Arial"/>
              <a:ea typeface="Arial"/>
              <a:cs typeface="Arial"/>
              <a:sym typeface="Arial"/>
            </a:endParaRPr>
          </a:p>
          <a:p>
            <a:pPr indent="0" lvl="0" marL="0" rtl="0" algn="l">
              <a:lnSpc>
                <a:spcPct val="100000"/>
              </a:lnSpc>
              <a:spcBef>
                <a:spcPts val="1600"/>
              </a:spcBef>
              <a:spcAft>
                <a:spcPts val="0"/>
              </a:spcAft>
              <a:buNone/>
            </a:pPr>
            <a:r>
              <a:rPr lang="en" sz="1100">
                <a:solidFill>
                  <a:srgbClr val="A61C00"/>
                </a:solidFill>
                <a:highlight>
                  <a:schemeClr val="lt1"/>
                </a:highlight>
              </a:rPr>
              <a:t>[2] “</a:t>
            </a:r>
            <a:r>
              <a:rPr i="1" lang="en" sz="1100">
                <a:solidFill>
                  <a:srgbClr val="A61C00"/>
                </a:solidFill>
                <a:highlight>
                  <a:schemeClr val="lt1"/>
                </a:highlight>
              </a:rPr>
              <a:t>Application of prosody modiﬁcation for Speech Recognition in different Emotion conditions”</a:t>
            </a:r>
            <a:r>
              <a:rPr lang="en" sz="1100">
                <a:solidFill>
                  <a:srgbClr val="A61C00"/>
                </a:solidFill>
                <a:highlight>
                  <a:schemeClr val="lt1"/>
                </a:highlight>
              </a:rPr>
              <a:t>,</a:t>
            </a:r>
            <a:r>
              <a:rPr lang="en" sz="1100">
                <a:solidFill>
                  <a:srgbClr val="CC4125"/>
                </a:solidFill>
              </a:rPr>
              <a:t>V.</a:t>
            </a:r>
            <a:r>
              <a:rPr lang="en" sz="1050">
                <a:solidFill>
                  <a:srgbClr val="CC4125"/>
                </a:solidFill>
              </a:rPr>
              <a:t> V. Vidyadhara Raju, P. Gangamohan, Suryakanth V Gangashetty, and Anil kumar Vuppala</a:t>
            </a:r>
            <a:endParaRPr sz="1050">
              <a:solidFill>
                <a:srgbClr val="CC4125"/>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84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SUPPORT VECTOR MACHINE(SVM)</a:t>
            </a:r>
            <a:endParaRPr>
              <a:solidFill>
                <a:srgbClr val="A61C00"/>
              </a:solidFill>
            </a:endParaRPr>
          </a:p>
        </p:txBody>
      </p:sp>
      <p:sp>
        <p:nvSpPr>
          <p:cNvPr id="171" name="Google Shape;171;p25"/>
          <p:cNvSpPr txBox="1"/>
          <p:nvPr>
            <p:ph idx="1" type="body"/>
          </p:nvPr>
        </p:nvSpPr>
        <p:spPr>
          <a:xfrm>
            <a:off x="318598" y="12862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sz="1800">
                <a:solidFill>
                  <a:srgbClr val="000000"/>
                </a:solidFill>
                <a:latin typeface="Arial"/>
                <a:ea typeface="Arial"/>
                <a:cs typeface="Arial"/>
                <a:sym typeface="Arial"/>
              </a:rPr>
              <a:t>powerful tools for pattern recognition that uses a discriminative approach</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It is a generalized linear classifier with maximum-margin fitting functions.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SVM controls the model complexity by controlling the VC dimensions of its model</a:t>
            </a:r>
            <a:endParaRPr sz="1800">
              <a:solidFill>
                <a:srgbClr val="000000"/>
              </a:solidFill>
              <a:latin typeface="Arial"/>
              <a:ea typeface="Arial"/>
              <a:cs typeface="Arial"/>
              <a:sym typeface="Arial"/>
            </a:endParaRPr>
          </a:p>
          <a:p>
            <a:pPr indent="0" lvl="0" marL="457200" rtl="0" algn="l">
              <a:spcBef>
                <a:spcPts val="1600"/>
              </a:spcBef>
              <a:spcAft>
                <a:spcPts val="0"/>
              </a:spcAft>
              <a:buNone/>
            </a:pPr>
            <a:r>
              <a:rPr b="1" lang="en">
                <a:solidFill>
                  <a:srgbClr val="000000"/>
                </a:solidFill>
              </a:rPr>
              <a:t>ADVANTAGES</a:t>
            </a:r>
            <a:endParaRPr b="1">
              <a:solidFill>
                <a:srgbClr val="000000"/>
              </a:solidFill>
            </a:endParaRPr>
          </a:p>
          <a:p>
            <a:pPr indent="-342900" lvl="0" marL="457200" rtl="0" algn="l">
              <a:spcBef>
                <a:spcPts val="1600"/>
              </a:spcBef>
              <a:spcAft>
                <a:spcPts val="0"/>
              </a:spcAft>
              <a:buClr>
                <a:srgbClr val="000000"/>
              </a:buClr>
              <a:buSzPts val="1800"/>
              <a:buFont typeface="Arial"/>
              <a:buChar char="●"/>
            </a:pPr>
            <a:r>
              <a:rPr lang="en" sz="1800">
                <a:solidFill>
                  <a:srgbClr val="000000"/>
                </a:solidFill>
                <a:latin typeface="Arial"/>
                <a:ea typeface="Arial"/>
                <a:cs typeface="Arial"/>
                <a:sym typeface="Arial"/>
              </a:rPr>
              <a:t>This method is independent of dimensionality and can utilize spaces of very large dimensions spaces.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 By shifting all non-linearity to the features, SVM can use linear model for which VC dimensions is known.</a:t>
            </a:r>
            <a:endParaRPr sz="1800">
              <a:solidFill>
                <a:srgbClr val="000000"/>
              </a:solidFill>
              <a:latin typeface="Arial"/>
              <a:ea typeface="Arial"/>
              <a:cs typeface="Arial"/>
              <a:sym typeface="Arial"/>
            </a:endParaRPr>
          </a:p>
          <a:p>
            <a:pPr indent="0" lvl="0" marL="0" rtl="0" algn="l">
              <a:spcBef>
                <a:spcPts val="1600"/>
              </a:spcBef>
              <a:spcAft>
                <a:spcPts val="1600"/>
              </a:spcAft>
              <a:buNone/>
            </a:pPr>
            <a:r>
              <a:rPr lang="en" sz="1200">
                <a:solidFill>
                  <a:srgbClr val="CC4125"/>
                </a:solidFill>
              </a:rPr>
              <a:t>[3] R.K.Moore, “Twenty things we still don t know about speech” Proc.CRIM/ FORWISS Workshop on Progress and Prospects of speech Research an Technology , 1994. </a:t>
            </a:r>
            <a:endParaRPr sz="1200">
              <a:solidFill>
                <a:srgbClr val="CC412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a:t>
            </a:r>
            <a:endParaRPr/>
          </a:p>
        </p:txBody>
      </p:sp>
      <p:sp>
        <p:nvSpPr>
          <p:cNvPr id="177" name="Google Shape;177;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8" name="Google Shape;178;p26"/>
          <p:cNvPicPr preferRelativeResize="0"/>
          <p:nvPr/>
        </p:nvPicPr>
        <p:blipFill>
          <a:blip r:embed="rId3">
            <a:alphaModFix/>
          </a:blip>
          <a:stretch>
            <a:fillRect/>
          </a:stretch>
        </p:blipFill>
        <p:spPr>
          <a:xfrm>
            <a:off x="311700" y="1229322"/>
            <a:ext cx="8520599" cy="3262700"/>
          </a:xfrm>
          <a:prstGeom prst="rect">
            <a:avLst/>
          </a:prstGeom>
          <a:noFill/>
          <a:ln>
            <a:noFill/>
          </a:ln>
        </p:spPr>
      </p:pic>
      <p:sp>
        <p:nvSpPr>
          <p:cNvPr id="179" name="Google Shape;179;p26"/>
          <p:cNvSpPr txBox="1"/>
          <p:nvPr/>
        </p:nvSpPr>
        <p:spPr>
          <a:xfrm>
            <a:off x="421350" y="650500"/>
            <a:ext cx="41508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Proposed System</a:t>
            </a:r>
            <a:endParaRPr b="1" sz="2600">
              <a:latin typeface="Raleway"/>
              <a:ea typeface="Raleway"/>
              <a:cs typeface="Raleway"/>
              <a:sym typeface="Raleway"/>
            </a:endParaRPr>
          </a:p>
          <a:p>
            <a:pPr indent="0" lvl="0" marL="0" rtl="0" algn="l">
              <a:spcBef>
                <a:spcPts val="0"/>
              </a:spcBef>
              <a:spcAft>
                <a:spcPts val="0"/>
              </a:spcAft>
              <a:buNone/>
            </a:pPr>
            <a:r>
              <a:t/>
            </a:r>
            <a:endParaRPr b="1" sz="26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7650" y="531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RNN training setup</a:t>
            </a:r>
            <a:endParaRPr/>
          </a:p>
        </p:txBody>
      </p:sp>
      <p:sp>
        <p:nvSpPr>
          <p:cNvPr id="185" name="Google Shape;185;p27"/>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latin typeface="Arial"/>
                <a:ea typeface="Arial"/>
                <a:cs typeface="Arial"/>
                <a:sym typeface="Arial"/>
              </a:rPr>
              <a:t>The goal of our RNN is to convert an input sequence x into a sequence of character probabilities for the transcription y, with y</a:t>
            </a:r>
            <a:r>
              <a:rPr baseline="-25000" lang="en" sz="1800">
                <a:solidFill>
                  <a:srgbClr val="000000"/>
                </a:solidFill>
                <a:latin typeface="Arial"/>
                <a:ea typeface="Arial"/>
                <a:cs typeface="Arial"/>
                <a:sym typeface="Arial"/>
              </a:rPr>
              <a:t>t</a:t>
            </a:r>
            <a:r>
              <a:rPr lang="en" sz="1800">
                <a:solidFill>
                  <a:srgbClr val="000000"/>
                </a:solidFill>
                <a:latin typeface="Arial"/>
                <a:ea typeface="Arial"/>
                <a:cs typeface="Arial"/>
                <a:sym typeface="Arial"/>
              </a:rPr>
              <a:t> = P(ct|x), where ct ∈ {a,b,c,...,z,space,apostrophe,blank}.</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Proposed RNN model is composed of 5 layers of hidden units. For an input x, the hidden units at layer l are denoted h(l) with the convention that h(0) is the input.</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 first three layers are not recurrent. For the first layer, at each time t, the output depends on the spectrogram frame xt along with a context of C frames on each side</a:t>
            </a:r>
            <a:endParaRPr sz="18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nvSpPr>
        <p:spPr>
          <a:xfrm>
            <a:off x="-29640" y="105450"/>
            <a:ext cx="9144000" cy="4780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remaining non-recurrent layers operate on independent data for each time step. Thus, for each time t, the first 3 layers are computed by: </a:t>
            </a:r>
            <a:endParaRPr sz="1800"/>
          </a:p>
          <a:p>
            <a:pPr indent="0" lvl="0" marL="457200" rtl="0" algn="ctr">
              <a:spcBef>
                <a:spcPts val="0"/>
              </a:spcBef>
              <a:spcAft>
                <a:spcPts val="0"/>
              </a:spcAft>
              <a:buNone/>
            </a:pPr>
            <a:r>
              <a:t/>
            </a:r>
            <a:endParaRPr sz="1800"/>
          </a:p>
          <a:p>
            <a:pPr indent="0" lvl="0" marL="457200" rtl="0" algn="ctr">
              <a:spcBef>
                <a:spcPts val="0"/>
              </a:spcBef>
              <a:spcAft>
                <a:spcPts val="0"/>
              </a:spcAft>
              <a:buNone/>
            </a:pPr>
            <a:r>
              <a:t/>
            </a:r>
            <a:endParaRPr sz="1800"/>
          </a:p>
          <a:p>
            <a:pPr indent="-342900" lvl="0" marL="457200" rtl="0" algn="l">
              <a:spcBef>
                <a:spcPts val="0"/>
              </a:spcBef>
              <a:spcAft>
                <a:spcPts val="0"/>
              </a:spcAft>
              <a:buSzPts val="1800"/>
              <a:buChar char="●"/>
            </a:pPr>
            <a:r>
              <a:rPr lang="en" sz="1800"/>
              <a:t>The fourth layer is a bi-directional recurrent layer .This layer includes two sets of hidden units: a set with forward recurrence,</a:t>
            </a:r>
            <a:endParaRPr sz="1800"/>
          </a:p>
          <a:p>
            <a:pPr indent="0" lvl="0" marL="0" rtl="0" algn="l">
              <a:spcBef>
                <a:spcPts val="0"/>
              </a:spcBef>
              <a:spcAft>
                <a:spcPts val="0"/>
              </a:spcAft>
              <a:buNone/>
            </a:pPr>
            <a:r>
              <a:rPr lang="en" sz="1800"/>
              <a:t>            h</a:t>
            </a:r>
            <a:r>
              <a:rPr lang="en" sz="1800"/>
              <a:t>(f), and a set with backward recurrence h(b)</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 </a:t>
            </a:r>
            <a:endParaRPr sz="1800"/>
          </a:p>
          <a:p>
            <a:pPr indent="0" lvl="0" marL="457200" rtl="0" algn="ctr">
              <a:spcBef>
                <a:spcPts val="0"/>
              </a:spcBef>
              <a:spcAft>
                <a:spcPts val="0"/>
              </a:spcAft>
              <a:buNone/>
            </a:pPr>
            <a:r>
              <a:t/>
            </a:r>
            <a:endParaRPr sz="1800"/>
          </a:p>
          <a:p>
            <a:pPr indent="0" lvl="0" marL="457200" rtl="0" algn="ctr">
              <a:spcBef>
                <a:spcPts val="0"/>
              </a:spcBef>
              <a:spcAft>
                <a:spcPts val="0"/>
              </a:spcAft>
              <a:buNone/>
            </a:pPr>
            <a:r>
              <a:t/>
            </a:r>
            <a:endParaRPr sz="1800"/>
          </a:p>
          <a:p>
            <a:pPr indent="-342900" lvl="0" marL="457200" rtl="0" algn="l">
              <a:spcBef>
                <a:spcPts val="0"/>
              </a:spcBef>
              <a:spcAft>
                <a:spcPts val="0"/>
              </a:spcAft>
              <a:buSzPts val="1800"/>
              <a:buChar char="●"/>
            </a:pPr>
            <a:r>
              <a:rPr lang="en" sz="1800"/>
              <a:t>The fifth (non-recurrent) layer takes both the forward and backward units as inputs </a:t>
            </a:r>
            <a:endParaRPr sz="1800"/>
          </a:p>
          <a:p>
            <a:pPr indent="0" lvl="0" marL="914400" rtl="0" algn="l">
              <a:spcBef>
                <a:spcPts val="0"/>
              </a:spcBef>
              <a:spcAft>
                <a:spcPts val="0"/>
              </a:spcAft>
              <a:buNone/>
            </a:pPr>
            <a:r>
              <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output layer is a standard softmax function that yields the predicted character probabilities for each time slice t and character k in the alphabet</a:t>
            </a:r>
            <a:endParaRPr sz="1800"/>
          </a:p>
        </p:txBody>
      </p:sp>
      <p:pic>
        <p:nvPicPr>
          <p:cNvPr id="191" name="Google Shape;191;p28"/>
          <p:cNvPicPr preferRelativeResize="0"/>
          <p:nvPr/>
        </p:nvPicPr>
        <p:blipFill>
          <a:blip r:embed="rId3">
            <a:alphaModFix/>
          </a:blip>
          <a:stretch>
            <a:fillRect/>
          </a:stretch>
        </p:blipFill>
        <p:spPr>
          <a:xfrm>
            <a:off x="2364425" y="2261475"/>
            <a:ext cx="4415150" cy="976500"/>
          </a:xfrm>
          <a:prstGeom prst="rect">
            <a:avLst/>
          </a:prstGeom>
          <a:noFill/>
          <a:ln>
            <a:noFill/>
          </a:ln>
        </p:spPr>
      </p:pic>
      <p:pic>
        <p:nvPicPr>
          <p:cNvPr id="192" name="Google Shape;192;p28"/>
          <p:cNvPicPr preferRelativeResize="0"/>
          <p:nvPr/>
        </p:nvPicPr>
        <p:blipFill>
          <a:blip r:embed="rId4">
            <a:alphaModFix/>
          </a:blip>
          <a:stretch>
            <a:fillRect/>
          </a:stretch>
        </p:blipFill>
        <p:spPr>
          <a:xfrm>
            <a:off x="3259312" y="712950"/>
            <a:ext cx="2625375" cy="566350"/>
          </a:xfrm>
          <a:prstGeom prst="rect">
            <a:avLst/>
          </a:prstGeom>
          <a:noFill/>
          <a:ln>
            <a:noFill/>
          </a:ln>
        </p:spPr>
      </p:pic>
      <p:pic>
        <p:nvPicPr>
          <p:cNvPr id="193" name="Google Shape;193;p28"/>
          <p:cNvPicPr preferRelativeResize="0"/>
          <p:nvPr/>
        </p:nvPicPr>
        <p:blipFill>
          <a:blip r:embed="rId5">
            <a:alphaModFix/>
          </a:blip>
          <a:stretch>
            <a:fillRect/>
          </a:stretch>
        </p:blipFill>
        <p:spPr>
          <a:xfrm>
            <a:off x="2019125" y="3599575"/>
            <a:ext cx="5503650" cy="375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29"/>
          <p:cNvPicPr preferRelativeResize="0"/>
          <p:nvPr/>
        </p:nvPicPr>
        <p:blipFill>
          <a:blip r:embed="rId3">
            <a:alphaModFix/>
          </a:blip>
          <a:stretch>
            <a:fillRect/>
          </a:stretch>
        </p:blipFill>
        <p:spPr>
          <a:xfrm>
            <a:off x="1657400" y="421800"/>
            <a:ext cx="5231775" cy="4219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6532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N-gram language model</a:t>
            </a:r>
            <a:endParaRPr b="1"/>
          </a:p>
        </p:txBody>
      </p:sp>
      <p:pic>
        <p:nvPicPr>
          <p:cNvPr id="204" name="Google Shape;204;p30"/>
          <p:cNvPicPr preferRelativeResize="0"/>
          <p:nvPr/>
        </p:nvPicPr>
        <p:blipFill>
          <a:blip r:embed="rId3">
            <a:alphaModFix/>
          </a:blip>
          <a:stretch>
            <a:fillRect/>
          </a:stretch>
        </p:blipFill>
        <p:spPr>
          <a:xfrm>
            <a:off x="652200" y="1452850"/>
            <a:ext cx="7515425" cy="1521250"/>
          </a:xfrm>
          <a:prstGeom prst="rect">
            <a:avLst/>
          </a:prstGeom>
          <a:noFill/>
          <a:ln>
            <a:noFill/>
          </a:ln>
        </p:spPr>
      </p:pic>
      <p:sp>
        <p:nvSpPr>
          <p:cNvPr id="205" name="Google Shape;205;p30"/>
          <p:cNvSpPr txBox="1"/>
          <p:nvPr/>
        </p:nvSpPr>
        <p:spPr>
          <a:xfrm>
            <a:off x="311575" y="4590550"/>
            <a:ext cx="85206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[4] </a:t>
            </a:r>
            <a:r>
              <a:rPr lang="en" sz="1000">
                <a:solidFill>
                  <a:srgbClr val="FF0000"/>
                </a:solidFill>
                <a:highlight>
                  <a:srgbClr val="FFFFFF"/>
                </a:highlight>
              </a:rPr>
              <a:t>Hannun, Awni, et al. "Deep speech: Scaling up end-to-end speech recognition." </a:t>
            </a:r>
            <a:r>
              <a:rPr i="1" lang="en" sz="1000">
                <a:solidFill>
                  <a:srgbClr val="FF0000"/>
                </a:solidFill>
                <a:highlight>
                  <a:srgbClr val="FFFFFF"/>
                </a:highlight>
              </a:rPr>
              <a:t>arXiv preprint arXiv:1412.5567</a:t>
            </a:r>
            <a:r>
              <a:rPr lang="en" sz="1000">
                <a:solidFill>
                  <a:srgbClr val="FF0000"/>
                </a:solidFill>
                <a:highlight>
                  <a:srgbClr val="FFFFFF"/>
                </a:highlight>
              </a:rPr>
              <a:t> (2014).</a:t>
            </a:r>
            <a:endParaRPr>
              <a:solidFill>
                <a:srgbClr val="FF0000"/>
              </a:solidFill>
            </a:endParaRPr>
          </a:p>
        </p:txBody>
      </p:sp>
      <p:sp>
        <p:nvSpPr>
          <p:cNvPr id="206" name="Google Shape;206;p30"/>
          <p:cNvSpPr txBox="1"/>
          <p:nvPr/>
        </p:nvSpPr>
        <p:spPr>
          <a:xfrm>
            <a:off x="975750" y="3141625"/>
            <a:ext cx="6911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Sample N-gram model transcription</a:t>
            </a:r>
            <a:endParaRPr sz="1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653050" y="567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Output (US English)</a:t>
            </a:r>
            <a:endParaRPr/>
          </a:p>
          <a:p>
            <a:pPr indent="0" lvl="0" marL="0" rtl="0" algn="l">
              <a:spcBef>
                <a:spcPts val="0"/>
              </a:spcBef>
              <a:spcAft>
                <a:spcPts val="0"/>
              </a:spcAft>
              <a:buNone/>
            </a:pPr>
            <a:r>
              <a:t/>
            </a:r>
            <a:endParaRPr/>
          </a:p>
        </p:txBody>
      </p:sp>
      <p:pic>
        <p:nvPicPr>
          <p:cNvPr id="212" name="Google Shape;212;p31" title="my_audio_file.wav">
            <a:hlinkClick r:id="rId3"/>
          </p:cNvPr>
          <p:cNvPicPr preferRelativeResize="0"/>
          <p:nvPr/>
        </p:nvPicPr>
        <p:blipFill>
          <a:blip r:embed="rId4">
            <a:alphaModFix/>
          </a:blip>
          <a:stretch>
            <a:fillRect/>
          </a:stretch>
        </p:blipFill>
        <p:spPr>
          <a:xfrm>
            <a:off x="653050" y="1631500"/>
            <a:ext cx="1880500" cy="188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rPr lang="en"/>
              <a:t>    </a:t>
            </a:r>
            <a:endParaRPr/>
          </a:p>
        </p:txBody>
      </p:sp>
      <p:sp>
        <p:nvSpPr>
          <p:cNvPr id="94" name="Google Shape;94;p14"/>
          <p:cNvSpPr txBox="1"/>
          <p:nvPr/>
        </p:nvSpPr>
        <p:spPr>
          <a:xfrm>
            <a:off x="269400" y="1932125"/>
            <a:ext cx="8605200" cy="3853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Speech recognition is the ability of a machine or program to identify words and phrases in spoken language and convert them to machine readable format.</a:t>
            </a:r>
            <a:endParaRPr sz="1800"/>
          </a:p>
          <a:p>
            <a:pPr indent="-342900" lvl="0" marL="457200" rtl="0" algn="just">
              <a:spcBef>
                <a:spcPts val="0"/>
              </a:spcBef>
              <a:spcAft>
                <a:spcPts val="0"/>
              </a:spcAft>
              <a:buSzPts val="1800"/>
              <a:buChar char="●"/>
            </a:pPr>
            <a:r>
              <a:rPr lang="en" sz="1800"/>
              <a:t>Create an offline(Low Inference Compute) Vocal recognition and response system capable of understanding the context of speech and differentiate between tones of speech.</a:t>
            </a:r>
            <a:endParaRPr sz="1800"/>
          </a:p>
          <a:p>
            <a:pPr indent="-342900" lvl="0" marL="457200" rtl="0" algn="just">
              <a:spcBef>
                <a:spcPts val="0"/>
              </a:spcBef>
              <a:spcAft>
                <a:spcPts val="0"/>
              </a:spcAft>
              <a:buSzPts val="1800"/>
              <a:buChar char="●"/>
            </a:pPr>
            <a:r>
              <a:rPr lang="en" sz="1800"/>
              <a:t>The system can be used as critical responses for Computer controlled devices and systems including robots and war equipments.</a:t>
            </a:r>
            <a:endParaRPr sz="1800"/>
          </a:p>
          <a:p>
            <a:pPr indent="0" lvl="0" marL="457200" rtl="0" algn="just">
              <a:spcBef>
                <a:spcPts val="0"/>
              </a:spcBef>
              <a:spcAft>
                <a:spcPts val="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9" name="Google Shape;219;p32"/>
          <p:cNvPicPr preferRelativeResize="0"/>
          <p:nvPr/>
        </p:nvPicPr>
        <p:blipFill>
          <a:blip r:embed="rId3">
            <a:alphaModFix/>
          </a:blip>
          <a:stretch>
            <a:fillRect/>
          </a:stretch>
        </p:blipFill>
        <p:spPr>
          <a:xfrm>
            <a:off x="-684000" y="0"/>
            <a:ext cx="18288000" cy="100583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40050" y="588500"/>
            <a:ext cx="8759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Output (English with noise-Locally created)</a:t>
            </a:r>
            <a:endParaRPr/>
          </a:p>
          <a:p>
            <a:pPr indent="0" lvl="0" marL="0" rtl="0" algn="l">
              <a:spcBef>
                <a:spcPts val="0"/>
              </a:spcBef>
              <a:spcAft>
                <a:spcPts val="0"/>
              </a:spcAft>
              <a:buNone/>
            </a:pPr>
            <a:r>
              <a:t/>
            </a:r>
            <a:endParaRPr/>
          </a:p>
        </p:txBody>
      </p:sp>
      <p:pic>
        <p:nvPicPr>
          <p:cNvPr id="225" name="Google Shape;225;p33" title="my_audio_file1.wav">
            <a:hlinkClick r:id="rId3"/>
          </p:cNvPr>
          <p:cNvPicPr preferRelativeResize="0"/>
          <p:nvPr/>
        </p:nvPicPr>
        <p:blipFill>
          <a:blip r:embed="rId4">
            <a:alphaModFix/>
          </a:blip>
          <a:stretch>
            <a:fillRect/>
          </a:stretch>
        </p:blipFill>
        <p:spPr>
          <a:xfrm>
            <a:off x="929025" y="1853675"/>
            <a:ext cx="1973750" cy="197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2" name="Google Shape;232;p34"/>
          <p:cNvPicPr preferRelativeResize="0"/>
          <p:nvPr/>
        </p:nvPicPr>
        <p:blipFill>
          <a:blip r:embed="rId3">
            <a:alphaModFix/>
          </a:blip>
          <a:stretch>
            <a:fillRect/>
          </a:stretch>
        </p:blipFill>
        <p:spPr>
          <a:xfrm>
            <a:off x="-700525" y="0"/>
            <a:ext cx="18288000" cy="10058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2359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1A1A1A"/>
                </a:solidFill>
                <a:latin typeface="Raleway"/>
                <a:ea typeface="Raleway"/>
                <a:cs typeface="Raleway"/>
                <a:sym typeface="Raleway"/>
              </a:rPr>
              <a:t>Query Analyser</a:t>
            </a:r>
            <a:endParaRPr/>
          </a:p>
        </p:txBody>
      </p:sp>
      <p:sp>
        <p:nvSpPr>
          <p:cNvPr id="238" name="Google Shape;238;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9" name="Google Shape;239;p35"/>
          <p:cNvPicPr preferRelativeResize="0"/>
          <p:nvPr/>
        </p:nvPicPr>
        <p:blipFill>
          <a:blip r:embed="rId3">
            <a:alphaModFix/>
          </a:blip>
          <a:stretch>
            <a:fillRect/>
          </a:stretch>
        </p:blipFill>
        <p:spPr>
          <a:xfrm>
            <a:off x="391725" y="724400"/>
            <a:ext cx="8364850" cy="3915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1A1A1A"/>
                </a:solidFill>
                <a:latin typeface="Raleway"/>
                <a:ea typeface="Raleway"/>
                <a:cs typeface="Raleway"/>
                <a:sym typeface="Raleway"/>
              </a:rPr>
              <a:t>Response generator</a:t>
            </a:r>
            <a:endParaRPr/>
          </a:p>
        </p:txBody>
      </p:sp>
      <p:sp>
        <p:nvSpPr>
          <p:cNvPr id="245" name="Google Shape;245;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6" name="Google Shape;246;p36"/>
          <p:cNvPicPr preferRelativeResize="0"/>
          <p:nvPr/>
        </p:nvPicPr>
        <p:blipFill>
          <a:blip r:embed="rId3">
            <a:alphaModFix/>
          </a:blip>
          <a:stretch>
            <a:fillRect/>
          </a:stretch>
        </p:blipFill>
        <p:spPr>
          <a:xfrm>
            <a:off x="445125" y="704850"/>
            <a:ext cx="8124576" cy="4335475"/>
          </a:xfrm>
          <a:prstGeom prst="rect">
            <a:avLst/>
          </a:prstGeom>
          <a:noFill/>
          <a:ln>
            <a:noFill/>
          </a:ln>
        </p:spPr>
      </p:pic>
      <p:sp>
        <p:nvSpPr>
          <p:cNvPr id="247" name="Google Shape;247;p36"/>
          <p:cNvSpPr txBox="1"/>
          <p:nvPr/>
        </p:nvSpPr>
        <p:spPr>
          <a:xfrm>
            <a:off x="288300" y="-71075"/>
            <a:ext cx="57657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Response Generator</a:t>
            </a:r>
            <a:endParaRPr b="1" sz="2600">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1A1A1A"/>
                </a:solidFill>
                <a:latin typeface="Raleway"/>
                <a:ea typeface="Raleway"/>
                <a:cs typeface="Raleway"/>
                <a:sym typeface="Raleway"/>
              </a:rPr>
              <a:t>TEXT TO VOICE SYSTEM</a:t>
            </a:r>
            <a:endParaRPr/>
          </a:p>
        </p:txBody>
      </p:sp>
      <p:pic>
        <p:nvPicPr>
          <p:cNvPr id="253" name="Google Shape;253;p37"/>
          <p:cNvPicPr preferRelativeResize="0"/>
          <p:nvPr/>
        </p:nvPicPr>
        <p:blipFill>
          <a:blip r:embed="rId3">
            <a:alphaModFix/>
          </a:blip>
          <a:stretch>
            <a:fillRect/>
          </a:stretch>
        </p:blipFill>
        <p:spPr>
          <a:xfrm>
            <a:off x="489625" y="980463"/>
            <a:ext cx="7991125" cy="3831625"/>
          </a:xfrm>
          <a:prstGeom prst="rect">
            <a:avLst/>
          </a:prstGeom>
          <a:noFill/>
          <a:ln>
            <a:noFill/>
          </a:ln>
        </p:spPr>
      </p:pic>
      <p:sp>
        <p:nvSpPr>
          <p:cNvPr id="254" name="Google Shape;254;p37"/>
          <p:cNvSpPr txBox="1"/>
          <p:nvPr/>
        </p:nvSpPr>
        <p:spPr>
          <a:xfrm>
            <a:off x="288275" y="36950"/>
            <a:ext cx="3444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DEEP VOICE MODEL</a:t>
            </a:r>
            <a:endParaRPr b="1" sz="2600">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654800" y="57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Output</a:t>
            </a:r>
            <a:endParaRPr/>
          </a:p>
          <a:p>
            <a:pPr indent="0" lvl="0" marL="0" rtl="0" algn="l">
              <a:spcBef>
                <a:spcPts val="0"/>
              </a:spcBef>
              <a:spcAft>
                <a:spcPts val="0"/>
              </a:spcAft>
              <a:buNone/>
            </a:pPr>
            <a:r>
              <a:t/>
            </a:r>
            <a:endParaRPr/>
          </a:p>
        </p:txBody>
      </p:sp>
      <p:sp>
        <p:nvSpPr>
          <p:cNvPr id="260" name="Google Shape;260;p38"/>
          <p:cNvSpPr txBox="1"/>
          <p:nvPr>
            <p:ph idx="1" type="body"/>
          </p:nvPr>
        </p:nvSpPr>
        <p:spPr>
          <a:xfrm>
            <a:off x="654800" y="12273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22222"/>
                </a:solidFill>
                <a:highlight>
                  <a:srgbClr val="FCFCFC"/>
                </a:highlight>
                <a:latin typeface="Arial"/>
                <a:ea typeface="Arial"/>
                <a:cs typeface="Arial"/>
                <a:sym typeface="Arial"/>
              </a:rPr>
              <a:t>Scientists at the CERN laboratory say they have discovered a new particle.</a:t>
            </a:r>
            <a:endParaRPr sz="1400">
              <a:latin typeface="Arial"/>
              <a:ea typeface="Arial"/>
              <a:cs typeface="Arial"/>
              <a:sym typeface="Arial"/>
            </a:endParaRPr>
          </a:p>
        </p:txBody>
      </p:sp>
      <p:pic>
        <p:nvPicPr>
          <p:cNvPr id="261" name="Google Shape;261;p38" title="0_checkpoint_step000210000.wav">
            <a:hlinkClick r:id="rId3"/>
          </p:cNvPr>
          <p:cNvPicPr preferRelativeResize="0"/>
          <p:nvPr/>
        </p:nvPicPr>
        <p:blipFill rotWithShape="1">
          <a:blip r:embed="rId4">
            <a:alphaModFix/>
          </a:blip>
          <a:srcRect b="0" l="0" r="4816" t="0"/>
          <a:stretch/>
        </p:blipFill>
        <p:spPr>
          <a:xfrm>
            <a:off x="839875" y="2469800"/>
            <a:ext cx="1604550" cy="1685750"/>
          </a:xfrm>
          <a:prstGeom prst="rect">
            <a:avLst/>
          </a:prstGeom>
          <a:noFill/>
          <a:ln>
            <a:noFill/>
          </a:ln>
        </p:spPr>
      </p:pic>
      <p:pic>
        <p:nvPicPr>
          <p:cNvPr id="262" name="Google Shape;262;p38"/>
          <p:cNvPicPr preferRelativeResize="0"/>
          <p:nvPr/>
        </p:nvPicPr>
        <p:blipFill>
          <a:blip r:embed="rId5">
            <a:alphaModFix/>
          </a:blip>
          <a:stretch>
            <a:fillRect/>
          </a:stretch>
        </p:blipFill>
        <p:spPr>
          <a:xfrm>
            <a:off x="4325850" y="1505875"/>
            <a:ext cx="4818150" cy="36136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Optimisation (OpenVino model  Optimizer)</a:t>
            </a:r>
            <a:endParaRPr/>
          </a:p>
        </p:txBody>
      </p:sp>
      <p:pic>
        <p:nvPicPr>
          <p:cNvPr id="268" name="Google Shape;268;p39"/>
          <p:cNvPicPr preferRelativeResize="0"/>
          <p:nvPr/>
        </p:nvPicPr>
        <p:blipFill>
          <a:blip r:embed="rId3">
            <a:alphaModFix/>
          </a:blip>
          <a:stretch>
            <a:fillRect/>
          </a:stretch>
        </p:blipFill>
        <p:spPr>
          <a:xfrm>
            <a:off x="1000125" y="1630425"/>
            <a:ext cx="7143750" cy="2076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AND SOFTWARE</a:t>
            </a:r>
            <a:endParaRPr/>
          </a:p>
        </p:txBody>
      </p:sp>
      <p:sp>
        <p:nvSpPr>
          <p:cNvPr id="274" name="Google Shape;274;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5" name="Google Shape;275;p40"/>
          <p:cNvPicPr preferRelativeResize="0"/>
          <p:nvPr/>
        </p:nvPicPr>
        <p:blipFill>
          <a:blip r:embed="rId3">
            <a:alphaModFix/>
          </a:blip>
          <a:stretch>
            <a:fillRect/>
          </a:stretch>
        </p:blipFill>
        <p:spPr>
          <a:xfrm>
            <a:off x="245475" y="1188900"/>
            <a:ext cx="8663025" cy="3602450"/>
          </a:xfrm>
          <a:prstGeom prst="rect">
            <a:avLst/>
          </a:prstGeom>
          <a:noFill/>
          <a:ln>
            <a:noFill/>
          </a:ln>
        </p:spPr>
      </p:pic>
      <p:sp>
        <p:nvSpPr>
          <p:cNvPr id="276" name="Google Shape;276;p40"/>
          <p:cNvSpPr txBox="1"/>
          <p:nvPr/>
        </p:nvSpPr>
        <p:spPr>
          <a:xfrm>
            <a:off x="374725" y="620925"/>
            <a:ext cx="53298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System Requirement</a:t>
            </a:r>
            <a:endParaRPr b="1" sz="2600">
              <a:latin typeface="Raleway"/>
              <a:ea typeface="Raleway"/>
              <a:cs typeface="Raleway"/>
              <a:sym typeface="Raleway"/>
            </a:endParaRPr>
          </a:p>
          <a:p>
            <a:pPr indent="0" lvl="0" marL="0" rtl="0" algn="l">
              <a:spcBef>
                <a:spcPts val="0"/>
              </a:spcBef>
              <a:spcAft>
                <a:spcPts val="0"/>
              </a:spcAft>
              <a:buNone/>
            </a:pPr>
            <a:r>
              <a:t/>
            </a:r>
            <a:endParaRPr b="1" sz="2600">
              <a:latin typeface="Raleway"/>
              <a:ea typeface="Raleway"/>
              <a:cs typeface="Raleway"/>
              <a:sym typeface="Raleway"/>
            </a:endParaRPr>
          </a:p>
        </p:txBody>
      </p:sp>
      <p:sp>
        <p:nvSpPr>
          <p:cNvPr id="277" name="Google Shape;277;p40"/>
          <p:cNvSpPr txBox="1"/>
          <p:nvPr/>
        </p:nvSpPr>
        <p:spPr>
          <a:xfrm>
            <a:off x="2417200" y="1655825"/>
            <a:ext cx="170100" cy="258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STATUS OF THE PROJECT</a:t>
            </a:r>
            <a:endParaRPr/>
          </a:p>
        </p:txBody>
      </p:sp>
      <p:sp>
        <p:nvSpPr>
          <p:cNvPr id="283" name="Google Shape;283;p41"/>
          <p:cNvSpPr txBox="1"/>
          <p:nvPr>
            <p:ph idx="1" type="body"/>
          </p:nvPr>
        </p:nvSpPr>
        <p:spPr>
          <a:xfrm>
            <a:off x="729450" y="131010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We have completed the training and execution of Voice to Text models with minimal datasets producing clear detection for US Accents.(80% accuracy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We have started training of the text to voice system with TEDLIUM Corpus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We are trying model implementation of Sequence Query model.</a:t>
            </a:r>
            <a:endParaRPr sz="1800">
              <a:latin typeface="Arial"/>
              <a:ea typeface="Arial"/>
              <a:cs typeface="Arial"/>
              <a:sym typeface="Arial"/>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00" name="Google Shape;100;p15"/>
          <p:cNvSpPr txBox="1"/>
          <p:nvPr>
            <p:ph idx="1" type="body"/>
          </p:nvPr>
        </p:nvSpPr>
        <p:spPr>
          <a:xfrm>
            <a:off x="614850" y="205340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Proposed project is a model to synthesise natural synthetic speech as processed output from input voice.The Input speech is converted to Text which is then syntactically and semantically processed to analyse the requirement and then the output is converted back to synthetic speech.</a:t>
            </a:r>
            <a:endParaRPr sz="1800">
              <a:solidFill>
                <a:srgbClr val="000000"/>
              </a:solidFill>
              <a:latin typeface="Arial"/>
              <a:ea typeface="Arial"/>
              <a:cs typeface="Arial"/>
              <a:sym typeface="Arial"/>
            </a:endParaRPr>
          </a:p>
          <a:p>
            <a:pPr indent="0" lvl="0" marL="4572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424650" y="621964"/>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 AND VISION</a:t>
            </a:r>
            <a:endParaRPr/>
          </a:p>
        </p:txBody>
      </p:sp>
      <p:sp>
        <p:nvSpPr>
          <p:cNvPr id="289" name="Google Shape;289;p42"/>
          <p:cNvSpPr txBox="1"/>
          <p:nvPr>
            <p:ph idx="1" type="body"/>
          </p:nvPr>
        </p:nvSpPr>
        <p:spPr>
          <a:xfrm>
            <a:off x="313497" y="1396644"/>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a:t>
            </a:r>
            <a:r>
              <a:rPr lang="en" sz="1800"/>
              <a:t>ptimise the system changing the extracted parameters and the RNN model.</a:t>
            </a:r>
            <a:endParaRPr sz="1800"/>
          </a:p>
          <a:p>
            <a:pPr indent="-342900" lvl="0" marL="457200" rtl="0" algn="l">
              <a:spcBef>
                <a:spcPts val="0"/>
              </a:spcBef>
              <a:spcAft>
                <a:spcPts val="0"/>
              </a:spcAft>
              <a:buSzPts val="1800"/>
              <a:buChar char="●"/>
            </a:pPr>
            <a:r>
              <a:rPr lang="en" sz="1800"/>
              <a:t>Create Regional Dataset of Speech to ensure proper detection of local slangs.</a:t>
            </a:r>
            <a:endParaRPr sz="1800"/>
          </a:p>
          <a:p>
            <a:pPr indent="-342900" lvl="0" marL="457200" rtl="0" algn="l">
              <a:spcBef>
                <a:spcPts val="0"/>
              </a:spcBef>
              <a:spcAft>
                <a:spcPts val="0"/>
              </a:spcAft>
              <a:buSzPts val="1800"/>
              <a:buChar char="●"/>
            </a:pPr>
            <a:r>
              <a:rPr lang="en" sz="1800"/>
              <a:t>Optimise the model further utilising intel optimising tools such as OpenVino,</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5770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5" name="Google Shape;295;p43"/>
          <p:cNvSpPr txBox="1"/>
          <p:nvPr>
            <p:ph idx="1" type="body"/>
          </p:nvPr>
        </p:nvSpPr>
        <p:spPr>
          <a:xfrm>
            <a:off x="577050" y="1164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Lato"/>
                <a:ea typeface="Lato"/>
                <a:cs typeface="Lato"/>
                <a:sym typeface="Lato"/>
              </a:rPr>
              <a:t>[1]   “</a:t>
            </a:r>
            <a:r>
              <a:rPr i="1" lang="en" sz="1400">
                <a:solidFill>
                  <a:srgbClr val="FF0000"/>
                </a:solidFill>
                <a:highlight>
                  <a:schemeClr val="lt1"/>
                </a:highlight>
                <a:latin typeface="Lato"/>
                <a:ea typeface="Lato"/>
                <a:cs typeface="Lato"/>
                <a:sym typeface="Lato"/>
              </a:rPr>
              <a:t>Anusuya, M. A., and Shriniwas K. Katti. "Speech recognition by machine, a review.</a:t>
            </a:r>
            <a:r>
              <a:rPr lang="en" sz="1400">
                <a:solidFill>
                  <a:srgbClr val="FF0000"/>
                </a:solidFill>
                <a:highlight>
                  <a:schemeClr val="lt1"/>
                </a:highlight>
                <a:latin typeface="Lato"/>
                <a:ea typeface="Lato"/>
                <a:cs typeface="Lato"/>
                <a:sym typeface="Lato"/>
              </a:rPr>
              <a:t>" </a:t>
            </a:r>
            <a:r>
              <a:rPr i="1" lang="en" sz="1400">
                <a:solidFill>
                  <a:srgbClr val="FF0000"/>
                </a:solidFill>
                <a:highlight>
                  <a:schemeClr val="lt1"/>
                </a:highlight>
                <a:latin typeface="Lato"/>
                <a:ea typeface="Lato"/>
                <a:cs typeface="Lato"/>
                <a:sym typeface="Lato"/>
              </a:rPr>
              <a:t>arXiv      preprintarXiv:1001.2267</a:t>
            </a:r>
            <a:r>
              <a:rPr lang="en" sz="1400">
                <a:solidFill>
                  <a:srgbClr val="FF0000"/>
                </a:solidFill>
                <a:highlight>
                  <a:schemeClr val="lt1"/>
                </a:highlight>
                <a:latin typeface="Lato"/>
                <a:ea typeface="Lato"/>
                <a:cs typeface="Lato"/>
                <a:sym typeface="Lato"/>
              </a:rPr>
              <a:t> (2010).Khilari, Prachi, and V. P. Bhope. "A review on speech to text conversion   methods." </a:t>
            </a:r>
            <a:r>
              <a:rPr i="1" lang="en" sz="1400">
                <a:solidFill>
                  <a:srgbClr val="FF0000"/>
                </a:solidFill>
                <a:highlight>
                  <a:schemeClr val="lt1"/>
                </a:highlight>
                <a:latin typeface="Lato"/>
                <a:ea typeface="Lato"/>
                <a:cs typeface="Lato"/>
                <a:sym typeface="Lato"/>
              </a:rPr>
              <a:t>International Journal of Advanced Research in Computer Engineering &amp; Technology</a:t>
            </a:r>
            <a:r>
              <a:rPr lang="en" sz="1400">
                <a:solidFill>
                  <a:srgbClr val="FF0000"/>
                </a:solidFill>
                <a:highlight>
                  <a:schemeClr val="lt1"/>
                </a:highlight>
                <a:latin typeface="Lato"/>
                <a:ea typeface="Lato"/>
                <a:cs typeface="Lato"/>
                <a:sym typeface="Lato"/>
              </a:rPr>
              <a:t> 4.7 (2015).</a:t>
            </a:r>
            <a:endParaRPr sz="1400">
              <a:solidFill>
                <a:srgbClr val="FF0000"/>
              </a:solidFill>
              <a:highlight>
                <a:schemeClr val="lt1"/>
              </a:highlight>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400">
                <a:solidFill>
                  <a:srgbClr val="FF0000"/>
                </a:solidFill>
                <a:highlight>
                  <a:schemeClr val="lt1"/>
                </a:highlight>
                <a:latin typeface="Lato"/>
                <a:ea typeface="Lato"/>
                <a:cs typeface="Lato"/>
                <a:sym typeface="Lato"/>
              </a:rPr>
              <a:t>[2] “ </a:t>
            </a:r>
            <a:r>
              <a:rPr i="1" lang="en" sz="1400">
                <a:solidFill>
                  <a:srgbClr val="FF0000"/>
                </a:solidFill>
                <a:highlight>
                  <a:schemeClr val="lt1"/>
                </a:highlight>
                <a:latin typeface="Lato"/>
                <a:ea typeface="Lato"/>
                <a:cs typeface="Lato"/>
                <a:sym typeface="Lato"/>
              </a:rPr>
              <a:t>Application of prosody modiﬁcation for Speech Recognition in different Emotion conditions”</a:t>
            </a:r>
            <a:r>
              <a:rPr lang="en" sz="1400">
                <a:solidFill>
                  <a:srgbClr val="FF0000"/>
                </a:solidFill>
                <a:highlight>
                  <a:schemeClr val="lt1"/>
                </a:highlight>
                <a:latin typeface="Lato"/>
                <a:ea typeface="Lato"/>
                <a:cs typeface="Lato"/>
                <a:sym typeface="Lato"/>
              </a:rPr>
              <a:t>,</a:t>
            </a:r>
            <a:r>
              <a:rPr lang="en" sz="1400">
                <a:solidFill>
                  <a:srgbClr val="FF0000"/>
                </a:solidFill>
                <a:latin typeface="Lato"/>
                <a:ea typeface="Lato"/>
                <a:cs typeface="Lato"/>
                <a:sym typeface="Lato"/>
              </a:rPr>
              <a:t>V. V. Vidyadhara Raju, P. Gangamohan, Suryakanth V Gangashetty, and Anil kumar Vuppala</a:t>
            </a:r>
            <a:endParaRPr sz="1400">
              <a:solidFill>
                <a:srgbClr val="FF0000"/>
              </a:solidFill>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400">
                <a:solidFill>
                  <a:srgbClr val="FF0000"/>
                </a:solidFill>
                <a:latin typeface="Lato"/>
                <a:ea typeface="Lato"/>
                <a:cs typeface="Lato"/>
                <a:sym typeface="Lato"/>
              </a:rPr>
              <a:t>[3]   R.K.Moore, “</a:t>
            </a:r>
            <a:r>
              <a:rPr i="1" lang="en" sz="1400">
                <a:solidFill>
                  <a:srgbClr val="FF0000"/>
                </a:solidFill>
                <a:latin typeface="Lato"/>
                <a:ea typeface="Lato"/>
                <a:cs typeface="Lato"/>
                <a:sym typeface="Lato"/>
              </a:rPr>
              <a:t>Twenty things we still don t know about speech</a:t>
            </a:r>
            <a:r>
              <a:rPr lang="en" sz="1400">
                <a:solidFill>
                  <a:srgbClr val="FF0000"/>
                </a:solidFill>
                <a:latin typeface="Lato"/>
                <a:ea typeface="Lato"/>
                <a:cs typeface="Lato"/>
                <a:sym typeface="Lato"/>
              </a:rPr>
              <a:t>” Proc.CRIM/ FORWISS Workshop on Progress and Prospects of speech Research an Technology , 1994. </a:t>
            </a:r>
            <a:endParaRPr sz="1400">
              <a:solidFill>
                <a:srgbClr val="FF0000"/>
              </a:solidFill>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400">
                <a:solidFill>
                  <a:srgbClr val="FF0000"/>
                </a:solidFill>
                <a:highlight>
                  <a:schemeClr val="lt1"/>
                </a:highlight>
                <a:latin typeface="Lato"/>
                <a:ea typeface="Lato"/>
                <a:cs typeface="Lato"/>
                <a:sym typeface="Lato"/>
              </a:rPr>
              <a:t>[4]   Hannun, Awni, et al. "</a:t>
            </a:r>
            <a:r>
              <a:rPr i="1" lang="en" sz="1400">
                <a:solidFill>
                  <a:srgbClr val="FF0000"/>
                </a:solidFill>
                <a:highlight>
                  <a:schemeClr val="lt1"/>
                </a:highlight>
                <a:latin typeface="Lato"/>
                <a:ea typeface="Lato"/>
                <a:cs typeface="Lato"/>
                <a:sym typeface="Lato"/>
              </a:rPr>
              <a:t>Deep speech: Scaling up end-to-end speech recognition.</a:t>
            </a:r>
            <a:r>
              <a:rPr lang="en" sz="1400">
                <a:solidFill>
                  <a:srgbClr val="FF0000"/>
                </a:solidFill>
                <a:highlight>
                  <a:schemeClr val="lt1"/>
                </a:highlight>
                <a:latin typeface="Lato"/>
                <a:ea typeface="Lato"/>
                <a:cs typeface="Lato"/>
                <a:sym typeface="Lato"/>
              </a:rPr>
              <a:t>" </a:t>
            </a:r>
            <a:r>
              <a:rPr i="1" lang="en" sz="1400">
                <a:solidFill>
                  <a:srgbClr val="FF0000"/>
                </a:solidFill>
                <a:highlight>
                  <a:schemeClr val="lt1"/>
                </a:highlight>
                <a:latin typeface="Lato"/>
                <a:ea typeface="Lato"/>
                <a:cs typeface="Lato"/>
                <a:sym typeface="Lato"/>
              </a:rPr>
              <a:t>arXiv preprint arXiv:1412.5567</a:t>
            </a:r>
            <a:r>
              <a:rPr lang="en" sz="1400">
                <a:solidFill>
                  <a:srgbClr val="FF0000"/>
                </a:solidFill>
                <a:highlight>
                  <a:schemeClr val="lt1"/>
                </a:highlight>
                <a:latin typeface="Lato"/>
                <a:ea typeface="Lato"/>
                <a:cs typeface="Lato"/>
                <a:sym typeface="Lato"/>
              </a:rPr>
              <a:t> (2014).</a:t>
            </a:r>
            <a:endParaRPr sz="1400">
              <a:solidFill>
                <a:srgbClr val="FF0000"/>
              </a:solidFill>
              <a:highlight>
                <a:schemeClr val="lt1"/>
              </a:highlight>
              <a:latin typeface="Lato"/>
              <a:ea typeface="Lato"/>
              <a:cs typeface="Lato"/>
              <a:sym typeface="Lato"/>
            </a:endParaRPr>
          </a:p>
          <a:p>
            <a:pPr indent="0" lvl="0" marL="0" rtl="0" algn="l">
              <a:spcBef>
                <a:spcPts val="1600"/>
              </a:spcBef>
              <a:spcAft>
                <a:spcPts val="0"/>
              </a:spcAft>
              <a:buClr>
                <a:schemeClr val="dk1"/>
              </a:buClr>
              <a:buSzPts val="1100"/>
              <a:buFont typeface="Arial"/>
              <a:buNone/>
            </a:pPr>
            <a:r>
              <a:rPr lang="en" sz="1400">
                <a:solidFill>
                  <a:srgbClr val="FF0000"/>
                </a:solidFill>
                <a:highlight>
                  <a:schemeClr val="lt1"/>
                </a:highlight>
                <a:latin typeface="Lato"/>
                <a:ea typeface="Lato"/>
                <a:cs typeface="Lato"/>
                <a:sym typeface="Lato"/>
              </a:rPr>
              <a:t>[5]   Ping, Wei, et al. "</a:t>
            </a:r>
            <a:r>
              <a:rPr i="1" lang="en" sz="1400">
                <a:solidFill>
                  <a:srgbClr val="FF0000"/>
                </a:solidFill>
                <a:highlight>
                  <a:schemeClr val="lt1"/>
                </a:highlight>
                <a:latin typeface="Lato"/>
                <a:ea typeface="Lato"/>
                <a:cs typeface="Lato"/>
                <a:sym typeface="Lato"/>
              </a:rPr>
              <a:t>Deep voice 3: Scaling text-to-speech with convolutional sequence learning.</a:t>
            </a:r>
            <a:r>
              <a:rPr lang="en" sz="1400">
                <a:solidFill>
                  <a:srgbClr val="FF0000"/>
                </a:solidFill>
                <a:highlight>
                  <a:schemeClr val="lt1"/>
                </a:highlight>
                <a:latin typeface="Lato"/>
                <a:ea typeface="Lato"/>
                <a:cs typeface="Lato"/>
                <a:sym typeface="Lato"/>
              </a:rPr>
              <a:t>" (2018)</a:t>
            </a:r>
            <a:endParaRPr sz="1400">
              <a:solidFill>
                <a:srgbClr val="FF0000"/>
              </a:solidFill>
              <a:highlight>
                <a:schemeClr val="lt1"/>
              </a:highlight>
              <a:latin typeface="Lato"/>
              <a:ea typeface="Lato"/>
              <a:cs typeface="Lato"/>
              <a:sym typeface="Lato"/>
            </a:endParaRPr>
          </a:p>
          <a:p>
            <a:pPr indent="0" lvl="0" marL="0" rtl="0" algn="l">
              <a:spcBef>
                <a:spcPts val="1600"/>
              </a:spcBef>
              <a:spcAft>
                <a:spcPts val="1600"/>
              </a:spcAft>
              <a:buClr>
                <a:schemeClr val="dk1"/>
              </a:buClr>
              <a:buSzPts val="1100"/>
              <a:buFont typeface="Arial"/>
              <a:buNone/>
            </a:pPr>
            <a:r>
              <a:t/>
            </a:r>
            <a:endParaRPr sz="1400">
              <a:solidFill>
                <a:srgbClr val="FF0000"/>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729450" y="709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301" name="Google Shape;301;p44"/>
          <p:cNvSpPr txBox="1"/>
          <p:nvPr>
            <p:ph idx="1" type="body"/>
          </p:nvPr>
        </p:nvSpPr>
        <p:spPr>
          <a:xfrm>
            <a:off x="692500" y="1310100"/>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0000"/>
                </a:solidFill>
                <a:highlight>
                  <a:schemeClr val="lt1"/>
                </a:highlight>
              </a:rPr>
              <a:t>[6] Khilari, Prachi, and V. P. Bhope. "A review on speech to text conversion methods." </a:t>
            </a:r>
            <a:r>
              <a:rPr i="1" lang="en" sz="1400">
                <a:solidFill>
                  <a:srgbClr val="FF0000"/>
                </a:solidFill>
                <a:highlight>
                  <a:schemeClr val="lt1"/>
                </a:highlight>
              </a:rPr>
              <a:t>International Journal of Advanced Research in Computer Engineering &amp; Technology</a:t>
            </a:r>
            <a:r>
              <a:rPr lang="en" sz="1400">
                <a:solidFill>
                  <a:srgbClr val="FF0000"/>
                </a:solidFill>
                <a:highlight>
                  <a:schemeClr val="lt1"/>
                </a:highlight>
              </a:rPr>
              <a:t> 4.7 (2015).</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idx="1" type="body"/>
          </p:nvPr>
        </p:nvSpPr>
        <p:spPr>
          <a:xfrm rot="121">
            <a:off x="313502" y="2344342"/>
            <a:ext cx="8520600" cy="390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 existing systems are High compute requirement systems and mostly relies on Internet API calls to run which have requirement of internet connection which is a major fault of losing connectivity at critical situations</a:t>
            </a:r>
            <a:r>
              <a:rPr lang="en"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Time</a:t>
            </a:r>
            <a:r>
              <a:rPr lang="en" sz="1800">
                <a:solidFill>
                  <a:srgbClr val="000000"/>
                </a:solidFill>
                <a:latin typeface="Arial"/>
                <a:ea typeface="Arial"/>
                <a:cs typeface="Arial"/>
                <a:sym typeface="Arial"/>
              </a:rPr>
              <a:t> Cos</a:t>
            </a:r>
            <a:r>
              <a:rPr lang="en" sz="1800">
                <a:solidFill>
                  <a:srgbClr val="000000"/>
                </a:solidFill>
                <a:latin typeface="Arial"/>
                <a:ea typeface="Arial"/>
                <a:cs typeface="Arial"/>
                <a:sym typeface="Arial"/>
              </a:rPr>
              <a:t>ts and Productivity</a:t>
            </a:r>
            <a:endParaRPr sz="1800">
              <a:solidFill>
                <a:srgbClr val="000000"/>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Accents and Speech Recognition</a:t>
            </a:r>
            <a:endParaRPr sz="1800">
              <a:solidFill>
                <a:srgbClr val="000000"/>
              </a:solidFill>
              <a:latin typeface="Arial"/>
              <a:ea typeface="Arial"/>
              <a:cs typeface="Arial"/>
              <a:sym typeface="Arial"/>
            </a:endParaRPr>
          </a:p>
          <a:p>
            <a:pPr indent="-342900" lvl="0" marL="457200" rtl="0" algn="l">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Deep Speech outperforms previously published methods on the Switchboard Hub5’00 corpus, achieving 16.0% error, and performs better than commercial systems</a:t>
            </a:r>
            <a:endParaRPr sz="1800">
              <a:solidFill>
                <a:srgbClr val="000000"/>
              </a:solidFill>
              <a:latin typeface="Arial"/>
              <a:ea typeface="Arial"/>
              <a:cs typeface="Arial"/>
              <a:sym typeface="Arial"/>
            </a:endParaRPr>
          </a:p>
          <a:p>
            <a:pPr indent="0" lvl="0" marL="457200" rtl="0" algn="l">
              <a:lnSpc>
                <a:spcPct val="90000"/>
              </a:lnSpc>
              <a:spcBef>
                <a:spcPts val="1000"/>
              </a:spcBef>
              <a:spcAft>
                <a:spcPts val="0"/>
              </a:spcAft>
              <a:buNone/>
            </a:pPr>
            <a:r>
              <a:t/>
            </a:r>
            <a:endParaRPr>
              <a:solidFill>
                <a:srgbClr val="000000"/>
              </a:solidFill>
            </a:endParaRPr>
          </a:p>
        </p:txBody>
      </p:sp>
      <p:sp>
        <p:nvSpPr>
          <p:cNvPr id="106" name="Google Shape;106;p16"/>
          <p:cNvSpPr txBox="1"/>
          <p:nvPr/>
        </p:nvSpPr>
        <p:spPr>
          <a:xfrm>
            <a:off x="639050" y="337250"/>
            <a:ext cx="73332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07" name="Google Shape;107;p16"/>
          <p:cNvSpPr txBox="1"/>
          <p:nvPr/>
        </p:nvSpPr>
        <p:spPr>
          <a:xfrm>
            <a:off x="458300" y="657000"/>
            <a:ext cx="67350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Drawbacks of Existing System</a:t>
            </a:r>
            <a:endParaRPr b="1" sz="2600">
              <a:solidFill>
                <a:schemeClr val="dk2"/>
              </a:solidFill>
              <a:latin typeface="Raleway"/>
              <a:ea typeface="Raleway"/>
              <a:cs typeface="Raleway"/>
              <a:sym typeface="Raleway"/>
            </a:endParaRPr>
          </a:p>
          <a:p>
            <a:pPr indent="0" lvl="0" marL="0" rtl="0" algn="l">
              <a:spcBef>
                <a:spcPts val="0"/>
              </a:spcBef>
              <a:spcAft>
                <a:spcPts val="0"/>
              </a:spcAft>
              <a:buNone/>
            </a:pPr>
            <a:r>
              <a:t/>
            </a:r>
            <a:endParaRPr sz="26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nvSpPr>
        <p:spPr>
          <a:xfrm>
            <a:off x="498575" y="858800"/>
            <a:ext cx="8429700" cy="3730200"/>
          </a:xfrm>
          <a:prstGeom prst="rect">
            <a:avLst/>
          </a:prstGeom>
          <a:noFill/>
          <a:ln>
            <a:noFill/>
          </a:ln>
        </p:spPr>
        <p:txBody>
          <a:bodyPr anchorCtr="0" anchor="t" bIns="91425" lIns="91425" spcFirstLastPara="1" rIns="91425" wrap="square" tIns="91425">
            <a:noAutofit/>
          </a:bodyPr>
          <a:lstStyle/>
          <a:p>
            <a:pPr indent="-342900" lvl="0" marL="457200" rtl="0" algn="just">
              <a:lnSpc>
                <a:spcPct val="90000"/>
              </a:lnSpc>
              <a:spcBef>
                <a:spcPts val="1000"/>
              </a:spcBef>
              <a:spcAft>
                <a:spcPts val="0"/>
              </a:spcAft>
              <a:buSzPts val="1800"/>
              <a:buFont typeface="Arial"/>
              <a:buChar char="●"/>
            </a:pPr>
            <a:r>
              <a:rPr lang="en" sz="1800"/>
              <a:t>Traditional speech systems use many heavily engineered processing stages, including specialized input features, acoustic models, and Hidden Markov Models (HMMs).</a:t>
            </a:r>
            <a:endParaRPr sz="1800"/>
          </a:p>
          <a:p>
            <a:pPr indent="-342900" lvl="0" marL="457200" rtl="0" algn="just">
              <a:lnSpc>
                <a:spcPct val="90000"/>
              </a:lnSpc>
              <a:spcBef>
                <a:spcPts val="0"/>
              </a:spcBef>
              <a:spcAft>
                <a:spcPts val="0"/>
              </a:spcAft>
              <a:buSzPts val="1800"/>
              <a:buFont typeface="Arial"/>
              <a:buChar char="●"/>
            </a:pPr>
            <a:r>
              <a:rPr lang="en" sz="1800"/>
              <a:t>Requires each user to train software to recognize voice.</a:t>
            </a:r>
            <a:endParaRPr sz="1800"/>
          </a:p>
          <a:p>
            <a:pPr indent="-342900" lvl="0" marL="457200" rtl="0" algn="just">
              <a:lnSpc>
                <a:spcPct val="90000"/>
              </a:lnSpc>
              <a:spcBef>
                <a:spcPts val="0"/>
              </a:spcBef>
              <a:spcAft>
                <a:spcPts val="0"/>
              </a:spcAft>
              <a:buSzPts val="1800"/>
              <a:buFont typeface="Arial"/>
              <a:buChar char="●"/>
            </a:pPr>
            <a:r>
              <a:rPr lang="en" sz="1800"/>
              <a:t>Proposed system achieves a word error rate of 19.1% where the best commercial systems achieve 30.5% error</a:t>
            </a:r>
            <a:endParaRPr sz="1800"/>
          </a:p>
        </p:txBody>
      </p:sp>
      <p:sp>
        <p:nvSpPr>
          <p:cNvPr id="113" name="Google Shape;113;p17"/>
          <p:cNvSpPr txBox="1"/>
          <p:nvPr/>
        </p:nvSpPr>
        <p:spPr>
          <a:xfrm>
            <a:off x="610700" y="123600"/>
            <a:ext cx="67350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Drawbacks of Existing System</a:t>
            </a:r>
            <a:endParaRPr b="1" sz="2600">
              <a:solidFill>
                <a:schemeClr val="dk2"/>
              </a:solidFill>
              <a:latin typeface="Raleway"/>
              <a:ea typeface="Raleway"/>
              <a:cs typeface="Raleway"/>
              <a:sym typeface="Raleway"/>
            </a:endParaRPr>
          </a:p>
          <a:p>
            <a:pPr indent="0" lvl="0" marL="0" rtl="0" algn="l">
              <a:spcBef>
                <a:spcPts val="0"/>
              </a:spcBef>
              <a:spcAft>
                <a:spcPts val="0"/>
              </a:spcAft>
              <a:buNone/>
            </a:pPr>
            <a:r>
              <a:t/>
            </a:r>
            <a:endParaRPr sz="26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6532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Comparisons</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PUBLISHED ERROR RATES(%WER) ON SWITCHBOARD DATASET SPLITS</a:t>
            </a:r>
            <a:endParaRPr/>
          </a:p>
        </p:txBody>
      </p:sp>
      <p:pic>
        <p:nvPicPr>
          <p:cNvPr id="120" name="Google Shape;120;p18"/>
          <p:cNvPicPr preferRelativeResize="0"/>
          <p:nvPr/>
        </p:nvPicPr>
        <p:blipFill rotWithShape="1">
          <a:blip r:embed="rId3">
            <a:alphaModFix/>
          </a:blip>
          <a:srcRect b="-14616" l="-5806" r="-15406" t="-2219"/>
          <a:stretch/>
        </p:blipFill>
        <p:spPr>
          <a:xfrm>
            <a:off x="89000" y="1299925"/>
            <a:ext cx="7982149" cy="3416400"/>
          </a:xfrm>
          <a:prstGeom prst="rect">
            <a:avLst/>
          </a:prstGeom>
          <a:noFill/>
          <a:ln>
            <a:noFill/>
          </a:ln>
        </p:spPr>
      </p:pic>
      <p:sp>
        <p:nvSpPr>
          <p:cNvPr id="121" name="Google Shape;121;p18"/>
          <p:cNvSpPr txBox="1"/>
          <p:nvPr/>
        </p:nvSpPr>
        <p:spPr>
          <a:xfrm>
            <a:off x="653250" y="4187575"/>
            <a:ext cx="6671400" cy="701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434343"/>
                </a:solidFill>
              </a:rPr>
              <a:t>Table 3: Published error rates (%WER) on Switchboard dataset splits. The columns labeled “SWB” and “CH” are respectively the easy and hard subsets of Hub5’00.</a:t>
            </a:r>
            <a:endParaRPr>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Results </a:t>
            </a:r>
            <a:r>
              <a:rPr lang="en"/>
              <a:t>(%WER) for 5 systems evaluated on the original audio.</a:t>
            </a:r>
            <a:r>
              <a:rPr lang="en"/>
              <a:t> </a:t>
            </a:r>
            <a:endParaRPr/>
          </a:p>
        </p:txBody>
      </p:sp>
      <p:pic>
        <p:nvPicPr>
          <p:cNvPr id="127" name="Google Shape;127;p19"/>
          <p:cNvPicPr preferRelativeResize="0"/>
          <p:nvPr/>
        </p:nvPicPr>
        <p:blipFill>
          <a:blip r:embed="rId3">
            <a:alphaModFix/>
          </a:blip>
          <a:stretch>
            <a:fillRect/>
          </a:stretch>
        </p:blipFill>
        <p:spPr>
          <a:xfrm>
            <a:off x="640900" y="1450450"/>
            <a:ext cx="7652950" cy="2783950"/>
          </a:xfrm>
          <a:prstGeom prst="rect">
            <a:avLst/>
          </a:prstGeom>
          <a:noFill/>
          <a:ln>
            <a:noFill/>
          </a:ln>
        </p:spPr>
      </p:pic>
      <p:sp>
        <p:nvSpPr>
          <p:cNvPr id="128" name="Google Shape;128;p19"/>
          <p:cNvSpPr txBox="1"/>
          <p:nvPr>
            <p:ph type="title"/>
          </p:nvPr>
        </p:nvSpPr>
        <p:spPr>
          <a:xfrm>
            <a:off x="6532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Comparisons</a:t>
            </a:r>
            <a:endParaRPr/>
          </a:p>
        </p:txBody>
      </p:sp>
      <p:sp>
        <p:nvSpPr>
          <p:cNvPr id="129" name="Google Shape;129;p19"/>
          <p:cNvSpPr txBox="1"/>
          <p:nvPr/>
        </p:nvSpPr>
        <p:spPr>
          <a:xfrm>
            <a:off x="468300" y="4179550"/>
            <a:ext cx="7906200" cy="7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Table 4: Results (%WER) for 5 systems evaluated on the original audio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ctrTitle"/>
          </p:nvPr>
        </p:nvSpPr>
        <p:spPr>
          <a:xfrm>
            <a:off x="238875" y="479275"/>
            <a:ext cx="8520600" cy="6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Basic Model of Speech Recognition</a:t>
            </a:r>
            <a:endParaRPr sz="2600"/>
          </a:p>
        </p:txBody>
      </p:sp>
      <p:sp>
        <p:nvSpPr>
          <p:cNvPr id="140" name="Google Shape;140;p21"/>
          <p:cNvSpPr txBox="1"/>
          <p:nvPr>
            <p:ph idx="1" type="subTitle"/>
          </p:nvPr>
        </p:nvSpPr>
        <p:spPr>
          <a:xfrm>
            <a:off x="238875" y="1801025"/>
            <a:ext cx="8520600" cy="286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Simple probabilistic model of speech production</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W , specified word sequence</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Y , acoustic observation sequence</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 Probability P(W,Y)</a:t>
            </a:r>
            <a:endParaRPr sz="1800">
              <a:solidFill>
                <a:srgbClr val="000000"/>
              </a:solidFill>
              <a:latin typeface="Arial"/>
              <a:ea typeface="Arial"/>
              <a:cs typeface="Arial"/>
              <a:sym typeface="Arial"/>
            </a:endParaRPr>
          </a:p>
          <a:p>
            <a:pPr indent="0" lvl="0" marL="914400" rtl="0" algn="l">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Goal - decode the word string, based Y, so that the decoded string has the MAP probability</a:t>
            </a:r>
            <a:endParaRPr sz="1800">
              <a:solidFill>
                <a:srgbClr val="000000"/>
              </a:solidFill>
              <a:latin typeface="Arial"/>
              <a:ea typeface="Arial"/>
              <a:cs typeface="Arial"/>
              <a:sym typeface="Arial"/>
            </a:endParaRPr>
          </a:p>
        </p:txBody>
      </p:sp>
      <p:sp>
        <p:nvSpPr>
          <p:cNvPr id="141" name="Google Shape;141;p21"/>
          <p:cNvSpPr txBox="1"/>
          <p:nvPr/>
        </p:nvSpPr>
        <p:spPr>
          <a:xfrm>
            <a:off x="0" y="4483650"/>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[1] </a:t>
            </a:r>
            <a:r>
              <a:rPr lang="en" sz="1000">
                <a:solidFill>
                  <a:srgbClr val="FF0000"/>
                </a:solidFill>
                <a:highlight>
                  <a:srgbClr val="FFFFFF"/>
                </a:highlight>
              </a:rPr>
              <a:t>Anusuya, M. A., and Shriniwas K. Katti. "Speech recognition by machine, a review." </a:t>
            </a:r>
            <a:r>
              <a:rPr i="1" lang="en" sz="1000">
                <a:solidFill>
                  <a:srgbClr val="FF0000"/>
                </a:solidFill>
                <a:highlight>
                  <a:srgbClr val="FFFFFF"/>
                </a:highlight>
              </a:rPr>
              <a:t>arXiv preprint arXiv:1001.2267</a:t>
            </a:r>
            <a:r>
              <a:rPr lang="en" sz="1000">
                <a:solidFill>
                  <a:srgbClr val="FF0000"/>
                </a:solidFill>
                <a:highlight>
                  <a:srgbClr val="FFFFFF"/>
                </a:highlight>
              </a:rPr>
              <a:t> (2010).</a:t>
            </a:r>
            <a:endParaRPr>
              <a:solidFill>
                <a:srgbClr val="FF0000"/>
              </a:solidFill>
            </a:endParaRPr>
          </a:p>
        </p:txBody>
      </p:sp>
      <p:sp>
        <p:nvSpPr>
          <p:cNvPr id="142" name="Google Shape;142;p21"/>
          <p:cNvSpPr txBox="1"/>
          <p:nvPr/>
        </p:nvSpPr>
        <p:spPr>
          <a:xfrm>
            <a:off x="0" y="4803225"/>
            <a:ext cx="9144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0000"/>
                </a:solidFill>
                <a:highlight>
                  <a:srgbClr val="FFFFFF"/>
                </a:highlight>
              </a:rPr>
              <a:t>[6] </a:t>
            </a:r>
            <a:r>
              <a:rPr lang="en" sz="1000">
                <a:solidFill>
                  <a:srgbClr val="FF0000"/>
                </a:solidFill>
                <a:highlight>
                  <a:srgbClr val="FFFFFF"/>
                </a:highlight>
              </a:rPr>
              <a:t>Khilari, Prachi, and V. P. Bhope. "A review on speech to text conversion methods." </a:t>
            </a:r>
            <a:r>
              <a:rPr i="1" lang="en" sz="1000">
                <a:solidFill>
                  <a:srgbClr val="FF0000"/>
                </a:solidFill>
                <a:highlight>
                  <a:srgbClr val="FFFFFF"/>
                </a:highlight>
              </a:rPr>
              <a:t>International Journal of Advanced Research in Computer Engineering &amp; Technology</a:t>
            </a:r>
            <a:r>
              <a:rPr lang="en" sz="1000">
                <a:solidFill>
                  <a:srgbClr val="FF0000"/>
                </a:solidFill>
                <a:highlight>
                  <a:srgbClr val="FFFFFF"/>
                </a:highlight>
              </a:rPr>
              <a:t> 4.7 (2015).</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