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C4571C8-7F98-4DF5-958E-53BBF3F93B32}">
  <a:tblStyle styleId="{2C4571C8-7F98-4DF5-958E-53BBF3F93B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4ecf3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4ecf3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727324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727324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727324f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727324f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727324f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727324f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972732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972732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727324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727324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727324f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9727324f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9727324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9727324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The encoder network (depicted in Fig. 1) begins with an embedding layer, which converts characters or phonemes into trainable vector representations, he.These embeddings are first projected via a fully-connected layer from the embedding dimension to a target dimensionality.extract time-dependent text information</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The decoder (depicted in Fig. 1) generates audio in an autoregressive manner by predicting a group of r future audio frames conditioned on the past audio frames. Since the decoder is autoregressive, it must use causal convolution blocks.</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Griffin-Lim vocoder: Griffin-Lim algorithm converts spectrograms to time-domain audio waveforms by iteratively estimating the unknown phases.</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WORLD vocoder: The WORLD vocoder is based on (Morise et al., 2016). As vocoder parameters, we predict a boolean value (whether the current frame is voiced or unvoiced), an F0 value (if the frame is voiced)</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WaveNet vocoder: We separately train a WaveNet to be used as a vocoder treating mel- scale log-magnitude spectrograms as vocoder parameters.</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rPr lang="en" sz="1000"/>
              <a:t>		</a:t>
            </a:r>
            <a:endParaRPr sz="1000"/>
          </a:p>
          <a:p>
            <a:pPr indent="0" lvl="0" marL="0" rtl="0" algn="l">
              <a:spcBef>
                <a:spcPts val="0"/>
              </a:spcBef>
              <a:spcAft>
                <a:spcPts val="0"/>
              </a:spcAft>
              <a:buClr>
                <a:srgbClr val="000000"/>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9727324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9727324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84ecf32a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84ecf32a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9727324f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9727324f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4ecf32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4ecf32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84ecf32a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84ecf32a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84ecf32a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84ecf32a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4ecf32a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4ecf32a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4ecf32a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4ecf32a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4ecf32a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4ecf32a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 get the best out of voice recognition software, you need a quiet environment. Systems don't work so well if there is a lot of background noise. They may not be able to differentiate between your speech, other people talking and other ambient noise, leading to transcription mix-ups and errors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Time more for training data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You might think that computerizing a process speeds it up, but this isn't necessarily true of voice recognition systems, and you may have to invest more time than you expected into the process. You'll have to factor in time to review and edit to correct errors. Some programs adapt to your voice and speech patterns over time; this may slow down your workflow until the program is up to speed. You'll also have to learn how to use the system. For example, you must find the right pace and tone -- if you talk too fast or indistinctly, you'll increase spelling and grammar errors. Getting used to using a system's commands and speaking punctuation out loud is not always easy. This can affect the flow and speed of your speech.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To store data sets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To familiarise with our slang or accent we might need to train for each user</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4ecf32a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4ecf32a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4ecf32a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4ecf32a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4ecf32a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4ecf32a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4ecf32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4ecf32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6e3100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6e310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GROUP-1</a:t>
            </a:r>
            <a:endParaRPr sz="3000"/>
          </a:p>
          <a:p>
            <a:pPr indent="0" lvl="0" marL="0" rtl="0" algn="l">
              <a:spcBef>
                <a:spcPts val="0"/>
              </a:spcBef>
              <a:spcAft>
                <a:spcPts val="0"/>
              </a:spcAft>
              <a:buClr>
                <a:schemeClr val="dk1"/>
              </a:buClr>
              <a:buSzPts val="1100"/>
              <a:buFont typeface="Arial"/>
              <a:buNone/>
            </a:pPr>
            <a:r>
              <a:rPr lang="en" sz="3000"/>
              <a:t>VOICE TO VOICE: RECOGNITION AND RESPONSE SYNTHESISER</a:t>
            </a:r>
            <a:endParaRPr sz="3000"/>
          </a:p>
          <a:p>
            <a:pPr indent="0" lvl="0" marL="0" rtl="0" algn="l">
              <a:spcBef>
                <a:spcPts val="0"/>
              </a:spcBef>
              <a:spcAft>
                <a:spcPts val="0"/>
              </a:spcAft>
              <a:buNone/>
            </a:pPr>
            <a:r>
              <a:t/>
            </a:r>
            <a:endParaRPr sz="3000"/>
          </a:p>
        </p:txBody>
      </p:sp>
      <p:sp>
        <p:nvSpPr>
          <p:cNvPr id="87" name="Google Shape;87;p13"/>
          <p:cNvSpPr txBox="1"/>
          <p:nvPr>
            <p:ph idx="1" type="subTitle"/>
          </p:nvPr>
        </p:nvSpPr>
        <p:spPr>
          <a:xfrm>
            <a:off x="5533150" y="3513150"/>
            <a:ext cx="3546000" cy="130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Guided by:</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rPr lang="en" sz="1100">
                <a:solidFill>
                  <a:schemeClr val="dk1"/>
                </a:solidFill>
              </a:rPr>
              <a:t>Dr. Sobin C. C.</a:t>
            </a:r>
            <a:endParaRPr sz="1100">
              <a:solidFill>
                <a:schemeClr val="dk1"/>
              </a:solidFill>
            </a:endParaRPr>
          </a:p>
          <a:p>
            <a:pPr indent="0" lvl="0" marL="0" rtl="0" algn="l">
              <a:spcBef>
                <a:spcPts val="0"/>
              </a:spcBef>
              <a:spcAft>
                <a:spcPts val="0"/>
              </a:spcAft>
              <a:buNone/>
            </a:pPr>
            <a:r>
              <a:rPr lang="en" sz="1100">
                <a:solidFill>
                  <a:schemeClr val="dk1"/>
                </a:solidFill>
              </a:rPr>
              <a:t>Associate Professor</a:t>
            </a:r>
            <a:endParaRPr sz="1100">
              <a:solidFill>
                <a:schemeClr val="dk1"/>
              </a:solidFill>
            </a:endParaRPr>
          </a:p>
          <a:p>
            <a:pPr indent="0" lvl="0" marL="0" rtl="0" algn="l">
              <a:spcBef>
                <a:spcPts val="0"/>
              </a:spcBef>
              <a:spcAft>
                <a:spcPts val="0"/>
              </a:spcAft>
              <a:buNone/>
            </a:pPr>
            <a:r>
              <a:rPr lang="en" sz="1100">
                <a:solidFill>
                  <a:schemeClr val="dk1"/>
                </a:solidFill>
              </a:rPr>
              <a:t>Department of Computer Science and Engineering</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88" name="Google Shape;88;p13"/>
          <p:cNvSpPr txBox="1"/>
          <p:nvPr/>
        </p:nvSpPr>
        <p:spPr>
          <a:xfrm>
            <a:off x="311700" y="3047550"/>
            <a:ext cx="2674200" cy="1927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a:t>
            </a:r>
            <a:r>
              <a:rPr b="1" lang="en" sz="1100">
                <a:solidFill>
                  <a:schemeClr val="dk1"/>
                </a:solidFill>
              </a:rPr>
              <a:t>presented by:</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Naeem Hadiq (4)</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Neha Parveen (6)</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Nibras Nazar (7)</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 Sumeena Salam (50)</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42" name="Google Shape;142;p22"/>
          <p:cNvSpPr txBox="1"/>
          <p:nvPr>
            <p:ph idx="1" type="body"/>
          </p:nvPr>
        </p:nvSpPr>
        <p:spPr>
          <a:xfrm>
            <a:off x="729450" y="1316875"/>
            <a:ext cx="7688700" cy="38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Introduction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Existing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Proposed System</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D</a:t>
            </a:r>
            <a:r>
              <a:rPr b="1" lang="en" sz="1800">
                <a:solidFill>
                  <a:srgbClr val="000000"/>
                </a:solidFill>
              </a:rPr>
              <a:t>esign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Conclusion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Reference</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58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REQUIRMENTS</a:t>
            </a:r>
            <a:endParaRPr/>
          </a:p>
        </p:txBody>
      </p:sp>
      <p:graphicFrame>
        <p:nvGraphicFramePr>
          <p:cNvPr id="148" name="Google Shape;148;p23"/>
          <p:cNvGraphicFramePr/>
          <p:nvPr/>
        </p:nvGraphicFramePr>
        <p:xfrm>
          <a:off x="765300" y="1377525"/>
          <a:ext cx="3000000" cy="3000000"/>
        </p:xfrm>
        <a:graphic>
          <a:graphicData uri="http://schemas.openxmlformats.org/drawingml/2006/table">
            <a:tbl>
              <a:tblPr>
                <a:noFill/>
                <a:tableStyleId>{2C4571C8-7F98-4DF5-958E-53BBF3F93B32}</a:tableStyleId>
              </a:tblPr>
              <a:tblGrid>
                <a:gridCol w="3691050"/>
                <a:gridCol w="3691050"/>
              </a:tblGrid>
              <a:tr h="3327075">
                <a:tc>
                  <a:txBody>
                    <a:bodyPr>
                      <a:noAutofit/>
                    </a:bodyPr>
                    <a:lstStyle/>
                    <a:p>
                      <a:pPr indent="0" lvl="0" marL="0" rtl="0" algn="ctr">
                        <a:spcBef>
                          <a:spcPts val="0"/>
                        </a:spcBef>
                        <a:spcAft>
                          <a:spcPts val="0"/>
                        </a:spcAft>
                        <a:buNone/>
                      </a:pPr>
                      <a:r>
                        <a:rPr b="1" lang="en"/>
                        <a:t>Training</a:t>
                      </a:r>
                      <a:endParaRPr b="1"/>
                    </a:p>
                    <a:p>
                      <a:pPr indent="0" lvl="0" marL="0" rtl="0" algn="ctr">
                        <a:spcBef>
                          <a:spcPts val="0"/>
                        </a:spcBef>
                        <a:spcAft>
                          <a:spcPts val="0"/>
                        </a:spcAft>
                        <a:buNone/>
                      </a:pPr>
                      <a:r>
                        <a:t/>
                      </a:r>
                      <a:endParaRPr b="1"/>
                    </a:p>
                    <a:p>
                      <a:pPr indent="-317500" lvl="0" marL="457200" rtl="0" algn="l">
                        <a:spcBef>
                          <a:spcPts val="0"/>
                        </a:spcBef>
                        <a:spcAft>
                          <a:spcPts val="0"/>
                        </a:spcAft>
                        <a:buSzPts val="1400"/>
                        <a:buChar char="●"/>
                      </a:pPr>
                      <a:r>
                        <a:rPr b="1" lang="en"/>
                        <a:t>Core I7 Processor</a:t>
                      </a:r>
                      <a:endParaRPr b="1"/>
                    </a:p>
                    <a:p>
                      <a:pPr indent="-317500" lvl="0" marL="457200" rtl="0" algn="l">
                        <a:spcBef>
                          <a:spcPts val="0"/>
                        </a:spcBef>
                        <a:spcAft>
                          <a:spcPts val="0"/>
                        </a:spcAft>
                        <a:buSzPts val="1400"/>
                        <a:buChar char="●"/>
                      </a:pPr>
                      <a:r>
                        <a:rPr b="1" lang="en"/>
                        <a:t>Tesla GPU</a:t>
                      </a:r>
                      <a:endParaRPr b="1"/>
                    </a:p>
                    <a:p>
                      <a:pPr indent="-317500" lvl="0" marL="457200" rtl="0" algn="l">
                        <a:spcBef>
                          <a:spcPts val="0"/>
                        </a:spcBef>
                        <a:spcAft>
                          <a:spcPts val="0"/>
                        </a:spcAft>
                        <a:buSzPts val="1400"/>
                        <a:buChar char="●"/>
                      </a:pPr>
                      <a:r>
                        <a:rPr b="1" lang="en"/>
                        <a:t>Multi microphone Array</a:t>
                      </a:r>
                      <a:endParaRPr b="1"/>
                    </a:p>
                    <a:p>
                      <a:pPr indent="-317500" lvl="0" marL="457200" rtl="0" algn="l">
                        <a:spcBef>
                          <a:spcPts val="0"/>
                        </a:spcBef>
                        <a:spcAft>
                          <a:spcPts val="0"/>
                        </a:spcAft>
                        <a:buSzPts val="1400"/>
                        <a:buChar char="●"/>
                      </a:pPr>
                      <a:r>
                        <a:rPr b="1" lang="en"/>
                        <a:t>Speaker System</a:t>
                      </a:r>
                      <a:endParaRPr b="1"/>
                    </a:p>
                    <a:p>
                      <a:pPr indent="-317500" lvl="0" marL="457200" rtl="0" algn="l">
                        <a:spcBef>
                          <a:spcPts val="0"/>
                        </a:spcBef>
                        <a:spcAft>
                          <a:spcPts val="0"/>
                        </a:spcAft>
                        <a:buSzPts val="1400"/>
                        <a:buChar char="●"/>
                      </a:pPr>
                      <a:r>
                        <a:rPr b="1" lang="en"/>
                        <a:t>16GB Ram</a:t>
                      </a:r>
                      <a:endParaRPr b="1"/>
                    </a:p>
                    <a:p>
                      <a:pPr indent="-317500" lvl="0" marL="457200" rtl="0" algn="l">
                        <a:spcBef>
                          <a:spcPts val="0"/>
                        </a:spcBef>
                        <a:spcAft>
                          <a:spcPts val="0"/>
                        </a:spcAft>
                        <a:buSzPts val="1400"/>
                        <a:buChar char="●"/>
                      </a:pPr>
                      <a:r>
                        <a:rPr b="1" lang="en"/>
                        <a:t>1TB Storage</a:t>
                      </a:r>
                      <a:endParaRPr b="1"/>
                    </a:p>
                    <a:p>
                      <a:pPr indent="0" lvl="0" marL="457200" rtl="0" algn="l">
                        <a:spcBef>
                          <a:spcPts val="0"/>
                        </a:spcBef>
                        <a:spcAft>
                          <a:spcPts val="0"/>
                        </a:spcAft>
                        <a:buNone/>
                      </a:pPr>
                      <a:r>
                        <a:t/>
                      </a:r>
                      <a:endParaRPr/>
                    </a:p>
                    <a:p>
                      <a:pPr indent="0" lvl="0" marL="0" rtl="0" algn="l">
                        <a:spcBef>
                          <a:spcPts val="0"/>
                        </a:spcBef>
                        <a:spcAft>
                          <a:spcPts val="0"/>
                        </a:spcAft>
                        <a:buNone/>
                      </a:pPr>
                      <a:r>
                        <a:t/>
                      </a:r>
                      <a:endParaRPr b="1"/>
                    </a:p>
                  </a:txBody>
                  <a:tcPr marT="91425" marB="91425" marR="91425" marL="91425"/>
                </a:tc>
                <a:tc>
                  <a:txBody>
                    <a:bodyPr>
                      <a:noAutofit/>
                    </a:bodyPr>
                    <a:lstStyle/>
                    <a:p>
                      <a:pPr indent="0" lvl="0" marL="0" rtl="0" algn="ctr">
                        <a:spcBef>
                          <a:spcPts val="0"/>
                        </a:spcBef>
                        <a:spcAft>
                          <a:spcPts val="0"/>
                        </a:spcAft>
                        <a:buNone/>
                      </a:pPr>
                      <a:r>
                        <a:rPr b="1" lang="en"/>
                        <a:t>End Product</a:t>
                      </a:r>
                      <a:endParaRPr b="1"/>
                    </a:p>
                    <a:p>
                      <a:pPr indent="0" lvl="0" marL="0" rtl="0" algn="ctr">
                        <a:spcBef>
                          <a:spcPts val="0"/>
                        </a:spcBef>
                        <a:spcAft>
                          <a:spcPts val="0"/>
                        </a:spcAft>
                        <a:buNone/>
                      </a:pPr>
                      <a:r>
                        <a:t/>
                      </a:r>
                      <a:endParaRPr b="1"/>
                    </a:p>
                    <a:p>
                      <a:pPr indent="-317500" lvl="0" marL="457200" rtl="0" algn="l">
                        <a:spcBef>
                          <a:spcPts val="0"/>
                        </a:spcBef>
                        <a:spcAft>
                          <a:spcPts val="0"/>
                        </a:spcAft>
                        <a:buSzPts val="1400"/>
                        <a:buChar char="●"/>
                      </a:pPr>
                      <a:r>
                        <a:rPr b="1" lang="en"/>
                        <a:t>Raspberry Pi</a:t>
                      </a:r>
                      <a:endParaRPr b="1"/>
                    </a:p>
                    <a:p>
                      <a:pPr indent="-317500" lvl="0" marL="457200" rtl="0" algn="l">
                        <a:spcBef>
                          <a:spcPts val="0"/>
                        </a:spcBef>
                        <a:spcAft>
                          <a:spcPts val="0"/>
                        </a:spcAft>
                        <a:buSzPts val="1400"/>
                        <a:buChar char="●"/>
                      </a:pPr>
                      <a:r>
                        <a:rPr b="1" lang="en"/>
                        <a:t>Multi microphone array</a:t>
                      </a:r>
                      <a:endParaRPr b="1"/>
                    </a:p>
                    <a:p>
                      <a:pPr indent="-317500" lvl="0" marL="457200" rtl="0" algn="l">
                        <a:spcBef>
                          <a:spcPts val="0"/>
                        </a:spcBef>
                        <a:spcAft>
                          <a:spcPts val="0"/>
                        </a:spcAft>
                        <a:buSzPts val="1400"/>
                        <a:buChar char="●"/>
                      </a:pPr>
                      <a:r>
                        <a:rPr b="1" lang="en"/>
                        <a:t>TPU(Intel Movidius)</a:t>
                      </a:r>
                      <a:endParaRPr b="1"/>
                    </a:p>
                    <a:p>
                      <a:pPr indent="-317500" lvl="0" marL="457200" rtl="0" algn="l">
                        <a:spcBef>
                          <a:spcPts val="0"/>
                        </a:spcBef>
                        <a:spcAft>
                          <a:spcPts val="0"/>
                        </a:spcAft>
                        <a:buSzPts val="1400"/>
                        <a:buChar char="●"/>
                      </a:pPr>
                      <a:r>
                        <a:rPr b="1" lang="en"/>
                        <a:t>Power Supply</a:t>
                      </a:r>
                      <a:endParaRPr b="1"/>
                    </a:p>
                    <a:p>
                      <a:pPr indent="-317500" lvl="0" marL="457200" rtl="0" algn="l">
                        <a:spcBef>
                          <a:spcPts val="0"/>
                        </a:spcBef>
                        <a:spcAft>
                          <a:spcPts val="0"/>
                        </a:spcAft>
                        <a:buSzPts val="1400"/>
                        <a:buChar char="●"/>
                      </a:pPr>
                      <a:r>
                        <a:rPr b="1" lang="en"/>
                        <a:t>3GB Storage</a:t>
                      </a:r>
                      <a:endParaRPr b="1"/>
                    </a:p>
                    <a:p>
                      <a:pPr indent="-317500" lvl="0" marL="457200" rtl="0" algn="l">
                        <a:spcBef>
                          <a:spcPts val="0"/>
                        </a:spcBef>
                        <a:spcAft>
                          <a:spcPts val="0"/>
                        </a:spcAft>
                        <a:buSzPts val="1400"/>
                        <a:buChar char="●"/>
                      </a:pPr>
                      <a:r>
                        <a:rPr b="1" lang="en"/>
                        <a:t>Cooling System for PI</a:t>
                      </a:r>
                      <a:endParaRPr b="1"/>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p:nvPr/>
        </p:nvSpPr>
        <p:spPr>
          <a:xfrm>
            <a:off x="339950" y="3647063"/>
            <a:ext cx="8605200" cy="13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4"/>
          <p:cNvPicPr preferRelativeResize="0"/>
          <p:nvPr/>
        </p:nvPicPr>
        <p:blipFill>
          <a:blip r:embed="rId3">
            <a:alphaModFix/>
          </a:blip>
          <a:stretch>
            <a:fillRect/>
          </a:stretch>
        </p:blipFill>
        <p:spPr>
          <a:xfrm>
            <a:off x="566550" y="3989900"/>
            <a:ext cx="8223600" cy="638250"/>
          </a:xfrm>
          <a:prstGeom prst="rect">
            <a:avLst/>
          </a:prstGeom>
          <a:noFill/>
          <a:ln>
            <a:noFill/>
          </a:ln>
        </p:spPr>
      </p:pic>
      <p:pic>
        <p:nvPicPr>
          <p:cNvPr id="155" name="Google Shape;155;p24"/>
          <p:cNvPicPr preferRelativeResize="0"/>
          <p:nvPr/>
        </p:nvPicPr>
        <p:blipFill>
          <a:blip r:embed="rId4">
            <a:alphaModFix/>
          </a:blip>
          <a:stretch>
            <a:fillRect/>
          </a:stretch>
        </p:blipFill>
        <p:spPr>
          <a:xfrm>
            <a:off x="519175" y="1500450"/>
            <a:ext cx="1011073" cy="852552"/>
          </a:xfrm>
          <a:prstGeom prst="rect">
            <a:avLst/>
          </a:prstGeom>
          <a:noFill/>
          <a:ln>
            <a:noFill/>
          </a:ln>
        </p:spPr>
      </p:pic>
      <p:sp>
        <p:nvSpPr>
          <p:cNvPr id="156" name="Google Shape;156;p24"/>
          <p:cNvSpPr/>
          <p:nvPr/>
        </p:nvSpPr>
        <p:spPr>
          <a:xfrm>
            <a:off x="518850" y="2849975"/>
            <a:ext cx="1395600" cy="50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txBox="1"/>
          <p:nvPr/>
        </p:nvSpPr>
        <p:spPr>
          <a:xfrm>
            <a:off x="518975" y="2849975"/>
            <a:ext cx="1395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Always on multi Microphone</a:t>
            </a:r>
            <a:endParaRPr b="1" sz="1200"/>
          </a:p>
        </p:txBody>
      </p:sp>
      <p:cxnSp>
        <p:nvCxnSpPr>
          <p:cNvPr id="158" name="Google Shape;158;p24"/>
          <p:cNvCxnSpPr>
            <a:stCxn id="155" idx="2"/>
          </p:cNvCxnSpPr>
          <p:nvPr/>
        </p:nvCxnSpPr>
        <p:spPr>
          <a:xfrm>
            <a:off x="1024712" y="2353002"/>
            <a:ext cx="3900" cy="4383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4"/>
          <p:cNvCxnSpPr>
            <a:stCxn id="157" idx="2"/>
          </p:cNvCxnSpPr>
          <p:nvPr/>
        </p:nvCxnSpPr>
        <p:spPr>
          <a:xfrm>
            <a:off x="1216775" y="3288275"/>
            <a:ext cx="8700" cy="6213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4"/>
          <p:cNvSpPr/>
          <p:nvPr/>
        </p:nvSpPr>
        <p:spPr>
          <a:xfrm>
            <a:off x="7183050" y="2827100"/>
            <a:ext cx="1520700" cy="50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7227775" y="2768800"/>
            <a:ext cx="13419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Stereo Speakers</a:t>
            </a:r>
            <a:endParaRPr b="1"/>
          </a:p>
        </p:txBody>
      </p:sp>
      <p:cxnSp>
        <p:nvCxnSpPr>
          <p:cNvPr id="162" name="Google Shape;162;p24"/>
          <p:cNvCxnSpPr/>
          <p:nvPr/>
        </p:nvCxnSpPr>
        <p:spPr>
          <a:xfrm rot="10800000">
            <a:off x="7894350" y="3392825"/>
            <a:ext cx="22200" cy="624000"/>
          </a:xfrm>
          <a:prstGeom prst="straightConnector1">
            <a:avLst/>
          </a:prstGeom>
          <a:noFill/>
          <a:ln cap="flat" cmpd="sng" w="9525">
            <a:solidFill>
              <a:schemeClr val="dk2"/>
            </a:solidFill>
            <a:prstDash val="solid"/>
            <a:round/>
            <a:headEnd len="med" w="med" type="none"/>
            <a:tailEnd len="med" w="med" type="triangle"/>
          </a:ln>
        </p:spPr>
      </p:cxnSp>
      <p:pic>
        <p:nvPicPr>
          <p:cNvPr id="163" name="Google Shape;163;p24"/>
          <p:cNvPicPr preferRelativeResize="0"/>
          <p:nvPr/>
        </p:nvPicPr>
        <p:blipFill>
          <a:blip r:embed="rId5">
            <a:alphaModFix/>
          </a:blip>
          <a:stretch>
            <a:fillRect/>
          </a:stretch>
        </p:blipFill>
        <p:spPr>
          <a:xfrm>
            <a:off x="7514049" y="1836925"/>
            <a:ext cx="858700" cy="990175"/>
          </a:xfrm>
          <a:prstGeom prst="rect">
            <a:avLst/>
          </a:prstGeom>
          <a:noFill/>
          <a:ln>
            <a:noFill/>
          </a:ln>
        </p:spPr>
      </p:pic>
      <p:sp>
        <p:nvSpPr>
          <p:cNvPr id="164" name="Google Shape;164;p24"/>
          <p:cNvSpPr txBox="1"/>
          <p:nvPr/>
        </p:nvSpPr>
        <p:spPr>
          <a:xfrm>
            <a:off x="1390850" y="4163925"/>
            <a:ext cx="670800" cy="1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nvSpPr>
        <p:spPr>
          <a:xfrm>
            <a:off x="0" y="-609600"/>
            <a:ext cx="91440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Detailed System</a:t>
            </a:r>
            <a:r>
              <a:rPr b="1" lang="en" sz="2400"/>
              <a:t> Layout</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246575" y="1491125"/>
            <a:ext cx="7149376" cy="3538150"/>
          </a:xfrm>
          <a:prstGeom prst="rect">
            <a:avLst/>
          </a:prstGeom>
          <a:noFill/>
          <a:ln>
            <a:noFill/>
          </a:ln>
        </p:spPr>
      </p:pic>
      <p:sp>
        <p:nvSpPr>
          <p:cNvPr id="171" name="Google Shape;171;p25"/>
          <p:cNvSpPr txBox="1"/>
          <p:nvPr/>
        </p:nvSpPr>
        <p:spPr>
          <a:xfrm>
            <a:off x="697750" y="751825"/>
            <a:ext cx="7988100" cy="3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SPEECH TO TEXT </a:t>
            </a:r>
            <a:r>
              <a:rPr b="1" lang="en" sz="2400"/>
              <a:t>MODEL</a:t>
            </a:r>
            <a:endParaRPr b="1" sz="2400"/>
          </a:p>
        </p:txBody>
      </p:sp>
      <p:sp>
        <p:nvSpPr>
          <p:cNvPr id="172" name="Google Shape;172;p25"/>
          <p:cNvSpPr/>
          <p:nvPr/>
        </p:nvSpPr>
        <p:spPr>
          <a:xfrm>
            <a:off x="4562100" y="1735800"/>
            <a:ext cx="751500" cy="492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nvSpPr>
        <p:spPr>
          <a:xfrm>
            <a:off x="4508775" y="1681200"/>
            <a:ext cx="10734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Utterance based model</a:t>
            </a:r>
            <a:endParaRPr b="1" sz="1000"/>
          </a:p>
        </p:txBody>
      </p:sp>
      <p:sp>
        <p:nvSpPr>
          <p:cNvPr id="174" name="Google Shape;174;p25"/>
          <p:cNvSpPr/>
          <p:nvPr/>
        </p:nvSpPr>
        <p:spPr>
          <a:xfrm>
            <a:off x="7245650" y="2755550"/>
            <a:ext cx="867600" cy="22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684725" y="585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Analyser</a:t>
            </a:r>
            <a:endParaRPr/>
          </a:p>
        </p:txBody>
      </p:sp>
      <p:pic>
        <p:nvPicPr>
          <p:cNvPr id="180" name="Google Shape;180;p26"/>
          <p:cNvPicPr preferRelativeResize="0"/>
          <p:nvPr/>
        </p:nvPicPr>
        <p:blipFill>
          <a:blip r:embed="rId3">
            <a:alphaModFix/>
          </a:blip>
          <a:stretch>
            <a:fillRect/>
          </a:stretch>
        </p:blipFill>
        <p:spPr>
          <a:xfrm>
            <a:off x="2706775" y="1398275"/>
            <a:ext cx="2143999" cy="3718374"/>
          </a:xfrm>
          <a:prstGeom prst="rect">
            <a:avLst/>
          </a:prstGeom>
          <a:noFill/>
          <a:ln>
            <a:noFill/>
          </a:ln>
        </p:spPr>
      </p:pic>
      <p:cxnSp>
        <p:nvCxnSpPr>
          <p:cNvPr id="181" name="Google Shape;181;p26"/>
          <p:cNvCxnSpPr/>
          <p:nvPr/>
        </p:nvCxnSpPr>
        <p:spPr>
          <a:xfrm flipH="1" rot="10800000">
            <a:off x="1699625" y="1489850"/>
            <a:ext cx="1305900" cy="180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6"/>
          <p:cNvSpPr/>
          <p:nvPr/>
        </p:nvSpPr>
        <p:spPr>
          <a:xfrm>
            <a:off x="407550" y="1521450"/>
            <a:ext cx="1520700" cy="3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txBox="1"/>
          <p:nvPr/>
        </p:nvSpPr>
        <p:spPr>
          <a:xfrm>
            <a:off x="407550" y="1601950"/>
            <a:ext cx="1404300" cy="23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STT</a:t>
            </a:r>
            <a:r>
              <a:rPr b="1" lang="en"/>
              <a:t> MODEL</a:t>
            </a:r>
            <a:endParaRPr b="1"/>
          </a:p>
        </p:txBody>
      </p:sp>
      <p:sp>
        <p:nvSpPr>
          <p:cNvPr id="184" name="Google Shape;184;p26"/>
          <p:cNvSpPr/>
          <p:nvPr/>
        </p:nvSpPr>
        <p:spPr>
          <a:xfrm>
            <a:off x="5810450" y="4473350"/>
            <a:ext cx="1726500" cy="6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6"/>
          <p:cNvCxnSpPr/>
          <p:nvPr/>
        </p:nvCxnSpPr>
        <p:spPr>
          <a:xfrm flipH="1" rot="10800000">
            <a:off x="4862250" y="4804225"/>
            <a:ext cx="751500" cy="180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6"/>
          <p:cNvSpPr txBox="1"/>
          <p:nvPr/>
        </p:nvSpPr>
        <p:spPr>
          <a:xfrm>
            <a:off x="5005375" y="4254025"/>
            <a:ext cx="6084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Json code</a:t>
            </a:r>
            <a:endParaRPr/>
          </a:p>
          <a:p>
            <a:pPr indent="0" lvl="0" marL="0" rtl="0" algn="l">
              <a:spcBef>
                <a:spcPts val="0"/>
              </a:spcBef>
              <a:spcAft>
                <a:spcPts val="0"/>
              </a:spcAft>
              <a:buNone/>
            </a:pPr>
            <a:r>
              <a:t/>
            </a:r>
            <a:endParaRPr/>
          </a:p>
        </p:txBody>
      </p:sp>
      <p:sp>
        <p:nvSpPr>
          <p:cNvPr id="187" name="Google Shape;187;p26"/>
          <p:cNvSpPr txBox="1"/>
          <p:nvPr/>
        </p:nvSpPr>
        <p:spPr>
          <a:xfrm>
            <a:off x="5810450" y="4397150"/>
            <a:ext cx="17265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Action initiation/Response generation</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p:nvPr/>
        </p:nvSpPr>
        <p:spPr>
          <a:xfrm>
            <a:off x="2817775" y="2608450"/>
            <a:ext cx="20127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type="title"/>
          </p:nvPr>
        </p:nvSpPr>
        <p:spPr>
          <a:xfrm>
            <a:off x="727650" y="56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generator</a:t>
            </a:r>
            <a:endParaRPr/>
          </a:p>
        </p:txBody>
      </p:sp>
      <p:sp>
        <p:nvSpPr>
          <p:cNvPr id="194" name="Google Shape;194;p27"/>
          <p:cNvSpPr/>
          <p:nvPr/>
        </p:nvSpPr>
        <p:spPr>
          <a:xfrm>
            <a:off x="818700" y="1615200"/>
            <a:ext cx="14670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txBox="1"/>
          <p:nvPr/>
        </p:nvSpPr>
        <p:spPr>
          <a:xfrm>
            <a:off x="939625" y="1687100"/>
            <a:ext cx="12972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Json Input</a:t>
            </a:r>
            <a:endParaRPr b="1"/>
          </a:p>
        </p:txBody>
      </p:sp>
      <p:sp>
        <p:nvSpPr>
          <p:cNvPr id="196" name="Google Shape;196;p27"/>
          <p:cNvSpPr/>
          <p:nvPr/>
        </p:nvSpPr>
        <p:spPr>
          <a:xfrm>
            <a:off x="3211375" y="1543975"/>
            <a:ext cx="1297200" cy="760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txBox="1"/>
          <p:nvPr/>
        </p:nvSpPr>
        <p:spPr>
          <a:xfrm>
            <a:off x="3560225" y="1794425"/>
            <a:ext cx="5724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txBox="1"/>
          <p:nvPr/>
        </p:nvSpPr>
        <p:spPr>
          <a:xfrm>
            <a:off x="3524450" y="1785475"/>
            <a:ext cx="6708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txBox="1"/>
          <p:nvPr/>
        </p:nvSpPr>
        <p:spPr>
          <a:xfrm>
            <a:off x="3341250" y="1580275"/>
            <a:ext cx="10824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Action</a:t>
            </a:r>
            <a:endParaRPr b="1" sz="1000"/>
          </a:p>
          <a:p>
            <a:pPr indent="0" lvl="0" marL="0" rtl="0" algn="ctr">
              <a:spcBef>
                <a:spcPts val="0"/>
              </a:spcBef>
              <a:spcAft>
                <a:spcPts val="0"/>
              </a:spcAft>
              <a:buNone/>
            </a:pPr>
            <a:r>
              <a:rPr b="1" lang="en" sz="1000"/>
              <a:t>Or</a:t>
            </a:r>
            <a:endParaRPr b="1" sz="1000"/>
          </a:p>
          <a:p>
            <a:pPr indent="0" lvl="0" marL="0" rtl="0" algn="ctr">
              <a:spcBef>
                <a:spcPts val="0"/>
              </a:spcBef>
              <a:spcAft>
                <a:spcPts val="0"/>
              </a:spcAft>
              <a:buNone/>
            </a:pPr>
            <a:r>
              <a:rPr b="1" lang="en" sz="1000"/>
              <a:t>Response</a:t>
            </a:r>
            <a:endParaRPr b="1" sz="1000"/>
          </a:p>
        </p:txBody>
      </p:sp>
      <p:sp>
        <p:nvSpPr>
          <p:cNvPr id="200" name="Google Shape;200;p27"/>
          <p:cNvSpPr/>
          <p:nvPr/>
        </p:nvSpPr>
        <p:spPr>
          <a:xfrm>
            <a:off x="5716025" y="1704975"/>
            <a:ext cx="1869600" cy="59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nvSpPr>
        <p:spPr>
          <a:xfrm>
            <a:off x="5886000" y="1848100"/>
            <a:ext cx="15387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Action Analysis</a:t>
            </a:r>
            <a:endParaRPr b="1"/>
          </a:p>
        </p:txBody>
      </p:sp>
      <p:sp>
        <p:nvSpPr>
          <p:cNvPr id="202" name="Google Shape;202;p27"/>
          <p:cNvSpPr txBox="1"/>
          <p:nvPr/>
        </p:nvSpPr>
        <p:spPr>
          <a:xfrm>
            <a:off x="2835675" y="2568025"/>
            <a:ext cx="20127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Response generation from  db info</a:t>
            </a:r>
            <a:endParaRPr b="1"/>
          </a:p>
        </p:txBody>
      </p:sp>
      <p:pic>
        <p:nvPicPr>
          <p:cNvPr id="203" name="Google Shape;203;p27"/>
          <p:cNvPicPr preferRelativeResize="0"/>
          <p:nvPr/>
        </p:nvPicPr>
        <p:blipFill>
          <a:blip r:embed="rId3">
            <a:alphaModFix/>
          </a:blip>
          <a:stretch>
            <a:fillRect/>
          </a:stretch>
        </p:blipFill>
        <p:spPr>
          <a:xfrm>
            <a:off x="957525" y="2634900"/>
            <a:ext cx="760200" cy="760200"/>
          </a:xfrm>
          <a:prstGeom prst="rect">
            <a:avLst/>
          </a:prstGeom>
          <a:noFill/>
          <a:ln>
            <a:noFill/>
          </a:ln>
        </p:spPr>
      </p:pic>
      <p:sp>
        <p:nvSpPr>
          <p:cNvPr id="204" name="Google Shape;204;p27"/>
          <p:cNvSpPr/>
          <p:nvPr/>
        </p:nvSpPr>
        <p:spPr>
          <a:xfrm>
            <a:off x="1717725" y="2739350"/>
            <a:ext cx="1073400" cy="429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751800" y="2733675"/>
            <a:ext cx="18696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nvSpPr>
        <p:spPr>
          <a:xfrm>
            <a:off x="5903875" y="2867850"/>
            <a:ext cx="15387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Perform Action</a:t>
            </a:r>
            <a:endParaRPr b="1"/>
          </a:p>
        </p:txBody>
      </p:sp>
      <p:sp>
        <p:nvSpPr>
          <p:cNvPr id="207" name="Google Shape;207;p27"/>
          <p:cNvSpPr/>
          <p:nvPr/>
        </p:nvSpPr>
        <p:spPr>
          <a:xfrm>
            <a:off x="2898275" y="3762375"/>
            <a:ext cx="1869600" cy="4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5716025" y="3762375"/>
            <a:ext cx="1869600" cy="4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Pass Confirmative String Output</a:t>
            </a:r>
            <a:endParaRPr b="1"/>
          </a:p>
        </p:txBody>
      </p:sp>
      <p:sp>
        <p:nvSpPr>
          <p:cNvPr id="209" name="Google Shape;209;p27"/>
          <p:cNvSpPr txBox="1"/>
          <p:nvPr/>
        </p:nvSpPr>
        <p:spPr>
          <a:xfrm>
            <a:off x="2898275" y="3860775"/>
            <a:ext cx="1869600" cy="3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Pass String Output</a:t>
            </a:r>
            <a:endParaRPr b="1"/>
          </a:p>
        </p:txBody>
      </p:sp>
      <p:cxnSp>
        <p:nvCxnSpPr>
          <p:cNvPr id="210" name="Google Shape;210;p27"/>
          <p:cNvCxnSpPr/>
          <p:nvPr/>
        </p:nvCxnSpPr>
        <p:spPr>
          <a:xfrm>
            <a:off x="2236825" y="1928600"/>
            <a:ext cx="934500" cy="177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7"/>
          <p:cNvCxnSpPr>
            <a:stCxn id="196" idx="3"/>
          </p:cNvCxnSpPr>
          <p:nvPr/>
        </p:nvCxnSpPr>
        <p:spPr>
          <a:xfrm>
            <a:off x="4508575" y="1924075"/>
            <a:ext cx="1064400" cy="225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7"/>
          <p:cNvCxnSpPr>
            <a:stCxn id="196" idx="2"/>
            <a:endCxn id="202" idx="0"/>
          </p:cNvCxnSpPr>
          <p:nvPr/>
        </p:nvCxnSpPr>
        <p:spPr>
          <a:xfrm flipH="1">
            <a:off x="3841975" y="2304175"/>
            <a:ext cx="18000" cy="2640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7"/>
          <p:cNvCxnSpPr>
            <a:endCxn id="207" idx="0"/>
          </p:cNvCxnSpPr>
          <p:nvPr/>
        </p:nvCxnSpPr>
        <p:spPr>
          <a:xfrm flipH="1">
            <a:off x="3833075" y="3103275"/>
            <a:ext cx="9000" cy="6591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7"/>
          <p:cNvCxnSpPr>
            <a:stCxn id="200" idx="2"/>
          </p:cNvCxnSpPr>
          <p:nvPr/>
        </p:nvCxnSpPr>
        <p:spPr>
          <a:xfrm>
            <a:off x="6650825" y="2302875"/>
            <a:ext cx="4500" cy="2877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7"/>
          <p:cNvCxnSpPr>
            <a:stCxn id="205" idx="2"/>
          </p:cNvCxnSpPr>
          <p:nvPr/>
        </p:nvCxnSpPr>
        <p:spPr>
          <a:xfrm>
            <a:off x="6686600" y="3268875"/>
            <a:ext cx="4500" cy="3414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7"/>
          <p:cNvCxnSpPr/>
          <p:nvPr/>
        </p:nvCxnSpPr>
        <p:spPr>
          <a:xfrm>
            <a:off x="5848400" y="4259475"/>
            <a:ext cx="4500" cy="3414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7"/>
          <p:cNvCxnSpPr/>
          <p:nvPr/>
        </p:nvCxnSpPr>
        <p:spPr>
          <a:xfrm>
            <a:off x="4652060" y="4259475"/>
            <a:ext cx="4500" cy="3414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7"/>
          <p:cNvSpPr/>
          <p:nvPr/>
        </p:nvSpPr>
        <p:spPr>
          <a:xfrm>
            <a:off x="3765975" y="4576400"/>
            <a:ext cx="30591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nvSpPr>
        <p:spPr>
          <a:xfrm>
            <a:off x="4105900" y="4674800"/>
            <a:ext cx="24063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Text to Voice System</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TO VOICE SYSTEM</a:t>
            </a:r>
            <a:endParaRPr/>
          </a:p>
        </p:txBody>
      </p:sp>
      <p:pic>
        <p:nvPicPr>
          <p:cNvPr id="225" name="Google Shape;225;p28"/>
          <p:cNvPicPr preferRelativeResize="0"/>
          <p:nvPr/>
        </p:nvPicPr>
        <p:blipFill>
          <a:blip r:embed="rId3">
            <a:alphaModFix/>
          </a:blip>
          <a:stretch>
            <a:fillRect/>
          </a:stretch>
        </p:blipFill>
        <p:spPr>
          <a:xfrm>
            <a:off x="999875" y="1511038"/>
            <a:ext cx="6858000" cy="2828925"/>
          </a:xfrm>
          <a:prstGeom prst="rect">
            <a:avLst/>
          </a:prstGeom>
          <a:noFill/>
          <a:ln>
            <a:noFill/>
          </a:ln>
        </p:spPr>
      </p:pic>
      <p:sp>
        <p:nvSpPr>
          <p:cNvPr id="226" name="Google Shape;226;p28"/>
          <p:cNvSpPr txBox="1"/>
          <p:nvPr/>
        </p:nvSpPr>
        <p:spPr>
          <a:xfrm>
            <a:off x="510875" y="3385600"/>
            <a:ext cx="89364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Ping, Wei, et al. "Deep voice 3: Scaling text-to-speech with convolutional sequence learning." (2018).</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32" name="Google Shape;232;p29"/>
          <p:cNvSpPr txBox="1"/>
          <p:nvPr>
            <p:ph idx="1" type="body"/>
          </p:nvPr>
        </p:nvSpPr>
        <p:spPr>
          <a:xfrm>
            <a:off x="729450" y="1316875"/>
            <a:ext cx="7688700" cy="38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Introduction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Existing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Proposed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a:t>
            </a:r>
            <a:r>
              <a:rPr lang="en" sz="1800">
                <a:solidFill>
                  <a:srgbClr val="000000"/>
                </a:solidFill>
              </a:rPr>
              <a:t>esign</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Conclusion</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Reference</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38" name="Google Shape;238;p30"/>
          <p:cNvSpPr txBox="1"/>
          <p:nvPr>
            <p:ph idx="1" type="body"/>
          </p:nvPr>
        </p:nvSpPr>
        <p:spPr>
          <a:xfrm>
            <a:off x="577050" y="13930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We propose a system where the input is taken and processed through a GMM with RNN Network then the output is processed by a Query processing system based on NLP</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 output generated is then processed through the deepspeech model to generate output speech</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244" name="Google Shape;244;p31"/>
          <p:cNvSpPr txBox="1"/>
          <p:nvPr>
            <p:ph idx="1" type="body"/>
          </p:nvPr>
        </p:nvSpPr>
        <p:spPr>
          <a:xfrm>
            <a:off x="729450" y="1316875"/>
            <a:ext cx="7688700" cy="38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Introduction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Existing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Proposed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Design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Conclusion</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Reference</a:t>
            </a:r>
            <a:endParaRPr b="1"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63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727650" y="13691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a:solidFill>
                  <a:srgbClr val="000000"/>
                </a:solidFill>
              </a:rPr>
              <a:t>Introduction</a:t>
            </a:r>
            <a:endParaRPr b="1">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Existing system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Proposed System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System architecture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Algorithm design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Database design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Data flow diagram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Conclusion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Reference</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500975" y="594325"/>
            <a:ext cx="7949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50" name="Google Shape;250;p32"/>
          <p:cNvSpPr txBox="1"/>
          <p:nvPr>
            <p:ph idx="1" type="body"/>
          </p:nvPr>
        </p:nvSpPr>
        <p:spPr>
          <a:xfrm>
            <a:off x="156625" y="964900"/>
            <a:ext cx="8716800" cy="3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[1]   “</a:t>
            </a:r>
            <a:r>
              <a:rPr i="1" lang="en" sz="1400">
                <a:solidFill>
                  <a:schemeClr val="accent3"/>
                </a:solidFill>
                <a:highlight>
                  <a:schemeClr val="lt1"/>
                </a:highlight>
              </a:rPr>
              <a:t>Anusuya, M. A., and Shriniwas K. Katti. "Speech recognition by machine, a review.</a:t>
            </a:r>
            <a:r>
              <a:rPr lang="en" sz="1400">
                <a:solidFill>
                  <a:schemeClr val="accent3"/>
                </a:solidFill>
                <a:highlight>
                  <a:schemeClr val="lt1"/>
                </a:highlight>
              </a:rPr>
              <a:t>" </a:t>
            </a:r>
            <a:r>
              <a:rPr i="1" lang="en" sz="1400">
                <a:solidFill>
                  <a:schemeClr val="accent3"/>
                </a:solidFill>
                <a:highlight>
                  <a:schemeClr val="lt1"/>
                </a:highlight>
              </a:rPr>
              <a:t>arXiv      preprintarXiv:1001.2267</a:t>
            </a:r>
            <a:r>
              <a:rPr lang="en" sz="1400">
                <a:solidFill>
                  <a:schemeClr val="accent3"/>
                </a:solidFill>
                <a:highlight>
                  <a:schemeClr val="lt1"/>
                </a:highlight>
              </a:rPr>
              <a:t> (2010).Khilari, Prachi, and V. P. Bhope. "A review on speech to text conversion   methods." </a:t>
            </a:r>
            <a:r>
              <a:rPr i="1" lang="en" sz="1400">
                <a:solidFill>
                  <a:schemeClr val="accent3"/>
                </a:solidFill>
                <a:highlight>
                  <a:schemeClr val="lt1"/>
                </a:highlight>
              </a:rPr>
              <a:t>International Journal of Advanced Research in Computer Engineering &amp; Technology</a:t>
            </a:r>
            <a:r>
              <a:rPr lang="en" sz="1400">
                <a:solidFill>
                  <a:schemeClr val="accent3"/>
                </a:solidFill>
                <a:highlight>
                  <a:schemeClr val="lt1"/>
                </a:highlight>
              </a:rPr>
              <a:t> 4.7 (2015).</a:t>
            </a:r>
            <a:endParaRPr sz="1400">
              <a:solidFill>
                <a:schemeClr val="accent3"/>
              </a:solidFill>
              <a:highlight>
                <a:schemeClr val="lt1"/>
              </a:highlight>
            </a:endParaRPr>
          </a:p>
          <a:p>
            <a:pPr indent="0" lvl="0" marL="0" rtl="0" algn="l">
              <a:spcBef>
                <a:spcPts val="1600"/>
              </a:spcBef>
              <a:spcAft>
                <a:spcPts val="0"/>
              </a:spcAft>
              <a:buNone/>
            </a:pPr>
            <a:r>
              <a:rPr lang="en" sz="1400">
                <a:solidFill>
                  <a:schemeClr val="accent3"/>
                </a:solidFill>
                <a:highlight>
                  <a:schemeClr val="lt1"/>
                </a:highlight>
              </a:rPr>
              <a:t>[2] “ </a:t>
            </a:r>
            <a:r>
              <a:rPr i="1" lang="en" sz="1400">
                <a:solidFill>
                  <a:schemeClr val="accent3"/>
                </a:solidFill>
                <a:highlight>
                  <a:schemeClr val="lt1"/>
                </a:highlight>
              </a:rPr>
              <a:t>Application of prosody modiﬁcation for Speech Recognition in different Emotion conditions”</a:t>
            </a:r>
            <a:r>
              <a:rPr lang="en" sz="1400">
                <a:solidFill>
                  <a:schemeClr val="accent3"/>
                </a:solidFill>
                <a:highlight>
                  <a:schemeClr val="lt1"/>
                </a:highlight>
              </a:rPr>
              <a:t>,</a:t>
            </a:r>
            <a:r>
              <a:rPr lang="en" sz="1400">
                <a:solidFill>
                  <a:schemeClr val="accent3"/>
                </a:solidFill>
              </a:rPr>
              <a:t>V. V. Vidyadhara Raju, P. Gangamohan, Suryakanth V Gangashetty, and Anil kumar Vuppala</a:t>
            </a:r>
            <a:endParaRPr sz="1400">
              <a:solidFill>
                <a:schemeClr val="accent3"/>
              </a:solidFill>
            </a:endParaRPr>
          </a:p>
          <a:p>
            <a:pPr indent="0" lvl="0" marL="0" rtl="0" algn="l">
              <a:spcBef>
                <a:spcPts val="1600"/>
              </a:spcBef>
              <a:spcAft>
                <a:spcPts val="0"/>
              </a:spcAft>
              <a:buNone/>
            </a:pPr>
            <a:r>
              <a:rPr lang="en" sz="1400">
                <a:solidFill>
                  <a:schemeClr val="accent3"/>
                </a:solidFill>
              </a:rPr>
              <a:t>[3]   R.K.Moore, “</a:t>
            </a:r>
            <a:r>
              <a:rPr i="1" lang="en" sz="1400">
                <a:solidFill>
                  <a:schemeClr val="accent3"/>
                </a:solidFill>
              </a:rPr>
              <a:t>Twenty things we still don t know about speech</a:t>
            </a:r>
            <a:r>
              <a:rPr lang="en" sz="1400">
                <a:solidFill>
                  <a:schemeClr val="accent3"/>
                </a:solidFill>
              </a:rPr>
              <a:t>” Proc.CRIM/ FORWISS Workshop on Progress and Prospects of speech Research an Technology , 1994. </a:t>
            </a:r>
            <a:endParaRPr sz="1400">
              <a:solidFill>
                <a:schemeClr val="accent3"/>
              </a:solidFill>
            </a:endParaRPr>
          </a:p>
          <a:p>
            <a:pPr indent="0" lvl="0" marL="0" rtl="0" algn="l">
              <a:spcBef>
                <a:spcPts val="1600"/>
              </a:spcBef>
              <a:spcAft>
                <a:spcPts val="0"/>
              </a:spcAft>
              <a:buNone/>
            </a:pPr>
            <a:r>
              <a:rPr lang="en" sz="1400">
                <a:solidFill>
                  <a:schemeClr val="accent3"/>
                </a:solidFill>
                <a:highlight>
                  <a:schemeClr val="lt1"/>
                </a:highlight>
              </a:rPr>
              <a:t>[4]   Hannun, Awni, et al. "</a:t>
            </a:r>
            <a:r>
              <a:rPr i="1" lang="en" sz="1400">
                <a:solidFill>
                  <a:schemeClr val="accent3"/>
                </a:solidFill>
                <a:highlight>
                  <a:schemeClr val="lt1"/>
                </a:highlight>
              </a:rPr>
              <a:t>Deep speech: Scaling up end-to-end speech recognition.</a:t>
            </a:r>
            <a:r>
              <a:rPr lang="en" sz="1400">
                <a:solidFill>
                  <a:schemeClr val="accent3"/>
                </a:solidFill>
                <a:highlight>
                  <a:schemeClr val="lt1"/>
                </a:highlight>
              </a:rPr>
              <a:t>" </a:t>
            </a:r>
            <a:r>
              <a:rPr i="1" lang="en" sz="1400">
                <a:solidFill>
                  <a:schemeClr val="accent3"/>
                </a:solidFill>
                <a:highlight>
                  <a:schemeClr val="lt1"/>
                </a:highlight>
              </a:rPr>
              <a:t>arXiv preprint arXiv:1412.5567</a:t>
            </a:r>
            <a:r>
              <a:rPr lang="en" sz="1400">
                <a:solidFill>
                  <a:schemeClr val="accent3"/>
                </a:solidFill>
                <a:highlight>
                  <a:schemeClr val="lt1"/>
                </a:highlight>
              </a:rPr>
              <a:t> (2014).</a:t>
            </a:r>
            <a:endParaRPr sz="1400">
              <a:solidFill>
                <a:schemeClr val="accent3"/>
              </a:solidFill>
              <a:highlight>
                <a:schemeClr val="lt1"/>
              </a:highlight>
            </a:endParaRPr>
          </a:p>
          <a:p>
            <a:pPr indent="0" lvl="0" marL="0" rtl="0" algn="l">
              <a:spcBef>
                <a:spcPts val="1600"/>
              </a:spcBef>
              <a:spcAft>
                <a:spcPts val="0"/>
              </a:spcAft>
              <a:buNone/>
            </a:pPr>
            <a:r>
              <a:rPr lang="en" sz="1400">
                <a:solidFill>
                  <a:schemeClr val="accent3"/>
                </a:solidFill>
                <a:highlight>
                  <a:srgbClr val="FFFFFF"/>
                </a:highlight>
              </a:rPr>
              <a:t>[5]   </a:t>
            </a:r>
            <a:r>
              <a:rPr lang="en" sz="1400">
                <a:solidFill>
                  <a:schemeClr val="accent3"/>
                </a:solidFill>
                <a:highlight>
                  <a:srgbClr val="FFFFFF"/>
                </a:highlight>
              </a:rPr>
              <a:t>Ping, Wei, et al. "</a:t>
            </a:r>
            <a:r>
              <a:rPr i="1" lang="en" sz="1400">
                <a:solidFill>
                  <a:schemeClr val="accent3"/>
                </a:solidFill>
                <a:highlight>
                  <a:srgbClr val="FFFFFF"/>
                </a:highlight>
              </a:rPr>
              <a:t>Deep voice 3: Scaling text-to-speech with convolutional sequence learning.</a:t>
            </a:r>
            <a:r>
              <a:rPr lang="en" sz="1400">
                <a:solidFill>
                  <a:schemeClr val="accent3"/>
                </a:solidFill>
                <a:highlight>
                  <a:srgbClr val="FFFFFF"/>
                </a:highlight>
              </a:rPr>
              <a:t>"</a:t>
            </a:r>
            <a:r>
              <a:rPr lang="en" sz="1400">
                <a:solidFill>
                  <a:schemeClr val="accent3"/>
                </a:solidFill>
                <a:highlight>
                  <a:srgbClr val="FFFFFF"/>
                </a:highlight>
              </a:rPr>
              <a:t> (2018)</a:t>
            </a:r>
            <a:endParaRPr sz="1400">
              <a:solidFill>
                <a:schemeClr val="accent3"/>
              </a:solidFill>
              <a:highlight>
                <a:schemeClr val="lt1"/>
              </a:highlight>
            </a:endParaRPr>
          </a:p>
          <a:p>
            <a:pPr indent="0" lvl="0" marL="0" rtl="0" algn="l">
              <a:spcBef>
                <a:spcPts val="1600"/>
              </a:spcBef>
              <a:spcAft>
                <a:spcPts val="0"/>
              </a:spcAft>
              <a:buNone/>
            </a:pPr>
            <a:r>
              <a:t/>
            </a:r>
            <a:endParaRPr sz="1400">
              <a:solidFill>
                <a:schemeClr val="accent3"/>
              </a:solidFill>
            </a:endParaRPr>
          </a:p>
          <a:p>
            <a:pPr indent="0" lvl="0" marL="0" rtl="0" algn="l">
              <a:spcBef>
                <a:spcPts val="1600"/>
              </a:spcBef>
              <a:spcAft>
                <a:spcPts val="1600"/>
              </a:spcAft>
              <a:buNone/>
            </a:pPr>
            <a:r>
              <a:t/>
            </a:r>
            <a:endParaRPr sz="1050">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Queries?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191250" y="382325"/>
            <a:ext cx="8252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Speech recognition</a:t>
            </a:r>
            <a:endParaRPr b="1"/>
          </a:p>
        </p:txBody>
      </p:sp>
      <p:sp>
        <p:nvSpPr>
          <p:cNvPr id="100" name="Google Shape;100;p15"/>
          <p:cNvSpPr txBox="1"/>
          <p:nvPr>
            <p:ph idx="1" type="subTitle"/>
          </p:nvPr>
        </p:nvSpPr>
        <p:spPr>
          <a:xfrm>
            <a:off x="348600" y="1722525"/>
            <a:ext cx="8446800" cy="21693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a:t>
            </a:r>
            <a:r>
              <a:rPr b="1" lang="en" sz="2400">
                <a:solidFill>
                  <a:schemeClr val="dk1"/>
                </a:solidFill>
              </a:rPr>
              <a:t>Speech recognition</a:t>
            </a:r>
            <a:r>
              <a:rPr lang="en" sz="2400">
                <a:solidFill>
                  <a:schemeClr val="dk1"/>
                </a:solidFill>
              </a:rPr>
              <a:t> is the ability of a machine or program to identify words and phrases in spoken language and convert them to a machine-readable format.</a:t>
            </a:r>
            <a:endParaRPr sz="2400">
              <a:solidFill>
                <a:schemeClr val="dk1"/>
              </a:solidFill>
            </a:endParaRPr>
          </a:p>
          <a:p>
            <a:pPr indent="0" lvl="0" marL="0" rtl="0" algn="l">
              <a:spcBef>
                <a:spcPts val="0"/>
              </a:spcBef>
              <a:spcAft>
                <a:spcPts val="0"/>
              </a:spcAft>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409500" y="409275"/>
            <a:ext cx="8325000" cy="10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Disadvantages</a:t>
            </a:r>
            <a:endParaRPr b="1"/>
          </a:p>
        </p:txBody>
      </p:sp>
      <p:sp>
        <p:nvSpPr>
          <p:cNvPr id="106" name="Google Shape;106;p16"/>
          <p:cNvSpPr txBox="1"/>
          <p:nvPr>
            <p:ph idx="1" type="subTitle"/>
          </p:nvPr>
        </p:nvSpPr>
        <p:spPr>
          <a:xfrm>
            <a:off x="409500" y="1758675"/>
            <a:ext cx="8422800" cy="1868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400">
                <a:solidFill>
                  <a:schemeClr val="dk1"/>
                </a:solidFill>
              </a:rPr>
              <a:t>•Background Noise Interference</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•Time Costs and Productivity</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•Accents and Speech Recognition</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•Requires large amounts of memory</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400">
                <a:solidFill>
                  <a:schemeClr val="dk1"/>
                </a:solidFill>
              </a:rPr>
              <a:t>•Requires each user to train software to recognize voice</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p>
          <a:p>
            <a:pPr indent="0" lvl="0" marL="0" rtl="0" algn="l">
              <a:lnSpc>
                <a:spcPct val="90000"/>
              </a:lnSpc>
              <a:spcBef>
                <a:spcPts val="1000"/>
              </a:spcBef>
              <a:spcAft>
                <a:spcPts val="0"/>
              </a:spcAft>
              <a:buClr>
                <a:schemeClr val="dk1"/>
              </a:buClr>
              <a:buSzPts val="1100"/>
              <a:buFont typeface="Arial"/>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12" name="Google Shape;112;p17"/>
          <p:cNvSpPr txBox="1"/>
          <p:nvPr>
            <p:ph idx="1" type="body"/>
          </p:nvPr>
        </p:nvSpPr>
        <p:spPr>
          <a:xfrm>
            <a:off x="729450" y="1316875"/>
            <a:ext cx="7688700" cy="38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Introduction</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Existing system</a:t>
            </a:r>
            <a:endParaRPr b="1"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Proposed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Design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Conclusion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Reference</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nvSpPr>
        <p:spPr>
          <a:xfrm>
            <a:off x="413400" y="166325"/>
            <a:ext cx="8478600" cy="48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METHODS USED IN EXISTING SYSTEM</a:t>
            </a:r>
            <a:endParaRPr b="1" sz="3600"/>
          </a:p>
        </p:txBody>
      </p:sp>
      <p:sp>
        <p:nvSpPr>
          <p:cNvPr id="118" name="Google Shape;118;p18"/>
          <p:cNvSpPr txBox="1"/>
          <p:nvPr/>
        </p:nvSpPr>
        <p:spPr>
          <a:xfrm>
            <a:off x="494025" y="1557575"/>
            <a:ext cx="8478600" cy="348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Acoustic model</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Automatic Speech Recognition (ASR)</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Support Vector Machine(SVM)</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0" lvl="0" marL="914400" rtl="0" algn="just">
              <a:lnSpc>
                <a:spcPct val="115000"/>
              </a:lnSpc>
              <a:spcBef>
                <a:spcPts val="0"/>
              </a:spcBef>
              <a:spcAft>
                <a:spcPts val="0"/>
              </a:spcAft>
              <a:buNone/>
            </a:pPr>
            <a:r>
              <a:t/>
            </a:r>
            <a:endParaRPr sz="3000">
              <a:solidFill>
                <a:schemeClr val="dk1"/>
              </a:solidFill>
            </a:endParaRPr>
          </a:p>
          <a:p>
            <a:pPr indent="0" lvl="0" marL="457200" rtl="0" algn="l">
              <a:spcBef>
                <a:spcPts val="1600"/>
              </a:spcBef>
              <a:spcAft>
                <a:spcPts val="0"/>
              </a:spcAft>
              <a:buNone/>
            </a:pPr>
            <a:r>
              <a:t/>
            </a:r>
            <a:endParaRPr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19550" y="510300"/>
            <a:ext cx="88398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DISADVANTAGES OF EXISTING SYSTEM</a:t>
            </a:r>
            <a:endParaRPr/>
          </a:p>
          <a:p>
            <a:pPr indent="0" lvl="0" marL="0" rtl="0" algn="ctr">
              <a:spcBef>
                <a:spcPts val="0"/>
              </a:spcBef>
              <a:spcAft>
                <a:spcPts val="0"/>
              </a:spcAft>
              <a:buNone/>
            </a:pPr>
            <a:r>
              <a:t/>
            </a:r>
            <a:endParaRPr/>
          </a:p>
        </p:txBody>
      </p:sp>
      <p:sp>
        <p:nvSpPr>
          <p:cNvPr id="124" name="Google Shape;124;p19"/>
          <p:cNvSpPr txBox="1"/>
          <p:nvPr>
            <p:ph idx="1" type="body"/>
          </p:nvPr>
        </p:nvSpPr>
        <p:spPr>
          <a:xfrm>
            <a:off x="729450" y="1379125"/>
            <a:ext cx="7688700" cy="20466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rPr>
              <a:t>Doesn’t support Spontaneous Speech recognition.</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May have more WER (Word Error Rate) than other models.</a:t>
            </a:r>
            <a:endParaRPr sz="2400">
              <a:solidFill>
                <a:schemeClr val="dk1"/>
              </a:solidFill>
            </a:endParaRPr>
          </a:p>
          <a:p>
            <a:pPr indent="-381000" lvl="0" marL="457200" rtl="0" algn="just">
              <a:spcBef>
                <a:spcPts val="0"/>
              </a:spcBef>
              <a:spcAft>
                <a:spcPts val="0"/>
              </a:spcAft>
              <a:buClr>
                <a:schemeClr val="dk1"/>
              </a:buClr>
              <a:buSzPts val="2400"/>
              <a:buChar char="●"/>
            </a:pPr>
            <a:r>
              <a:rPr lang="en" sz="2400">
                <a:solidFill>
                  <a:schemeClr val="dk1"/>
                </a:solidFill>
              </a:rPr>
              <a:t>The database used is a limited vocabulary.</a:t>
            </a:r>
            <a:endParaRPr sz="2400">
              <a:solidFill>
                <a:schemeClr val="dk1"/>
              </a:solidFill>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rPr>
              <a:t>Cannot be  applied to task involving variable length data classification</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462000" y="2545175"/>
            <a:ext cx="8223600" cy="638250"/>
          </a:xfrm>
          <a:prstGeom prst="rect">
            <a:avLst/>
          </a:prstGeom>
          <a:noFill/>
          <a:ln>
            <a:noFill/>
          </a:ln>
        </p:spPr>
      </p:pic>
      <p:sp>
        <p:nvSpPr>
          <p:cNvPr id="130" name="Google Shape;130;p20"/>
          <p:cNvSpPr txBox="1"/>
          <p:nvPr/>
        </p:nvSpPr>
        <p:spPr>
          <a:xfrm>
            <a:off x="384675" y="648775"/>
            <a:ext cx="35781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3000"/>
              <a:t>System Layout</a:t>
            </a:r>
            <a:endParaRPr b="1" sz="3000"/>
          </a:p>
          <a:p>
            <a:pPr indent="0" lvl="0" marL="0" rtl="0" algn="l">
              <a:spcBef>
                <a:spcPts val="0"/>
              </a:spcBef>
              <a:spcAft>
                <a:spcPts val="0"/>
              </a:spcAft>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136" name="Google Shape;136;p21"/>
          <p:cNvSpPr txBox="1"/>
          <p:nvPr>
            <p:ph idx="1" type="body"/>
          </p:nvPr>
        </p:nvSpPr>
        <p:spPr>
          <a:xfrm>
            <a:off x="727650" y="1317000"/>
            <a:ext cx="7688700" cy="38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Introduction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Existing system</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Proposed System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Design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Conclusion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Reference</a:t>
            </a:r>
            <a:endParaRPr sz="1800">
              <a:solidFill>
                <a:srgbClr val="000000"/>
              </a:solidFill>
            </a:endParaRPr>
          </a:p>
          <a:p>
            <a:pPr indent="0" lvl="0" marL="457200" rtl="0" algn="l">
              <a:spcBef>
                <a:spcPts val="1600"/>
              </a:spcBef>
              <a:spcAft>
                <a:spcPts val="1600"/>
              </a:spcAft>
              <a:buNone/>
            </a:pPr>
            <a:r>
              <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