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ource Code Pro" panose="020B060402020202020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580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8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30ce57e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30ce57e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30ce57e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30ce57e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30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0ce57eb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0ce57eb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04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0ce57eb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0ce57eb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38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30ce57eb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30ce57eb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11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64784696-6F54-404D-8879-8CA6E636F3BA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4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6DEF-C5D1-4BD8-AC23-927949A79B21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3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EBA-8667-44BC-A933-8D761687E16B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62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FDC-61D9-4620-863D-077F8925787D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F6F6-3CFF-47B6-8B8A-D6554AFD3F67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78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29E-679E-434B-B05A-2894159C2E48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8541-7C79-4DEE-A3C4-5E6C9543E671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56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FD2B-645B-43C1-825C-EB584E3C7007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24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C923-B974-4CF3-B302-75BD2FF6A935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07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9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68-85FD-4751-97C3-564CD7B279DC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5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2EB-5637-48C8-BFA2-42005C89FF71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5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17F-255F-444D-B383-B10014054595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5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22F1-7366-4C71-81B7-880C840D995F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EBC5-13F3-4AF3-9B0C-FCC66F2914EA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5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314-A4DD-4B15-80E0-EFBE7BC006DD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7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9BC-FBFD-4703-A417-02FD80C205DA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8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793-30EB-4332-83E5-003E9E0371BD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60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FC4CD-3BFB-4D51-AA20-10EC5E628448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8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y-nv/jetson-inference/blob/master/docs/pytorch-ssd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y-nv/jetson-inference/blob/master/docs/building-repo-2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220033" y="1458715"/>
            <a:ext cx="6593681" cy="17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latin typeface="Arial"/>
                <a:ea typeface="Arial"/>
                <a:cs typeface="Arial"/>
                <a:sym typeface="Arial"/>
              </a:rPr>
              <a:t>Trash Classification in Shopping </a:t>
            </a:r>
            <a:r>
              <a:rPr lang="en-GB" sz="3200" dirty="0" err="1" smtClean="0">
                <a:latin typeface="Arial"/>
                <a:ea typeface="Arial"/>
                <a:cs typeface="Arial"/>
                <a:sym typeface="Arial"/>
              </a:rPr>
              <a:t>CenteRs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980">
                <a:latin typeface="Arial"/>
                <a:ea typeface="Arial"/>
                <a:cs typeface="Arial"/>
                <a:sym typeface="Arial"/>
              </a:rPr>
              <a:t>Overview</a:t>
            </a:r>
            <a:endParaRPr sz="39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83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 smtClean="0">
                <a:latin typeface="Arial"/>
                <a:ea typeface="Arial"/>
                <a:cs typeface="Arial"/>
                <a:sym typeface="Arial"/>
              </a:rPr>
              <a:t>Problem:</a:t>
            </a:r>
            <a:endParaRPr lang="en-GB" sz="2100" dirty="0">
              <a:latin typeface="Arial"/>
              <a:ea typeface="Arial"/>
              <a:cs typeface="Arial"/>
              <a:sym typeface="Arial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 smtClean="0">
                <a:latin typeface="Arial"/>
                <a:ea typeface="Arial"/>
                <a:cs typeface="Arial"/>
                <a:sym typeface="Arial"/>
              </a:rPr>
              <a:t>Many people sometimes get confusion when choosing between recycling  bin and non-recycling bin for throwing </a:t>
            </a:r>
            <a:r>
              <a:rPr lang="en-US" sz="2100" dirty="0" smtClean="0">
                <a:latin typeface="Arial"/>
                <a:ea typeface="Arial"/>
                <a:cs typeface="Arial"/>
                <a:sym typeface="Arial"/>
              </a:rPr>
              <a:t>metal cans, plastic bottles, milk boxes after use.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/>
                <a:ea typeface="Arial"/>
                <a:cs typeface="Arial"/>
                <a:sym typeface="Arial"/>
              </a:rPr>
              <a:t>Many people don’t care about recycling or non-recycling when throwing trash after use.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buNone/>
            </a:pPr>
            <a:r>
              <a:rPr lang="en-GB" sz="2100" b="1" dirty="0" smtClean="0"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-GB" sz="2100" dirty="0" smtClean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100" dirty="0" smtClean="0">
                <a:latin typeface="Arial"/>
                <a:ea typeface="Arial"/>
                <a:cs typeface="Arial"/>
                <a:sym typeface="Arial"/>
              </a:rPr>
              <a:t>Smart bins can be used to detect and classify trash automatically.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-6434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Arial"/>
                <a:ea typeface="Arial"/>
                <a:cs typeface="Arial"/>
                <a:sym typeface="Arial"/>
              </a:rPr>
              <a:t>Solution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diagram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2" y="2115572"/>
            <a:ext cx="2144748" cy="286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56" y="2567430"/>
            <a:ext cx="1270822" cy="1004226"/>
          </a:xfrm>
          <a:prstGeom prst="rect">
            <a:avLst/>
          </a:prstGeom>
        </p:spPr>
      </p:pic>
      <p:sp>
        <p:nvSpPr>
          <p:cNvPr id="19" name="Left Brace 18"/>
          <p:cNvSpPr/>
          <p:nvPr/>
        </p:nvSpPr>
        <p:spPr>
          <a:xfrm>
            <a:off x="2915924" y="2005404"/>
            <a:ext cx="466249" cy="28602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5" y="2792074"/>
            <a:ext cx="827728" cy="5597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74" y="2682324"/>
            <a:ext cx="724621" cy="7744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04" y="3999125"/>
            <a:ext cx="916160" cy="554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30" y="1036940"/>
            <a:ext cx="621942" cy="621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30" y="874875"/>
            <a:ext cx="946073" cy="946073"/>
          </a:xfrm>
          <a:prstGeom prst="rect">
            <a:avLst/>
          </a:prstGeom>
        </p:spPr>
      </p:pic>
      <p:cxnSp>
        <p:nvCxnSpPr>
          <p:cNvPr id="30" name="Straight Connector 29"/>
          <p:cNvCxnSpPr>
            <a:stCxn id="28" idx="2"/>
            <a:endCxn id="4" idx="0"/>
          </p:cNvCxnSpPr>
          <p:nvPr/>
        </p:nvCxnSpPr>
        <p:spPr>
          <a:xfrm>
            <a:off x="5754367" y="1820948"/>
            <a:ext cx="0" cy="74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3"/>
            <a:endCxn id="4" idx="1"/>
          </p:cNvCxnSpPr>
          <p:nvPr/>
        </p:nvCxnSpPr>
        <p:spPr>
          <a:xfrm flipV="1">
            <a:off x="4299803" y="3069543"/>
            <a:ext cx="819153" cy="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3"/>
            <a:endCxn id="24" idx="1"/>
          </p:cNvCxnSpPr>
          <p:nvPr/>
        </p:nvCxnSpPr>
        <p:spPr>
          <a:xfrm>
            <a:off x="6389778" y="3069543"/>
            <a:ext cx="916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2"/>
            <a:endCxn id="25" idx="0"/>
          </p:cNvCxnSpPr>
          <p:nvPr/>
        </p:nvCxnSpPr>
        <p:spPr>
          <a:xfrm>
            <a:off x="5754367" y="3571656"/>
            <a:ext cx="6917" cy="427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1"/>
            <a:endCxn id="27" idx="3"/>
          </p:cNvCxnSpPr>
          <p:nvPr/>
        </p:nvCxnSpPr>
        <p:spPr>
          <a:xfrm flipH="1" flipV="1">
            <a:off x="2185072" y="1347911"/>
            <a:ext cx="30962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98598" y="2024585"/>
            <a:ext cx="52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Wifi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8768" y="1200839"/>
            <a:ext cx="120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5518" y="1037144"/>
            <a:ext cx="166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Notification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10435" y="3391795"/>
            <a:ext cx="119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CSI 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88105" y="3545683"/>
            <a:ext cx="119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Jetson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27065" y="3550212"/>
            <a:ext cx="119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DC motor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84809" y="4557852"/>
            <a:ext cx="163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Ultrasonic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Arial"/>
                <a:ea typeface="Arial"/>
                <a:cs typeface="Arial"/>
                <a:sym typeface="Arial"/>
              </a:rPr>
              <a:t>Feature workflow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91845" y="1006937"/>
            <a:ext cx="1359900" cy="172964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smtClean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Jetson </a:t>
            </a:r>
            <a:r>
              <a:rPr lang="en-GB" sz="1100" b="1" dirty="0" err="1" smtClean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nano</a:t>
            </a:r>
            <a:r>
              <a:rPr lang="en-GB" sz="1100" b="1" dirty="0" smtClean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 detects trash type via camera which is triggered by ultrasonic sensors when there is a people stands in front of the trash bin </a:t>
            </a:r>
            <a:endParaRPr sz="1100" b="1" dirty="0">
              <a:latin typeface="Arial" panose="020B0604020202020204" pitchFamily="34" charset="0"/>
              <a:ea typeface="Source Code Pro"/>
              <a:cs typeface="Arial" panose="020B0604020202020204" pitchFamily="34" charset="0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332895" y="1561411"/>
            <a:ext cx="1769100" cy="62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smtClean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Jetson </a:t>
            </a:r>
            <a:r>
              <a:rPr lang="en-GB" sz="1100" b="1" dirty="0" err="1" smtClean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nano</a:t>
            </a:r>
            <a:r>
              <a:rPr lang="en-GB" sz="1100" b="1" dirty="0" smtClean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 controls DC motor to open correct lid</a:t>
            </a:r>
            <a:endParaRPr sz="1100" b="1" dirty="0">
              <a:latin typeface="Arial" panose="020B0604020202020204" pitchFamily="34" charset="0"/>
              <a:ea typeface="Source Code Pro"/>
              <a:cs typeface="Arial" panose="020B0604020202020204" pitchFamily="34" charset="0"/>
              <a:sym typeface="Source Code Pr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476820" y="1561411"/>
            <a:ext cx="1961100" cy="62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100" b="1" dirty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Jetson </a:t>
            </a:r>
            <a:r>
              <a:rPr lang="en-GB" sz="1100" b="1" dirty="0" err="1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nano</a:t>
            </a:r>
            <a:r>
              <a:rPr lang="en-GB" sz="1100" b="1" dirty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reads ultrasonic sensor to check if the bin is full</a:t>
            </a:r>
            <a:endParaRPr lang="en-GB" sz="1100" b="1" dirty="0">
              <a:latin typeface="Arial" panose="020B0604020202020204" pitchFamily="34" charset="0"/>
              <a:ea typeface="Source Code Pro"/>
              <a:cs typeface="Arial" panose="020B0604020202020204" pitchFamily="34" charset="0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476820" y="3514686"/>
            <a:ext cx="1961100" cy="62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100" b="1" dirty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Jetson </a:t>
            </a:r>
            <a:r>
              <a:rPr lang="en-GB" sz="1100" b="1" dirty="0" err="1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nano</a:t>
            </a:r>
            <a:r>
              <a:rPr lang="en-GB" sz="1100" b="1" dirty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sends status to web server</a:t>
            </a:r>
            <a:endParaRPr lang="en-GB" sz="1100" b="1" dirty="0">
              <a:latin typeface="Arial" panose="020B0604020202020204" pitchFamily="34" charset="0"/>
              <a:ea typeface="Source Code Pro"/>
              <a:cs typeface="Arial" panose="020B0604020202020204" pitchFamily="34" charset="0"/>
              <a:sym typeface="Source Code Pr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200693" y="3514686"/>
            <a:ext cx="2164713" cy="62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100" b="1" dirty="0" smtClean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</a:rPr>
              <a:t>Web server sends notification to mobile app to update bin status</a:t>
            </a:r>
            <a:endParaRPr lang="en-GB" sz="1100" b="1" dirty="0">
              <a:latin typeface="Arial" panose="020B0604020202020204" pitchFamily="34" charset="0"/>
              <a:ea typeface="Source Code Pro"/>
              <a:cs typeface="Arial" panose="020B0604020202020204" pitchFamily="34" charset="0"/>
              <a:sym typeface="Source Code Pro"/>
            </a:endParaRPr>
          </a:p>
        </p:txBody>
      </p:sp>
      <p:cxnSp>
        <p:nvCxnSpPr>
          <p:cNvPr id="91" name="Google Shape;91;p16"/>
          <p:cNvCxnSpPr>
            <a:stCxn id="85" idx="3"/>
            <a:endCxn id="86" idx="1"/>
          </p:cNvCxnSpPr>
          <p:nvPr/>
        </p:nvCxnSpPr>
        <p:spPr>
          <a:xfrm>
            <a:off x="2051745" y="1871761"/>
            <a:ext cx="128115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86" idx="3"/>
            <a:endCxn id="87" idx="1"/>
          </p:cNvCxnSpPr>
          <p:nvPr/>
        </p:nvCxnSpPr>
        <p:spPr>
          <a:xfrm>
            <a:off x="5101995" y="1871761"/>
            <a:ext cx="137482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6"/>
          <p:cNvCxnSpPr>
            <a:stCxn id="87" idx="2"/>
            <a:endCxn id="88" idx="0"/>
          </p:cNvCxnSpPr>
          <p:nvPr/>
        </p:nvCxnSpPr>
        <p:spPr>
          <a:xfrm>
            <a:off x="7457370" y="2182111"/>
            <a:ext cx="0" cy="133257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88" idx="1"/>
            <a:endCxn id="89" idx="3"/>
          </p:cNvCxnSpPr>
          <p:nvPr/>
        </p:nvCxnSpPr>
        <p:spPr>
          <a:xfrm flipH="1">
            <a:off x="5365406" y="3825036"/>
            <a:ext cx="111141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Arial"/>
                <a:ea typeface="Arial"/>
                <a:cs typeface="Arial"/>
                <a:sym typeface="Arial"/>
              </a:rPr>
              <a:t>AI model on Jetson Nano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518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/>
                <a:ea typeface="Arial"/>
                <a:cs typeface="Arial"/>
                <a:sym typeface="Arial"/>
              </a:rPr>
              <a:t>SSD-</a:t>
            </a:r>
            <a:r>
              <a:rPr lang="en-US" sz="2100" dirty="0" err="1" smtClean="0">
                <a:latin typeface="Arial"/>
                <a:ea typeface="Arial"/>
                <a:cs typeface="Arial"/>
                <a:sym typeface="Arial"/>
              </a:rPr>
              <a:t>Mobilenet</a:t>
            </a:r>
            <a:r>
              <a:rPr lang="en-US" sz="2100" dirty="0" smtClean="0">
                <a:latin typeface="Arial"/>
                <a:ea typeface="Arial"/>
                <a:cs typeface="Arial"/>
                <a:sym typeface="Arial"/>
              </a:rPr>
              <a:t> is used to retrain following this guideline: </a:t>
            </a:r>
            <a:r>
              <a:rPr lang="en-US" sz="2400" dirty="0">
                <a:hlinkClick r:id="rId3"/>
              </a:rPr>
              <a:t>jetson-inference/docs/pytorch-ssd.md at master · dusty-</a:t>
            </a:r>
            <a:r>
              <a:rPr lang="en-US" sz="2400" dirty="0" err="1">
                <a:hlinkClick r:id="rId3"/>
              </a:rPr>
              <a:t>nv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jetson</a:t>
            </a:r>
            <a:r>
              <a:rPr lang="en-US" sz="2400" dirty="0">
                <a:hlinkClick r:id="rId3"/>
              </a:rPr>
              <a:t>-inference · GitHub</a:t>
            </a:r>
            <a:endParaRPr lang="en-US" sz="2100" dirty="0">
              <a:latin typeface="Arial"/>
              <a:ea typeface="Arial"/>
              <a:cs typeface="Arial"/>
              <a:sym typeface="Arial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/>
                <a:ea typeface="Arial"/>
                <a:cs typeface="Arial"/>
                <a:sym typeface="Arial"/>
              </a:rPr>
              <a:t>Classes to train based on popular food and drink used in shopping centers:</a:t>
            </a:r>
          </a:p>
          <a:p>
            <a:pPr marL="825500" lvl="1" indent="-342900">
              <a:buFont typeface="Courier New" panose="02070309020205020404" pitchFamily="49" charset="0"/>
              <a:buChar char="o"/>
            </a:pPr>
            <a:r>
              <a:rPr lang="en-US" sz="1950" dirty="0" smtClean="0">
                <a:latin typeface="Arial"/>
                <a:ea typeface="Arial"/>
                <a:cs typeface="Arial"/>
                <a:sym typeface="Arial"/>
              </a:rPr>
              <a:t>Soft drink and beer metal cans made by Coca Cola, </a:t>
            </a:r>
            <a:r>
              <a:rPr lang="en-US" sz="1950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950" dirty="0" smtClean="0">
                <a:latin typeface="Arial"/>
                <a:ea typeface="Arial"/>
                <a:cs typeface="Arial"/>
                <a:sym typeface="Arial"/>
              </a:rPr>
              <a:t>epsi, Tiger, Heineken…</a:t>
            </a:r>
          </a:p>
          <a:p>
            <a:pPr marL="825500" lvl="1" indent="-342900">
              <a:buFont typeface="Courier New" panose="02070309020205020404" pitchFamily="49" charset="0"/>
              <a:buChar char="o"/>
            </a:pPr>
            <a:r>
              <a:rPr lang="en-US" sz="1950" dirty="0" smtClean="0">
                <a:latin typeface="Arial"/>
                <a:ea typeface="Arial"/>
                <a:cs typeface="Arial"/>
                <a:sym typeface="Arial"/>
              </a:rPr>
              <a:t>Water bottles such as spring water, milk bottle, soft drink…</a:t>
            </a:r>
          </a:p>
          <a:p>
            <a:pPr marL="825500" lvl="1" indent="-342900">
              <a:buFont typeface="Courier New" panose="02070309020205020404" pitchFamily="49" charset="0"/>
              <a:buChar char="o"/>
            </a:pPr>
            <a:r>
              <a:rPr lang="en-US" sz="1950" dirty="0" smtClean="0">
                <a:latin typeface="Arial"/>
                <a:ea typeface="Arial"/>
                <a:cs typeface="Arial"/>
                <a:sym typeface="Arial"/>
              </a:rPr>
              <a:t>Coffee/Tee plastic cups</a:t>
            </a:r>
          </a:p>
          <a:p>
            <a:pPr marL="825500" lvl="1" indent="-342900">
              <a:buFont typeface="Courier New" panose="02070309020205020404" pitchFamily="49" charset="0"/>
              <a:buChar char="o"/>
            </a:pPr>
            <a:r>
              <a:rPr lang="en-US" sz="1950" dirty="0" smtClean="0">
                <a:latin typeface="Arial"/>
                <a:ea typeface="Arial"/>
                <a:cs typeface="Arial"/>
                <a:sym typeface="Arial"/>
              </a:rPr>
              <a:t>Milk boxes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/>
                <a:ea typeface="Arial"/>
                <a:cs typeface="Arial"/>
                <a:sym typeface="Arial"/>
              </a:rPr>
              <a:t>In the demo, plastic bottle and metal can are the two classes. Images for training was collected from internet, annotated and exported to VOC format by using CVAT.ai web app.</a:t>
            </a:r>
            <a:endParaRPr lang="en-US" sz="21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86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Demo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Pre-condition: </a:t>
            </a:r>
          </a:p>
          <a:p>
            <a:pPr marL="0" lv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- Set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up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Jetson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4GB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 raspberry camera (CSI camera): just follow the guideline </a:t>
            </a:r>
            <a:r>
              <a:rPr lang="en-US" dirty="0">
                <a:hlinkClick r:id="rId3"/>
              </a:rPr>
              <a:t>jetson-inference/docs/building-repo-2.md at master · dusty-</a:t>
            </a:r>
            <a:r>
              <a:rPr lang="en-US" dirty="0" err="1">
                <a:hlinkClick r:id="rId3"/>
              </a:rPr>
              <a:t>nv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jetson</a:t>
            </a:r>
            <a:r>
              <a:rPr lang="en-US" dirty="0">
                <a:hlinkClick r:id="rId3"/>
              </a:rPr>
              <a:t>-inference · </a:t>
            </a:r>
            <a:r>
              <a:rPr lang="en-US" dirty="0" smtClean="0">
                <a:hlinkClick r:id="rId3"/>
              </a:rPr>
              <a:t>GitHub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I did not use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 red led to connect to GPIO pin 11 and 1 green led to connect to GPIO pin 12. The two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are to simulate lid open/close control: when a led lights it means the corresponding lid is opened. Red led is for recycling bin and green led is for non-recycling bin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is retrained and exported to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Onxx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Navigate 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e.g.: “~/Documents/Chau/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jetson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-inference/python/training/detection/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where “Chau” should be replaced by your username.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file is in: ~/Documents/Chau/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jetson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-inference/python/training/detection/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/models/trash2</a:t>
            </a:r>
            <a:endParaRPr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Step 2: On terminal, run “python3 trash_bin_demo.py” .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simulate the trigger by ultrasound sensors, I let user to input “s” to start the detection and input “esc” to exit the program.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171</TotalTime>
  <Words>431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Arial</vt:lpstr>
      <vt:lpstr>Source Code Pro</vt:lpstr>
      <vt:lpstr>Calibri Light</vt:lpstr>
      <vt:lpstr>Celestial</vt:lpstr>
      <vt:lpstr>Trash Classification in Shopping CenteRs</vt:lpstr>
      <vt:lpstr>Overview</vt:lpstr>
      <vt:lpstr>Solution diagram</vt:lpstr>
      <vt:lpstr>Feature workflow</vt:lpstr>
      <vt:lpstr>AI model on Jetson Nano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 Classification in Shopping Centres</dc:title>
  <cp:lastModifiedBy>Microsoft account</cp:lastModifiedBy>
  <cp:revision>13</cp:revision>
  <dcterms:modified xsi:type="dcterms:W3CDTF">2024-08-21T06:31:53Z</dcterms:modified>
</cp:coreProperties>
</file>