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8"/>
  </p:notesMasterIdLst>
  <p:sldIdLst>
    <p:sldId id="298" r:id="rId2"/>
    <p:sldId id="3316" r:id="rId3"/>
    <p:sldId id="3329" r:id="rId4"/>
    <p:sldId id="300" r:id="rId5"/>
    <p:sldId id="3307" r:id="rId6"/>
    <p:sldId id="3312" r:id="rId7"/>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8160" userDrawn="1">
          <p15:clr>
            <a:srgbClr val="A4A3A4"/>
          </p15:clr>
        </p15:guide>
        <p15:guide id="54" pos="14398" userDrawn="1">
          <p15:clr>
            <a:srgbClr val="A4A3A4"/>
          </p15:clr>
        </p15:guide>
        <p15:guide id="55" orient="horz" pos="4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78B3"/>
    <a:srgbClr val="D7B27B"/>
    <a:srgbClr val="CCF6FF"/>
    <a:srgbClr val="2CB3EB"/>
    <a:srgbClr val="FC0D1B"/>
    <a:srgbClr val="FA7B87"/>
    <a:srgbClr val="FB4756"/>
    <a:srgbClr val="CA252D"/>
    <a:srgbClr val="FA4069"/>
    <a:srgbClr val="F63D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15" autoAdjust="0"/>
    <p:restoredTop sz="95439" autoAdjust="0"/>
  </p:normalViewPr>
  <p:slideViewPr>
    <p:cSldViewPr snapToGrid="0" snapToObjects="1">
      <p:cViewPr varScale="1">
        <p:scale>
          <a:sx n="56" d="100"/>
          <a:sy n="56" d="100"/>
        </p:scale>
        <p:origin x="732" y="90"/>
      </p:cViewPr>
      <p:guideLst>
        <p:guide pos="958"/>
        <p:guide orient="horz" pos="8160"/>
        <p:guide pos="14398"/>
        <p:guide orient="horz" pos="48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10/7/2021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6349" y="12801600"/>
            <a:ext cx="24371302" cy="9144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193989" y="1517904"/>
            <a:ext cx="20111561" cy="7132320"/>
          </a:xfrm>
        </p:spPr>
        <p:txBody>
          <a:bodyPr anchor="b">
            <a:normAutofit/>
          </a:bodyPr>
          <a:lstStyle>
            <a:lvl1pPr algn="l">
              <a:lnSpc>
                <a:spcPct val="90000"/>
              </a:lnSpc>
              <a:defRPr sz="15996" spc="-1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2199529" y="9290304"/>
            <a:ext cx="20111561" cy="2286000"/>
          </a:xfrm>
        </p:spPr>
        <p:txBody>
          <a:bodyPr lIns="91440" rIns="91440">
            <a:normAutofit/>
          </a:bodyPr>
          <a:lstStyle>
            <a:lvl1pPr marL="0" indent="0" algn="l">
              <a:buNone/>
              <a:defRPr sz="4799" cap="all" spc="400" baseline="0">
                <a:solidFill>
                  <a:schemeClr val="tx1"/>
                </a:solidFill>
                <a:latin typeface="+mn-lt"/>
              </a:defRPr>
            </a:lvl1pPr>
            <a:lvl2pPr marL="914171" indent="0" algn="ctr">
              <a:buNone/>
              <a:defRPr sz="4799"/>
            </a:lvl2pPr>
            <a:lvl3pPr marL="1828343" indent="0" algn="ctr">
              <a:buNone/>
              <a:defRPr sz="4799"/>
            </a:lvl3pPr>
            <a:lvl4pPr marL="2742514" indent="0" algn="ctr">
              <a:buNone/>
              <a:defRPr sz="3999"/>
            </a:lvl4pPr>
            <a:lvl5pPr marL="3656686" indent="0" algn="ctr">
              <a:buNone/>
              <a:defRPr sz="3999"/>
            </a:lvl5pPr>
            <a:lvl6pPr marL="4570857" indent="0" algn="ctr">
              <a:buNone/>
              <a:defRPr sz="3999"/>
            </a:lvl6pPr>
            <a:lvl7pPr marL="5485028" indent="0" algn="ctr">
              <a:buNone/>
              <a:defRPr sz="3999"/>
            </a:lvl7pPr>
            <a:lvl8pPr marL="6399200" indent="0" algn="ctr">
              <a:buNone/>
              <a:defRPr sz="3999"/>
            </a:lvl8pPr>
            <a:lvl9pPr marL="7313371" indent="0" algn="ctr">
              <a:buNone/>
              <a:defRPr sz="3999"/>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2414687" y="8949482"/>
            <a:ext cx="1974589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793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8207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73E7F91-380D-E940-AA1C-6F7F37E86269}"/>
              </a:ext>
            </a:extLst>
          </p:cNvPr>
          <p:cNvSpPr/>
          <p:nvPr userDrawn="1"/>
        </p:nvSpPr>
        <p:spPr>
          <a:xfrm>
            <a:off x="22288345" y="787320"/>
            <a:ext cx="531628" cy="531628"/>
          </a:xfrm>
          <a:prstGeom prst="ellipse">
            <a:avLst/>
          </a:prstGeom>
          <a:solidFill>
            <a:srgbClr val="D7B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267081" y="770405"/>
            <a:ext cx="594360" cy="594360"/>
          </a:xfrm>
          <a:prstGeom prst="ellipse">
            <a:avLst/>
          </a:prstGeom>
          <a:noFill/>
        </p:spPr>
        <p:txBody>
          <a:bodyPr wrap="square" lIns="0" tIns="0" rIns="0" bIns="0" rtlCol="0" anchor="ctr">
            <a:noAutofit/>
          </a:bodyPr>
          <a:lstStyle/>
          <a:p>
            <a:pPr algn="ctr"/>
            <a:fld id="{C2130A1F-96FE-9345-9E91-FD9BE4197128}" type="slidenum">
              <a:rPr lang="en-US" sz="2200" b="0" i="0" spc="0" smtClean="0">
                <a:solidFill>
                  <a:schemeClr val="bg1"/>
                </a:solidFill>
                <a:latin typeface="Poppins Light" pitchFamily="2" charset="77"/>
                <a:cs typeface="Poppins Light" pitchFamily="2" charset="77"/>
              </a:rPr>
              <a:pPr algn="ctr"/>
              <a:t>‹#›</a:t>
            </a:fld>
            <a:endParaRPr lang="en-US" sz="2200" b="0" i="0" spc="0" dirty="0">
              <a:solidFill>
                <a:schemeClr val="bg1"/>
              </a:solidFill>
              <a:latin typeface="Poppins Light" pitchFamily="2" charset="77"/>
              <a:cs typeface="Poppins Light"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40" y="3735"/>
            <a:ext cx="24377610" cy="13712428"/>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4247628" y="2998219"/>
            <a:ext cx="8570770" cy="3330757"/>
          </a:xfrm>
        </p:spPr>
        <p:txBody>
          <a:bodyPr anchor="b">
            <a:normAutofit fontScale="90000"/>
          </a:bodyPr>
          <a:lstStyle/>
          <a:p>
            <a:r>
              <a:rPr lang="en-US" sz="8798" dirty="0">
                <a:solidFill>
                  <a:schemeClr val="tx1"/>
                </a:solidFill>
              </a:rPr>
              <a:t>Project 3 : Mutuals Funds vs ETF’s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4247628" y="6626850"/>
            <a:ext cx="8974805" cy="2538415"/>
          </a:xfrm>
        </p:spPr>
        <p:txBody>
          <a:bodyPr anchor="t">
            <a:normAutofit/>
          </a:bodyPr>
          <a:lstStyle/>
          <a:p>
            <a:pPr>
              <a:lnSpc>
                <a:spcPct val="100000"/>
              </a:lnSpc>
            </a:pPr>
            <a:r>
              <a:rPr lang="en-US" sz="3199" dirty="0"/>
              <a:t>Presented by Team 7:</a:t>
            </a:r>
          </a:p>
          <a:p>
            <a:pPr>
              <a:lnSpc>
                <a:spcPct val="100000"/>
              </a:lnSpc>
            </a:pPr>
            <a:r>
              <a:rPr lang="en-US" sz="3199" dirty="0"/>
              <a:t>Nathan haile, jaeik park, anil kumar, nikola Jankovic, maria bellera laya, Carolina Segovia</a:t>
            </a:r>
          </a:p>
        </p:txBody>
      </p:sp>
    </p:spTree>
    <p:extLst>
      <p:ext uri="{BB962C8B-B14F-4D97-AF65-F5344CB8AC3E}">
        <p14:creationId xmlns:p14="http://schemas.microsoft.com/office/powerpoint/2010/main" val="19314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a:extLst>
              <a:ext uri="{FF2B5EF4-FFF2-40B4-BE49-F238E27FC236}">
                <a16:creationId xmlns:a16="http://schemas.microsoft.com/office/drawing/2014/main" id="{4CC60536-3375-8142-82B2-11BDC4E8129C}"/>
              </a:ext>
            </a:extLst>
          </p:cNvPr>
          <p:cNvSpPr/>
          <p:nvPr/>
        </p:nvSpPr>
        <p:spPr>
          <a:xfrm>
            <a:off x="4513985" y="7403279"/>
            <a:ext cx="5062546" cy="970629"/>
          </a:xfrm>
          <a:custGeom>
            <a:avLst/>
            <a:gdLst/>
            <a:ahLst/>
            <a:cxnLst>
              <a:cxn ang="0">
                <a:pos x="wd2" y="hd2"/>
              </a:cxn>
              <a:cxn ang="5400000">
                <a:pos x="wd2" y="hd2"/>
              </a:cxn>
              <a:cxn ang="10800000">
                <a:pos x="wd2" y="hd2"/>
              </a:cxn>
              <a:cxn ang="16200000">
                <a:pos x="wd2" y="hd2"/>
              </a:cxn>
            </a:cxnLst>
            <a:rect l="0" t="0" r="r" b="b"/>
            <a:pathLst>
              <a:path w="21600" h="21545" extrusionOk="0">
                <a:moveTo>
                  <a:pt x="19460" y="68"/>
                </a:moveTo>
                <a:cubicBezTo>
                  <a:pt x="19219" y="-55"/>
                  <a:pt x="18993" y="-8"/>
                  <a:pt x="18721" y="192"/>
                </a:cubicBezTo>
                <a:cubicBezTo>
                  <a:pt x="18449" y="393"/>
                  <a:pt x="18130" y="747"/>
                  <a:pt x="17711" y="1210"/>
                </a:cubicBezTo>
                <a:lnTo>
                  <a:pt x="0" y="20943"/>
                </a:lnTo>
                <a:cubicBezTo>
                  <a:pt x="141" y="20936"/>
                  <a:pt x="240" y="20901"/>
                  <a:pt x="411" y="20901"/>
                </a:cubicBezTo>
                <a:lnTo>
                  <a:pt x="423" y="20901"/>
                </a:lnTo>
                <a:lnTo>
                  <a:pt x="19995" y="20901"/>
                </a:lnTo>
                <a:cubicBezTo>
                  <a:pt x="20766" y="20901"/>
                  <a:pt x="21185" y="20991"/>
                  <a:pt x="21600" y="21545"/>
                </a:cubicBezTo>
                <a:lnTo>
                  <a:pt x="21261" y="13257"/>
                </a:lnTo>
                <a:cubicBezTo>
                  <a:pt x="21170" y="11043"/>
                  <a:pt x="21104" y="9381"/>
                  <a:pt x="21029" y="8002"/>
                </a:cubicBezTo>
                <a:cubicBezTo>
                  <a:pt x="20954" y="6623"/>
                  <a:pt x="20869" y="5527"/>
                  <a:pt x="20750" y="4430"/>
                </a:cubicBezTo>
                <a:cubicBezTo>
                  <a:pt x="20607" y="3242"/>
                  <a:pt x="20419" y="2246"/>
                  <a:pt x="20199" y="1501"/>
                </a:cubicBezTo>
                <a:cubicBezTo>
                  <a:pt x="19978" y="756"/>
                  <a:pt x="19726" y="263"/>
                  <a:pt x="19460" y="68"/>
                </a:cubicBezTo>
                <a:close/>
              </a:path>
            </a:pathLst>
          </a:custGeom>
          <a:solidFill>
            <a:schemeClr val="accent1">
              <a:lumMod val="75000"/>
              <a:lumOff val="2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Rectangle">
            <a:extLst>
              <a:ext uri="{FF2B5EF4-FFF2-40B4-BE49-F238E27FC236}">
                <a16:creationId xmlns:a16="http://schemas.microsoft.com/office/drawing/2014/main" id="{19F6AD23-B14D-A443-B588-0FC209B01992}"/>
              </a:ext>
            </a:extLst>
          </p:cNvPr>
          <p:cNvSpPr/>
          <p:nvPr/>
        </p:nvSpPr>
        <p:spPr>
          <a:xfrm rot="21300000">
            <a:off x="5240424" y="6934212"/>
            <a:ext cx="2239424" cy="3891532"/>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Rectangle">
            <a:extLst>
              <a:ext uri="{FF2B5EF4-FFF2-40B4-BE49-F238E27FC236}">
                <a16:creationId xmlns:a16="http://schemas.microsoft.com/office/drawing/2014/main" id="{7E4C232F-AB69-9041-BE54-17B761C34DE1}"/>
              </a:ext>
            </a:extLst>
          </p:cNvPr>
          <p:cNvSpPr/>
          <p:nvPr/>
        </p:nvSpPr>
        <p:spPr>
          <a:xfrm rot="300000">
            <a:off x="5725361" y="6724599"/>
            <a:ext cx="2239424" cy="3891532"/>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Rectangle">
            <a:extLst>
              <a:ext uri="{FF2B5EF4-FFF2-40B4-BE49-F238E27FC236}">
                <a16:creationId xmlns:a16="http://schemas.microsoft.com/office/drawing/2014/main" id="{3FEFE156-C1CA-E943-B821-65A925A571BF}"/>
              </a:ext>
            </a:extLst>
          </p:cNvPr>
          <p:cNvSpPr/>
          <p:nvPr/>
        </p:nvSpPr>
        <p:spPr>
          <a:xfrm rot="900000">
            <a:off x="6507057" y="7403943"/>
            <a:ext cx="2239424" cy="3891533"/>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Rounded Rectangle">
            <a:extLst>
              <a:ext uri="{FF2B5EF4-FFF2-40B4-BE49-F238E27FC236}">
                <a16:creationId xmlns:a16="http://schemas.microsoft.com/office/drawing/2014/main" id="{8C4AEAA6-31C4-0144-81BD-00C16A316C7A}"/>
              </a:ext>
            </a:extLst>
          </p:cNvPr>
          <p:cNvSpPr/>
          <p:nvPr/>
        </p:nvSpPr>
        <p:spPr>
          <a:xfrm>
            <a:off x="3906435" y="8474971"/>
            <a:ext cx="5991181" cy="4479033"/>
          </a:xfrm>
          <a:prstGeom prst="roundRect">
            <a:avLst>
              <a:gd name="adj" fmla="val 10233"/>
            </a:avLst>
          </a:prstGeom>
          <a:solidFill>
            <a:schemeClr val="accent1">
              <a:lumMod val="75000"/>
              <a:lumOff val="2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Rounded Rectangle">
            <a:extLst>
              <a:ext uri="{FF2B5EF4-FFF2-40B4-BE49-F238E27FC236}">
                <a16:creationId xmlns:a16="http://schemas.microsoft.com/office/drawing/2014/main" id="{427F0B8C-8CFD-1748-89BD-DC1953DB2A9B}"/>
              </a:ext>
            </a:extLst>
          </p:cNvPr>
          <p:cNvSpPr/>
          <p:nvPr/>
        </p:nvSpPr>
        <p:spPr>
          <a:xfrm>
            <a:off x="7535687" y="9969889"/>
            <a:ext cx="2699091" cy="1489199"/>
          </a:xfrm>
          <a:prstGeom prst="roundRect">
            <a:avLst>
              <a:gd name="adj" fmla="val 10476"/>
            </a:avLst>
          </a:prstGeom>
          <a:solidFill>
            <a:schemeClr val="accent1">
              <a:lumMod val="90000"/>
              <a:lumOff val="1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Circle">
            <a:extLst>
              <a:ext uri="{FF2B5EF4-FFF2-40B4-BE49-F238E27FC236}">
                <a16:creationId xmlns:a16="http://schemas.microsoft.com/office/drawing/2014/main" id="{689F8619-489A-1841-93A2-B4F894BB298D}"/>
              </a:ext>
            </a:extLst>
          </p:cNvPr>
          <p:cNvSpPr/>
          <p:nvPr/>
        </p:nvSpPr>
        <p:spPr>
          <a:xfrm>
            <a:off x="7823067" y="10494803"/>
            <a:ext cx="439368" cy="439368"/>
          </a:xfrm>
          <a:prstGeom prst="ellipse">
            <a:avLst/>
          </a:prstGeom>
          <a:solidFill>
            <a:schemeClr val="bg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2" name="Circle">
            <a:extLst>
              <a:ext uri="{FF2B5EF4-FFF2-40B4-BE49-F238E27FC236}">
                <a16:creationId xmlns:a16="http://schemas.microsoft.com/office/drawing/2014/main" id="{BDEFA614-6789-5D40-921A-15555A27093E}"/>
              </a:ext>
            </a:extLst>
          </p:cNvPr>
          <p:cNvSpPr/>
          <p:nvPr/>
        </p:nvSpPr>
        <p:spPr>
          <a:xfrm>
            <a:off x="8001796" y="5281452"/>
            <a:ext cx="1210131" cy="1210132"/>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Shape">
            <a:extLst>
              <a:ext uri="{FF2B5EF4-FFF2-40B4-BE49-F238E27FC236}">
                <a16:creationId xmlns:a16="http://schemas.microsoft.com/office/drawing/2014/main" id="{07AAAE74-E4BD-A040-B522-F374A57AE2D0}"/>
              </a:ext>
            </a:extLst>
          </p:cNvPr>
          <p:cNvSpPr/>
          <p:nvPr/>
        </p:nvSpPr>
        <p:spPr>
          <a:xfrm>
            <a:off x="8086608" y="5362854"/>
            <a:ext cx="1040507" cy="1047328"/>
          </a:xfrm>
          <a:custGeom>
            <a:avLst/>
            <a:gdLst/>
            <a:ahLst/>
            <a:cxnLst>
              <a:cxn ang="0">
                <a:pos x="wd2" y="hd2"/>
              </a:cxn>
              <a:cxn ang="5400000">
                <a:pos x="wd2" y="hd2"/>
              </a:cxn>
              <a:cxn ang="10800000">
                <a:pos x="wd2" y="hd2"/>
              </a:cxn>
              <a:cxn ang="16200000">
                <a:pos x="wd2" y="hd2"/>
              </a:cxn>
            </a:cxnLst>
            <a:rect l="0" t="0" r="r" b="b"/>
            <a:pathLst>
              <a:path w="18917" h="18913" extrusionOk="0">
                <a:moveTo>
                  <a:pt x="4683" y="1241"/>
                </a:moveTo>
                <a:cubicBezTo>
                  <a:pt x="175" y="3827"/>
                  <a:pt x="-1342" y="9600"/>
                  <a:pt x="1295" y="14137"/>
                </a:cubicBezTo>
                <a:cubicBezTo>
                  <a:pt x="3932" y="18674"/>
                  <a:pt x="9725" y="20256"/>
                  <a:pt x="14233" y="17671"/>
                </a:cubicBezTo>
                <a:cubicBezTo>
                  <a:pt x="18741" y="15085"/>
                  <a:pt x="20258" y="9312"/>
                  <a:pt x="17621" y="4775"/>
                </a:cubicBezTo>
                <a:cubicBezTo>
                  <a:pt x="14984" y="238"/>
                  <a:pt x="9191" y="-1344"/>
                  <a:pt x="4683" y="1241"/>
                </a:cubicBezTo>
                <a:close/>
              </a:path>
            </a:pathLst>
          </a:cu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a:extLst>
              <a:ext uri="{FF2B5EF4-FFF2-40B4-BE49-F238E27FC236}">
                <a16:creationId xmlns:a16="http://schemas.microsoft.com/office/drawing/2014/main" id="{0FB1C053-4488-A348-B731-AACA7514B268}"/>
              </a:ext>
            </a:extLst>
          </p:cNvPr>
          <p:cNvSpPr/>
          <p:nvPr/>
        </p:nvSpPr>
        <p:spPr>
          <a:xfrm>
            <a:off x="8315416" y="5526664"/>
            <a:ext cx="550339" cy="722999"/>
          </a:xfrm>
          <a:custGeom>
            <a:avLst/>
            <a:gdLst/>
            <a:ahLst/>
            <a:cxnLst>
              <a:cxn ang="0">
                <a:pos x="wd2" y="hd2"/>
              </a:cxn>
              <a:cxn ang="5400000">
                <a:pos x="wd2" y="hd2"/>
              </a:cxn>
              <a:cxn ang="10800000">
                <a:pos x="wd2" y="hd2"/>
              </a:cxn>
              <a:cxn ang="16200000">
                <a:pos x="wd2" y="hd2"/>
              </a:cxn>
            </a:cxnLst>
            <a:rect l="0" t="0" r="r" b="b"/>
            <a:pathLst>
              <a:path w="21336" h="21600" extrusionOk="0">
                <a:moveTo>
                  <a:pt x="16082" y="13003"/>
                </a:moveTo>
                <a:cubicBezTo>
                  <a:pt x="15842" y="13388"/>
                  <a:pt x="15448" y="13731"/>
                  <a:pt x="14900" y="14032"/>
                </a:cubicBezTo>
                <a:lnTo>
                  <a:pt x="12861" y="11310"/>
                </a:lnTo>
                <a:cubicBezTo>
                  <a:pt x="13659" y="11097"/>
                  <a:pt x="14307" y="11031"/>
                  <a:pt x="14804" y="11112"/>
                </a:cubicBezTo>
                <a:cubicBezTo>
                  <a:pt x="15301" y="11194"/>
                  <a:pt x="15682" y="11411"/>
                  <a:pt x="15947" y="11766"/>
                </a:cubicBezTo>
                <a:cubicBezTo>
                  <a:pt x="16277" y="12205"/>
                  <a:pt x="16321" y="12618"/>
                  <a:pt x="16082" y="13003"/>
                </a:cubicBezTo>
                <a:close/>
                <a:moveTo>
                  <a:pt x="8306" y="8674"/>
                </a:moveTo>
                <a:cubicBezTo>
                  <a:pt x="7365" y="8894"/>
                  <a:pt x="6710" y="8954"/>
                  <a:pt x="6340" y="8854"/>
                </a:cubicBezTo>
                <a:cubicBezTo>
                  <a:pt x="5970" y="8754"/>
                  <a:pt x="5671" y="8551"/>
                  <a:pt x="5443" y="8247"/>
                </a:cubicBezTo>
                <a:cubicBezTo>
                  <a:pt x="5162" y="7871"/>
                  <a:pt x="5135" y="7500"/>
                  <a:pt x="5365" y="7133"/>
                </a:cubicBezTo>
                <a:cubicBezTo>
                  <a:pt x="5593" y="6767"/>
                  <a:pt x="5953" y="6451"/>
                  <a:pt x="6442" y="6186"/>
                </a:cubicBezTo>
                <a:cubicBezTo>
                  <a:pt x="6442" y="6186"/>
                  <a:pt x="8306" y="8674"/>
                  <a:pt x="8306" y="8674"/>
                </a:cubicBezTo>
                <a:close/>
                <a:moveTo>
                  <a:pt x="17160" y="7137"/>
                </a:moveTo>
                <a:cubicBezTo>
                  <a:pt x="15779" y="6934"/>
                  <a:pt x="14011" y="7099"/>
                  <a:pt x="11856" y="7633"/>
                </a:cubicBezTo>
                <a:lnTo>
                  <a:pt x="10489" y="7972"/>
                </a:lnTo>
                <a:lnTo>
                  <a:pt x="8466" y="5272"/>
                </a:lnTo>
                <a:cubicBezTo>
                  <a:pt x="9538" y="4851"/>
                  <a:pt x="10540" y="4557"/>
                  <a:pt x="11471" y="4388"/>
                </a:cubicBezTo>
                <a:cubicBezTo>
                  <a:pt x="12401" y="4220"/>
                  <a:pt x="13322" y="4146"/>
                  <a:pt x="14233" y="4166"/>
                </a:cubicBezTo>
                <a:lnTo>
                  <a:pt x="14675" y="3969"/>
                </a:lnTo>
                <a:lnTo>
                  <a:pt x="12382" y="907"/>
                </a:lnTo>
                <a:cubicBezTo>
                  <a:pt x="11667" y="970"/>
                  <a:pt x="10711" y="1157"/>
                  <a:pt x="9513" y="1468"/>
                </a:cubicBezTo>
                <a:cubicBezTo>
                  <a:pt x="8315" y="1779"/>
                  <a:pt x="7293" y="2108"/>
                  <a:pt x="6448" y="2456"/>
                </a:cubicBezTo>
                <a:lnTo>
                  <a:pt x="4608" y="0"/>
                </a:lnTo>
                <a:lnTo>
                  <a:pt x="2342" y="1008"/>
                </a:lnTo>
                <a:lnTo>
                  <a:pt x="4198" y="3485"/>
                </a:lnTo>
                <a:cubicBezTo>
                  <a:pt x="2250" y="4560"/>
                  <a:pt x="979" y="5728"/>
                  <a:pt x="383" y="6990"/>
                </a:cubicBezTo>
                <a:cubicBezTo>
                  <a:pt x="-213" y="8252"/>
                  <a:pt x="-113" y="9414"/>
                  <a:pt x="684" y="10477"/>
                </a:cubicBezTo>
                <a:cubicBezTo>
                  <a:pt x="1231" y="11207"/>
                  <a:pt x="1823" y="11740"/>
                  <a:pt x="2461" y="12075"/>
                </a:cubicBezTo>
                <a:cubicBezTo>
                  <a:pt x="3099" y="12410"/>
                  <a:pt x="3794" y="12628"/>
                  <a:pt x="4544" y="12728"/>
                </a:cubicBezTo>
                <a:cubicBezTo>
                  <a:pt x="5310" y="12832"/>
                  <a:pt x="6087" y="12836"/>
                  <a:pt x="6875" y="12740"/>
                </a:cubicBezTo>
                <a:cubicBezTo>
                  <a:pt x="7663" y="12645"/>
                  <a:pt x="8462" y="12507"/>
                  <a:pt x="9273" y="12326"/>
                </a:cubicBezTo>
                <a:lnTo>
                  <a:pt x="10678" y="12012"/>
                </a:lnTo>
                <a:lnTo>
                  <a:pt x="12884" y="14957"/>
                </a:lnTo>
                <a:cubicBezTo>
                  <a:pt x="11715" y="15430"/>
                  <a:pt x="10447" y="15779"/>
                  <a:pt x="9081" y="16004"/>
                </a:cubicBezTo>
                <a:cubicBezTo>
                  <a:pt x="7714" y="16230"/>
                  <a:pt x="6727" y="16331"/>
                  <a:pt x="6121" y="16308"/>
                </a:cubicBezTo>
                <a:lnTo>
                  <a:pt x="5678" y="16505"/>
                </a:lnTo>
                <a:lnTo>
                  <a:pt x="7988" y="19588"/>
                </a:lnTo>
                <a:cubicBezTo>
                  <a:pt x="8904" y="19548"/>
                  <a:pt x="10040" y="19350"/>
                  <a:pt x="11394" y="18993"/>
                </a:cubicBezTo>
                <a:cubicBezTo>
                  <a:pt x="12748" y="18637"/>
                  <a:pt x="13925" y="18240"/>
                  <a:pt x="14926" y="17805"/>
                </a:cubicBezTo>
                <a:lnTo>
                  <a:pt x="17769" y="21600"/>
                </a:lnTo>
                <a:lnTo>
                  <a:pt x="20036" y="20592"/>
                </a:lnTo>
                <a:lnTo>
                  <a:pt x="17152" y="16743"/>
                </a:lnTo>
                <a:cubicBezTo>
                  <a:pt x="18171" y="16234"/>
                  <a:pt x="18999" y="15659"/>
                  <a:pt x="19639" y="15020"/>
                </a:cubicBezTo>
                <a:cubicBezTo>
                  <a:pt x="20278" y="14382"/>
                  <a:pt x="20737" y="13731"/>
                  <a:pt x="21014" y="13069"/>
                </a:cubicBezTo>
                <a:cubicBezTo>
                  <a:pt x="21288" y="12418"/>
                  <a:pt x="21387" y="11755"/>
                  <a:pt x="21311" y="11080"/>
                </a:cubicBezTo>
                <a:cubicBezTo>
                  <a:pt x="21236" y="10405"/>
                  <a:pt x="20975" y="9770"/>
                  <a:pt x="20529" y="9174"/>
                </a:cubicBezTo>
                <a:cubicBezTo>
                  <a:pt x="19664" y="8019"/>
                  <a:pt x="18540" y="7340"/>
                  <a:pt x="17160" y="7137"/>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 name="Shape">
            <a:extLst>
              <a:ext uri="{FF2B5EF4-FFF2-40B4-BE49-F238E27FC236}">
                <a16:creationId xmlns:a16="http://schemas.microsoft.com/office/drawing/2014/main" id="{D0260783-F710-BB4E-ADFE-FA7F2EA62BC3}"/>
              </a:ext>
            </a:extLst>
          </p:cNvPr>
          <p:cNvSpPr/>
          <p:nvPr/>
        </p:nvSpPr>
        <p:spPr>
          <a:xfrm>
            <a:off x="3363684" y="6881722"/>
            <a:ext cx="1210259" cy="1210260"/>
          </a:xfrm>
          <a:custGeom>
            <a:avLst/>
            <a:gdLst/>
            <a:ahLst/>
            <a:cxnLst>
              <a:cxn ang="0">
                <a:pos x="wd2" y="hd2"/>
              </a:cxn>
              <a:cxn ang="5400000">
                <a:pos x="wd2" y="hd2"/>
              </a:cxn>
              <a:cxn ang="10800000">
                <a:pos x="wd2" y="hd2"/>
              </a:cxn>
              <a:cxn ang="16200000">
                <a:pos x="wd2" y="hd2"/>
              </a:cxn>
            </a:cxnLst>
            <a:rect l="0" t="0" r="r" b="b"/>
            <a:pathLst>
              <a:path w="19144" h="19144" extrusionOk="0">
                <a:moveTo>
                  <a:pt x="12845" y="580"/>
                </a:moveTo>
                <a:cubicBezTo>
                  <a:pt x="7879" y="-1228"/>
                  <a:pt x="2387" y="1333"/>
                  <a:pt x="580" y="6299"/>
                </a:cubicBezTo>
                <a:cubicBezTo>
                  <a:pt x="-1228" y="11265"/>
                  <a:pt x="1333" y="16757"/>
                  <a:pt x="6299" y="18564"/>
                </a:cubicBezTo>
                <a:cubicBezTo>
                  <a:pt x="11265" y="20372"/>
                  <a:pt x="16757" y="17811"/>
                  <a:pt x="18564" y="12845"/>
                </a:cubicBezTo>
                <a:cubicBezTo>
                  <a:pt x="20372" y="7879"/>
                  <a:pt x="17811" y="2387"/>
                  <a:pt x="12845" y="580"/>
                </a:cubicBezTo>
                <a:close/>
              </a:path>
            </a:pathLst>
          </a:cu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a:extLst>
              <a:ext uri="{FF2B5EF4-FFF2-40B4-BE49-F238E27FC236}">
                <a16:creationId xmlns:a16="http://schemas.microsoft.com/office/drawing/2014/main" id="{119AF236-FD89-EB41-82C5-1A4B5B8FB67B}"/>
              </a:ext>
            </a:extLst>
          </p:cNvPr>
          <p:cNvSpPr/>
          <p:nvPr/>
        </p:nvSpPr>
        <p:spPr>
          <a:xfrm>
            <a:off x="3449412" y="6962233"/>
            <a:ext cx="1038802" cy="1049238"/>
          </a:xfrm>
          <a:custGeom>
            <a:avLst/>
            <a:gdLst/>
            <a:ahLst/>
            <a:cxnLst>
              <a:cxn ang="0">
                <a:pos x="wd2" y="hd2"/>
              </a:cxn>
              <a:cxn ang="5400000">
                <a:pos x="wd2" y="hd2"/>
              </a:cxn>
              <a:cxn ang="10800000">
                <a:pos x="wd2" y="hd2"/>
              </a:cxn>
              <a:cxn ang="16200000">
                <a:pos x="wd2" y="hd2"/>
              </a:cxn>
            </a:cxnLst>
            <a:rect l="0" t="0" r="r" b="b"/>
            <a:pathLst>
              <a:path w="19132" h="19157" extrusionOk="0">
                <a:moveTo>
                  <a:pt x="12875" y="566"/>
                </a:moveTo>
                <a:cubicBezTo>
                  <a:pt x="7919" y="-1222"/>
                  <a:pt x="2421" y="1363"/>
                  <a:pt x="593" y="6340"/>
                </a:cubicBezTo>
                <a:cubicBezTo>
                  <a:pt x="-1234" y="11318"/>
                  <a:pt x="1302" y="16802"/>
                  <a:pt x="6257" y="18590"/>
                </a:cubicBezTo>
                <a:cubicBezTo>
                  <a:pt x="11213" y="20378"/>
                  <a:pt x="16711" y="17793"/>
                  <a:pt x="18539" y="12816"/>
                </a:cubicBezTo>
                <a:cubicBezTo>
                  <a:pt x="20366" y="7838"/>
                  <a:pt x="17830" y="2354"/>
                  <a:pt x="12875" y="566"/>
                </a:cubicBezTo>
                <a:close/>
              </a:path>
            </a:pathLst>
          </a:cu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1" name="Shape">
            <a:extLst>
              <a:ext uri="{FF2B5EF4-FFF2-40B4-BE49-F238E27FC236}">
                <a16:creationId xmlns:a16="http://schemas.microsoft.com/office/drawing/2014/main" id="{1252408D-C235-BD4C-B85F-3411986D0FE7}"/>
              </a:ext>
            </a:extLst>
          </p:cNvPr>
          <p:cNvSpPr/>
          <p:nvPr/>
        </p:nvSpPr>
        <p:spPr>
          <a:xfrm>
            <a:off x="3687330" y="7100245"/>
            <a:ext cx="551835" cy="770965"/>
          </a:xfrm>
          <a:custGeom>
            <a:avLst/>
            <a:gdLst/>
            <a:ahLst/>
            <a:cxnLst>
              <a:cxn ang="0">
                <a:pos x="wd2" y="hd2"/>
              </a:cxn>
              <a:cxn ang="5400000">
                <a:pos x="wd2" y="hd2"/>
              </a:cxn>
              <a:cxn ang="10800000">
                <a:pos x="wd2" y="hd2"/>
              </a:cxn>
              <a:cxn ang="16200000">
                <a:pos x="wd2" y="hd2"/>
              </a:cxn>
            </a:cxnLst>
            <a:rect l="0" t="0" r="r" b="b"/>
            <a:pathLst>
              <a:path w="21600" h="21600" extrusionOk="0">
                <a:moveTo>
                  <a:pt x="11862" y="14837"/>
                </a:moveTo>
                <a:cubicBezTo>
                  <a:pt x="11319" y="14936"/>
                  <a:pt x="10719" y="14925"/>
                  <a:pt x="10062" y="14803"/>
                </a:cubicBezTo>
                <a:lnTo>
                  <a:pt x="11470" y="12033"/>
                </a:lnTo>
                <a:cubicBezTo>
                  <a:pt x="12202" y="12347"/>
                  <a:pt x="12689" y="12665"/>
                  <a:pt x="12929" y="12990"/>
                </a:cubicBezTo>
                <a:cubicBezTo>
                  <a:pt x="13170" y="13314"/>
                  <a:pt x="13199" y="13656"/>
                  <a:pt x="13016" y="14016"/>
                </a:cubicBezTo>
                <a:cubicBezTo>
                  <a:pt x="12788" y="14464"/>
                  <a:pt x="12404" y="14737"/>
                  <a:pt x="11862" y="14837"/>
                </a:cubicBezTo>
                <a:close/>
                <a:moveTo>
                  <a:pt x="11160" y="7922"/>
                </a:moveTo>
                <a:cubicBezTo>
                  <a:pt x="10328" y="7534"/>
                  <a:pt x="9843" y="7208"/>
                  <a:pt x="9703" y="6943"/>
                </a:cubicBezTo>
                <a:cubicBezTo>
                  <a:pt x="9564" y="6678"/>
                  <a:pt x="9573" y="6390"/>
                  <a:pt x="9731" y="6080"/>
                </a:cubicBezTo>
                <a:cubicBezTo>
                  <a:pt x="9925" y="5698"/>
                  <a:pt x="10280" y="5460"/>
                  <a:pt x="10797" y="5366"/>
                </a:cubicBezTo>
                <a:cubicBezTo>
                  <a:pt x="11313" y="5271"/>
                  <a:pt x="11863" y="5280"/>
                  <a:pt x="12447" y="5391"/>
                </a:cubicBezTo>
                <a:cubicBezTo>
                  <a:pt x="12447" y="5391"/>
                  <a:pt x="11160" y="7922"/>
                  <a:pt x="11160" y="7922"/>
                </a:cubicBezTo>
                <a:close/>
                <a:moveTo>
                  <a:pt x="18448" y="11898"/>
                </a:moveTo>
                <a:cubicBezTo>
                  <a:pt x="17756" y="11011"/>
                  <a:pt x="16443" y="10132"/>
                  <a:pt x="14509" y="9260"/>
                </a:cubicBezTo>
                <a:lnTo>
                  <a:pt x="13281" y="8708"/>
                </a:lnTo>
                <a:lnTo>
                  <a:pt x="14678" y="5960"/>
                </a:lnTo>
                <a:cubicBezTo>
                  <a:pt x="15796" y="6300"/>
                  <a:pt x="16742" y="6678"/>
                  <a:pt x="17515" y="7091"/>
                </a:cubicBezTo>
                <a:cubicBezTo>
                  <a:pt x="18287" y="7505"/>
                  <a:pt x="18960" y="7970"/>
                  <a:pt x="19531" y="8486"/>
                </a:cubicBezTo>
                <a:lnTo>
                  <a:pt x="20016" y="8612"/>
                </a:lnTo>
                <a:lnTo>
                  <a:pt x="21600" y="5497"/>
                </a:lnTo>
                <a:cubicBezTo>
                  <a:pt x="21073" y="5139"/>
                  <a:pt x="20265" y="4723"/>
                  <a:pt x="19175" y="4247"/>
                </a:cubicBezTo>
                <a:cubicBezTo>
                  <a:pt x="18086" y="3771"/>
                  <a:pt x="17092" y="3404"/>
                  <a:pt x="16195" y="3146"/>
                </a:cubicBezTo>
                <a:lnTo>
                  <a:pt x="17466" y="647"/>
                </a:lnTo>
                <a:lnTo>
                  <a:pt x="14983" y="0"/>
                </a:lnTo>
                <a:lnTo>
                  <a:pt x="13701" y="2520"/>
                </a:lnTo>
                <a:cubicBezTo>
                  <a:pt x="11359" y="2090"/>
                  <a:pt x="9362" y="2090"/>
                  <a:pt x="7708" y="2521"/>
                </a:cubicBezTo>
                <a:cubicBezTo>
                  <a:pt x="6055" y="2952"/>
                  <a:pt x="4953" y="3708"/>
                  <a:pt x="4403" y="4790"/>
                </a:cubicBezTo>
                <a:cubicBezTo>
                  <a:pt x="4025" y="5533"/>
                  <a:pt x="3875" y="6182"/>
                  <a:pt x="3953" y="6737"/>
                </a:cubicBezTo>
                <a:cubicBezTo>
                  <a:pt x="4031" y="7292"/>
                  <a:pt x="4263" y="7808"/>
                  <a:pt x="4649" y="8284"/>
                </a:cubicBezTo>
                <a:cubicBezTo>
                  <a:pt x="5042" y="8771"/>
                  <a:pt x="5542" y="9203"/>
                  <a:pt x="6150" y="9582"/>
                </a:cubicBezTo>
                <a:cubicBezTo>
                  <a:pt x="6757" y="9960"/>
                  <a:pt x="7414" y="10320"/>
                  <a:pt x="8122" y="10659"/>
                </a:cubicBezTo>
                <a:lnTo>
                  <a:pt x="9349" y="11248"/>
                </a:lnTo>
                <a:lnTo>
                  <a:pt x="7825" y="14244"/>
                </a:lnTo>
                <a:cubicBezTo>
                  <a:pt x="6592" y="13882"/>
                  <a:pt x="5419" y="13391"/>
                  <a:pt x="4305" y="12770"/>
                </a:cubicBezTo>
                <a:cubicBezTo>
                  <a:pt x="3192" y="12149"/>
                  <a:pt x="2450" y="11664"/>
                  <a:pt x="2080" y="11314"/>
                </a:cubicBezTo>
                <a:lnTo>
                  <a:pt x="1595" y="11188"/>
                </a:lnTo>
                <a:lnTo>
                  <a:pt x="0" y="14325"/>
                </a:lnTo>
                <a:cubicBezTo>
                  <a:pt x="634" y="14809"/>
                  <a:pt x="1570" y="15318"/>
                  <a:pt x="2807" y="15853"/>
                </a:cubicBezTo>
                <a:cubicBezTo>
                  <a:pt x="4044" y="16387"/>
                  <a:pt x="5205" y="16800"/>
                  <a:pt x="6292" y="17091"/>
                </a:cubicBezTo>
                <a:lnTo>
                  <a:pt x="4328" y="20953"/>
                </a:lnTo>
                <a:lnTo>
                  <a:pt x="6811" y="21600"/>
                </a:lnTo>
                <a:lnTo>
                  <a:pt x="8802" y="17684"/>
                </a:lnTo>
                <a:cubicBezTo>
                  <a:pt x="9975" y="17941"/>
                  <a:pt x="11089" y="18053"/>
                  <a:pt x="12145" y="18022"/>
                </a:cubicBezTo>
                <a:cubicBezTo>
                  <a:pt x="13201" y="17991"/>
                  <a:pt x="14151" y="17853"/>
                  <a:pt x="14996" y="17607"/>
                </a:cubicBezTo>
                <a:cubicBezTo>
                  <a:pt x="15827" y="17366"/>
                  <a:pt x="16557" y="17022"/>
                  <a:pt x="17185" y="16573"/>
                </a:cubicBezTo>
                <a:cubicBezTo>
                  <a:pt x="17814" y="16124"/>
                  <a:pt x="18282" y="15597"/>
                  <a:pt x="18590" y="14991"/>
                </a:cubicBezTo>
                <a:cubicBezTo>
                  <a:pt x="19188" y="13816"/>
                  <a:pt x="19140" y="12784"/>
                  <a:pt x="18448" y="1189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6" name="Circle">
            <a:extLst>
              <a:ext uri="{FF2B5EF4-FFF2-40B4-BE49-F238E27FC236}">
                <a16:creationId xmlns:a16="http://schemas.microsoft.com/office/drawing/2014/main" id="{B85B37E3-1428-194E-878E-E30607BA8CA5}"/>
              </a:ext>
            </a:extLst>
          </p:cNvPr>
          <p:cNvSpPr/>
          <p:nvPr/>
        </p:nvSpPr>
        <p:spPr>
          <a:xfrm rot="20100000">
            <a:off x="6026753" y="4924369"/>
            <a:ext cx="1210131" cy="1210132"/>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7" name="Shape">
            <a:extLst>
              <a:ext uri="{FF2B5EF4-FFF2-40B4-BE49-F238E27FC236}">
                <a16:creationId xmlns:a16="http://schemas.microsoft.com/office/drawing/2014/main" id="{9D70E690-779B-A949-B0C7-5DF636818551}"/>
              </a:ext>
            </a:extLst>
          </p:cNvPr>
          <p:cNvSpPr/>
          <p:nvPr/>
        </p:nvSpPr>
        <p:spPr>
          <a:xfrm rot="20100000">
            <a:off x="6111565" y="5005771"/>
            <a:ext cx="1040507" cy="1047328"/>
          </a:xfrm>
          <a:custGeom>
            <a:avLst/>
            <a:gdLst/>
            <a:ahLst/>
            <a:cxnLst>
              <a:cxn ang="0">
                <a:pos x="wd2" y="hd2"/>
              </a:cxn>
              <a:cxn ang="5400000">
                <a:pos x="wd2" y="hd2"/>
              </a:cxn>
              <a:cxn ang="10800000">
                <a:pos x="wd2" y="hd2"/>
              </a:cxn>
              <a:cxn ang="16200000">
                <a:pos x="wd2" y="hd2"/>
              </a:cxn>
            </a:cxnLst>
            <a:rect l="0" t="0" r="r" b="b"/>
            <a:pathLst>
              <a:path w="18917" h="18913" extrusionOk="0">
                <a:moveTo>
                  <a:pt x="4683" y="1241"/>
                </a:moveTo>
                <a:cubicBezTo>
                  <a:pt x="175" y="3827"/>
                  <a:pt x="-1342" y="9600"/>
                  <a:pt x="1295" y="14137"/>
                </a:cubicBezTo>
                <a:cubicBezTo>
                  <a:pt x="3932" y="18674"/>
                  <a:pt x="9725" y="20256"/>
                  <a:pt x="14233" y="17671"/>
                </a:cubicBezTo>
                <a:cubicBezTo>
                  <a:pt x="18741" y="15085"/>
                  <a:pt x="20258" y="9312"/>
                  <a:pt x="17621" y="4775"/>
                </a:cubicBezTo>
                <a:cubicBezTo>
                  <a:pt x="14984" y="238"/>
                  <a:pt x="9191" y="-1344"/>
                  <a:pt x="4683" y="1241"/>
                </a:cubicBezTo>
                <a:close/>
              </a:path>
            </a:pathLst>
          </a:cu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8" name="Shape">
            <a:extLst>
              <a:ext uri="{FF2B5EF4-FFF2-40B4-BE49-F238E27FC236}">
                <a16:creationId xmlns:a16="http://schemas.microsoft.com/office/drawing/2014/main" id="{E8297885-690F-0847-A603-6051CAB95DDD}"/>
              </a:ext>
            </a:extLst>
          </p:cNvPr>
          <p:cNvSpPr/>
          <p:nvPr/>
        </p:nvSpPr>
        <p:spPr>
          <a:xfrm rot="20100000">
            <a:off x="6342593" y="5176306"/>
            <a:ext cx="550339" cy="722999"/>
          </a:xfrm>
          <a:custGeom>
            <a:avLst/>
            <a:gdLst/>
            <a:ahLst/>
            <a:cxnLst>
              <a:cxn ang="0">
                <a:pos x="wd2" y="hd2"/>
              </a:cxn>
              <a:cxn ang="5400000">
                <a:pos x="wd2" y="hd2"/>
              </a:cxn>
              <a:cxn ang="10800000">
                <a:pos x="wd2" y="hd2"/>
              </a:cxn>
              <a:cxn ang="16200000">
                <a:pos x="wd2" y="hd2"/>
              </a:cxn>
            </a:cxnLst>
            <a:rect l="0" t="0" r="r" b="b"/>
            <a:pathLst>
              <a:path w="21336" h="21600" extrusionOk="0">
                <a:moveTo>
                  <a:pt x="16082" y="13003"/>
                </a:moveTo>
                <a:cubicBezTo>
                  <a:pt x="15842" y="13388"/>
                  <a:pt x="15448" y="13731"/>
                  <a:pt x="14900" y="14032"/>
                </a:cubicBezTo>
                <a:lnTo>
                  <a:pt x="12861" y="11310"/>
                </a:lnTo>
                <a:cubicBezTo>
                  <a:pt x="13659" y="11097"/>
                  <a:pt x="14307" y="11031"/>
                  <a:pt x="14804" y="11112"/>
                </a:cubicBezTo>
                <a:cubicBezTo>
                  <a:pt x="15301" y="11194"/>
                  <a:pt x="15682" y="11411"/>
                  <a:pt x="15947" y="11766"/>
                </a:cubicBezTo>
                <a:cubicBezTo>
                  <a:pt x="16277" y="12205"/>
                  <a:pt x="16321" y="12618"/>
                  <a:pt x="16082" y="13003"/>
                </a:cubicBezTo>
                <a:close/>
                <a:moveTo>
                  <a:pt x="8306" y="8674"/>
                </a:moveTo>
                <a:cubicBezTo>
                  <a:pt x="7365" y="8894"/>
                  <a:pt x="6710" y="8954"/>
                  <a:pt x="6340" y="8854"/>
                </a:cubicBezTo>
                <a:cubicBezTo>
                  <a:pt x="5970" y="8754"/>
                  <a:pt x="5671" y="8551"/>
                  <a:pt x="5443" y="8247"/>
                </a:cubicBezTo>
                <a:cubicBezTo>
                  <a:pt x="5162" y="7871"/>
                  <a:pt x="5135" y="7500"/>
                  <a:pt x="5365" y="7133"/>
                </a:cubicBezTo>
                <a:cubicBezTo>
                  <a:pt x="5593" y="6767"/>
                  <a:pt x="5953" y="6451"/>
                  <a:pt x="6442" y="6186"/>
                </a:cubicBezTo>
                <a:cubicBezTo>
                  <a:pt x="6442" y="6186"/>
                  <a:pt x="8306" y="8674"/>
                  <a:pt x="8306" y="8674"/>
                </a:cubicBezTo>
                <a:close/>
                <a:moveTo>
                  <a:pt x="17160" y="7137"/>
                </a:moveTo>
                <a:cubicBezTo>
                  <a:pt x="15779" y="6934"/>
                  <a:pt x="14011" y="7099"/>
                  <a:pt x="11856" y="7633"/>
                </a:cubicBezTo>
                <a:lnTo>
                  <a:pt x="10489" y="7972"/>
                </a:lnTo>
                <a:lnTo>
                  <a:pt x="8466" y="5272"/>
                </a:lnTo>
                <a:cubicBezTo>
                  <a:pt x="9538" y="4851"/>
                  <a:pt x="10540" y="4557"/>
                  <a:pt x="11471" y="4388"/>
                </a:cubicBezTo>
                <a:cubicBezTo>
                  <a:pt x="12401" y="4220"/>
                  <a:pt x="13322" y="4146"/>
                  <a:pt x="14233" y="4166"/>
                </a:cubicBezTo>
                <a:lnTo>
                  <a:pt x="14675" y="3969"/>
                </a:lnTo>
                <a:lnTo>
                  <a:pt x="12382" y="907"/>
                </a:lnTo>
                <a:cubicBezTo>
                  <a:pt x="11667" y="970"/>
                  <a:pt x="10711" y="1157"/>
                  <a:pt x="9513" y="1468"/>
                </a:cubicBezTo>
                <a:cubicBezTo>
                  <a:pt x="8315" y="1779"/>
                  <a:pt x="7293" y="2108"/>
                  <a:pt x="6448" y="2456"/>
                </a:cubicBezTo>
                <a:lnTo>
                  <a:pt x="4608" y="0"/>
                </a:lnTo>
                <a:lnTo>
                  <a:pt x="2342" y="1008"/>
                </a:lnTo>
                <a:lnTo>
                  <a:pt x="4198" y="3485"/>
                </a:lnTo>
                <a:cubicBezTo>
                  <a:pt x="2250" y="4560"/>
                  <a:pt x="979" y="5728"/>
                  <a:pt x="383" y="6990"/>
                </a:cubicBezTo>
                <a:cubicBezTo>
                  <a:pt x="-213" y="8252"/>
                  <a:pt x="-113" y="9414"/>
                  <a:pt x="684" y="10477"/>
                </a:cubicBezTo>
                <a:cubicBezTo>
                  <a:pt x="1231" y="11207"/>
                  <a:pt x="1823" y="11740"/>
                  <a:pt x="2461" y="12075"/>
                </a:cubicBezTo>
                <a:cubicBezTo>
                  <a:pt x="3099" y="12410"/>
                  <a:pt x="3794" y="12628"/>
                  <a:pt x="4544" y="12728"/>
                </a:cubicBezTo>
                <a:cubicBezTo>
                  <a:pt x="5310" y="12832"/>
                  <a:pt x="6087" y="12836"/>
                  <a:pt x="6875" y="12740"/>
                </a:cubicBezTo>
                <a:cubicBezTo>
                  <a:pt x="7663" y="12645"/>
                  <a:pt x="8462" y="12507"/>
                  <a:pt x="9273" y="12326"/>
                </a:cubicBezTo>
                <a:lnTo>
                  <a:pt x="10678" y="12012"/>
                </a:lnTo>
                <a:lnTo>
                  <a:pt x="12884" y="14957"/>
                </a:lnTo>
                <a:cubicBezTo>
                  <a:pt x="11715" y="15430"/>
                  <a:pt x="10447" y="15779"/>
                  <a:pt x="9081" y="16004"/>
                </a:cubicBezTo>
                <a:cubicBezTo>
                  <a:pt x="7714" y="16230"/>
                  <a:pt x="6727" y="16331"/>
                  <a:pt x="6121" y="16308"/>
                </a:cubicBezTo>
                <a:lnTo>
                  <a:pt x="5678" y="16505"/>
                </a:lnTo>
                <a:lnTo>
                  <a:pt x="7988" y="19588"/>
                </a:lnTo>
                <a:cubicBezTo>
                  <a:pt x="8904" y="19548"/>
                  <a:pt x="10040" y="19350"/>
                  <a:pt x="11394" y="18993"/>
                </a:cubicBezTo>
                <a:cubicBezTo>
                  <a:pt x="12748" y="18637"/>
                  <a:pt x="13925" y="18240"/>
                  <a:pt x="14926" y="17805"/>
                </a:cubicBezTo>
                <a:lnTo>
                  <a:pt x="17769" y="21600"/>
                </a:lnTo>
                <a:lnTo>
                  <a:pt x="20036" y="20592"/>
                </a:lnTo>
                <a:lnTo>
                  <a:pt x="17152" y="16743"/>
                </a:lnTo>
                <a:cubicBezTo>
                  <a:pt x="18171" y="16234"/>
                  <a:pt x="18999" y="15659"/>
                  <a:pt x="19639" y="15020"/>
                </a:cubicBezTo>
                <a:cubicBezTo>
                  <a:pt x="20278" y="14382"/>
                  <a:pt x="20737" y="13731"/>
                  <a:pt x="21014" y="13069"/>
                </a:cubicBezTo>
                <a:cubicBezTo>
                  <a:pt x="21288" y="12418"/>
                  <a:pt x="21387" y="11755"/>
                  <a:pt x="21311" y="11080"/>
                </a:cubicBezTo>
                <a:cubicBezTo>
                  <a:pt x="21236" y="10405"/>
                  <a:pt x="20975" y="9770"/>
                  <a:pt x="20529" y="9174"/>
                </a:cubicBezTo>
                <a:cubicBezTo>
                  <a:pt x="19664" y="8019"/>
                  <a:pt x="18540" y="7340"/>
                  <a:pt x="17160" y="7137"/>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3" name="Circle">
            <a:extLst>
              <a:ext uri="{FF2B5EF4-FFF2-40B4-BE49-F238E27FC236}">
                <a16:creationId xmlns:a16="http://schemas.microsoft.com/office/drawing/2014/main" id="{CE57B9A6-2706-B14C-B5A1-5EF48D366003}"/>
              </a:ext>
            </a:extLst>
          </p:cNvPr>
          <p:cNvSpPr/>
          <p:nvPr/>
        </p:nvSpPr>
        <p:spPr>
          <a:xfrm rot="3600000">
            <a:off x="7657369" y="3160989"/>
            <a:ext cx="1210130" cy="1210133"/>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4" name="Shape">
            <a:extLst>
              <a:ext uri="{FF2B5EF4-FFF2-40B4-BE49-F238E27FC236}">
                <a16:creationId xmlns:a16="http://schemas.microsoft.com/office/drawing/2014/main" id="{1C2B6CBF-5799-9544-B0C2-FF4B384C29BD}"/>
              </a:ext>
            </a:extLst>
          </p:cNvPr>
          <p:cNvSpPr/>
          <p:nvPr/>
        </p:nvSpPr>
        <p:spPr>
          <a:xfrm rot="3600000">
            <a:off x="7742181" y="3242391"/>
            <a:ext cx="1040506" cy="1047329"/>
          </a:xfrm>
          <a:custGeom>
            <a:avLst/>
            <a:gdLst/>
            <a:ahLst/>
            <a:cxnLst>
              <a:cxn ang="0">
                <a:pos x="wd2" y="hd2"/>
              </a:cxn>
              <a:cxn ang="5400000">
                <a:pos x="wd2" y="hd2"/>
              </a:cxn>
              <a:cxn ang="10800000">
                <a:pos x="wd2" y="hd2"/>
              </a:cxn>
              <a:cxn ang="16200000">
                <a:pos x="wd2" y="hd2"/>
              </a:cxn>
            </a:cxnLst>
            <a:rect l="0" t="0" r="r" b="b"/>
            <a:pathLst>
              <a:path w="18917" h="18913" extrusionOk="0">
                <a:moveTo>
                  <a:pt x="4683" y="1241"/>
                </a:moveTo>
                <a:cubicBezTo>
                  <a:pt x="175" y="3827"/>
                  <a:pt x="-1342" y="9600"/>
                  <a:pt x="1295" y="14137"/>
                </a:cubicBezTo>
                <a:cubicBezTo>
                  <a:pt x="3932" y="18674"/>
                  <a:pt x="9725" y="20256"/>
                  <a:pt x="14233" y="17671"/>
                </a:cubicBezTo>
                <a:cubicBezTo>
                  <a:pt x="18741" y="15085"/>
                  <a:pt x="20258" y="9312"/>
                  <a:pt x="17621" y="4775"/>
                </a:cubicBezTo>
                <a:cubicBezTo>
                  <a:pt x="14984" y="238"/>
                  <a:pt x="9191" y="-1344"/>
                  <a:pt x="4683" y="1241"/>
                </a:cubicBezTo>
                <a:close/>
              </a:path>
            </a:pathLst>
          </a:cu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5" name="Shape">
            <a:extLst>
              <a:ext uri="{FF2B5EF4-FFF2-40B4-BE49-F238E27FC236}">
                <a16:creationId xmlns:a16="http://schemas.microsoft.com/office/drawing/2014/main" id="{D17739FB-9C2A-2D43-9DA9-4D4CFE6C53F1}"/>
              </a:ext>
            </a:extLst>
          </p:cNvPr>
          <p:cNvSpPr/>
          <p:nvPr/>
        </p:nvSpPr>
        <p:spPr>
          <a:xfrm rot="3600000">
            <a:off x="7977701" y="3391283"/>
            <a:ext cx="550339" cy="723000"/>
          </a:xfrm>
          <a:custGeom>
            <a:avLst/>
            <a:gdLst/>
            <a:ahLst/>
            <a:cxnLst>
              <a:cxn ang="0">
                <a:pos x="wd2" y="hd2"/>
              </a:cxn>
              <a:cxn ang="5400000">
                <a:pos x="wd2" y="hd2"/>
              </a:cxn>
              <a:cxn ang="10800000">
                <a:pos x="wd2" y="hd2"/>
              </a:cxn>
              <a:cxn ang="16200000">
                <a:pos x="wd2" y="hd2"/>
              </a:cxn>
            </a:cxnLst>
            <a:rect l="0" t="0" r="r" b="b"/>
            <a:pathLst>
              <a:path w="21336" h="21600" extrusionOk="0">
                <a:moveTo>
                  <a:pt x="16082" y="13003"/>
                </a:moveTo>
                <a:cubicBezTo>
                  <a:pt x="15842" y="13388"/>
                  <a:pt x="15448" y="13731"/>
                  <a:pt x="14900" y="14032"/>
                </a:cubicBezTo>
                <a:lnTo>
                  <a:pt x="12861" y="11310"/>
                </a:lnTo>
                <a:cubicBezTo>
                  <a:pt x="13659" y="11097"/>
                  <a:pt x="14307" y="11031"/>
                  <a:pt x="14804" y="11112"/>
                </a:cubicBezTo>
                <a:cubicBezTo>
                  <a:pt x="15301" y="11194"/>
                  <a:pt x="15682" y="11411"/>
                  <a:pt x="15947" y="11766"/>
                </a:cubicBezTo>
                <a:cubicBezTo>
                  <a:pt x="16277" y="12205"/>
                  <a:pt x="16321" y="12618"/>
                  <a:pt x="16082" y="13003"/>
                </a:cubicBezTo>
                <a:close/>
                <a:moveTo>
                  <a:pt x="8306" y="8674"/>
                </a:moveTo>
                <a:cubicBezTo>
                  <a:pt x="7365" y="8894"/>
                  <a:pt x="6710" y="8954"/>
                  <a:pt x="6340" y="8854"/>
                </a:cubicBezTo>
                <a:cubicBezTo>
                  <a:pt x="5970" y="8754"/>
                  <a:pt x="5671" y="8551"/>
                  <a:pt x="5443" y="8247"/>
                </a:cubicBezTo>
                <a:cubicBezTo>
                  <a:pt x="5162" y="7871"/>
                  <a:pt x="5135" y="7500"/>
                  <a:pt x="5365" y="7133"/>
                </a:cubicBezTo>
                <a:cubicBezTo>
                  <a:pt x="5593" y="6767"/>
                  <a:pt x="5953" y="6451"/>
                  <a:pt x="6442" y="6186"/>
                </a:cubicBezTo>
                <a:cubicBezTo>
                  <a:pt x="6442" y="6186"/>
                  <a:pt x="8306" y="8674"/>
                  <a:pt x="8306" y="8674"/>
                </a:cubicBezTo>
                <a:close/>
                <a:moveTo>
                  <a:pt x="17160" y="7137"/>
                </a:moveTo>
                <a:cubicBezTo>
                  <a:pt x="15779" y="6934"/>
                  <a:pt x="14011" y="7099"/>
                  <a:pt x="11856" y="7633"/>
                </a:cubicBezTo>
                <a:lnTo>
                  <a:pt x="10489" y="7972"/>
                </a:lnTo>
                <a:lnTo>
                  <a:pt x="8466" y="5272"/>
                </a:lnTo>
                <a:cubicBezTo>
                  <a:pt x="9538" y="4851"/>
                  <a:pt x="10540" y="4557"/>
                  <a:pt x="11471" y="4388"/>
                </a:cubicBezTo>
                <a:cubicBezTo>
                  <a:pt x="12401" y="4220"/>
                  <a:pt x="13322" y="4146"/>
                  <a:pt x="14233" y="4166"/>
                </a:cubicBezTo>
                <a:lnTo>
                  <a:pt x="14675" y="3969"/>
                </a:lnTo>
                <a:lnTo>
                  <a:pt x="12382" y="907"/>
                </a:lnTo>
                <a:cubicBezTo>
                  <a:pt x="11667" y="970"/>
                  <a:pt x="10711" y="1157"/>
                  <a:pt x="9513" y="1468"/>
                </a:cubicBezTo>
                <a:cubicBezTo>
                  <a:pt x="8315" y="1779"/>
                  <a:pt x="7293" y="2108"/>
                  <a:pt x="6448" y="2456"/>
                </a:cubicBezTo>
                <a:lnTo>
                  <a:pt x="4608" y="0"/>
                </a:lnTo>
                <a:lnTo>
                  <a:pt x="2342" y="1008"/>
                </a:lnTo>
                <a:lnTo>
                  <a:pt x="4198" y="3485"/>
                </a:lnTo>
                <a:cubicBezTo>
                  <a:pt x="2250" y="4560"/>
                  <a:pt x="979" y="5728"/>
                  <a:pt x="383" y="6990"/>
                </a:cubicBezTo>
                <a:cubicBezTo>
                  <a:pt x="-213" y="8252"/>
                  <a:pt x="-113" y="9414"/>
                  <a:pt x="684" y="10477"/>
                </a:cubicBezTo>
                <a:cubicBezTo>
                  <a:pt x="1231" y="11207"/>
                  <a:pt x="1823" y="11740"/>
                  <a:pt x="2461" y="12075"/>
                </a:cubicBezTo>
                <a:cubicBezTo>
                  <a:pt x="3099" y="12410"/>
                  <a:pt x="3794" y="12628"/>
                  <a:pt x="4544" y="12728"/>
                </a:cubicBezTo>
                <a:cubicBezTo>
                  <a:pt x="5310" y="12832"/>
                  <a:pt x="6087" y="12836"/>
                  <a:pt x="6875" y="12740"/>
                </a:cubicBezTo>
                <a:cubicBezTo>
                  <a:pt x="7663" y="12645"/>
                  <a:pt x="8462" y="12507"/>
                  <a:pt x="9273" y="12326"/>
                </a:cubicBezTo>
                <a:lnTo>
                  <a:pt x="10678" y="12012"/>
                </a:lnTo>
                <a:lnTo>
                  <a:pt x="12884" y="14957"/>
                </a:lnTo>
                <a:cubicBezTo>
                  <a:pt x="11715" y="15430"/>
                  <a:pt x="10447" y="15779"/>
                  <a:pt x="9081" y="16004"/>
                </a:cubicBezTo>
                <a:cubicBezTo>
                  <a:pt x="7714" y="16230"/>
                  <a:pt x="6727" y="16331"/>
                  <a:pt x="6121" y="16308"/>
                </a:cubicBezTo>
                <a:lnTo>
                  <a:pt x="5678" y="16505"/>
                </a:lnTo>
                <a:lnTo>
                  <a:pt x="7988" y="19588"/>
                </a:lnTo>
                <a:cubicBezTo>
                  <a:pt x="8904" y="19548"/>
                  <a:pt x="10040" y="19350"/>
                  <a:pt x="11394" y="18993"/>
                </a:cubicBezTo>
                <a:cubicBezTo>
                  <a:pt x="12748" y="18637"/>
                  <a:pt x="13925" y="18240"/>
                  <a:pt x="14926" y="17805"/>
                </a:cubicBezTo>
                <a:lnTo>
                  <a:pt x="17769" y="21600"/>
                </a:lnTo>
                <a:lnTo>
                  <a:pt x="20036" y="20592"/>
                </a:lnTo>
                <a:lnTo>
                  <a:pt x="17152" y="16743"/>
                </a:lnTo>
                <a:cubicBezTo>
                  <a:pt x="18171" y="16234"/>
                  <a:pt x="18999" y="15659"/>
                  <a:pt x="19639" y="15020"/>
                </a:cubicBezTo>
                <a:cubicBezTo>
                  <a:pt x="20278" y="14382"/>
                  <a:pt x="20737" y="13731"/>
                  <a:pt x="21014" y="13069"/>
                </a:cubicBezTo>
                <a:cubicBezTo>
                  <a:pt x="21288" y="12418"/>
                  <a:pt x="21387" y="11755"/>
                  <a:pt x="21311" y="11080"/>
                </a:cubicBezTo>
                <a:cubicBezTo>
                  <a:pt x="21236" y="10405"/>
                  <a:pt x="20975" y="9770"/>
                  <a:pt x="20529" y="9174"/>
                </a:cubicBezTo>
                <a:cubicBezTo>
                  <a:pt x="19664" y="8019"/>
                  <a:pt x="18540" y="7340"/>
                  <a:pt x="17160" y="7137"/>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 name="TextBox 34">
            <a:extLst>
              <a:ext uri="{FF2B5EF4-FFF2-40B4-BE49-F238E27FC236}">
                <a16:creationId xmlns:a16="http://schemas.microsoft.com/office/drawing/2014/main" id="{124FAD5C-277D-1B45-A690-BEC26F139A71}"/>
              </a:ext>
            </a:extLst>
          </p:cNvPr>
          <p:cNvSpPr txBox="1"/>
          <p:nvPr/>
        </p:nvSpPr>
        <p:spPr>
          <a:xfrm>
            <a:off x="2344614" y="466715"/>
            <a:ext cx="11312712" cy="2308324"/>
          </a:xfrm>
          <a:prstGeom prst="rect">
            <a:avLst/>
          </a:prstGeom>
          <a:noFill/>
        </p:spPr>
        <p:txBody>
          <a:bodyPr wrap="none" rtlCol="0">
            <a:spAutoFit/>
          </a:bodyPr>
          <a:lstStyle/>
          <a:p>
            <a:r>
              <a:rPr lang="en-US" sz="7200" b="1" dirty="0">
                <a:solidFill>
                  <a:schemeClr val="tx2"/>
                </a:solidFill>
                <a:latin typeface="Poppins" pitchFamily="2" charset="77"/>
                <a:cs typeface="Poppins" pitchFamily="2" charset="77"/>
              </a:rPr>
              <a:t>Mutual Funds vs ETF’s –</a:t>
            </a:r>
          </a:p>
          <a:p>
            <a:r>
              <a:rPr lang="en-US" sz="7200" b="1" dirty="0">
                <a:solidFill>
                  <a:schemeClr val="tx2"/>
                </a:solidFill>
                <a:latin typeface="Poppins" pitchFamily="2" charset="77"/>
                <a:cs typeface="Poppins" pitchFamily="2" charset="77"/>
              </a:rPr>
              <a:t>Objective</a:t>
            </a:r>
          </a:p>
        </p:txBody>
      </p:sp>
      <p:sp>
        <p:nvSpPr>
          <p:cNvPr id="37" name="TextBox 36">
            <a:extLst>
              <a:ext uri="{FF2B5EF4-FFF2-40B4-BE49-F238E27FC236}">
                <a16:creationId xmlns:a16="http://schemas.microsoft.com/office/drawing/2014/main" id="{797D33DF-344B-7B46-9D95-38591FFB3D6D}"/>
              </a:ext>
            </a:extLst>
          </p:cNvPr>
          <p:cNvSpPr txBox="1"/>
          <p:nvPr/>
        </p:nvSpPr>
        <p:spPr>
          <a:xfrm>
            <a:off x="15885906" y="10156970"/>
            <a:ext cx="5851282"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Match Investor Personality</a:t>
            </a:r>
          </a:p>
        </p:txBody>
      </p:sp>
      <p:sp>
        <p:nvSpPr>
          <p:cNvPr id="38" name="Subtitle 2">
            <a:extLst>
              <a:ext uri="{FF2B5EF4-FFF2-40B4-BE49-F238E27FC236}">
                <a16:creationId xmlns:a16="http://schemas.microsoft.com/office/drawing/2014/main" id="{095FEE94-E2A0-3944-BD17-EE0135DA1F2E}"/>
              </a:ext>
            </a:extLst>
          </p:cNvPr>
          <p:cNvSpPr txBox="1">
            <a:spLocks/>
          </p:cNvSpPr>
          <p:nvPr/>
        </p:nvSpPr>
        <p:spPr>
          <a:xfrm>
            <a:off x="15885906" y="10934811"/>
            <a:ext cx="69740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In a market with hundreds of different ways of investing we wanted to build something to define a reliable strategy tied to someone’s personal goals investing in certain companies. </a:t>
            </a:r>
          </a:p>
        </p:txBody>
      </p:sp>
      <p:sp>
        <p:nvSpPr>
          <p:cNvPr id="39" name="TextBox 38">
            <a:extLst>
              <a:ext uri="{FF2B5EF4-FFF2-40B4-BE49-F238E27FC236}">
                <a16:creationId xmlns:a16="http://schemas.microsoft.com/office/drawing/2014/main" id="{64A93B1F-E373-9046-BC8C-0B2158C46C41}"/>
              </a:ext>
            </a:extLst>
          </p:cNvPr>
          <p:cNvSpPr txBox="1"/>
          <p:nvPr/>
        </p:nvSpPr>
        <p:spPr>
          <a:xfrm>
            <a:off x="15885906" y="3637647"/>
            <a:ext cx="4028667"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Define Differences</a:t>
            </a:r>
          </a:p>
        </p:txBody>
      </p:sp>
      <p:sp>
        <p:nvSpPr>
          <p:cNvPr id="40" name="Subtitle 2">
            <a:extLst>
              <a:ext uri="{FF2B5EF4-FFF2-40B4-BE49-F238E27FC236}">
                <a16:creationId xmlns:a16="http://schemas.microsoft.com/office/drawing/2014/main" id="{117E0976-BC92-0241-946A-704D7964D101}"/>
              </a:ext>
            </a:extLst>
          </p:cNvPr>
          <p:cNvSpPr txBox="1">
            <a:spLocks/>
          </p:cNvSpPr>
          <p:nvPr/>
        </p:nvSpPr>
        <p:spPr>
          <a:xfrm>
            <a:off x="15885906" y="4415488"/>
            <a:ext cx="69740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ETF’s and Mutual Funds are commonly misunderstood and mistaken for each other.  We wanted to highlight their differences and individual benefits.</a:t>
            </a:r>
          </a:p>
        </p:txBody>
      </p:sp>
      <p:sp>
        <p:nvSpPr>
          <p:cNvPr id="41" name="TextBox 40">
            <a:extLst>
              <a:ext uri="{FF2B5EF4-FFF2-40B4-BE49-F238E27FC236}">
                <a16:creationId xmlns:a16="http://schemas.microsoft.com/office/drawing/2014/main" id="{EE14B37C-B253-C743-97AE-6B7F13AFEA6A}"/>
              </a:ext>
            </a:extLst>
          </p:cNvPr>
          <p:cNvSpPr txBox="1"/>
          <p:nvPr/>
        </p:nvSpPr>
        <p:spPr>
          <a:xfrm>
            <a:off x="15885906" y="6868414"/>
            <a:ext cx="3661580"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Inform Investors</a:t>
            </a:r>
          </a:p>
        </p:txBody>
      </p:sp>
      <p:sp>
        <p:nvSpPr>
          <p:cNvPr id="42" name="Subtitle 2">
            <a:extLst>
              <a:ext uri="{FF2B5EF4-FFF2-40B4-BE49-F238E27FC236}">
                <a16:creationId xmlns:a16="http://schemas.microsoft.com/office/drawing/2014/main" id="{B484C232-F877-AD46-9DA0-E7AD46B3C72C}"/>
              </a:ext>
            </a:extLst>
          </p:cNvPr>
          <p:cNvSpPr txBox="1">
            <a:spLocks/>
          </p:cNvSpPr>
          <p:nvPr/>
        </p:nvSpPr>
        <p:spPr>
          <a:xfrm>
            <a:off x="15885906" y="7646255"/>
            <a:ext cx="69740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The number of people not invested in the stock market is still very low while a lot are making generational wealth in it. We wanted to build a tool to help aspiring investors find a path for them.</a:t>
            </a:r>
          </a:p>
        </p:txBody>
      </p:sp>
      <p:sp>
        <p:nvSpPr>
          <p:cNvPr id="43" name="Oval 42">
            <a:extLst>
              <a:ext uri="{FF2B5EF4-FFF2-40B4-BE49-F238E27FC236}">
                <a16:creationId xmlns:a16="http://schemas.microsoft.com/office/drawing/2014/main" id="{A4481571-DFAE-0545-B485-623237D7E203}"/>
              </a:ext>
            </a:extLst>
          </p:cNvPr>
          <p:cNvSpPr/>
          <p:nvPr/>
        </p:nvSpPr>
        <p:spPr>
          <a:xfrm>
            <a:off x="13745768" y="3820409"/>
            <a:ext cx="1387649" cy="1387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4" name="Oval 43">
            <a:extLst>
              <a:ext uri="{FF2B5EF4-FFF2-40B4-BE49-F238E27FC236}">
                <a16:creationId xmlns:a16="http://schemas.microsoft.com/office/drawing/2014/main" id="{23ED1292-9C77-B749-B005-02F500790D30}"/>
              </a:ext>
            </a:extLst>
          </p:cNvPr>
          <p:cNvSpPr/>
          <p:nvPr/>
        </p:nvSpPr>
        <p:spPr>
          <a:xfrm>
            <a:off x="13745768" y="7051176"/>
            <a:ext cx="1387649" cy="13876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5" name="Oval 44">
            <a:extLst>
              <a:ext uri="{FF2B5EF4-FFF2-40B4-BE49-F238E27FC236}">
                <a16:creationId xmlns:a16="http://schemas.microsoft.com/office/drawing/2014/main" id="{D58CAD93-66CB-BE48-B1D5-E3A2E8BEB9AA}"/>
              </a:ext>
            </a:extLst>
          </p:cNvPr>
          <p:cNvSpPr/>
          <p:nvPr/>
        </p:nvSpPr>
        <p:spPr>
          <a:xfrm>
            <a:off x="13745768" y="10339732"/>
            <a:ext cx="1387649" cy="13876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6" name="Freeform 991">
            <a:extLst>
              <a:ext uri="{FF2B5EF4-FFF2-40B4-BE49-F238E27FC236}">
                <a16:creationId xmlns:a16="http://schemas.microsoft.com/office/drawing/2014/main" id="{3A44F7E3-FBFD-EA43-AFE4-9ACEAAC1FD96}"/>
              </a:ext>
            </a:extLst>
          </p:cNvPr>
          <p:cNvSpPr>
            <a:spLocks noChangeAspect="1" noChangeArrowheads="1"/>
          </p:cNvSpPr>
          <p:nvPr/>
        </p:nvSpPr>
        <p:spPr bwMode="auto">
          <a:xfrm>
            <a:off x="14079453" y="4154094"/>
            <a:ext cx="720280" cy="720280"/>
          </a:xfrm>
          <a:custGeom>
            <a:avLst/>
            <a:gdLst>
              <a:gd name="T0" fmla="*/ 532423 w 285390"/>
              <a:gd name="T1" fmla="*/ 729203 h 285390"/>
              <a:gd name="T2" fmla="*/ 501981 w 285390"/>
              <a:gd name="T3" fmla="*/ 680424 h 285390"/>
              <a:gd name="T4" fmla="*/ 447878 w 285390"/>
              <a:gd name="T5" fmla="*/ 680424 h 285390"/>
              <a:gd name="T6" fmla="*/ 417440 w 285390"/>
              <a:gd name="T7" fmla="*/ 729203 h 285390"/>
              <a:gd name="T8" fmla="*/ 474375 w 285390"/>
              <a:gd name="T9" fmla="*/ 620606 h 285390"/>
              <a:gd name="T10" fmla="*/ 603100 w 285390"/>
              <a:gd name="T11" fmla="*/ 702181 h 285390"/>
              <a:gd name="T12" fmla="*/ 632895 w 285390"/>
              <a:gd name="T13" fmla="*/ 702181 h 285390"/>
              <a:gd name="T14" fmla="*/ 474375 w 285390"/>
              <a:gd name="T15" fmla="*/ 591816 h 285390"/>
              <a:gd name="T16" fmla="*/ 612317 w 285390"/>
              <a:gd name="T17" fmla="*/ 490152 h 285390"/>
              <a:gd name="T18" fmla="*/ 342246 w 285390"/>
              <a:gd name="T19" fmla="*/ 459714 h 285390"/>
              <a:gd name="T20" fmla="*/ 327610 w 285390"/>
              <a:gd name="T21" fmla="*/ 474933 h 285390"/>
              <a:gd name="T22" fmla="*/ 556895 w 285390"/>
              <a:gd name="T23" fmla="*/ 472319 h 285390"/>
              <a:gd name="T24" fmla="*/ 610309 w 285390"/>
              <a:gd name="T25" fmla="*/ 409465 h 285390"/>
              <a:gd name="T26" fmla="*/ 340223 w 285390"/>
              <a:gd name="T27" fmla="*/ 535179 h 285390"/>
              <a:gd name="T28" fmla="*/ 610309 w 285390"/>
              <a:gd name="T29" fmla="*/ 380453 h 285390"/>
              <a:gd name="T30" fmla="*/ 528409 w 285390"/>
              <a:gd name="T31" fmla="*/ 472319 h 285390"/>
              <a:gd name="T32" fmla="*/ 421532 w 285390"/>
              <a:gd name="T33" fmla="*/ 472319 h 285390"/>
              <a:gd name="T34" fmla="*/ 340223 w 285390"/>
              <a:gd name="T35" fmla="*/ 380453 h 285390"/>
              <a:gd name="T36" fmla="*/ 105414 w 285390"/>
              <a:gd name="T37" fmla="*/ 921181 h 285390"/>
              <a:gd name="T38" fmla="*/ 265931 w 285390"/>
              <a:gd name="T39" fmla="*/ 844509 h 285390"/>
              <a:gd name="T40" fmla="*/ 727126 w 285390"/>
              <a:gd name="T41" fmla="*/ 921181 h 285390"/>
              <a:gd name="T42" fmla="*/ 579785 w 285390"/>
              <a:gd name="T43" fmla="*/ 316171 h 285390"/>
              <a:gd name="T44" fmla="*/ 721136 w 285390"/>
              <a:gd name="T45" fmla="*/ 328156 h 285390"/>
              <a:gd name="T46" fmla="*/ 143750 w 285390"/>
              <a:gd name="T47" fmla="*/ 298200 h 285390"/>
              <a:gd name="T48" fmla="*/ 143750 w 285390"/>
              <a:gd name="T49" fmla="*/ 298200 h 285390"/>
              <a:gd name="T50" fmla="*/ 693590 w 285390"/>
              <a:gd name="T51" fmla="*/ 313777 h 285390"/>
              <a:gd name="T52" fmla="*/ 800199 w 285390"/>
              <a:gd name="T53" fmla="*/ 397638 h 285390"/>
              <a:gd name="T54" fmla="*/ 921185 w 285390"/>
              <a:gd name="T55" fmla="*/ 181988 h 285390"/>
              <a:gd name="T56" fmla="*/ 28750 w 285390"/>
              <a:gd name="T57" fmla="*/ 282628 h 285390"/>
              <a:gd name="T58" fmla="*/ 115004 w 285390"/>
              <a:gd name="T59" fmla="*/ 282628 h 285390"/>
              <a:gd name="T60" fmla="*/ 295882 w 285390"/>
              <a:gd name="T61" fmla="*/ 299400 h 285390"/>
              <a:gd name="T62" fmla="*/ 406269 w 285390"/>
              <a:gd name="T63" fmla="*/ 162305 h 285390"/>
              <a:gd name="T64" fmla="*/ 440087 w 285390"/>
              <a:gd name="T65" fmla="*/ 196120 h 285390"/>
              <a:gd name="T66" fmla="*/ 129370 w 285390"/>
              <a:gd name="T67" fmla="*/ 153234 h 285390"/>
              <a:gd name="T68" fmla="*/ 579785 w 285390"/>
              <a:gd name="T69" fmla="*/ 287419 h 285390"/>
              <a:gd name="T70" fmla="*/ 935562 w 285390"/>
              <a:gd name="T71" fmla="*/ 153234 h 285390"/>
              <a:gd name="T72" fmla="*/ 840927 w 285390"/>
              <a:gd name="T73" fmla="*/ 464731 h 285390"/>
              <a:gd name="T74" fmla="*/ 858895 w 285390"/>
              <a:gd name="T75" fmla="*/ 949932 h 285390"/>
              <a:gd name="T76" fmla="*/ 674418 w 285390"/>
              <a:gd name="T77" fmla="*/ 873261 h 285390"/>
              <a:gd name="T78" fmla="*/ 231197 w 285390"/>
              <a:gd name="T79" fmla="*/ 949932 h 285390"/>
              <a:gd name="T80" fmla="*/ 76660 w 285390"/>
              <a:gd name="T81" fmla="*/ 609694 h 285390"/>
              <a:gd name="T82" fmla="*/ 0 w 285390"/>
              <a:gd name="T83" fmla="*/ 168810 h 285390"/>
              <a:gd name="T84" fmla="*/ 469073 w 285390"/>
              <a:gd name="T85" fmla="*/ 196120 h 285390"/>
              <a:gd name="T86" fmla="*/ 406269 w 285390"/>
              <a:gd name="T87" fmla="*/ 132098 h 285390"/>
              <a:gd name="T88" fmla="*/ 544863 w 285390"/>
              <a:gd name="T89" fmla="*/ 192020 h 285390"/>
              <a:gd name="T90" fmla="*/ 544863 w 285390"/>
              <a:gd name="T91" fmla="*/ 95110 h 285390"/>
              <a:gd name="T92" fmla="*/ 480847 w 285390"/>
              <a:gd name="T93" fmla="*/ 157331 h 285390"/>
              <a:gd name="T94" fmla="*/ 409442 w 285390"/>
              <a:gd name="T95" fmla="*/ 62809 h 285390"/>
              <a:gd name="T96" fmla="*/ 443260 w 285390"/>
              <a:gd name="T97" fmla="*/ 28989 h 285390"/>
              <a:gd name="T98" fmla="*/ 443260 w 285390"/>
              <a:gd name="T99" fmla="*/ 125613 h 2853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5390" h="285390">
                <a:moveTo>
                  <a:pt x="155765" y="200025"/>
                </a:moveTo>
                <a:cubicBezTo>
                  <a:pt x="158051" y="200025"/>
                  <a:pt x="159956" y="201857"/>
                  <a:pt x="159956" y="204421"/>
                </a:cubicBezTo>
                <a:lnTo>
                  <a:pt x="159956" y="219076"/>
                </a:lnTo>
                <a:cubicBezTo>
                  <a:pt x="159956" y="221640"/>
                  <a:pt x="158051" y="223472"/>
                  <a:pt x="155765" y="223472"/>
                </a:cubicBezTo>
                <a:cubicBezTo>
                  <a:pt x="153098" y="223472"/>
                  <a:pt x="150812" y="221640"/>
                  <a:pt x="150812" y="219076"/>
                </a:cubicBezTo>
                <a:lnTo>
                  <a:pt x="150812" y="204421"/>
                </a:lnTo>
                <a:cubicBezTo>
                  <a:pt x="150812" y="201857"/>
                  <a:pt x="153098" y="200025"/>
                  <a:pt x="155765" y="200025"/>
                </a:cubicBezTo>
                <a:close/>
                <a:moveTo>
                  <a:pt x="129984" y="200025"/>
                </a:moveTo>
                <a:cubicBezTo>
                  <a:pt x="132651" y="200025"/>
                  <a:pt x="134556" y="201857"/>
                  <a:pt x="134556" y="204421"/>
                </a:cubicBezTo>
                <a:lnTo>
                  <a:pt x="134556" y="219076"/>
                </a:lnTo>
                <a:cubicBezTo>
                  <a:pt x="134556" y="221640"/>
                  <a:pt x="132651" y="223472"/>
                  <a:pt x="129984" y="223472"/>
                </a:cubicBezTo>
                <a:cubicBezTo>
                  <a:pt x="127317" y="223472"/>
                  <a:pt x="125412" y="221640"/>
                  <a:pt x="125412" y="219076"/>
                </a:cubicBezTo>
                <a:lnTo>
                  <a:pt x="125412" y="204421"/>
                </a:lnTo>
                <a:cubicBezTo>
                  <a:pt x="125412" y="201857"/>
                  <a:pt x="127317" y="200025"/>
                  <a:pt x="129984" y="200025"/>
                </a:cubicBezTo>
                <a:close/>
                <a:moveTo>
                  <a:pt x="142517" y="186450"/>
                </a:moveTo>
                <a:cubicBezTo>
                  <a:pt x="121748" y="186450"/>
                  <a:pt x="103844" y="197623"/>
                  <a:pt x="103844" y="210958"/>
                </a:cubicBezTo>
                <a:cubicBezTo>
                  <a:pt x="103844" y="224293"/>
                  <a:pt x="121748" y="235465"/>
                  <a:pt x="142517" y="235465"/>
                </a:cubicBezTo>
                <a:cubicBezTo>
                  <a:pt x="163644" y="235465"/>
                  <a:pt x="181190" y="224293"/>
                  <a:pt x="181190" y="210958"/>
                </a:cubicBezTo>
                <a:cubicBezTo>
                  <a:pt x="181190" y="197623"/>
                  <a:pt x="163644" y="186450"/>
                  <a:pt x="142517" y="186450"/>
                </a:cubicBezTo>
                <a:close/>
                <a:moveTo>
                  <a:pt x="142517" y="177800"/>
                </a:moveTo>
                <a:cubicBezTo>
                  <a:pt x="168657" y="177800"/>
                  <a:pt x="190142" y="192577"/>
                  <a:pt x="190142" y="210958"/>
                </a:cubicBezTo>
                <a:cubicBezTo>
                  <a:pt x="190142" y="229338"/>
                  <a:pt x="168657" y="244115"/>
                  <a:pt x="142517" y="244115"/>
                </a:cubicBezTo>
                <a:cubicBezTo>
                  <a:pt x="116377" y="244115"/>
                  <a:pt x="95250" y="229338"/>
                  <a:pt x="95250" y="210958"/>
                </a:cubicBezTo>
                <a:cubicBezTo>
                  <a:pt x="95250" y="192577"/>
                  <a:pt x="116377" y="177800"/>
                  <a:pt x="142517" y="177800"/>
                </a:cubicBezTo>
                <a:close/>
                <a:moveTo>
                  <a:pt x="183959" y="138113"/>
                </a:moveTo>
                <a:cubicBezTo>
                  <a:pt x="186245" y="138113"/>
                  <a:pt x="188531" y="140018"/>
                  <a:pt x="188531" y="142685"/>
                </a:cubicBezTo>
                <a:cubicBezTo>
                  <a:pt x="188531" y="144971"/>
                  <a:pt x="186245" y="147257"/>
                  <a:pt x="183959" y="147257"/>
                </a:cubicBezTo>
                <a:cubicBezTo>
                  <a:pt x="181292" y="147257"/>
                  <a:pt x="179387" y="144971"/>
                  <a:pt x="179387" y="142685"/>
                </a:cubicBezTo>
                <a:cubicBezTo>
                  <a:pt x="179387" y="140018"/>
                  <a:pt x="181292" y="138113"/>
                  <a:pt x="183959" y="138113"/>
                </a:cubicBezTo>
                <a:close/>
                <a:moveTo>
                  <a:pt x="102821" y="138113"/>
                </a:moveTo>
                <a:cubicBezTo>
                  <a:pt x="105019" y="138113"/>
                  <a:pt x="107583" y="140018"/>
                  <a:pt x="107583" y="142685"/>
                </a:cubicBezTo>
                <a:cubicBezTo>
                  <a:pt x="107583" y="144971"/>
                  <a:pt x="105019" y="147257"/>
                  <a:pt x="102821" y="147257"/>
                </a:cubicBezTo>
                <a:cubicBezTo>
                  <a:pt x="100623" y="147257"/>
                  <a:pt x="98425" y="144971"/>
                  <a:pt x="98425" y="142685"/>
                </a:cubicBezTo>
                <a:cubicBezTo>
                  <a:pt x="98425" y="140018"/>
                  <a:pt x="100623" y="138113"/>
                  <a:pt x="102821" y="138113"/>
                </a:cubicBezTo>
                <a:close/>
                <a:moveTo>
                  <a:pt x="183356" y="123016"/>
                </a:moveTo>
                <a:cubicBezTo>
                  <a:pt x="174441" y="123016"/>
                  <a:pt x="167309" y="131369"/>
                  <a:pt x="167309" y="141900"/>
                </a:cubicBezTo>
                <a:cubicBezTo>
                  <a:pt x="167309" y="152069"/>
                  <a:pt x="174441" y="160784"/>
                  <a:pt x="183356" y="160784"/>
                </a:cubicBezTo>
                <a:cubicBezTo>
                  <a:pt x="191915" y="160784"/>
                  <a:pt x="198690" y="152069"/>
                  <a:pt x="198690" y="141900"/>
                </a:cubicBezTo>
                <a:cubicBezTo>
                  <a:pt x="198690" y="131369"/>
                  <a:pt x="191915" y="123016"/>
                  <a:pt x="183356" y="123016"/>
                </a:cubicBezTo>
                <a:close/>
                <a:moveTo>
                  <a:pt x="102214" y="123016"/>
                </a:moveTo>
                <a:cubicBezTo>
                  <a:pt x="93592" y="123016"/>
                  <a:pt x="86408" y="131369"/>
                  <a:pt x="86408" y="141900"/>
                </a:cubicBezTo>
                <a:cubicBezTo>
                  <a:pt x="86408" y="152069"/>
                  <a:pt x="93592" y="160784"/>
                  <a:pt x="102214" y="160784"/>
                </a:cubicBezTo>
                <a:cubicBezTo>
                  <a:pt x="111194" y="160784"/>
                  <a:pt x="118020" y="152069"/>
                  <a:pt x="118020" y="141900"/>
                </a:cubicBezTo>
                <a:cubicBezTo>
                  <a:pt x="118020" y="131369"/>
                  <a:pt x="111194" y="123016"/>
                  <a:pt x="102214" y="123016"/>
                </a:cubicBezTo>
                <a:close/>
                <a:moveTo>
                  <a:pt x="183356" y="114300"/>
                </a:moveTo>
                <a:cubicBezTo>
                  <a:pt x="196551" y="114300"/>
                  <a:pt x="207606" y="126647"/>
                  <a:pt x="207606" y="141900"/>
                </a:cubicBezTo>
                <a:cubicBezTo>
                  <a:pt x="207606" y="157153"/>
                  <a:pt x="196551" y="169500"/>
                  <a:pt x="183356" y="169500"/>
                </a:cubicBezTo>
                <a:cubicBezTo>
                  <a:pt x="169805" y="169500"/>
                  <a:pt x="158750" y="157153"/>
                  <a:pt x="158750" y="141900"/>
                </a:cubicBezTo>
                <a:cubicBezTo>
                  <a:pt x="158750" y="126647"/>
                  <a:pt x="169805" y="114300"/>
                  <a:pt x="183356" y="114300"/>
                </a:cubicBezTo>
                <a:close/>
                <a:moveTo>
                  <a:pt x="102214" y="114300"/>
                </a:moveTo>
                <a:cubicBezTo>
                  <a:pt x="115864" y="114300"/>
                  <a:pt x="126641" y="126647"/>
                  <a:pt x="126641" y="141900"/>
                </a:cubicBezTo>
                <a:cubicBezTo>
                  <a:pt x="126641" y="157153"/>
                  <a:pt x="115864" y="169500"/>
                  <a:pt x="102214" y="169500"/>
                </a:cubicBezTo>
                <a:cubicBezTo>
                  <a:pt x="88923" y="169500"/>
                  <a:pt x="77787" y="157153"/>
                  <a:pt x="77787" y="141900"/>
                </a:cubicBezTo>
                <a:cubicBezTo>
                  <a:pt x="77787" y="126647"/>
                  <a:pt x="88923" y="114300"/>
                  <a:pt x="102214" y="114300"/>
                </a:cubicBezTo>
                <a:close/>
                <a:moveTo>
                  <a:pt x="111205" y="94988"/>
                </a:moveTo>
                <a:cubicBezTo>
                  <a:pt x="67299" y="94988"/>
                  <a:pt x="31670" y="134581"/>
                  <a:pt x="31670" y="183171"/>
                </a:cubicBezTo>
                <a:lnTo>
                  <a:pt x="31670" y="276752"/>
                </a:lnTo>
                <a:lnTo>
                  <a:pt x="66939" y="276752"/>
                </a:lnTo>
                <a:lnTo>
                  <a:pt x="75936" y="256236"/>
                </a:lnTo>
                <a:cubicBezTo>
                  <a:pt x="76296" y="254796"/>
                  <a:pt x="78095" y="253717"/>
                  <a:pt x="79895" y="253717"/>
                </a:cubicBezTo>
                <a:lnTo>
                  <a:pt x="205496" y="253717"/>
                </a:lnTo>
                <a:cubicBezTo>
                  <a:pt x="207295" y="253717"/>
                  <a:pt x="208734" y="254796"/>
                  <a:pt x="209454" y="256236"/>
                </a:cubicBezTo>
                <a:lnTo>
                  <a:pt x="218451" y="276752"/>
                </a:lnTo>
                <a:lnTo>
                  <a:pt x="253720" y="276752"/>
                </a:lnTo>
                <a:lnTo>
                  <a:pt x="253720" y="183171"/>
                </a:lnTo>
                <a:cubicBezTo>
                  <a:pt x="253720" y="134581"/>
                  <a:pt x="217732" y="94988"/>
                  <a:pt x="174185" y="94988"/>
                </a:cubicBezTo>
                <a:lnTo>
                  <a:pt x="111205" y="94988"/>
                </a:lnTo>
                <a:close/>
                <a:moveTo>
                  <a:pt x="241844" y="89589"/>
                </a:moveTo>
                <a:cubicBezTo>
                  <a:pt x="232487" y="90309"/>
                  <a:pt x="223850" y="93549"/>
                  <a:pt x="216652" y="98588"/>
                </a:cubicBezTo>
                <a:cubicBezTo>
                  <a:pt x="223130" y="102547"/>
                  <a:pt x="228888" y="107226"/>
                  <a:pt x="234286" y="112625"/>
                </a:cubicBezTo>
                <a:cubicBezTo>
                  <a:pt x="238245" y="105786"/>
                  <a:pt x="241484" y="98228"/>
                  <a:pt x="241844" y="89589"/>
                </a:cubicBezTo>
                <a:close/>
                <a:moveTo>
                  <a:pt x="43186" y="89589"/>
                </a:moveTo>
                <a:cubicBezTo>
                  <a:pt x="44266" y="98228"/>
                  <a:pt x="46785" y="105786"/>
                  <a:pt x="51104" y="112625"/>
                </a:cubicBezTo>
                <a:cubicBezTo>
                  <a:pt x="56502" y="107226"/>
                  <a:pt x="62260" y="102547"/>
                  <a:pt x="68378" y="98588"/>
                </a:cubicBezTo>
                <a:cubicBezTo>
                  <a:pt x="61180" y="93549"/>
                  <a:pt x="52543" y="90309"/>
                  <a:pt x="43186" y="89589"/>
                </a:cubicBezTo>
                <a:close/>
                <a:moveTo>
                  <a:pt x="246523" y="54676"/>
                </a:moveTo>
                <a:cubicBezTo>
                  <a:pt x="223490" y="54676"/>
                  <a:pt x="204056" y="69433"/>
                  <a:pt x="196498" y="89949"/>
                </a:cubicBezTo>
                <a:cubicBezTo>
                  <a:pt x="200457" y="91029"/>
                  <a:pt x="204416" y="92469"/>
                  <a:pt x="208375" y="94268"/>
                </a:cubicBezTo>
                <a:cubicBezTo>
                  <a:pt x="218811" y="85990"/>
                  <a:pt x="232127" y="80591"/>
                  <a:pt x="246523" y="80591"/>
                </a:cubicBezTo>
                <a:cubicBezTo>
                  <a:pt x="249042" y="80591"/>
                  <a:pt x="250841" y="82751"/>
                  <a:pt x="250841" y="84910"/>
                </a:cubicBezTo>
                <a:cubicBezTo>
                  <a:pt x="250841" y="97868"/>
                  <a:pt x="246882" y="109385"/>
                  <a:pt x="240405" y="119463"/>
                </a:cubicBezTo>
                <a:cubicBezTo>
                  <a:pt x="243284" y="123423"/>
                  <a:pt x="246163" y="127382"/>
                  <a:pt x="248682" y="131701"/>
                </a:cubicBezTo>
                <a:cubicBezTo>
                  <a:pt x="265237" y="122703"/>
                  <a:pt x="276753" y="105426"/>
                  <a:pt x="276753" y="84910"/>
                </a:cubicBezTo>
                <a:lnTo>
                  <a:pt x="276753" y="54676"/>
                </a:lnTo>
                <a:lnTo>
                  <a:pt x="246523" y="54676"/>
                </a:lnTo>
                <a:close/>
                <a:moveTo>
                  <a:pt x="8637" y="54676"/>
                </a:moveTo>
                <a:lnTo>
                  <a:pt x="8637" y="84910"/>
                </a:lnTo>
                <a:cubicBezTo>
                  <a:pt x="8637" y="105426"/>
                  <a:pt x="20153" y="122703"/>
                  <a:pt x="36348" y="131701"/>
                </a:cubicBezTo>
                <a:cubicBezTo>
                  <a:pt x="38868" y="127382"/>
                  <a:pt x="42106" y="123423"/>
                  <a:pt x="45345" y="119463"/>
                </a:cubicBezTo>
                <a:cubicBezTo>
                  <a:pt x="38508" y="109385"/>
                  <a:pt x="34549" y="97868"/>
                  <a:pt x="34549" y="84910"/>
                </a:cubicBezTo>
                <a:cubicBezTo>
                  <a:pt x="34549" y="82751"/>
                  <a:pt x="36348" y="80591"/>
                  <a:pt x="38868" y="80591"/>
                </a:cubicBezTo>
                <a:cubicBezTo>
                  <a:pt x="53263" y="80591"/>
                  <a:pt x="66579" y="85990"/>
                  <a:pt x="77015" y="94268"/>
                </a:cubicBezTo>
                <a:cubicBezTo>
                  <a:pt x="80974" y="92469"/>
                  <a:pt x="84933" y="91029"/>
                  <a:pt x="88892" y="89949"/>
                </a:cubicBezTo>
                <a:cubicBezTo>
                  <a:pt x="81334" y="69433"/>
                  <a:pt x="61900" y="54676"/>
                  <a:pt x="38868" y="54676"/>
                </a:cubicBezTo>
                <a:lnTo>
                  <a:pt x="8637" y="54676"/>
                </a:lnTo>
                <a:close/>
                <a:moveTo>
                  <a:pt x="122056" y="48760"/>
                </a:moveTo>
                <a:cubicBezTo>
                  <a:pt x="116613" y="48760"/>
                  <a:pt x="111895" y="53114"/>
                  <a:pt x="111895" y="58920"/>
                </a:cubicBezTo>
                <a:cubicBezTo>
                  <a:pt x="111895" y="64362"/>
                  <a:pt x="116613" y="68717"/>
                  <a:pt x="122056" y="68717"/>
                </a:cubicBezTo>
                <a:cubicBezTo>
                  <a:pt x="127862" y="68717"/>
                  <a:pt x="132216" y="64362"/>
                  <a:pt x="132216" y="58920"/>
                </a:cubicBezTo>
                <a:cubicBezTo>
                  <a:pt x="132216" y="53114"/>
                  <a:pt x="127862" y="48760"/>
                  <a:pt x="122056" y="48760"/>
                </a:cubicBezTo>
                <a:close/>
                <a:moveTo>
                  <a:pt x="4318" y="46038"/>
                </a:moveTo>
                <a:lnTo>
                  <a:pt x="38868" y="46038"/>
                </a:lnTo>
                <a:cubicBezTo>
                  <a:pt x="65859" y="46038"/>
                  <a:pt x="88892" y="63675"/>
                  <a:pt x="97529" y="87790"/>
                </a:cubicBezTo>
                <a:cubicBezTo>
                  <a:pt x="101848" y="87070"/>
                  <a:pt x="106526" y="86350"/>
                  <a:pt x="111205" y="86350"/>
                </a:cubicBezTo>
                <a:lnTo>
                  <a:pt x="174185" y="86350"/>
                </a:lnTo>
                <a:cubicBezTo>
                  <a:pt x="178864" y="86350"/>
                  <a:pt x="183542" y="87070"/>
                  <a:pt x="188221" y="87790"/>
                </a:cubicBezTo>
                <a:cubicBezTo>
                  <a:pt x="196138" y="63675"/>
                  <a:pt x="219531" y="46038"/>
                  <a:pt x="246523" y="46038"/>
                </a:cubicBezTo>
                <a:lnTo>
                  <a:pt x="281072" y="46038"/>
                </a:lnTo>
                <a:cubicBezTo>
                  <a:pt x="283231" y="46038"/>
                  <a:pt x="285390" y="47838"/>
                  <a:pt x="285390" y="50717"/>
                </a:cubicBezTo>
                <a:lnTo>
                  <a:pt x="285390" y="84910"/>
                </a:lnTo>
                <a:cubicBezTo>
                  <a:pt x="285390" y="108666"/>
                  <a:pt x="272075" y="129181"/>
                  <a:pt x="252641" y="139620"/>
                </a:cubicBezTo>
                <a:cubicBezTo>
                  <a:pt x="258759" y="152577"/>
                  <a:pt x="262358" y="167334"/>
                  <a:pt x="262358" y="183171"/>
                </a:cubicBezTo>
                <a:lnTo>
                  <a:pt x="262358" y="281071"/>
                </a:lnTo>
                <a:cubicBezTo>
                  <a:pt x="262358" y="283591"/>
                  <a:pt x="260198" y="285390"/>
                  <a:pt x="258039" y="285390"/>
                </a:cubicBezTo>
                <a:lnTo>
                  <a:pt x="215932" y="285390"/>
                </a:lnTo>
                <a:cubicBezTo>
                  <a:pt x="214133" y="285390"/>
                  <a:pt x="212693" y="284670"/>
                  <a:pt x="211614" y="282871"/>
                </a:cubicBezTo>
                <a:lnTo>
                  <a:pt x="202616" y="262355"/>
                </a:lnTo>
                <a:lnTo>
                  <a:pt x="82414" y="262355"/>
                </a:lnTo>
                <a:lnTo>
                  <a:pt x="73417" y="282871"/>
                </a:lnTo>
                <a:cubicBezTo>
                  <a:pt x="72697" y="284670"/>
                  <a:pt x="71257" y="285390"/>
                  <a:pt x="69458" y="285390"/>
                </a:cubicBezTo>
                <a:lnTo>
                  <a:pt x="27351" y="285390"/>
                </a:lnTo>
                <a:cubicBezTo>
                  <a:pt x="24832" y="285390"/>
                  <a:pt x="23032" y="283591"/>
                  <a:pt x="23032" y="281071"/>
                </a:cubicBezTo>
                <a:lnTo>
                  <a:pt x="23032" y="183171"/>
                </a:lnTo>
                <a:cubicBezTo>
                  <a:pt x="23032" y="167334"/>
                  <a:pt x="26631" y="152577"/>
                  <a:pt x="32390" y="139620"/>
                </a:cubicBezTo>
                <a:cubicBezTo>
                  <a:pt x="13316" y="129181"/>
                  <a:pt x="0" y="108666"/>
                  <a:pt x="0" y="84910"/>
                </a:cubicBezTo>
                <a:lnTo>
                  <a:pt x="0" y="50717"/>
                </a:lnTo>
                <a:cubicBezTo>
                  <a:pt x="0" y="47838"/>
                  <a:pt x="1799" y="46038"/>
                  <a:pt x="4318" y="46038"/>
                </a:cubicBezTo>
                <a:close/>
                <a:moveTo>
                  <a:pt x="122056" y="39688"/>
                </a:moveTo>
                <a:cubicBezTo>
                  <a:pt x="132579" y="39688"/>
                  <a:pt x="140924" y="48397"/>
                  <a:pt x="140924" y="58920"/>
                </a:cubicBezTo>
                <a:cubicBezTo>
                  <a:pt x="140924" y="69080"/>
                  <a:pt x="132579" y="77425"/>
                  <a:pt x="122056" y="77425"/>
                </a:cubicBezTo>
                <a:cubicBezTo>
                  <a:pt x="111895" y="77425"/>
                  <a:pt x="103187" y="69080"/>
                  <a:pt x="103187" y="58920"/>
                </a:cubicBezTo>
                <a:cubicBezTo>
                  <a:pt x="103187" y="48397"/>
                  <a:pt x="111895" y="39688"/>
                  <a:pt x="122056" y="39688"/>
                </a:cubicBezTo>
                <a:close/>
                <a:moveTo>
                  <a:pt x="163694" y="37202"/>
                </a:moveTo>
                <a:cubicBezTo>
                  <a:pt x="157888" y="37202"/>
                  <a:pt x="153171" y="41874"/>
                  <a:pt x="153171" y="47266"/>
                </a:cubicBezTo>
                <a:cubicBezTo>
                  <a:pt x="153171" y="53017"/>
                  <a:pt x="157888" y="57689"/>
                  <a:pt x="163694" y="57689"/>
                </a:cubicBezTo>
                <a:cubicBezTo>
                  <a:pt x="169137" y="57689"/>
                  <a:pt x="173491" y="53017"/>
                  <a:pt x="173491" y="47266"/>
                </a:cubicBezTo>
                <a:cubicBezTo>
                  <a:pt x="173491" y="41874"/>
                  <a:pt x="169137" y="37202"/>
                  <a:pt x="163694" y="37202"/>
                </a:cubicBezTo>
                <a:close/>
                <a:moveTo>
                  <a:pt x="163694" y="28575"/>
                </a:moveTo>
                <a:cubicBezTo>
                  <a:pt x="173854" y="28575"/>
                  <a:pt x="182199" y="37202"/>
                  <a:pt x="182199" y="47266"/>
                </a:cubicBezTo>
                <a:cubicBezTo>
                  <a:pt x="182199" y="57689"/>
                  <a:pt x="173854" y="66316"/>
                  <a:pt x="163694" y="66316"/>
                </a:cubicBezTo>
                <a:cubicBezTo>
                  <a:pt x="153171" y="66316"/>
                  <a:pt x="144462" y="57689"/>
                  <a:pt x="144462" y="47266"/>
                </a:cubicBezTo>
                <a:cubicBezTo>
                  <a:pt x="144462" y="37202"/>
                  <a:pt x="153171" y="28575"/>
                  <a:pt x="163694" y="28575"/>
                </a:cubicBezTo>
                <a:close/>
                <a:moveTo>
                  <a:pt x="133169" y="8709"/>
                </a:moveTo>
                <a:cubicBezTo>
                  <a:pt x="127726" y="8709"/>
                  <a:pt x="123009" y="13426"/>
                  <a:pt x="123009" y="18869"/>
                </a:cubicBezTo>
                <a:cubicBezTo>
                  <a:pt x="123009" y="24674"/>
                  <a:pt x="127726" y="29029"/>
                  <a:pt x="133169" y="29029"/>
                </a:cubicBezTo>
                <a:cubicBezTo>
                  <a:pt x="138975" y="29029"/>
                  <a:pt x="143329" y="24674"/>
                  <a:pt x="143329" y="18869"/>
                </a:cubicBezTo>
                <a:cubicBezTo>
                  <a:pt x="143329" y="13426"/>
                  <a:pt x="138975" y="8709"/>
                  <a:pt x="133169" y="8709"/>
                </a:cubicBezTo>
                <a:close/>
                <a:moveTo>
                  <a:pt x="133169" y="0"/>
                </a:moveTo>
                <a:cubicBezTo>
                  <a:pt x="143692" y="0"/>
                  <a:pt x="152037" y="8709"/>
                  <a:pt x="152037" y="18869"/>
                </a:cubicBezTo>
                <a:cubicBezTo>
                  <a:pt x="152037" y="29392"/>
                  <a:pt x="143692" y="37737"/>
                  <a:pt x="133169" y="37737"/>
                </a:cubicBezTo>
                <a:cubicBezTo>
                  <a:pt x="122646" y="37737"/>
                  <a:pt x="114300" y="29392"/>
                  <a:pt x="114300" y="18869"/>
                </a:cubicBezTo>
                <a:cubicBezTo>
                  <a:pt x="114300" y="8709"/>
                  <a:pt x="122646" y="0"/>
                  <a:pt x="13316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7" name="Freeform 1004">
            <a:extLst>
              <a:ext uri="{FF2B5EF4-FFF2-40B4-BE49-F238E27FC236}">
                <a16:creationId xmlns:a16="http://schemas.microsoft.com/office/drawing/2014/main" id="{96BD827C-E77B-FD4D-A674-8659DD90900B}"/>
              </a:ext>
            </a:extLst>
          </p:cNvPr>
          <p:cNvSpPr>
            <a:spLocks noChangeAspect="1" noChangeArrowheads="1"/>
          </p:cNvSpPr>
          <p:nvPr/>
        </p:nvSpPr>
        <p:spPr bwMode="auto">
          <a:xfrm>
            <a:off x="14079453" y="7385962"/>
            <a:ext cx="720280" cy="718078"/>
          </a:xfrm>
          <a:custGeom>
            <a:avLst/>
            <a:gdLst>
              <a:gd name="T0" fmla="*/ 540477 w 285390"/>
              <a:gd name="T1" fmla="*/ 863917 h 285391"/>
              <a:gd name="T2" fmla="*/ 540477 w 285390"/>
              <a:gd name="T3" fmla="*/ 894255 h 285391"/>
              <a:gd name="T4" fmla="*/ 391021 w 285390"/>
              <a:gd name="T5" fmla="*/ 879086 h 285391"/>
              <a:gd name="T6" fmla="*/ 28750 w 285390"/>
              <a:gd name="T7" fmla="*/ 831316 h 285391"/>
              <a:gd name="T8" fmla="*/ 71867 w 285390"/>
              <a:gd name="T9" fmla="*/ 918378 h 285391"/>
              <a:gd name="T10" fmla="*/ 921185 w 285390"/>
              <a:gd name="T11" fmla="*/ 875446 h 285391"/>
              <a:gd name="T12" fmla="*/ 28750 w 285390"/>
              <a:gd name="T13" fmla="*/ 831316 h 285391"/>
              <a:gd name="T14" fmla="*/ 35943 w 285390"/>
              <a:gd name="T15" fmla="*/ 803885 h 285391"/>
              <a:gd name="T16" fmla="*/ 849311 w 285390"/>
              <a:gd name="T17" fmla="*/ 660757 h 285391"/>
              <a:gd name="T18" fmla="*/ 678282 w 285390"/>
              <a:gd name="T19" fmla="*/ 431942 h 285391"/>
              <a:gd name="T20" fmla="*/ 703503 w 285390"/>
              <a:gd name="T21" fmla="*/ 517977 h 285391"/>
              <a:gd name="T22" fmla="*/ 703503 w 285390"/>
              <a:gd name="T23" fmla="*/ 431942 h 285391"/>
              <a:gd name="T24" fmla="*/ 241146 w 285390"/>
              <a:gd name="T25" fmla="*/ 431942 h 285391"/>
              <a:gd name="T26" fmla="*/ 241146 w 285390"/>
              <a:gd name="T27" fmla="*/ 517977 h 285391"/>
              <a:gd name="T28" fmla="*/ 265162 w 285390"/>
              <a:gd name="T29" fmla="*/ 431942 h 285391"/>
              <a:gd name="T30" fmla="*/ 579345 w 285390"/>
              <a:gd name="T31" fmla="*/ 374012 h 285391"/>
              <a:gd name="T32" fmla="*/ 579345 w 285390"/>
              <a:gd name="T33" fmla="*/ 404353 h 285391"/>
              <a:gd name="T34" fmla="*/ 579345 w 285390"/>
              <a:gd name="T35" fmla="*/ 374012 h 285391"/>
              <a:gd name="T36" fmla="*/ 595830 w 285390"/>
              <a:gd name="T37" fmla="*/ 320703 h 285391"/>
              <a:gd name="T38" fmla="*/ 565395 w 285390"/>
              <a:gd name="T39" fmla="*/ 320703 h 285391"/>
              <a:gd name="T40" fmla="*/ 579345 w 285390"/>
              <a:gd name="T41" fmla="*/ 242314 h 285391"/>
              <a:gd name="T42" fmla="*/ 579345 w 285390"/>
              <a:gd name="T43" fmla="*/ 272659 h 285391"/>
              <a:gd name="T44" fmla="*/ 579345 w 285390"/>
              <a:gd name="T45" fmla="*/ 242314 h 285391"/>
              <a:gd name="T46" fmla="*/ 495742 w 285390"/>
              <a:gd name="T47" fmla="*/ 517977 h 285391"/>
              <a:gd name="T48" fmla="*/ 564193 w 285390"/>
              <a:gd name="T49" fmla="*/ 455839 h 285391"/>
              <a:gd name="T50" fmla="*/ 593018 w 285390"/>
              <a:gd name="T51" fmla="*/ 455839 h 285391"/>
              <a:gd name="T52" fmla="*/ 650664 w 285390"/>
              <a:gd name="T53" fmla="*/ 517977 h 285391"/>
              <a:gd name="T54" fmla="*/ 625443 w 285390"/>
              <a:gd name="T55" fmla="*/ 202514 h 285391"/>
              <a:gd name="T56" fmla="*/ 400865 w 285390"/>
              <a:gd name="T57" fmla="*/ 202514 h 285391"/>
              <a:gd name="T58" fmla="*/ 466919 w 285390"/>
              <a:gd name="T59" fmla="*/ 517977 h 285391"/>
              <a:gd name="T60" fmla="*/ 400865 w 285390"/>
              <a:gd name="T61" fmla="*/ 202514 h 285391"/>
              <a:gd name="T62" fmla="*/ 293985 w 285390"/>
              <a:gd name="T63" fmla="*/ 226411 h 285391"/>
              <a:gd name="T64" fmla="*/ 370843 w 285390"/>
              <a:gd name="T65" fmla="*/ 517977 h 285391"/>
              <a:gd name="T66" fmla="*/ 318005 w 285390"/>
              <a:gd name="T67" fmla="*/ 202514 h 285391"/>
              <a:gd name="T68" fmla="*/ 625443 w 285390"/>
              <a:gd name="T69" fmla="*/ 173835 h 285391"/>
              <a:gd name="T70" fmla="*/ 678282 w 285390"/>
              <a:gd name="T71" fmla="*/ 403263 h 285391"/>
              <a:gd name="T72" fmla="*/ 775554 w 285390"/>
              <a:gd name="T73" fmla="*/ 476154 h 285391"/>
              <a:gd name="T74" fmla="*/ 241146 w 285390"/>
              <a:gd name="T75" fmla="*/ 546652 h 285391"/>
              <a:gd name="T76" fmla="*/ 241146 w 285390"/>
              <a:gd name="T77" fmla="*/ 403263 h 285391"/>
              <a:gd name="T78" fmla="*/ 265162 w 285390"/>
              <a:gd name="T79" fmla="*/ 226411 h 285391"/>
              <a:gd name="T80" fmla="*/ 148540 w 285390"/>
              <a:gd name="T81" fmla="*/ 29812 h 285391"/>
              <a:gd name="T82" fmla="*/ 105414 w 285390"/>
              <a:gd name="T83" fmla="*/ 632135 h 285391"/>
              <a:gd name="T84" fmla="*/ 844518 w 285390"/>
              <a:gd name="T85" fmla="*/ 72760 h 285391"/>
              <a:gd name="T86" fmla="*/ 148540 w 285390"/>
              <a:gd name="T87" fmla="*/ 29812 h 285391"/>
              <a:gd name="T88" fmla="*/ 801394 w 285390"/>
              <a:gd name="T89" fmla="*/ 0 h 285391"/>
              <a:gd name="T90" fmla="*/ 873272 w 285390"/>
              <a:gd name="T91" fmla="*/ 642866 h 285391"/>
              <a:gd name="T92" fmla="*/ 949932 w 285390"/>
              <a:gd name="T93" fmla="*/ 818196 h 285391"/>
              <a:gd name="T94" fmla="*/ 878061 w 285390"/>
              <a:gd name="T95" fmla="*/ 947005 h 285391"/>
              <a:gd name="T96" fmla="*/ 0 w 285390"/>
              <a:gd name="T97" fmla="*/ 875446 h 285391"/>
              <a:gd name="T98" fmla="*/ 1190 w 285390"/>
              <a:gd name="T99" fmla="*/ 812232 h 285391"/>
              <a:gd name="T100" fmla="*/ 76660 w 285390"/>
              <a:gd name="T101" fmla="*/ 72760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8" name="Freeform 1009">
            <a:extLst>
              <a:ext uri="{FF2B5EF4-FFF2-40B4-BE49-F238E27FC236}">
                <a16:creationId xmlns:a16="http://schemas.microsoft.com/office/drawing/2014/main" id="{83A19518-6C62-7A43-94F1-21D8DDA034D7}"/>
              </a:ext>
            </a:extLst>
          </p:cNvPr>
          <p:cNvSpPr>
            <a:spLocks noChangeAspect="1" noChangeArrowheads="1"/>
          </p:cNvSpPr>
          <p:nvPr/>
        </p:nvSpPr>
        <p:spPr bwMode="auto">
          <a:xfrm>
            <a:off x="14079453" y="10673416"/>
            <a:ext cx="720280" cy="720282"/>
          </a:xfrm>
          <a:custGeom>
            <a:avLst/>
            <a:gdLst>
              <a:gd name="T0" fmla="*/ 716343 w 285390"/>
              <a:gd name="T1" fmla="*/ 905477 h 284852"/>
              <a:gd name="T2" fmla="*/ 701970 w 285390"/>
              <a:gd name="T3" fmla="*/ 784020 h 284852"/>
              <a:gd name="T4" fmla="*/ 595903 w 285390"/>
              <a:gd name="T5" fmla="*/ 614444 h 284852"/>
              <a:gd name="T6" fmla="*/ 306476 w 285390"/>
              <a:gd name="T7" fmla="*/ 614444 h 284852"/>
              <a:gd name="T8" fmla="*/ 243373 w 285390"/>
              <a:gd name="T9" fmla="*/ 599000 h 284852"/>
              <a:gd name="T10" fmla="*/ 109467 w 285390"/>
              <a:gd name="T11" fmla="*/ 629893 h 284852"/>
              <a:gd name="T12" fmla="*/ 701970 w 285390"/>
              <a:gd name="T13" fmla="*/ 550815 h 284852"/>
              <a:gd name="T14" fmla="*/ 688792 w 285390"/>
              <a:gd name="T15" fmla="*/ 757300 h 284852"/>
              <a:gd name="T16" fmla="*/ 759471 w 285390"/>
              <a:gd name="T17" fmla="*/ 565387 h 284852"/>
              <a:gd name="T18" fmla="*/ 433012 w 285390"/>
              <a:gd name="T19" fmla="*/ 486343 h 284852"/>
              <a:gd name="T20" fmla="*/ 581526 w 285390"/>
              <a:gd name="T21" fmla="*/ 517243 h 284852"/>
              <a:gd name="T22" fmla="*/ 433012 w 285390"/>
              <a:gd name="T23" fmla="*/ 486343 h 284852"/>
              <a:gd name="T24" fmla="*/ 368677 w 285390"/>
              <a:gd name="T25" fmla="*/ 500501 h 284852"/>
              <a:gd name="T26" fmla="*/ 227213 w 285390"/>
              <a:gd name="T27" fmla="*/ 500501 h 284852"/>
              <a:gd name="T28" fmla="*/ 486489 w 285390"/>
              <a:gd name="T29" fmla="*/ 368328 h 284852"/>
              <a:gd name="T30" fmla="*/ 283797 w 285390"/>
              <a:gd name="T31" fmla="*/ 399221 h 284852"/>
              <a:gd name="T32" fmla="*/ 283797 w 285390"/>
              <a:gd name="T33" fmla="*/ 250306 h 284852"/>
              <a:gd name="T34" fmla="*/ 486489 w 285390"/>
              <a:gd name="T35" fmla="*/ 276011 h 284852"/>
              <a:gd name="T36" fmla="*/ 283797 w 285390"/>
              <a:gd name="T37" fmla="*/ 250306 h 284852"/>
              <a:gd name="T38" fmla="*/ 164536 w 285390"/>
              <a:gd name="T39" fmla="*/ 235122 h 284852"/>
              <a:gd name="T40" fmla="*/ 183927 w 285390"/>
              <a:gd name="T41" fmla="*/ 282149 h 284852"/>
              <a:gd name="T42" fmla="*/ 149991 w 285390"/>
              <a:gd name="T43" fmla="*/ 324352 h 284852"/>
              <a:gd name="T44" fmla="*/ 164536 w 285390"/>
              <a:gd name="T45" fmla="*/ 454573 h 284852"/>
              <a:gd name="T46" fmla="*/ 135445 w 285390"/>
              <a:gd name="T47" fmla="*/ 441311 h 284852"/>
              <a:gd name="T48" fmla="*/ 116055 w 285390"/>
              <a:gd name="T49" fmla="*/ 394284 h 284852"/>
              <a:gd name="T50" fmla="*/ 149991 w 285390"/>
              <a:gd name="T51" fmla="*/ 353295 h 284852"/>
              <a:gd name="T52" fmla="*/ 135445 w 285390"/>
              <a:gd name="T53" fmla="*/ 221860 h 284852"/>
              <a:gd name="T54" fmla="*/ 673219 w 285390"/>
              <a:gd name="T55" fmla="*/ 119637 h 284852"/>
              <a:gd name="T56" fmla="*/ 745094 w 285390"/>
              <a:gd name="T57" fmla="*/ 525311 h 284852"/>
              <a:gd name="T58" fmla="*/ 731915 w 285390"/>
              <a:gd name="T59" fmla="*/ 103846 h 284852"/>
              <a:gd name="T60" fmla="*/ 700775 w 285390"/>
              <a:gd name="T61" fmla="*/ 33399 h 284852"/>
              <a:gd name="T62" fmla="*/ 733118 w 285390"/>
              <a:gd name="T63" fmla="*/ 33399 h 284852"/>
              <a:gd name="T64" fmla="*/ 689988 w 285390"/>
              <a:gd name="T65" fmla="*/ 5462 h 284852"/>
              <a:gd name="T66" fmla="*/ 761864 w 285390"/>
              <a:gd name="T67" fmla="*/ 23678 h 284852"/>
              <a:gd name="T68" fmla="*/ 788219 w 285390"/>
              <a:gd name="T69" fmla="*/ 109923 h 284852"/>
              <a:gd name="T70" fmla="*/ 949932 w 285390"/>
              <a:gd name="T71" fmla="*/ 147574 h 284852"/>
              <a:gd name="T72" fmla="*/ 832542 w 285390"/>
              <a:gd name="T73" fmla="*/ 765802 h 284852"/>
              <a:gd name="T74" fmla="*/ 921185 w 285390"/>
              <a:gd name="T75" fmla="*/ 736651 h 284852"/>
              <a:gd name="T76" fmla="*/ 788219 w 285390"/>
              <a:gd name="T77" fmla="*/ 790090 h 284852"/>
              <a:gd name="T78" fmla="*/ 716343 w 285390"/>
              <a:gd name="T79" fmla="*/ 962567 h 284852"/>
              <a:gd name="T80" fmla="*/ 645670 w 285390"/>
              <a:gd name="T81" fmla="*/ 790090 h 284852"/>
              <a:gd name="T82" fmla="*/ 0 w 285390"/>
              <a:gd name="T83" fmla="*/ 751224 h 284852"/>
              <a:gd name="T84" fmla="*/ 524683 w 285390"/>
              <a:gd name="T85" fmla="*/ 132997 h 284852"/>
              <a:gd name="T86" fmla="*/ 28750 w 285390"/>
              <a:gd name="T87" fmla="*/ 162148 h 284852"/>
              <a:gd name="T88" fmla="*/ 645670 w 285390"/>
              <a:gd name="T89" fmla="*/ 125709 h 284852"/>
              <a:gd name="T90" fmla="*/ 582179 w 285390"/>
              <a:gd name="T91" fmla="*/ 391704 h 284852"/>
              <a:gd name="T92" fmla="*/ 655252 w 285390"/>
              <a:gd name="T93" fmla="*/ 95344 h 284852"/>
              <a:gd name="T94" fmla="*/ 679209 w 285390"/>
              <a:gd name="T95" fmla="*/ 10329 h 2848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5390" h="284852">
                <a:moveTo>
                  <a:pt x="210894" y="232015"/>
                </a:moveTo>
                <a:lnTo>
                  <a:pt x="203336" y="235969"/>
                </a:lnTo>
                <a:lnTo>
                  <a:pt x="215212" y="267958"/>
                </a:lnTo>
                <a:lnTo>
                  <a:pt x="227089" y="235969"/>
                </a:lnTo>
                <a:lnTo>
                  <a:pt x="219891" y="232015"/>
                </a:lnTo>
                <a:cubicBezTo>
                  <a:pt x="217012" y="230577"/>
                  <a:pt x="213773" y="230577"/>
                  <a:pt x="210894" y="232015"/>
                </a:cubicBezTo>
                <a:close/>
                <a:moveTo>
                  <a:pt x="96387" y="177261"/>
                </a:moveTo>
                <a:lnTo>
                  <a:pt x="174716" y="177261"/>
                </a:lnTo>
                <a:cubicBezTo>
                  <a:pt x="177231" y="177261"/>
                  <a:pt x="179028" y="179166"/>
                  <a:pt x="179028" y="181833"/>
                </a:cubicBezTo>
                <a:cubicBezTo>
                  <a:pt x="179028" y="184119"/>
                  <a:pt x="177231" y="186405"/>
                  <a:pt x="174716" y="186405"/>
                </a:cubicBezTo>
                <a:lnTo>
                  <a:pt x="96387" y="186405"/>
                </a:lnTo>
                <a:cubicBezTo>
                  <a:pt x="94231" y="186405"/>
                  <a:pt x="92075" y="184119"/>
                  <a:pt x="92075" y="181833"/>
                </a:cubicBezTo>
                <a:cubicBezTo>
                  <a:pt x="92075" y="179166"/>
                  <a:pt x="94231" y="177261"/>
                  <a:pt x="96387" y="177261"/>
                </a:cubicBezTo>
                <a:close/>
                <a:moveTo>
                  <a:pt x="32886" y="177261"/>
                </a:moveTo>
                <a:lnTo>
                  <a:pt x="73117" y="177261"/>
                </a:lnTo>
                <a:cubicBezTo>
                  <a:pt x="75632" y="177261"/>
                  <a:pt x="77428" y="179166"/>
                  <a:pt x="77428" y="181833"/>
                </a:cubicBezTo>
                <a:cubicBezTo>
                  <a:pt x="77428" y="184119"/>
                  <a:pt x="75632" y="186405"/>
                  <a:pt x="73117" y="186405"/>
                </a:cubicBezTo>
                <a:lnTo>
                  <a:pt x="32886" y="186405"/>
                </a:lnTo>
                <a:cubicBezTo>
                  <a:pt x="30731" y="186405"/>
                  <a:pt x="28575" y="184119"/>
                  <a:pt x="28575" y="181833"/>
                </a:cubicBezTo>
                <a:cubicBezTo>
                  <a:pt x="28575" y="179166"/>
                  <a:pt x="30731" y="177261"/>
                  <a:pt x="32886" y="177261"/>
                </a:cubicBezTo>
                <a:close/>
                <a:moveTo>
                  <a:pt x="210894" y="163003"/>
                </a:moveTo>
                <a:lnTo>
                  <a:pt x="202257" y="167316"/>
                </a:lnTo>
                <a:lnTo>
                  <a:pt x="202257" y="226624"/>
                </a:lnTo>
                <a:lnTo>
                  <a:pt x="206935" y="224107"/>
                </a:lnTo>
                <a:cubicBezTo>
                  <a:pt x="212333" y="221591"/>
                  <a:pt x="218451" y="221591"/>
                  <a:pt x="223850" y="224107"/>
                </a:cubicBezTo>
                <a:lnTo>
                  <a:pt x="228168" y="226624"/>
                </a:lnTo>
                <a:lnTo>
                  <a:pt x="228168" y="167316"/>
                </a:lnTo>
                <a:lnTo>
                  <a:pt x="219891" y="163003"/>
                </a:lnTo>
                <a:cubicBezTo>
                  <a:pt x="217012" y="161565"/>
                  <a:pt x="213773" y="161565"/>
                  <a:pt x="210894" y="163003"/>
                </a:cubicBezTo>
                <a:close/>
                <a:moveTo>
                  <a:pt x="130090" y="143923"/>
                </a:moveTo>
                <a:lnTo>
                  <a:pt x="174709" y="143923"/>
                </a:lnTo>
                <a:cubicBezTo>
                  <a:pt x="177228" y="143923"/>
                  <a:pt x="179027" y="145828"/>
                  <a:pt x="179027" y="148114"/>
                </a:cubicBezTo>
                <a:cubicBezTo>
                  <a:pt x="179027" y="150781"/>
                  <a:pt x="177228" y="153067"/>
                  <a:pt x="174709" y="153067"/>
                </a:cubicBezTo>
                <a:lnTo>
                  <a:pt x="130090" y="153067"/>
                </a:lnTo>
                <a:cubicBezTo>
                  <a:pt x="127571" y="153067"/>
                  <a:pt x="125412" y="150781"/>
                  <a:pt x="125412" y="148114"/>
                </a:cubicBezTo>
                <a:cubicBezTo>
                  <a:pt x="125412" y="145828"/>
                  <a:pt x="127571" y="143923"/>
                  <a:pt x="130090" y="143923"/>
                </a:cubicBezTo>
                <a:close/>
                <a:moveTo>
                  <a:pt x="72621" y="143923"/>
                </a:moveTo>
                <a:lnTo>
                  <a:pt x="106766" y="143923"/>
                </a:lnTo>
                <a:cubicBezTo>
                  <a:pt x="108946" y="143923"/>
                  <a:pt x="110762" y="145828"/>
                  <a:pt x="110762" y="148114"/>
                </a:cubicBezTo>
                <a:cubicBezTo>
                  <a:pt x="110762" y="150781"/>
                  <a:pt x="108946" y="153067"/>
                  <a:pt x="106766" y="153067"/>
                </a:cubicBezTo>
                <a:lnTo>
                  <a:pt x="72621" y="153067"/>
                </a:lnTo>
                <a:cubicBezTo>
                  <a:pt x="70442" y="153067"/>
                  <a:pt x="68262" y="150781"/>
                  <a:pt x="68262" y="148114"/>
                </a:cubicBezTo>
                <a:cubicBezTo>
                  <a:pt x="68262" y="145828"/>
                  <a:pt x="70442" y="143923"/>
                  <a:pt x="72621" y="143923"/>
                </a:cubicBezTo>
                <a:close/>
                <a:moveTo>
                  <a:pt x="85261" y="108998"/>
                </a:moveTo>
                <a:lnTo>
                  <a:pt x="146156" y="108998"/>
                </a:lnTo>
                <a:cubicBezTo>
                  <a:pt x="148663" y="108998"/>
                  <a:pt x="150454" y="111284"/>
                  <a:pt x="150454" y="113951"/>
                </a:cubicBezTo>
                <a:cubicBezTo>
                  <a:pt x="150454" y="116237"/>
                  <a:pt x="148663" y="118142"/>
                  <a:pt x="146156" y="118142"/>
                </a:cubicBezTo>
                <a:lnTo>
                  <a:pt x="85261" y="118142"/>
                </a:lnTo>
                <a:cubicBezTo>
                  <a:pt x="82753" y="118142"/>
                  <a:pt x="80962" y="116237"/>
                  <a:pt x="80962" y="113951"/>
                </a:cubicBezTo>
                <a:cubicBezTo>
                  <a:pt x="80962" y="111284"/>
                  <a:pt x="82753" y="108998"/>
                  <a:pt x="85261" y="108998"/>
                </a:cubicBezTo>
                <a:close/>
                <a:moveTo>
                  <a:pt x="85261" y="74073"/>
                </a:moveTo>
                <a:lnTo>
                  <a:pt x="146156" y="74073"/>
                </a:lnTo>
                <a:cubicBezTo>
                  <a:pt x="148663" y="74073"/>
                  <a:pt x="150454" y="75727"/>
                  <a:pt x="150454" y="77711"/>
                </a:cubicBezTo>
                <a:cubicBezTo>
                  <a:pt x="150454" y="80026"/>
                  <a:pt x="148663" y="81680"/>
                  <a:pt x="146156" y="81680"/>
                </a:cubicBezTo>
                <a:lnTo>
                  <a:pt x="85261" y="81680"/>
                </a:lnTo>
                <a:cubicBezTo>
                  <a:pt x="82753" y="81680"/>
                  <a:pt x="80962" y="80026"/>
                  <a:pt x="80962" y="77711"/>
                </a:cubicBezTo>
                <a:cubicBezTo>
                  <a:pt x="80962" y="75727"/>
                  <a:pt x="82753" y="74073"/>
                  <a:pt x="85261" y="74073"/>
                </a:cubicBezTo>
                <a:close/>
                <a:moveTo>
                  <a:pt x="45062" y="61373"/>
                </a:moveTo>
                <a:cubicBezTo>
                  <a:pt x="47610" y="61373"/>
                  <a:pt x="49431" y="63514"/>
                  <a:pt x="49431" y="65655"/>
                </a:cubicBezTo>
                <a:lnTo>
                  <a:pt x="49431" y="69580"/>
                </a:lnTo>
                <a:cubicBezTo>
                  <a:pt x="55621" y="70650"/>
                  <a:pt x="60718" y="74575"/>
                  <a:pt x="63267" y="80285"/>
                </a:cubicBezTo>
                <a:cubicBezTo>
                  <a:pt x="64359" y="82069"/>
                  <a:pt x="63267" y="84923"/>
                  <a:pt x="60718" y="85637"/>
                </a:cubicBezTo>
                <a:cubicBezTo>
                  <a:pt x="58533" y="86707"/>
                  <a:pt x="55985" y="85637"/>
                  <a:pt x="55257" y="83496"/>
                </a:cubicBezTo>
                <a:cubicBezTo>
                  <a:pt x="53436" y="79928"/>
                  <a:pt x="49431" y="77430"/>
                  <a:pt x="45062" y="77430"/>
                </a:cubicBezTo>
                <a:cubicBezTo>
                  <a:pt x="39236" y="77430"/>
                  <a:pt x="34503" y="81712"/>
                  <a:pt x="34503" y="86707"/>
                </a:cubicBezTo>
                <a:cubicBezTo>
                  <a:pt x="34503" y="92773"/>
                  <a:pt x="38144" y="95985"/>
                  <a:pt x="45062" y="95985"/>
                </a:cubicBezTo>
                <a:cubicBezTo>
                  <a:pt x="59626" y="95985"/>
                  <a:pt x="64723" y="104905"/>
                  <a:pt x="64723" y="113469"/>
                </a:cubicBezTo>
                <a:cubicBezTo>
                  <a:pt x="64723" y="121676"/>
                  <a:pt x="57805" y="128813"/>
                  <a:pt x="49431" y="130954"/>
                </a:cubicBezTo>
                <a:lnTo>
                  <a:pt x="49431" y="134522"/>
                </a:lnTo>
                <a:cubicBezTo>
                  <a:pt x="49431" y="136663"/>
                  <a:pt x="47610" y="138804"/>
                  <a:pt x="45062" y="138804"/>
                </a:cubicBezTo>
                <a:cubicBezTo>
                  <a:pt x="42513" y="138804"/>
                  <a:pt x="40692" y="136663"/>
                  <a:pt x="40692" y="134522"/>
                </a:cubicBezTo>
                <a:lnTo>
                  <a:pt x="40692" y="130597"/>
                </a:lnTo>
                <a:cubicBezTo>
                  <a:pt x="34503" y="129526"/>
                  <a:pt x="29405" y="125601"/>
                  <a:pt x="27220" y="119892"/>
                </a:cubicBezTo>
                <a:cubicBezTo>
                  <a:pt x="26128" y="117751"/>
                  <a:pt x="27220" y="115253"/>
                  <a:pt x="29405" y="114183"/>
                </a:cubicBezTo>
                <a:cubicBezTo>
                  <a:pt x="31590" y="113469"/>
                  <a:pt x="34139" y="114540"/>
                  <a:pt x="34867" y="116681"/>
                </a:cubicBezTo>
                <a:cubicBezTo>
                  <a:pt x="36687" y="120249"/>
                  <a:pt x="40692" y="122747"/>
                  <a:pt x="45062" y="122747"/>
                </a:cubicBezTo>
                <a:cubicBezTo>
                  <a:pt x="50887" y="122747"/>
                  <a:pt x="55985" y="118465"/>
                  <a:pt x="55985" y="113469"/>
                </a:cubicBezTo>
                <a:cubicBezTo>
                  <a:pt x="55985" y="107403"/>
                  <a:pt x="52344" y="104549"/>
                  <a:pt x="45062" y="104549"/>
                </a:cubicBezTo>
                <a:cubicBezTo>
                  <a:pt x="30862" y="104549"/>
                  <a:pt x="25400" y="95271"/>
                  <a:pt x="25400" y="86707"/>
                </a:cubicBezTo>
                <a:cubicBezTo>
                  <a:pt x="25400" y="78144"/>
                  <a:pt x="31954" y="71007"/>
                  <a:pt x="40692" y="69580"/>
                </a:cubicBezTo>
                <a:lnTo>
                  <a:pt x="40692" y="65655"/>
                </a:lnTo>
                <a:cubicBezTo>
                  <a:pt x="40692" y="63514"/>
                  <a:pt x="42513" y="61373"/>
                  <a:pt x="45062" y="61373"/>
                </a:cubicBezTo>
                <a:close/>
                <a:moveTo>
                  <a:pt x="210894" y="30732"/>
                </a:moveTo>
                <a:lnTo>
                  <a:pt x="202257" y="35404"/>
                </a:lnTo>
                <a:lnTo>
                  <a:pt x="202257" y="157612"/>
                </a:lnTo>
                <a:lnTo>
                  <a:pt x="206935" y="155455"/>
                </a:lnTo>
                <a:cubicBezTo>
                  <a:pt x="212333" y="152580"/>
                  <a:pt x="218451" y="152580"/>
                  <a:pt x="223850" y="155455"/>
                </a:cubicBezTo>
                <a:lnTo>
                  <a:pt x="228168" y="157612"/>
                </a:lnTo>
                <a:lnTo>
                  <a:pt x="228168" y="35404"/>
                </a:lnTo>
                <a:lnTo>
                  <a:pt x="219891" y="30732"/>
                </a:lnTo>
                <a:cubicBezTo>
                  <a:pt x="217012" y="29294"/>
                  <a:pt x="213773" y="29294"/>
                  <a:pt x="210894" y="30732"/>
                </a:cubicBezTo>
                <a:close/>
                <a:moveTo>
                  <a:pt x="211254" y="9525"/>
                </a:moveTo>
                <a:lnTo>
                  <a:pt x="210534" y="9884"/>
                </a:lnTo>
                <a:lnTo>
                  <a:pt x="210534" y="21746"/>
                </a:lnTo>
                <a:cubicBezTo>
                  <a:pt x="213773" y="21027"/>
                  <a:pt x="217012" y="21027"/>
                  <a:pt x="220251" y="21746"/>
                </a:cubicBezTo>
                <a:lnTo>
                  <a:pt x="220251" y="9884"/>
                </a:lnTo>
                <a:lnTo>
                  <a:pt x="219531" y="9525"/>
                </a:lnTo>
                <a:cubicBezTo>
                  <a:pt x="216652" y="8087"/>
                  <a:pt x="213773" y="8087"/>
                  <a:pt x="211254" y="9525"/>
                </a:cubicBezTo>
                <a:close/>
                <a:moveTo>
                  <a:pt x="207295" y="1617"/>
                </a:moveTo>
                <a:cubicBezTo>
                  <a:pt x="212333" y="-539"/>
                  <a:pt x="218451" y="-539"/>
                  <a:pt x="223490" y="1617"/>
                </a:cubicBezTo>
                <a:lnTo>
                  <a:pt x="226369" y="3055"/>
                </a:lnTo>
                <a:cubicBezTo>
                  <a:pt x="228168" y="3774"/>
                  <a:pt x="228888" y="5571"/>
                  <a:pt x="228888" y="7009"/>
                </a:cubicBezTo>
                <a:lnTo>
                  <a:pt x="228888" y="25699"/>
                </a:lnTo>
                <a:lnTo>
                  <a:pt x="234646" y="28575"/>
                </a:lnTo>
                <a:cubicBezTo>
                  <a:pt x="236086" y="29653"/>
                  <a:pt x="236806" y="31091"/>
                  <a:pt x="236806" y="32529"/>
                </a:cubicBezTo>
                <a:lnTo>
                  <a:pt x="236806" y="39358"/>
                </a:lnTo>
                <a:lnTo>
                  <a:pt x="281072" y="39358"/>
                </a:lnTo>
                <a:cubicBezTo>
                  <a:pt x="283231" y="39358"/>
                  <a:pt x="285390" y="41515"/>
                  <a:pt x="285390" y="43671"/>
                </a:cubicBezTo>
                <a:lnTo>
                  <a:pt x="285390" y="222310"/>
                </a:lnTo>
                <a:cubicBezTo>
                  <a:pt x="285390" y="224467"/>
                  <a:pt x="283231" y="226624"/>
                  <a:pt x="281072" y="226624"/>
                </a:cubicBezTo>
                <a:lnTo>
                  <a:pt x="250121" y="226624"/>
                </a:lnTo>
                <a:cubicBezTo>
                  <a:pt x="247602" y="226624"/>
                  <a:pt x="245443" y="224467"/>
                  <a:pt x="245443" y="222310"/>
                </a:cubicBezTo>
                <a:cubicBezTo>
                  <a:pt x="245443" y="219794"/>
                  <a:pt x="247602" y="217997"/>
                  <a:pt x="250121" y="217997"/>
                </a:cubicBezTo>
                <a:lnTo>
                  <a:pt x="276753" y="217997"/>
                </a:lnTo>
                <a:lnTo>
                  <a:pt x="276753" y="47984"/>
                </a:lnTo>
                <a:lnTo>
                  <a:pt x="236806" y="47984"/>
                </a:lnTo>
                <a:lnTo>
                  <a:pt x="236806" y="233812"/>
                </a:lnTo>
                <a:cubicBezTo>
                  <a:pt x="236806" y="234172"/>
                  <a:pt x="236806" y="234890"/>
                  <a:pt x="236806" y="235250"/>
                </a:cubicBezTo>
                <a:lnTo>
                  <a:pt x="219531" y="282336"/>
                </a:lnTo>
                <a:cubicBezTo>
                  <a:pt x="218811" y="283773"/>
                  <a:pt x="217012" y="284852"/>
                  <a:pt x="215212" y="284852"/>
                </a:cubicBezTo>
                <a:cubicBezTo>
                  <a:pt x="213413" y="284852"/>
                  <a:pt x="211973" y="283773"/>
                  <a:pt x="211254" y="282336"/>
                </a:cubicBezTo>
                <a:lnTo>
                  <a:pt x="193979" y="235250"/>
                </a:lnTo>
                <a:cubicBezTo>
                  <a:pt x="193979" y="234890"/>
                  <a:pt x="193979" y="234172"/>
                  <a:pt x="193979" y="233812"/>
                </a:cubicBezTo>
                <a:lnTo>
                  <a:pt x="193979" y="226624"/>
                </a:lnTo>
                <a:lnTo>
                  <a:pt x="4318" y="226624"/>
                </a:lnTo>
                <a:cubicBezTo>
                  <a:pt x="1799" y="226624"/>
                  <a:pt x="0" y="224467"/>
                  <a:pt x="0" y="222310"/>
                </a:cubicBezTo>
                <a:lnTo>
                  <a:pt x="0" y="43671"/>
                </a:lnTo>
                <a:cubicBezTo>
                  <a:pt x="0" y="41515"/>
                  <a:pt x="1799" y="39358"/>
                  <a:pt x="4318" y="39358"/>
                </a:cubicBezTo>
                <a:lnTo>
                  <a:pt x="157631" y="39358"/>
                </a:lnTo>
                <a:cubicBezTo>
                  <a:pt x="159790" y="39358"/>
                  <a:pt x="161949" y="41515"/>
                  <a:pt x="161949" y="43671"/>
                </a:cubicBezTo>
                <a:cubicBezTo>
                  <a:pt x="161949" y="46187"/>
                  <a:pt x="159790" y="47984"/>
                  <a:pt x="157631" y="47984"/>
                </a:cubicBezTo>
                <a:lnTo>
                  <a:pt x="8637" y="47984"/>
                </a:lnTo>
                <a:lnTo>
                  <a:pt x="8637" y="217997"/>
                </a:lnTo>
                <a:lnTo>
                  <a:pt x="193979" y="217997"/>
                </a:lnTo>
                <a:lnTo>
                  <a:pt x="193979" y="37201"/>
                </a:lnTo>
                <a:cubicBezTo>
                  <a:pt x="185342" y="38998"/>
                  <a:pt x="179224" y="45109"/>
                  <a:pt x="179224" y="52657"/>
                </a:cubicBezTo>
                <a:lnTo>
                  <a:pt x="179224" y="111604"/>
                </a:lnTo>
                <a:cubicBezTo>
                  <a:pt x="179224" y="114120"/>
                  <a:pt x="177424" y="115917"/>
                  <a:pt x="174905" y="115917"/>
                </a:cubicBezTo>
                <a:cubicBezTo>
                  <a:pt x="172746" y="115917"/>
                  <a:pt x="170587" y="114120"/>
                  <a:pt x="170587" y="111604"/>
                </a:cubicBezTo>
                <a:lnTo>
                  <a:pt x="170587" y="52657"/>
                </a:lnTo>
                <a:cubicBezTo>
                  <a:pt x="170587" y="39358"/>
                  <a:pt x="182103" y="28934"/>
                  <a:pt x="196858" y="28215"/>
                </a:cubicBezTo>
                <a:lnTo>
                  <a:pt x="201897" y="25699"/>
                </a:lnTo>
                <a:lnTo>
                  <a:pt x="201897" y="7009"/>
                </a:lnTo>
                <a:cubicBezTo>
                  <a:pt x="201897" y="5571"/>
                  <a:pt x="202616" y="3774"/>
                  <a:pt x="204056" y="3055"/>
                </a:cubicBezTo>
                <a:lnTo>
                  <a:pt x="207295" y="161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025619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7F1C0CE1-4301-124F-ACF4-A88C88FAA1F0}"/>
              </a:ext>
            </a:extLst>
          </p:cNvPr>
          <p:cNvGrpSpPr/>
          <p:nvPr/>
        </p:nvGrpSpPr>
        <p:grpSpPr>
          <a:xfrm>
            <a:off x="13099312" y="4411684"/>
            <a:ext cx="9868348" cy="7347542"/>
            <a:chOff x="1520825" y="4245429"/>
            <a:chExt cx="11293736" cy="7845372"/>
          </a:xfrm>
        </p:grpSpPr>
        <p:grpSp>
          <p:nvGrpSpPr>
            <p:cNvPr id="10" name="Group 41555">
              <a:extLst>
                <a:ext uri="{FF2B5EF4-FFF2-40B4-BE49-F238E27FC236}">
                  <a16:creationId xmlns:a16="http://schemas.microsoft.com/office/drawing/2014/main" id="{6F1C9250-B03D-1F44-94F9-D5BD561798AF}"/>
                </a:ext>
              </a:extLst>
            </p:cNvPr>
            <p:cNvGrpSpPr/>
            <p:nvPr/>
          </p:nvGrpSpPr>
          <p:grpSpPr>
            <a:xfrm>
              <a:off x="6159358" y="7092070"/>
              <a:ext cx="6655203" cy="4367619"/>
              <a:chOff x="0" y="0"/>
              <a:chExt cx="3870351" cy="2540000"/>
            </a:xfrm>
            <a:solidFill>
              <a:schemeClr val="accent1">
                <a:lumMod val="20000"/>
                <a:lumOff val="80000"/>
              </a:schemeClr>
            </a:solidFill>
          </p:grpSpPr>
          <p:grpSp>
            <p:nvGrpSpPr>
              <p:cNvPr id="21" name="Group 41525">
                <a:extLst>
                  <a:ext uri="{FF2B5EF4-FFF2-40B4-BE49-F238E27FC236}">
                    <a16:creationId xmlns:a16="http://schemas.microsoft.com/office/drawing/2014/main" id="{3BBCDC7F-F121-1E4A-9A74-161A3B0B87A6}"/>
                  </a:ext>
                </a:extLst>
              </p:cNvPr>
              <p:cNvGrpSpPr/>
              <p:nvPr/>
            </p:nvGrpSpPr>
            <p:grpSpPr>
              <a:xfrm>
                <a:off x="2541879" y="0"/>
                <a:ext cx="1328473" cy="2540000"/>
                <a:chOff x="0" y="0"/>
                <a:chExt cx="1328471" cy="2539999"/>
              </a:xfrm>
              <a:grpFill/>
            </p:grpSpPr>
            <p:sp>
              <p:nvSpPr>
                <p:cNvPr id="51" name="Shape 41505">
                  <a:extLst>
                    <a:ext uri="{FF2B5EF4-FFF2-40B4-BE49-F238E27FC236}">
                      <a16:creationId xmlns:a16="http://schemas.microsoft.com/office/drawing/2014/main" id="{CCB1C867-E239-AE4E-93BA-46FB30B2FE53}"/>
                    </a:ext>
                  </a:extLst>
                </p:cNvPr>
                <p:cNvSpPr/>
                <p:nvPr/>
              </p:nvSpPr>
              <p:spPr>
                <a:xfrm>
                  <a:off x="31380" y="2301727"/>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2" name="Shape 41506">
                  <a:extLst>
                    <a:ext uri="{FF2B5EF4-FFF2-40B4-BE49-F238E27FC236}">
                      <a16:creationId xmlns:a16="http://schemas.microsoft.com/office/drawing/2014/main" id="{3BC75645-97A3-FC40-AABE-8556ACD2A361}"/>
                    </a:ext>
                  </a:extLst>
                </p:cNvPr>
                <p:cNvSpPr/>
                <p:nvPr/>
              </p:nvSpPr>
              <p:spPr>
                <a:xfrm>
                  <a:off x="31380" y="2188482"/>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3" name="Shape 41507">
                  <a:extLst>
                    <a:ext uri="{FF2B5EF4-FFF2-40B4-BE49-F238E27FC236}">
                      <a16:creationId xmlns:a16="http://schemas.microsoft.com/office/drawing/2014/main" id="{FFAE94ED-8541-1D41-AE20-E737279C75BB}"/>
                    </a:ext>
                  </a:extLst>
                </p:cNvPr>
                <p:cNvSpPr/>
                <p:nvPr/>
              </p:nvSpPr>
              <p:spPr>
                <a:xfrm>
                  <a:off x="31380" y="2063602"/>
                  <a:ext cx="1150646" cy="23827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4" name="Shape 41508">
                  <a:extLst>
                    <a:ext uri="{FF2B5EF4-FFF2-40B4-BE49-F238E27FC236}">
                      <a16:creationId xmlns:a16="http://schemas.microsoft.com/office/drawing/2014/main" id="{80CC492C-B25C-9D42-A6BA-DD0BBC8959BA}"/>
                    </a:ext>
                  </a:extLst>
                </p:cNvPr>
                <p:cNvSpPr/>
                <p:nvPr/>
              </p:nvSpPr>
              <p:spPr>
                <a:xfrm>
                  <a:off x="31380" y="1950357"/>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5" name="Shape 41509">
                  <a:extLst>
                    <a:ext uri="{FF2B5EF4-FFF2-40B4-BE49-F238E27FC236}">
                      <a16:creationId xmlns:a16="http://schemas.microsoft.com/office/drawing/2014/main" id="{C55FB04D-1F16-8942-96AB-2D0F9508966C}"/>
                    </a:ext>
                  </a:extLst>
                </p:cNvPr>
                <p:cNvSpPr/>
                <p:nvPr/>
              </p:nvSpPr>
              <p:spPr>
                <a:xfrm>
                  <a:off x="31380" y="1836817"/>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6" name="Shape 41510">
                  <a:extLst>
                    <a:ext uri="{FF2B5EF4-FFF2-40B4-BE49-F238E27FC236}">
                      <a16:creationId xmlns:a16="http://schemas.microsoft.com/office/drawing/2014/main" id="{7125A5E3-013E-6D4A-898A-FBA86567654A}"/>
                    </a:ext>
                  </a:extLst>
                </p:cNvPr>
                <p:cNvSpPr/>
                <p:nvPr/>
              </p:nvSpPr>
              <p:spPr>
                <a:xfrm>
                  <a:off x="31380" y="1723571"/>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7" name="Shape 41511">
                  <a:extLst>
                    <a:ext uri="{FF2B5EF4-FFF2-40B4-BE49-F238E27FC236}">
                      <a16:creationId xmlns:a16="http://schemas.microsoft.com/office/drawing/2014/main" id="{DF3499B5-DB75-E34A-9701-2995181CAC8C}"/>
                    </a:ext>
                  </a:extLst>
                </p:cNvPr>
                <p:cNvSpPr/>
                <p:nvPr/>
              </p:nvSpPr>
              <p:spPr>
                <a:xfrm>
                  <a:off x="125525" y="1587352"/>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8" name="Shape 41512">
                  <a:extLst>
                    <a:ext uri="{FF2B5EF4-FFF2-40B4-BE49-F238E27FC236}">
                      <a16:creationId xmlns:a16="http://schemas.microsoft.com/office/drawing/2014/main" id="{A912846A-9FA5-6A4F-ABDB-A8031AB4BC61}"/>
                    </a:ext>
                  </a:extLst>
                </p:cNvPr>
                <p:cNvSpPr/>
                <p:nvPr/>
              </p:nvSpPr>
              <p:spPr>
                <a:xfrm>
                  <a:off x="125525" y="1474107"/>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9" name="Shape 41513">
                  <a:extLst>
                    <a:ext uri="{FF2B5EF4-FFF2-40B4-BE49-F238E27FC236}">
                      <a16:creationId xmlns:a16="http://schemas.microsoft.com/office/drawing/2014/main" id="{E70DB572-67B5-D445-B142-0B6DF4A64E7D}"/>
                    </a:ext>
                  </a:extLst>
                </p:cNvPr>
                <p:cNvSpPr/>
                <p:nvPr/>
              </p:nvSpPr>
              <p:spPr>
                <a:xfrm>
                  <a:off x="73223" y="1326548"/>
                  <a:ext cx="1150646" cy="23827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0" name="Shape 41514">
                  <a:extLst>
                    <a:ext uri="{FF2B5EF4-FFF2-40B4-BE49-F238E27FC236}">
                      <a16:creationId xmlns:a16="http://schemas.microsoft.com/office/drawing/2014/main" id="{9833BA01-8426-024B-A507-5C189D12AD9F}"/>
                    </a:ext>
                  </a:extLst>
                </p:cNvPr>
                <p:cNvSpPr/>
                <p:nvPr/>
              </p:nvSpPr>
              <p:spPr>
                <a:xfrm>
                  <a:off x="73223" y="1213303"/>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1" name="Shape 41515">
                  <a:extLst>
                    <a:ext uri="{FF2B5EF4-FFF2-40B4-BE49-F238E27FC236}">
                      <a16:creationId xmlns:a16="http://schemas.microsoft.com/office/drawing/2014/main" id="{EB5317C0-F705-B042-BA12-896CE58B8F96}"/>
                    </a:ext>
                  </a:extLst>
                </p:cNvPr>
                <p:cNvSpPr/>
                <p:nvPr/>
              </p:nvSpPr>
              <p:spPr>
                <a:xfrm>
                  <a:off x="0" y="1088424"/>
                  <a:ext cx="1150645"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2" name="Shape 41516">
                  <a:extLst>
                    <a:ext uri="{FF2B5EF4-FFF2-40B4-BE49-F238E27FC236}">
                      <a16:creationId xmlns:a16="http://schemas.microsoft.com/office/drawing/2014/main" id="{E40AEF45-D9EC-544E-A78B-6A1E63057D00}"/>
                    </a:ext>
                  </a:extLst>
                </p:cNvPr>
                <p:cNvSpPr/>
                <p:nvPr/>
              </p:nvSpPr>
              <p:spPr>
                <a:xfrm>
                  <a:off x="0" y="975178"/>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3" name="Shape 41517">
                  <a:extLst>
                    <a:ext uri="{FF2B5EF4-FFF2-40B4-BE49-F238E27FC236}">
                      <a16:creationId xmlns:a16="http://schemas.microsoft.com/office/drawing/2014/main" id="{FA74F019-7679-084F-B397-E2C5F3B3A879}"/>
                    </a:ext>
                  </a:extLst>
                </p:cNvPr>
                <p:cNvSpPr/>
                <p:nvPr/>
              </p:nvSpPr>
              <p:spPr>
                <a:xfrm>
                  <a:off x="83682" y="827620"/>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4" name="Shape 41518">
                  <a:extLst>
                    <a:ext uri="{FF2B5EF4-FFF2-40B4-BE49-F238E27FC236}">
                      <a16:creationId xmlns:a16="http://schemas.microsoft.com/office/drawing/2014/main" id="{06EF9284-65B8-EA42-807A-B13BF8415D0C}"/>
                    </a:ext>
                  </a:extLst>
                </p:cNvPr>
                <p:cNvSpPr/>
                <p:nvPr/>
              </p:nvSpPr>
              <p:spPr>
                <a:xfrm>
                  <a:off x="83682" y="714374"/>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5" name="Shape 41519">
                  <a:extLst>
                    <a:ext uri="{FF2B5EF4-FFF2-40B4-BE49-F238E27FC236}">
                      <a16:creationId xmlns:a16="http://schemas.microsoft.com/office/drawing/2014/main" id="{76D86124-6A6A-2C49-83AB-73BE35F4CBA0}"/>
                    </a:ext>
                  </a:extLst>
                </p:cNvPr>
                <p:cNvSpPr/>
                <p:nvPr/>
              </p:nvSpPr>
              <p:spPr>
                <a:xfrm>
                  <a:off x="10460" y="589495"/>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6" name="Shape 41520">
                  <a:extLst>
                    <a:ext uri="{FF2B5EF4-FFF2-40B4-BE49-F238E27FC236}">
                      <a16:creationId xmlns:a16="http://schemas.microsoft.com/office/drawing/2014/main" id="{E748CD2B-B267-9341-B029-CA9A1A0D06BC}"/>
                    </a:ext>
                  </a:extLst>
                </p:cNvPr>
                <p:cNvSpPr/>
                <p:nvPr/>
              </p:nvSpPr>
              <p:spPr>
                <a:xfrm>
                  <a:off x="10460" y="476250"/>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7" name="Shape 41521">
                  <a:extLst>
                    <a:ext uri="{FF2B5EF4-FFF2-40B4-BE49-F238E27FC236}">
                      <a16:creationId xmlns:a16="http://schemas.microsoft.com/office/drawing/2014/main" id="{974EC7B9-2857-A54D-BFB4-1585AD8BAD3C}"/>
                    </a:ext>
                  </a:extLst>
                </p:cNvPr>
                <p:cNvSpPr/>
                <p:nvPr/>
              </p:nvSpPr>
              <p:spPr>
                <a:xfrm>
                  <a:off x="177826" y="351370"/>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8" name="Shape 41522">
                  <a:extLst>
                    <a:ext uri="{FF2B5EF4-FFF2-40B4-BE49-F238E27FC236}">
                      <a16:creationId xmlns:a16="http://schemas.microsoft.com/office/drawing/2014/main" id="{27A4EFAE-7D44-3E4B-A898-F545BBDF579F}"/>
                    </a:ext>
                  </a:extLst>
                </p:cNvPr>
                <p:cNvSpPr/>
                <p:nvPr/>
              </p:nvSpPr>
              <p:spPr>
                <a:xfrm>
                  <a:off x="177826" y="238124"/>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9" name="Shape 41523">
                  <a:extLst>
                    <a:ext uri="{FF2B5EF4-FFF2-40B4-BE49-F238E27FC236}">
                      <a16:creationId xmlns:a16="http://schemas.microsoft.com/office/drawing/2014/main" id="{AE178D01-0348-164B-8F94-4BA3E8EF7FCD}"/>
                    </a:ext>
                  </a:extLst>
                </p:cNvPr>
                <p:cNvSpPr/>
                <p:nvPr/>
              </p:nvSpPr>
              <p:spPr>
                <a:xfrm>
                  <a:off x="125525" y="113245"/>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0" name="Shape 41524">
                  <a:extLst>
                    <a:ext uri="{FF2B5EF4-FFF2-40B4-BE49-F238E27FC236}">
                      <a16:creationId xmlns:a16="http://schemas.microsoft.com/office/drawing/2014/main" id="{BA96142C-C6F5-1646-B347-0F2A5899203D}"/>
                    </a:ext>
                  </a:extLst>
                </p:cNvPr>
                <p:cNvSpPr/>
                <p:nvPr/>
              </p:nvSpPr>
              <p:spPr>
                <a:xfrm>
                  <a:off x="125525" y="0"/>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22" name="Group 41542">
                <a:extLst>
                  <a:ext uri="{FF2B5EF4-FFF2-40B4-BE49-F238E27FC236}">
                    <a16:creationId xmlns:a16="http://schemas.microsoft.com/office/drawing/2014/main" id="{52105BA2-10E2-3E4A-A836-5D72BC9E1C19}"/>
                  </a:ext>
                </a:extLst>
              </p:cNvPr>
              <p:cNvGrpSpPr/>
              <p:nvPr/>
            </p:nvGrpSpPr>
            <p:grpSpPr>
              <a:xfrm>
                <a:off x="1255248" y="476250"/>
                <a:ext cx="1244791" cy="2063751"/>
                <a:chOff x="0" y="0"/>
                <a:chExt cx="1244789" cy="2063749"/>
              </a:xfrm>
              <a:grpFill/>
            </p:grpSpPr>
            <p:sp>
              <p:nvSpPr>
                <p:cNvPr id="35" name="Shape 41526">
                  <a:extLst>
                    <a:ext uri="{FF2B5EF4-FFF2-40B4-BE49-F238E27FC236}">
                      <a16:creationId xmlns:a16="http://schemas.microsoft.com/office/drawing/2014/main" id="{915995C2-94FE-514C-9D85-F94C73F82F55}"/>
                    </a:ext>
                  </a:extLst>
                </p:cNvPr>
                <p:cNvSpPr/>
                <p:nvPr/>
              </p:nvSpPr>
              <p:spPr>
                <a:xfrm>
                  <a:off x="31381" y="1825477"/>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6" name="Shape 41527">
                  <a:extLst>
                    <a:ext uri="{FF2B5EF4-FFF2-40B4-BE49-F238E27FC236}">
                      <a16:creationId xmlns:a16="http://schemas.microsoft.com/office/drawing/2014/main" id="{7C40A887-2035-D74A-B53F-8062EB795C8A}"/>
                    </a:ext>
                  </a:extLst>
                </p:cNvPr>
                <p:cNvSpPr/>
                <p:nvPr/>
              </p:nvSpPr>
              <p:spPr>
                <a:xfrm>
                  <a:off x="31381" y="1712232"/>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7" name="Shape 41528">
                  <a:extLst>
                    <a:ext uri="{FF2B5EF4-FFF2-40B4-BE49-F238E27FC236}">
                      <a16:creationId xmlns:a16="http://schemas.microsoft.com/office/drawing/2014/main" id="{B0135A57-9790-5748-A031-C0DC916802F8}"/>
                    </a:ext>
                  </a:extLst>
                </p:cNvPr>
                <p:cNvSpPr/>
                <p:nvPr/>
              </p:nvSpPr>
              <p:spPr>
                <a:xfrm>
                  <a:off x="31381" y="1587353"/>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8" name="Shape 41529">
                  <a:extLst>
                    <a:ext uri="{FF2B5EF4-FFF2-40B4-BE49-F238E27FC236}">
                      <a16:creationId xmlns:a16="http://schemas.microsoft.com/office/drawing/2014/main" id="{40D881B6-ACF7-B641-BA29-F6513004D749}"/>
                    </a:ext>
                  </a:extLst>
                </p:cNvPr>
                <p:cNvSpPr/>
                <p:nvPr/>
              </p:nvSpPr>
              <p:spPr>
                <a:xfrm>
                  <a:off x="31381" y="1474107"/>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9" name="Shape 41530">
                  <a:extLst>
                    <a:ext uri="{FF2B5EF4-FFF2-40B4-BE49-F238E27FC236}">
                      <a16:creationId xmlns:a16="http://schemas.microsoft.com/office/drawing/2014/main" id="{98D33D93-5981-CA4C-8CE2-0D6C4992FE61}"/>
                    </a:ext>
                  </a:extLst>
                </p:cNvPr>
                <p:cNvSpPr/>
                <p:nvPr/>
              </p:nvSpPr>
              <p:spPr>
                <a:xfrm>
                  <a:off x="31381" y="1360567"/>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0" name="Shape 41531">
                  <a:extLst>
                    <a:ext uri="{FF2B5EF4-FFF2-40B4-BE49-F238E27FC236}">
                      <a16:creationId xmlns:a16="http://schemas.microsoft.com/office/drawing/2014/main" id="{79BD46F6-380F-374C-A13C-2630021C743F}"/>
                    </a:ext>
                  </a:extLst>
                </p:cNvPr>
                <p:cNvSpPr/>
                <p:nvPr/>
              </p:nvSpPr>
              <p:spPr>
                <a:xfrm>
                  <a:off x="31381" y="1247321"/>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1" name="Shape 41532">
                  <a:extLst>
                    <a:ext uri="{FF2B5EF4-FFF2-40B4-BE49-F238E27FC236}">
                      <a16:creationId xmlns:a16="http://schemas.microsoft.com/office/drawing/2014/main" id="{102C613C-5A7C-F74C-9454-30B7F8CBD941}"/>
                    </a:ext>
                  </a:extLst>
                </p:cNvPr>
                <p:cNvSpPr/>
                <p:nvPr/>
              </p:nvSpPr>
              <p:spPr>
                <a:xfrm>
                  <a:off x="31381" y="1111102"/>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2" name="Shape 41533">
                  <a:extLst>
                    <a:ext uri="{FF2B5EF4-FFF2-40B4-BE49-F238E27FC236}">
                      <a16:creationId xmlns:a16="http://schemas.microsoft.com/office/drawing/2014/main" id="{E805CDDB-D1D8-0E43-9D6B-4BF76BC0FF88}"/>
                    </a:ext>
                  </a:extLst>
                </p:cNvPr>
                <p:cNvSpPr/>
                <p:nvPr/>
              </p:nvSpPr>
              <p:spPr>
                <a:xfrm>
                  <a:off x="31381" y="997856"/>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3" name="Shape 41534">
                  <a:extLst>
                    <a:ext uri="{FF2B5EF4-FFF2-40B4-BE49-F238E27FC236}">
                      <a16:creationId xmlns:a16="http://schemas.microsoft.com/office/drawing/2014/main" id="{B6F37D36-8F03-3541-89A3-D4ADB2FAE5D9}"/>
                    </a:ext>
                  </a:extLst>
                </p:cNvPr>
                <p:cNvSpPr/>
                <p:nvPr/>
              </p:nvSpPr>
              <p:spPr>
                <a:xfrm>
                  <a:off x="0" y="850299"/>
                  <a:ext cx="1150645"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4" name="Shape 41535">
                  <a:extLst>
                    <a:ext uri="{FF2B5EF4-FFF2-40B4-BE49-F238E27FC236}">
                      <a16:creationId xmlns:a16="http://schemas.microsoft.com/office/drawing/2014/main" id="{6B669878-8ECB-4A4F-9FE9-B87D76D7299A}"/>
                    </a:ext>
                  </a:extLst>
                </p:cNvPr>
                <p:cNvSpPr/>
                <p:nvPr/>
              </p:nvSpPr>
              <p:spPr>
                <a:xfrm>
                  <a:off x="0" y="737053"/>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5" name="Shape 41536">
                  <a:extLst>
                    <a:ext uri="{FF2B5EF4-FFF2-40B4-BE49-F238E27FC236}">
                      <a16:creationId xmlns:a16="http://schemas.microsoft.com/office/drawing/2014/main" id="{F01536C5-2246-BC47-B22F-3E49201E2A55}"/>
                    </a:ext>
                  </a:extLst>
                </p:cNvPr>
                <p:cNvSpPr/>
                <p:nvPr/>
              </p:nvSpPr>
              <p:spPr>
                <a:xfrm>
                  <a:off x="94144" y="612174"/>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6" name="Shape 41537">
                  <a:extLst>
                    <a:ext uri="{FF2B5EF4-FFF2-40B4-BE49-F238E27FC236}">
                      <a16:creationId xmlns:a16="http://schemas.microsoft.com/office/drawing/2014/main" id="{E4E187FA-FD65-FB42-B60B-5F98D37092FD}"/>
                    </a:ext>
                  </a:extLst>
                </p:cNvPr>
                <p:cNvSpPr/>
                <p:nvPr/>
              </p:nvSpPr>
              <p:spPr>
                <a:xfrm>
                  <a:off x="94144" y="498928"/>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7" name="Shape 41538">
                  <a:extLst>
                    <a:ext uri="{FF2B5EF4-FFF2-40B4-BE49-F238E27FC236}">
                      <a16:creationId xmlns:a16="http://schemas.microsoft.com/office/drawing/2014/main" id="{B7727F05-F109-8248-9E68-03917080210B}"/>
                    </a:ext>
                  </a:extLst>
                </p:cNvPr>
                <p:cNvSpPr/>
                <p:nvPr/>
              </p:nvSpPr>
              <p:spPr>
                <a:xfrm>
                  <a:off x="31381" y="351370"/>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8" name="Shape 41539">
                  <a:extLst>
                    <a:ext uri="{FF2B5EF4-FFF2-40B4-BE49-F238E27FC236}">
                      <a16:creationId xmlns:a16="http://schemas.microsoft.com/office/drawing/2014/main" id="{EF331A90-2A27-D641-9EB5-720073B5765C}"/>
                    </a:ext>
                  </a:extLst>
                </p:cNvPr>
                <p:cNvSpPr/>
                <p:nvPr/>
              </p:nvSpPr>
              <p:spPr>
                <a:xfrm>
                  <a:off x="31381" y="238124"/>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9" name="Shape 41540">
                  <a:extLst>
                    <a:ext uri="{FF2B5EF4-FFF2-40B4-BE49-F238E27FC236}">
                      <a16:creationId xmlns:a16="http://schemas.microsoft.com/office/drawing/2014/main" id="{83FD3D92-8901-0B44-81CA-50179CA1DAC0}"/>
                    </a:ext>
                  </a:extLst>
                </p:cNvPr>
                <p:cNvSpPr/>
                <p:nvPr/>
              </p:nvSpPr>
              <p:spPr>
                <a:xfrm>
                  <a:off x="31381" y="113245"/>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0" name="Shape 41541">
                  <a:extLst>
                    <a:ext uri="{FF2B5EF4-FFF2-40B4-BE49-F238E27FC236}">
                      <a16:creationId xmlns:a16="http://schemas.microsoft.com/office/drawing/2014/main" id="{C51CC8E2-C02B-5A4E-8FD3-37273757D7A2}"/>
                    </a:ext>
                  </a:extLst>
                </p:cNvPr>
                <p:cNvSpPr/>
                <p:nvPr/>
              </p:nvSpPr>
              <p:spPr>
                <a:xfrm>
                  <a:off x="31381" y="0"/>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23" name="Shape 41543">
                <a:extLst>
                  <a:ext uri="{FF2B5EF4-FFF2-40B4-BE49-F238E27FC236}">
                    <a16:creationId xmlns:a16="http://schemas.microsoft.com/office/drawing/2014/main" id="{5B2F5F06-566E-D44A-8399-D60F8E5A6522}"/>
                  </a:ext>
                </a:extLst>
              </p:cNvPr>
              <p:cNvSpPr/>
              <p:nvPr/>
            </p:nvSpPr>
            <p:spPr>
              <a:xfrm>
                <a:off x="62762" y="2301727"/>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09"/>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09"/>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41544">
                <a:extLst>
                  <a:ext uri="{FF2B5EF4-FFF2-40B4-BE49-F238E27FC236}">
                    <a16:creationId xmlns:a16="http://schemas.microsoft.com/office/drawing/2014/main" id="{3C3E8559-749D-D441-B61A-90336370CF1E}"/>
                  </a:ext>
                </a:extLst>
              </p:cNvPr>
              <p:cNvSpPr/>
              <p:nvPr/>
            </p:nvSpPr>
            <p:spPr>
              <a:xfrm>
                <a:off x="62762" y="2188482"/>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5" name="Shape 41545">
                <a:extLst>
                  <a:ext uri="{FF2B5EF4-FFF2-40B4-BE49-F238E27FC236}">
                    <a16:creationId xmlns:a16="http://schemas.microsoft.com/office/drawing/2014/main" id="{46F3FBFB-8D3E-114C-B76E-0C8CAE5CF13F}"/>
                  </a:ext>
                </a:extLst>
              </p:cNvPr>
              <p:cNvSpPr/>
              <p:nvPr/>
            </p:nvSpPr>
            <p:spPr>
              <a:xfrm>
                <a:off x="0" y="2063602"/>
                <a:ext cx="1150645"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09"/>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09"/>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6" name="Shape 41546">
                <a:extLst>
                  <a:ext uri="{FF2B5EF4-FFF2-40B4-BE49-F238E27FC236}">
                    <a16:creationId xmlns:a16="http://schemas.microsoft.com/office/drawing/2014/main" id="{AF73ADF2-B456-F848-8416-D72198B8B6A0}"/>
                  </a:ext>
                </a:extLst>
              </p:cNvPr>
              <p:cNvSpPr/>
              <p:nvPr/>
            </p:nvSpPr>
            <p:spPr>
              <a:xfrm>
                <a:off x="0" y="1950356"/>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7" name="Shape 41547">
                <a:extLst>
                  <a:ext uri="{FF2B5EF4-FFF2-40B4-BE49-F238E27FC236}">
                    <a16:creationId xmlns:a16="http://schemas.microsoft.com/office/drawing/2014/main" id="{26F6B270-AA23-A54C-9B33-43C7F9175B3C}"/>
                  </a:ext>
                </a:extLst>
              </p:cNvPr>
              <p:cNvSpPr/>
              <p:nvPr/>
            </p:nvSpPr>
            <p:spPr>
              <a:xfrm>
                <a:off x="62762" y="1836817"/>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09"/>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09"/>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41548">
                <a:extLst>
                  <a:ext uri="{FF2B5EF4-FFF2-40B4-BE49-F238E27FC236}">
                    <a16:creationId xmlns:a16="http://schemas.microsoft.com/office/drawing/2014/main" id="{2065C1F6-7555-4746-954C-9161151D27BA}"/>
                  </a:ext>
                </a:extLst>
              </p:cNvPr>
              <p:cNvSpPr/>
              <p:nvPr/>
            </p:nvSpPr>
            <p:spPr>
              <a:xfrm>
                <a:off x="62762" y="1723571"/>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9" name="Shape 41549">
                <a:extLst>
                  <a:ext uri="{FF2B5EF4-FFF2-40B4-BE49-F238E27FC236}">
                    <a16:creationId xmlns:a16="http://schemas.microsoft.com/office/drawing/2014/main" id="{22DCCA84-FEC5-A24F-8481-F57C1EDFB99E}"/>
                  </a:ext>
                </a:extLst>
              </p:cNvPr>
              <p:cNvSpPr/>
              <p:nvPr/>
            </p:nvSpPr>
            <p:spPr>
              <a:xfrm>
                <a:off x="20919" y="1587352"/>
                <a:ext cx="1150646" cy="23827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09"/>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09"/>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0" name="Shape 41550">
                <a:extLst>
                  <a:ext uri="{FF2B5EF4-FFF2-40B4-BE49-F238E27FC236}">
                    <a16:creationId xmlns:a16="http://schemas.microsoft.com/office/drawing/2014/main" id="{110E2379-EE5D-F14A-A11F-B5AEBDDAD0F0}"/>
                  </a:ext>
                </a:extLst>
              </p:cNvPr>
              <p:cNvSpPr/>
              <p:nvPr/>
            </p:nvSpPr>
            <p:spPr>
              <a:xfrm>
                <a:off x="20919" y="1474107"/>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1" name="Shape 41551">
                <a:extLst>
                  <a:ext uri="{FF2B5EF4-FFF2-40B4-BE49-F238E27FC236}">
                    <a16:creationId xmlns:a16="http://schemas.microsoft.com/office/drawing/2014/main" id="{862DA586-C4E5-AE41-9A48-45B30BAD6F59}"/>
                  </a:ext>
                </a:extLst>
              </p:cNvPr>
              <p:cNvSpPr/>
              <p:nvPr/>
            </p:nvSpPr>
            <p:spPr>
              <a:xfrm>
                <a:off x="104603" y="1326549"/>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09"/>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09"/>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2" name="Shape 41552">
                <a:extLst>
                  <a:ext uri="{FF2B5EF4-FFF2-40B4-BE49-F238E27FC236}">
                    <a16:creationId xmlns:a16="http://schemas.microsoft.com/office/drawing/2014/main" id="{C0477DB3-AE98-724C-9345-D0DB2DED7AE8}"/>
                  </a:ext>
                </a:extLst>
              </p:cNvPr>
              <p:cNvSpPr/>
              <p:nvPr/>
            </p:nvSpPr>
            <p:spPr>
              <a:xfrm>
                <a:off x="104603" y="1213303"/>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3" name="Shape 41553">
                <a:extLst>
                  <a:ext uri="{FF2B5EF4-FFF2-40B4-BE49-F238E27FC236}">
                    <a16:creationId xmlns:a16="http://schemas.microsoft.com/office/drawing/2014/main" id="{FF9010AF-9259-C84E-A39E-36C1594A7771}"/>
                  </a:ext>
                </a:extLst>
              </p:cNvPr>
              <p:cNvSpPr/>
              <p:nvPr/>
            </p:nvSpPr>
            <p:spPr>
              <a:xfrm>
                <a:off x="41841" y="1088424"/>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09"/>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09"/>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4" name="Shape 41554">
                <a:extLst>
                  <a:ext uri="{FF2B5EF4-FFF2-40B4-BE49-F238E27FC236}">
                    <a16:creationId xmlns:a16="http://schemas.microsoft.com/office/drawing/2014/main" id="{0D4D2E87-5104-D245-A79D-BBA4910D5102}"/>
                  </a:ext>
                </a:extLst>
              </p:cNvPr>
              <p:cNvSpPr/>
              <p:nvPr/>
            </p:nvSpPr>
            <p:spPr>
              <a:xfrm>
                <a:off x="41841" y="975178"/>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1" name="Shape 41556">
              <a:extLst>
                <a:ext uri="{FF2B5EF4-FFF2-40B4-BE49-F238E27FC236}">
                  <a16:creationId xmlns:a16="http://schemas.microsoft.com/office/drawing/2014/main" id="{EF4F01D1-7221-0E4C-819C-7992D977C923}"/>
                </a:ext>
              </a:extLst>
            </p:cNvPr>
            <p:cNvSpPr/>
            <p:nvPr/>
          </p:nvSpPr>
          <p:spPr>
            <a:xfrm>
              <a:off x="1520825" y="4245429"/>
              <a:ext cx="5699104" cy="7214260"/>
            </a:xfrm>
            <a:custGeom>
              <a:avLst/>
              <a:gdLst/>
              <a:ahLst/>
              <a:cxnLst>
                <a:cxn ang="0">
                  <a:pos x="wd2" y="hd2"/>
                </a:cxn>
                <a:cxn ang="5400000">
                  <a:pos x="wd2" y="hd2"/>
                </a:cxn>
                <a:cxn ang="10800000">
                  <a:pos x="wd2" y="hd2"/>
                </a:cxn>
                <a:cxn ang="16200000">
                  <a:pos x="wd2" y="hd2"/>
                </a:cxn>
              </a:cxnLst>
              <a:rect l="0" t="0" r="r" b="b"/>
              <a:pathLst>
                <a:path w="20970" h="21545" extrusionOk="0">
                  <a:moveTo>
                    <a:pt x="6131" y="0"/>
                  </a:moveTo>
                  <a:cubicBezTo>
                    <a:pt x="6447" y="766"/>
                    <a:pt x="6796" y="1509"/>
                    <a:pt x="7132" y="2263"/>
                  </a:cubicBezTo>
                  <a:cubicBezTo>
                    <a:pt x="7467" y="3015"/>
                    <a:pt x="7821" y="3757"/>
                    <a:pt x="8145" y="4517"/>
                  </a:cubicBezTo>
                  <a:lnTo>
                    <a:pt x="8154" y="4517"/>
                  </a:lnTo>
                  <a:cubicBezTo>
                    <a:pt x="8526" y="4517"/>
                    <a:pt x="8898" y="4517"/>
                    <a:pt x="9270" y="4517"/>
                  </a:cubicBezTo>
                  <a:cubicBezTo>
                    <a:pt x="9663" y="4517"/>
                    <a:pt x="10056" y="4517"/>
                    <a:pt x="10449" y="4517"/>
                  </a:cubicBezTo>
                  <a:cubicBezTo>
                    <a:pt x="11235" y="4517"/>
                    <a:pt x="12021" y="4517"/>
                    <a:pt x="12807" y="4517"/>
                  </a:cubicBezTo>
                  <a:cubicBezTo>
                    <a:pt x="13163" y="3773"/>
                    <a:pt x="13511" y="3026"/>
                    <a:pt x="13849" y="2276"/>
                  </a:cubicBezTo>
                  <a:cubicBezTo>
                    <a:pt x="14191" y="1520"/>
                    <a:pt x="14524" y="761"/>
                    <a:pt x="14848" y="0"/>
                  </a:cubicBezTo>
                  <a:cubicBezTo>
                    <a:pt x="13386" y="0"/>
                    <a:pt x="11924" y="0"/>
                    <a:pt x="10462" y="0"/>
                  </a:cubicBezTo>
                  <a:cubicBezTo>
                    <a:pt x="9018" y="0"/>
                    <a:pt x="7574" y="0"/>
                    <a:pt x="6131" y="0"/>
                  </a:cubicBezTo>
                  <a:close/>
                  <a:moveTo>
                    <a:pt x="7958" y="5302"/>
                  </a:moveTo>
                  <a:cubicBezTo>
                    <a:pt x="5887" y="7371"/>
                    <a:pt x="3708" y="9137"/>
                    <a:pt x="1995" y="11540"/>
                  </a:cubicBezTo>
                  <a:cubicBezTo>
                    <a:pt x="1212" y="12636"/>
                    <a:pt x="423" y="14008"/>
                    <a:pt x="113" y="15541"/>
                  </a:cubicBezTo>
                  <a:cubicBezTo>
                    <a:pt x="-630" y="19213"/>
                    <a:pt x="2401" y="20986"/>
                    <a:pt x="6261" y="21391"/>
                  </a:cubicBezTo>
                  <a:cubicBezTo>
                    <a:pt x="8247" y="21600"/>
                    <a:pt x="10612" y="21552"/>
                    <a:pt x="12966" y="21499"/>
                  </a:cubicBezTo>
                  <a:cubicBezTo>
                    <a:pt x="17003" y="21408"/>
                    <a:pt x="20765" y="20161"/>
                    <a:pt x="20970" y="16917"/>
                  </a:cubicBezTo>
                  <a:cubicBezTo>
                    <a:pt x="20970" y="16820"/>
                    <a:pt x="20970" y="16724"/>
                    <a:pt x="20970" y="16627"/>
                  </a:cubicBezTo>
                  <a:cubicBezTo>
                    <a:pt x="20970" y="16530"/>
                    <a:pt x="20970" y="16433"/>
                    <a:pt x="20970" y="16336"/>
                  </a:cubicBezTo>
                  <a:cubicBezTo>
                    <a:pt x="20561" y="13748"/>
                    <a:pt x="19342" y="11815"/>
                    <a:pt x="17834" y="10116"/>
                  </a:cubicBezTo>
                  <a:cubicBezTo>
                    <a:pt x="16327" y="8417"/>
                    <a:pt x="14531" y="6953"/>
                    <a:pt x="12966" y="5302"/>
                  </a:cubicBezTo>
                  <a:cubicBezTo>
                    <a:pt x="12132" y="5302"/>
                    <a:pt x="11297" y="5302"/>
                    <a:pt x="10462" y="5302"/>
                  </a:cubicBezTo>
                  <a:cubicBezTo>
                    <a:pt x="9627" y="5302"/>
                    <a:pt x="8792" y="5302"/>
                    <a:pt x="7958" y="5302"/>
                  </a:cubicBezTo>
                  <a:close/>
                  <a:moveTo>
                    <a:pt x="10051" y="8722"/>
                  </a:moveTo>
                  <a:lnTo>
                    <a:pt x="11032" y="8722"/>
                  </a:lnTo>
                  <a:lnTo>
                    <a:pt x="11032" y="9948"/>
                  </a:lnTo>
                  <a:cubicBezTo>
                    <a:pt x="11489" y="9961"/>
                    <a:pt x="11876" y="10015"/>
                    <a:pt x="12207" y="10092"/>
                  </a:cubicBezTo>
                  <a:cubicBezTo>
                    <a:pt x="12539" y="10170"/>
                    <a:pt x="12813" y="10271"/>
                    <a:pt x="13046" y="10378"/>
                  </a:cubicBezTo>
                  <a:lnTo>
                    <a:pt x="12648" y="11217"/>
                  </a:lnTo>
                  <a:cubicBezTo>
                    <a:pt x="12323" y="11066"/>
                    <a:pt x="11679" y="10765"/>
                    <a:pt x="10687" y="10765"/>
                  </a:cubicBezTo>
                  <a:cubicBezTo>
                    <a:pt x="9494" y="10765"/>
                    <a:pt x="9044" y="11347"/>
                    <a:pt x="9044" y="11862"/>
                  </a:cubicBezTo>
                  <a:cubicBezTo>
                    <a:pt x="9044" y="12504"/>
                    <a:pt x="9630" y="12838"/>
                    <a:pt x="10979" y="13304"/>
                  </a:cubicBezTo>
                  <a:cubicBezTo>
                    <a:pt x="12575" y="13832"/>
                    <a:pt x="13390" y="14464"/>
                    <a:pt x="13390" y="15584"/>
                  </a:cubicBezTo>
                  <a:cubicBezTo>
                    <a:pt x="13390" y="16590"/>
                    <a:pt x="12523" y="17533"/>
                    <a:pt x="10926" y="17735"/>
                  </a:cubicBezTo>
                  <a:lnTo>
                    <a:pt x="10926" y="19047"/>
                  </a:lnTo>
                  <a:lnTo>
                    <a:pt x="9945" y="19047"/>
                  </a:lnTo>
                  <a:lnTo>
                    <a:pt x="9945" y="17778"/>
                  </a:lnTo>
                  <a:cubicBezTo>
                    <a:pt x="9500" y="17776"/>
                    <a:pt x="9042" y="17710"/>
                    <a:pt x="8632" y="17611"/>
                  </a:cubicBezTo>
                  <a:cubicBezTo>
                    <a:pt x="8223" y="17512"/>
                    <a:pt x="7858" y="17376"/>
                    <a:pt x="7587" y="17218"/>
                  </a:cubicBezTo>
                  <a:lnTo>
                    <a:pt x="7958" y="16379"/>
                  </a:lnTo>
                  <a:cubicBezTo>
                    <a:pt x="8500" y="16669"/>
                    <a:pt x="9316" y="16917"/>
                    <a:pt x="10184" y="16917"/>
                  </a:cubicBezTo>
                  <a:cubicBezTo>
                    <a:pt x="11284" y="16917"/>
                    <a:pt x="12039" y="16408"/>
                    <a:pt x="12039" y="15691"/>
                  </a:cubicBezTo>
                  <a:cubicBezTo>
                    <a:pt x="12039" y="14999"/>
                    <a:pt x="11437" y="14563"/>
                    <a:pt x="10290" y="14185"/>
                  </a:cubicBezTo>
                  <a:cubicBezTo>
                    <a:pt x="8709" y="13682"/>
                    <a:pt x="7719" y="13108"/>
                    <a:pt x="7719" y="12013"/>
                  </a:cubicBezTo>
                  <a:cubicBezTo>
                    <a:pt x="7719" y="10969"/>
                    <a:pt x="8641" y="10180"/>
                    <a:pt x="10051" y="9991"/>
                  </a:cubicBezTo>
                  <a:lnTo>
                    <a:pt x="10051" y="8722"/>
                  </a:ln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nvGrpSpPr>
            <p:cNvPr id="12" name="Group 41565">
              <a:extLst>
                <a:ext uri="{FF2B5EF4-FFF2-40B4-BE49-F238E27FC236}">
                  <a16:creationId xmlns:a16="http://schemas.microsoft.com/office/drawing/2014/main" id="{94465339-E56C-B14C-93B7-9C0B09923089}"/>
                </a:ext>
              </a:extLst>
            </p:cNvPr>
            <p:cNvGrpSpPr/>
            <p:nvPr/>
          </p:nvGrpSpPr>
          <p:grpSpPr>
            <a:xfrm>
              <a:off x="4613610" y="9960181"/>
              <a:ext cx="3257759" cy="2130620"/>
              <a:chOff x="0" y="0"/>
              <a:chExt cx="1894558" cy="1239066"/>
            </a:xfrm>
          </p:grpSpPr>
          <p:grpSp>
            <p:nvGrpSpPr>
              <p:cNvPr id="13" name="Group 41560">
                <a:extLst>
                  <a:ext uri="{FF2B5EF4-FFF2-40B4-BE49-F238E27FC236}">
                    <a16:creationId xmlns:a16="http://schemas.microsoft.com/office/drawing/2014/main" id="{D8C9ADD2-52BB-924A-BAA3-1D948C9D54F7}"/>
                  </a:ext>
                </a:extLst>
              </p:cNvPr>
              <p:cNvGrpSpPr/>
              <p:nvPr/>
            </p:nvGrpSpPr>
            <p:grpSpPr>
              <a:xfrm rot="900000">
                <a:off x="113686" y="113686"/>
                <a:ext cx="1011695" cy="1011695"/>
                <a:chOff x="0" y="0"/>
                <a:chExt cx="1011694" cy="1011693"/>
              </a:xfrm>
            </p:grpSpPr>
            <p:sp>
              <p:nvSpPr>
                <p:cNvPr id="18" name="Shape 41557">
                  <a:extLst>
                    <a:ext uri="{FF2B5EF4-FFF2-40B4-BE49-F238E27FC236}">
                      <a16:creationId xmlns:a16="http://schemas.microsoft.com/office/drawing/2014/main" id="{D6DCAD03-CFCC-2B45-A061-DE55EEEC2832}"/>
                    </a:ext>
                  </a:extLst>
                </p:cNvPr>
                <p:cNvSpPr/>
                <p:nvPr/>
              </p:nvSpPr>
              <p:spPr>
                <a:xfrm rot="5400000">
                  <a:off x="0" y="-1"/>
                  <a:ext cx="1011694" cy="1011696"/>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41558">
                  <a:extLst>
                    <a:ext uri="{FF2B5EF4-FFF2-40B4-BE49-F238E27FC236}">
                      <a16:creationId xmlns:a16="http://schemas.microsoft.com/office/drawing/2014/main" id="{D97781F5-5832-EC47-A120-AB0415C46A02}"/>
                    </a:ext>
                  </a:extLst>
                </p:cNvPr>
                <p:cNvSpPr/>
                <p:nvPr/>
              </p:nvSpPr>
              <p:spPr>
                <a:xfrm rot="5400000">
                  <a:off x="66639" y="72333"/>
                  <a:ext cx="878416" cy="867028"/>
                </a:xfrm>
                <a:prstGeom prst="ellipse">
                  <a:avLst/>
                </a:pr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41559">
                  <a:extLst>
                    <a:ext uri="{FF2B5EF4-FFF2-40B4-BE49-F238E27FC236}">
                      <a16:creationId xmlns:a16="http://schemas.microsoft.com/office/drawing/2014/main" id="{E1851BF5-E7A2-394A-AE9D-88EFD46CA313}"/>
                    </a:ext>
                  </a:extLst>
                </p:cNvPr>
                <p:cNvSpPr/>
                <p:nvPr/>
              </p:nvSpPr>
              <p:spPr>
                <a:xfrm rot="21600000">
                  <a:off x="311389" y="173109"/>
                  <a:ext cx="388916" cy="665476"/>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14" name="Group 41564">
                <a:extLst>
                  <a:ext uri="{FF2B5EF4-FFF2-40B4-BE49-F238E27FC236}">
                    <a16:creationId xmlns:a16="http://schemas.microsoft.com/office/drawing/2014/main" id="{3401B367-65C1-7449-B818-4E8375D47E9E}"/>
                  </a:ext>
                </a:extLst>
              </p:cNvPr>
              <p:cNvGrpSpPr/>
              <p:nvPr/>
            </p:nvGrpSpPr>
            <p:grpSpPr>
              <a:xfrm>
                <a:off x="882864" y="113686"/>
                <a:ext cx="1011695" cy="1011695"/>
                <a:chOff x="0" y="0"/>
                <a:chExt cx="1011694" cy="1011693"/>
              </a:xfrm>
            </p:grpSpPr>
            <p:sp>
              <p:nvSpPr>
                <p:cNvPr id="15" name="Shape 41561">
                  <a:extLst>
                    <a:ext uri="{FF2B5EF4-FFF2-40B4-BE49-F238E27FC236}">
                      <a16:creationId xmlns:a16="http://schemas.microsoft.com/office/drawing/2014/main" id="{0B44C9C7-1B21-CD4A-9E37-5D8EF6B5D705}"/>
                    </a:ext>
                  </a:extLst>
                </p:cNvPr>
                <p:cNvSpPr/>
                <p:nvPr/>
              </p:nvSpPr>
              <p:spPr>
                <a:xfrm rot="5400000">
                  <a:off x="0" y="-1"/>
                  <a:ext cx="1011694" cy="1011696"/>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6" name="Shape 41562">
                  <a:extLst>
                    <a:ext uri="{FF2B5EF4-FFF2-40B4-BE49-F238E27FC236}">
                      <a16:creationId xmlns:a16="http://schemas.microsoft.com/office/drawing/2014/main" id="{8FA4221C-C558-EB41-8B19-4888CD3B77A2}"/>
                    </a:ext>
                  </a:extLst>
                </p:cNvPr>
                <p:cNvSpPr/>
                <p:nvPr/>
              </p:nvSpPr>
              <p:spPr>
                <a:xfrm rot="5400000">
                  <a:off x="66639" y="72333"/>
                  <a:ext cx="878416" cy="867028"/>
                </a:xfrm>
                <a:prstGeom prst="ellipse">
                  <a:avLst/>
                </a:pr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7" name="Shape 41563">
                  <a:extLst>
                    <a:ext uri="{FF2B5EF4-FFF2-40B4-BE49-F238E27FC236}">
                      <a16:creationId xmlns:a16="http://schemas.microsoft.com/office/drawing/2014/main" id="{C2D7916F-5F56-784A-83DC-F4C0EA954C31}"/>
                    </a:ext>
                  </a:extLst>
                </p:cNvPr>
                <p:cNvSpPr/>
                <p:nvPr/>
              </p:nvSpPr>
              <p:spPr>
                <a:xfrm rot="21600000">
                  <a:off x="311389" y="173109"/>
                  <a:ext cx="388916" cy="665476"/>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grpSp>
      <p:sp>
        <p:nvSpPr>
          <p:cNvPr id="71" name="TextBox 70">
            <a:extLst>
              <a:ext uri="{FF2B5EF4-FFF2-40B4-BE49-F238E27FC236}">
                <a16:creationId xmlns:a16="http://schemas.microsoft.com/office/drawing/2014/main" id="{5CB1ACD4-8E12-1D44-9C17-3AD99757A8B2}"/>
              </a:ext>
            </a:extLst>
          </p:cNvPr>
          <p:cNvSpPr txBox="1"/>
          <p:nvPr/>
        </p:nvSpPr>
        <p:spPr>
          <a:xfrm>
            <a:off x="2515384" y="702008"/>
            <a:ext cx="17877863" cy="2554545"/>
          </a:xfrm>
          <a:prstGeom prst="rect">
            <a:avLst/>
          </a:prstGeom>
          <a:noFill/>
        </p:spPr>
        <p:txBody>
          <a:bodyPr wrap="square" rtlCol="0">
            <a:spAutoFit/>
          </a:bodyPr>
          <a:lstStyle/>
          <a:p>
            <a:r>
              <a:rPr lang="en-US" sz="8800" b="1" dirty="0">
                <a:solidFill>
                  <a:schemeClr val="tx2"/>
                </a:solidFill>
                <a:latin typeface="Poppins" pitchFamily="2" charset="77"/>
                <a:cs typeface="Poppins" pitchFamily="2" charset="77"/>
              </a:rPr>
              <a:t>Mutual Funds vs ETF’s –</a:t>
            </a:r>
          </a:p>
          <a:p>
            <a:r>
              <a:rPr lang="en-US" sz="7200" b="1" dirty="0">
                <a:solidFill>
                  <a:schemeClr val="tx2"/>
                </a:solidFill>
                <a:latin typeface="Poppins" pitchFamily="2" charset="77"/>
                <a:cs typeface="Poppins" pitchFamily="2" charset="77"/>
              </a:rPr>
              <a:t>Definition &amp; Target Investor</a:t>
            </a:r>
          </a:p>
        </p:txBody>
      </p:sp>
      <p:sp>
        <p:nvSpPr>
          <p:cNvPr id="76" name="TextBox 75">
            <a:extLst>
              <a:ext uri="{FF2B5EF4-FFF2-40B4-BE49-F238E27FC236}">
                <a16:creationId xmlns:a16="http://schemas.microsoft.com/office/drawing/2014/main" id="{F3B505C5-EADE-E143-AEE1-70FCF4EC914C}"/>
              </a:ext>
            </a:extLst>
          </p:cNvPr>
          <p:cNvSpPr txBox="1"/>
          <p:nvPr/>
        </p:nvSpPr>
        <p:spPr>
          <a:xfrm>
            <a:off x="3556600" y="3897414"/>
            <a:ext cx="3057247"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Mutual Funds</a:t>
            </a:r>
          </a:p>
        </p:txBody>
      </p:sp>
      <p:sp>
        <p:nvSpPr>
          <p:cNvPr id="77" name="Subtitle 2">
            <a:extLst>
              <a:ext uri="{FF2B5EF4-FFF2-40B4-BE49-F238E27FC236}">
                <a16:creationId xmlns:a16="http://schemas.microsoft.com/office/drawing/2014/main" id="{71BFC6E8-ABA3-8441-A32B-97AD23631376}"/>
              </a:ext>
            </a:extLst>
          </p:cNvPr>
          <p:cNvSpPr txBox="1">
            <a:spLocks/>
          </p:cNvSpPr>
          <p:nvPr/>
        </p:nvSpPr>
        <p:spPr>
          <a:xfrm>
            <a:off x="3563211" y="4603957"/>
            <a:ext cx="7622929" cy="282827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just">
              <a:lnSpc>
                <a:spcPts val="3500"/>
              </a:lnSpc>
              <a:buFont typeface="Arial" panose="020B0604020202020204" pitchFamily="34" charset="0"/>
              <a:buChar char="•"/>
            </a:pPr>
            <a:r>
              <a:rPr lang="en-US" b="0" i="0" dirty="0">
                <a:solidFill>
                  <a:srgbClr val="1D1C1D"/>
                </a:solidFill>
                <a:effectLst/>
                <a:latin typeface="Slack-Lato"/>
              </a:rPr>
              <a:t>A mutual fund is a type of financial vehicle made up of a pool of money collected from many investors to invest in securities like stocks, bonds, money market instruments, and other assets.</a:t>
            </a:r>
          </a:p>
          <a:p>
            <a:pPr marL="342900" indent="-342900" algn="just">
              <a:lnSpc>
                <a:spcPts val="3500"/>
              </a:lnSpc>
              <a:buFont typeface="Arial" panose="020B0604020202020204" pitchFamily="34" charset="0"/>
              <a:buChar char="•"/>
            </a:pPr>
            <a:r>
              <a:rPr lang="en-US" dirty="0">
                <a:solidFill>
                  <a:srgbClr val="1D1C1D"/>
                </a:solidFill>
                <a:latin typeface="Slack-Lato"/>
              </a:rPr>
              <a:t>Investors for these funds are typically considered middle to high income class and have more capital to invest.</a:t>
            </a:r>
          </a:p>
        </p:txBody>
      </p:sp>
      <p:sp>
        <p:nvSpPr>
          <p:cNvPr id="78" name="TextBox 77">
            <a:extLst>
              <a:ext uri="{FF2B5EF4-FFF2-40B4-BE49-F238E27FC236}">
                <a16:creationId xmlns:a16="http://schemas.microsoft.com/office/drawing/2014/main" id="{7734BDD8-D7DA-BA43-BAF6-49754D999D99}"/>
              </a:ext>
            </a:extLst>
          </p:cNvPr>
          <p:cNvSpPr txBox="1"/>
          <p:nvPr/>
        </p:nvSpPr>
        <p:spPr>
          <a:xfrm>
            <a:off x="3530256" y="8103682"/>
            <a:ext cx="609654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ETF’s </a:t>
            </a:r>
            <a:r>
              <a:rPr lang="en-US" sz="2800" b="1" dirty="0">
                <a:solidFill>
                  <a:schemeClr val="tx2"/>
                </a:solidFill>
                <a:latin typeface="Poppins" pitchFamily="2" charset="77"/>
                <a:ea typeface="League Spartan" charset="0"/>
                <a:cs typeface="Poppins" pitchFamily="2" charset="77"/>
              </a:rPr>
              <a:t>(exchange-traded funds)</a:t>
            </a:r>
            <a:endParaRPr lang="en-US" sz="3200" b="1" dirty="0">
              <a:solidFill>
                <a:schemeClr val="tx2"/>
              </a:solidFill>
              <a:latin typeface="Poppins" pitchFamily="2" charset="77"/>
              <a:ea typeface="League Spartan" charset="0"/>
              <a:cs typeface="Poppins" pitchFamily="2" charset="77"/>
            </a:endParaRPr>
          </a:p>
        </p:txBody>
      </p:sp>
      <p:sp>
        <p:nvSpPr>
          <p:cNvPr id="79" name="Subtitle 2">
            <a:extLst>
              <a:ext uri="{FF2B5EF4-FFF2-40B4-BE49-F238E27FC236}">
                <a16:creationId xmlns:a16="http://schemas.microsoft.com/office/drawing/2014/main" id="{35547D3B-1A8F-484E-8BFD-CEB1E936F08E}"/>
              </a:ext>
            </a:extLst>
          </p:cNvPr>
          <p:cNvSpPr txBox="1">
            <a:spLocks/>
          </p:cNvSpPr>
          <p:nvPr/>
        </p:nvSpPr>
        <p:spPr>
          <a:xfrm>
            <a:off x="3556600" y="8830513"/>
            <a:ext cx="7629541" cy="417479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just">
              <a:lnSpc>
                <a:spcPts val="3500"/>
              </a:lnSpc>
              <a:buFont typeface="Arial" panose="020B0604020202020204" pitchFamily="34" charset="0"/>
              <a:buChar char="•"/>
            </a:pPr>
            <a:r>
              <a:rPr lang="en-US" b="0" i="0" dirty="0">
                <a:solidFill>
                  <a:srgbClr val="1D1C1D"/>
                </a:solidFill>
                <a:effectLst/>
                <a:latin typeface="Slack-Lato"/>
              </a:rPr>
              <a:t>An </a:t>
            </a:r>
            <a:r>
              <a:rPr lang="en-US" b="1" i="0" dirty="0">
                <a:solidFill>
                  <a:srgbClr val="1D1C1D"/>
                </a:solidFill>
                <a:effectLst/>
                <a:latin typeface="Slack-Lato"/>
              </a:rPr>
              <a:t>exchange traded fund</a:t>
            </a:r>
            <a:r>
              <a:rPr lang="en-US" b="0" i="0" dirty="0">
                <a:solidFill>
                  <a:srgbClr val="1D1C1D"/>
                </a:solidFill>
                <a:effectLst/>
                <a:latin typeface="Slack-Lato"/>
              </a:rPr>
              <a:t> (ETF) is a type of security that tracks an index, sector, commodity, or other asset, but which can be purchased or sold on a stock exchange the same way a regular stock can. ... ETFs can contain many types of investments, including stocks, commodities, bonds, or a mixture of investment types.</a:t>
            </a:r>
          </a:p>
          <a:p>
            <a:pPr marL="342900" indent="-342900" algn="just">
              <a:lnSpc>
                <a:spcPts val="3500"/>
              </a:lnSpc>
              <a:buFont typeface="Arial" panose="020B0604020202020204" pitchFamily="34" charset="0"/>
              <a:buChar char="•"/>
            </a:pPr>
            <a:r>
              <a:rPr lang="en-US" dirty="0">
                <a:solidFill>
                  <a:srgbClr val="1D1C1D"/>
                </a:solidFill>
                <a:latin typeface="Slack-Lato"/>
              </a:rPr>
              <a:t>Investors for these funds are typically considered individuals with some minimal knowledge of the stock market and looking for long term strategy.</a:t>
            </a:r>
          </a:p>
        </p:txBody>
      </p:sp>
      <p:sp>
        <p:nvSpPr>
          <p:cNvPr id="80" name="Oval 79">
            <a:extLst>
              <a:ext uri="{FF2B5EF4-FFF2-40B4-BE49-F238E27FC236}">
                <a16:creationId xmlns:a16="http://schemas.microsoft.com/office/drawing/2014/main" id="{19509BA9-825A-1B48-8F19-6BEDDE547971}"/>
              </a:ext>
            </a:extLst>
          </p:cNvPr>
          <p:cNvSpPr/>
          <p:nvPr/>
        </p:nvSpPr>
        <p:spPr>
          <a:xfrm>
            <a:off x="1448978" y="4301389"/>
            <a:ext cx="1387649" cy="1387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1" name="Oval 80">
            <a:extLst>
              <a:ext uri="{FF2B5EF4-FFF2-40B4-BE49-F238E27FC236}">
                <a16:creationId xmlns:a16="http://schemas.microsoft.com/office/drawing/2014/main" id="{1B065AA0-34A2-A248-98FB-464659613A72}"/>
              </a:ext>
            </a:extLst>
          </p:cNvPr>
          <p:cNvSpPr/>
          <p:nvPr/>
        </p:nvSpPr>
        <p:spPr>
          <a:xfrm>
            <a:off x="1309033" y="8210065"/>
            <a:ext cx="1387649" cy="13876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3" name="Freeform 991">
            <a:extLst>
              <a:ext uri="{FF2B5EF4-FFF2-40B4-BE49-F238E27FC236}">
                <a16:creationId xmlns:a16="http://schemas.microsoft.com/office/drawing/2014/main" id="{208CC59F-7771-EB42-98A8-775B683CF216}"/>
              </a:ext>
            </a:extLst>
          </p:cNvPr>
          <p:cNvSpPr>
            <a:spLocks noChangeAspect="1" noChangeArrowheads="1"/>
          </p:cNvSpPr>
          <p:nvPr/>
        </p:nvSpPr>
        <p:spPr bwMode="auto">
          <a:xfrm>
            <a:off x="1795105" y="4627906"/>
            <a:ext cx="720280" cy="720280"/>
          </a:xfrm>
          <a:custGeom>
            <a:avLst/>
            <a:gdLst>
              <a:gd name="T0" fmla="*/ 532423 w 285390"/>
              <a:gd name="T1" fmla="*/ 729203 h 285390"/>
              <a:gd name="T2" fmla="*/ 501981 w 285390"/>
              <a:gd name="T3" fmla="*/ 680424 h 285390"/>
              <a:gd name="T4" fmla="*/ 447878 w 285390"/>
              <a:gd name="T5" fmla="*/ 680424 h 285390"/>
              <a:gd name="T6" fmla="*/ 417440 w 285390"/>
              <a:gd name="T7" fmla="*/ 729203 h 285390"/>
              <a:gd name="T8" fmla="*/ 474375 w 285390"/>
              <a:gd name="T9" fmla="*/ 620606 h 285390"/>
              <a:gd name="T10" fmla="*/ 603100 w 285390"/>
              <a:gd name="T11" fmla="*/ 702181 h 285390"/>
              <a:gd name="T12" fmla="*/ 632895 w 285390"/>
              <a:gd name="T13" fmla="*/ 702181 h 285390"/>
              <a:gd name="T14" fmla="*/ 474375 w 285390"/>
              <a:gd name="T15" fmla="*/ 591816 h 285390"/>
              <a:gd name="T16" fmla="*/ 612317 w 285390"/>
              <a:gd name="T17" fmla="*/ 490152 h 285390"/>
              <a:gd name="T18" fmla="*/ 342246 w 285390"/>
              <a:gd name="T19" fmla="*/ 459714 h 285390"/>
              <a:gd name="T20" fmla="*/ 327610 w 285390"/>
              <a:gd name="T21" fmla="*/ 474933 h 285390"/>
              <a:gd name="T22" fmla="*/ 556895 w 285390"/>
              <a:gd name="T23" fmla="*/ 472319 h 285390"/>
              <a:gd name="T24" fmla="*/ 610309 w 285390"/>
              <a:gd name="T25" fmla="*/ 409465 h 285390"/>
              <a:gd name="T26" fmla="*/ 340223 w 285390"/>
              <a:gd name="T27" fmla="*/ 535179 h 285390"/>
              <a:gd name="T28" fmla="*/ 610309 w 285390"/>
              <a:gd name="T29" fmla="*/ 380453 h 285390"/>
              <a:gd name="T30" fmla="*/ 528409 w 285390"/>
              <a:gd name="T31" fmla="*/ 472319 h 285390"/>
              <a:gd name="T32" fmla="*/ 421532 w 285390"/>
              <a:gd name="T33" fmla="*/ 472319 h 285390"/>
              <a:gd name="T34" fmla="*/ 340223 w 285390"/>
              <a:gd name="T35" fmla="*/ 380453 h 285390"/>
              <a:gd name="T36" fmla="*/ 105414 w 285390"/>
              <a:gd name="T37" fmla="*/ 921181 h 285390"/>
              <a:gd name="T38" fmla="*/ 265931 w 285390"/>
              <a:gd name="T39" fmla="*/ 844509 h 285390"/>
              <a:gd name="T40" fmla="*/ 727126 w 285390"/>
              <a:gd name="T41" fmla="*/ 921181 h 285390"/>
              <a:gd name="T42" fmla="*/ 579785 w 285390"/>
              <a:gd name="T43" fmla="*/ 316171 h 285390"/>
              <a:gd name="T44" fmla="*/ 721136 w 285390"/>
              <a:gd name="T45" fmla="*/ 328156 h 285390"/>
              <a:gd name="T46" fmla="*/ 143750 w 285390"/>
              <a:gd name="T47" fmla="*/ 298200 h 285390"/>
              <a:gd name="T48" fmla="*/ 143750 w 285390"/>
              <a:gd name="T49" fmla="*/ 298200 h 285390"/>
              <a:gd name="T50" fmla="*/ 693590 w 285390"/>
              <a:gd name="T51" fmla="*/ 313777 h 285390"/>
              <a:gd name="T52" fmla="*/ 800199 w 285390"/>
              <a:gd name="T53" fmla="*/ 397638 h 285390"/>
              <a:gd name="T54" fmla="*/ 921185 w 285390"/>
              <a:gd name="T55" fmla="*/ 181988 h 285390"/>
              <a:gd name="T56" fmla="*/ 28750 w 285390"/>
              <a:gd name="T57" fmla="*/ 282628 h 285390"/>
              <a:gd name="T58" fmla="*/ 115004 w 285390"/>
              <a:gd name="T59" fmla="*/ 282628 h 285390"/>
              <a:gd name="T60" fmla="*/ 295882 w 285390"/>
              <a:gd name="T61" fmla="*/ 299400 h 285390"/>
              <a:gd name="T62" fmla="*/ 406269 w 285390"/>
              <a:gd name="T63" fmla="*/ 162305 h 285390"/>
              <a:gd name="T64" fmla="*/ 440087 w 285390"/>
              <a:gd name="T65" fmla="*/ 196120 h 285390"/>
              <a:gd name="T66" fmla="*/ 129370 w 285390"/>
              <a:gd name="T67" fmla="*/ 153234 h 285390"/>
              <a:gd name="T68" fmla="*/ 579785 w 285390"/>
              <a:gd name="T69" fmla="*/ 287419 h 285390"/>
              <a:gd name="T70" fmla="*/ 935562 w 285390"/>
              <a:gd name="T71" fmla="*/ 153234 h 285390"/>
              <a:gd name="T72" fmla="*/ 840927 w 285390"/>
              <a:gd name="T73" fmla="*/ 464731 h 285390"/>
              <a:gd name="T74" fmla="*/ 858895 w 285390"/>
              <a:gd name="T75" fmla="*/ 949932 h 285390"/>
              <a:gd name="T76" fmla="*/ 674418 w 285390"/>
              <a:gd name="T77" fmla="*/ 873261 h 285390"/>
              <a:gd name="T78" fmla="*/ 231197 w 285390"/>
              <a:gd name="T79" fmla="*/ 949932 h 285390"/>
              <a:gd name="T80" fmla="*/ 76660 w 285390"/>
              <a:gd name="T81" fmla="*/ 609694 h 285390"/>
              <a:gd name="T82" fmla="*/ 0 w 285390"/>
              <a:gd name="T83" fmla="*/ 168810 h 285390"/>
              <a:gd name="T84" fmla="*/ 469073 w 285390"/>
              <a:gd name="T85" fmla="*/ 196120 h 285390"/>
              <a:gd name="T86" fmla="*/ 406269 w 285390"/>
              <a:gd name="T87" fmla="*/ 132098 h 285390"/>
              <a:gd name="T88" fmla="*/ 544863 w 285390"/>
              <a:gd name="T89" fmla="*/ 192020 h 285390"/>
              <a:gd name="T90" fmla="*/ 544863 w 285390"/>
              <a:gd name="T91" fmla="*/ 95110 h 285390"/>
              <a:gd name="T92" fmla="*/ 480847 w 285390"/>
              <a:gd name="T93" fmla="*/ 157331 h 285390"/>
              <a:gd name="T94" fmla="*/ 409442 w 285390"/>
              <a:gd name="T95" fmla="*/ 62809 h 285390"/>
              <a:gd name="T96" fmla="*/ 443260 w 285390"/>
              <a:gd name="T97" fmla="*/ 28989 h 285390"/>
              <a:gd name="T98" fmla="*/ 443260 w 285390"/>
              <a:gd name="T99" fmla="*/ 125613 h 2853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5390" h="285390">
                <a:moveTo>
                  <a:pt x="155765" y="200025"/>
                </a:moveTo>
                <a:cubicBezTo>
                  <a:pt x="158051" y="200025"/>
                  <a:pt x="159956" y="201857"/>
                  <a:pt x="159956" y="204421"/>
                </a:cubicBezTo>
                <a:lnTo>
                  <a:pt x="159956" y="219076"/>
                </a:lnTo>
                <a:cubicBezTo>
                  <a:pt x="159956" y="221640"/>
                  <a:pt x="158051" y="223472"/>
                  <a:pt x="155765" y="223472"/>
                </a:cubicBezTo>
                <a:cubicBezTo>
                  <a:pt x="153098" y="223472"/>
                  <a:pt x="150812" y="221640"/>
                  <a:pt x="150812" y="219076"/>
                </a:cubicBezTo>
                <a:lnTo>
                  <a:pt x="150812" y="204421"/>
                </a:lnTo>
                <a:cubicBezTo>
                  <a:pt x="150812" y="201857"/>
                  <a:pt x="153098" y="200025"/>
                  <a:pt x="155765" y="200025"/>
                </a:cubicBezTo>
                <a:close/>
                <a:moveTo>
                  <a:pt x="129984" y="200025"/>
                </a:moveTo>
                <a:cubicBezTo>
                  <a:pt x="132651" y="200025"/>
                  <a:pt x="134556" y="201857"/>
                  <a:pt x="134556" y="204421"/>
                </a:cubicBezTo>
                <a:lnTo>
                  <a:pt x="134556" y="219076"/>
                </a:lnTo>
                <a:cubicBezTo>
                  <a:pt x="134556" y="221640"/>
                  <a:pt x="132651" y="223472"/>
                  <a:pt x="129984" y="223472"/>
                </a:cubicBezTo>
                <a:cubicBezTo>
                  <a:pt x="127317" y="223472"/>
                  <a:pt x="125412" y="221640"/>
                  <a:pt x="125412" y="219076"/>
                </a:cubicBezTo>
                <a:lnTo>
                  <a:pt x="125412" y="204421"/>
                </a:lnTo>
                <a:cubicBezTo>
                  <a:pt x="125412" y="201857"/>
                  <a:pt x="127317" y="200025"/>
                  <a:pt x="129984" y="200025"/>
                </a:cubicBezTo>
                <a:close/>
                <a:moveTo>
                  <a:pt x="142517" y="186450"/>
                </a:moveTo>
                <a:cubicBezTo>
                  <a:pt x="121748" y="186450"/>
                  <a:pt x="103844" y="197623"/>
                  <a:pt x="103844" y="210958"/>
                </a:cubicBezTo>
                <a:cubicBezTo>
                  <a:pt x="103844" y="224293"/>
                  <a:pt x="121748" y="235465"/>
                  <a:pt x="142517" y="235465"/>
                </a:cubicBezTo>
                <a:cubicBezTo>
                  <a:pt x="163644" y="235465"/>
                  <a:pt x="181190" y="224293"/>
                  <a:pt x="181190" y="210958"/>
                </a:cubicBezTo>
                <a:cubicBezTo>
                  <a:pt x="181190" y="197623"/>
                  <a:pt x="163644" y="186450"/>
                  <a:pt x="142517" y="186450"/>
                </a:cubicBezTo>
                <a:close/>
                <a:moveTo>
                  <a:pt x="142517" y="177800"/>
                </a:moveTo>
                <a:cubicBezTo>
                  <a:pt x="168657" y="177800"/>
                  <a:pt x="190142" y="192577"/>
                  <a:pt x="190142" y="210958"/>
                </a:cubicBezTo>
                <a:cubicBezTo>
                  <a:pt x="190142" y="229338"/>
                  <a:pt x="168657" y="244115"/>
                  <a:pt x="142517" y="244115"/>
                </a:cubicBezTo>
                <a:cubicBezTo>
                  <a:pt x="116377" y="244115"/>
                  <a:pt x="95250" y="229338"/>
                  <a:pt x="95250" y="210958"/>
                </a:cubicBezTo>
                <a:cubicBezTo>
                  <a:pt x="95250" y="192577"/>
                  <a:pt x="116377" y="177800"/>
                  <a:pt x="142517" y="177800"/>
                </a:cubicBezTo>
                <a:close/>
                <a:moveTo>
                  <a:pt x="183959" y="138113"/>
                </a:moveTo>
                <a:cubicBezTo>
                  <a:pt x="186245" y="138113"/>
                  <a:pt x="188531" y="140018"/>
                  <a:pt x="188531" y="142685"/>
                </a:cubicBezTo>
                <a:cubicBezTo>
                  <a:pt x="188531" y="144971"/>
                  <a:pt x="186245" y="147257"/>
                  <a:pt x="183959" y="147257"/>
                </a:cubicBezTo>
                <a:cubicBezTo>
                  <a:pt x="181292" y="147257"/>
                  <a:pt x="179387" y="144971"/>
                  <a:pt x="179387" y="142685"/>
                </a:cubicBezTo>
                <a:cubicBezTo>
                  <a:pt x="179387" y="140018"/>
                  <a:pt x="181292" y="138113"/>
                  <a:pt x="183959" y="138113"/>
                </a:cubicBezTo>
                <a:close/>
                <a:moveTo>
                  <a:pt x="102821" y="138113"/>
                </a:moveTo>
                <a:cubicBezTo>
                  <a:pt x="105019" y="138113"/>
                  <a:pt x="107583" y="140018"/>
                  <a:pt x="107583" y="142685"/>
                </a:cubicBezTo>
                <a:cubicBezTo>
                  <a:pt x="107583" y="144971"/>
                  <a:pt x="105019" y="147257"/>
                  <a:pt x="102821" y="147257"/>
                </a:cubicBezTo>
                <a:cubicBezTo>
                  <a:pt x="100623" y="147257"/>
                  <a:pt x="98425" y="144971"/>
                  <a:pt x="98425" y="142685"/>
                </a:cubicBezTo>
                <a:cubicBezTo>
                  <a:pt x="98425" y="140018"/>
                  <a:pt x="100623" y="138113"/>
                  <a:pt x="102821" y="138113"/>
                </a:cubicBezTo>
                <a:close/>
                <a:moveTo>
                  <a:pt x="183356" y="123016"/>
                </a:moveTo>
                <a:cubicBezTo>
                  <a:pt x="174441" y="123016"/>
                  <a:pt x="167309" y="131369"/>
                  <a:pt x="167309" y="141900"/>
                </a:cubicBezTo>
                <a:cubicBezTo>
                  <a:pt x="167309" y="152069"/>
                  <a:pt x="174441" y="160784"/>
                  <a:pt x="183356" y="160784"/>
                </a:cubicBezTo>
                <a:cubicBezTo>
                  <a:pt x="191915" y="160784"/>
                  <a:pt x="198690" y="152069"/>
                  <a:pt x="198690" y="141900"/>
                </a:cubicBezTo>
                <a:cubicBezTo>
                  <a:pt x="198690" y="131369"/>
                  <a:pt x="191915" y="123016"/>
                  <a:pt x="183356" y="123016"/>
                </a:cubicBezTo>
                <a:close/>
                <a:moveTo>
                  <a:pt x="102214" y="123016"/>
                </a:moveTo>
                <a:cubicBezTo>
                  <a:pt x="93592" y="123016"/>
                  <a:pt x="86408" y="131369"/>
                  <a:pt x="86408" y="141900"/>
                </a:cubicBezTo>
                <a:cubicBezTo>
                  <a:pt x="86408" y="152069"/>
                  <a:pt x="93592" y="160784"/>
                  <a:pt x="102214" y="160784"/>
                </a:cubicBezTo>
                <a:cubicBezTo>
                  <a:pt x="111194" y="160784"/>
                  <a:pt x="118020" y="152069"/>
                  <a:pt x="118020" y="141900"/>
                </a:cubicBezTo>
                <a:cubicBezTo>
                  <a:pt x="118020" y="131369"/>
                  <a:pt x="111194" y="123016"/>
                  <a:pt x="102214" y="123016"/>
                </a:cubicBezTo>
                <a:close/>
                <a:moveTo>
                  <a:pt x="183356" y="114300"/>
                </a:moveTo>
                <a:cubicBezTo>
                  <a:pt x="196551" y="114300"/>
                  <a:pt x="207606" y="126647"/>
                  <a:pt x="207606" y="141900"/>
                </a:cubicBezTo>
                <a:cubicBezTo>
                  <a:pt x="207606" y="157153"/>
                  <a:pt x="196551" y="169500"/>
                  <a:pt x="183356" y="169500"/>
                </a:cubicBezTo>
                <a:cubicBezTo>
                  <a:pt x="169805" y="169500"/>
                  <a:pt x="158750" y="157153"/>
                  <a:pt x="158750" y="141900"/>
                </a:cubicBezTo>
                <a:cubicBezTo>
                  <a:pt x="158750" y="126647"/>
                  <a:pt x="169805" y="114300"/>
                  <a:pt x="183356" y="114300"/>
                </a:cubicBezTo>
                <a:close/>
                <a:moveTo>
                  <a:pt x="102214" y="114300"/>
                </a:moveTo>
                <a:cubicBezTo>
                  <a:pt x="115864" y="114300"/>
                  <a:pt x="126641" y="126647"/>
                  <a:pt x="126641" y="141900"/>
                </a:cubicBezTo>
                <a:cubicBezTo>
                  <a:pt x="126641" y="157153"/>
                  <a:pt x="115864" y="169500"/>
                  <a:pt x="102214" y="169500"/>
                </a:cubicBezTo>
                <a:cubicBezTo>
                  <a:pt x="88923" y="169500"/>
                  <a:pt x="77787" y="157153"/>
                  <a:pt x="77787" y="141900"/>
                </a:cubicBezTo>
                <a:cubicBezTo>
                  <a:pt x="77787" y="126647"/>
                  <a:pt x="88923" y="114300"/>
                  <a:pt x="102214" y="114300"/>
                </a:cubicBezTo>
                <a:close/>
                <a:moveTo>
                  <a:pt x="111205" y="94988"/>
                </a:moveTo>
                <a:cubicBezTo>
                  <a:pt x="67299" y="94988"/>
                  <a:pt x="31670" y="134581"/>
                  <a:pt x="31670" y="183171"/>
                </a:cubicBezTo>
                <a:lnTo>
                  <a:pt x="31670" y="276752"/>
                </a:lnTo>
                <a:lnTo>
                  <a:pt x="66939" y="276752"/>
                </a:lnTo>
                <a:lnTo>
                  <a:pt x="75936" y="256236"/>
                </a:lnTo>
                <a:cubicBezTo>
                  <a:pt x="76296" y="254796"/>
                  <a:pt x="78095" y="253717"/>
                  <a:pt x="79895" y="253717"/>
                </a:cubicBezTo>
                <a:lnTo>
                  <a:pt x="205496" y="253717"/>
                </a:lnTo>
                <a:cubicBezTo>
                  <a:pt x="207295" y="253717"/>
                  <a:pt x="208734" y="254796"/>
                  <a:pt x="209454" y="256236"/>
                </a:cubicBezTo>
                <a:lnTo>
                  <a:pt x="218451" y="276752"/>
                </a:lnTo>
                <a:lnTo>
                  <a:pt x="253720" y="276752"/>
                </a:lnTo>
                <a:lnTo>
                  <a:pt x="253720" y="183171"/>
                </a:lnTo>
                <a:cubicBezTo>
                  <a:pt x="253720" y="134581"/>
                  <a:pt x="217732" y="94988"/>
                  <a:pt x="174185" y="94988"/>
                </a:cubicBezTo>
                <a:lnTo>
                  <a:pt x="111205" y="94988"/>
                </a:lnTo>
                <a:close/>
                <a:moveTo>
                  <a:pt x="241844" y="89589"/>
                </a:moveTo>
                <a:cubicBezTo>
                  <a:pt x="232487" y="90309"/>
                  <a:pt x="223850" y="93549"/>
                  <a:pt x="216652" y="98588"/>
                </a:cubicBezTo>
                <a:cubicBezTo>
                  <a:pt x="223130" y="102547"/>
                  <a:pt x="228888" y="107226"/>
                  <a:pt x="234286" y="112625"/>
                </a:cubicBezTo>
                <a:cubicBezTo>
                  <a:pt x="238245" y="105786"/>
                  <a:pt x="241484" y="98228"/>
                  <a:pt x="241844" y="89589"/>
                </a:cubicBezTo>
                <a:close/>
                <a:moveTo>
                  <a:pt x="43186" y="89589"/>
                </a:moveTo>
                <a:cubicBezTo>
                  <a:pt x="44266" y="98228"/>
                  <a:pt x="46785" y="105786"/>
                  <a:pt x="51104" y="112625"/>
                </a:cubicBezTo>
                <a:cubicBezTo>
                  <a:pt x="56502" y="107226"/>
                  <a:pt x="62260" y="102547"/>
                  <a:pt x="68378" y="98588"/>
                </a:cubicBezTo>
                <a:cubicBezTo>
                  <a:pt x="61180" y="93549"/>
                  <a:pt x="52543" y="90309"/>
                  <a:pt x="43186" y="89589"/>
                </a:cubicBezTo>
                <a:close/>
                <a:moveTo>
                  <a:pt x="246523" y="54676"/>
                </a:moveTo>
                <a:cubicBezTo>
                  <a:pt x="223490" y="54676"/>
                  <a:pt x="204056" y="69433"/>
                  <a:pt x="196498" y="89949"/>
                </a:cubicBezTo>
                <a:cubicBezTo>
                  <a:pt x="200457" y="91029"/>
                  <a:pt x="204416" y="92469"/>
                  <a:pt x="208375" y="94268"/>
                </a:cubicBezTo>
                <a:cubicBezTo>
                  <a:pt x="218811" y="85990"/>
                  <a:pt x="232127" y="80591"/>
                  <a:pt x="246523" y="80591"/>
                </a:cubicBezTo>
                <a:cubicBezTo>
                  <a:pt x="249042" y="80591"/>
                  <a:pt x="250841" y="82751"/>
                  <a:pt x="250841" y="84910"/>
                </a:cubicBezTo>
                <a:cubicBezTo>
                  <a:pt x="250841" y="97868"/>
                  <a:pt x="246882" y="109385"/>
                  <a:pt x="240405" y="119463"/>
                </a:cubicBezTo>
                <a:cubicBezTo>
                  <a:pt x="243284" y="123423"/>
                  <a:pt x="246163" y="127382"/>
                  <a:pt x="248682" y="131701"/>
                </a:cubicBezTo>
                <a:cubicBezTo>
                  <a:pt x="265237" y="122703"/>
                  <a:pt x="276753" y="105426"/>
                  <a:pt x="276753" y="84910"/>
                </a:cubicBezTo>
                <a:lnTo>
                  <a:pt x="276753" y="54676"/>
                </a:lnTo>
                <a:lnTo>
                  <a:pt x="246523" y="54676"/>
                </a:lnTo>
                <a:close/>
                <a:moveTo>
                  <a:pt x="8637" y="54676"/>
                </a:moveTo>
                <a:lnTo>
                  <a:pt x="8637" y="84910"/>
                </a:lnTo>
                <a:cubicBezTo>
                  <a:pt x="8637" y="105426"/>
                  <a:pt x="20153" y="122703"/>
                  <a:pt x="36348" y="131701"/>
                </a:cubicBezTo>
                <a:cubicBezTo>
                  <a:pt x="38868" y="127382"/>
                  <a:pt x="42106" y="123423"/>
                  <a:pt x="45345" y="119463"/>
                </a:cubicBezTo>
                <a:cubicBezTo>
                  <a:pt x="38508" y="109385"/>
                  <a:pt x="34549" y="97868"/>
                  <a:pt x="34549" y="84910"/>
                </a:cubicBezTo>
                <a:cubicBezTo>
                  <a:pt x="34549" y="82751"/>
                  <a:pt x="36348" y="80591"/>
                  <a:pt x="38868" y="80591"/>
                </a:cubicBezTo>
                <a:cubicBezTo>
                  <a:pt x="53263" y="80591"/>
                  <a:pt x="66579" y="85990"/>
                  <a:pt x="77015" y="94268"/>
                </a:cubicBezTo>
                <a:cubicBezTo>
                  <a:pt x="80974" y="92469"/>
                  <a:pt x="84933" y="91029"/>
                  <a:pt x="88892" y="89949"/>
                </a:cubicBezTo>
                <a:cubicBezTo>
                  <a:pt x="81334" y="69433"/>
                  <a:pt x="61900" y="54676"/>
                  <a:pt x="38868" y="54676"/>
                </a:cubicBezTo>
                <a:lnTo>
                  <a:pt x="8637" y="54676"/>
                </a:lnTo>
                <a:close/>
                <a:moveTo>
                  <a:pt x="122056" y="48760"/>
                </a:moveTo>
                <a:cubicBezTo>
                  <a:pt x="116613" y="48760"/>
                  <a:pt x="111895" y="53114"/>
                  <a:pt x="111895" y="58920"/>
                </a:cubicBezTo>
                <a:cubicBezTo>
                  <a:pt x="111895" y="64362"/>
                  <a:pt x="116613" y="68717"/>
                  <a:pt x="122056" y="68717"/>
                </a:cubicBezTo>
                <a:cubicBezTo>
                  <a:pt x="127862" y="68717"/>
                  <a:pt x="132216" y="64362"/>
                  <a:pt x="132216" y="58920"/>
                </a:cubicBezTo>
                <a:cubicBezTo>
                  <a:pt x="132216" y="53114"/>
                  <a:pt x="127862" y="48760"/>
                  <a:pt x="122056" y="48760"/>
                </a:cubicBezTo>
                <a:close/>
                <a:moveTo>
                  <a:pt x="4318" y="46038"/>
                </a:moveTo>
                <a:lnTo>
                  <a:pt x="38868" y="46038"/>
                </a:lnTo>
                <a:cubicBezTo>
                  <a:pt x="65859" y="46038"/>
                  <a:pt x="88892" y="63675"/>
                  <a:pt x="97529" y="87790"/>
                </a:cubicBezTo>
                <a:cubicBezTo>
                  <a:pt x="101848" y="87070"/>
                  <a:pt x="106526" y="86350"/>
                  <a:pt x="111205" y="86350"/>
                </a:cubicBezTo>
                <a:lnTo>
                  <a:pt x="174185" y="86350"/>
                </a:lnTo>
                <a:cubicBezTo>
                  <a:pt x="178864" y="86350"/>
                  <a:pt x="183542" y="87070"/>
                  <a:pt x="188221" y="87790"/>
                </a:cubicBezTo>
                <a:cubicBezTo>
                  <a:pt x="196138" y="63675"/>
                  <a:pt x="219531" y="46038"/>
                  <a:pt x="246523" y="46038"/>
                </a:cubicBezTo>
                <a:lnTo>
                  <a:pt x="281072" y="46038"/>
                </a:lnTo>
                <a:cubicBezTo>
                  <a:pt x="283231" y="46038"/>
                  <a:pt x="285390" y="47838"/>
                  <a:pt x="285390" y="50717"/>
                </a:cubicBezTo>
                <a:lnTo>
                  <a:pt x="285390" y="84910"/>
                </a:lnTo>
                <a:cubicBezTo>
                  <a:pt x="285390" y="108666"/>
                  <a:pt x="272075" y="129181"/>
                  <a:pt x="252641" y="139620"/>
                </a:cubicBezTo>
                <a:cubicBezTo>
                  <a:pt x="258759" y="152577"/>
                  <a:pt x="262358" y="167334"/>
                  <a:pt x="262358" y="183171"/>
                </a:cubicBezTo>
                <a:lnTo>
                  <a:pt x="262358" y="281071"/>
                </a:lnTo>
                <a:cubicBezTo>
                  <a:pt x="262358" y="283591"/>
                  <a:pt x="260198" y="285390"/>
                  <a:pt x="258039" y="285390"/>
                </a:cubicBezTo>
                <a:lnTo>
                  <a:pt x="215932" y="285390"/>
                </a:lnTo>
                <a:cubicBezTo>
                  <a:pt x="214133" y="285390"/>
                  <a:pt x="212693" y="284670"/>
                  <a:pt x="211614" y="282871"/>
                </a:cubicBezTo>
                <a:lnTo>
                  <a:pt x="202616" y="262355"/>
                </a:lnTo>
                <a:lnTo>
                  <a:pt x="82414" y="262355"/>
                </a:lnTo>
                <a:lnTo>
                  <a:pt x="73417" y="282871"/>
                </a:lnTo>
                <a:cubicBezTo>
                  <a:pt x="72697" y="284670"/>
                  <a:pt x="71257" y="285390"/>
                  <a:pt x="69458" y="285390"/>
                </a:cubicBezTo>
                <a:lnTo>
                  <a:pt x="27351" y="285390"/>
                </a:lnTo>
                <a:cubicBezTo>
                  <a:pt x="24832" y="285390"/>
                  <a:pt x="23032" y="283591"/>
                  <a:pt x="23032" y="281071"/>
                </a:cubicBezTo>
                <a:lnTo>
                  <a:pt x="23032" y="183171"/>
                </a:lnTo>
                <a:cubicBezTo>
                  <a:pt x="23032" y="167334"/>
                  <a:pt x="26631" y="152577"/>
                  <a:pt x="32390" y="139620"/>
                </a:cubicBezTo>
                <a:cubicBezTo>
                  <a:pt x="13316" y="129181"/>
                  <a:pt x="0" y="108666"/>
                  <a:pt x="0" y="84910"/>
                </a:cubicBezTo>
                <a:lnTo>
                  <a:pt x="0" y="50717"/>
                </a:lnTo>
                <a:cubicBezTo>
                  <a:pt x="0" y="47838"/>
                  <a:pt x="1799" y="46038"/>
                  <a:pt x="4318" y="46038"/>
                </a:cubicBezTo>
                <a:close/>
                <a:moveTo>
                  <a:pt x="122056" y="39688"/>
                </a:moveTo>
                <a:cubicBezTo>
                  <a:pt x="132579" y="39688"/>
                  <a:pt x="140924" y="48397"/>
                  <a:pt x="140924" y="58920"/>
                </a:cubicBezTo>
                <a:cubicBezTo>
                  <a:pt x="140924" y="69080"/>
                  <a:pt x="132579" y="77425"/>
                  <a:pt x="122056" y="77425"/>
                </a:cubicBezTo>
                <a:cubicBezTo>
                  <a:pt x="111895" y="77425"/>
                  <a:pt x="103187" y="69080"/>
                  <a:pt x="103187" y="58920"/>
                </a:cubicBezTo>
                <a:cubicBezTo>
                  <a:pt x="103187" y="48397"/>
                  <a:pt x="111895" y="39688"/>
                  <a:pt x="122056" y="39688"/>
                </a:cubicBezTo>
                <a:close/>
                <a:moveTo>
                  <a:pt x="163694" y="37202"/>
                </a:moveTo>
                <a:cubicBezTo>
                  <a:pt x="157888" y="37202"/>
                  <a:pt x="153171" y="41874"/>
                  <a:pt x="153171" y="47266"/>
                </a:cubicBezTo>
                <a:cubicBezTo>
                  <a:pt x="153171" y="53017"/>
                  <a:pt x="157888" y="57689"/>
                  <a:pt x="163694" y="57689"/>
                </a:cubicBezTo>
                <a:cubicBezTo>
                  <a:pt x="169137" y="57689"/>
                  <a:pt x="173491" y="53017"/>
                  <a:pt x="173491" y="47266"/>
                </a:cubicBezTo>
                <a:cubicBezTo>
                  <a:pt x="173491" y="41874"/>
                  <a:pt x="169137" y="37202"/>
                  <a:pt x="163694" y="37202"/>
                </a:cubicBezTo>
                <a:close/>
                <a:moveTo>
                  <a:pt x="163694" y="28575"/>
                </a:moveTo>
                <a:cubicBezTo>
                  <a:pt x="173854" y="28575"/>
                  <a:pt x="182199" y="37202"/>
                  <a:pt x="182199" y="47266"/>
                </a:cubicBezTo>
                <a:cubicBezTo>
                  <a:pt x="182199" y="57689"/>
                  <a:pt x="173854" y="66316"/>
                  <a:pt x="163694" y="66316"/>
                </a:cubicBezTo>
                <a:cubicBezTo>
                  <a:pt x="153171" y="66316"/>
                  <a:pt x="144462" y="57689"/>
                  <a:pt x="144462" y="47266"/>
                </a:cubicBezTo>
                <a:cubicBezTo>
                  <a:pt x="144462" y="37202"/>
                  <a:pt x="153171" y="28575"/>
                  <a:pt x="163694" y="28575"/>
                </a:cubicBezTo>
                <a:close/>
                <a:moveTo>
                  <a:pt x="133169" y="8709"/>
                </a:moveTo>
                <a:cubicBezTo>
                  <a:pt x="127726" y="8709"/>
                  <a:pt x="123009" y="13426"/>
                  <a:pt x="123009" y="18869"/>
                </a:cubicBezTo>
                <a:cubicBezTo>
                  <a:pt x="123009" y="24674"/>
                  <a:pt x="127726" y="29029"/>
                  <a:pt x="133169" y="29029"/>
                </a:cubicBezTo>
                <a:cubicBezTo>
                  <a:pt x="138975" y="29029"/>
                  <a:pt x="143329" y="24674"/>
                  <a:pt x="143329" y="18869"/>
                </a:cubicBezTo>
                <a:cubicBezTo>
                  <a:pt x="143329" y="13426"/>
                  <a:pt x="138975" y="8709"/>
                  <a:pt x="133169" y="8709"/>
                </a:cubicBezTo>
                <a:close/>
                <a:moveTo>
                  <a:pt x="133169" y="0"/>
                </a:moveTo>
                <a:cubicBezTo>
                  <a:pt x="143692" y="0"/>
                  <a:pt x="152037" y="8709"/>
                  <a:pt x="152037" y="18869"/>
                </a:cubicBezTo>
                <a:cubicBezTo>
                  <a:pt x="152037" y="29392"/>
                  <a:pt x="143692" y="37737"/>
                  <a:pt x="133169" y="37737"/>
                </a:cubicBezTo>
                <a:cubicBezTo>
                  <a:pt x="122646" y="37737"/>
                  <a:pt x="114300" y="29392"/>
                  <a:pt x="114300" y="18869"/>
                </a:cubicBezTo>
                <a:cubicBezTo>
                  <a:pt x="114300" y="8709"/>
                  <a:pt x="122646" y="0"/>
                  <a:pt x="13316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4" name="Freeform 1004">
            <a:extLst>
              <a:ext uri="{FF2B5EF4-FFF2-40B4-BE49-F238E27FC236}">
                <a16:creationId xmlns:a16="http://schemas.microsoft.com/office/drawing/2014/main" id="{D4D55D25-22F1-284F-BAD0-78B35F5CD98C}"/>
              </a:ext>
            </a:extLst>
          </p:cNvPr>
          <p:cNvSpPr>
            <a:spLocks noChangeAspect="1" noChangeArrowheads="1"/>
          </p:cNvSpPr>
          <p:nvPr/>
        </p:nvSpPr>
        <p:spPr bwMode="auto">
          <a:xfrm>
            <a:off x="1610061" y="8435189"/>
            <a:ext cx="720280" cy="718078"/>
          </a:xfrm>
          <a:custGeom>
            <a:avLst/>
            <a:gdLst>
              <a:gd name="T0" fmla="*/ 540477 w 285390"/>
              <a:gd name="T1" fmla="*/ 863917 h 285391"/>
              <a:gd name="T2" fmla="*/ 540477 w 285390"/>
              <a:gd name="T3" fmla="*/ 894255 h 285391"/>
              <a:gd name="T4" fmla="*/ 391021 w 285390"/>
              <a:gd name="T5" fmla="*/ 879086 h 285391"/>
              <a:gd name="T6" fmla="*/ 28750 w 285390"/>
              <a:gd name="T7" fmla="*/ 831316 h 285391"/>
              <a:gd name="T8" fmla="*/ 71867 w 285390"/>
              <a:gd name="T9" fmla="*/ 918378 h 285391"/>
              <a:gd name="T10" fmla="*/ 921185 w 285390"/>
              <a:gd name="T11" fmla="*/ 875446 h 285391"/>
              <a:gd name="T12" fmla="*/ 28750 w 285390"/>
              <a:gd name="T13" fmla="*/ 831316 h 285391"/>
              <a:gd name="T14" fmla="*/ 35943 w 285390"/>
              <a:gd name="T15" fmla="*/ 803885 h 285391"/>
              <a:gd name="T16" fmla="*/ 849311 w 285390"/>
              <a:gd name="T17" fmla="*/ 660757 h 285391"/>
              <a:gd name="T18" fmla="*/ 678282 w 285390"/>
              <a:gd name="T19" fmla="*/ 431942 h 285391"/>
              <a:gd name="T20" fmla="*/ 703503 w 285390"/>
              <a:gd name="T21" fmla="*/ 517977 h 285391"/>
              <a:gd name="T22" fmla="*/ 703503 w 285390"/>
              <a:gd name="T23" fmla="*/ 431942 h 285391"/>
              <a:gd name="T24" fmla="*/ 241146 w 285390"/>
              <a:gd name="T25" fmla="*/ 431942 h 285391"/>
              <a:gd name="T26" fmla="*/ 241146 w 285390"/>
              <a:gd name="T27" fmla="*/ 517977 h 285391"/>
              <a:gd name="T28" fmla="*/ 265162 w 285390"/>
              <a:gd name="T29" fmla="*/ 431942 h 285391"/>
              <a:gd name="T30" fmla="*/ 579345 w 285390"/>
              <a:gd name="T31" fmla="*/ 374012 h 285391"/>
              <a:gd name="T32" fmla="*/ 579345 w 285390"/>
              <a:gd name="T33" fmla="*/ 404353 h 285391"/>
              <a:gd name="T34" fmla="*/ 579345 w 285390"/>
              <a:gd name="T35" fmla="*/ 374012 h 285391"/>
              <a:gd name="T36" fmla="*/ 595830 w 285390"/>
              <a:gd name="T37" fmla="*/ 320703 h 285391"/>
              <a:gd name="T38" fmla="*/ 565395 w 285390"/>
              <a:gd name="T39" fmla="*/ 320703 h 285391"/>
              <a:gd name="T40" fmla="*/ 579345 w 285390"/>
              <a:gd name="T41" fmla="*/ 242314 h 285391"/>
              <a:gd name="T42" fmla="*/ 579345 w 285390"/>
              <a:gd name="T43" fmla="*/ 272659 h 285391"/>
              <a:gd name="T44" fmla="*/ 579345 w 285390"/>
              <a:gd name="T45" fmla="*/ 242314 h 285391"/>
              <a:gd name="T46" fmla="*/ 495742 w 285390"/>
              <a:gd name="T47" fmla="*/ 517977 h 285391"/>
              <a:gd name="T48" fmla="*/ 564193 w 285390"/>
              <a:gd name="T49" fmla="*/ 455839 h 285391"/>
              <a:gd name="T50" fmla="*/ 593018 w 285390"/>
              <a:gd name="T51" fmla="*/ 455839 h 285391"/>
              <a:gd name="T52" fmla="*/ 650664 w 285390"/>
              <a:gd name="T53" fmla="*/ 517977 h 285391"/>
              <a:gd name="T54" fmla="*/ 625443 w 285390"/>
              <a:gd name="T55" fmla="*/ 202514 h 285391"/>
              <a:gd name="T56" fmla="*/ 400865 w 285390"/>
              <a:gd name="T57" fmla="*/ 202514 h 285391"/>
              <a:gd name="T58" fmla="*/ 466919 w 285390"/>
              <a:gd name="T59" fmla="*/ 517977 h 285391"/>
              <a:gd name="T60" fmla="*/ 400865 w 285390"/>
              <a:gd name="T61" fmla="*/ 202514 h 285391"/>
              <a:gd name="T62" fmla="*/ 293985 w 285390"/>
              <a:gd name="T63" fmla="*/ 226411 h 285391"/>
              <a:gd name="T64" fmla="*/ 370843 w 285390"/>
              <a:gd name="T65" fmla="*/ 517977 h 285391"/>
              <a:gd name="T66" fmla="*/ 318005 w 285390"/>
              <a:gd name="T67" fmla="*/ 202514 h 285391"/>
              <a:gd name="T68" fmla="*/ 625443 w 285390"/>
              <a:gd name="T69" fmla="*/ 173835 h 285391"/>
              <a:gd name="T70" fmla="*/ 678282 w 285390"/>
              <a:gd name="T71" fmla="*/ 403263 h 285391"/>
              <a:gd name="T72" fmla="*/ 775554 w 285390"/>
              <a:gd name="T73" fmla="*/ 476154 h 285391"/>
              <a:gd name="T74" fmla="*/ 241146 w 285390"/>
              <a:gd name="T75" fmla="*/ 546652 h 285391"/>
              <a:gd name="T76" fmla="*/ 241146 w 285390"/>
              <a:gd name="T77" fmla="*/ 403263 h 285391"/>
              <a:gd name="T78" fmla="*/ 265162 w 285390"/>
              <a:gd name="T79" fmla="*/ 226411 h 285391"/>
              <a:gd name="T80" fmla="*/ 148540 w 285390"/>
              <a:gd name="T81" fmla="*/ 29812 h 285391"/>
              <a:gd name="T82" fmla="*/ 105414 w 285390"/>
              <a:gd name="T83" fmla="*/ 632135 h 285391"/>
              <a:gd name="T84" fmla="*/ 844518 w 285390"/>
              <a:gd name="T85" fmla="*/ 72760 h 285391"/>
              <a:gd name="T86" fmla="*/ 148540 w 285390"/>
              <a:gd name="T87" fmla="*/ 29812 h 285391"/>
              <a:gd name="T88" fmla="*/ 801394 w 285390"/>
              <a:gd name="T89" fmla="*/ 0 h 285391"/>
              <a:gd name="T90" fmla="*/ 873272 w 285390"/>
              <a:gd name="T91" fmla="*/ 642866 h 285391"/>
              <a:gd name="T92" fmla="*/ 949932 w 285390"/>
              <a:gd name="T93" fmla="*/ 818196 h 285391"/>
              <a:gd name="T94" fmla="*/ 878061 w 285390"/>
              <a:gd name="T95" fmla="*/ 947005 h 285391"/>
              <a:gd name="T96" fmla="*/ 0 w 285390"/>
              <a:gd name="T97" fmla="*/ 875446 h 285391"/>
              <a:gd name="T98" fmla="*/ 1190 w 285390"/>
              <a:gd name="T99" fmla="*/ 812232 h 285391"/>
              <a:gd name="T100" fmla="*/ 76660 w 285390"/>
              <a:gd name="T101" fmla="*/ 72760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891459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193989" y="574844"/>
            <a:ext cx="20111561" cy="2900758"/>
          </a:xfrm>
        </p:spPr>
        <p:txBody>
          <a:bodyPr vert="horz" lIns="182832" tIns="91416" rIns="182832" bIns="91416" rtlCol="0" anchor="ctr">
            <a:normAutofit/>
          </a:bodyPr>
          <a:lstStyle/>
          <a:p>
            <a:r>
              <a:rPr lang="en-US" dirty="0"/>
              <a:t>Mutual Funds vs ETF’s – </a:t>
            </a:r>
            <a:br>
              <a:rPr lang="en-US" dirty="0"/>
            </a:br>
            <a:r>
              <a:rPr lang="en-US" sz="7200" dirty="0"/>
              <a:t>Differences</a:t>
            </a:r>
            <a:endParaRPr lang="en-US" dirty="0"/>
          </a:p>
        </p:txBody>
      </p:sp>
      <p:sp>
        <p:nvSpPr>
          <p:cNvPr id="7" name="TextBox 6">
            <a:extLst>
              <a:ext uri="{FF2B5EF4-FFF2-40B4-BE49-F238E27FC236}">
                <a16:creationId xmlns:a16="http://schemas.microsoft.com/office/drawing/2014/main" id="{DCD2E3C3-C9E6-4913-867B-34EF6CD3830C}"/>
              </a:ext>
            </a:extLst>
          </p:cNvPr>
          <p:cNvSpPr txBox="1"/>
          <p:nvPr/>
        </p:nvSpPr>
        <p:spPr>
          <a:xfrm>
            <a:off x="2133044" y="4006631"/>
            <a:ext cx="20111561" cy="7848302"/>
          </a:xfrm>
          <a:prstGeom prst="rect">
            <a:avLst/>
          </a:prstGeom>
          <a:noFill/>
        </p:spPr>
        <p:txBody>
          <a:bodyPr wrap="square">
            <a:spAutoFit/>
          </a:bodyPr>
          <a:lstStyle/>
          <a:p>
            <a:pPr algn="l">
              <a:buFont typeface="Arial" panose="020B0604020202020204" pitchFamily="34" charset="0"/>
              <a:buChar char="•"/>
            </a:pPr>
            <a:r>
              <a:rPr lang="en-US" b="0" i="0" dirty="0">
                <a:solidFill>
                  <a:srgbClr val="1D1C1D"/>
                </a:solidFill>
                <a:effectLst/>
                <a:latin typeface="Slack-Lato"/>
              </a:rPr>
              <a:t>Mutual funds usually are actively managed to buy or sell assets within the fund in an attempt to beat the market and help investors profit.</a:t>
            </a:r>
          </a:p>
          <a:p>
            <a:pPr algn="l">
              <a:buFont typeface="Arial" panose="020B0604020202020204" pitchFamily="34" charset="0"/>
              <a:buChar char="•"/>
            </a:pPr>
            <a:endParaRPr lang="en-US" b="0" i="0" dirty="0">
              <a:solidFill>
                <a:srgbClr val="1D1C1D"/>
              </a:solidFill>
              <a:effectLst/>
              <a:latin typeface="Slack-Lato"/>
            </a:endParaRPr>
          </a:p>
          <a:p>
            <a:pPr algn="l">
              <a:buFont typeface="Arial" panose="020B0604020202020204" pitchFamily="34" charset="0"/>
              <a:buChar char="•"/>
            </a:pPr>
            <a:r>
              <a:rPr lang="en-US" b="0" i="0" dirty="0">
                <a:solidFill>
                  <a:srgbClr val="1D1C1D"/>
                </a:solidFill>
                <a:effectLst/>
                <a:latin typeface="Slack-Lato"/>
              </a:rPr>
              <a:t>ETFs are mostly passively managed, as they typically track a specific market index; they can be bought and sold like stocks.</a:t>
            </a:r>
          </a:p>
          <a:p>
            <a:pPr algn="l">
              <a:buFont typeface="Arial" panose="020B0604020202020204" pitchFamily="34" charset="0"/>
              <a:buChar char="•"/>
            </a:pPr>
            <a:endParaRPr lang="en-US" b="0" i="0" dirty="0">
              <a:solidFill>
                <a:srgbClr val="1D1C1D"/>
              </a:solidFill>
              <a:effectLst/>
              <a:latin typeface="Slack-Lato"/>
            </a:endParaRPr>
          </a:p>
          <a:p>
            <a:pPr algn="l">
              <a:buFont typeface="Arial" panose="020B0604020202020204" pitchFamily="34" charset="0"/>
              <a:buChar char="•"/>
            </a:pPr>
            <a:r>
              <a:rPr lang="en-US" b="0" i="0" dirty="0">
                <a:solidFill>
                  <a:srgbClr val="1D1C1D"/>
                </a:solidFill>
                <a:effectLst/>
                <a:latin typeface="Slack-Lato"/>
              </a:rPr>
              <a:t>Mutual funds tend to have higher fees and higher expense ratios than ETFs, reflecting, in part, the higher costs of being actively managed.</a:t>
            </a:r>
          </a:p>
          <a:p>
            <a:pPr algn="l">
              <a:buFont typeface="Arial" panose="020B0604020202020204" pitchFamily="34" charset="0"/>
              <a:buChar char="•"/>
            </a:pPr>
            <a:endParaRPr lang="en-US" b="0" i="0" dirty="0">
              <a:solidFill>
                <a:srgbClr val="1D1C1D"/>
              </a:solidFill>
              <a:effectLst/>
              <a:latin typeface="Slack-Lato"/>
            </a:endParaRPr>
          </a:p>
          <a:p>
            <a:pPr algn="l">
              <a:buFont typeface="Arial" panose="020B0604020202020204" pitchFamily="34" charset="0"/>
              <a:buChar char="•"/>
            </a:pPr>
            <a:r>
              <a:rPr lang="en-US" b="0" i="0" dirty="0">
                <a:solidFill>
                  <a:srgbClr val="1D1C1D"/>
                </a:solidFill>
                <a:effectLst/>
                <a:latin typeface="Slack-Lato"/>
              </a:rPr>
              <a:t>Mutual funds are either open-ended—trading is between investors and the fund and the number of shares available is limitless; or closed-end—the fund issues a set number of shares regardless of investor demand.</a:t>
            </a:r>
          </a:p>
          <a:p>
            <a:pPr algn="l">
              <a:buFont typeface="Arial" panose="020B0604020202020204" pitchFamily="34" charset="0"/>
              <a:buChar char="•"/>
            </a:pPr>
            <a:endParaRPr lang="en-US" b="0" i="0" dirty="0">
              <a:solidFill>
                <a:srgbClr val="1D1C1D"/>
              </a:solidFill>
              <a:effectLst/>
              <a:latin typeface="Slack-Lato"/>
            </a:endParaRPr>
          </a:p>
          <a:p>
            <a:pPr algn="l">
              <a:buFont typeface="Arial" panose="020B0604020202020204" pitchFamily="34" charset="0"/>
              <a:buChar char="•"/>
            </a:pPr>
            <a:r>
              <a:rPr lang="en-US" b="0" i="0" dirty="0">
                <a:solidFill>
                  <a:srgbClr val="1D1C1D"/>
                </a:solidFill>
                <a:effectLst/>
                <a:latin typeface="Slack-Lato"/>
              </a:rPr>
              <a:t>The three kinds of ETFs are exchange-traded open-end index mutual funds, unit investment trusts, and grantor trusts.</a:t>
            </a:r>
          </a:p>
        </p:txBody>
      </p:sp>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2141750" y="491859"/>
            <a:ext cx="14671004" cy="2339102"/>
          </a:xfrm>
          <a:prstGeom prst="rect">
            <a:avLst/>
          </a:prstGeom>
          <a:noFill/>
        </p:spPr>
        <p:txBody>
          <a:bodyPr wrap="none" rtlCol="0">
            <a:spAutoFit/>
          </a:bodyPr>
          <a:lstStyle/>
          <a:p>
            <a:r>
              <a:rPr lang="en-US" sz="8000" b="1" dirty="0">
                <a:solidFill>
                  <a:schemeClr val="tx2"/>
                </a:solidFill>
                <a:latin typeface="Poppins" pitchFamily="2" charset="77"/>
                <a:ea typeface="+mj-ea"/>
                <a:cs typeface="+mj-cs"/>
              </a:rPr>
              <a:t>Mutual Funds vs ETF’s – </a:t>
            </a:r>
          </a:p>
          <a:p>
            <a:r>
              <a:rPr lang="en-US" sz="6600" b="1" dirty="0">
                <a:solidFill>
                  <a:schemeClr val="tx2"/>
                </a:solidFill>
                <a:latin typeface="Poppins" pitchFamily="2" charset="77"/>
                <a:ea typeface="+mj-ea"/>
                <a:cs typeface="+mj-cs"/>
              </a:rPr>
              <a:t>Data Source, ETL, APP, Dashboard</a:t>
            </a:r>
          </a:p>
        </p:txBody>
      </p:sp>
      <p:sp>
        <p:nvSpPr>
          <p:cNvPr id="37" name="Shape 24453">
            <a:extLst>
              <a:ext uri="{FF2B5EF4-FFF2-40B4-BE49-F238E27FC236}">
                <a16:creationId xmlns:a16="http://schemas.microsoft.com/office/drawing/2014/main" id="{40FEEC48-4086-3F4A-A5C0-09A02BCD1AD2}"/>
              </a:ext>
            </a:extLst>
          </p:cNvPr>
          <p:cNvSpPr/>
          <p:nvPr/>
        </p:nvSpPr>
        <p:spPr>
          <a:xfrm>
            <a:off x="10659401" y="6434879"/>
            <a:ext cx="3058847" cy="941188"/>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33" name="Shape 24456">
            <a:extLst>
              <a:ext uri="{FF2B5EF4-FFF2-40B4-BE49-F238E27FC236}">
                <a16:creationId xmlns:a16="http://schemas.microsoft.com/office/drawing/2014/main" id="{6E948E00-58CA-FB46-859C-492F17DB3C68}"/>
              </a:ext>
            </a:extLst>
          </p:cNvPr>
          <p:cNvSpPr/>
          <p:nvPr/>
        </p:nvSpPr>
        <p:spPr>
          <a:xfrm flipV="1">
            <a:off x="13859881" y="6905472"/>
            <a:ext cx="1999096" cy="0"/>
          </a:xfrm>
          <a:prstGeom prst="line">
            <a:avLst/>
          </a:prstGeom>
          <a:noFill/>
          <a:ln w="63500" cap="flat">
            <a:solidFill>
              <a:srgbClr val="E5E5E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24462">
            <a:extLst>
              <a:ext uri="{FF2B5EF4-FFF2-40B4-BE49-F238E27FC236}">
                <a16:creationId xmlns:a16="http://schemas.microsoft.com/office/drawing/2014/main" id="{9F27C471-37BD-2049-B5C3-CE2F2B049075}"/>
              </a:ext>
            </a:extLst>
          </p:cNvPr>
          <p:cNvSpPr/>
          <p:nvPr/>
        </p:nvSpPr>
        <p:spPr>
          <a:xfrm>
            <a:off x="10659401" y="11595697"/>
            <a:ext cx="3058847" cy="941187"/>
          </a:xfrm>
          <a:prstGeom prst="rect">
            <a:avLst/>
          </a:pr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6" name="Shape 24464">
            <a:extLst>
              <a:ext uri="{FF2B5EF4-FFF2-40B4-BE49-F238E27FC236}">
                <a16:creationId xmlns:a16="http://schemas.microsoft.com/office/drawing/2014/main" id="{F08325C2-965A-F642-BD2F-9386D4189308}"/>
              </a:ext>
            </a:extLst>
          </p:cNvPr>
          <p:cNvSpPr/>
          <p:nvPr/>
        </p:nvSpPr>
        <p:spPr>
          <a:xfrm flipV="1">
            <a:off x="13859881" y="12066287"/>
            <a:ext cx="1999096" cy="0"/>
          </a:xfrm>
          <a:prstGeom prst="line">
            <a:avLst/>
          </a:prstGeom>
          <a:noFill/>
          <a:ln w="63500" cap="flat">
            <a:solidFill>
              <a:srgbClr val="E5E5E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Shape 24469">
            <a:extLst>
              <a:ext uri="{FF2B5EF4-FFF2-40B4-BE49-F238E27FC236}">
                <a16:creationId xmlns:a16="http://schemas.microsoft.com/office/drawing/2014/main" id="{6AA41F01-E793-5042-9FA9-ACC4CA52BF89}"/>
              </a:ext>
            </a:extLst>
          </p:cNvPr>
          <p:cNvSpPr/>
          <p:nvPr/>
        </p:nvSpPr>
        <p:spPr>
          <a:xfrm>
            <a:off x="10659403" y="3854471"/>
            <a:ext cx="3058848" cy="941187"/>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Shape 24472">
            <a:extLst>
              <a:ext uri="{FF2B5EF4-FFF2-40B4-BE49-F238E27FC236}">
                <a16:creationId xmlns:a16="http://schemas.microsoft.com/office/drawing/2014/main" id="{9AC61DC9-AA5A-2849-BCB1-D67C00E50451}"/>
              </a:ext>
            </a:extLst>
          </p:cNvPr>
          <p:cNvSpPr/>
          <p:nvPr/>
        </p:nvSpPr>
        <p:spPr>
          <a:xfrm flipH="1" flipV="1">
            <a:off x="8518673" y="4325061"/>
            <a:ext cx="1999095" cy="0"/>
          </a:xfrm>
          <a:prstGeom prst="line">
            <a:avLst/>
          </a:prstGeom>
          <a:noFill/>
          <a:ln w="63500" cap="flat">
            <a:solidFill>
              <a:srgbClr val="E5E5E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6" name="Shape 24477">
            <a:extLst>
              <a:ext uri="{FF2B5EF4-FFF2-40B4-BE49-F238E27FC236}">
                <a16:creationId xmlns:a16="http://schemas.microsoft.com/office/drawing/2014/main" id="{09EF4212-7DB8-AE4C-BA82-6D31D8376867}"/>
              </a:ext>
            </a:extLst>
          </p:cNvPr>
          <p:cNvSpPr/>
          <p:nvPr/>
        </p:nvSpPr>
        <p:spPr>
          <a:xfrm>
            <a:off x="10659403" y="9015288"/>
            <a:ext cx="3058848" cy="941187"/>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24480">
            <a:extLst>
              <a:ext uri="{FF2B5EF4-FFF2-40B4-BE49-F238E27FC236}">
                <a16:creationId xmlns:a16="http://schemas.microsoft.com/office/drawing/2014/main" id="{CC919D35-2044-634F-B507-D1EBB386040A}"/>
              </a:ext>
            </a:extLst>
          </p:cNvPr>
          <p:cNvSpPr/>
          <p:nvPr/>
        </p:nvSpPr>
        <p:spPr>
          <a:xfrm flipH="1" flipV="1">
            <a:off x="8518673" y="9485879"/>
            <a:ext cx="1999095" cy="0"/>
          </a:xfrm>
          <a:prstGeom prst="line">
            <a:avLst/>
          </a:prstGeom>
          <a:noFill/>
          <a:ln w="63500" cap="flat">
            <a:solidFill>
              <a:srgbClr val="E5E5E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0" name="TextBox 39">
            <a:extLst>
              <a:ext uri="{FF2B5EF4-FFF2-40B4-BE49-F238E27FC236}">
                <a16:creationId xmlns:a16="http://schemas.microsoft.com/office/drawing/2014/main" id="{DF12996E-5F6D-E145-9908-CABF21B2B3F1}"/>
              </a:ext>
            </a:extLst>
          </p:cNvPr>
          <p:cNvSpPr txBox="1"/>
          <p:nvPr/>
        </p:nvSpPr>
        <p:spPr>
          <a:xfrm>
            <a:off x="11362317" y="4031225"/>
            <a:ext cx="165301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Source</a:t>
            </a:r>
          </a:p>
        </p:txBody>
      </p:sp>
      <p:sp>
        <p:nvSpPr>
          <p:cNvPr id="41" name="TextBox 40">
            <a:extLst>
              <a:ext uri="{FF2B5EF4-FFF2-40B4-BE49-F238E27FC236}">
                <a16:creationId xmlns:a16="http://schemas.microsoft.com/office/drawing/2014/main" id="{978845CD-226E-2D47-8149-04550BFCC083}"/>
              </a:ext>
            </a:extLst>
          </p:cNvPr>
          <p:cNvSpPr txBox="1"/>
          <p:nvPr/>
        </p:nvSpPr>
        <p:spPr>
          <a:xfrm>
            <a:off x="11767073" y="6613084"/>
            <a:ext cx="84350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ETL</a:t>
            </a:r>
          </a:p>
        </p:txBody>
      </p:sp>
      <p:sp>
        <p:nvSpPr>
          <p:cNvPr id="42" name="TextBox 41">
            <a:extLst>
              <a:ext uri="{FF2B5EF4-FFF2-40B4-BE49-F238E27FC236}">
                <a16:creationId xmlns:a16="http://schemas.microsoft.com/office/drawing/2014/main" id="{C0B4F2EB-824C-C04B-9BFA-61481019BF99}"/>
              </a:ext>
            </a:extLst>
          </p:cNvPr>
          <p:cNvSpPr txBox="1"/>
          <p:nvPr/>
        </p:nvSpPr>
        <p:spPr>
          <a:xfrm>
            <a:off x="11688527" y="9193494"/>
            <a:ext cx="100059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APP</a:t>
            </a:r>
          </a:p>
        </p:txBody>
      </p:sp>
      <p:sp>
        <p:nvSpPr>
          <p:cNvPr id="43" name="TextBox 42">
            <a:extLst>
              <a:ext uri="{FF2B5EF4-FFF2-40B4-BE49-F238E27FC236}">
                <a16:creationId xmlns:a16="http://schemas.microsoft.com/office/drawing/2014/main" id="{90FB7891-9CC9-4245-A5A8-A6FC4379F84B}"/>
              </a:ext>
            </a:extLst>
          </p:cNvPr>
          <p:cNvSpPr txBox="1"/>
          <p:nvPr/>
        </p:nvSpPr>
        <p:spPr>
          <a:xfrm>
            <a:off x="10917484" y="11773899"/>
            <a:ext cx="254268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Dashboard</a:t>
            </a:r>
          </a:p>
        </p:txBody>
      </p:sp>
      <p:sp>
        <p:nvSpPr>
          <p:cNvPr id="44" name="Freeform 985">
            <a:extLst>
              <a:ext uri="{FF2B5EF4-FFF2-40B4-BE49-F238E27FC236}">
                <a16:creationId xmlns:a16="http://schemas.microsoft.com/office/drawing/2014/main" id="{1A1035C9-76EF-C542-A720-CDFCE5A2F0DC}"/>
              </a:ext>
            </a:extLst>
          </p:cNvPr>
          <p:cNvSpPr>
            <a:spLocks noChangeAspect="1" noChangeArrowheads="1"/>
          </p:cNvSpPr>
          <p:nvPr/>
        </p:nvSpPr>
        <p:spPr bwMode="auto">
          <a:xfrm>
            <a:off x="11753469" y="2805870"/>
            <a:ext cx="870712" cy="873384"/>
          </a:xfrm>
          <a:custGeom>
            <a:avLst/>
            <a:gdLst>
              <a:gd name="T0" fmla="*/ 74375 w 285390"/>
              <a:gd name="T1" fmla="*/ 702243 h 285738"/>
              <a:gd name="T2" fmla="*/ 853881 w 285390"/>
              <a:gd name="T3" fmla="*/ 670913 h 285738"/>
              <a:gd name="T4" fmla="*/ 668777 w 285390"/>
              <a:gd name="T5" fmla="*/ 757670 h 285738"/>
              <a:gd name="T6" fmla="*/ 845519 w 285390"/>
              <a:gd name="T7" fmla="*/ 708936 h 285738"/>
              <a:gd name="T8" fmla="*/ 149282 w 285390"/>
              <a:gd name="T9" fmla="*/ 641193 h 285738"/>
              <a:gd name="T10" fmla="*/ 918369 w 285390"/>
              <a:gd name="T11" fmla="*/ 733885 h 285738"/>
              <a:gd name="T12" fmla="*/ 622200 w 285390"/>
              <a:gd name="T13" fmla="*/ 809948 h 285738"/>
              <a:gd name="T14" fmla="*/ 380964 w 285390"/>
              <a:gd name="T15" fmla="*/ 798065 h 285738"/>
              <a:gd name="T16" fmla="*/ 613840 w 285390"/>
              <a:gd name="T17" fmla="*/ 783809 h 285738"/>
              <a:gd name="T18" fmla="*/ 601895 w 285390"/>
              <a:gd name="T19" fmla="*/ 707746 h 285738"/>
              <a:gd name="T20" fmla="*/ 28663 w 285390"/>
              <a:gd name="T21" fmla="*/ 641193 h 285738"/>
              <a:gd name="T22" fmla="*/ 120620 w 285390"/>
              <a:gd name="T23" fmla="*/ 641193 h 285738"/>
              <a:gd name="T24" fmla="*/ 506434 w 285390"/>
              <a:gd name="T25" fmla="*/ 590240 h 285738"/>
              <a:gd name="T26" fmla="*/ 464652 w 285390"/>
              <a:gd name="T27" fmla="*/ 612686 h 285738"/>
              <a:gd name="T28" fmla="*/ 605716 w 285390"/>
              <a:gd name="T29" fmla="*/ 552200 h 285738"/>
              <a:gd name="T30" fmla="*/ 591923 w 285390"/>
              <a:gd name="T31" fmla="*/ 596575 h 285738"/>
              <a:gd name="T32" fmla="*/ 578130 w 285390"/>
              <a:gd name="T33" fmla="*/ 572671 h 285738"/>
              <a:gd name="T34" fmla="*/ 391871 w 285390"/>
              <a:gd name="T35" fmla="*/ 524600 h 285738"/>
              <a:gd name="T36" fmla="*/ 403691 w 285390"/>
              <a:gd name="T37" fmla="*/ 576717 h 285738"/>
              <a:gd name="T38" fmla="*/ 372945 w 285390"/>
              <a:gd name="T39" fmla="*/ 519863 h 285738"/>
              <a:gd name="T40" fmla="*/ 672186 w 285390"/>
              <a:gd name="T41" fmla="*/ 498148 h 285738"/>
              <a:gd name="T42" fmla="*/ 643915 w 285390"/>
              <a:gd name="T43" fmla="*/ 491112 h 285738"/>
              <a:gd name="T44" fmla="*/ 365767 w 285390"/>
              <a:gd name="T45" fmla="*/ 402434 h 285738"/>
              <a:gd name="T46" fmla="*/ 357163 w 285390"/>
              <a:gd name="T47" fmla="*/ 472030 h 285738"/>
              <a:gd name="T48" fmla="*/ 365767 w 285390"/>
              <a:gd name="T49" fmla="*/ 402434 h 285738"/>
              <a:gd name="T50" fmla="*/ 522031 w 285390"/>
              <a:gd name="T51" fmla="*/ 370193 h 285738"/>
              <a:gd name="T52" fmla="*/ 531550 w 285390"/>
              <a:gd name="T53" fmla="*/ 411669 h 285738"/>
              <a:gd name="T54" fmla="*/ 507762 w 285390"/>
              <a:gd name="T55" fmla="*/ 440128 h 285738"/>
              <a:gd name="T56" fmla="*/ 522031 w 285390"/>
              <a:gd name="T57" fmla="*/ 546800 h 285738"/>
              <a:gd name="T58" fmla="*/ 493488 w 285390"/>
              <a:gd name="T59" fmla="*/ 538507 h 285738"/>
              <a:gd name="T60" fmla="*/ 483966 w 285390"/>
              <a:gd name="T61" fmla="*/ 498197 h 285738"/>
              <a:gd name="T62" fmla="*/ 507762 w 285390"/>
              <a:gd name="T63" fmla="*/ 468571 h 285738"/>
              <a:gd name="T64" fmla="*/ 493488 w 285390"/>
              <a:gd name="T65" fmla="*/ 363084 h 285738"/>
              <a:gd name="T66" fmla="*/ 627103 w 285390"/>
              <a:gd name="T67" fmla="*/ 337884 h 285738"/>
              <a:gd name="T68" fmla="*/ 641587 w 285390"/>
              <a:gd name="T69" fmla="*/ 393574 h 285738"/>
              <a:gd name="T70" fmla="*/ 605370 w 285390"/>
              <a:gd name="T71" fmla="*/ 337884 h 285738"/>
              <a:gd name="T72" fmla="*/ 437233 w 285390"/>
              <a:gd name="T73" fmla="*/ 335191 h 285738"/>
              <a:gd name="T74" fmla="*/ 390410 w 285390"/>
              <a:gd name="T75" fmla="*/ 358473 h 285738"/>
              <a:gd name="T76" fmla="*/ 507952 w 285390"/>
              <a:gd name="T77" fmla="*/ 290111 h 285738"/>
              <a:gd name="T78" fmla="*/ 560182 w 285390"/>
              <a:gd name="T79" fmla="*/ 313303 h 285738"/>
              <a:gd name="T80" fmla="*/ 509118 w 285390"/>
              <a:gd name="T81" fmla="*/ 319406 h 285738"/>
              <a:gd name="T82" fmla="*/ 414404 w 285390"/>
              <a:gd name="T83" fmla="*/ 201486 h 285738"/>
              <a:gd name="T84" fmla="*/ 421564 w 285390"/>
              <a:gd name="T85" fmla="*/ 653072 h 285738"/>
              <a:gd name="T86" fmla="*/ 658025 w 285390"/>
              <a:gd name="T87" fmla="*/ 708936 h 285738"/>
              <a:gd name="T88" fmla="*/ 794169 w 285390"/>
              <a:gd name="T89" fmla="*/ 565129 h 285738"/>
              <a:gd name="T90" fmla="*/ 414404 w 285390"/>
              <a:gd name="T91" fmla="*/ 201486 h 285738"/>
              <a:gd name="T92" fmla="*/ 379769 w 285390"/>
              <a:gd name="T93" fmla="*/ 54117 h 285738"/>
              <a:gd name="T94" fmla="*/ 455005 w 285390"/>
              <a:gd name="T95" fmla="*/ 117087 h 285738"/>
              <a:gd name="T96" fmla="*/ 495608 w 285390"/>
              <a:gd name="T97" fmla="*/ 202672 h 285738"/>
              <a:gd name="T98" fmla="*/ 539793 w 285390"/>
              <a:gd name="T99" fmla="*/ 113525 h 285738"/>
              <a:gd name="T100" fmla="*/ 557708 w 285390"/>
              <a:gd name="T101" fmla="*/ 196730 h 285738"/>
              <a:gd name="T102" fmla="*/ 638916 w 285390"/>
              <a:gd name="T103" fmla="*/ 32710 h 285738"/>
              <a:gd name="T104" fmla="*/ 465751 w 285390"/>
              <a:gd name="T105" fmla="*/ 51741 h 285738"/>
              <a:gd name="T106" fmla="*/ 474110 w 285390"/>
              <a:gd name="T107" fmla="*/ 25582 h 285738"/>
              <a:gd name="T108" fmla="*/ 660415 w 285390"/>
              <a:gd name="T109" fmla="*/ 13698 h 285738"/>
              <a:gd name="T110" fmla="*/ 822832 w 285390"/>
              <a:gd name="T111" fmla="*/ 565129 h 285738"/>
              <a:gd name="T112" fmla="*/ 890905 w 285390"/>
              <a:gd name="T113" fmla="*/ 681606 h 285738"/>
              <a:gd name="T114" fmla="*/ 947028 w 285390"/>
              <a:gd name="T115" fmla="*/ 735075 h 285738"/>
              <a:gd name="T116" fmla="*/ 132565 w 285390"/>
              <a:gd name="T117" fmla="*/ 897886 h 285738"/>
              <a:gd name="T118" fmla="*/ 0 w 285390"/>
              <a:gd name="T119" fmla="*/ 626933 h 285738"/>
              <a:gd name="T120" fmla="*/ 192271 w 285390"/>
              <a:gd name="T121" fmla="*/ 612677 h 285738"/>
              <a:gd name="T122" fmla="*/ 353496 w 285390"/>
              <a:gd name="T123" fmla="*/ 63622 h 2857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85390" h="285738">
                <a:moveTo>
                  <a:pt x="22415" y="203898"/>
                </a:moveTo>
                <a:cubicBezTo>
                  <a:pt x="24701" y="203898"/>
                  <a:pt x="26606" y="206184"/>
                  <a:pt x="26606" y="208470"/>
                </a:cubicBezTo>
                <a:cubicBezTo>
                  <a:pt x="26606" y="211137"/>
                  <a:pt x="24701" y="213042"/>
                  <a:pt x="22415" y="213042"/>
                </a:cubicBezTo>
                <a:cubicBezTo>
                  <a:pt x="19367" y="213042"/>
                  <a:pt x="17462" y="211137"/>
                  <a:pt x="17462" y="208470"/>
                </a:cubicBezTo>
                <a:cubicBezTo>
                  <a:pt x="17462" y="206184"/>
                  <a:pt x="19367" y="203898"/>
                  <a:pt x="22415" y="203898"/>
                </a:cubicBezTo>
                <a:close/>
                <a:moveTo>
                  <a:pt x="257319" y="203535"/>
                </a:moveTo>
                <a:cubicBezTo>
                  <a:pt x="255160" y="202093"/>
                  <a:pt x="244363" y="206780"/>
                  <a:pt x="236446" y="210025"/>
                </a:cubicBezTo>
                <a:cubicBezTo>
                  <a:pt x="226729" y="214352"/>
                  <a:pt x="214853" y="219039"/>
                  <a:pt x="201177" y="223365"/>
                </a:cubicBezTo>
                <a:cubicBezTo>
                  <a:pt x="201537" y="225528"/>
                  <a:pt x="201537" y="227331"/>
                  <a:pt x="201537" y="229855"/>
                </a:cubicBezTo>
                <a:cubicBezTo>
                  <a:pt x="201177" y="230936"/>
                  <a:pt x="201177" y="232739"/>
                  <a:pt x="200817" y="234181"/>
                </a:cubicBezTo>
                <a:cubicBezTo>
                  <a:pt x="223850" y="228413"/>
                  <a:pt x="240405" y="221202"/>
                  <a:pt x="251921" y="216154"/>
                </a:cubicBezTo>
                <a:cubicBezTo>
                  <a:pt x="253001" y="215794"/>
                  <a:pt x="254080" y="215433"/>
                  <a:pt x="254800" y="215073"/>
                </a:cubicBezTo>
                <a:cubicBezTo>
                  <a:pt x="258039" y="212188"/>
                  <a:pt x="259838" y="208944"/>
                  <a:pt x="259838" y="207141"/>
                </a:cubicBezTo>
                <a:cubicBezTo>
                  <a:pt x="259838" y="206420"/>
                  <a:pt x="259838" y="204978"/>
                  <a:pt x="257319" y="203535"/>
                </a:cubicBezTo>
                <a:close/>
                <a:moveTo>
                  <a:pt x="44986" y="194522"/>
                </a:moveTo>
                <a:lnTo>
                  <a:pt x="44986" y="264827"/>
                </a:lnTo>
                <a:cubicBezTo>
                  <a:pt x="64780" y="270956"/>
                  <a:pt x="181383" y="301963"/>
                  <a:pt x="269555" y="231658"/>
                </a:cubicBezTo>
                <a:cubicBezTo>
                  <a:pt x="271355" y="230576"/>
                  <a:pt x="276753" y="226249"/>
                  <a:pt x="276753" y="222644"/>
                </a:cubicBezTo>
                <a:cubicBezTo>
                  <a:pt x="276753" y="221562"/>
                  <a:pt x="276753" y="220120"/>
                  <a:pt x="274594" y="218318"/>
                </a:cubicBezTo>
                <a:cubicBezTo>
                  <a:pt x="272434" y="216875"/>
                  <a:pt x="264157" y="220481"/>
                  <a:pt x="255160" y="224447"/>
                </a:cubicBezTo>
                <a:cubicBezTo>
                  <a:pt x="241124" y="230215"/>
                  <a:pt x="219171" y="239589"/>
                  <a:pt x="187501" y="245719"/>
                </a:cubicBezTo>
                <a:cubicBezTo>
                  <a:pt x="180303" y="248603"/>
                  <a:pt x="169867" y="250045"/>
                  <a:pt x="157271" y="250045"/>
                </a:cubicBezTo>
                <a:cubicBezTo>
                  <a:pt x="146474" y="250045"/>
                  <a:pt x="133518" y="248963"/>
                  <a:pt x="118763" y="247161"/>
                </a:cubicBezTo>
                <a:cubicBezTo>
                  <a:pt x="116244" y="246800"/>
                  <a:pt x="114444" y="244637"/>
                  <a:pt x="114804" y="242113"/>
                </a:cubicBezTo>
                <a:cubicBezTo>
                  <a:pt x="115164" y="239950"/>
                  <a:pt x="117323" y="238147"/>
                  <a:pt x="119843" y="238508"/>
                </a:cubicBezTo>
                <a:cubicBezTo>
                  <a:pt x="158710" y="243555"/>
                  <a:pt x="176705" y="240671"/>
                  <a:pt x="184622" y="237787"/>
                </a:cubicBezTo>
                <a:lnTo>
                  <a:pt x="184982" y="237787"/>
                </a:lnTo>
                <a:cubicBezTo>
                  <a:pt x="192540" y="234542"/>
                  <a:pt x="192899" y="230576"/>
                  <a:pt x="192899" y="229494"/>
                </a:cubicBezTo>
                <a:cubicBezTo>
                  <a:pt x="193259" y="224086"/>
                  <a:pt x="192180" y="220120"/>
                  <a:pt x="189661" y="217957"/>
                </a:cubicBezTo>
                <a:cubicBezTo>
                  <a:pt x="186422" y="214712"/>
                  <a:pt x="181383" y="214712"/>
                  <a:pt x="181383" y="214712"/>
                </a:cubicBezTo>
                <a:cubicBezTo>
                  <a:pt x="139276" y="215433"/>
                  <a:pt x="131359" y="211107"/>
                  <a:pt x="122362" y="205699"/>
                </a:cubicBezTo>
                <a:cubicBezTo>
                  <a:pt x="113724" y="200651"/>
                  <a:pt x="104007" y="194522"/>
                  <a:pt x="44986" y="194522"/>
                </a:cubicBezTo>
                <a:close/>
                <a:moveTo>
                  <a:pt x="8637" y="194522"/>
                </a:moveTo>
                <a:lnTo>
                  <a:pt x="8637" y="263746"/>
                </a:lnTo>
                <a:lnTo>
                  <a:pt x="36349" y="263746"/>
                </a:lnTo>
                <a:lnTo>
                  <a:pt x="36349" y="194522"/>
                </a:lnTo>
                <a:lnTo>
                  <a:pt x="8637" y="194522"/>
                </a:lnTo>
                <a:close/>
                <a:moveTo>
                  <a:pt x="142122" y="177627"/>
                </a:moveTo>
                <a:cubicBezTo>
                  <a:pt x="145620" y="178344"/>
                  <a:pt x="149117" y="179061"/>
                  <a:pt x="152615" y="179061"/>
                </a:cubicBezTo>
                <a:cubicBezTo>
                  <a:pt x="155064" y="179061"/>
                  <a:pt x="156812" y="180853"/>
                  <a:pt x="156812" y="183363"/>
                </a:cubicBezTo>
                <a:cubicBezTo>
                  <a:pt x="156812" y="185513"/>
                  <a:pt x="155064" y="187664"/>
                  <a:pt x="152615" y="187664"/>
                </a:cubicBezTo>
                <a:cubicBezTo>
                  <a:pt x="148418" y="187664"/>
                  <a:pt x="144220" y="186947"/>
                  <a:pt x="140023" y="185872"/>
                </a:cubicBezTo>
                <a:cubicBezTo>
                  <a:pt x="137924" y="185513"/>
                  <a:pt x="136525" y="183004"/>
                  <a:pt x="136875" y="180853"/>
                </a:cubicBezTo>
                <a:cubicBezTo>
                  <a:pt x="137575" y="178344"/>
                  <a:pt x="140023" y="176910"/>
                  <a:pt x="142122" y="177627"/>
                </a:cubicBezTo>
                <a:close/>
                <a:moveTo>
                  <a:pt x="182534" y="167523"/>
                </a:moveTo>
                <a:cubicBezTo>
                  <a:pt x="184266" y="165798"/>
                  <a:pt x="186690" y="165798"/>
                  <a:pt x="188422" y="167523"/>
                </a:cubicBezTo>
                <a:cubicBezTo>
                  <a:pt x="190154" y="169249"/>
                  <a:pt x="190154" y="171665"/>
                  <a:pt x="188422" y="173390"/>
                </a:cubicBezTo>
                <a:cubicBezTo>
                  <a:pt x="185651" y="176151"/>
                  <a:pt x="182188" y="178912"/>
                  <a:pt x="178378" y="180983"/>
                </a:cubicBezTo>
                <a:cubicBezTo>
                  <a:pt x="178031" y="181328"/>
                  <a:pt x="176992" y="181328"/>
                  <a:pt x="176299" y="181328"/>
                </a:cubicBezTo>
                <a:cubicBezTo>
                  <a:pt x="174914" y="181328"/>
                  <a:pt x="173528" y="180983"/>
                  <a:pt x="172836" y="179602"/>
                </a:cubicBezTo>
                <a:cubicBezTo>
                  <a:pt x="171450" y="177532"/>
                  <a:pt x="172489" y="175116"/>
                  <a:pt x="174221" y="173735"/>
                </a:cubicBezTo>
                <a:cubicBezTo>
                  <a:pt x="177338" y="172010"/>
                  <a:pt x="180109" y="169939"/>
                  <a:pt x="182534" y="167523"/>
                </a:cubicBezTo>
                <a:close/>
                <a:moveTo>
                  <a:pt x="112388" y="157711"/>
                </a:moveTo>
                <a:cubicBezTo>
                  <a:pt x="114527" y="156273"/>
                  <a:pt x="117378" y="156992"/>
                  <a:pt x="118091" y="159148"/>
                </a:cubicBezTo>
                <a:cubicBezTo>
                  <a:pt x="120229" y="162383"/>
                  <a:pt x="122367" y="165259"/>
                  <a:pt x="124862" y="167775"/>
                </a:cubicBezTo>
                <a:cubicBezTo>
                  <a:pt x="126644" y="169572"/>
                  <a:pt x="126644" y="172088"/>
                  <a:pt x="124862" y="173885"/>
                </a:cubicBezTo>
                <a:cubicBezTo>
                  <a:pt x="124149" y="174604"/>
                  <a:pt x="123080" y="174963"/>
                  <a:pt x="121654" y="174963"/>
                </a:cubicBezTo>
                <a:cubicBezTo>
                  <a:pt x="120942" y="174963"/>
                  <a:pt x="119872" y="174604"/>
                  <a:pt x="118803" y="173885"/>
                </a:cubicBezTo>
                <a:cubicBezTo>
                  <a:pt x="115596" y="170650"/>
                  <a:pt x="113101" y="167415"/>
                  <a:pt x="110963" y="163462"/>
                </a:cubicBezTo>
                <a:cubicBezTo>
                  <a:pt x="109537" y="161305"/>
                  <a:pt x="110606" y="158789"/>
                  <a:pt x="112388" y="157711"/>
                </a:cubicBezTo>
                <a:close/>
                <a:moveTo>
                  <a:pt x="200342" y="134048"/>
                </a:moveTo>
                <a:cubicBezTo>
                  <a:pt x="202565" y="134048"/>
                  <a:pt x="204417" y="135827"/>
                  <a:pt x="204417" y="138318"/>
                </a:cubicBezTo>
                <a:cubicBezTo>
                  <a:pt x="204417" y="142943"/>
                  <a:pt x="204046" y="147213"/>
                  <a:pt x="202565" y="151127"/>
                </a:cubicBezTo>
                <a:cubicBezTo>
                  <a:pt x="202194" y="152906"/>
                  <a:pt x="200342" y="154329"/>
                  <a:pt x="198490" y="154329"/>
                </a:cubicBezTo>
                <a:cubicBezTo>
                  <a:pt x="198120" y="154329"/>
                  <a:pt x="197750" y="153973"/>
                  <a:pt x="197379" y="153973"/>
                </a:cubicBezTo>
                <a:cubicBezTo>
                  <a:pt x="194786" y="153262"/>
                  <a:pt x="193675" y="151127"/>
                  <a:pt x="194046" y="148992"/>
                </a:cubicBezTo>
                <a:cubicBezTo>
                  <a:pt x="195157" y="145790"/>
                  <a:pt x="195527" y="142232"/>
                  <a:pt x="195527" y="138673"/>
                </a:cubicBezTo>
                <a:cubicBezTo>
                  <a:pt x="195527" y="136183"/>
                  <a:pt x="197379" y="134048"/>
                  <a:pt x="200342" y="134048"/>
                </a:cubicBezTo>
                <a:close/>
                <a:moveTo>
                  <a:pt x="110225" y="122089"/>
                </a:moveTo>
                <a:cubicBezTo>
                  <a:pt x="112448" y="122830"/>
                  <a:pt x="113930" y="125052"/>
                  <a:pt x="113559" y="127645"/>
                </a:cubicBezTo>
                <a:cubicBezTo>
                  <a:pt x="112448" y="131349"/>
                  <a:pt x="112078" y="135053"/>
                  <a:pt x="112078" y="138757"/>
                </a:cubicBezTo>
                <a:cubicBezTo>
                  <a:pt x="112078" y="140980"/>
                  <a:pt x="109855" y="143202"/>
                  <a:pt x="107632" y="143202"/>
                </a:cubicBezTo>
                <a:cubicBezTo>
                  <a:pt x="105410" y="143202"/>
                  <a:pt x="103187" y="141350"/>
                  <a:pt x="103187" y="138757"/>
                </a:cubicBezTo>
                <a:cubicBezTo>
                  <a:pt x="103187" y="133942"/>
                  <a:pt x="103558" y="129867"/>
                  <a:pt x="104669" y="125422"/>
                </a:cubicBezTo>
                <a:cubicBezTo>
                  <a:pt x="105410" y="123200"/>
                  <a:pt x="107632" y="121348"/>
                  <a:pt x="110225" y="122089"/>
                </a:cubicBezTo>
                <a:close/>
                <a:moveTo>
                  <a:pt x="153015" y="105473"/>
                </a:moveTo>
                <a:cubicBezTo>
                  <a:pt x="155524" y="105473"/>
                  <a:pt x="157316" y="107630"/>
                  <a:pt x="157316" y="110148"/>
                </a:cubicBezTo>
                <a:lnTo>
                  <a:pt x="157316" y="112305"/>
                </a:lnTo>
                <a:cubicBezTo>
                  <a:pt x="162335" y="113384"/>
                  <a:pt x="166636" y="116620"/>
                  <a:pt x="168428" y="121295"/>
                </a:cubicBezTo>
                <a:cubicBezTo>
                  <a:pt x="169145" y="123453"/>
                  <a:pt x="168070" y="125970"/>
                  <a:pt x="165919" y="127049"/>
                </a:cubicBezTo>
                <a:cubicBezTo>
                  <a:pt x="163768" y="127768"/>
                  <a:pt x="161259" y="127049"/>
                  <a:pt x="160184" y="124891"/>
                </a:cubicBezTo>
                <a:cubicBezTo>
                  <a:pt x="159467" y="122014"/>
                  <a:pt x="156241" y="120216"/>
                  <a:pt x="153015" y="120216"/>
                </a:cubicBezTo>
                <a:cubicBezTo>
                  <a:pt x="148713" y="120216"/>
                  <a:pt x="145128" y="123453"/>
                  <a:pt x="145128" y="127049"/>
                </a:cubicBezTo>
                <a:cubicBezTo>
                  <a:pt x="145128" y="131364"/>
                  <a:pt x="147638" y="133521"/>
                  <a:pt x="153015" y="133521"/>
                </a:cubicBezTo>
                <a:cubicBezTo>
                  <a:pt x="163051" y="133521"/>
                  <a:pt x="169504" y="139635"/>
                  <a:pt x="169504" y="148624"/>
                </a:cubicBezTo>
                <a:cubicBezTo>
                  <a:pt x="169504" y="155816"/>
                  <a:pt x="164485" y="161570"/>
                  <a:pt x="157316" y="163368"/>
                </a:cubicBezTo>
                <a:lnTo>
                  <a:pt x="157316" y="165885"/>
                </a:lnTo>
                <a:cubicBezTo>
                  <a:pt x="157316" y="168043"/>
                  <a:pt x="155524" y="170200"/>
                  <a:pt x="153015" y="170200"/>
                </a:cubicBezTo>
                <a:cubicBezTo>
                  <a:pt x="150505" y="170200"/>
                  <a:pt x="148713" y="168043"/>
                  <a:pt x="148713" y="165885"/>
                </a:cubicBezTo>
                <a:lnTo>
                  <a:pt x="148713" y="163368"/>
                </a:lnTo>
                <a:cubicBezTo>
                  <a:pt x="143694" y="162289"/>
                  <a:pt x="139751" y="159053"/>
                  <a:pt x="137959" y="154378"/>
                </a:cubicBezTo>
                <a:cubicBezTo>
                  <a:pt x="136884" y="152220"/>
                  <a:pt x="137959" y="149344"/>
                  <a:pt x="140110" y="148624"/>
                </a:cubicBezTo>
                <a:cubicBezTo>
                  <a:pt x="142261" y="147546"/>
                  <a:pt x="144770" y="148624"/>
                  <a:pt x="145845" y="151142"/>
                </a:cubicBezTo>
                <a:cubicBezTo>
                  <a:pt x="146921" y="153659"/>
                  <a:pt x="149788" y="155457"/>
                  <a:pt x="153015" y="155457"/>
                </a:cubicBezTo>
                <a:cubicBezTo>
                  <a:pt x="157316" y="155457"/>
                  <a:pt x="160901" y="152220"/>
                  <a:pt x="160901" y="148624"/>
                </a:cubicBezTo>
                <a:cubicBezTo>
                  <a:pt x="160901" y="144669"/>
                  <a:pt x="158391" y="142152"/>
                  <a:pt x="153015" y="142152"/>
                </a:cubicBezTo>
                <a:cubicBezTo>
                  <a:pt x="142978" y="142152"/>
                  <a:pt x="136525" y="136398"/>
                  <a:pt x="136525" y="127049"/>
                </a:cubicBezTo>
                <a:cubicBezTo>
                  <a:pt x="136525" y="119857"/>
                  <a:pt x="141902" y="114103"/>
                  <a:pt x="148713" y="112305"/>
                </a:cubicBezTo>
                <a:lnTo>
                  <a:pt x="148713" y="110148"/>
                </a:lnTo>
                <a:cubicBezTo>
                  <a:pt x="148713" y="107630"/>
                  <a:pt x="150505" y="105473"/>
                  <a:pt x="153015" y="105473"/>
                </a:cubicBezTo>
                <a:close/>
                <a:moveTo>
                  <a:pt x="182430" y="102507"/>
                </a:moveTo>
                <a:cubicBezTo>
                  <a:pt x="184249" y="100710"/>
                  <a:pt x="187160" y="100710"/>
                  <a:pt x="188979" y="102507"/>
                </a:cubicBezTo>
                <a:cubicBezTo>
                  <a:pt x="191889" y="105383"/>
                  <a:pt x="194799" y="108977"/>
                  <a:pt x="196982" y="112931"/>
                </a:cubicBezTo>
                <a:cubicBezTo>
                  <a:pt x="198073" y="114728"/>
                  <a:pt x="197710" y="117244"/>
                  <a:pt x="195527" y="118682"/>
                </a:cubicBezTo>
                <a:cubicBezTo>
                  <a:pt x="194799" y="119041"/>
                  <a:pt x="194072" y="119400"/>
                  <a:pt x="193344" y="119400"/>
                </a:cubicBezTo>
                <a:cubicBezTo>
                  <a:pt x="191889" y="119400"/>
                  <a:pt x="190434" y="118682"/>
                  <a:pt x="189342" y="116884"/>
                </a:cubicBezTo>
                <a:cubicBezTo>
                  <a:pt x="187523" y="114009"/>
                  <a:pt x="185341" y="111133"/>
                  <a:pt x="182430" y="108617"/>
                </a:cubicBezTo>
                <a:cubicBezTo>
                  <a:pt x="180975" y="106820"/>
                  <a:pt x="180975" y="104304"/>
                  <a:pt x="182430" y="102507"/>
                </a:cubicBezTo>
                <a:close/>
                <a:moveTo>
                  <a:pt x="127529" y="93887"/>
                </a:moveTo>
                <a:cubicBezTo>
                  <a:pt x="129646" y="92773"/>
                  <a:pt x="132115" y="93516"/>
                  <a:pt x="133526" y="95745"/>
                </a:cubicBezTo>
                <a:cubicBezTo>
                  <a:pt x="134584" y="97974"/>
                  <a:pt x="133879" y="100575"/>
                  <a:pt x="131762" y="101690"/>
                </a:cubicBezTo>
                <a:cubicBezTo>
                  <a:pt x="128940" y="103547"/>
                  <a:pt x="126118" y="105776"/>
                  <a:pt x="123648" y="108749"/>
                </a:cubicBezTo>
                <a:cubicBezTo>
                  <a:pt x="122590" y="109492"/>
                  <a:pt x="121532" y="109863"/>
                  <a:pt x="120473" y="109863"/>
                </a:cubicBezTo>
                <a:cubicBezTo>
                  <a:pt x="119415" y="109863"/>
                  <a:pt x="118357" y="109492"/>
                  <a:pt x="117651" y="108749"/>
                </a:cubicBezTo>
                <a:cubicBezTo>
                  <a:pt x="115887" y="106891"/>
                  <a:pt x="115887" y="104290"/>
                  <a:pt x="117651" y="102433"/>
                </a:cubicBezTo>
                <a:cubicBezTo>
                  <a:pt x="120473" y="99089"/>
                  <a:pt x="124001" y="96488"/>
                  <a:pt x="127529" y="93887"/>
                </a:cubicBezTo>
                <a:close/>
                <a:moveTo>
                  <a:pt x="153073" y="88010"/>
                </a:moveTo>
                <a:lnTo>
                  <a:pt x="153423" y="88010"/>
                </a:lnTo>
                <a:cubicBezTo>
                  <a:pt x="157620" y="88010"/>
                  <a:pt x="161817" y="88380"/>
                  <a:pt x="166015" y="89862"/>
                </a:cubicBezTo>
                <a:cubicBezTo>
                  <a:pt x="168113" y="90232"/>
                  <a:pt x="169512" y="92826"/>
                  <a:pt x="168813" y="95048"/>
                </a:cubicBezTo>
                <a:cubicBezTo>
                  <a:pt x="168463" y="97271"/>
                  <a:pt x="166714" y="98752"/>
                  <a:pt x="164965" y="98752"/>
                </a:cubicBezTo>
                <a:cubicBezTo>
                  <a:pt x="164616" y="98752"/>
                  <a:pt x="163916" y="98752"/>
                  <a:pt x="163566" y="98382"/>
                </a:cubicBezTo>
                <a:cubicBezTo>
                  <a:pt x="160418" y="97641"/>
                  <a:pt x="156920" y="96900"/>
                  <a:pt x="153423" y="96900"/>
                </a:cubicBezTo>
                <a:cubicBezTo>
                  <a:pt x="150974" y="96900"/>
                  <a:pt x="149225" y="95048"/>
                  <a:pt x="149225" y="92455"/>
                </a:cubicBezTo>
                <a:cubicBezTo>
                  <a:pt x="149225" y="90232"/>
                  <a:pt x="150974" y="88010"/>
                  <a:pt x="153073" y="88010"/>
                </a:cubicBezTo>
                <a:close/>
                <a:moveTo>
                  <a:pt x="124881" y="61123"/>
                </a:moveTo>
                <a:cubicBezTo>
                  <a:pt x="113365" y="68333"/>
                  <a:pt x="68019" y="100061"/>
                  <a:pt x="69098" y="171447"/>
                </a:cubicBezTo>
                <a:cubicBezTo>
                  <a:pt x="69098" y="176495"/>
                  <a:pt x="68379" y="181542"/>
                  <a:pt x="66939" y="186229"/>
                </a:cubicBezTo>
                <a:cubicBezTo>
                  <a:pt x="109046" y="188032"/>
                  <a:pt x="118403" y="193080"/>
                  <a:pt x="127040" y="198127"/>
                </a:cubicBezTo>
                <a:cubicBezTo>
                  <a:pt x="134958" y="202814"/>
                  <a:pt x="141436" y="206780"/>
                  <a:pt x="181383" y="206059"/>
                </a:cubicBezTo>
                <a:cubicBezTo>
                  <a:pt x="181383" y="206059"/>
                  <a:pt x="189661" y="205699"/>
                  <a:pt x="195779" y="211467"/>
                </a:cubicBezTo>
                <a:cubicBezTo>
                  <a:pt x="196858" y="212549"/>
                  <a:pt x="197578" y="213631"/>
                  <a:pt x="198298" y="215073"/>
                </a:cubicBezTo>
                <a:cubicBezTo>
                  <a:pt x="211614" y="211107"/>
                  <a:pt x="223490" y="206420"/>
                  <a:pt x="233207" y="202093"/>
                </a:cubicBezTo>
                <a:cubicBezTo>
                  <a:pt x="237885" y="199930"/>
                  <a:pt x="242204" y="198127"/>
                  <a:pt x="245803" y="196685"/>
                </a:cubicBezTo>
                <a:cubicBezTo>
                  <a:pt x="241484" y="188753"/>
                  <a:pt x="238965" y="180100"/>
                  <a:pt x="239325" y="171447"/>
                </a:cubicBezTo>
                <a:cubicBezTo>
                  <a:pt x="240045" y="100782"/>
                  <a:pt x="195059" y="68333"/>
                  <a:pt x="183542" y="61123"/>
                </a:cubicBezTo>
                <a:cubicBezTo>
                  <a:pt x="176705" y="66891"/>
                  <a:pt x="165908" y="70136"/>
                  <a:pt x="154032" y="70136"/>
                </a:cubicBezTo>
                <a:cubicBezTo>
                  <a:pt x="142515" y="70136"/>
                  <a:pt x="131719" y="66891"/>
                  <a:pt x="124881" y="61123"/>
                </a:cubicBezTo>
                <a:close/>
                <a:moveTo>
                  <a:pt x="119483" y="8844"/>
                </a:moveTo>
                <a:cubicBezTo>
                  <a:pt x="117683" y="8123"/>
                  <a:pt x="116244" y="9205"/>
                  <a:pt x="115884" y="9926"/>
                </a:cubicBezTo>
                <a:cubicBezTo>
                  <a:pt x="114444" y="11368"/>
                  <a:pt x="113365" y="13531"/>
                  <a:pt x="114444" y="16416"/>
                </a:cubicBezTo>
                <a:lnTo>
                  <a:pt x="128840" y="53551"/>
                </a:lnTo>
                <a:cubicBezTo>
                  <a:pt x="131719" y="56075"/>
                  <a:pt x="135678" y="58238"/>
                  <a:pt x="140356" y="59680"/>
                </a:cubicBezTo>
                <a:lnTo>
                  <a:pt x="137117" y="35524"/>
                </a:lnTo>
                <a:cubicBezTo>
                  <a:pt x="136757" y="33001"/>
                  <a:pt x="138557" y="30837"/>
                  <a:pt x="140716" y="30477"/>
                </a:cubicBezTo>
                <a:cubicBezTo>
                  <a:pt x="142875" y="30116"/>
                  <a:pt x="145394" y="31919"/>
                  <a:pt x="145394" y="34443"/>
                </a:cubicBezTo>
                <a:lnTo>
                  <a:pt x="149353" y="61483"/>
                </a:lnTo>
                <a:cubicBezTo>
                  <a:pt x="150793" y="61483"/>
                  <a:pt x="152592" y="61844"/>
                  <a:pt x="154032" y="61844"/>
                </a:cubicBezTo>
                <a:cubicBezTo>
                  <a:pt x="155831" y="61844"/>
                  <a:pt x="157271" y="61483"/>
                  <a:pt x="159070" y="61483"/>
                </a:cubicBezTo>
                <a:lnTo>
                  <a:pt x="162669" y="34443"/>
                </a:lnTo>
                <a:cubicBezTo>
                  <a:pt x="163029" y="31919"/>
                  <a:pt x="165188" y="30116"/>
                  <a:pt x="167707" y="30477"/>
                </a:cubicBezTo>
                <a:cubicBezTo>
                  <a:pt x="169867" y="30837"/>
                  <a:pt x="171666" y="33001"/>
                  <a:pt x="171306" y="35524"/>
                </a:cubicBezTo>
                <a:lnTo>
                  <a:pt x="168067" y="59680"/>
                </a:lnTo>
                <a:cubicBezTo>
                  <a:pt x="172746" y="58238"/>
                  <a:pt x="176705" y="56075"/>
                  <a:pt x="179224" y="53551"/>
                </a:cubicBezTo>
                <a:lnTo>
                  <a:pt x="193619" y="16416"/>
                </a:lnTo>
                <a:cubicBezTo>
                  <a:pt x="194699" y="13531"/>
                  <a:pt x="193979" y="11368"/>
                  <a:pt x="192540" y="9926"/>
                </a:cubicBezTo>
                <a:cubicBezTo>
                  <a:pt x="192180" y="9205"/>
                  <a:pt x="190740" y="8123"/>
                  <a:pt x="188581" y="8844"/>
                </a:cubicBezTo>
                <a:lnTo>
                  <a:pt x="168067" y="15695"/>
                </a:lnTo>
                <a:cubicBezTo>
                  <a:pt x="159070" y="18939"/>
                  <a:pt x="149353" y="18939"/>
                  <a:pt x="140356" y="15695"/>
                </a:cubicBezTo>
                <a:lnTo>
                  <a:pt x="119483" y="8844"/>
                </a:lnTo>
                <a:close/>
                <a:moveTo>
                  <a:pt x="122362" y="552"/>
                </a:moveTo>
                <a:lnTo>
                  <a:pt x="142875" y="7763"/>
                </a:lnTo>
                <a:cubicBezTo>
                  <a:pt x="150433" y="10287"/>
                  <a:pt x="157990" y="10287"/>
                  <a:pt x="165548" y="7763"/>
                </a:cubicBezTo>
                <a:lnTo>
                  <a:pt x="186062" y="552"/>
                </a:lnTo>
                <a:cubicBezTo>
                  <a:pt x="190380" y="-890"/>
                  <a:pt x="195419" y="552"/>
                  <a:pt x="199018" y="4157"/>
                </a:cubicBezTo>
                <a:cubicBezTo>
                  <a:pt x="202616" y="8123"/>
                  <a:pt x="204056" y="14252"/>
                  <a:pt x="201897" y="19300"/>
                </a:cubicBezTo>
                <a:lnTo>
                  <a:pt x="188221" y="53912"/>
                </a:lnTo>
                <a:cubicBezTo>
                  <a:pt x="201537" y="62204"/>
                  <a:pt x="248682" y="97537"/>
                  <a:pt x="247962" y="171447"/>
                </a:cubicBezTo>
                <a:cubicBezTo>
                  <a:pt x="247962" y="179379"/>
                  <a:pt x="250121" y="187311"/>
                  <a:pt x="254440" y="194522"/>
                </a:cubicBezTo>
                <a:cubicBezTo>
                  <a:pt x="257679" y="194161"/>
                  <a:pt x="260198" y="194522"/>
                  <a:pt x="262717" y="196325"/>
                </a:cubicBezTo>
                <a:cubicBezTo>
                  <a:pt x="267036" y="199930"/>
                  <a:pt x="268116" y="203896"/>
                  <a:pt x="268476" y="206780"/>
                </a:cubicBezTo>
                <a:cubicBezTo>
                  <a:pt x="268476" y="207862"/>
                  <a:pt x="268116" y="208944"/>
                  <a:pt x="267756" y="210025"/>
                </a:cubicBezTo>
                <a:cubicBezTo>
                  <a:pt x="273154" y="208944"/>
                  <a:pt x="276753" y="208944"/>
                  <a:pt x="279992" y="211828"/>
                </a:cubicBezTo>
                <a:cubicBezTo>
                  <a:pt x="284671" y="215794"/>
                  <a:pt x="285390" y="220120"/>
                  <a:pt x="285390" y="223005"/>
                </a:cubicBezTo>
                <a:cubicBezTo>
                  <a:pt x="285030" y="231658"/>
                  <a:pt x="275673" y="238147"/>
                  <a:pt x="274954" y="238868"/>
                </a:cubicBezTo>
                <a:cubicBezTo>
                  <a:pt x="228528" y="275643"/>
                  <a:pt x="174545" y="285738"/>
                  <a:pt x="129919" y="285738"/>
                </a:cubicBezTo>
                <a:cubicBezTo>
                  <a:pt x="82414" y="285738"/>
                  <a:pt x="45346" y="274201"/>
                  <a:pt x="39948" y="272398"/>
                </a:cubicBezTo>
                <a:lnTo>
                  <a:pt x="4318" y="272398"/>
                </a:lnTo>
                <a:cubicBezTo>
                  <a:pt x="1799" y="272398"/>
                  <a:pt x="0" y="270596"/>
                  <a:pt x="0" y="268072"/>
                </a:cubicBezTo>
                <a:lnTo>
                  <a:pt x="0" y="190195"/>
                </a:lnTo>
                <a:cubicBezTo>
                  <a:pt x="0" y="187672"/>
                  <a:pt x="1799" y="185869"/>
                  <a:pt x="4318" y="185869"/>
                </a:cubicBezTo>
                <a:lnTo>
                  <a:pt x="40667" y="185869"/>
                </a:lnTo>
                <a:cubicBezTo>
                  <a:pt x="46786" y="185869"/>
                  <a:pt x="52544" y="185869"/>
                  <a:pt x="57942" y="185869"/>
                </a:cubicBezTo>
                <a:cubicBezTo>
                  <a:pt x="59382" y="181182"/>
                  <a:pt x="60461" y="176495"/>
                  <a:pt x="60461" y="171447"/>
                </a:cubicBezTo>
                <a:cubicBezTo>
                  <a:pt x="59382" y="97537"/>
                  <a:pt x="106887" y="62204"/>
                  <a:pt x="119843" y="53912"/>
                </a:cubicBezTo>
                <a:lnTo>
                  <a:pt x="106527" y="19300"/>
                </a:lnTo>
                <a:cubicBezTo>
                  <a:pt x="104367" y="14252"/>
                  <a:pt x="105807" y="8123"/>
                  <a:pt x="109406" y="4157"/>
                </a:cubicBezTo>
                <a:cubicBezTo>
                  <a:pt x="112645" y="552"/>
                  <a:pt x="117683" y="-890"/>
                  <a:pt x="122362" y="552"/>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45" name="Freeform 992">
            <a:extLst>
              <a:ext uri="{FF2B5EF4-FFF2-40B4-BE49-F238E27FC236}">
                <a16:creationId xmlns:a16="http://schemas.microsoft.com/office/drawing/2014/main" id="{B100DB2A-5356-B140-86EC-E457B0243E59}"/>
              </a:ext>
            </a:extLst>
          </p:cNvPr>
          <p:cNvSpPr>
            <a:spLocks noChangeAspect="1" noChangeArrowheads="1"/>
          </p:cNvSpPr>
          <p:nvPr/>
        </p:nvSpPr>
        <p:spPr bwMode="auto">
          <a:xfrm>
            <a:off x="11753468" y="5381839"/>
            <a:ext cx="870714" cy="873382"/>
          </a:xfrm>
          <a:custGeom>
            <a:avLst/>
            <a:gdLst>
              <a:gd name="T0" fmla="*/ 859856 w 285390"/>
              <a:gd name="T1" fmla="*/ 921185 h 285390"/>
              <a:gd name="T2" fmla="*/ 87172 w 285390"/>
              <a:gd name="T3" fmla="*/ 921185 h 285390"/>
              <a:gd name="T4" fmla="*/ 348718 w 285390"/>
              <a:gd name="T5" fmla="*/ 844518 h 285390"/>
              <a:gd name="T6" fmla="*/ 348718 w 285390"/>
              <a:gd name="T7" fmla="*/ 844518 h 285390"/>
              <a:gd name="T8" fmla="*/ 687879 w 285390"/>
              <a:gd name="T9" fmla="*/ 921185 h 285390"/>
              <a:gd name="T10" fmla="*/ 257954 w 285390"/>
              <a:gd name="T11" fmla="*/ 758268 h 285390"/>
              <a:gd name="T12" fmla="*/ 435900 w 285390"/>
              <a:gd name="T13" fmla="*/ 595357 h 285390"/>
              <a:gd name="T14" fmla="*/ 229291 w 285390"/>
              <a:gd name="T15" fmla="*/ 700775 h 285390"/>
              <a:gd name="T16" fmla="*/ 894481 w 285390"/>
              <a:gd name="T17" fmla="*/ 518694 h 285390"/>
              <a:gd name="T18" fmla="*/ 918369 w 285390"/>
              <a:gd name="T19" fmla="*/ 518694 h 285390"/>
              <a:gd name="T20" fmla="*/ 665192 w 285390"/>
              <a:gd name="T21" fmla="*/ 604941 h 285390"/>
              <a:gd name="T22" fmla="*/ 488445 w 285390"/>
              <a:gd name="T23" fmla="*/ 440828 h 285390"/>
              <a:gd name="T24" fmla="*/ 357583 w 285390"/>
              <a:gd name="T25" fmla="*/ 315774 h 285390"/>
              <a:gd name="T26" fmla="*/ 131067 w 285390"/>
              <a:gd name="T27" fmla="*/ 285340 h 285390"/>
              <a:gd name="T28" fmla="*/ 115890 w 285390"/>
              <a:gd name="T29" fmla="*/ 301829 h 285390"/>
              <a:gd name="T30" fmla="*/ 831068 w 285390"/>
              <a:gd name="T31" fmla="*/ 204178 h 285390"/>
              <a:gd name="T32" fmla="*/ 814630 w 285390"/>
              <a:gd name="T33" fmla="*/ 190223 h 285390"/>
              <a:gd name="T34" fmla="*/ 586273 w 285390"/>
              <a:gd name="T35" fmla="*/ 220665 h 285390"/>
              <a:gd name="T36" fmla="*/ 241724 w 285390"/>
              <a:gd name="T37" fmla="*/ 163802 h 285390"/>
              <a:gd name="T38" fmla="*/ 304846 w 285390"/>
              <a:gd name="T39" fmla="*/ 230198 h 285390"/>
              <a:gd name="T40" fmla="*/ 241724 w 285390"/>
              <a:gd name="T41" fmla="*/ 219333 h 285390"/>
              <a:gd name="T42" fmla="*/ 309612 w 285390"/>
              <a:gd name="T43" fmla="*/ 352119 h 285390"/>
              <a:gd name="T44" fmla="*/ 241724 w 285390"/>
              <a:gd name="T45" fmla="*/ 442658 h 285390"/>
              <a:gd name="T46" fmla="*/ 178600 w 285390"/>
              <a:gd name="T47" fmla="*/ 376262 h 285390"/>
              <a:gd name="T48" fmla="*/ 241724 w 285390"/>
              <a:gd name="T49" fmla="*/ 387127 h 285390"/>
              <a:gd name="T50" fmla="*/ 173834 w 285390"/>
              <a:gd name="T51" fmla="*/ 254343 h 285390"/>
              <a:gd name="T52" fmla="*/ 241724 w 285390"/>
              <a:gd name="T53" fmla="*/ 163802 h 285390"/>
              <a:gd name="T54" fmla="*/ 243626 w 285390"/>
              <a:gd name="T55" fmla="*/ 480361 h 285390"/>
              <a:gd name="T56" fmla="*/ 700034 w 285390"/>
              <a:gd name="T57" fmla="*/ 63407 h 285390"/>
              <a:gd name="T58" fmla="*/ 763162 w 285390"/>
              <a:gd name="T59" fmla="*/ 130430 h 285390"/>
              <a:gd name="T60" fmla="*/ 700034 w 285390"/>
              <a:gd name="T61" fmla="*/ 119658 h 285390"/>
              <a:gd name="T62" fmla="*/ 767924 w 285390"/>
              <a:gd name="T63" fmla="*/ 251307 h 285390"/>
              <a:gd name="T64" fmla="*/ 700034 w 285390"/>
              <a:gd name="T65" fmla="*/ 342271 h 285390"/>
              <a:gd name="T66" fmla="*/ 635726 w 285390"/>
              <a:gd name="T67" fmla="*/ 274049 h 285390"/>
              <a:gd name="T68" fmla="*/ 700034 w 285390"/>
              <a:gd name="T69" fmla="*/ 286020 h 285390"/>
              <a:gd name="T70" fmla="*/ 632152 w 285390"/>
              <a:gd name="T71" fmla="*/ 154375 h 285390"/>
              <a:gd name="T72" fmla="*/ 700034 w 285390"/>
              <a:gd name="T73" fmla="*/ 63407 h 285390"/>
              <a:gd name="T74" fmla="*/ 703403 w 285390"/>
              <a:gd name="T75" fmla="*/ 384527 h 285390"/>
              <a:gd name="T76" fmla="*/ 703403 w 285390"/>
              <a:gd name="T77" fmla="*/ 0 h 285390"/>
              <a:gd name="T78" fmla="*/ 717740 w 285390"/>
              <a:gd name="T79" fmla="*/ 591763 h 285390"/>
              <a:gd name="T80" fmla="*/ 947028 w 285390"/>
              <a:gd name="T81" fmla="*/ 504317 h 285390"/>
              <a:gd name="T82" fmla="*/ 717740 w 285390"/>
              <a:gd name="T83" fmla="*/ 866080 h 285390"/>
              <a:gd name="T84" fmla="*/ 932702 w 285390"/>
              <a:gd name="T85" fmla="*/ 921185 h 285390"/>
              <a:gd name="T86" fmla="*/ 14320 w 285390"/>
              <a:gd name="T87" fmla="*/ 949932 h 285390"/>
              <a:gd name="T88" fmla="*/ 58509 w 285390"/>
              <a:gd name="T89" fmla="*/ 921185 h 285390"/>
              <a:gd name="T90" fmla="*/ 229291 w 285390"/>
              <a:gd name="T91" fmla="*/ 729522 h 285390"/>
              <a:gd name="T92" fmla="*/ 14320 w 285390"/>
              <a:gd name="T93" fmla="*/ 509108 h 285390"/>
              <a:gd name="T94" fmla="*/ 229291 w 285390"/>
              <a:gd name="T95" fmla="*/ 507907 h 285390"/>
              <a:gd name="T96" fmla="*/ 449037 w 285390"/>
              <a:gd name="T97" fmla="*/ 303067 h 285390"/>
              <a:gd name="T98" fmla="*/ 435900 w 285390"/>
              <a:gd name="T99" fmla="*/ 566610 h 285390"/>
              <a:gd name="T100" fmla="*/ 281840 w 285390"/>
              <a:gd name="T101" fmla="*/ 787021 h 285390"/>
              <a:gd name="T102" fmla="*/ 348718 w 285390"/>
              <a:gd name="T103" fmla="*/ 815771 h 285390"/>
              <a:gd name="T104" fmla="*/ 689078 w 285390"/>
              <a:gd name="T105" fmla="*/ 851710 h 285390"/>
              <a:gd name="T106" fmla="*/ 459783 w 285390"/>
              <a:gd name="T107" fmla="*/ 427649 h 285390"/>
              <a:gd name="T108" fmla="*/ 689078 w 285390"/>
              <a:gd name="T109" fmla="*/ 515096 h 285390"/>
              <a:gd name="T110" fmla="*/ 703403 w 285390"/>
              <a:gd name="T111" fmla="*/ 0 h 28539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5390" h="285390">
                <a:moveTo>
                  <a:pt x="237525" y="259479"/>
                </a:moveTo>
                <a:cubicBezTo>
                  <a:pt x="227449" y="259479"/>
                  <a:pt x="218811" y="267036"/>
                  <a:pt x="216652" y="276753"/>
                </a:cubicBezTo>
                <a:lnTo>
                  <a:pt x="259119" y="276753"/>
                </a:lnTo>
                <a:cubicBezTo>
                  <a:pt x="256959" y="267036"/>
                  <a:pt x="248322" y="259479"/>
                  <a:pt x="237525" y="259479"/>
                </a:cubicBezTo>
                <a:close/>
                <a:moveTo>
                  <a:pt x="47505" y="259479"/>
                </a:moveTo>
                <a:cubicBezTo>
                  <a:pt x="37068" y="259479"/>
                  <a:pt x="28071" y="267036"/>
                  <a:pt x="26271" y="276753"/>
                </a:cubicBezTo>
                <a:lnTo>
                  <a:pt x="68738" y="276753"/>
                </a:lnTo>
                <a:cubicBezTo>
                  <a:pt x="66579" y="267036"/>
                  <a:pt x="57942" y="259479"/>
                  <a:pt x="47505" y="259479"/>
                </a:cubicBezTo>
                <a:close/>
                <a:moveTo>
                  <a:pt x="105087" y="253720"/>
                </a:moveTo>
                <a:cubicBezTo>
                  <a:pt x="91411" y="253720"/>
                  <a:pt x="80254" y="263797"/>
                  <a:pt x="78095" y="276753"/>
                </a:cubicBezTo>
                <a:lnTo>
                  <a:pt x="132079" y="276753"/>
                </a:lnTo>
                <a:cubicBezTo>
                  <a:pt x="129919" y="263797"/>
                  <a:pt x="118763" y="253720"/>
                  <a:pt x="105087" y="253720"/>
                </a:cubicBezTo>
                <a:close/>
                <a:moveTo>
                  <a:pt x="174185" y="247962"/>
                </a:moveTo>
                <a:cubicBezTo>
                  <a:pt x="157631" y="247962"/>
                  <a:pt x="143595" y="260918"/>
                  <a:pt x="141436" y="276753"/>
                </a:cubicBezTo>
                <a:lnTo>
                  <a:pt x="207295" y="276753"/>
                </a:lnTo>
                <a:cubicBezTo>
                  <a:pt x="205136" y="260918"/>
                  <a:pt x="191100" y="247962"/>
                  <a:pt x="174185" y="247962"/>
                </a:cubicBezTo>
                <a:close/>
                <a:moveTo>
                  <a:pt x="131359" y="178864"/>
                </a:moveTo>
                <a:cubicBezTo>
                  <a:pt x="102927" y="178864"/>
                  <a:pt x="80254" y="200457"/>
                  <a:pt x="77735" y="227808"/>
                </a:cubicBezTo>
                <a:lnTo>
                  <a:pt x="84933" y="227808"/>
                </a:lnTo>
                <a:cubicBezTo>
                  <a:pt x="113005" y="227808"/>
                  <a:pt x="136037" y="206215"/>
                  <a:pt x="138197" y="178864"/>
                </a:cubicBezTo>
                <a:lnTo>
                  <a:pt x="131359" y="178864"/>
                </a:lnTo>
                <a:close/>
                <a:moveTo>
                  <a:pt x="8637" y="161589"/>
                </a:moveTo>
                <a:cubicBezTo>
                  <a:pt x="10796" y="188941"/>
                  <a:pt x="33829" y="210534"/>
                  <a:pt x="61900" y="210534"/>
                </a:cubicBezTo>
                <a:lnTo>
                  <a:pt x="69098" y="210534"/>
                </a:lnTo>
                <a:cubicBezTo>
                  <a:pt x="66579" y="183183"/>
                  <a:pt x="43546" y="161589"/>
                  <a:pt x="15835" y="161589"/>
                </a:cubicBezTo>
                <a:lnTo>
                  <a:pt x="8637" y="161589"/>
                </a:lnTo>
                <a:close/>
                <a:moveTo>
                  <a:pt x="269555" y="155831"/>
                </a:moveTo>
                <a:cubicBezTo>
                  <a:pt x="241484" y="155831"/>
                  <a:pt x="218451" y="177424"/>
                  <a:pt x="216292" y="204776"/>
                </a:cubicBezTo>
                <a:lnTo>
                  <a:pt x="223490" y="204776"/>
                </a:lnTo>
                <a:cubicBezTo>
                  <a:pt x="251201" y="204776"/>
                  <a:pt x="274234" y="183183"/>
                  <a:pt x="276753" y="155831"/>
                </a:cubicBezTo>
                <a:lnTo>
                  <a:pt x="269555" y="155831"/>
                </a:lnTo>
                <a:close/>
                <a:moveTo>
                  <a:pt x="147194" y="132439"/>
                </a:moveTo>
                <a:cubicBezTo>
                  <a:pt x="149353" y="160150"/>
                  <a:pt x="172386" y="181743"/>
                  <a:pt x="200457" y="181743"/>
                </a:cubicBezTo>
                <a:lnTo>
                  <a:pt x="207295" y="181743"/>
                </a:lnTo>
                <a:cubicBezTo>
                  <a:pt x="205136" y="154392"/>
                  <a:pt x="182103" y="132439"/>
                  <a:pt x="154032" y="132439"/>
                </a:cubicBezTo>
                <a:lnTo>
                  <a:pt x="147194" y="132439"/>
                </a:lnTo>
                <a:close/>
                <a:moveTo>
                  <a:pt x="107759" y="85725"/>
                </a:moveTo>
                <a:cubicBezTo>
                  <a:pt x="110426" y="85725"/>
                  <a:pt x="112331" y="88011"/>
                  <a:pt x="112331" y="90678"/>
                </a:cubicBezTo>
                <a:cubicBezTo>
                  <a:pt x="112331" y="92964"/>
                  <a:pt x="110426" y="94869"/>
                  <a:pt x="107759" y="94869"/>
                </a:cubicBezTo>
                <a:cubicBezTo>
                  <a:pt x="105473" y="94869"/>
                  <a:pt x="103187" y="92964"/>
                  <a:pt x="103187" y="90678"/>
                </a:cubicBezTo>
                <a:cubicBezTo>
                  <a:pt x="103187" y="88011"/>
                  <a:pt x="105473" y="85725"/>
                  <a:pt x="107759" y="85725"/>
                </a:cubicBezTo>
                <a:close/>
                <a:moveTo>
                  <a:pt x="39497" y="85725"/>
                </a:moveTo>
                <a:cubicBezTo>
                  <a:pt x="41783" y="85725"/>
                  <a:pt x="44069" y="88011"/>
                  <a:pt x="44069" y="90678"/>
                </a:cubicBezTo>
                <a:cubicBezTo>
                  <a:pt x="44069" y="92964"/>
                  <a:pt x="41783" y="94869"/>
                  <a:pt x="39497" y="94869"/>
                </a:cubicBezTo>
                <a:cubicBezTo>
                  <a:pt x="36830" y="94869"/>
                  <a:pt x="34925" y="92964"/>
                  <a:pt x="34925" y="90678"/>
                </a:cubicBezTo>
                <a:cubicBezTo>
                  <a:pt x="34925" y="88011"/>
                  <a:pt x="36830" y="85725"/>
                  <a:pt x="39497" y="85725"/>
                </a:cubicBezTo>
                <a:close/>
                <a:moveTo>
                  <a:pt x="245491" y="57150"/>
                </a:moveTo>
                <a:cubicBezTo>
                  <a:pt x="248539" y="57150"/>
                  <a:pt x="250444" y="59055"/>
                  <a:pt x="250444" y="61341"/>
                </a:cubicBezTo>
                <a:cubicBezTo>
                  <a:pt x="250444" y="64008"/>
                  <a:pt x="248539" y="66294"/>
                  <a:pt x="245491" y="66294"/>
                </a:cubicBezTo>
                <a:cubicBezTo>
                  <a:pt x="243205" y="66294"/>
                  <a:pt x="241300" y="64008"/>
                  <a:pt x="241300" y="61341"/>
                </a:cubicBezTo>
                <a:cubicBezTo>
                  <a:pt x="241300" y="59055"/>
                  <a:pt x="243205" y="57150"/>
                  <a:pt x="245491" y="57150"/>
                </a:cubicBezTo>
                <a:close/>
                <a:moveTo>
                  <a:pt x="176675" y="57150"/>
                </a:moveTo>
                <a:cubicBezTo>
                  <a:pt x="178991" y="57150"/>
                  <a:pt x="180644" y="59055"/>
                  <a:pt x="180644" y="61341"/>
                </a:cubicBezTo>
                <a:cubicBezTo>
                  <a:pt x="180644" y="64008"/>
                  <a:pt x="178991" y="66294"/>
                  <a:pt x="176675" y="66294"/>
                </a:cubicBezTo>
                <a:cubicBezTo>
                  <a:pt x="174691" y="66294"/>
                  <a:pt x="173037" y="64008"/>
                  <a:pt x="173037" y="61341"/>
                </a:cubicBezTo>
                <a:cubicBezTo>
                  <a:pt x="173037" y="59055"/>
                  <a:pt x="174691" y="57150"/>
                  <a:pt x="176675" y="57150"/>
                </a:cubicBezTo>
                <a:close/>
                <a:moveTo>
                  <a:pt x="72845" y="49213"/>
                </a:moveTo>
                <a:cubicBezTo>
                  <a:pt x="75357" y="49213"/>
                  <a:pt x="77152" y="51026"/>
                  <a:pt x="77152" y="53202"/>
                </a:cubicBezTo>
                <a:lnTo>
                  <a:pt x="77152" y="57554"/>
                </a:lnTo>
                <a:cubicBezTo>
                  <a:pt x="83971" y="59005"/>
                  <a:pt x="89355" y="63357"/>
                  <a:pt x="91867" y="69159"/>
                </a:cubicBezTo>
                <a:cubicBezTo>
                  <a:pt x="92944" y="71698"/>
                  <a:pt x="91867" y="74236"/>
                  <a:pt x="89355" y="74962"/>
                </a:cubicBezTo>
                <a:cubicBezTo>
                  <a:pt x="87560" y="76050"/>
                  <a:pt x="84689" y="74962"/>
                  <a:pt x="83971" y="72786"/>
                </a:cubicBezTo>
                <a:cubicBezTo>
                  <a:pt x="82177" y="68434"/>
                  <a:pt x="77870" y="65895"/>
                  <a:pt x="72845" y="65895"/>
                </a:cubicBezTo>
                <a:cubicBezTo>
                  <a:pt x="66384" y="65895"/>
                  <a:pt x="61001" y="70610"/>
                  <a:pt x="61001" y="76412"/>
                </a:cubicBezTo>
                <a:cubicBezTo>
                  <a:pt x="61001" y="83303"/>
                  <a:pt x="65308" y="86567"/>
                  <a:pt x="72845" y="86567"/>
                </a:cubicBezTo>
                <a:cubicBezTo>
                  <a:pt x="87919" y="86567"/>
                  <a:pt x="93303" y="96722"/>
                  <a:pt x="93303" y="105788"/>
                </a:cubicBezTo>
                <a:cubicBezTo>
                  <a:pt x="93303" y="115217"/>
                  <a:pt x="86483" y="122833"/>
                  <a:pt x="77152" y="124646"/>
                </a:cubicBezTo>
                <a:lnTo>
                  <a:pt x="77152" y="128998"/>
                </a:lnTo>
                <a:cubicBezTo>
                  <a:pt x="77152" y="131174"/>
                  <a:pt x="75357" y="132988"/>
                  <a:pt x="72845" y="132988"/>
                </a:cubicBezTo>
                <a:cubicBezTo>
                  <a:pt x="70332" y="132988"/>
                  <a:pt x="68538" y="131174"/>
                  <a:pt x="68538" y="128998"/>
                </a:cubicBezTo>
                <a:lnTo>
                  <a:pt x="68538" y="124646"/>
                </a:lnTo>
                <a:cubicBezTo>
                  <a:pt x="62077" y="123196"/>
                  <a:pt x="56335" y="119206"/>
                  <a:pt x="53822" y="113041"/>
                </a:cubicBezTo>
                <a:cubicBezTo>
                  <a:pt x="52746" y="110503"/>
                  <a:pt x="53822" y="108327"/>
                  <a:pt x="56335" y="107239"/>
                </a:cubicBezTo>
                <a:cubicBezTo>
                  <a:pt x="58488" y="106151"/>
                  <a:pt x="61001" y="107239"/>
                  <a:pt x="61718" y="109415"/>
                </a:cubicBezTo>
                <a:cubicBezTo>
                  <a:pt x="63513" y="113404"/>
                  <a:pt x="68179" y="116305"/>
                  <a:pt x="72845" y="116305"/>
                </a:cubicBezTo>
                <a:cubicBezTo>
                  <a:pt x="79305" y="116305"/>
                  <a:pt x="84689" y="111591"/>
                  <a:pt x="84689" y="105788"/>
                </a:cubicBezTo>
                <a:cubicBezTo>
                  <a:pt x="84689" y="98897"/>
                  <a:pt x="80741" y="95271"/>
                  <a:pt x="72845" y="95271"/>
                </a:cubicBezTo>
                <a:cubicBezTo>
                  <a:pt x="57770" y="95271"/>
                  <a:pt x="52387" y="85842"/>
                  <a:pt x="52387" y="76412"/>
                </a:cubicBezTo>
                <a:cubicBezTo>
                  <a:pt x="52387" y="66983"/>
                  <a:pt x="59206" y="59367"/>
                  <a:pt x="68538" y="57554"/>
                </a:cubicBezTo>
                <a:lnTo>
                  <a:pt x="68538" y="53202"/>
                </a:lnTo>
                <a:cubicBezTo>
                  <a:pt x="68538" y="51026"/>
                  <a:pt x="70332" y="49213"/>
                  <a:pt x="72845" y="49213"/>
                </a:cubicBezTo>
                <a:close/>
                <a:moveTo>
                  <a:pt x="73417" y="37428"/>
                </a:moveTo>
                <a:cubicBezTo>
                  <a:pt x="44266" y="37428"/>
                  <a:pt x="20153" y="61181"/>
                  <a:pt x="20153" y="91051"/>
                </a:cubicBezTo>
                <a:cubicBezTo>
                  <a:pt x="20153" y="120202"/>
                  <a:pt x="44266" y="144315"/>
                  <a:pt x="73417" y="144315"/>
                </a:cubicBezTo>
                <a:cubicBezTo>
                  <a:pt x="102927" y="144315"/>
                  <a:pt x="126680" y="120202"/>
                  <a:pt x="126680" y="91051"/>
                </a:cubicBezTo>
                <a:cubicBezTo>
                  <a:pt x="126680" y="61181"/>
                  <a:pt x="102927" y="37428"/>
                  <a:pt x="73417" y="37428"/>
                </a:cubicBezTo>
                <a:close/>
                <a:moveTo>
                  <a:pt x="210958" y="19050"/>
                </a:moveTo>
                <a:cubicBezTo>
                  <a:pt x="213112" y="19050"/>
                  <a:pt x="215265" y="21207"/>
                  <a:pt x="215265" y="23365"/>
                </a:cubicBezTo>
                <a:lnTo>
                  <a:pt x="215265" y="27679"/>
                </a:lnTo>
                <a:cubicBezTo>
                  <a:pt x="221726" y="29118"/>
                  <a:pt x="227468" y="33073"/>
                  <a:pt x="229981" y="39185"/>
                </a:cubicBezTo>
                <a:cubicBezTo>
                  <a:pt x="230699" y="41343"/>
                  <a:pt x="229622" y="43860"/>
                  <a:pt x="227468" y="44938"/>
                </a:cubicBezTo>
                <a:cubicBezTo>
                  <a:pt x="225315" y="46017"/>
                  <a:pt x="222802" y="44938"/>
                  <a:pt x="221726" y="42781"/>
                </a:cubicBezTo>
                <a:cubicBezTo>
                  <a:pt x="220290" y="38826"/>
                  <a:pt x="215624" y="35949"/>
                  <a:pt x="210958" y="35949"/>
                </a:cubicBezTo>
                <a:cubicBezTo>
                  <a:pt x="204498" y="35949"/>
                  <a:pt x="198755" y="40624"/>
                  <a:pt x="198755" y="46377"/>
                </a:cubicBezTo>
                <a:cubicBezTo>
                  <a:pt x="198755" y="53208"/>
                  <a:pt x="203062" y="56804"/>
                  <a:pt x="210958" y="56804"/>
                </a:cubicBezTo>
                <a:cubicBezTo>
                  <a:pt x="225674" y="56804"/>
                  <a:pt x="231416" y="66512"/>
                  <a:pt x="231416" y="75501"/>
                </a:cubicBezTo>
                <a:cubicBezTo>
                  <a:pt x="231416" y="84850"/>
                  <a:pt x="224238" y="92401"/>
                  <a:pt x="215265" y="94199"/>
                </a:cubicBezTo>
                <a:lnTo>
                  <a:pt x="215265" y="98514"/>
                </a:lnTo>
                <a:cubicBezTo>
                  <a:pt x="215265" y="100671"/>
                  <a:pt x="213112" y="102829"/>
                  <a:pt x="210958" y="102829"/>
                </a:cubicBezTo>
                <a:cubicBezTo>
                  <a:pt x="208446" y="102829"/>
                  <a:pt x="206651" y="100671"/>
                  <a:pt x="206651" y="98514"/>
                </a:cubicBezTo>
                <a:lnTo>
                  <a:pt x="206651" y="93839"/>
                </a:lnTo>
                <a:cubicBezTo>
                  <a:pt x="199832" y="92761"/>
                  <a:pt x="194089" y="88446"/>
                  <a:pt x="191577" y="82333"/>
                </a:cubicBezTo>
                <a:cubicBezTo>
                  <a:pt x="190859" y="80176"/>
                  <a:pt x="191936" y="77659"/>
                  <a:pt x="194089" y="76940"/>
                </a:cubicBezTo>
                <a:cubicBezTo>
                  <a:pt x="196243" y="75861"/>
                  <a:pt x="198755" y="76940"/>
                  <a:pt x="199832" y="79097"/>
                </a:cubicBezTo>
                <a:cubicBezTo>
                  <a:pt x="201268" y="83052"/>
                  <a:pt x="205934" y="85929"/>
                  <a:pt x="210958" y="85929"/>
                </a:cubicBezTo>
                <a:cubicBezTo>
                  <a:pt x="217419" y="85929"/>
                  <a:pt x="222802" y="81254"/>
                  <a:pt x="222802" y="75501"/>
                </a:cubicBezTo>
                <a:cubicBezTo>
                  <a:pt x="222802" y="68670"/>
                  <a:pt x="218854" y="65434"/>
                  <a:pt x="210958" y="65434"/>
                </a:cubicBezTo>
                <a:cubicBezTo>
                  <a:pt x="195884" y="65434"/>
                  <a:pt x="190500" y="55366"/>
                  <a:pt x="190500" y="46377"/>
                </a:cubicBezTo>
                <a:cubicBezTo>
                  <a:pt x="190500" y="37388"/>
                  <a:pt x="197320" y="29477"/>
                  <a:pt x="206651" y="27679"/>
                </a:cubicBezTo>
                <a:lnTo>
                  <a:pt x="206651" y="23365"/>
                </a:lnTo>
                <a:cubicBezTo>
                  <a:pt x="206651" y="21207"/>
                  <a:pt x="208446" y="19050"/>
                  <a:pt x="210958" y="19050"/>
                </a:cubicBezTo>
                <a:close/>
                <a:moveTo>
                  <a:pt x="211973" y="8637"/>
                </a:moveTo>
                <a:cubicBezTo>
                  <a:pt x="182463" y="8637"/>
                  <a:pt x="158350" y="32750"/>
                  <a:pt x="158350" y="61900"/>
                </a:cubicBezTo>
                <a:cubicBezTo>
                  <a:pt x="158350" y="91411"/>
                  <a:pt x="182463" y="115524"/>
                  <a:pt x="211973" y="115524"/>
                </a:cubicBezTo>
                <a:cubicBezTo>
                  <a:pt x="241124" y="115524"/>
                  <a:pt x="265237" y="91411"/>
                  <a:pt x="265237" y="61900"/>
                </a:cubicBezTo>
                <a:cubicBezTo>
                  <a:pt x="265237" y="32750"/>
                  <a:pt x="241124" y="8637"/>
                  <a:pt x="211973" y="8637"/>
                </a:cubicBezTo>
                <a:close/>
                <a:moveTo>
                  <a:pt x="211973" y="0"/>
                </a:moveTo>
                <a:cubicBezTo>
                  <a:pt x="245803" y="0"/>
                  <a:pt x="273874" y="28071"/>
                  <a:pt x="273874" y="61900"/>
                </a:cubicBezTo>
                <a:cubicBezTo>
                  <a:pt x="273874" y="94650"/>
                  <a:pt x="248322" y="121642"/>
                  <a:pt x="216292" y="123801"/>
                </a:cubicBezTo>
                <a:lnTo>
                  <a:pt x="216292" y="177784"/>
                </a:lnTo>
                <a:cubicBezTo>
                  <a:pt x="226729" y="159430"/>
                  <a:pt x="246882" y="147194"/>
                  <a:pt x="269555" y="147194"/>
                </a:cubicBezTo>
                <a:lnTo>
                  <a:pt x="281072" y="147194"/>
                </a:lnTo>
                <a:cubicBezTo>
                  <a:pt x="283231" y="147194"/>
                  <a:pt x="285390" y="148993"/>
                  <a:pt x="285390" y="151513"/>
                </a:cubicBezTo>
                <a:cubicBezTo>
                  <a:pt x="285390" y="185702"/>
                  <a:pt x="257679" y="213413"/>
                  <a:pt x="223490" y="213413"/>
                </a:cubicBezTo>
                <a:lnTo>
                  <a:pt x="216292" y="213413"/>
                </a:lnTo>
                <a:lnTo>
                  <a:pt x="216292" y="260198"/>
                </a:lnTo>
                <a:cubicBezTo>
                  <a:pt x="221690" y="254440"/>
                  <a:pt x="229248" y="250841"/>
                  <a:pt x="237525" y="250841"/>
                </a:cubicBezTo>
                <a:cubicBezTo>
                  <a:pt x="253001" y="250841"/>
                  <a:pt x="265597" y="261998"/>
                  <a:pt x="267756" y="276753"/>
                </a:cubicBezTo>
                <a:lnTo>
                  <a:pt x="281072" y="276753"/>
                </a:lnTo>
                <a:cubicBezTo>
                  <a:pt x="283231" y="276753"/>
                  <a:pt x="285390" y="278912"/>
                  <a:pt x="285390" y="281072"/>
                </a:cubicBezTo>
                <a:cubicBezTo>
                  <a:pt x="285390" y="283591"/>
                  <a:pt x="283231" y="285390"/>
                  <a:pt x="281072" y="285390"/>
                </a:cubicBezTo>
                <a:lnTo>
                  <a:pt x="4318" y="285390"/>
                </a:lnTo>
                <a:cubicBezTo>
                  <a:pt x="1799" y="285390"/>
                  <a:pt x="0" y="283591"/>
                  <a:pt x="0" y="281072"/>
                </a:cubicBezTo>
                <a:cubicBezTo>
                  <a:pt x="0" y="278912"/>
                  <a:pt x="1799" y="276753"/>
                  <a:pt x="4318" y="276753"/>
                </a:cubicBezTo>
                <a:lnTo>
                  <a:pt x="17634" y="276753"/>
                </a:lnTo>
                <a:cubicBezTo>
                  <a:pt x="19794" y="261998"/>
                  <a:pt x="32390" y="250841"/>
                  <a:pt x="47505" y="250841"/>
                </a:cubicBezTo>
                <a:cubicBezTo>
                  <a:pt x="55782" y="250841"/>
                  <a:pt x="63340" y="254440"/>
                  <a:pt x="69098" y="260198"/>
                </a:cubicBezTo>
                <a:lnTo>
                  <a:pt x="69098" y="219171"/>
                </a:lnTo>
                <a:lnTo>
                  <a:pt x="61900" y="219171"/>
                </a:lnTo>
                <a:cubicBezTo>
                  <a:pt x="27711" y="219171"/>
                  <a:pt x="0" y="191460"/>
                  <a:pt x="0" y="156911"/>
                </a:cubicBezTo>
                <a:cubicBezTo>
                  <a:pt x="0" y="154752"/>
                  <a:pt x="1799" y="152952"/>
                  <a:pt x="4318" y="152952"/>
                </a:cubicBezTo>
                <a:lnTo>
                  <a:pt x="15835" y="152952"/>
                </a:lnTo>
                <a:cubicBezTo>
                  <a:pt x="38148" y="152952"/>
                  <a:pt x="58301" y="165188"/>
                  <a:pt x="69098" y="183183"/>
                </a:cubicBezTo>
                <a:lnTo>
                  <a:pt x="69098" y="152592"/>
                </a:lnTo>
                <a:cubicBezTo>
                  <a:pt x="37068" y="150433"/>
                  <a:pt x="11516" y="123441"/>
                  <a:pt x="11516" y="91051"/>
                </a:cubicBezTo>
                <a:cubicBezTo>
                  <a:pt x="11516" y="56862"/>
                  <a:pt x="39227" y="28791"/>
                  <a:pt x="73417" y="28791"/>
                </a:cubicBezTo>
                <a:cubicBezTo>
                  <a:pt x="107606" y="28791"/>
                  <a:pt x="135318" y="56862"/>
                  <a:pt x="135318" y="91051"/>
                </a:cubicBezTo>
                <a:cubicBezTo>
                  <a:pt x="135318" y="123441"/>
                  <a:pt x="110126" y="150433"/>
                  <a:pt x="77735" y="152592"/>
                </a:cubicBezTo>
                <a:lnTo>
                  <a:pt x="77735" y="200457"/>
                </a:lnTo>
                <a:cubicBezTo>
                  <a:pt x="88532" y="182463"/>
                  <a:pt x="108326" y="170227"/>
                  <a:pt x="131359" y="170227"/>
                </a:cubicBezTo>
                <a:lnTo>
                  <a:pt x="142515" y="170227"/>
                </a:lnTo>
                <a:cubicBezTo>
                  <a:pt x="145035" y="170227"/>
                  <a:pt x="146834" y="172026"/>
                  <a:pt x="146834" y="174545"/>
                </a:cubicBezTo>
                <a:cubicBezTo>
                  <a:pt x="146834" y="208734"/>
                  <a:pt x="119123" y="236446"/>
                  <a:pt x="84933" y="236446"/>
                </a:cubicBezTo>
                <a:lnTo>
                  <a:pt x="77735" y="236446"/>
                </a:lnTo>
                <a:lnTo>
                  <a:pt x="77735" y="257679"/>
                </a:lnTo>
                <a:cubicBezTo>
                  <a:pt x="84573" y="250121"/>
                  <a:pt x="94290" y="245083"/>
                  <a:pt x="105087" y="245083"/>
                </a:cubicBezTo>
                <a:cubicBezTo>
                  <a:pt x="118763" y="245083"/>
                  <a:pt x="130279" y="252641"/>
                  <a:pt x="136397" y="263797"/>
                </a:cubicBezTo>
                <a:cubicBezTo>
                  <a:pt x="143235" y="249402"/>
                  <a:pt x="157631" y="239325"/>
                  <a:pt x="174185" y="239325"/>
                </a:cubicBezTo>
                <a:cubicBezTo>
                  <a:pt x="187861" y="239325"/>
                  <a:pt x="199737" y="245803"/>
                  <a:pt x="207655" y="255880"/>
                </a:cubicBezTo>
                <a:lnTo>
                  <a:pt x="207655" y="190380"/>
                </a:lnTo>
                <a:lnTo>
                  <a:pt x="200457" y="190380"/>
                </a:lnTo>
                <a:cubicBezTo>
                  <a:pt x="165908" y="190380"/>
                  <a:pt x="138557" y="162669"/>
                  <a:pt x="138557" y="128480"/>
                </a:cubicBezTo>
                <a:cubicBezTo>
                  <a:pt x="138557" y="125960"/>
                  <a:pt x="140356" y="124161"/>
                  <a:pt x="142515" y="124161"/>
                </a:cubicBezTo>
                <a:lnTo>
                  <a:pt x="154032" y="124161"/>
                </a:lnTo>
                <a:cubicBezTo>
                  <a:pt x="176705" y="124161"/>
                  <a:pt x="196858" y="136397"/>
                  <a:pt x="207655" y="154752"/>
                </a:cubicBezTo>
                <a:lnTo>
                  <a:pt x="207655" y="123801"/>
                </a:lnTo>
                <a:cubicBezTo>
                  <a:pt x="175265" y="121642"/>
                  <a:pt x="149713" y="94650"/>
                  <a:pt x="149713" y="61900"/>
                </a:cubicBezTo>
                <a:cubicBezTo>
                  <a:pt x="149713" y="28071"/>
                  <a:pt x="177784" y="0"/>
                  <a:pt x="211973"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46" name="Freeform 1003">
            <a:extLst>
              <a:ext uri="{FF2B5EF4-FFF2-40B4-BE49-F238E27FC236}">
                <a16:creationId xmlns:a16="http://schemas.microsoft.com/office/drawing/2014/main" id="{63B4527D-62C1-CB4D-9FC1-7BA7BB6D84C9}"/>
              </a:ext>
            </a:extLst>
          </p:cNvPr>
          <p:cNvSpPr>
            <a:spLocks noChangeAspect="1" noChangeArrowheads="1"/>
          </p:cNvSpPr>
          <p:nvPr/>
        </p:nvSpPr>
        <p:spPr bwMode="auto">
          <a:xfrm>
            <a:off x="11773249" y="7982038"/>
            <a:ext cx="827978" cy="870712"/>
          </a:xfrm>
          <a:custGeom>
            <a:avLst/>
            <a:gdLst>
              <a:gd name="T0" fmla="*/ 499922 w 271103"/>
              <a:gd name="T1" fmla="*/ 869814 h 285391"/>
              <a:gd name="T2" fmla="*/ 473333 w 271103"/>
              <a:gd name="T3" fmla="*/ 879929 h 285391"/>
              <a:gd name="T4" fmla="*/ 187940 w 271103"/>
              <a:gd name="T5" fmla="*/ 858433 h 285391"/>
              <a:gd name="T6" fmla="*/ 206632 w 271103"/>
              <a:gd name="T7" fmla="*/ 879929 h 285391"/>
              <a:gd name="T8" fmla="*/ 184651 w 271103"/>
              <a:gd name="T9" fmla="*/ 869814 h 285391"/>
              <a:gd name="T10" fmla="*/ 357477 w 271103"/>
              <a:gd name="T11" fmla="*/ 866548 h 285391"/>
              <a:gd name="T12" fmla="*/ 343552 w 271103"/>
              <a:gd name="T13" fmla="*/ 853381 h 285391"/>
              <a:gd name="T14" fmla="*/ 109846 w 271103"/>
              <a:gd name="T15" fmla="*/ 918378 h 285391"/>
              <a:gd name="T16" fmla="*/ 650711 w 271103"/>
              <a:gd name="T17" fmla="*/ 813423 h 285391"/>
              <a:gd name="T18" fmla="*/ 292471 w 271103"/>
              <a:gd name="T19" fmla="*/ 470876 h 285391"/>
              <a:gd name="T20" fmla="*/ 340281 w 271103"/>
              <a:gd name="T21" fmla="*/ 423508 h 285391"/>
              <a:gd name="T22" fmla="*/ 340281 w 271103"/>
              <a:gd name="T23" fmla="*/ 546663 h 285391"/>
              <a:gd name="T24" fmla="*/ 342233 w 271103"/>
              <a:gd name="T25" fmla="*/ 345772 h 285391"/>
              <a:gd name="T26" fmla="*/ 456842 w 271103"/>
              <a:gd name="T27" fmla="*/ 532322 h 285391"/>
              <a:gd name="T28" fmla="*/ 609655 w 271103"/>
              <a:gd name="T29" fmla="*/ 493113 h 285391"/>
              <a:gd name="T30" fmla="*/ 688443 w 271103"/>
              <a:gd name="T31" fmla="*/ 493113 h 285391"/>
              <a:gd name="T32" fmla="*/ 767240 w 271103"/>
              <a:gd name="T33" fmla="*/ 491920 h 285391"/>
              <a:gd name="T34" fmla="*/ 866325 w 271103"/>
              <a:gd name="T35" fmla="*/ 470533 h 285391"/>
              <a:gd name="T36" fmla="*/ 456842 w 271103"/>
              <a:gd name="T37" fmla="*/ 414688 h 285391"/>
              <a:gd name="T38" fmla="*/ 477135 w 271103"/>
              <a:gd name="T39" fmla="*/ 394490 h 285391"/>
              <a:gd name="T40" fmla="*/ 896171 w 271103"/>
              <a:gd name="T41" fmla="*/ 461029 h 285391"/>
              <a:gd name="T42" fmla="*/ 836480 w 271103"/>
              <a:gd name="T43" fmla="*/ 540638 h 285391"/>
              <a:gd name="T44" fmla="*/ 788726 w 271103"/>
              <a:gd name="T45" fmla="*/ 512121 h 285391"/>
              <a:gd name="T46" fmla="*/ 737392 w 271103"/>
              <a:gd name="T47" fmla="*/ 541828 h 285391"/>
              <a:gd name="T48" fmla="*/ 659794 w 271103"/>
              <a:gd name="T49" fmla="*/ 541828 h 285391"/>
              <a:gd name="T50" fmla="*/ 584580 w 271103"/>
              <a:gd name="T51" fmla="*/ 553709 h 285391"/>
              <a:gd name="T52" fmla="*/ 184651 w 271103"/>
              <a:gd name="T53" fmla="*/ 474100 h 285391"/>
              <a:gd name="T54" fmla="*/ 520345 w 271103"/>
              <a:gd name="T55" fmla="*/ 298208 h 285391"/>
              <a:gd name="T56" fmla="*/ 347003 w 271103"/>
              <a:gd name="T57" fmla="*/ 255191 h 285391"/>
              <a:gd name="T58" fmla="*/ 192923 w 271103"/>
              <a:gd name="T59" fmla="*/ 623217 h 285391"/>
              <a:gd name="T60" fmla="*/ 520345 w 271103"/>
              <a:gd name="T61" fmla="*/ 643528 h 285391"/>
              <a:gd name="T62" fmla="*/ 100236 w 271103"/>
              <a:gd name="T63" fmla="*/ 471469 h 285391"/>
              <a:gd name="T64" fmla="*/ 475441 w 271103"/>
              <a:gd name="T65" fmla="*/ 68483 h 285391"/>
              <a:gd name="T66" fmla="*/ 458982 w 271103"/>
              <a:gd name="T67" fmla="*/ 82382 h 285391"/>
              <a:gd name="T68" fmla="*/ 405466 w 271103"/>
              <a:gd name="T69" fmla="*/ 68483 h 285391"/>
              <a:gd name="T70" fmla="*/ 272730 w 271103"/>
              <a:gd name="T71" fmla="*/ 98830 h 285391"/>
              <a:gd name="T72" fmla="*/ 109846 w 271103"/>
              <a:gd name="T73" fmla="*/ 29812 h 285391"/>
              <a:gd name="T74" fmla="*/ 650711 w 271103"/>
              <a:gd name="T75" fmla="*/ 134771 h 285391"/>
              <a:gd name="T76" fmla="*/ 109846 w 271103"/>
              <a:gd name="T77" fmla="*/ 29812 h 285391"/>
              <a:gd name="T78" fmla="*/ 679368 w 271103"/>
              <a:gd name="T79" fmla="*/ 110920 h 285391"/>
              <a:gd name="T80" fmla="*/ 650711 w 271103"/>
              <a:gd name="T81" fmla="*/ 349460 h 285391"/>
              <a:gd name="T82" fmla="*/ 28645 w 271103"/>
              <a:gd name="T83" fmla="*/ 784800 h 285391"/>
              <a:gd name="T84" fmla="*/ 665040 w 271103"/>
              <a:gd name="T85" fmla="*/ 571307 h 285391"/>
              <a:gd name="T86" fmla="*/ 569523 w 271103"/>
              <a:gd name="T87" fmla="*/ 947005 h 285391"/>
              <a:gd name="T88" fmla="*/ 0 w 271103"/>
              <a:gd name="T89" fmla="*/ 110920 h 2853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1103" h="285391">
                <a:moveTo>
                  <a:pt x="142430" y="258699"/>
                </a:moveTo>
                <a:cubicBezTo>
                  <a:pt x="144335" y="257175"/>
                  <a:pt x="147002" y="257175"/>
                  <a:pt x="148907" y="258699"/>
                </a:cubicBezTo>
                <a:cubicBezTo>
                  <a:pt x="150050" y="259461"/>
                  <a:pt x="150431" y="260604"/>
                  <a:pt x="150431" y="262128"/>
                </a:cubicBezTo>
                <a:cubicBezTo>
                  <a:pt x="150431" y="263271"/>
                  <a:pt x="150050" y="264414"/>
                  <a:pt x="148907" y="265176"/>
                </a:cubicBezTo>
                <a:cubicBezTo>
                  <a:pt x="148145" y="265938"/>
                  <a:pt x="147002" y="266319"/>
                  <a:pt x="145478" y="266319"/>
                </a:cubicBezTo>
                <a:cubicBezTo>
                  <a:pt x="144335" y="266319"/>
                  <a:pt x="143192" y="265938"/>
                  <a:pt x="142430" y="265176"/>
                </a:cubicBezTo>
                <a:cubicBezTo>
                  <a:pt x="141668" y="264414"/>
                  <a:pt x="141287" y="263271"/>
                  <a:pt x="141287" y="262128"/>
                </a:cubicBezTo>
                <a:cubicBezTo>
                  <a:pt x="141287" y="260604"/>
                  <a:pt x="141668" y="259461"/>
                  <a:pt x="142430" y="258699"/>
                </a:cubicBezTo>
                <a:close/>
                <a:moveTo>
                  <a:pt x="56554" y="258699"/>
                </a:moveTo>
                <a:cubicBezTo>
                  <a:pt x="58208" y="257175"/>
                  <a:pt x="60523" y="257175"/>
                  <a:pt x="62177" y="258699"/>
                </a:cubicBezTo>
                <a:cubicBezTo>
                  <a:pt x="62838" y="259461"/>
                  <a:pt x="63169" y="260604"/>
                  <a:pt x="63169" y="262128"/>
                </a:cubicBezTo>
                <a:cubicBezTo>
                  <a:pt x="63169" y="263271"/>
                  <a:pt x="62838" y="264414"/>
                  <a:pt x="62177" y="265176"/>
                </a:cubicBezTo>
                <a:cubicBezTo>
                  <a:pt x="61515" y="265938"/>
                  <a:pt x="60523" y="266319"/>
                  <a:pt x="59200" y="266319"/>
                </a:cubicBezTo>
                <a:cubicBezTo>
                  <a:pt x="58208" y="266319"/>
                  <a:pt x="57216" y="265938"/>
                  <a:pt x="56554" y="265176"/>
                </a:cubicBezTo>
                <a:cubicBezTo>
                  <a:pt x="55893" y="264414"/>
                  <a:pt x="55562" y="263271"/>
                  <a:pt x="55562" y="262128"/>
                </a:cubicBezTo>
                <a:cubicBezTo>
                  <a:pt x="55562" y="260985"/>
                  <a:pt x="55893" y="259461"/>
                  <a:pt x="56554" y="258699"/>
                </a:cubicBezTo>
                <a:close/>
                <a:moveTo>
                  <a:pt x="103378" y="257175"/>
                </a:moveTo>
                <a:cubicBezTo>
                  <a:pt x="105664" y="257175"/>
                  <a:pt x="107569" y="258829"/>
                  <a:pt x="107569" y="261144"/>
                </a:cubicBezTo>
                <a:cubicBezTo>
                  <a:pt x="107569" y="263129"/>
                  <a:pt x="105664" y="264782"/>
                  <a:pt x="103378" y="264782"/>
                </a:cubicBezTo>
                <a:cubicBezTo>
                  <a:pt x="100330" y="264782"/>
                  <a:pt x="98425" y="263129"/>
                  <a:pt x="98425" y="261144"/>
                </a:cubicBezTo>
                <a:cubicBezTo>
                  <a:pt x="98425" y="258829"/>
                  <a:pt x="100330" y="257175"/>
                  <a:pt x="103378" y="257175"/>
                </a:cubicBezTo>
                <a:close/>
                <a:moveTo>
                  <a:pt x="8622" y="245134"/>
                </a:moveTo>
                <a:lnTo>
                  <a:pt x="8622" y="252323"/>
                </a:lnTo>
                <a:cubicBezTo>
                  <a:pt x="8622" y="265622"/>
                  <a:pt x="19760" y="276764"/>
                  <a:pt x="33053" y="276764"/>
                </a:cubicBezTo>
                <a:lnTo>
                  <a:pt x="171375" y="276764"/>
                </a:lnTo>
                <a:cubicBezTo>
                  <a:pt x="184668" y="276764"/>
                  <a:pt x="195805" y="265622"/>
                  <a:pt x="195805" y="252323"/>
                </a:cubicBezTo>
                <a:lnTo>
                  <a:pt x="195805" y="245134"/>
                </a:lnTo>
                <a:lnTo>
                  <a:pt x="8622" y="245134"/>
                </a:lnTo>
                <a:close/>
                <a:moveTo>
                  <a:pt x="102394" y="127628"/>
                </a:moveTo>
                <a:cubicBezTo>
                  <a:pt x="94121" y="127628"/>
                  <a:pt x="88007" y="133695"/>
                  <a:pt x="88007" y="141903"/>
                </a:cubicBezTo>
                <a:cubicBezTo>
                  <a:pt x="88007" y="149755"/>
                  <a:pt x="94121" y="156178"/>
                  <a:pt x="102394" y="156178"/>
                </a:cubicBezTo>
                <a:cubicBezTo>
                  <a:pt x="109947" y="156178"/>
                  <a:pt x="116780" y="149755"/>
                  <a:pt x="116780" y="141903"/>
                </a:cubicBezTo>
                <a:cubicBezTo>
                  <a:pt x="116780" y="133695"/>
                  <a:pt x="109947" y="127628"/>
                  <a:pt x="102394" y="127628"/>
                </a:cubicBezTo>
                <a:close/>
                <a:moveTo>
                  <a:pt x="102394" y="119063"/>
                </a:moveTo>
                <a:cubicBezTo>
                  <a:pt x="114982" y="119063"/>
                  <a:pt x="125053" y="129056"/>
                  <a:pt x="125053" y="141903"/>
                </a:cubicBezTo>
                <a:cubicBezTo>
                  <a:pt x="125053" y="154394"/>
                  <a:pt x="114982" y="164743"/>
                  <a:pt x="102394" y="164743"/>
                </a:cubicBezTo>
                <a:cubicBezTo>
                  <a:pt x="89446" y="164743"/>
                  <a:pt x="79375" y="154394"/>
                  <a:pt x="79375" y="141903"/>
                </a:cubicBezTo>
                <a:cubicBezTo>
                  <a:pt x="79375" y="129056"/>
                  <a:pt x="89446" y="119063"/>
                  <a:pt x="102394" y="119063"/>
                </a:cubicBezTo>
                <a:close/>
                <a:moveTo>
                  <a:pt x="102981" y="104202"/>
                </a:moveTo>
                <a:cubicBezTo>
                  <a:pt x="81427" y="104202"/>
                  <a:pt x="63824" y="121390"/>
                  <a:pt x="63824" y="142875"/>
                </a:cubicBezTo>
                <a:cubicBezTo>
                  <a:pt x="63824" y="164360"/>
                  <a:pt x="81427" y="181548"/>
                  <a:pt x="102981" y="181548"/>
                </a:cubicBezTo>
                <a:cubicBezTo>
                  <a:pt x="117351" y="181548"/>
                  <a:pt x="130642" y="173312"/>
                  <a:pt x="137468" y="160421"/>
                </a:cubicBezTo>
                <a:cubicBezTo>
                  <a:pt x="138186" y="158989"/>
                  <a:pt x="139623" y="158273"/>
                  <a:pt x="141060" y="158273"/>
                </a:cubicBezTo>
                <a:lnTo>
                  <a:pt x="174110" y="158273"/>
                </a:lnTo>
                <a:lnTo>
                  <a:pt x="183450" y="148605"/>
                </a:lnTo>
                <a:cubicBezTo>
                  <a:pt x="187042" y="145382"/>
                  <a:pt x="192790" y="145382"/>
                  <a:pt x="196023" y="148605"/>
                </a:cubicBezTo>
                <a:lnTo>
                  <a:pt x="201411" y="153976"/>
                </a:lnTo>
                <a:lnTo>
                  <a:pt x="207159" y="148605"/>
                </a:lnTo>
                <a:cubicBezTo>
                  <a:pt x="210392" y="145382"/>
                  <a:pt x="216140" y="145382"/>
                  <a:pt x="219373" y="148605"/>
                </a:cubicBezTo>
                <a:lnTo>
                  <a:pt x="225121" y="153976"/>
                </a:lnTo>
                <a:lnTo>
                  <a:pt x="230869" y="148246"/>
                </a:lnTo>
                <a:cubicBezTo>
                  <a:pt x="234102" y="145024"/>
                  <a:pt x="239850" y="145024"/>
                  <a:pt x="243442" y="148246"/>
                </a:cubicBezTo>
                <a:lnTo>
                  <a:pt x="248830" y="153618"/>
                </a:lnTo>
                <a:lnTo>
                  <a:pt x="260685" y="141801"/>
                </a:lnTo>
                <a:lnTo>
                  <a:pt x="245957" y="127478"/>
                </a:lnTo>
                <a:lnTo>
                  <a:pt x="141060" y="127478"/>
                </a:lnTo>
                <a:cubicBezTo>
                  <a:pt x="139623" y="127478"/>
                  <a:pt x="138186" y="126403"/>
                  <a:pt x="137468" y="124971"/>
                </a:cubicBezTo>
                <a:cubicBezTo>
                  <a:pt x="130642" y="112080"/>
                  <a:pt x="117351" y="104202"/>
                  <a:pt x="102981" y="104202"/>
                </a:cubicBezTo>
                <a:close/>
                <a:moveTo>
                  <a:pt x="102981" y="95250"/>
                </a:moveTo>
                <a:cubicBezTo>
                  <a:pt x="119506" y="95250"/>
                  <a:pt x="135312" y="104202"/>
                  <a:pt x="143575" y="118884"/>
                </a:cubicBezTo>
                <a:lnTo>
                  <a:pt x="247753" y="118884"/>
                </a:lnTo>
                <a:cubicBezTo>
                  <a:pt x="248830" y="118884"/>
                  <a:pt x="249908" y="119242"/>
                  <a:pt x="250627" y="119958"/>
                </a:cubicBezTo>
                <a:lnTo>
                  <a:pt x="269666" y="138936"/>
                </a:lnTo>
                <a:cubicBezTo>
                  <a:pt x="270385" y="140011"/>
                  <a:pt x="271103" y="140727"/>
                  <a:pt x="271103" y="141801"/>
                </a:cubicBezTo>
                <a:cubicBezTo>
                  <a:pt x="271103" y="143233"/>
                  <a:pt x="270385" y="144308"/>
                  <a:pt x="269666" y="145024"/>
                </a:cubicBezTo>
                <a:lnTo>
                  <a:pt x="251704" y="162928"/>
                </a:lnTo>
                <a:cubicBezTo>
                  <a:pt x="250986" y="163644"/>
                  <a:pt x="249908" y="164002"/>
                  <a:pt x="248830" y="164002"/>
                </a:cubicBezTo>
                <a:cubicBezTo>
                  <a:pt x="247753" y="164002"/>
                  <a:pt x="246316" y="163644"/>
                  <a:pt x="245957" y="162928"/>
                </a:cubicBezTo>
                <a:lnTo>
                  <a:pt x="237335" y="154334"/>
                </a:lnTo>
                <a:lnTo>
                  <a:pt x="233743" y="157557"/>
                </a:lnTo>
                <a:lnTo>
                  <a:pt x="227995" y="163286"/>
                </a:lnTo>
                <a:cubicBezTo>
                  <a:pt x="226558" y="164718"/>
                  <a:pt x="223684" y="164718"/>
                  <a:pt x="221888" y="163286"/>
                </a:cubicBezTo>
                <a:lnTo>
                  <a:pt x="213266" y="154692"/>
                </a:lnTo>
                <a:lnTo>
                  <a:pt x="204645" y="163286"/>
                </a:lnTo>
                <a:cubicBezTo>
                  <a:pt x="202848" y="164718"/>
                  <a:pt x="200334" y="164718"/>
                  <a:pt x="198538" y="163286"/>
                </a:cubicBezTo>
                <a:lnTo>
                  <a:pt x="189916" y="154692"/>
                </a:lnTo>
                <a:lnTo>
                  <a:pt x="179139" y="165434"/>
                </a:lnTo>
                <a:cubicBezTo>
                  <a:pt x="178061" y="166151"/>
                  <a:pt x="176984" y="166867"/>
                  <a:pt x="175906" y="166867"/>
                </a:cubicBezTo>
                <a:lnTo>
                  <a:pt x="143575" y="166867"/>
                </a:lnTo>
                <a:cubicBezTo>
                  <a:pt x="135312" y="181190"/>
                  <a:pt x="119506" y="190142"/>
                  <a:pt x="102981" y="190142"/>
                </a:cubicBezTo>
                <a:cubicBezTo>
                  <a:pt x="76757" y="190142"/>
                  <a:pt x="55562" y="169015"/>
                  <a:pt x="55562" y="142875"/>
                </a:cubicBezTo>
                <a:cubicBezTo>
                  <a:pt x="55562" y="116735"/>
                  <a:pt x="76757" y="95250"/>
                  <a:pt x="102981" y="95250"/>
                </a:cubicBezTo>
                <a:close/>
                <a:moveTo>
                  <a:pt x="104417" y="68263"/>
                </a:moveTo>
                <a:cubicBezTo>
                  <a:pt x="123977" y="68263"/>
                  <a:pt x="142450" y="75825"/>
                  <a:pt x="156577" y="89869"/>
                </a:cubicBezTo>
                <a:cubicBezTo>
                  <a:pt x="158388" y="91669"/>
                  <a:pt x="158388" y="94190"/>
                  <a:pt x="156577" y="95990"/>
                </a:cubicBezTo>
                <a:cubicBezTo>
                  <a:pt x="154766" y="97791"/>
                  <a:pt x="152230" y="97791"/>
                  <a:pt x="150419" y="95990"/>
                </a:cubicBezTo>
                <a:cubicBezTo>
                  <a:pt x="138104" y="83747"/>
                  <a:pt x="121804" y="76905"/>
                  <a:pt x="104417" y="76905"/>
                </a:cubicBezTo>
                <a:cubicBezTo>
                  <a:pt x="86669" y="76905"/>
                  <a:pt x="70368" y="83747"/>
                  <a:pt x="58053" y="95990"/>
                </a:cubicBezTo>
                <a:cubicBezTo>
                  <a:pt x="45737" y="108233"/>
                  <a:pt x="38855" y="124797"/>
                  <a:pt x="38855" y="142082"/>
                </a:cubicBezTo>
                <a:cubicBezTo>
                  <a:pt x="38855" y="159366"/>
                  <a:pt x="45737" y="175570"/>
                  <a:pt x="58053" y="187813"/>
                </a:cubicBezTo>
                <a:cubicBezTo>
                  <a:pt x="83409" y="213380"/>
                  <a:pt x="124702" y="213380"/>
                  <a:pt x="150419" y="187813"/>
                </a:cubicBezTo>
                <a:cubicBezTo>
                  <a:pt x="152230" y="186013"/>
                  <a:pt x="154766" y="186013"/>
                  <a:pt x="156577" y="187813"/>
                </a:cubicBezTo>
                <a:cubicBezTo>
                  <a:pt x="158388" y="189614"/>
                  <a:pt x="158388" y="192134"/>
                  <a:pt x="156577" y="193935"/>
                </a:cubicBezTo>
                <a:cubicBezTo>
                  <a:pt x="142088" y="208338"/>
                  <a:pt x="123253" y="215540"/>
                  <a:pt x="104417" y="215540"/>
                </a:cubicBezTo>
                <a:cubicBezTo>
                  <a:pt x="85220" y="215540"/>
                  <a:pt x="66384" y="208338"/>
                  <a:pt x="51895" y="193935"/>
                </a:cubicBezTo>
                <a:cubicBezTo>
                  <a:pt x="37768" y="179891"/>
                  <a:pt x="30162" y="161527"/>
                  <a:pt x="30162" y="142082"/>
                </a:cubicBezTo>
                <a:cubicBezTo>
                  <a:pt x="30162" y="122277"/>
                  <a:pt x="37768" y="103912"/>
                  <a:pt x="51895" y="89869"/>
                </a:cubicBezTo>
                <a:cubicBezTo>
                  <a:pt x="66022" y="75825"/>
                  <a:pt x="84495" y="68263"/>
                  <a:pt x="104417" y="68263"/>
                </a:cubicBezTo>
                <a:close/>
                <a:moveTo>
                  <a:pt x="143065" y="20638"/>
                </a:moveTo>
                <a:cubicBezTo>
                  <a:pt x="145351" y="20638"/>
                  <a:pt x="147256" y="22543"/>
                  <a:pt x="147256" y="24829"/>
                </a:cubicBezTo>
                <a:cubicBezTo>
                  <a:pt x="147256" y="27877"/>
                  <a:pt x="145351" y="29782"/>
                  <a:pt x="143065" y="29782"/>
                </a:cubicBezTo>
                <a:cubicBezTo>
                  <a:pt x="140398" y="29782"/>
                  <a:pt x="138112" y="27877"/>
                  <a:pt x="138112" y="24829"/>
                </a:cubicBezTo>
                <a:cubicBezTo>
                  <a:pt x="138112" y="22543"/>
                  <a:pt x="140398" y="20638"/>
                  <a:pt x="143065" y="20638"/>
                </a:cubicBezTo>
                <a:close/>
                <a:moveTo>
                  <a:pt x="82067" y="20638"/>
                </a:moveTo>
                <a:lnTo>
                  <a:pt x="122008" y="20638"/>
                </a:lnTo>
                <a:cubicBezTo>
                  <a:pt x="124504" y="20638"/>
                  <a:pt x="126644" y="22543"/>
                  <a:pt x="126644" y="24829"/>
                </a:cubicBezTo>
                <a:cubicBezTo>
                  <a:pt x="126644" y="27877"/>
                  <a:pt x="124504" y="29782"/>
                  <a:pt x="122008" y="29782"/>
                </a:cubicBezTo>
                <a:lnTo>
                  <a:pt x="82067" y="29782"/>
                </a:lnTo>
                <a:cubicBezTo>
                  <a:pt x="79927" y="29782"/>
                  <a:pt x="77787" y="27877"/>
                  <a:pt x="77787" y="24829"/>
                </a:cubicBezTo>
                <a:cubicBezTo>
                  <a:pt x="77787" y="22543"/>
                  <a:pt x="79927" y="20638"/>
                  <a:pt x="82067" y="20638"/>
                </a:cubicBezTo>
                <a:close/>
                <a:moveTo>
                  <a:pt x="33053" y="8986"/>
                </a:moveTo>
                <a:cubicBezTo>
                  <a:pt x="19760" y="8986"/>
                  <a:pt x="8622" y="19769"/>
                  <a:pt x="8622" y="33428"/>
                </a:cubicBezTo>
                <a:lnTo>
                  <a:pt x="8622" y="40616"/>
                </a:lnTo>
                <a:lnTo>
                  <a:pt x="195805" y="40616"/>
                </a:lnTo>
                <a:lnTo>
                  <a:pt x="195805" y="33428"/>
                </a:lnTo>
                <a:cubicBezTo>
                  <a:pt x="195805" y="19769"/>
                  <a:pt x="184668" y="8986"/>
                  <a:pt x="171375" y="8986"/>
                </a:cubicBezTo>
                <a:lnTo>
                  <a:pt x="33053" y="8986"/>
                </a:lnTo>
                <a:close/>
                <a:moveTo>
                  <a:pt x="33053" y="0"/>
                </a:moveTo>
                <a:lnTo>
                  <a:pt x="171375" y="0"/>
                </a:lnTo>
                <a:cubicBezTo>
                  <a:pt x="189698" y="0"/>
                  <a:pt x="204428" y="15096"/>
                  <a:pt x="204428" y="33428"/>
                </a:cubicBezTo>
                <a:lnTo>
                  <a:pt x="204428" y="105314"/>
                </a:lnTo>
                <a:cubicBezTo>
                  <a:pt x="204428" y="107471"/>
                  <a:pt x="202272" y="109628"/>
                  <a:pt x="200117" y="109628"/>
                </a:cubicBezTo>
                <a:cubicBezTo>
                  <a:pt x="197602" y="109628"/>
                  <a:pt x="195805" y="107471"/>
                  <a:pt x="195805" y="105314"/>
                </a:cubicBezTo>
                <a:lnTo>
                  <a:pt x="195805" y="49243"/>
                </a:lnTo>
                <a:lnTo>
                  <a:pt x="8622" y="49243"/>
                </a:lnTo>
                <a:lnTo>
                  <a:pt x="8622" y="236508"/>
                </a:lnTo>
                <a:lnTo>
                  <a:pt x="195805" y="236508"/>
                </a:lnTo>
                <a:lnTo>
                  <a:pt x="195805" y="176482"/>
                </a:lnTo>
                <a:cubicBezTo>
                  <a:pt x="195805" y="173966"/>
                  <a:pt x="197602" y="172169"/>
                  <a:pt x="200117" y="172169"/>
                </a:cubicBezTo>
                <a:cubicBezTo>
                  <a:pt x="202272" y="172169"/>
                  <a:pt x="204428" y="173966"/>
                  <a:pt x="204428" y="176482"/>
                </a:cubicBezTo>
                <a:lnTo>
                  <a:pt x="204428" y="252323"/>
                </a:lnTo>
                <a:cubicBezTo>
                  <a:pt x="204428" y="270295"/>
                  <a:pt x="189698" y="285391"/>
                  <a:pt x="171375" y="285391"/>
                </a:cubicBezTo>
                <a:lnTo>
                  <a:pt x="33053" y="285391"/>
                </a:lnTo>
                <a:cubicBezTo>
                  <a:pt x="14730" y="285391"/>
                  <a:pt x="0" y="270295"/>
                  <a:pt x="0" y="252323"/>
                </a:cubicBezTo>
                <a:lnTo>
                  <a:pt x="0" y="33428"/>
                </a:lnTo>
                <a:cubicBezTo>
                  <a:pt x="0" y="15096"/>
                  <a:pt x="14730" y="0"/>
                  <a:pt x="33053"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47" name="Freeform 1010">
            <a:extLst>
              <a:ext uri="{FF2B5EF4-FFF2-40B4-BE49-F238E27FC236}">
                <a16:creationId xmlns:a16="http://schemas.microsoft.com/office/drawing/2014/main" id="{AAE10BDA-427D-C54D-B1AC-3F94273D5C21}"/>
              </a:ext>
            </a:extLst>
          </p:cNvPr>
          <p:cNvSpPr>
            <a:spLocks noChangeAspect="1" noChangeArrowheads="1"/>
          </p:cNvSpPr>
          <p:nvPr/>
        </p:nvSpPr>
        <p:spPr bwMode="auto">
          <a:xfrm>
            <a:off x="11753469" y="10555860"/>
            <a:ext cx="870712" cy="873384"/>
          </a:xfrm>
          <a:custGeom>
            <a:avLst/>
            <a:gdLst>
              <a:gd name="T0" fmla="*/ 28663 w 285390"/>
              <a:gd name="T1" fmla="*/ 921827 h 285402"/>
              <a:gd name="T2" fmla="*/ 932702 w 285390"/>
              <a:gd name="T3" fmla="*/ 903272 h 285402"/>
              <a:gd name="T4" fmla="*/ 932702 w 285390"/>
              <a:gd name="T5" fmla="*/ 949655 h 285402"/>
              <a:gd name="T6" fmla="*/ 0 w 285390"/>
              <a:gd name="T7" fmla="*/ 917188 h 285402"/>
              <a:gd name="T8" fmla="*/ 28663 w 285390"/>
              <a:gd name="T9" fmla="*/ 822106 h 285402"/>
              <a:gd name="T10" fmla="*/ 918369 w 285390"/>
              <a:gd name="T11" fmla="*/ 822106 h 285402"/>
              <a:gd name="T12" fmla="*/ 947028 w 285390"/>
              <a:gd name="T13" fmla="*/ 840659 h 285402"/>
              <a:gd name="T14" fmla="*/ 0 w 285390"/>
              <a:gd name="T15" fmla="*/ 840659 h 285402"/>
              <a:gd name="T16" fmla="*/ 14320 w 285390"/>
              <a:gd name="T17" fmla="*/ 713110 h 285402"/>
              <a:gd name="T18" fmla="*/ 918369 w 285390"/>
              <a:gd name="T19" fmla="*/ 731660 h 285402"/>
              <a:gd name="T20" fmla="*/ 947028 w 285390"/>
              <a:gd name="T21" fmla="*/ 727022 h 285402"/>
              <a:gd name="T22" fmla="*/ 14320 w 285390"/>
              <a:gd name="T23" fmla="*/ 759493 h 285402"/>
              <a:gd name="T24" fmla="*/ 14320 w 285390"/>
              <a:gd name="T25" fmla="*/ 713110 h 285402"/>
              <a:gd name="T26" fmla="*/ 28663 w 285390"/>
              <a:gd name="T27" fmla="*/ 631300 h 285402"/>
              <a:gd name="T28" fmla="*/ 932702 w 285390"/>
              <a:gd name="T29" fmla="*/ 612749 h 285402"/>
              <a:gd name="T30" fmla="*/ 932702 w 285390"/>
              <a:gd name="T31" fmla="*/ 659129 h 285402"/>
              <a:gd name="T32" fmla="*/ 0 w 285390"/>
              <a:gd name="T33" fmla="*/ 626662 h 285402"/>
              <a:gd name="T34" fmla="*/ 641182 w 285390"/>
              <a:gd name="T35" fmla="*/ 285248 h 285402"/>
              <a:gd name="T36" fmla="*/ 674901 w 285390"/>
              <a:gd name="T37" fmla="*/ 250560 h 285402"/>
              <a:gd name="T38" fmla="*/ 273326 w 285390"/>
              <a:gd name="T39" fmla="*/ 318732 h 285402"/>
              <a:gd name="T40" fmla="*/ 674901 w 285390"/>
              <a:gd name="T41" fmla="*/ 221857 h 285402"/>
              <a:gd name="T42" fmla="*/ 611078 w 285390"/>
              <a:gd name="T43" fmla="*/ 285248 h 285402"/>
              <a:gd name="T44" fmla="*/ 335942 w 285390"/>
              <a:gd name="T45" fmla="*/ 285248 h 285402"/>
              <a:gd name="T46" fmla="*/ 273326 w 285390"/>
              <a:gd name="T47" fmla="*/ 221857 h 285402"/>
              <a:gd name="T48" fmla="*/ 487807 w 285390"/>
              <a:gd name="T49" fmla="*/ 171333 h 285402"/>
              <a:gd name="T50" fmla="*/ 510436 w 285390"/>
              <a:gd name="T51" fmla="*/ 221582 h 285402"/>
              <a:gd name="T52" fmla="*/ 473514 w 285390"/>
              <a:gd name="T53" fmla="*/ 268245 h 285402"/>
              <a:gd name="T54" fmla="*/ 487807 w 285390"/>
              <a:gd name="T55" fmla="*/ 407033 h 285402"/>
              <a:gd name="T56" fmla="*/ 460412 w 285390"/>
              <a:gd name="T57" fmla="*/ 392673 h 285402"/>
              <a:gd name="T58" fmla="*/ 437781 w 285390"/>
              <a:gd name="T59" fmla="*/ 342423 h 285402"/>
              <a:gd name="T60" fmla="*/ 473514 w 285390"/>
              <a:gd name="T61" fmla="*/ 295765 h 285402"/>
              <a:gd name="T62" fmla="*/ 460412 w 285390"/>
              <a:gd name="T63" fmla="*/ 156984 h 285402"/>
              <a:gd name="T64" fmla="*/ 112877 w 285390"/>
              <a:gd name="T65" fmla="*/ 169751 h 285402"/>
              <a:gd name="T66" fmla="*/ 772895 w 285390"/>
              <a:gd name="T67" fmla="*/ 450674 h 285402"/>
              <a:gd name="T68" fmla="*/ 772895 w 285390"/>
              <a:gd name="T69" fmla="*/ 113336 h 285402"/>
              <a:gd name="T70" fmla="*/ 784803 w 285390"/>
              <a:gd name="T71" fmla="*/ 84516 h 285402"/>
              <a:gd name="T72" fmla="*/ 857477 w 285390"/>
              <a:gd name="T73" fmla="*/ 156548 h 285402"/>
              <a:gd name="T74" fmla="*/ 800291 w 285390"/>
              <a:gd name="T75" fmla="*/ 465079 h 285402"/>
              <a:gd name="T76" fmla="*/ 141474 w 285390"/>
              <a:gd name="T77" fmla="*/ 465079 h 285402"/>
              <a:gd name="T78" fmla="*/ 84283 w 285390"/>
              <a:gd name="T79" fmla="*/ 156548 h 285402"/>
              <a:gd name="T80" fmla="*/ 155767 w 285390"/>
              <a:gd name="T81" fmla="*/ 84516 h 285402"/>
              <a:gd name="T82" fmla="*/ 918369 w 285390"/>
              <a:gd name="T83" fmla="*/ 535392 h 285402"/>
              <a:gd name="T84" fmla="*/ 14320 w 285390"/>
              <a:gd name="T85" fmla="*/ 0 h 285402"/>
              <a:gd name="T86" fmla="*/ 947028 w 285390"/>
              <a:gd name="T87" fmla="*/ 549705 h 285402"/>
              <a:gd name="T88" fmla="*/ 0 w 285390"/>
              <a:gd name="T89" fmla="*/ 549705 h 28540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85390" h="285402">
                <a:moveTo>
                  <a:pt x="4318" y="271462"/>
                </a:moveTo>
                <a:cubicBezTo>
                  <a:pt x="6838" y="271462"/>
                  <a:pt x="8637" y="273553"/>
                  <a:pt x="8637" y="275644"/>
                </a:cubicBezTo>
                <a:lnTo>
                  <a:pt x="8637" y="277038"/>
                </a:lnTo>
                <a:lnTo>
                  <a:pt x="276753" y="277038"/>
                </a:lnTo>
                <a:lnTo>
                  <a:pt x="276753" y="275644"/>
                </a:lnTo>
                <a:cubicBezTo>
                  <a:pt x="276753" y="273553"/>
                  <a:pt x="278553" y="271462"/>
                  <a:pt x="281072" y="271462"/>
                </a:cubicBezTo>
                <a:cubicBezTo>
                  <a:pt x="283231" y="271462"/>
                  <a:pt x="285390" y="273553"/>
                  <a:pt x="285390" y="275644"/>
                </a:cubicBezTo>
                <a:lnTo>
                  <a:pt x="285390" y="281220"/>
                </a:lnTo>
                <a:cubicBezTo>
                  <a:pt x="285390" y="283659"/>
                  <a:pt x="283231" y="285402"/>
                  <a:pt x="281072" y="285402"/>
                </a:cubicBezTo>
                <a:lnTo>
                  <a:pt x="4318" y="285402"/>
                </a:lnTo>
                <a:cubicBezTo>
                  <a:pt x="1799" y="285402"/>
                  <a:pt x="0" y="283659"/>
                  <a:pt x="0" y="281220"/>
                </a:cubicBezTo>
                <a:lnTo>
                  <a:pt x="0" y="275644"/>
                </a:lnTo>
                <a:cubicBezTo>
                  <a:pt x="0" y="273553"/>
                  <a:pt x="1799" y="271462"/>
                  <a:pt x="4318" y="271462"/>
                </a:cubicBezTo>
                <a:close/>
                <a:moveTo>
                  <a:pt x="4318" y="242887"/>
                </a:moveTo>
                <a:cubicBezTo>
                  <a:pt x="6838" y="242887"/>
                  <a:pt x="8637" y="244978"/>
                  <a:pt x="8637" y="247069"/>
                </a:cubicBezTo>
                <a:lnTo>
                  <a:pt x="8637" y="248463"/>
                </a:lnTo>
                <a:lnTo>
                  <a:pt x="276753" y="248463"/>
                </a:lnTo>
                <a:lnTo>
                  <a:pt x="276753" y="247069"/>
                </a:lnTo>
                <a:cubicBezTo>
                  <a:pt x="276753" y="244978"/>
                  <a:pt x="278553" y="242887"/>
                  <a:pt x="281072" y="242887"/>
                </a:cubicBezTo>
                <a:cubicBezTo>
                  <a:pt x="283231" y="242887"/>
                  <a:pt x="285390" y="244978"/>
                  <a:pt x="285390" y="247069"/>
                </a:cubicBezTo>
                <a:lnTo>
                  <a:pt x="285390" y="252645"/>
                </a:lnTo>
                <a:cubicBezTo>
                  <a:pt x="285390" y="255084"/>
                  <a:pt x="283231" y="256827"/>
                  <a:pt x="281072" y="256827"/>
                </a:cubicBezTo>
                <a:lnTo>
                  <a:pt x="4318" y="256827"/>
                </a:lnTo>
                <a:cubicBezTo>
                  <a:pt x="1799" y="256827"/>
                  <a:pt x="0" y="255084"/>
                  <a:pt x="0" y="252645"/>
                </a:cubicBezTo>
                <a:lnTo>
                  <a:pt x="0" y="247069"/>
                </a:lnTo>
                <a:cubicBezTo>
                  <a:pt x="0" y="244978"/>
                  <a:pt x="1799" y="242887"/>
                  <a:pt x="4318" y="242887"/>
                </a:cubicBezTo>
                <a:close/>
                <a:moveTo>
                  <a:pt x="4318" y="214312"/>
                </a:moveTo>
                <a:cubicBezTo>
                  <a:pt x="6838" y="214312"/>
                  <a:pt x="8637" y="216055"/>
                  <a:pt x="8637" y="218494"/>
                </a:cubicBezTo>
                <a:lnTo>
                  <a:pt x="8637" y="219888"/>
                </a:lnTo>
                <a:lnTo>
                  <a:pt x="276753" y="219888"/>
                </a:lnTo>
                <a:lnTo>
                  <a:pt x="276753" y="218494"/>
                </a:lnTo>
                <a:cubicBezTo>
                  <a:pt x="276753" y="216055"/>
                  <a:pt x="278553" y="214312"/>
                  <a:pt x="281072" y="214312"/>
                </a:cubicBezTo>
                <a:cubicBezTo>
                  <a:pt x="283231" y="214312"/>
                  <a:pt x="285390" y="216055"/>
                  <a:pt x="285390" y="218494"/>
                </a:cubicBezTo>
                <a:lnTo>
                  <a:pt x="285390" y="224070"/>
                </a:lnTo>
                <a:cubicBezTo>
                  <a:pt x="285390" y="226509"/>
                  <a:pt x="283231" y="228252"/>
                  <a:pt x="281072" y="228252"/>
                </a:cubicBezTo>
                <a:lnTo>
                  <a:pt x="4318" y="228252"/>
                </a:lnTo>
                <a:cubicBezTo>
                  <a:pt x="1799" y="228252"/>
                  <a:pt x="0" y="226509"/>
                  <a:pt x="0" y="224070"/>
                </a:cubicBezTo>
                <a:lnTo>
                  <a:pt x="0" y="218494"/>
                </a:lnTo>
                <a:cubicBezTo>
                  <a:pt x="0" y="216055"/>
                  <a:pt x="1799" y="214312"/>
                  <a:pt x="4318" y="214312"/>
                </a:cubicBezTo>
                <a:close/>
                <a:moveTo>
                  <a:pt x="4318" y="184150"/>
                </a:moveTo>
                <a:cubicBezTo>
                  <a:pt x="6838" y="184150"/>
                  <a:pt x="8637" y="185893"/>
                  <a:pt x="8637" y="188332"/>
                </a:cubicBezTo>
                <a:lnTo>
                  <a:pt x="8637" y="189726"/>
                </a:lnTo>
                <a:lnTo>
                  <a:pt x="276753" y="189726"/>
                </a:lnTo>
                <a:lnTo>
                  <a:pt x="276753" y="188332"/>
                </a:lnTo>
                <a:cubicBezTo>
                  <a:pt x="276753" y="185893"/>
                  <a:pt x="278553" y="184150"/>
                  <a:pt x="281072" y="184150"/>
                </a:cubicBezTo>
                <a:cubicBezTo>
                  <a:pt x="283231" y="184150"/>
                  <a:pt x="285390" y="185893"/>
                  <a:pt x="285390" y="188332"/>
                </a:cubicBezTo>
                <a:lnTo>
                  <a:pt x="285390" y="193907"/>
                </a:lnTo>
                <a:cubicBezTo>
                  <a:pt x="285390" y="196346"/>
                  <a:pt x="283231" y="198089"/>
                  <a:pt x="281072" y="198089"/>
                </a:cubicBezTo>
                <a:lnTo>
                  <a:pt x="4318" y="198089"/>
                </a:lnTo>
                <a:cubicBezTo>
                  <a:pt x="1799" y="198089"/>
                  <a:pt x="0" y="196346"/>
                  <a:pt x="0" y="193907"/>
                </a:cubicBezTo>
                <a:lnTo>
                  <a:pt x="0" y="188332"/>
                </a:lnTo>
                <a:cubicBezTo>
                  <a:pt x="0" y="185893"/>
                  <a:pt x="1799" y="184150"/>
                  <a:pt x="4318" y="184150"/>
                </a:cubicBezTo>
                <a:close/>
                <a:moveTo>
                  <a:pt x="203382" y="75302"/>
                </a:moveTo>
                <a:cubicBezTo>
                  <a:pt x="197576" y="75302"/>
                  <a:pt x="193222" y="79974"/>
                  <a:pt x="193222" y="85725"/>
                </a:cubicBezTo>
                <a:cubicBezTo>
                  <a:pt x="193222" y="91117"/>
                  <a:pt x="197576" y="95789"/>
                  <a:pt x="203382" y="95789"/>
                </a:cubicBezTo>
                <a:cubicBezTo>
                  <a:pt x="208825" y="95789"/>
                  <a:pt x="213179" y="91117"/>
                  <a:pt x="213179" y="85725"/>
                </a:cubicBezTo>
                <a:cubicBezTo>
                  <a:pt x="213179" y="79974"/>
                  <a:pt x="208825" y="75302"/>
                  <a:pt x="203382" y="75302"/>
                </a:cubicBezTo>
                <a:close/>
                <a:moveTo>
                  <a:pt x="82368" y="75302"/>
                </a:moveTo>
                <a:cubicBezTo>
                  <a:pt x="76563" y="75302"/>
                  <a:pt x="72208" y="79974"/>
                  <a:pt x="72208" y="85725"/>
                </a:cubicBezTo>
                <a:cubicBezTo>
                  <a:pt x="72208" y="91117"/>
                  <a:pt x="76563" y="95789"/>
                  <a:pt x="82368" y="95789"/>
                </a:cubicBezTo>
                <a:cubicBezTo>
                  <a:pt x="88174" y="95789"/>
                  <a:pt x="92528" y="91117"/>
                  <a:pt x="92528" y="85725"/>
                </a:cubicBezTo>
                <a:cubicBezTo>
                  <a:pt x="92528" y="79974"/>
                  <a:pt x="88174" y="75302"/>
                  <a:pt x="82368" y="75302"/>
                </a:cubicBezTo>
                <a:close/>
                <a:moveTo>
                  <a:pt x="203382" y="66675"/>
                </a:moveTo>
                <a:cubicBezTo>
                  <a:pt x="213542" y="66675"/>
                  <a:pt x="221887" y="75302"/>
                  <a:pt x="221887" y="85725"/>
                </a:cubicBezTo>
                <a:cubicBezTo>
                  <a:pt x="221887" y="95789"/>
                  <a:pt x="213542" y="104416"/>
                  <a:pt x="203382" y="104416"/>
                </a:cubicBezTo>
                <a:cubicBezTo>
                  <a:pt x="192859" y="104416"/>
                  <a:pt x="184150" y="95789"/>
                  <a:pt x="184150" y="85725"/>
                </a:cubicBezTo>
                <a:cubicBezTo>
                  <a:pt x="184150" y="75302"/>
                  <a:pt x="192859" y="66675"/>
                  <a:pt x="203382" y="66675"/>
                </a:cubicBezTo>
                <a:close/>
                <a:moveTo>
                  <a:pt x="82368" y="66675"/>
                </a:moveTo>
                <a:cubicBezTo>
                  <a:pt x="92891" y="66675"/>
                  <a:pt x="101237" y="75302"/>
                  <a:pt x="101237" y="85725"/>
                </a:cubicBezTo>
                <a:cubicBezTo>
                  <a:pt x="101237" y="95789"/>
                  <a:pt x="92891" y="104416"/>
                  <a:pt x="82368" y="104416"/>
                </a:cubicBezTo>
                <a:cubicBezTo>
                  <a:pt x="71845" y="104416"/>
                  <a:pt x="63500" y="95789"/>
                  <a:pt x="63500" y="85725"/>
                </a:cubicBezTo>
                <a:cubicBezTo>
                  <a:pt x="63500" y="75302"/>
                  <a:pt x="71845" y="66675"/>
                  <a:pt x="82368" y="66675"/>
                </a:cubicBezTo>
                <a:close/>
                <a:moveTo>
                  <a:pt x="142695" y="42862"/>
                </a:moveTo>
                <a:cubicBezTo>
                  <a:pt x="145207" y="42862"/>
                  <a:pt x="147002" y="45019"/>
                  <a:pt x="147002" y="47177"/>
                </a:cubicBezTo>
                <a:lnTo>
                  <a:pt x="147002" y="51491"/>
                </a:lnTo>
                <a:cubicBezTo>
                  <a:pt x="153821" y="52930"/>
                  <a:pt x="159205" y="57244"/>
                  <a:pt x="162076" y="63357"/>
                </a:cubicBezTo>
                <a:cubicBezTo>
                  <a:pt x="162794" y="65155"/>
                  <a:pt x="161717" y="68032"/>
                  <a:pt x="159564" y="68751"/>
                </a:cubicBezTo>
                <a:cubicBezTo>
                  <a:pt x="157410" y="69830"/>
                  <a:pt x="154898" y="68751"/>
                  <a:pt x="153821" y="66593"/>
                </a:cubicBezTo>
                <a:cubicBezTo>
                  <a:pt x="152385" y="62278"/>
                  <a:pt x="147720" y="59761"/>
                  <a:pt x="142695" y="59761"/>
                </a:cubicBezTo>
                <a:cubicBezTo>
                  <a:pt x="136234" y="59761"/>
                  <a:pt x="130851" y="64436"/>
                  <a:pt x="130851" y="69830"/>
                </a:cubicBezTo>
                <a:cubicBezTo>
                  <a:pt x="130851" y="77021"/>
                  <a:pt x="135158" y="80616"/>
                  <a:pt x="142695" y="80616"/>
                </a:cubicBezTo>
                <a:cubicBezTo>
                  <a:pt x="157769" y="80616"/>
                  <a:pt x="163153" y="90325"/>
                  <a:pt x="163153" y="99673"/>
                </a:cubicBezTo>
                <a:cubicBezTo>
                  <a:pt x="163153" y="108662"/>
                  <a:pt x="156333" y="116213"/>
                  <a:pt x="147002" y="118011"/>
                </a:cubicBezTo>
                <a:lnTo>
                  <a:pt x="147002" y="122326"/>
                </a:lnTo>
                <a:cubicBezTo>
                  <a:pt x="147002" y="124843"/>
                  <a:pt x="145207" y="126641"/>
                  <a:pt x="142695" y="126641"/>
                </a:cubicBezTo>
                <a:cubicBezTo>
                  <a:pt x="140541" y="126641"/>
                  <a:pt x="138747" y="124843"/>
                  <a:pt x="138747" y="122326"/>
                </a:cubicBezTo>
                <a:lnTo>
                  <a:pt x="138747" y="118011"/>
                </a:lnTo>
                <a:cubicBezTo>
                  <a:pt x="131927" y="116573"/>
                  <a:pt x="126185" y="112258"/>
                  <a:pt x="123672" y="106146"/>
                </a:cubicBezTo>
                <a:cubicBezTo>
                  <a:pt x="122955" y="104348"/>
                  <a:pt x="124031" y="101471"/>
                  <a:pt x="126185" y="100752"/>
                </a:cubicBezTo>
                <a:cubicBezTo>
                  <a:pt x="128338" y="99673"/>
                  <a:pt x="130851" y="100752"/>
                  <a:pt x="131927" y="102909"/>
                </a:cubicBezTo>
                <a:cubicBezTo>
                  <a:pt x="133363" y="107224"/>
                  <a:pt x="138029" y="109741"/>
                  <a:pt x="142695" y="109741"/>
                </a:cubicBezTo>
                <a:cubicBezTo>
                  <a:pt x="149155" y="109741"/>
                  <a:pt x="154539" y="105067"/>
                  <a:pt x="154539" y="99673"/>
                </a:cubicBezTo>
                <a:cubicBezTo>
                  <a:pt x="154539" y="92482"/>
                  <a:pt x="150591" y="88886"/>
                  <a:pt x="142695" y="88886"/>
                </a:cubicBezTo>
                <a:cubicBezTo>
                  <a:pt x="127979" y="88886"/>
                  <a:pt x="122237" y="79178"/>
                  <a:pt x="122237" y="69830"/>
                </a:cubicBezTo>
                <a:cubicBezTo>
                  <a:pt x="122237" y="60840"/>
                  <a:pt x="129056" y="53289"/>
                  <a:pt x="138747" y="51491"/>
                </a:cubicBezTo>
                <a:lnTo>
                  <a:pt x="138747" y="47177"/>
                </a:lnTo>
                <a:cubicBezTo>
                  <a:pt x="138747" y="45019"/>
                  <a:pt x="140541" y="42862"/>
                  <a:pt x="142695" y="42862"/>
                </a:cubicBezTo>
                <a:close/>
                <a:moveTo>
                  <a:pt x="50890" y="34059"/>
                </a:moveTo>
                <a:cubicBezTo>
                  <a:pt x="49095" y="42718"/>
                  <a:pt x="42633" y="49573"/>
                  <a:pt x="34016" y="51016"/>
                </a:cubicBezTo>
                <a:lnTo>
                  <a:pt x="34016" y="118485"/>
                </a:lnTo>
                <a:cubicBezTo>
                  <a:pt x="42633" y="120289"/>
                  <a:pt x="49095" y="126783"/>
                  <a:pt x="50890" y="135442"/>
                </a:cubicBezTo>
                <a:lnTo>
                  <a:pt x="232913" y="135442"/>
                </a:lnTo>
                <a:cubicBezTo>
                  <a:pt x="234708" y="126783"/>
                  <a:pt x="241170" y="120289"/>
                  <a:pt x="249787" y="118485"/>
                </a:cubicBezTo>
                <a:lnTo>
                  <a:pt x="249787" y="51016"/>
                </a:lnTo>
                <a:cubicBezTo>
                  <a:pt x="241170" y="49573"/>
                  <a:pt x="234708" y="42718"/>
                  <a:pt x="232913" y="34059"/>
                </a:cubicBezTo>
                <a:lnTo>
                  <a:pt x="50890" y="34059"/>
                </a:lnTo>
                <a:close/>
                <a:moveTo>
                  <a:pt x="46941" y="25400"/>
                </a:moveTo>
                <a:lnTo>
                  <a:pt x="236503" y="25400"/>
                </a:lnTo>
                <a:cubicBezTo>
                  <a:pt x="239375" y="25400"/>
                  <a:pt x="241170" y="27565"/>
                  <a:pt x="241170" y="29729"/>
                </a:cubicBezTo>
                <a:cubicBezTo>
                  <a:pt x="241170" y="36945"/>
                  <a:pt x="246915" y="42718"/>
                  <a:pt x="254095" y="42718"/>
                </a:cubicBezTo>
                <a:cubicBezTo>
                  <a:pt x="256608" y="42718"/>
                  <a:pt x="258403" y="44883"/>
                  <a:pt x="258403" y="47047"/>
                </a:cubicBezTo>
                <a:lnTo>
                  <a:pt x="258403" y="122454"/>
                </a:lnTo>
                <a:cubicBezTo>
                  <a:pt x="258403" y="124979"/>
                  <a:pt x="256608" y="126783"/>
                  <a:pt x="254095" y="126783"/>
                </a:cubicBezTo>
                <a:cubicBezTo>
                  <a:pt x="246915" y="126783"/>
                  <a:pt x="241170" y="132556"/>
                  <a:pt x="241170" y="139772"/>
                </a:cubicBezTo>
                <a:cubicBezTo>
                  <a:pt x="241170" y="141937"/>
                  <a:pt x="239375" y="144101"/>
                  <a:pt x="236503" y="144101"/>
                </a:cubicBezTo>
                <a:lnTo>
                  <a:pt x="46941" y="144101"/>
                </a:lnTo>
                <a:cubicBezTo>
                  <a:pt x="44428" y="144101"/>
                  <a:pt x="42633" y="141937"/>
                  <a:pt x="42633" y="139772"/>
                </a:cubicBezTo>
                <a:cubicBezTo>
                  <a:pt x="42633" y="132556"/>
                  <a:pt x="36888" y="126783"/>
                  <a:pt x="29708" y="126783"/>
                </a:cubicBezTo>
                <a:cubicBezTo>
                  <a:pt x="27195" y="126783"/>
                  <a:pt x="25400" y="124979"/>
                  <a:pt x="25400" y="122454"/>
                </a:cubicBezTo>
                <a:lnTo>
                  <a:pt x="25400" y="47047"/>
                </a:lnTo>
                <a:cubicBezTo>
                  <a:pt x="25400" y="44883"/>
                  <a:pt x="27195" y="42718"/>
                  <a:pt x="29708" y="42718"/>
                </a:cubicBezTo>
                <a:cubicBezTo>
                  <a:pt x="36888" y="42718"/>
                  <a:pt x="42633" y="36945"/>
                  <a:pt x="42633" y="29729"/>
                </a:cubicBezTo>
                <a:cubicBezTo>
                  <a:pt x="42633" y="27565"/>
                  <a:pt x="44428" y="25400"/>
                  <a:pt x="46941" y="25400"/>
                </a:cubicBezTo>
                <a:close/>
                <a:moveTo>
                  <a:pt x="8637" y="8959"/>
                </a:moveTo>
                <a:lnTo>
                  <a:pt x="8637" y="160903"/>
                </a:lnTo>
                <a:lnTo>
                  <a:pt x="276753" y="160903"/>
                </a:lnTo>
                <a:lnTo>
                  <a:pt x="276753" y="8959"/>
                </a:lnTo>
                <a:lnTo>
                  <a:pt x="8637" y="8959"/>
                </a:lnTo>
                <a:close/>
                <a:moveTo>
                  <a:pt x="4318" y="0"/>
                </a:moveTo>
                <a:lnTo>
                  <a:pt x="281072" y="0"/>
                </a:lnTo>
                <a:cubicBezTo>
                  <a:pt x="283231" y="0"/>
                  <a:pt x="285390" y="2150"/>
                  <a:pt x="285390" y="4300"/>
                </a:cubicBezTo>
                <a:lnTo>
                  <a:pt x="285390" y="165204"/>
                </a:lnTo>
                <a:cubicBezTo>
                  <a:pt x="285390" y="167354"/>
                  <a:pt x="283231" y="169504"/>
                  <a:pt x="281072" y="169504"/>
                </a:cubicBezTo>
                <a:lnTo>
                  <a:pt x="4318" y="169504"/>
                </a:lnTo>
                <a:cubicBezTo>
                  <a:pt x="1799" y="169504"/>
                  <a:pt x="0" y="167354"/>
                  <a:pt x="0" y="165204"/>
                </a:cubicBezTo>
                <a:lnTo>
                  <a:pt x="0" y="4300"/>
                </a:lnTo>
                <a:cubicBezTo>
                  <a:pt x="0" y="2150"/>
                  <a:pt x="1799" y="0"/>
                  <a:pt x="4318"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48" name="TextBox 47">
            <a:extLst>
              <a:ext uri="{FF2B5EF4-FFF2-40B4-BE49-F238E27FC236}">
                <a16:creationId xmlns:a16="http://schemas.microsoft.com/office/drawing/2014/main" id="{AE0445C3-52C6-FB48-B6AB-451DB01E8CB2}"/>
              </a:ext>
            </a:extLst>
          </p:cNvPr>
          <p:cNvSpPr txBox="1"/>
          <p:nvPr/>
        </p:nvSpPr>
        <p:spPr>
          <a:xfrm>
            <a:off x="16450368" y="5653255"/>
            <a:ext cx="84350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ETL</a:t>
            </a:r>
          </a:p>
        </p:txBody>
      </p:sp>
      <p:sp>
        <p:nvSpPr>
          <p:cNvPr id="49" name="Subtitle 2">
            <a:extLst>
              <a:ext uri="{FF2B5EF4-FFF2-40B4-BE49-F238E27FC236}">
                <a16:creationId xmlns:a16="http://schemas.microsoft.com/office/drawing/2014/main" id="{7E5771AE-E8CF-1844-9141-F6B631E2B773}"/>
              </a:ext>
            </a:extLst>
          </p:cNvPr>
          <p:cNvSpPr txBox="1">
            <a:spLocks/>
          </p:cNvSpPr>
          <p:nvPr/>
        </p:nvSpPr>
        <p:spPr>
          <a:xfrm>
            <a:off x="16450368" y="6298340"/>
            <a:ext cx="6406457"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rPr>
              <a:t>Used jupyter notebook to extract, transform, and clean data to display a more concentrated understanding of the columns.  Also, took out not so well performing funds and ranking the data into top 100 funds based on mean annual return for the past 10 years. Then, loaded data in SQL (</a:t>
            </a:r>
            <a:r>
              <a:rPr lang="en-US" dirty="0" err="1">
                <a:solidFill>
                  <a:schemeClr val="tx1"/>
                </a:solidFill>
                <a:latin typeface="Lato Light" panose="020F0502020204030203" pitchFamily="34" charset="0"/>
                <a:ea typeface="Lato Light" panose="020F0502020204030203" pitchFamily="34" charset="0"/>
              </a:rPr>
              <a:t>pg</a:t>
            </a:r>
            <a:r>
              <a:rPr lang="en-US" dirty="0">
                <a:solidFill>
                  <a:schemeClr val="tx1"/>
                </a:solidFill>
                <a:latin typeface="Lato Light" panose="020F0502020204030203" pitchFamily="34" charset="0"/>
                <a:ea typeface="Lato Light" panose="020F0502020204030203" pitchFamily="34" charset="0"/>
              </a:rPr>
              <a:t> admin) database.</a:t>
            </a:r>
          </a:p>
        </p:txBody>
      </p:sp>
      <p:sp>
        <p:nvSpPr>
          <p:cNvPr id="53" name="TextBox 52">
            <a:extLst>
              <a:ext uri="{FF2B5EF4-FFF2-40B4-BE49-F238E27FC236}">
                <a16:creationId xmlns:a16="http://schemas.microsoft.com/office/drawing/2014/main" id="{AE5E1C6C-51C5-E248-9E00-D996E90B3090}"/>
              </a:ext>
            </a:extLst>
          </p:cNvPr>
          <p:cNvSpPr txBox="1"/>
          <p:nvPr/>
        </p:nvSpPr>
        <p:spPr>
          <a:xfrm>
            <a:off x="16450368" y="10586764"/>
            <a:ext cx="5649303"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Implementing Dashboard</a:t>
            </a:r>
          </a:p>
        </p:txBody>
      </p:sp>
      <p:sp>
        <p:nvSpPr>
          <p:cNvPr id="54" name="Subtitle 2">
            <a:extLst>
              <a:ext uri="{FF2B5EF4-FFF2-40B4-BE49-F238E27FC236}">
                <a16:creationId xmlns:a16="http://schemas.microsoft.com/office/drawing/2014/main" id="{CD66258F-FA70-1849-BC7B-97858903D0DA}"/>
              </a:ext>
            </a:extLst>
          </p:cNvPr>
          <p:cNvSpPr txBox="1">
            <a:spLocks/>
          </p:cNvSpPr>
          <p:nvPr/>
        </p:nvSpPr>
        <p:spPr>
          <a:xfrm>
            <a:off x="16450368" y="11202242"/>
            <a:ext cx="6406457"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HTML and CSS were used to design the dashboard. Then, used JS library to build interactive graphs and visualizations based off user input of preferred investment type. </a:t>
            </a:r>
          </a:p>
        </p:txBody>
      </p:sp>
      <p:sp>
        <p:nvSpPr>
          <p:cNvPr id="56" name="TextBox 55">
            <a:extLst>
              <a:ext uri="{FF2B5EF4-FFF2-40B4-BE49-F238E27FC236}">
                <a16:creationId xmlns:a16="http://schemas.microsoft.com/office/drawing/2014/main" id="{E59314F3-433B-E447-8C96-AC16EF4E2ACB}"/>
              </a:ext>
            </a:extLst>
          </p:cNvPr>
          <p:cNvSpPr txBox="1"/>
          <p:nvPr/>
        </p:nvSpPr>
        <p:spPr>
          <a:xfrm>
            <a:off x="5161552" y="3529966"/>
            <a:ext cx="276229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Data Source</a:t>
            </a:r>
          </a:p>
        </p:txBody>
      </p:sp>
      <p:sp>
        <p:nvSpPr>
          <p:cNvPr id="57" name="Subtitle 2">
            <a:extLst>
              <a:ext uri="{FF2B5EF4-FFF2-40B4-BE49-F238E27FC236}">
                <a16:creationId xmlns:a16="http://schemas.microsoft.com/office/drawing/2014/main" id="{5A9B5D68-DEA2-DF4A-918D-C2D76CF2096B}"/>
              </a:ext>
            </a:extLst>
          </p:cNvPr>
          <p:cNvSpPr txBox="1">
            <a:spLocks/>
          </p:cNvSpPr>
          <p:nvPr/>
        </p:nvSpPr>
        <p:spPr>
          <a:xfrm>
            <a:off x="1517391" y="4169548"/>
            <a:ext cx="6406457" cy="1914883"/>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Data sourced from US Funds dataset from Yahoo Finance at Kaggle.com website.</a:t>
            </a:r>
          </a:p>
          <a:p>
            <a:pPr algn="r">
              <a:lnSpc>
                <a:spcPts val="3500"/>
              </a:lnSpc>
            </a:pPr>
            <a:r>
              <a:rPr lang="en-US" sz="2000" dirty="0">
                <a:solidFill>
                  <a:srgbClr val="5178B3"/>
                </a:solidFill>
                <a:latin typeface="Lato Light" panose="020F0502020204030203" pitchFamily="34" charset="0"/>
                <a:ea typeface="Lato Light" panose="020F0502020204030203" pitchFamily="34" charset="0"/>
                <a:cs typeface="Mukta ExtraLight" panose="020B0000000000000000" pitchFamily="34" charset="77"/>
              </a:rPr>
              <a:t>https://www.kaggle.com/stefanoleone992/mutual-funds-and-etfs?select=Mutual+Funds.csv</a:t>
            </a:r>
          </a:p>
        </p:txBody>
      </p:sp>
      <p:sp>
        <p:nvSpPr>
          <p:cNvPr id="59" name="TextBox 58">
            <a:extLst>
              <a:ext uri="{FF2B5EF4-FFF2-40B4-BE49-F238E27FC236}">
                <a16:creationId xmlns:a16="http://schemas.microsoft.com/office/drawing/2014/main" id="{8B5536A7-6164-5845-8A08-2488DBA0B3D7}"/>
              </a:ext>
            </a:extLst>
          </p:cNvPr>
          <p:cNvSpPr txBox="1"/>
          <p:nvPr/>
        </p:nvSpPr>
        <p:spPr>
          <a:xfrm>
            <a:off x="4303946" y="8703436"/>
            <a:ext cx="3619902"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Building the APP</a:t>
            </a:r>
          </a:p>
        </p:txBody>
      </p:sp>
      <p:sp>
        <p:nvSpPr>
          <p:cNvPr id="60" name="Subtitle 2">
            <a:extLst>
              <a:ext uri="{FF2B5EF4-FFF2-40B4-BE49-F238E27FC236}">
                <a16:creationId xmlns:a16="http://schemas.microsoft.com/office/drawing/2014/main" id="{C247180D-7D0B-9C4B-8EB4-D053F771816B}"/>
              </a:ext>
            </a:extLst>
          </p:cNvPr>
          <p:cNvSpPr txBox="1">
            <a:spLocks/>
          </p:cNvSpPr>
          <p:nvPr/>
        </p:nvSpPr>
        <p:spPr>
          <a:xfrm>
            <a:off x="1517391" y="9343018"/>
            <a:ext cx="640645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Built APP using Flask to pull the data and transform into json format.</a:t>
            </a:r>
          </a:p>
        </p:txBody>
      </p:sp>
    </p:spTree>
    <p:extLst>
      <p:ext uri="{BB962C8B-B14F-4D97-AF65-F5344CB8AC3E}">
        <p14:creationId xmlns:p14="http://schemas.microsoft.com/office/powerpoint/2010/main" val="18793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43421">
            <a:extLst>
              <a:ext uri="{FF2B5EF4-FFF2-40B4-BE49-F238E27FC236}">
                <a16:creationId xmlns:a16="http://schemas.microsoft.com/office/drawing/2014/main" id="{318263B4-ADA4-1C42-8737-CAD8D34DFA21}"/>
              </a:ext>
            </a:extLst>
          </p:cNvPr>
          <p:cNvSpPr/>
          <p:nvPr/>
        </p:nvSpPr>
        <p:spPr>
          <a:xfrm flipH="1">
            <a:off x="9053447" y="9428000"/>
            <a:ext cx="8062069" cy="3410505"/>
          </a:xfrm>
          <a:custGeom>
            <a:avLst/>
            <a:gdLst/>
            <a:ahLst/>
            <a:cxnLst>
              <a:cxn ang="0">
                <a:pos x="wd2" y="hd2"/>
              </a:cxn>
              <a:cxn ang="5400000">
                <a:pos x="wd2" y="hd2"/>
              </a:cxn>
              <a:cxn ang="10800000">
                <a:pos x="wd2" y="hd2"/>
              </a:cxn>
              <a:cxn ang="16200000">
                <a:pos x="wd2" y="hd2"/>
              </a:cxn>
            </a:cxnLst>
            <a:rect l="0" t="0" r="r" b="b"/>
            <a:pathLst>
              <a:path w="21433" h="21445" extrusionOk="0">
                <a:moveTo>
                  <a:pt x="21065" y="865"/>
                </a:moveTo>
                <a:cubicBezTo>
                  <a:pt x="21115" y="963"/>
                  <a:pt x="21162" y="1072"/>
                  <a:pt x="21205" y="1193"/>
                </a:cubicBezTo>
                <a:cubicBezTo>
                  <a:pt x="21600" y="2305"/>
                  <a:pt x="21463" y="3974"/>
                  <a:pt x="20940" y="4708"/>
                </a:cubicBezTo>
                <a:cubicBezTo>
                  <a:pt x="20696" y="4400"/>
                  <a:pt x="20419" y="4271"/>
                  <a:pt x="20147" y="4329"/>
                </a:cubicBezTo>
                <a:cubicBezTo>
                  <a:pt x="19875" y="4387"/>
                  <a:pt x="19608" y="4633"/>
                  <a:pt x="19383" y="5075"/>
                </a:cubicBezTo>
                <a:lnTo>
                  <a:pt x="17434" y="8893"/>
                </a:lnTo>
                <a:cubicBezTo>
                  <a:pt x="17434" y="8892"/>
                  <a:pt x="17434" y="8891"/>
                  <a:pt x="17434" y="8890"/>
                </a:cubicBezTo>
                <a:cubicBezTo>
                  <a:pt x="17434" y="8889"/>
                  <a:pt x="17435" y="8887"/>
                  <a:pt x="17435" y="8886"/>
                </a:cubicBezTo>
                <a:lnTo>
                  <a:pt x="17328" y="9093"/>
                </a:lnTo>
                <a:cubicBezTo>
                  <a:pt x="17321" y="8392"/>
                  <a:pt x="17216" y="7715"/>
                  <a:pt x="17026" y="7177"/>
                </a:cubicBezTo>
                <a:cubicBezTo>
                  <a:pt x="16971" y="7020"/>
                  <a:pt x="16908" y="6877"/>
                  <a:pt x="16841" y="6749"/>
                </a:cubicBezTo>
                <a:lnTo>
                  <a:pt x="19835" y="893"/>
                </a:lnTo>
                <a:cubicBezTo>
                  <a:pt x="19885" y="793"/>
                  <a:pt x="19940" y="706"/>
                  <a:pt x="19998" y="634"/>
                </a:cubicBezTo>
                <a:cubicBezTo>
                  <a:pt x="20281" y="279"/>
                  <a:pt x="20620" y="277"/>
                  <a:pt x="20905" y="622"/>
                </a:cubicBezTo>
                <a:cubicBezTo>
                  <a:pt x="20962" y="690"/>
                  <a:pt x="21015" y="768"/>
                  <a:pt x="21065" y="865"/>
                </a:cubicBezTo>
                <a:close/>
                <a:moveTo>
                  <a:pt x="18952" y="583"/>
                </a:moveTo>
                <a:cubicBezTo>
                  <a:pt x="19002" y="679"/>
                  <a:pt x="19050" y="789"/>
                  <a:pt x="19092" y="911"/>
                </a:cubicBezTo>
                <a:cubicBezTo>
                  <a:pt x="19100" y="933"/>
                  <a:pt x="19107" y="954"/>
                  <a:pt x="19114" y="976"/>
                </a:cubicBezTo>
                <a:lnTo>
                  <a:pt x="16451" y="6193"/>
                </a:lnTo>
                <a:cubicBezTo>
                  <a:pt x="16382" y="6136"/>
                  <a:pt x="16311" y="6093"/>
                  <a:pt x="16239" y="6064"/>
                </a:cubicBezTo>
                <a:cubicBezTo>
                  <a:pt x="16166" y="6035"/>
                  <a:pt x="16092" y="6020"/>
                  <a:pt x="16019" y="6020"/>
                </a:cubicBezTo>
                <a:lnTo>
                  <a:pt x="14956" y="6024"/>
                </a:lnTo>
                <a:lnTo>
                  <a:pt x="17721" y="609"/>
                </a:lnTo>
                <a:cubicBezTo>
                  <a:pt x="18031" y="2"/>
                  <a:pt x="18455" y="-78"/>
                  <a:pt x="18792" y="336"/>
                </a:cubicBezTo>
                <a:cubicBezTo>
                  <a:pt x="18848" y="404"/>
                  <a:pt x="18901" y="487"/>
                  <a:pt x="18952" y="583"/>
                </a:cubicBezTo>
                <a:close/>
                <a:moveTo>
                  <a:pt x="20964" y="6292"/>
                </a:moveTo>
                <a:cubicBezTo>
                  <a:pt x="21306" y="7269"/>
                  <a:pt x="21250" y="8715"/>
                  <a:pt x="20838" y="9528"/>
                </a:cubicBezTo>
                <a:lnTo>
                  <a:pt x="17513" y="16042"/>
                </a:lnTo>
                <a:cubicBezTo>
                  <a:pt x="17303" y="16454"/>
                  <a:pt x="16933" y="16638"/>
                  <a:pt x="16616" y="16719"/>
                </a:cubicBezTo>
                <a:cubicBezTo>
                  <a:pt x="16298" y="16800"/>
                  <a:pt x="16034" y="16779"/>
                  <a:pt x="16034" y="16779"/>
                </a:cubicBezTo>
                <a:lnTo>
                  <a:pt x="11044" y="16788"/>
                </a:lnTo>
                <a:cubicBezTo>
                  <a:pt x="11011" y="16788"/>
                  <a:pt x="10978" y="16784"/>
                  <a:pt x="10946" y="16777"/>
                </a:cubicBezTo>
                <a:cubicBezTo>
                  <a:pt x="10914" y="16769"/>
                  <a:pt x="10882" y="16758"/>
                  <a:pt x="10851" y="16744"/>
                </a:cubicBezTo>
                <a:cubicBezTo>
                  <a:pt x="10600" y="16668"/>
                  <a:pt x="10142" y="16532"/>
                  <a:pt x="9575" y="16099"/>
                </a:cubicBezTo>
                <a:cubicBezTo>
                  <a:pt x="9008" y="15666"/>
                  <a:pt x="8332" y="14938"/>
                  <a:pt x="7644" y="13678"/>
                </a:cubicBezTo>
                <a:lnTo>
                  <a:pt x="3729" y="21445"/>
                </a:lnTo>
                <a:lnTo>
                  <a:pt x="0" y="15037"/>
                </a:lnTo>
                <a:cubicBezTo>
                  <a:pt x="1576" y="11886"/>
                  <a:pt x="3171" y="8790"/>
                  <a:pt x="4777" y="5727"/>
                </a:cubicBezTo>
                <a:cubicBezTo>
                  <a:pt x="5291" y="4746"/>
                  <a:pt x="5676" y="4005"/>
                  <a:pt x="6272" y="3325"/>
                </a:cubicBezTo>
                <a:cubicBezTo>
                  <a:pt x="7715" y="1679"/>
                  <a:pt x="9186" y="2709"/>
                  <a:pt x="11615" y="6867"/>
                </a:cubicBezTo>
                <a:lnTo>
                  <a:pt x="16011" y="6857"/>
                </a:lnTo>
                <a:cubicBezTo>
                  <a:pt x="16313" y="6857"/>
                  <a:pt x="16584" y="7182"/>
                  <a:pt x="16763" y="7693"/>
                </a:cubicBezTo>
                <a:cubicBezTo>
                  <a:pt x="16903" y="8091"/>
                  <a:pt x="16988" y="8603"/>
                  <a:pt x="16988" y="9158"/>
                </a:cubicBezTo>
                <a:cubicBezTo>
                  <a:pt x="16989" y="9651"/>
                  <a:pt x="16923" y="10122"/>
                  <a:pt x="16804" y="10511"/>
                </a:cubicBezTo>
                <a:cubicBezTo>
                  <a:pt x="16726" y="10765"/>
                  <a:pt x="16626" y="10978"/>
                  <a:pt x="16512" y="11138"/>
                </a:cubicBezTo>
                <a:cubicBezTo>
                  <a:pt x="16362" y="11347"/>
                  <a:pt x="16191" y="11458"/>
                  <a:pt x="16017" y="11460"/>
                </a:cubicBezTo>
                <a:lnTo>
                  <a:pt x="11134" y="11495"/>
                </a:lnTo>
                <a:cubicBezTo>
                  <a:pt x="11029" y="11465"/>
                  <a:pt x="10938" y="11668"/>
                  <a:pt x="10945" y="11917"/>
                </a:cubicBezTo>
                <a:cubicBezTo>
                  <a:pt x="10951" y="12114"/>
                  <a:pt x="11019" y="12269"/>
                  <a:pt x="11102" y="12275"/>
                </a:cubicBezTo>
                <a:cubicBezTo>
                  <a:pt x="11150" y="12275"/>
                  <a:pt x="11198" y="12275"/>
                  <a:pt x="11247" y="12276"/>
                </a:cubicBezTo>
                <a:cubicBezTo>
                  <a:pt x="12837" y="12283"/>
                  <a:pt x="14428" y="12280"/>
                  <a:pt x="16019" y="12271"/>
                </a:cubicBezTo>
                <a:cubicBezTo>
                  <a:pt x="16059" y="12270"/>
                  <a:pt x="16395" y="12189"/>
                  <a:pt x="16715" y="11688"/>
                </a:cubicBezTo>
                <a:cubicBezTo>
                  <a:pt x="16958" y="11309"/>
                  <a:pt x="17278" y="10417"/>
                  <a:pt x="17507" y="9990"/>
                </a:cubicBezTo>
                <a:cubicBezTo>
                  <a:pt x="18496" y="8146"/>
                  <a:pt x="19594" y="5985"/>
                  <a:pt x="19594" y="5985"/>
                </a:cubicBezTo>
                <a:cubicBezTo>
                  <a:pt x="20008" y="5176"/>
                  <a:pt x="20621" y="5314"/>
                  <a:pt x="20964" y="6292"/>
                </a:cubicBezTo>
                <a:close/>
                <a:moveTo>
                  <a:pt x="16816" y="506"/>
                </a:moveTo>
                <a:cubicBezTo>
                  <a:pt x="16866" y="602"/>
                  <a:pt x="16913" y="712"/>
                  <a:pt x="16956" y="834"/>
                </a:cubicBezTo>
                <a:cubicBezTo>
                  <a:pt x="16964" y="856"/>
                  <a:pt x="16971" y="878"/>
                  <a:pt x="16979" y="901"/>
                </a:cubicBezTo>
                <a:lnTo>
                  <a:pt x="14348" y="6053"/>
                </a:lnTo>
                <a:cubicBezTo>
                  <a:pt x="14332" y="6051"/>
                  <a:pt x="13944" y="6038"/>
                  <a:pt x="13559" y="6025"/>
                </a:cubicBezTo>
                <a:cubicBezTo>
                  <a:pt x="13174" y="6012"/>
                  <a:pt x="12793" y="6000"/>
                  <a:pt x="12793" y="6000"/>
                </a:cubicBezTo>
                <a:lnTo>
                  <a:pt x="15585" y="529"/>
                </a:lnTo>
                <a:cubicBezTo>
                  <a:pt x="15895" y="-78"/>
                  <a:pt x="16318" y="-155"/>
                  <a:pt x="16655" y="258"/>
                </a:cubicBezTo>
                <a:cubicBezTo>
                  <a:pt x="16712" y="327"/>
                  <a:pt x="16765" y="410"/>
                  <a:pt x="16816" y="506"/>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 name="Shape 43422">
            <a:extLst>
              <a:ext uri="{FF2B5EF4-FFF2-40B4-BE49-F238E27FC236}">
                <a16:creationId xmlns:a16="http://schemas.microsoft.com/office/drawing/2014/main" id="{F4FF6CA1-378A-0D48-BC7E-5CDC1178589B}"/>
              </a:ext>
            </a:extLst>
          </p:cNvPr>
          <p:cNvSpPr/>
          <p:nvPr/>
        </p:nvSpPr>
        <p:spPr>
          <a:xfrm flipH="1">
            <a:off x="18714605" y="8964031"/>
            <a:ext cx="5663044" cy="47521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chemeClr val="accent3">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43423">
            <a:extLst>
              <a:ext uri="{FF2B5EF4-FFF2-40B4-BE49-F238E27FC236}">
                <a16:creationId xmlns:a16="http://schemas.microsoft.com/office/drawing/2014/main" id="{B03EE7CB-35BF-F34C-8882-324740E6AB36}"/>
              </a:ext>
            </a:extLst>
          </p:cNvPr>
          <p:cNvSpPr/>
          <p:nvPr/>
        </p:nvSpPr>
        <p:spPr>
          <a:xfrm flipH="1">
            <a:off x="14360419" y="10339121"/>
            <a:ext cx="5591433" cy="3378559"/>
          </a:xfrm>
          <a:custGeom>
            <a:avLst/>
            <a:gdLst/>
            <a:ahLst/>
            <a:cxnLst>
              <a:cxn ang="0">
                <a:pos x="wd2" y="hd2"/>
              </a:cxn>
              <a:cxn ang="5400000">
                <a:pos x="wd2" y="hd2"/>
              </a:cxn>
              <a:cxn ang="10800000">
                <a:pos x="wd2" y="hd2"/>
              </a:cxn>
              <a:cxn ang="16200000">
                <a:pos x="wd2" y="hd2"/>
              </a:cxn>
            </a:cxnLst>
            <a:rect l="0" t="0" r="r" b="b"/>
            <a:pathLst>
              <a:path w="21600" h="21600" extrusionOk="0">
                <a:moveTo>
                  <a:pt x="15555" y="0"/>
                </a:moveTo>
                <a:lnTo>
                  <a:pt x="21600" y="11920"/>
                </a:lnTo>
                <a:lnTo>
                  <a:pt x="14630" y="21600"/>
                </a:lnTo>
                <a:lnTo>
                  <a:pt x="0" y="21600"/>
                </a:lnTo>
                <a:lnTo>
                  <a:pt x="15555"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43422">
            <a:extLst>
              <a:ext uri="{FF2B5EF4-FFF2-40B4-BE49-F238E27FC236}">
                <a16:creationId xmlns:a16="http://schemas.microsoft.com/office/drawing/2014/main" id="{85B7AFD5-DA1C-6946-AFD8-F976DFFD834C}"/>
              </a:ext>
            </a:extLst>
          </p:cNvPr>
          <p:cNvSpPr/>
          <p:nvPr/>
        </p:nvSpPr>
        <p:spPr>
          <a:xfrm rot="5400000" flipH="1">
            <a:off x="-455458" y="2011308"/>
            <a:ext cx="5663044" cy="47521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chemeClr val="accent3">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43426">
            <a:extLst>
              <a:ext uri="{FF2B5EF4-FFF2-40B4-BE49-F238E27FC236}">
                <a16:creationId xmlns:a16="http://schemas.microsoft.com/office/drawing/2014/main" id="{0BB6C821-DAB2-3D48-92AA-039F1AE3314D}"/>
              </a:ext>
            </a:extLst>
          </p:cNvPr>
          <p:cNvSpPr/>
          <p:nvPr/>
        </p:nvSpPr>
        <p:spPr>
          <a:xfrm>
            <a:off x="9901383" y="4017090"/>
            <a:ext cx="4999358" cy="6985491"/>
          </a:xfrm>
          <a:custGeom>
            <a:avLst/>
            <a:gdLst/>
            <a:ahLst/>
            <a:cxnLst>
              <a:cxn ang="0">
                <a:pos x="wd2" y="hd2"/>
              </a:cxn>
              <a:cxn ang="5400000">
                <a:pos x="wd2" y="hd2"/>
              </a:cxn>
              <a:cxn ang="10800000">
                <a:pos x="wd2" y="hd2"/>
              </a:cxn>
              <a:cxn ang="16200000">
                <a:pos x="wd2" y="hd2"/>
              </a:cxn>
            </a:cxnLst>
            <a:rect l="0" t="0" r="r" b="b"/>
            <a:pathLst>
              <a:path w="20282" h="21598" extrusionOk="0">
                <a:moveTo>
                  <a:pt x="6569" y="0"/>
                </a:moveTo>
                <a:cubicBezTo>
                  <a:pt x="7358" y="427"/>
                  <a:pt x="8025" y="973"/>
                  <a:pt x="8513" y="1610"/>
                </a:cubicBezTo>
                <a:cubicBezTo>
                  <a:pt x="9059" y="2323"/>
                  <a:pt x="9379" y="3123"/>
                  <a:pt x="9456" y="3947"/>
                </a:cubicBezTo>
                <a:lnTo>
                  <a:pt x="9467" y="3947"/>
                </a:lnTo>
                <a:cubicBezTo>
                  <a:pt x="9507" y="3947"/>
                  <a:pt x="9548" y="3947"/>
                  <a:pt x="9588" y="3947"/>
                </a:cubicBezTo>
                <a:cubicBezTo>
                  <a:pt x="9704" y="3947"/>
                  <a:pt x="9819" y="3947"/>
                  <a:pt x="9934" y="3947"/>
                </a:cubicBezTo>
                <a:cubicBezTo>
                  <a:pt x="9977" y="3947"/>
                  <a:pt x="10019" y="3947"/>
                  <a:pt x="10062" y="3947"/>
                </a:cubicBezTo>
                <a:cubicBezTo>
                  <a:pt x="10115" y="3947"/>
                  <a:pt x="10168" y="3947"/>
                  <a:pt x="10220" y="3947"/>
                </a:cubicBezTo>
                <a:cubicBezTo>
                  <a:pt x="10263" y="3947"/>
                  <a:pt x="10305" y="3947"/>
                  <a:pt x="10348" y="3947"/>
                </a:cubicBezTo>
                <a:cubicBezTo>
                  <a:pt x="10463" y="3947"/>
                  <a:pt x="10578" y="3947"/>
                  <a:pt x="10694" y="3947"/>
                </a:cubicBezTo>
                <a:cubicBezTo>
                  <a:pt x="10734" y="3947"/>
                  <a:pt x="10775" y="3947"/>
                  <a:pt x="10815" y="3947"/>
                </a:cubicBezTo>
                <a:lnTo>
                  <a:pt x="10826" y="3947"/>
                </a:lnTo>
                <a:cubicBezTo>
                  <a:pt x="10903" y="3123"/>
                  <a:pt x="11223" y="2323"/>
                  <a:pt x="11769" y="1610"/>
                </a:cubicBezTo>
                <a:cubicBezTo>
                  <a:pt x="12257" y="973"/>
                  <a:pt x="12924" y="427"/>
                  <a:pt x="13713" y="0"/>
                </a:cubicBezTo>
                <a:cubicBezTo>
                  <a:pt x="12549" y="8"/>
                  <a:pt x="11385" y="9"/>
                  <a:pt x="10220" y="5"/>
                </a:cubicBezTo>
                <a:cubicBezTo>
                  <a:pt x="10167" y="5"/>
                  <a:pt x="10115" y="5"/>
                  <a:pt x="10062" y="5"/>
                </a:cubicBezTo>
                <a:cubicBezTo>
                  <a:pt x="8897" y="9"/>
                  <a:pt x="7733" y="8"/>
                  <a:pt x="6569" y="0"/>
                </a:cubicBezTo>
                <a:close/>
                <a:moveTo>
                  <a:pt x="9250" y="4760"/>
                </a:moveTo>
                <a:cubicBezTo>
                  <a:pt x="6682" y="6815"/>
                  <a:pt x="4159" y="8714"/>
                  <a:pt x="2189" y="11228"/>
                </a:cubicBezTo>
                <a:cubicBezTo>
                  <a:pt x="1299" y="12365"/>
                  <a:pt x="438" y="13790"/>
                  <a:pt x="112" y="15376"/>
                </a:cubicBezTo>
                <a:cubicBezTo>
                  <a:pt x="-659" y="19129"/>
                  <a:pt x="2660" y="21013"/>
                  <a:pt x="6901" y="21443"/>
                </a:cubicBezTo>
                <a:cubicBezTo>
                  <a:pt x="7721" y="21526"/>
                  <a:pt x="8616" y="21582"/>
                  <a:pt x="9546" y="21597"/>
                </a:cubicBezTo>
                <a:cubicBezTo>
                  <a:pt x="9716" y="21600"/>
                  <a:pt x="9889" y="21597"/>
                  <a:pt x="10062" y="21596"/>
                </a:cubicBezTo>
                <a:cubicBezTo>
                  <a:pt x="10115" y="21596"/>
                  <a:pt x="10167" y="21595"/>
                  <a:pt x="10220" y="21596"/>
                </a:cubicBezTo>
                <a:cubicBezTo>
                  <a:pt x="10393" y="21597"/>
                  <a:pt x="10566" y="21600"/>
                  <a:pt x="10736" y="21597"/>
                </a:cubicBezTo>
                <a:cubicBezTo>
                  <a:pt x="11666" y="21582"/>
                  <a:pt x="12561" y="21526"/>
                  <a:pt x="13381" y="21443"/>
                </a:cubicBezTo>
                <a:cubicBezTo>
                  <a:pt x="17622" y="21013"/>
                  <a:pt x="20941" y="19129"/>
                  <a:pt x="20170" y="15376"/>
                </a:cubicBezTo>
                <a:cubicBezTo>
                  <a:pt x="19844" y="13790"/>
                  <a:pt x="18983" y="12365"/>
                  <a:pt x="18093" y="11228"/>
                </a:cubicBezTo>
                <a:cubicBezTo>
                  <a:pt x="16123" y="8714"/>
                  <a:pt x="13600" y="6815"/>
                  <a:pt x="11032" y="4760"/>
                </a:cubicBezTo>
                <a:cubicBezTo>
                  <a:pt x="10799" y="4760"/>
                  <a:pt x="10566" y="4760"/>
                  <a:pt x="10333" y="4760"/>
                </a:cubicBezTo>
                <a:cubicBezTo>
                  <a:pt x="10296" y="4760"/>
                  <a:pt x="10258" y="4760"/>
                  <a:pt x="10220" y="4760"/>
                </a:cubicBezTo>
                <a:cubicBezTo>
                  <a:pt x="10167" y="4760"/>
                  <a:pt x="10115" y="4760"/>
                  <a:pt x="10062" y="4760"/>
                </a:cubicBezTo>
                <a:cubicBezTo>
                  <a:pt x="10024" y="4760"/>
                  <a:pt x="9986" y="4760"/>
                  <a:pt x="9949" y="4760"/>
                </a:cubicBezTo>
                <a:cubicBezTo>
                  <a:pt x="9716" y="4760"/>
                  <a:pt x="9483" y="4760"/>
                  <a:pt x="9250" y="4760"/>
                </a:cubicBezTo>
                <a:close/>
              </a:path>
            </a:pathLst>
          </a:cu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4" name="Shape 43427">
            <a:extLst>
              <a:ext uri="{FF2B5EF4-FFF2-40B4-BE49-F238E27FC236}">
                <a16:creationId xmlns:a16="http://schemas.microsoft.com/office/drawing/2014/main" id="{8B576C6F-9DC8-0E4C-8218-DD7AB1A43CCF}"/>
              </a:ext>
            </a:extLst>
          </p:cNvPr>
          <p:cNvSpPr/>
          <p:nvPr/>
        </p:nvSpPr>
        <p:spPr>
          <a:xfrm>
            <a:off x="11825843" y="7726909"/>
            <a:ext cx="1189746" cy="2606943"/>
          </a:xfrm>
          <a:custGeom>
            <a:avLst/>
            <a:gdLst/>
            <a:ahLst/>
            <a:cxnLst>
              <a:cxn ang="0">
                <a:pos x="wd2" y="hd2"/>
              </a:cxn>
              <a:cxn ang="5400000">
                <a:pos x="wd2" y="hd2"/>
              </a:cxn>
              <a:cxn ang="10800000">
                <a:pos x="wd2" y="hd2"/>
              </a:cxn>
              <a:cxn ang="16200000">
                <a:pos x="wd2" y="hd2"/>
              </a:cxn>
            </a:cxnLst>
            <a:rect l="0" t="0" r="r" b="b"/>
            <a:pathLst>
              <a:path w="21600" h="21600" extrusionOk="0">
                <a:moveTo>
                  <a:pt x="9174" y="0"/>
                </a:moveTo>
                <a:lnTo>
                  <a:pt x="9174" y="2652"/>
                </a:lnTo>
                <a:cubicBezTo>
                  <a:pt x="3926" y="3047"/>
                  <a:pt x="495" y="4697"/>
                  <a:pt x="495" y="6882"/>
                </a:cubicBezTo>
                <a:cubicBezTo>
                  <a:pt x="495" y="9172"/>
                  <a:pt x="4179" y="10374"/>
                  <a:pt x="10062" y="11427"/>
                </a:cubicBezTo>
                <a:cubicBezTo>
                  <a:pt x="14330" y="12216"/>
                  <a:pt x="16564" y="13130"/>
                  <a:pt x="16564" y="14578"/>
                </a:cubicBezTo>
                <a:cubicBezTo>
                  <a:pt x="16564" y="16078"/>
                  <a:pt x="13755" y="17144"/>
                  <a:pt x="9660" y="17144"/>
                </a:cubicBezTo>
                <a:cubicBezTo>
                  <a:pt x="6430" y="17144"/>
                  <a:pt x="3401" y="16624"/>
                  <a:pt x="1383" y="16019"/>
                </a:cubicBezTo>
                <a:lnTo>
                  <a:pt x="0" y="17771"/>
                </a:lnTo>
                <a:cubicBezTo>
                  <a:pt x="1009" y="18100"/>
                  <a:pt x="2372" y="18387"/>
                  <a:pt x="3896" y="18594"/>
                </a:cubicBezTo>
                <a:cubicBezTo>
                  <a:pt x="5419" y="18801"/>
                  <a:pt x="7124" y="18939"/>
                  <a:pt x="8782" y="18944"/>
                </a:cubicBezTo>
                <a:lnTo>
                  <a:pt x="8782" y="21600"/>
                </a:lnTo>
                <a:lnTo>
                  <a:pt x="12426" y="21600"/>
                </a:lnTo>
                <a:lnTo>
                  <a:pt x="12426" y="18854"/>
                </a:lnTo>
                <a:cubicBezTo>
                  <a:pt x="18366" y="18433"/>
                  <a:pt x="21600" y="16457"/>
                  <a:pt x="21600" y="14352"/>
                </a:cubicBezTo>
                <a:cubicBezTo>
                  <a:pt x="21600" y="12009"/>
                  <a:pt x="18562" y="10690"/>
                  <a:pt x="12622" y="9585"/>
                </a:cubicBezTo>
                <a:cubicBezTo>
                  <a:pt x="7604" y="8611"/>
                  <a:pt x="5428" y="7908"/>
                  <a:pt x="5428" y="6566"/>
                </a:cubicBezTo>
                <a:cubicBezTo>
                  <a:pt x="5428" y="5487"/>
                  <a:pt x="7097" y="4272"/>
                  <a:pt x="11538" y="4272"/>
                </a:cubicBezTo>
                <a:cubicBezTo>
                  <a:pt x="15229" y="4272"/>
                  <a:pt x="17623" y="4903"/>
                  <a:pt x="18835" y="5219"/>
                </a:cubicBezTo>
                <a:lnTo>
                  <a:pt x="20311" y="3462"/>
                </a:lnTo>
                <a:cubicBezTo>
                  <a:pt x="19445" y="3238"/>
                  <a:pt x="18422" y="3028"/>
                  <a:pt x="17190" y="2865"/>
                </a:cubicBezTo>
                <a:cubicBezTo>
                  <a:pt x="15958" y="2703"/>
                  <a:pt x="14519" y="2589"/>
                  <a:pt x="12818" y="2562"/>
                </a:cubicBezTo>
                <a:lnTo>
                  <a:pt x="12818" y="0"/>
                </a:lnTo>
                <a:lnTo>
                  <a:pt x="9174" y="0"/>
                </a:lnTo>
                <a:close/>
              </a:path>
            </a:pathLst>
          </a:custGeom>
          <a:solidFill>
            <a:schemeClr val="bg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9" name="Shape 43429">
            <a:extLst>
              <a:ext uri="{FF2B5EF4-FFF2-40B4-BE49-F238E27FC236}">
                <a16:creationId xmlns:a16="http://schemas.microsoft.com/office/drawing/2014/main" id="{67365E7B-8004-324B-9A00-33AFDE3FA0B5}"/>
              </a:ext>
            </a:extLst>
          </p:cNvPr>
          <p:cNvSpPr/>
          <p:nvPr/>
        </p:nvSpPr>
        <p:spPr>
          <a:xfrm rot="5400000">
            <a:off x="10473515" y="4235043"/>
            <a:ext cx="2864124" cy="3303724"/>
          </a:xfrm>
          <a:custGeom>
            <a:avLst/>
            <a:gdLst/>
            <a:ahLst/>
            <a:cxnLst>
              <a:cxn ang="0">
                <a:pos x="wd2" y="hd2"/>
              </a:cxn>
              <a:cxn ang="5400000">
                <a:pos x="wd2" y="hd2"/>
              </a:cxn>
              <a:cxn ang="10800000">
                <a:pos x="wd2" y="hd2"/>
              </a:cxn>
              <a:cxn ang="16200000">
                <a:pos x="wd2" y="hd2"/>
              </a:cxn>
            </a:cxnLst>
            <a:rect l="0" t="0" r="r" b="b"/>
            <a:pathLst>
              <a:path w="21504" h="21513" extrusionOk="0">
                <a:moveTo>
                  <a:pt x="4399" y="0"/>
                </a:moveTo>
                <a:cubicBezTo>
                  <a:pt x="3834" y="0"/>
                  <a:pt x="3327" y="201"/>
                  <a:pt x="2957" y="522"/>
                </a:cubicBezTo>
                <a:cubicBezTo>
                  <a:pt x="2587" y="842"/>
                  <a:pt x="2356" y="1283"/>
                  <a:pt x="2356" y="1772"/>
                </a:cubicBezTo>
                <a:lnTo>
                  <a:pt x="2356" y="2415"/>
                </a:lnTo>
                <a:lnTo>
                  <a:pt x="2356" y="3551"/>
                </a:lnTo>
                <a:lnTo>
                  <a:pt x="2356" y="7143"/>
                </a:lnTo>
                <a:cubicBezTo>
                  <a:pt x="2229" y="7136"/>
                  <a:pt x="2102" y="7138"/>
                  <a:pt x="1977" y="7150"/>
                </a:cubicBezTo>
                <a:cubicBezTo>
                  <a:pt x="1225" y="7218"/>
                  <a:pt x="551" y="7601"/>
                  <a:pt x="214" y="8186"/>
                </a:cubicBezTo>
                <a:cubicBezTo>
                  <a:pt x="-21" y="8593"/>
                  <a:pt x="-74" y="9082"/>
                  <a:pt x="115" y="9543"/>
                </a:cubicBezTo>
                <a:cubicBezTo>
                  <a:pt x="852" y="11613"/>
                  <a:pt x="1671" y="13662"/>
                  <a:pt x="2578" y="15681"/>
                </a:cubicBezTo>
                <a:cubicBezTo>
                  <a:pt x="3077" y="16791"/>
                  <a:pt x="3617" y="17897"/>
                  <a:pt x="4481" y="18825"/>
                </a:cubicBezTo>
                <a:cubicBezTo>
                  <a:pt x="5214" y="19612"/>
                  <a:pt x="6220" y="20276"/>
                  <a:pt x="7513" y="20768"/>
                </a:cubicBezTo>
                <a:cubicBezTo>
                  <a:pt x="9108" y="21376"/>
                  <a:pt x="10859" y="21600"/>
                  <a:pt x="12596" y="21483"/>
                </a:cubicBezTo>
                <a:cubicBezTo>
                  <a:pt x="14857" y="21330"/>
                  <a:pt x="16991" y="20631"/>
                  <a:pt x="18528" y="19296"/>
                </a:cubicBezTo>
                <a:cubicBezTo>
                  <a:pt x="20567" y="17525"/>
                  <a:pt x="21227" y="14955"/>
                  <a:pt x="21419" y="12443"/>
                </a:cubicBezTo>
                <a:cubicBezTo>
                  <a:pt x="21526" y="11054"/>
                  <a:pt x="21507" y="9660"/>
                  <a:pt x="21495" y="8268"/>
                </a:cubicBezTo>
                <a:cubicBezTo>
                  <a:pt x="21483" y="6724"/>
                  <a:pt x="21481" y="5179"/>
                  <a:pt x="21485" y="3634"/>
                </a:cubicBezTo>
                <a:cubicBezTo>
                  <a:pt x="21487" y="3145"/>
                  <a:pt x="21262" y="2705"/>
                  <a:pt x="20892" y="2384"/>
                </a:cubicBezTo>
                <a:cubicBezTo>
                  <a:pt x="20523" y="2064"/>
                  <a:pt x="20006" y="1863"/>
                  <a:pt x="19442" y="1863"/>
                </a:cubicBezTo>
                <a:lnTo>
                  <a:pt x="19220" y="1863"/>
                </a:lnTo>
                <a:cubicBezTo>
                  <a:pt x="18658" y="1870"/>
                  <a:pt x="18152" y="2069"/>
                  <a:pt x="17778" y="2384"/>
                </a:cubicBezTo>
                <a:cubicBezTo>
                  <a:pt x="17398" y="2704"/>
                  <a:pt x="17167" y="3148"/>
                  <a:pt x="17146" y="3638"/>
                </a:cubicBezTo>
                <a:lnTo>
                  <a:pt x="16550" y="3538"/>
                </a:lnTo>
                <a:lnTo>
                  <a:pt x="16550" y="3047"/>
                </a:lnTo>
                <a:cubicBezTo>
                  <a:pt x="16551" y="2558"/>
                  <a:pt x="16322" y="2115"/>
                  <a:pt x="15952" y="1794"/>
                </a:cubicBezTo>
                <a:cubicBezTo>
                  <a:pt x="15582" y="1473"/>
                  <a:pt x="15072" y="1275"/>
                  <a:pt x="14507" y="1275"/>
                </a:cubicBezTo>
                <a:lnTo>
                  <a:pt x="14277" y="1275"/>
                </a:lnTo>
                <a:cubicBezTo>
                  <a:pt x="13716" y="1285"/>
                  <a:pt x="13211" y="1481"/>
                  <a:pt x="12836" y="1794"/>
                </a:cubicBezTo>
                <a:cubicBezTo>
                  <a:pt x="12491" y="2083"/>
                  <a:pt x="12257" y="2472"/>
                  <a:pt x="12195" y="2911"/>
                </a:cubicBezTo>
                <a:lnTo>
                  <a:pt x="12164" y="2917"/>
                </a:lnTo>
                <a:lnTo>
                  <a:pt x="11537" y="2837"/>
                </a:lnTo>
                <a:lnTo>
                  <a:pt x="11607" y="2217"/>
                </a:lnTo>
                <a:cubicBezTo>
                  <a:pt x="11607" y="1727"/>
                  <a:pt x="11379" y="1284"/>
                  <a:pt x="11009" y="964"/>
                </a:cubicBezTo>
                <a:cubicBezTo>
                  <a:pt x="10639" y="643"/>
                  <a:pt x="10128" y="445"/>
                  <a:pt x="9564" y="445"/>
                </a:cubicBezTo>
                <a:lnTo>
                  <a:pt x="9342" y="445"/>
                </a:lnTo>
                <a:cubicBezTo>
                  <a:pt x="8780" y="453"/>
                  <a:pt x="8272" y="649"/>
                  <a:pt x="7897" y="964"/>
                </a:cubicBezTo>
                <a:cubicBezTo>
                  <a:pt x="7523" y="1278"/>
                  <a:pt x="7280" y="1711"/>
                  <a:pt x="7252" y="2196"/>
                </a:cubicBezTo>
                <a:lnTo>
                  <a:pt x="7252" y="2185"/>
                </a:lnTo>
                <a:lnTo>
                  <a:pt x="6634" y="2107"/>
                </a:lnTo>
                <a:lnTo>
                  <a:pt x="6664" y="1772"/>
                </a:lnTo>
                <a:cubicBezTo>
                  <a:pt x="6664" y="1283"/>
                  <a:pt x="6441" y="842"/>
                  <a:pt x="6071" y="522"/>
                </a:cubicBezTo>
                <a:cubicBezTo>
                  <a:pt x="5701" y="201"/>
                  <a:pt x="5185" y="0"/>
                  <a:pt x="4621" y="0"/>
                </a:cubicBezTo>
                <a:lnTo>
                  <a:pt x="4399" y="0"/>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2" name="Shape 43431">
            <a:extLst>
              <a:ext uri="{FF2B5EF4-FFF2-40B4-BE49-F238E27FC236}">
                <a16:creationId xmlns:a16="http://schemas.microsoft.com/office/drawing/2014/main" id="{92E20A6D-682B-D54A-BC8A-BE5008316643}"/>
              </a:ext>
            </a:extLst>
          </p:cNvPr>
          <p:cNvSpPr/>
          <p:nvPr/>
        </p:nvSpPr>
        <p:spPr>
          <a:xfrm>
            <a:off x="0" y="4784689"/>
            <a:ext cx="10594185" cy="2434206"/>
          </a:xfrm>
          <a:prstGeom prst="rect">
            <a:avLst/>
          </a:prstGeom>
          <a:solidFill>
            <a:schemeClr val="accent1">
              <a:lumMod val="90000"/>
              <a:lumOff val="1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TextBox 19">
            <a:extLst>
              <a:ext uri="{FF2B5EF4-FFF2-40B4-BE49-F238E27FC236}">
                <a16:creationId xmlns:a16="http://schemas.microsoft.com/office/drawing/2014/main" id="{31FACB03-947E-9C4A-B6EB-5C8EBC552982}"/>
              </a:ext>
            </a:extLst>
          </p:cNvPr>
          <p:cNvSpPr txBox="1"/>
          <p:nvPr/>
        </p:nvSpPr>
        <p:spPr>
          <a:xfrm>
            <a:off x="2081523" y="369663"/>
            <a:ext cx="12773048" cy="2246769"/>
          </a:xfrm>
          <a:prstGeom prst="rect">
            <a:avLst/>
          </a:prstGeom>
          <a:noFill/>
        </p:spPr>
        <p:txBody>
          <a:bodyPr wrap="none" rtlCol="0">
            <a:spAutoFit/>
          </a:bodyPr>
          <a:lstStyle/>
          <a:p>
            <a:r>
              <a:rPr lang="en-US" sz="8000" b="1" dirty="0">
                <a:solidFill>
                  <a:schemeClr val="tx2"/>
                </a:solidFill>
                <a:latin typeface="Poppins" pitchFamily="2" charset="77"/>
                <a:ea typeface="+mj-ea"/>
                <a:cs typeface="+mj-cs"/>
              </a:rPr>
              <a:t>Mutual Funds vs ETF’s – </a:t>
            </a:r>
          </a:p>
          <a:p>
            <a:r>
              <a:rPr lang="en-US" sz="6000" b="1" dirty="0">
                <a:solidFill>
                  <a:schemeClr val="tx2"/>
                </a:solidFill>
                <a:latin typeface="Poppins" pitchFamily="2" charset="77"/>
                <a:ea typeface="+mj-ea"/>
                <a:cs typeface="+mj-cs"/>
              </a:rPr>
              <a:t>Interactive Demo</a:t>
            </a:r>
          </a:p>
        </p:txBody>
      </p:sp>
      <p:sp>
        <p:nvSpPr>
          <p:cNvPr id="22" name="TextBox 21">
            <a:extLst>
              <a:ext uri="{FF2B5EF4-FFF2-40B4-BE49-F238E27FC236}">
                <a16:creationId xmlns:a16="http://schemas.microsoft.com/office/drawing/2014/main" id="{5FD11FC6-4068-724C-9DB7-4FD21913FACF}"/>
              </a:ext>
            </a:extLst>
          </p:cNvPr>
          <p:cNvSpPr txBox="1"/>
          <p:nvPr/>
        </p:nvSpPr>
        <p:spPr>
          <a:xfrm>
            <a:off x="15743439" y="5448412"/>
            <a:ext cx="7473521" cy="584775"/>
          </a:xfrm>
          <a:prstGeom prst="rect">
            <a:avLst/>
          </a:prstGeom>
          <a:noFill/>
        </p:spPr>
        <p:txBody>
          <a:bodyPr wrap="square" rtlCol="0" anchor="ctr" anchorCtr="0">
            <a:spAutoFit/>
          </a:bodyPr>
          <a:lstStyle/>
          <a:p>
            <a:r>
              <a:rPr lang="en-US" sz="3200" b="1" dirty="0">
                <a:solidFill>
                  <a:schemeClr val="tx2"/>
                </a:solidFill>
                <a:latin typeface="Poppins" pitchFamily="2" charset="77"/>
                <a:ea typeface="League Spartan" charset="0"/>
                <a:cs typeface="Poppins" pitchFamily="2" charset="77"/>
              </a:rPr>
              <a:t>Interactive Investment Dashboard</a:t>
            </a:r>
          </a:p>
        </p:txBody>
      </p:sp>
      <p:sp>
        <p:nvSpPr>
          <p:cNvPr id="23" name="Subtitle 2">
            <a:extLst>
              <a:ext uri="{FF2B5EF4-FFF2-40B4-BE49-F238E27FC236}">
                <a16:creationId xmlns:a16="http://schemas.microsoft.com/office/drawing/2014/main" id="{FDF723E3-BACB-5247-BDD4-0F854DBF3569}"/>
              </a:ext>
            </a:extLst>
          </p:cNvPr>
          <p:cNvSpPr txBox="1">
            <a:spLocks/>
          </p:cNvSpPr>
          <p:nvPr/>
        </p:nvSpPr>
        <p:spPr>
          <a:xfrm>
            <a:off x="15999485" y="6250878"/>
            <a:ext cx="6406457" cy="198875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latin typeface="Lato Light" panose="020F0502020204030203" pitchFamily="34" charset="0"/>
                <a:ea typeface="Lato Light" panose="020F0502020204030203" pitchFamily="34" charset="0"/>
                <a:cs typeface="Mukta ExtraLight" panose="020B0000000000000000" pitchFamily="34" charset="77"/>
              </a:rPr>
              <a:t>Live demo to the interactive investment dashboard for mutual funds and ETF’s.</a:t>
            </a:r>
          </a:p>
          <a:p>
            <a:pPr algn="l">
              <a:lnSpc>
                <a:spcPts val="3500"/>
              </a:lnSpc>
            </a:pPr>
            <a:endPar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endParaRPr>
          </a:p>
          <a:p>
            <a:pPr algn="l">
              <a:lnSpc>
                <a:spcPts val="3500"/>
              </a:lnSpc>
            </a:pPr>
            <a:endPar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endParaRPr>
          </a:p>
        </p:txBody>
      </p:sp>
      <p:sp>
        <p:nvSpPr>
          <p:cNvPr id="2" name="TextBox 1">
            <a:extLst>
              <a:ext uri="{FF2B5EF4-FFF2-40B4-BE49-F238E27FC236}">
                <a16:creationId xmlns:a16="http://schemas.microsoft.com/office/drawing/2014/main" id="{A3FDD6DC-7D52-4050-9E16-825F1763A0DC}"/>
              </a:ext>
            </a:extLst>
          </p:cNvPr>
          <p:cNvSpPr txBox="1"/>
          <p:nvPr/>
        </p:nvSpPr>
        <p:spPr>
          <a:xfrm>
            <a:off x="3211033" y="5124893"/>
            <a:ext cx="4475575" cy="1323439"/>
          </a:xfrm>
          <a:prstGeom prst="rect">
            <a:avLst/>
          </a:prstGeom>
          <a:noFill/>
        </p:spPr>
        <p:txBody>
          <a:bodyPr wrap="square" rtlCol="0">
            <a:spAutoFit/>
          </a:bodyPr>
          <a:lstStyle/>
          <a:p>
            <a:r>
              <a:rPr lang="en-US" sz="8000" dirty="0">
                <a:solidFill>
                  <a:schemeClr val="bg1"/>
                </a:solidFill>
              </a:rPr>
              <a:t>INVESTOR</a:t>
            </a:r>
          </a:p>
        </p:txBody>
      </p:sp>
    </p:spTree>
    <p:extLst>
      <p:ext uri="{BB962C8B-B14F-4D97-AF65-F5344CB8AC3E}">
        <p14:creationId xmlns:p14="http://schemas.microsoft.com/office/powerpoint/2010/main" val="2431796388"/>
      </p:ext>
    </p:extLst>
  </p:cSld>
  <p:clrMapOvr>
    <a:masterClrMapping/>
  </p:clrMapOvr>
</p:sld>
</file>

<file path=ppt/theme/theme1.xml><?xml version="1.0" encoding="utf-8"?>
<a:theme xmlns:a="http://schemas.openxmlformats.org/drawingml/2006/main" name="Office Theme">
  <a:themeElements>
    <a:clrScheme name="PTIFY - Finance1 - Light">
      <a:dk1>
        <a:srgbClr val="484848"/>
      </a:dk1>
      <a:lt1>
        <a:srgbClr val="FFFFFF"/>
      </a:lt1>
      <a:dk2>
        <a:srgbClr val="000000"/>
      </a:dk2>
      <a:lt2>
        <a:srgbClr val="FFFFFF"/>
      </a:lt2>
      <a:accent1>
        <a:srgbClr val="283043"/>
      </a:accent1>
      <a:accent2>
        <a:srgbClr val="2C4261"/>
      </a:accent2>
      <a:accent3>
        <a:srgbClr val="3A5F70"/>
      </a:accent3>
      <a:accent4>
        <a:srgbClr val="8E7551"/>
      </a:accent4>
      <a:accent5>
        <a:srgbClr val="D6B27B"/>
      </a:accent5>
      <a:accent6>
        <a:srgbClr val="8C8C8C"/>
      </a:accent6>
      <a:hlink>
        <a:srgbClr val="BE6060"/>
      </a:hlink>
      <a:folHlink>
        <a:srgbClr val="8571E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85441</TotalTime>
  <Words>628</Words>
  <Application>Microsoft Office PowerPoint</Application>
  <PresentationFormat>Custom</PresentationFormat>
  <Paragraphs>49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Slack-Lato</vt:lpstr>
      <vt:lpstr>Arial</vt:lpstr>
      <vt:lpstr>Calibri</vt:lpstr>
      <vt:lpstr>Lato Light</vt:lpstr>
      <vt:lpstr>Poppins</vt:lpstr>
      <vt:lpstr>Poppins Light</vt:lpstr>
      <vt:lpstr>Office Theme</vt:lpstr>
      <vt:lpstr>Project 3 : Mutuals Funds vs ETF’s</vt:lpstr>
      <vt:lpstr>PowerPoint Presentation</vt:lpstr>
      <vt:lpstr>PowerPoint Presentation</vt:lpstr>
      <vt:lpstr>Mutual Funds vs ETF’s –  Differences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Bellera Laya</dc:creator>
  <cp:keywords/>
  <dc:description/>
  <cp:lastModifiedBy>Jaeik Park</cp:lastModifiedBy>
  <cp:revision>15243</cp:revision>
  <dcterms:created xsi:type="dcterms:W3CDTF">2014-11-12T21:47:38Z</dcterms:created>
  <dcterms:modified xsi:type="dcterms:W3CDTF">2021-10-07T00:07:12Z</dcterms:modified>
  <cp:category/>
</cp:coreProperties>
</file>