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80" r:id="rId2"/>
    <p:sldId id="257" r:id="rId3"/>
    <p:sldId id="258" r:id="rId4"/>
    <p:sldId id="259" r:id="rId5"/>
    <p:sldId id="273" r:id="rId6"/>
    <p:sldId id="274" r:id="rId7"/>
    <p:sldId id="261" r:id="rId8"/>
    <p:sldId id="275" r:id="rId9"/>
    <p:sldId id="262" r:id="rId10"/>
    <p:sldId id="276" r:id="rId11"/>
    <p:sldId id="281" r:id="rId12"/>
    <p:sldId id="282" r:id="rId13"/>
    <p:sldId id="283" r:id="rId14"/>
    <p:sldId id="284" r:id="rId15"/>
    <p:sldId id="270" r:id="rId16"/>
  </p:sldIdLst>
  <p:sldSz cx="18288000" cy="10287000"/>
  <p:notesSz cx="6858000" cy="9144000"/>
  <p:embeddedFontLst>
    <p:embeddedFont>
      <p:font typeface="Bahnschrift SemiBold" panose="020B0502040204020203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 Regular" panose="020B0604020202020204" charset="0"/>
      <p:regular r:id="rId23"/>
    </p:embeddedFont>
    <p:embeddedFont>
      <p:font typeface="Muli Regular Bold" panose="020B0604020202020204" charset="0"/>
      <p:regular r:id="rId24"/>
    </p:embeddedFont>
    <p:embeddedFont>
      <p:font typeface="Noto Sans Bold" panose="020B0604020202020204" charset="0"/>
      <p:regular r:id="rId25"/>
    </p:embeddedFont>
    <p:embeddedFont>
      <p:font typeface="Times New Roman" panose="02020603050405020304" pitchFamily="18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4622" autoAdjust="0"/>
  </p:normalViewPr>
  <p:slideViewPr>
    <p:cSldViewPr>
      <p:cViewPr varScale="1">
        <p:scale>
          <a:sx n="78" d="100"/>
          <a:sy n="78" d="100"/>
        </p:scale>
        <p:origin x="677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B5F3-3D1D-4F68-80D1-049CDA25277C}" type="datetimeFigureOut">
              <a:rPr lang="vi-VN" smtClean="0"/>
              <a:t>14/12/2023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557A-C0EA-4BAB-AF94-22F8CFEC5F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15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20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16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10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13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658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53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56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06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557A-C0EA-4BAB-AF94-22F8CFEC5F1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BFF09-3FEF-4FED-99D2-CDD8A2784772}"/>
              </a:ext>
            </a:extLst>
          </p:cNvPr>
          <p:cNvSpPr txBox="1"/>
          <p:nvPr/>
        </p:nvSpPr>
        <p:spPr>
          <a:xfrm>
            <a:off x="0" y="5691782"/>
            <a:ext cx="1889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/>
              <a:t>GoodBook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6A304-246C-45B4-A189-1C8268E6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-266700"/>
            <a:ext cx="7776329" cy="66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79072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83472578-2EB2-C5CC-81B7-23BAB700700A}"/>
              </a:ext>
            </a:extLst>
          </p:cNvPr>
          <p:cNvSpPr txBox="1"/>
          <p:nvPr/>
        </p:nvSpPr>
        <p:spPr>
          <a:xfrm>
            <a:off x="4548298" y="3954997"/>
            <a:ext cx="9181879" cy="1090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2F5F98"/>
                </a:solidFill>
                <a:latin typeface="Noto Sans Bold"/>
              </a:rPr>
              <a:t>4. About our website</a:t>
            </a:r>
          </a:p>
        </p:txBody>
      </p:sp>
    </p:spTree>
    <p:extLst>
      <p:ext uri="{BB962C8B-B14F-4D97-AF65-F5344CB8AC3E}">
        <p14:creationId xmlns:p14="http://schemas.microsoft.com/office/powerpoint/2010/main" val="14849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88BAB-2D2D-4C21-9CAD-5A4FF084A1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162865"/>
            <a:ext cx="13258800" cy="100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4DA3-F0BF-447D-A86D-589977D063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3162300"/>
            <a:ext cx="17068800" cy="35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B8016-4720-44D0-BA64-D74D051E1F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359" y="1600200"/>
            <a:ext cx="17286807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0B68D-FF8E-4EE9-8055-54D5969750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8224" y="1905000"/>
            <a:ext cx="1682202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441" y="2854267"/>
            <a:ext cx="10873118" cy="55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1"/>
              </a:lnSpc>
            </a:pPr>
            <a:r>
              <a:rPr lang="en-US" sz="25627" dirty="0">
                <a:solidFill>
                  <a:srgbClr val="FF914D"/>
                </a:solidFill>
                <a:latin typeface="Bangers Bold"/>
              </a:rPr>
              <a:t>Thank you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72400" y="3240200"/>
            <a:ext cx="2950322" cy="295032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37846" y="116586"/>
              <a:ext cx="6274308" cy="6116828"/>
            </a:xfrm>
            <a:custGeom>
              <a:avLst/>
              <a:gdLst/>
              <a:ahLst/>
              <a:cxnLst/>
              <a:rect l="l" t="t" r="r" b="b"/>
              <a:pathLst>
                <a:path w="6274308" h="6116828">
                  <a:moveTo>
                    <a:pt x="3137154" y="0"/>
                  </a:moveTo>
                  <a:lnTo>
                    <a:pt x="621411" y="1211453"/>
                  </a:lnTo>
                  <a:lnTo>
                    <a:pt x="0" y="3933825"/>
                  </a:lnTo>
                  <a:lnTo>
                    <a:pt x="1741043" y="6116828"/>
                  </a:lnTo>
                  <a:lnTo>
                    <a:pt x="4533265" y="6116828"/>
                  </a:lnTo>
                  <a:lnTo>
                    <a:pt x="6274308" y="3933825"/>
                  </a:lnTo>
                  <a:lnTo>
                    <a:pt x="5652897" y="1211453"/>
                  </a:lnTo>
                  <a:close/>
                </a:path>
              </a:pathLst>
            </a:custGeom>
            <a:blipFill>
              <a:blip r:embed="rId2"/>
              <a:stretch>
                <a:fillRect t="-1287" b="-1287"/>
              </a:stretch>
            </a:blipFill>
            <a:ln>
              <a:solidFill>
                <a:schemeClr val="tx1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1792688" y="6972768"/>
            <a:ext cx="4233170" cy="2740989"/>
            <a:chOff x="0" y="833981"/>
            <a:chExt cx="5644226" cy="365465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3963488"/>
              <a:ext cx="5644226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33981"/>
              <a:ext cx="5644226" cy="2155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</a:rPr>
                <a:t>WEB DESIGNER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</a:rPr>
                <a:t>Class : 22IT1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</a:rPr>
                <a:t>ID: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013CDB-792E-56F8-1ADA-343E8247CD89}"/>
              </a:ext>
            </a:extLst>
          </p:cNvPr>
          <p:cNvSpPr txBox="1"/>
          <p:nvPr/>
        </p:nvSpPr>
        <p:spPr>
          <a:xfrm>
            <a:off x="5585215" y="802958"/>
            <a:ext cx="71175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Noto Sans Bold" panose="020B0604020202020204" charset="0"/>
                <a:ea typeface="Noto Sans Bold" panose="020B0604020202020204" charset="0"/>
                <a:cs typeface="Times New Roman" panose="02020603050405020304" pitchFamily="18" charset="0"/>
              </a:rPr>
              <a:t>ABOUT US !</a:t>
            </a:r>
            <a:endParaRPr lang="vi-VN" sz="8000" dirty="0">
              <a:latin typeface="Noto Sans Bold" panose="020B0604020202020204" charset="0"/>
              <a:ea typeface="Noto Sans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C66CE-32BF-E0BC-6954-BE76D757C31C}"/>
              </a:ext>
            </a:extLst>
          </p:cNvPr>
          <p:cNvSpPr txBox="1"/>
          <p:nvPr/>
        </p:nvSpPr>
        <p:spPr>
          <a:xfrm>
            <a:off x="7154708" y="6952810"/>
            <a:ext cx="5181600" cy="260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ea typeface="Cambria" panose="02040503050406030204" pitchFamily="18" charset="0"/>
              </a:rPr>
              <a:t>NGUYEN HONG NGUYEN HAI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ea typeface="Cambria" panose="02040503050406030204" pitchFamily="18" charset="0"/>
              </a:rPr>
              <a:t>CLASS</a:t>
            </a:r>
            <a:r>
              <a:rPr lang="en-US" sz="2800">
                <a:latin typeface="Bahnschrift SemiBold" panose="020B0502040204020203" pitchFamily="34" charset="0"/>
                <a:ea typeface="Cambria" panose="02040503050406030204" pitchFamily="18" charset="0"/>
              </a:rPr>
              <a:t>: </a:t>
            </a:r>
            <a:r>
              <a:rPr lang="en-US" sz="2800" u="sng">
                <a:latin typeface="Bahnschrift SemiBold" panose="020B0502040204020203" pitchFamily="34" charset="0"/>
                <a:ea typeface="Cambria" panose="02040503050406030204" pitchFamily="18" charset="0"/>
              </a:rPr>
              <a:t>22SE1</a:t>
            </a:r>
            <a:r>
              <a:rPr lang="en-US" sz="2800">
                <a:latin typeface="Bahnschrift SemiBold" panose="020B0502040204020203" pitchFamily="34" charset="0"/>
                <a:ea typeface="Cambria" panose="02040503050406030204" pitchFamily="18" charset="0"/>
              </a:rPr>
              <a:t> </a:t>
            </a:r>
            <a:endParaRPr lang="en-US" sz="2800" dirty="0">
              <a:latin typeface="Bahnschrift SemiBold" panose="020B0502040204020203" pitchFamily="34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ea typeface="Cambria" panose="02040503050406030204" pitchFamily="18" charset="0"/>
              </a:rPr>
              <a:t>ID: 22IT076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ea typeface="Cambria" panose="02040503050406030204" pitchFamily="18" charset="0"/>
              </a:rPr>
              <a:t>WEB DESIGNER</a:t>
            </a:r>
            <a:endParaRPr lang="vi-VN" sz="2800" dirty="0">
              <a:latin typeface="Bahnschrift SemiBold" panose="020B0502040204020203" pitchFamily="34" charset="0"/>
              <a:ea typeface="Cambria" panose="02040503050406030204" pitchFamily="18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225B81F-894F-06C0-4564-4795C47A3FC0}"/>
              </a:ext>
            </a:extLst>
          </p:cNvPr>
          <p:cNvGrpSpPr/>
          <p:nvPr/>
        </p:nvGrpSpPr>
        <p:grpSpPr>
          <a:xfrm rot="16200000">
            <a:off x="-5804295" y="8350538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81CE48B-84B7-214F-255A-714FB718CE02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A84BA190-C143-AD90-ADCA-933167CB5F37}"/>
              </a:ext>
            </a:extLst>
          </p:cNvPr>
          <p:cNvGrpSpPr/>
          <p:nvPr/>
        </p:nvGrpSpPr>
        <p:grpSpPr>
          <a:xfrm rot="20998500">
            <a:off x="16117298" y="-3799213"/>
            <a:ext cx="5661826" cy="3799213"/>
            <a:chOff x="0" y="0"/>
            <a:chExt cx="1930400" cy="1297940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3DB83AE-567C-4AA7-861B-D45CFFA7DA51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vi-VN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7.40741E-7 L 0.24176 0.0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2" y="18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09877E-6 L -0.01111 0.2993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7873" y="3546185"/>
            <a:ext cx="2835111" cy="5712115"/>
            <a:chOff x="0" y="0"/>
            <a:chExt cx="3780149" cy="761615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4" name="Group 4"/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6" name="Group 6"/>
          <p:cNvGrpSpPr/>
          <p:nvPr/>
        </p:nvGrpSpPr>
        <p:grpSpPr>
          <a:xfrm>
            <a:off x="6316745" y="3546185"/>
            <a:ext cx="2835111" cy="5712115"/>
            <a:chOff x="0" y="0"/>
            <a:chExt cx="3780149" cy="7616153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8" name="Group 8"/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9666207" y="3546185"/>
            <a:ext cx="2835111" cy="5712115"/>
            <a:chOff x="0" y="0"/>
            <a:chExt cx="3780149" cy="7616153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12" name="Group 12"/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3014489" y="3546185"/>
            <a:ext cx="2835111" cy="5712115"/>
            <a:chOff x="0" y="0"/>
            <a:chExt cx="3780149" cy="7616153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16" name="Group 16"/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18" name="Group 18"/>
          <p:cNvGrpSpPr/>
          <p:nvPr/>
        </p:nvGrpSpPr>
        <p:grpSpPr>
          <a:xfrm>
            <a:off x="6596941" y="4107909"/>
            <a:ext cx="2274719" cy="4260655"/>
            <a:chOff x="0" y="0"/>
            <a:chExt cx="3032958" cy="568087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2361728"/>
              <a:ext cx="3032958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242424"/>
                  </a:solidFill>
                  <a:latin typeface="Muli Regular"/>
                </a:rPr>
                <a:t>We will show you what language we use to code this website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090376"/>
              <a:ext cx="3032958" cy="1041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 dirty="0">
                  <a:solidFill>
                    <a:srgbClr val="31356E"/>
                  </a:solidFill>
                  <a:latin typeface="Muli Regular"/>
                </a:rPr>
                <a:t>Programming language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303295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dirty="0">
                  <a:solidFill>
                    <a:srgbClr val="31356E"/>
                  </a:solidFill>
                  <a:latin typeface="Muli Regular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945814" y="4107909"/>
            <a:ext cx="2274719" cy="3089380"/>
            <a:chOff x="0" y="0"/>
            <a:chExt cx="3032958" cy="411917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1841028"/>
              <a:ext cx="3032958" cy="227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242424"/>
                  </a:solidFill>
                  <a:latin typeface="Muli Regular"/>
                </a:rPr>
                <a:t>We will show you the specific structure of this website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090376"/>
              <a:ext cx="3032958" cy="52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 dirty="0">
                  <a:solidFill>
                    <a:srgbClr val="31356E"/>
                  </a:solidFill>
                  <a:latin typeface="Muli Regular Bold"/>
                </a:rPr>
                <a:t>Web structure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303295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03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294686" y="4107909"/>
            <a:ext cx="2274719" cy="3460555"/>
            <a:chOff x="0" y="0"/>
            <a:chExt cx="3032958" cy="4614073"/>
          </a:xfrm>
        </p:grpSpPr>
        <p:sp>
          <p:nvSpPr>
            <p:cNvPr id="27" name="TextBox 27"/>
            <p:cNvSpPr txBox="1"/>
            <p:nvPr/>
          </p:nvSpPr>
          <p:spPr>
            <a:xfrm>
              <a:off x="0" y="2412528"/>
              <a:ext cx="3032958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42424"/>
                  </a:solidFill>
                  <a:latin typeface="Muli Regular"/>
                </a:rPr>
                <a:t>We will explore this website to see it's features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090376"/>
              <a:ext cx="3032958" cy="1092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31356E"/>
                  </a:solidFill>
                  <a:latin typeface="Muli Regular Bold"/>
                </a:rPr>
                <a:t>About our website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303295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04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2819400" y="1899386"/>
            <a:ext cx="13458664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5775" dirty="0">
                <a:solidFill>
                  <a:srgbClr val="31356E"/>
                </a:solidFill>
                <a:latin typeface="Noto Sans Bold" panose="020B0604020202020204" charset="0"/>
                <a:ea typeface="Noto Sans Bold" panose="020B0604020202020204" charset="0"/>
              </a:rPr>
              <a:t>TABLE OF CONTENTS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3248069" y="4107909"/>
            <a:ext cx="2274719" cy="3403405"/>
            <a:chOff x="0" y="0"/>
            <a:chExt cx="3032958" cy="4537873"/>
          </a:xfrm>
        </p:grpSpPr>
        <p:sp>
          <p:nvSpPr>
            <p:cNvPr id="40" name="TextBox 40"/>
            <p:cNvSpPr txBox="1"/>
            <p:nvPr/>
          </p:nvSpPr>
          <p:spPr>
            <a:xfrm>
              <a:off x="0" y="1777528"/>
              <a:ext cx="3032958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242424"/>
                  </a:solidFill>
                  <a:latin typeface="Muli Regular"/>
                </a:rPr>
                <a:t>Some introductions about our website to see what we do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1090376"/>
              <a:ext cx="3032958" cy="45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dirty="0">
                  <a:solidFill>
                    <a:srgbClr val="31356E"/>
                  </a:solidFill>
                  <a:latin typeface="Muli Regular Bold"/>
                </a:rPr>
                <a:t>INTRODUCTION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0"/>
              <a:ext cx="303295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dirty="0">
                  <a:solidFill>
                    <a:srgbClr val="31356E"/>
                  </a:solidFill>
                  <a:latin typeface="Muli Regular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10802" y="4415544"/>
            <a:ext cx="8675921" cy="145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500" dirty="0">
                <a:solidFill>
                  <a:srgbClr val="31356E"/>
                </a:solidFill>
                <a:latin typeface="Noto Sans Bold" panose="020B0604020202020204" charset="0"/>
                <a:ea typeface="Noto Sans Bold" panose="020B0604020202020204" charset="0"/>
              </a:rPr>
              <a:t>1.Introduction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76800" y="1074387"/>
            <a:ext cx="8675921" cy="147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500" dirty="0">
                <a:solidFill>
                  <a:srgbClr val="31356E"/>
                </a:solidFill>
                <a:latin typeface="Noto Sans Bold" panose="020B0604020202020204" charset="0"/>
                <a:ea typeface="Noto Sans Bold" panose="020B0604020202020204" charset="0"/>
              </a:rPr>
              <a:t>1.Introduction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766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981200" y="3118124"/>
            <a:ext cx="14325600" cy="5909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/>
              <a:t>Calling all bookworms! Dust off your shelves and unleash your inner bibliophile – GoodBook is here to ignite your reading fire! Picture a treasure trove of pre-loved pages, whispering untold adventures, ageless wisdom, and hidden literary gems, all at prices that'll make your book dragon sing. Dive into a vast ocean of genres, navigate curated recommendations, and discover your next literary obsession with ease. Secure transactions, eco-friendly practices, and a passionate community of fellow readers await. So, what are you waiting for? Join the adventure at [Your Book Sale Website Name] and let your next chapter begin!</a:t>
            </a:r>
            <a:endParaRPr lang="en-US" sz="4400" dirty="0">
              <a:solidFill>
                <a:srgbClr val="000000"/>
              </a:solidFill>
              <a:latin typeface="Muli Regular" panose="020B060402020202020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75711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83472578-2EB2-C5CC-81B7-23BAB700700A}"/>
              </a:ext>
            </a:extLst>
          </p:cNvPr>
          <p:cNvSpPr txBox="1"/>
          <p:nvPr/>
        </p:nvSpPr>
        <p:spPr>
          <a:xfrm>
            <a:off x="3536212" y="4053073"/>
            <a:ext cx="11225102" cy="109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chemeClr val="tx2"/>
                </a:solidFill>
                <a:latin typeface="Noto Sans Bold" panose="020B0604020202020204" charset="0"/>
                <a:ea typeface="Noto Sans Bold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6500" dirty="0">
                <a:solidFill>
                  <a:schemeClr val="tx2"/>
                </a:solidFill>
                <a:latin typeface="Noto Sans Bold" panose="020B0604020202020204" charset="0"/>
                <a:ea typeface="Noto Sans Bold" panose="020B0604020202020204" charset="0"/>
                <a:cs typeface="Times New Roman" panose="02020603050405020304" pitchFamily="18" charset="0"/>
              </a:rPr>
              <a:t>Programing</a:t>
            </a:r>
            <a:r>
              <a:rPr lang="en-US" sz="6500" b="1" dirty="0">
                <a:solidFill>
                  <a:schemeClr val="tx2"/>
                </a:solidFill>
                <a:latin typeface="Noto Sans Bold" panose="020B0604020202020204" charset="0"/>
                <a:ea typeface="Noto Sans Bold" panose="020B0604020202020204" charset="0"/>
                <a:cs typeface="Times New Roman" panose="02020603050405020304" pitchFamily="18" charset="0"/>
              </a:rPr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3144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0468287" y="1029572"/>
            <a:ext cx="1089448" cy="108770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41467" y="915311"/>
            <a:ext cx="8184917" cy="8354229"/>
            <a:chOff x="-1" y="-38100"/>
            <a:chExt cx="10913223" cy="11138971"/>
          </a:xfrm>
        </p:grpSpPr>
        <p:sp>
          <p:nvSpPr>
            <p:cNvPr id="5" name="TextBox 5"/>
            <p:cNvSpPr txBox="1"/>
            <p:nvPr/>
          </p:nvSpPr>
          <p:spPr>
            <a:xfrm>
              <a:off x="9026843" y="3262685"/>
              <a:ext cx="1886379" cy="960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HTML</a:t>
              </a:r>
            </a:p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40%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200256" y="10140522"/>
              <a:ext cx="3778587" cy="960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JS/CSS/Bootstrap</a:t>
              </a:r>
            </a:p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30%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" y="3524999"/>
              <a:ext cx="1319791" cy="960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JSP</a:t>
              </a:r>
            </a:p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20%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3125" y="469491"/>
              <a:ext cx="2586329" cy="960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SERVLET</a:t>
              </a:r>
            </a:p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5%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59456" y="-38100"/>
              <a:ext cx="2830586" cy="960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MYSQL</a:t>
              </a:r>
            </a:p>
            <a:p>
              <a:pPr algn="ctr">
                <a:lnSpc>
                  <a:spcPts val="2941"/>
                </a:lnSpc>
              </a:pPr>
              <a:r>
                <a:rPr lang="en-US" sz="2101" dirty="0">
                  <a:solidFill>
                    <a:srgbClr val="000000"/>
                  </a:solidFill>
                  <a:latin typeface="Noto Sans Bold" panose="020B0604020202020204" charset="0"/>
                  <a:ea typeface="Noto Sans Bold" panose="020B0604020202020204" charset="0"/>
                  <a:cs typeface="Times New Roman" panose="02020603050405020304" pitchFamily="18" charset="0"/>
                </a:rPr>
                <a:t>5%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855098" y="1136150"/>
              <a:ext cx="9005906" cy="9005906"/>
              <a:chOff x="0" y="0"/>
              <a:chExt cx="2540000" cy="254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00" y="0"/>
                <a:ext cx="1377505" cy="2333476"/>
              </a:xfrm>
              <a:custGeom>
                <a:avLst/>
                <a:gdLst/>
                <a:ahLst/>
                <a:cxnLst/>
                <a:rect l="l" t="t" r="r" b="b"/>
                <a:pathLst>
                  <a:path w="1377505" h="2333476">
                    <a:moveTo>
                      <a:pt x="0" y="0"/>
                    </a:moveTo>
                    <a:lnTo>
                      <a:pt x="0" y="0"/>
                    </a:lnTo>
                    <a:cubicBezTo>
                      <a:pt x="561922" y="0"/>
                      <a:pt x="1057045" y="369271"/>
                      <a:pt x="1217275" y="907864"/>
                    </a:cubicBezTo>
                    <a:cubicBezTo>
                      <a:pt x="1377505" y="1446457"/>
                      <a:pt x="1164747" y="2026321"/>
                      <a:pt x="694203" y="2333476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4053" y="1270000"/>
                <a:ext cx="1972434" cy="1336635"/>
              </a:xfrm>
              <a:custGeom>
                <a:avLst/>
                <a:gdLst/>
                <a:ahLst/>
                <a:cxnLst/>
                <a:rect l="l" t="t" r="r" b="b"/>
                <a:pathLst>
                  <a:path w="1972434" h="1336635">
                    <a:moveTo>
                      <a:pt x="1972434" y="1027452"/>
                    </a:moveTo>
                    <a:cubicBezTo>
                      <a:pt x="1634472" y="1272995"/>
                      <a:pt x="1197372" y="1336635"/>
                      <a:pt x="803425" y="1197654"/>
                    </a:cubicBezTo>
                    <a:cubicBezTo>
                      <a:pt x="409478" y="1058673"/>
                      <a:pt x="109072" y="734847"/>
                      <a:pt x="0" y="331594"/>
                    </a:cubicBezTo>
                    <a:lnTo>
                      <a:pt x="1225947" y="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-115123" y="206524"/>
                <a:ext cx="1385123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385123" h="1455928">
                    <a:moveTo>
                      <a:pt x="177281" y="1455928"/>
                    </a:moveTo>
                    <a:cubicBezTo>
                      <a:pt x="0" y="910311"/>
                      <a:pt x="210517" y="313591"/>
                      <a:pt x="690920" y="0"/>
                    </a:cubicBezTo>
                    <a:lnTo>
                      <a:pt x="1385123" y="1063476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523513" y="44053"/>
                <a:ext cx="746487" cy="1225947"/>
              </a:xfrm>
              <a:custGeom>
                <a:avLst/>
                <a:gdLst/>
                <a:ahLst/>
                <a:cxnLst/>
                <a:rect l="l" t="t" r="r" b="b"/>
                <a:pathLst>
                  <a:path w="746487" h="1225947">
                    <a:moveTo>
                      <a:pt x="0" y="198495"/>
                    </a:moveTo>
                    <a:cubicBezTo>
                      <a:pt x="125064" y="107631"/>
                      <a:pt x="265667" y="40363"/>
                      <a:pt x="414893" y="0"/>
                    </a:cubicBezTo>
                    <a:lnTo>
                      <a:pt x="746487" y="1225947"/>
                    </a:ln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877548" y="0"/>
                <a:ext cx="392452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392452" h="1270000">
                    <a:moveTo>
                      <a:pt x="0" y="62158"/>
                    </a:moveTo>
                    <a:cubicBezTo>
                      <a:pt x="126706" y="20989"/>
                      <a:pt x="259099" y="13"/>
                      <a:pt x="392325" y="0"/>
                    </a:cubicBezTo>
                    <a:lnTo>
                      <a:pt x="392452" y="127000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17230" y="1312986"/>
            <a:ext cx="10351925" cy="109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2F5F98"/>
                </a:solidFill>
                <a:latin typeface="Noto Sans Bold" panose="020B0604020202020204" charset="0"/>
                <a:ea typeface="Noto Sans Bold" panose="020B0604020202020204" charset="0"/>
                <a:cs typeface="Times New Roman" panose="02020603050405020304" pitchFamily="18" charset="0"/>
              </a:rPr>
              <a:t>2. Programing language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39238" y="4638569"/>
            <a:ext cx="9525" cy="75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>
              <a:latin typeface="Noto Sans Bold" panose="020B0604020202020204" charset="0"/>
              <a:ea typeface="Noto Sans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8087" y="3277121"/>
            <a:ext cx="9405679" cy="572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526" lvl="1" indent="-382763" algn="ctr">
              <a:lnSpc>
                <a:spcPts val="4964"/>
              </a:lnSpc>
              <a:buFont typeface="Arial"/>
              <a:buChar char="•"/>
            </a:pPr>
            <a:r>
              <a:rPr lang="en-US" sz="3545" dirty="0">
                <a:solidFill>
                  <a:srgbClr val="000000"/>
                </a:solidFill>
                <a:latin typeface="Times New Roman" panose="02020603050405020304" pitchFamily="18" charset="0"/>
                <a:ea typeface="Noto Sans Bold" panose="020B0604020202020204" charset="0"/>
                <a:cs typeface="Times New Roman" panose="02020603050405020304" pitchFamily="18" charset="0"/>
              </a:rPr>
              <a:t>Method: Using CSS, HTML, JavaScript, Bootstrap to create the website interface. Utilizing JSP, Servlet, and MySQL to complete the website's backend.</a:t>
            </a:r>
          </a:p>
          <a:p>
            <a:pPr algn="ctr">
              <a:lnSpc>
                <a:spcPts val="4964"/>
              </a:lnSpc>
            </a:pPr>
            <a:r>
              <a:rPr lang="en-US" sz="3545" dirty="0">
                <a:solidFill>
                  <a:srgbClr val="000000"/>
                </a:solidFill>
                <a:latin typeface="Times New Roman" panose="02020603050405020304" pitchFamily="18" charset="0"/>
                <a:ea typeface="Noto Sans Bold" panose="020B0604020202020204" charset="0"/>
                <a:cs typeface="Times New Roman" panose="02020603050405020304" pitchFamily="18" charset="0"/>
              </a:rPr>
              <a:t>-</a:t>
            </a:r>
          </a:p>
          <a:p>
            <a:pPr marL="765526" lvl="1" indent="-382763" algn="ctr">
              <a:lnSpc>
                <a:spcPts val="4964"/>
              </a:lnSpc>
              <a:buFont typeface="Arial"/>
              <a:buChar char="•"/>
            </a:pPr>
            <a:r>
              <a:rPr lang="en-US" sz="3545" dirty="0">
                <a:solidFill>
                  <a:srgbClr val="000000"/>
                </a:solidFill>
                <a:latin typeface="Times New Roman" panose="02020603050405020304" pitchFamily="18" charset="0"/>
                <a:ea typeface="Noto Sans Bold" panose="020B0604020202020204" charset="0"/>
                <a:cs typeface="Times New Roman" panose="02020603050405020304" pitchFamily="18" charset="0"/>
              </a:rPr>
              <a:t> Result: The website was built successfully with a clear and user-friendly interface, providing a satisfying experience for users.</a:t>
            </a:r>
          </a:p>
          <a:p>
            <a:pPr algn="ctr">
              <a:lnSpc>
                <a:spcPts val="4964"/>
              </a:lnSpc>
            </a:pPr>
            <a:endParaRPr lang="en-US" sz="3545" dirty="0">
              <a:solidFill>
                <a:srgbClr val="000000"/>
              </a:solidFill>
              <a:latin typeface="Noto Sans Bold" panose="020B0604020202020204" charset="0"/>
              <a:ea typeface="Noto Sans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139238" y="4638569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98BFA-247C-3330-F7BB-E51B2B5526D0}"/>
              </a:ext>
            </a:extLst>
          </p:cNvPr>
          <p:cNvGrpSpPr/>
          <p:nvPr/>
        </p:nvGrpSpPr>
        <p:grpSpPr>
          <a:xfrm rot="15944993">
            <a:off x="-6590330" y="-3793221"/>
            <a:ext cx="5661826" cy="3806833"/>
            <a:chOff x="63439" y="-556293"/>
            <a:chExt cx="1930400" cy="1297940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99BD84-40A9-10C9-1316-1161A9C14E73}"/>
                </a:ext>
              </a:extLst>
            </p:cNvPr>
            <p:cNvSpPr/>
            <p:nvPr/>
          </p:nvSpPr>
          <p:spPr>
            <a:xfrm>
              <a:off x="63439" y="-556293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5A81C192-DD21-05F2-CE95-ED913CA215AF}"/>
              </a:ext>
            </a:extLst>
          </p:cNvPr>
          <p:cNvGrpSpPr/>
          <p:nvPr/>
        </p:nvGrpSpPr>
        <p:grpSpPr>
          <a:xfrm rot="11407586">
            <a:off x="20254960" y="8383583"/>
            <a:ext cx="5661826" cy="3806833"/>
            <a:chOff x="-549557" y="961275"/>
            <a:chExt cx="1930400" cy="129794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B78198-11C7-DC1B-5FF3-BA56D508D606}"/>
                </a:ext>
              </a:extLst>
            </p:cNvPr>
            <p:cNvSpPr/>
            <p:nvPr/>
          </p:nvSpPr>
          <p:spPr>
            <a:xfrm>
              <a:off x="-549557" y="961275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83472578-2EB2-C5CC-81B7-23BAB700700A}"/>
              </a:ext>
            </a:extLst>
          </p:cNvPr>
          <p:cNvSpPr txBox="1"/>
          <p:nvPr/>
        </p:nvSpPr>
        <p:spPr>
          <a:xfrm>
            <a:off x="4548298" y="3954997"/>
            <a:ext cx="9181879" cy="1090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2F5F98"/>
                </a:solidFill>
                <a:latin typeface="Noto Sans Bold"/>
              </a:rPr>
              <a:t>3. Website structure</a:t>
            </a:r>
          </a:p>
        </p:txBody>
      </p:sp>
    </p:spTree>
    <p:extLst>
      <p:ext uri="{BB962C8B-B14F-4D97-AF65-F5344CB8AC3E}">
        <p14:creationId xmlns:p14="http://schemas.microsoft.com/office/powerpoint/2010/main" val="2902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11327 L 0.26806 0.14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6233 -0.07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6" y="-3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84127" y="2106157"/>
            <a:ext cx="9073355" cy="571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3600" b="1" dirty="0">
                <a:latin typeface="Muli Regular" panose="020B0604020202020204" charset="0"/>
              </a:rPr>
              <a:t>(This is our website structure present with </a:t>
            </a:r>
            <a:r>
              <a:rPr lang="en-US" sz="3600" b="1" dirty="0" err="1">
                <a:latin typeface="Muli Regular" panose="020B0604020202020204" charset="0"/>
              </a:rPr>
              <a:t>hierachy</a:t>
            </a:r>
            <a:r>
              <a:rPr lang="en-US" sz="3600" b="1" dirty="0">
                <a:latin typeface="Muli Regular" panose="020B0604020202020204" charset="0"/>
              </a:rPr>
              <a:t> form.)</a:t>
            </a:r>
          </a:p>
          <a:p>
            <a:pPr>
              <a:lnSpc>
                <a:spcPts val="5000"/>
              </a:lnSpc>
            </a:pPr>
            <a:endParaRPr lang="en-US" sz="3571" dirty="0">
              <a:solidFill>
                <a:srgbClr val="000000"/>
              </a:solidFill>
              <a:latin typeface="Muli Regular" panose="020B0604020202020204" charset="0"/>
            </a:endParaRPr>
          </a:p>
          <a:p>
            <a:pPr>
              <a:lnSpc>
                <a:spcPts val="5000"/>
              </a:lnSpc>
            </a:pPr>
            <a:r>
              <a:rPr lang="en-US" sz="3571" dirty="0">
                <a:solidFill>
                  <a:srgbClr val="000000"/>
                </a:solidFill>
                <a:latin typeface="Muli Regular" panose="020B0604020202020204" charset="0"/>
              </a:rPr>
              <a:t>This website include both front-end and back-end by using HTML ,CSS, bootstrap, JSP, servlet, MySQL .</a:t>
            </a:r>
          </a:p>
          <a:p>
            <a:pPr>
              <a:lnSpc>
                <a:spcPts val="5000"/>
              </a:lnSpc>
            </a:pPr>
            <a:r>
              <a:rPr lang="en-US" sz="3600" dirty="0">
                <a:solidFill>
                  <a:srgbClr val="000000"/>
                </a:solidFill>
                <a:latin typeface="Muli Regular" panose="020B0604020202020204" charset="0"/>
              </a:rPr>
              <a:t> We are still trying to give you the best experience .</a:t>
            </a:r>
          </a:p>
          <a:p>
            <a:pPr>
              <a:lnSpc>
                <a:spcPts val="5000"/>
              </a:lnSpc>
            </a:pPr>
            <a:endParaRPr lang="en-US" sz="3571" dirty="0">
              <a:solidFill>
                <a:srgbClr val="000000"/>
              </a:solidFill>
              <a:latin typeface="Muli Regular" panose="020B0604020202020204" charset="0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A6B2EED-60DB-AAF1-E6A8-FB3EE5C02B2C}"/>
              </a:ext>
            </a:extLst>
          </p:cNvPr>
          <p:cNvSpPr txBox="1"/>
          <p:nvPr/>
        </p:nvSpPr>
        <p:spPr>
          <a:xfrm>
            <a:off x="1295400" y="1008110"/>
            <a:ext cx="9181879" cy="1090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2F5F98"/>
                </a:solidFill>
                <a:latin typeface="Noto Sans Bold"/>
              </a:rPr>
              <a:t>3. Website structure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348</Words>
  <Application>Microsoft Office PowerPoint</Application>
  <PresentationFormat>Custom</PresentationFormat>
  <Paragraphs>57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Noto Sans Bold</vt:lpstr>
      <vt:lpstr>Arial</vt:lpstr>
      <vt:lpstr>Muli Regular</vt:lpstr>
      <vt:lpstr>Times New Roman</vt:lpstr>
      <vt:lpstr>Bahnschrift SemiBold</vt:lpstr>
      <vt:lpstr>Muli Regular Bold</vt:lpstr>
      <vt:lpstr>Bangers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và Tím Màu tối Chuyên nghiệp Ngành ẩm thực Giới thiệu người mới Bản thuyết trình</dc:title>
  <dc:creator>Admin</dc:creator>
  <cp:lastModifiedBy>K17.07-22IT1 Nguyễn Hồng Nguyên Hải</cp:lastModifiedBy>
  <cp:revision>22</cp:revision>
  <dcterms:created xsi:type="dcterms:W3CDTF">2006-08-16T00:00:00Z</dcterms:created>
  <dcterms:modified xsi:type="dcterms:W3CDTF">2023-12-14T16:40:31Z</dcterms:modified>
  <dc:identifier>DAFmZQeL9Fg</dc:identifier>
</cp:coreProperties>
</file>