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series-analysis-and-forecasting/" TargetMode="External"/><Relationship Id="rId2" Type="http://schemas.openxmlformats.org/officeDocument/2006/relationships/hyperlink" Target="https://www.kaggle.com/datasets/adelanseur/trips-by-di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wainaina.pierre/the-complete-guide-to-time-series-forecasting-models-ef9c8cd4003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4000" dirty="0"/>
              <a:t>CAPSTONE PROJECT</a:t>
            </a:r>
            <a:br>
              <a:rPr lang="en-US" dirty="0"/>
            </a:br>
            <a:r>
              <a:rPr lang="en-US" sz="3200" dirty="0">
                <a:solidFill>
                  <a:srgbClr val="C00000"/>
                </a:solidFill>
                <a:latin typeface="Aptos Display" panose="020B0004020202020204" pitchFamily="34" charset="0"/>
              </a:rPr>
              <a:t>TRIP BY DISTANCE</a:t>
            </a:r>
            <a:br>
              <a:rPr lang="en-US" sz="3200" dirty="0">
                <a:solidFill>
                  <a:srgbClr val="C00000"/>
                </a:solidFill>
                <a:latin typeface="Aptos Display" panose="020B00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part 2 presentation</a:t>
            </a:r>
            <a:endParaRPr lang="en-US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NURUL Hakimah </a:t>
            </a:r>
            <a:r>
              <a:rPr lang="en-US" dirty="0" err="1">
                <a:solidFill>
                  <a:srgbClr val="7030A0"/>
                </a:solidFill>
              </a:rPr>
              <a:t>mohd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zaki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66" y="3090334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656B-86ED-BB98-9305-CD91289D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572"/>
          </a:xfrm>
        </p:spPr>
        <p:txBody>
          <a:bodyPr>
            <a:normAutofit/>
          </a:bodyPr>
          <a:lstStyle/>
          <a:p>
            <a:r>
              <a:rPr lang="en-US" sz="3600" dirty="0"/>
              <a:t>topics chosen</a:t>
            </a:r>
            <a:endParaRPr lang="en-MY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849F-D085-4A71-9570-BE01B0AA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6796"/>
            <a:ext cx="11029615" cy="3634486"/>
          </a:xfrm>
        </p:spPr>
        <p:txBody>
          <a:bodyPr>
            <a:normAutofit/>
          </a:bodyPr>
          <a:lstStyle/>
          <a:p>
            <a:r>
              <a:rPr lang="en-MY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1. Trip by Distance (Time-Series)</a:t>
            </a: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Fedex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(Classification)</a:t>
            </a: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 Earthquake Magnitude, Damage and Impact (Multi-Classification)</a:t>
            </a:r>
            <a:endParaRPr lang="en-MY" sz="2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A7B9E12-F65C-D491-E14A-237E4E202B2C}"/>
              </a:ext>
            </a:extLst>
          </p:cNvPr>
          <p:cNvSpPr/>
          <p:nvPr/>
        </p:nvSpPr>
        <p:spPr>
          <a:xfrm rot="10800000">
            <a:off x="7942841" y="2952031"/>
            <a:ext cx="977949" cy="396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85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4BDE-9351-5E78-F5CC-4DEC20EF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2576"/>
          </a:xfrm>
        </p:spPr>
        <p:txBody>
          <a:bodyPr/>
          <a:lstStyle/>
          <a:p>
            <a:r>
              <a:rPr lang="en-MY" dirty="0"/>
              <a:t>Topic: Trip by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1353-89DE-02B6-F821-694FFA91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4257"/>
            <a:ext cx="11029615" cy="4827399"/>
          </a:xfrm>
        </p:spPr>
        <p:txBody>
          <a:bodyPr>
            <a:normAutofit lnSpcReduction="10000"/>
          </a:bodyPr>
          <a:lstStyle/>
          <a:p>
            <a:r>
              <a:rPr lang="en-MY" b="1" dirty="0">
                <a:highlight>
                  <a:srgbClr val="00FF00"/>
                </a:highlight>
              </a:rPr>
              <a:t>Problem Statement</a:t>
            </a:r>
          </a:p>
          <a:p>
            <a:pPr lvl="1"/>
            <a:r>
              <a:rPr lang="en-MY" dirty="0"/>
              <a:t>I want to observe using ARIMA &amp; </a:t>
            </a:r>
            <a:r>
              <a:rPr lang="en-MY" dirty="0" err="1"/>
              <a:t>analyze</a:t>
            </a:r>
            <a:r>
              <a:rPr lang="en-MY" dirty="0"/>
              <a:t> the trend, seasonality, cyclicality and irregular population movements, distance and frequencies in every county in the USA from 2019 – 2023. Using the analysis, I can make predictions on how the population movements in the next 1,5 or 10 years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S – I will use ARIMA in Time Series analysis, and develop a prediction model using </a:t>
            </a:r>
            <a:r>
              <a:rPr lang="en-US" dirty="0"/>
              <a:t>Seasonal and Trend decomposition using Loess &amp; </a:t>
            </a:r>
            <a:r>
              <a:rPr lang="en-MY" dirty="0"/>
              <a:t>Granger Causality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M – using Cross Validation and RMSE as a metric to measure accuracy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A – Yes it is achievable, data is organized and abundant with small amount of dependant variables.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R – It is relevant to the:</a:t>
            </a:r>
          </a:p>
          <a:p>
            <a:pPr marL="630000" lvl="2" indent="0">
              <a:buNone/>
            </a:pPr>
            <a:r>
              <a:rPr lang="en-MY" dirty="0"/>
              <a:t>	1. Local and federal town planners can plan for commercial/residential areas, </a:t>
            </a:r>
          </a:p>
          <a:p>
            <a:pPr marL="630000" lvl="2" indent="0">
              <a:buNone/>
            </a:pPr>
            <a:r>
              <a:rPr lang="en-MY" dirty="0"/>
              <a:t>	2. Marketing analyst and businesses understand changes in consumers’ needs and its relevance (supermarket/childcare/setting up new 	offices). </a:t>
            </a:r>
          </a:p>
          <a:p>
            <a:pPr marL="630000" lvl="2" indent="0">
              <a:buNone/>
            </a:pPr>
            <a:r>
              <a:rPr lang="en-MY" dirty="0"/>
              <a:t>	3. Value added in making decisions: </a:t>
            </a:r>
          </a:p>
          <a:p>
            <a:pPr marL="630000" lvl="2" indent="0">
              <a:buNone/>
            </a:pPr>
            <a:r>
              <a:rPr lang="en-MY" dirty="0"/>
              <a:t>		For example: Should a company setup and office close to the residential area or it doesn’t matter where if people are willing to travel. </a:t>
            </a:r>
          </a:p>
          <a:p>
            <a:pPr marL="630000" lvl="2" indent="0">
              <a:buNone/>
            </a:pPr>
            <a:r>
              <a:rPr lang="en-MY" dirty="0"/>
              <a:t>				Should district office add more roads/highways/public transports as people prefer to travel more?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T – I plan to finish by 1</a:t>
            </a:r>
            <a:r>
              <a:rPr lang="en-MY" baseline="30000" dirty="0"/>
              <a:t>st</a:t>
            </a:r>
            <a:r>
              <a:rPr lang="en-MY" dirty="0"/>
              <a:t> of July.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383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3844-3F8F-CDCC-7BF3-9CEEC5B3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3"/>
            <a:ext cx="11029615" cy="4888611"/>
          </a:xfrm>
        </p:spPr>
        <p:txBody>
          <a:bodyPr>
            <a:normAutofit fontScale="47500" lnSpcReduction="20000"/>
          </a:bodyPr>
          <a:lstStyle/>
          <a:p>
            <a:r>
              <a:rPr lang="en-MY" sz="3400" b="1" dirty="0">
                <a:highlight>
                  <a:srgbClr val="00FF00"/>
                </a:highlight>
              </a:rPr>
              <a:t>Proposed method and models</a:t>
            </a:r>
          </a:p>
          <a:p>
            <a:pPr lvl="1"/>
            <a:r>
              <a:rPr lang="en-MY" sz="2300" dirty="0"/>
              <a:t>Time Series Model, </a:t>
            </a:r>
          </a:p>
          <a:p>
            <a:pPr lvl="1"/>
            <a:r>
              <a:rPr lang="en-MY" sz="2300" dirty="0"/>
              <a:t>Time Series Visualization,</a:t>
            </a:r>
          </a:p>
          <a:p>
            <a:pPr lvl="1"/>
            <a:r>
              <a:rPr lang="en-MY" sz="2300" dirty="0"/>
              <a:t>Autoregressive Integrated Moving Average (ARIMA) (</a:t>
            </a:r>
            <a:r>
              <a:rPr lang="en-US" sz="2300" dirty="0"/>
              <a:t>models the next value in a time series based on linear combination of its own past values and past forecast errors)</a:t>
            </a:r>
            <a:endParaRPr lang="en-MY" sz="2300" dirty="0"/>
          </a:p>
          <a:p>
            <a:pPr lvl="1"/>
            <a:r>
              <a:rPr lang="en-MY" sz="2300" dirty="0"/>
              <a:t>Forecasting: </a:t>
            </a:r>
          </a:p>
          <a:p>
            <a:pPr marL="972900" lvl="2" indent="-342900">
              <a:buAutoNum type="arabicPeriod"/>
            </a:pPr>
            <a:r>
              <a:rPr lang="en-US" sz="2300" dirty="0"/>
              <a:t>Seasonal and Trend decomposition using Loess (modeling and forecasting each component separately), </a:t>
            </a:r>
          </a:p>
          <a:p>
            <a:pPr marL="972900" lvl="2" indent="-342900">
              <a:buAutoNum type="arabicPeriod"/>
            </a:pPr>
            <a:r>
              <a:rPr lang="en-MY" sz="2300" dirty="0"/>
              <a:t>Granger Causality Analysis (determines whether one time series can predict future values of another time series)</a:t>
            </a:r>
          </a:p>
          <a:p>
            <a:r>
              <a:rPr lang="en-MY" sz="3400" b="1" dirty="0">
                <a:highlight>
                  <a:srgbClr val="00FF00"/>
                </a:highlight>
              </a:rPr>
              <a:t>Risks and assumptions</a:t>
            </a:r>
          </a:p>
          <a:p>
            <a:pPr lvl="1"/>
            <a:r>
              <a:rPr lang="en-MY" sz="2300" dirty="0"/>
              <a:t>Steep learning curve</a:t>
            </a:r>
          </a:p>
          <a:p>
            <a:pPr lvl="1"/>
            <a:r>
              <a:rPr lang="en-MY" sz="2300" dirty="0"/>
              <a:t>Time constraint</a:t>
            </a:r>
          </a:p>
          <a:p>
            <a:r>
              <a:rPr lang="en-MY" sz="3400" b="1" dirty="0">
                <a:highlight>
                  <a:srgbClr val="00FF00"/>
                </a:highlight>
              </a:rPr>
              <a:t>Revised initial goals and success criteria</a:t>
            </a:r>
          </a:p>
          <a:p>
            <a:pPr lvl="1"/>
            <a:r>
              <a:rPr lang="en-MY" sz="2300" dirty="0"/>
              <a:t>Initial goals to have a time series model of accuracy &gt;90%, less than 1 MAE, with as low as possible RMSE.</a:t>
            </a:r>
          </a:p>
          <a:p>
            <a:r>
              <a:rPr lang="en-MY" sz="3400" b="1" dirty="0">
                <a:highlight>
                  <a:srgbClr val="00FF00"/>
                </a:highlight>
              </a:rPr>
              <a:t>Data source</a:t>
            </a:r>
          </a:p>
          <a:p>
            <a:pPr lvl="1"/>
            <a:r>
              <a:rPr lang="en-US" sz="2300" dirty="0">
                <a:hlinkClick r:id="rId2"/>
              </a:rPr>
              <a:t>Trips by Distance (US) (kaggle.com)</a:t>
            </a:r>
            <a:endParaRPr lang="en-US" sz="2300" dirty="0"/>
          </a:p>
          <a:p>
            <a:pPr lvl="2"/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Bureau of Transportation Statistics by the Maryland Transportation Institute and Center for Advanced Transportation Technology Laboratory at the University of Maryland</a:t>
            </a:r>
          </a:p>
          <a:p>
            <a:pPr lvl="1"/>
            <a:r>
              <a:rPr lang="en-US" sz="2300" dirty="0">
                <a:hlinkClick r:id="rId3"/>
              </a:rPr>
              <a:t>Time Series Analysis and Forecasting – </a:t>
            </a:r>
            <a:r>
              <a:rPr lang="en-US" sz="2300" dirty="0" err="1">
                <a:hlinkClick r:id="rId3"/>
              </a:rPr>
              <a:t>GeeksforGeeks</a:t>
            </a:r>
            <a:endParaRPr lang="en-US" sz="2300" dirty="0"/>
          </a:p>
          <a:p>
            <a:pPr lvl="1"/>
            <a:r>
              <a:rPr lang="en-US" sz="2300" dirty="0">
                <a:hlinkClick r:id="rId4"/>
              </a:rPr>
              <a:t>The Complete Guide to Time Series Forecasting Models | by Peter </a:t>
            </a:r>
            <a:r>
              <a:rPr lang="en-US" sz="2300" dirty="0" err="1">
                <a:hlinkClick r:id="rId4"/>
              </a:rPr>
              <a:t>Wainaina</a:t>
            </a:r>
            <a:r>
              <a:rPr lang="en-US" sz="2300" dirty="0">
                <a:hlinkClick r:id="rId4"/>
              </a:rPr>
              <a:t> | Medium</a:t>
            </a:r>
            <a:endParaRPr lang="en-MY" sz="2300" dirty="0"/>
          </a:p>
          <a:p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65C417-B74E-A968-1B7C-E3E9CA4A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24205"/>
          </a:xfrm>
        </p:spPr>
        <p:txBody>
          <a:bodyPr/>
          <a:lstStyle/>
          <a:p>
            <a:r>
              <a:rPr lang="en-MY" dirty="0"/>
              <a:t>Topic: Trip by distance</a:t>
            </a:r>
          </a:p>
        </p:txBody>
      </p:sp>
    </p:spTree>
    <p:extLst>
      <p:ext uri="{BB962C8B-B14F-4D97-AF65-F5344CB8AC3E}">
        <p14:creationId xmlns:p14="http://schemas.microsoft.com/office/powerpoint/2010/main" val="357560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587"/>
          </a:xfrm>
        </p:spPr>
        <p:txBody>
          <a:bodyPr>
            <a:normAutofit/>
          </a:bodyPr>
          <a:lstStyle/>
          <a:p>
            <a:r>
              <a:rPr lang="en-US" sz="3600" dirty="0"/>
              <a:t>Roadmap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155C28-B4D2-6B96-61E0-614F0062710A}"/>
              </a:ext>
            </a:extLst>
          </p:cNvPr>
          <p:cNvSpPr/>
          <p:nvPr/>
        </p:nvSpPr>
        <p:spPr>
          <a:xfrm>
            <a:off x="960066" y="3807881"/>
            <a:ext cx="1257173" cy="313879"/>
          </a:xfrm>
          <a:custGeom>
            <a:avLst/>
            <a:gdLst>
              <a:gd name="connsiteX0" fmla="*/ 52314 w 313879"/>
              <a:gd name="connsiteY0" fmla="*/ 0 h 1257173"/>
              <a:gd name="connsiteX1" fmla="*/ 261565 w 313879"/>
              <a:gd name="connsiteY1" fmla="*/ 0 h 1257173"/>
              <a:gd name="connsiteX2" fmla="*/ 313879 w 313879"/>
              <a:gd name="connsiteY2" fmla="*/ 52314 h 1257173"/>
              <a:gd name="connsiteX3" fmla="*/ 313879 w 313879"/>
              <a:gd name="connsiteY3" fmla="*/ 1257173 h 1257173"/>
              <a:gd name="connsiteX4" fmla="*/ 313879 w 313879"/>
              <a:gd name="connsiteY4" fmla="*/ 1257173 h 1257173"/>
              <a:gd name="connsiteX5" fmla="*/ 0 w 313879"/>
              <a:gd name="connsiteY5" fmla="*/ 1257173 h 1257173"/>
              <a:gd name="connsiteX6" fmla="*/ 0 w 313879"/>
              <a:gd name="connsiteY6" fmla="*/ 1257173 h 1257173"/>
              <a:gd name="connsiteX7" fmla="*/ 0 w 313879"/>
              <a:gd name="connsiteY7" fmla="*/ 52314 h 1257173"/>
              <a:gd name="connsiteX8" fmla="*/ 52314 w 313879"/>
              <a:gd name="connsiteY8" fmla="*/ 0 h 125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879" h="1257173">
                <a:moveTo>
                  <a:pt x="0" y="1047639"/>
                </a:moveTo>
                <a:lnTo>
                  <a:pt x="0" y="209534"/>
                </a:lnTo>
                <a:cubicBezTo>
                  <a:pt x="0" y="93813"/>
                  <a:pt x="5848" y="2"/>
                  <a:pt x="13061" y="2"/>
                </a:cubicBezTo>
                <a:lnTo>
                  <a:pt x="313879" y="2"/>
                </a:lnTo>
                <a:lnTo>
                  <a:pt x="313879" y="2"/>
                </a:lnTo>
                <a:lnTo>
                  <a:pt x="313879" y="1257171"/>
                </a:lnTo>
                <a:lnTo>
                  <a:pt x="313879" y="1257171"/>
                </a:lnTo>
                <a:lnTo>
                  <a:pt x="13061" y="1257171"/>
                </a:lnTo>
                <a:cubicBezTo>
                  <a:pt x="5848" y="1257171"/>
                  <a:pt x="0" y="1163360"/>
                  <a:pt x="0" y="104763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42" tIns="99142" rIns="83820" bIns="99142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/>
              <a:t>25 May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A5E645-ED0E-880A-0553-B5B5D42D9D28}"/>
              </a:ext>
            </a:extLst>
          </p:cNvPr>
          <p:cNvSpPr/>
          <p:nvPr/>
        </p:nvSpPr>
        <p:spPr>
          <a:xfrm>
            <a:off x="1069262" y="2740453"/>
            <a:ext cx="818452" cy="669542"/>
          </a:xfrm>
          <a:custGeom>
            <a:avLst/>
            <a:gdLst>
              <a:gd name="connsiteX0" fmla="*/ 0 w 731753"/>
              <a:gd name="connsiteY0" fmla="*/ 0 h 639003"/>
              <a:gd name="connsiteX1" fmla="*/ 731753 w 731753"/>
              <a:gd name="connsiteY1" fmla="*/ 0 h 639003"/>
              <a:gd name="connsiteX2" fmla="*/ 731753 w 731753"/>
              <a:gd name="connsiteY2" fmla="*/ 639003 h 639003"/>
              <a:gd name="connsiteX3" fmla="*/ 0 w 731753"/>
              <a:gd name="connsiteY3" fmla="*/ 639003 h 639003"/>
              <a:gd name="connsiteX4" fmla="*/ 0 w 731753"/>
              <a:gd name="connsiteY4" fmla="*/ 0 h 63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753" h="639003">
                <a:moveTo>
                  <a:pt x="0" y="0"/>
                </a:moveTo>
                <a:lnTo>
                  <a:pt x="731753" y="0"/>
                </a:lnTo>
                <a:lnTo>
                  <a:pt x="731753" y="639003"/>
                </a:lnTo>
                <a:lnTo>
                  <a:pt x="0" y="6390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83820" numCol="1" spcCol="1270" anchor="b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/>
              <a:t>Part 1: Submit Proposed Topics, </a:t>
            </a: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/>
              <a:t>Select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9313BA-B882-9944-C655-7E234A505E56}"/>
              </a:ext>
            </a:extLst>
          </p:cNvPr>
          <p:cNvSpPr/>
          <p:nvPr/>
        </p:nvSpPr>
        <p:spPr>
          <a:xfrm>
            <a:off x="3327591" y="3802227"/>
            <a:ext cx="946800" cy="359999"/>
          </a:xfrm>
          <a:custGeom>
            <a:avLst/>
            <a:gdLst>
              <a:gd name="connsiteX0" fmla="*/ 0 w 946800"/>
              <a:gd name="connsiteY0" fmla="*/ 0 h 359999"/>
              <a:gd name="connsiteX1" fmla="*/ 946800 w 946800"/>
              <a:gd name="connsiteY1" fmla="*/ 0 h 359999"/>
              <a:gd name="connsiteX2" fmla="*/ 946800 w 946800"/>
              <a:gd name="connsiteY2" fmla="*/ 359999 h 359999"/>
              <a:gd name="connsiteX3" fmla="*/ 0 w 946800"/>
              <a:gd name="connsiteY3" fmla="*/ 359999 h 359999"/>
              <a:gd name="connsiteX4" fmla="*/ 0 w 946800"/>
              <a:gd name="connsiteY4" fmla="*/ 0 h 3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800" h="359999">
                <a:moveTo>
                  <a:pt x="0" y="0"/>
                </a:moveTo>
                <a:lnTo>
                  <a:pt x="946800" y="0"/>
                </a:lnTo>
                <a:lnTo>
                  <a:pt x="946800" y="359999"/>
                </a:lnTo>
                <a:lnTo>
                  <a:pt x="0" y="3599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44619"/>
              <a:satOff val="-906"/>
              <a:lumOff val="3068"/>
              <a:alphaOff val="0"/>
            </a:schemeClr>
          </a:lnRef>
          <a:fillRef idx="1">
            <a:schemeClr val="accent1">
              <a:shade val="80000"/>
              <a:hueOff val="44619"/>
              <a:satOff val="-906"/>
              <a:lumOff val="3068"/>
              <a:alphaOff val="0"/>
            </a:schemeClr>
          </a:fillRef>
          <a:effectRef idx="0">
            <a:schemeClr val="accent1">
              <a:shade val="80000"/>
              <a:hueOff val="44619"/>
              <a:satOff val="-906"/>
              <a:lumOff val="306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/>
              <a:t>3 June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F06BFA8-0DDB-4C41-3DD8-8AD382506F0A}"/>
              </a:ext>
            </a:extLst>
          </p:cNvPr>
          <p:cNvSpPr/>
          <p:nvPr/>
        </p:nvSpPr>
        <p:spPr>
          <a:xfrm>
            <a:off x="3261637" y="2435579"/>
            <a:ext cx="979771" cy="908439"/>
          </a:xfrm>
          <a:custGeom>
            <a:avLst/>
            <a:gdLst>
              <a:gd name="connsiteX0" fmla="*/ 0 w 979771"/>
              <a:gd name="connsiteY0" fmla="*/ 0 h 908439"/>
              <a:gd name="connsiteX1" fmla="*/ 979771 w 979771"/>
              <a:gd name="connsiteY1" fmla="*/ 0 h 908439"/>
              <a:gd name="connsiteX2" fmla="*/ 979771 w 979771"/>
              <a:gd name="connsiteY2" fmla="*/ 908439 h 908439"/>
              <a:gd name="connsiteX3" fmla="*/ 0 w 979771"/>
              <a:gd name="connsiteY3" fmla="*/ 908439 h 908439"/>
              <a:gd name="connsiteX4" fmla="*/ 0 w 979771"/>
              <a:gd name="connsiteY4" fmla="*/ 0 h 90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71" h="908439">
                <a:moveTo>
                  <a:pt x="0" y="0"/>
                </a:moveTo>
                <a:lnTo>
                  <a:pt x="979771" y="0"/>
                </a:lnTo>
                <a:lnTo>
                  <a:pt x="979771" y="908439"/>
                </a:lnTo>
                <a:lnTo>
                  <a:pt x="0" y="908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83820" rIns="0" bIns="0" numCol="1" spcCol="1270" anchor="t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Part 2: Submit Revised Problem Statement &amp; Dataset</a:t>
            </a:r>
            <a:r>
              <a:rPr lang="en-US" sz="1100" b="0" kern="1200" dirty="0"/>
              <a:t>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57DA97C-F5DE-730D-BDA6-76E7E833FA6B}"/>
              </a:ext>
            </a:extLst>
          </p:cNvPr>
          <p:cNvSpPr/>
          <p:nvPr/>
        </p:nvSpPr>
        <p:spPr>
          <a:xfrm>
            <a:off x="5567993" y="3806820"/>
            <a:ext cx="945193" cy="359999"/>
          </a:xfrm>
          <a:custGeom>
            <a:avLst/>
            <a:gdLst>
              <a:gd name="connsiteX0" fmla="*/ 0 w 945193"/>
              <a:gd name="connsiteY0" fmla="*/ 0 h 359999"/>
              <a:gd name="connsiteX1" fmla="*/ 945193 w 945193"/>
              <a:gd name="connsiteY1" fmla="*/ 0 h 359999"/>
              <a:gd name="connsiteX2" fmla="*/ 945193 w 945193"/>
              <a:gd name="connsiteY2" fmla="*/ 359999 h 359999"/>
              <a:gd name="connsiteX3" fmla="*/ 0 w 945193"/>
              <a:gd name="connsiteY3" fmla="*/ 359999 h 359999"/>
              <a:gd name="connsiteX4" fmla="*/ 0 w 945193"/>
              <a:gd name="connsiteY4" fmla="*/ 0 h 3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193" h="359999">
                <a:moveTo>
                  <a:pt x="0" y="0"/>
                </a:moveTo>
                <a:lnTo>
                  <a:pt x="945193" y="0"/>
                </a:lnTo>
                <a:lnTo>
                  <a:pt x="945193" y="359999"/>
                </a:lnTo>
                <a:lnTo>
                  <a:pt x="0" y="3599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89238"/>
              <a:satOff val="-1812"/>
              <a:lumOff val="6135"/>
              <a:alphaOff val="0"/>
            </a:schemeClr>
          </a:lnRef>
          <a:fillRef idx="1">
            <a:schemeClr val="accent1">
              <a:shade val="80000"/>
              <a:hueOff val="89238"/>
              <a:satOff val="-1812"/>
              <a:lumOff val="6135"/>
              <a:alphaOff val="0"/>
            </a:schemeClr>
          </a:fillRef>
          <a:effectRef idx="0">
            <a:schemeClr val="accent1">
              <a:shade val="80000"/>
              <a:hueOff val="89238"/>
              <a:satOff val="-1812"/>
              <a:lumOff val="61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/>
              <a:t>9 June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167A3C-5A9A-3722-3381-7EB9287CA65C}"/>
              </a:ext>
            </a:extLst>
          </p:cNvPr>
          <p:cNvSpPr/>
          <p:nvPr/>
        </p:nvSpPr>
        <p:spPr>
          <a:xfrm>
            <a:off x="5504587" y="3021711"/>
            <a:ext cx="1037239" cy="312907"/>
          </a:xfrm>
          <a:custGeom>
            <a:avLst/>
            <a:gdLst>
              <a:gd name="connsiteX0" fmla="*/ 0 w 1037239"/>
              <a:gd name="connsiteY0" fmla="*/ 0 h 312907"/>
              <a:gd name="connsiteX1" fmla="*/ 1037239 w 1037239"/>
              <a:gd name="connsiteY1" fmla="*/ 0 h 312907"/>
              <a:gd name="connsiteX2" fmla="*/ 1037239 w 1037239"/>
              <a:gd name="connsiteY2" fmla="*/ 312907 h 312907"/>
              <a:gd name="connsiteX3" fmla="*/ 0 w 1037239"/>
              <a:gd name="connsiteY3" fmla="*/ 312907 h 312907"/>
              <a:gd name="connsiteX4" fmla="*/ 0 w 1037239"/>
              <a:gd name="connsiteY4" fmla="*/ 0 h 31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39" h="312907">
                <a:moveTo>
                  <a:pt x="0" y="0"/>
                </a:moveTo>
                <a:lnTo>
                  <a:pt x="1037239" y="0"/>
                </a:lnTo>
                <a:lnTo>
                  <a:pt x="1037239" y="312907"/>
                </a:lnTo>
                <a:lnTo>
                  <a:pt x="0" y="3129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83820" numCol="1" spcCol="1270" anchor="b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/>
              <a:t>Part 3: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48BF61-9DD4-C17A-AACD-16D083980CCD}"/>
              </a:ext>
            </a:extLst>
          </p:cNvPr>
          <p:cNvGrpSpPr/>
          <p:nvPr/>
        </p:nvGrpSpPr>
        <p:grpSpPr>
          <a:xfrm>
            <a:off x="2708401" y="4162226"/>
            <a:ext cx="72675" cy="379183"/>
            <a:chOff x="2708401" y="4245611"/>
            <a:chExt cx="72675" cy="379183"/>
          </a:xfrm>
        </p:grpSpPr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0D9A2E10-52E2-5B14-C86D-2953E3D45C69}"/>
                </a:ext>
              </a:extLst>
            </p:cNvPr>
            <p:cNvSpPr/>
            <p:nvPr/>
          </p:nvSpPr>
          <p:spPr>
            <a:xfrm>
              <a:off x="2742745" y="4245611"/>
              <a:ext cx="0" cy="29070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shade val="90000"/>
                  <a:hueOff val="186931"/>
                  <a:satOff val="3848"/>
                  <a:lumOff val="16461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3C084A-8209-889F-4917-E29BBDF95D59}"/>
                </a:ext>
              </a:extLst>
            </p:cNvPr>
            <p:cNvSpPr/>
            <p:nvPr/>
          </p:nvSpPr>
          <p:spPr>
            <a:xfrm>
              <a:off x="2708401" y="4552119"/>
              <a:ext cx="72675" cy="726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89238"/>
                <a:satOff val="-1812"/>
                <a:lumOff val="6135"/>
                <a:alphaOff val="0"/>
              </a:schemeClr>
            </a:fillRef>
            <a:effectRef idx="0">
              <a:schemeClr val="accent1">
                <a:shade val="80000"/>
                <a:hueOff val="89238"/>
                <a:satOff val="-1812"/>
                <a:lumOff val="6135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77ED366-B9F0-70D9-389B-3F28BDE3F065}"/>
              </a:ext>
            </a:extLst>
          </p:cNvPr>
          <p:cNvSpPr/>
          <p:nvPr/>
        </p:nvSpPr>
        <p:spPr>
          <a:xfrm>
            <a:off x="4461403" y="3822938"/>
            <a:ext cx="1008001" cy="298799"/>
          </a:xfrm>
          <a:custGeom>
            <a:avLst/>
            <a:gdLst>
              <a:gd name="connsiteX0" fmla="*/ 0 w 1008001"/>
              <a:gd name="connsiteY0" fmla="*/ 0 h 298799"/>
              <a:gd name="connsiteX1" fmla="*/ 858602 w 1008001"/>
              <a:gd name="connsiteY1" fmla="*/ 0 h 298799"/>
              <a:gd name="connsiteX2" fmla="*/ 1008001 w 1008001"/>
              <a:gd name="connsiteY2" fmla="*/ 149400 h 298799"/>
              <a:gd name="connsiteX3" fmla="*/ 858602 w 1008001"/>
              <a:gd name="connsiteY3" fmla="*/ 298799 h 298799"/>
              <a:gd name="connsiteX4" fmla="*/ 0 w 1008001"/>
              <a:gd name="connsiteY4" fmla="*/ 298799 h 298799"/>
              <a:gd name="connsiteX5" fmla="*/ 0 w 1008001"/>
              <a:gd name="connsiteY5" fmla="*/ 0 h 29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001" h="298799">
                <a:moveTo>
                  <a:pt x="0" y="0"/>
                </a:moveTo>
                <a:lnTo>
                  <a:pt x="858602" y="0"/>
                </a:lnTo>
                <a:lnTo>
                  <a:pt x="1008001" y="149400"/>
                </a:lnTo>
                <a:lnTo>
                  <a:pt x="858602" y="298799"/>
                </a:lnTo>
                <a:lnTo>
                  <a:pt x="0" y="2987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80000"/>
              <a:hueOff val="133857"/>
              <a:satOff val="-2717"/>
              <a:lumOff val="9203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133857"/>
              <a:satOff val="-2717"/>
              <a:lumOff val="920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158520" bIns="83820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b="0" kern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1903D6-F244-620F-CA17-1A79D6C6C035}"/>
              </a:ext>
            </a:extLst>
          </p:cNvPr>
          <p:cNvSpPr/>
          <p:nvPr/>
        </p:nvSpPr>
        <p:spPr>
          <a:xfrm>
            <a:off x="3709446" y="4703524"/>
            <a:ext cx="1575322" cy="12718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A079A0-91FB-64B0-F329-1D9C08EF3E88}"/>
              </a:ext>
            </a:extLst>
          </p:cNvPr>
          <p:cNvSpPr/>
          <p:nvPr/>
        </p:nvSpPr>
        <p:spPr>
          <a:xfrm>
            <a:off x="4353429" y="4543381"/>
            <a:ext cx="287356" cy="247609"/>
          </a:xfrm>
          <a:prstGeom prst="ellipse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80000"/>
              <a:hueOff val="133857"/>
              <a:satOff val="-2717"/>
              <a:lumOff val="9203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629257-480F-315B-7B04-DC87AEFF7F5D}"/>
              </a:ext>
            </a:extLst>
          </p:cNvPr>
          <p:cNvSpPr/>
          <p:nvPr/>
        </p:nvSpPr>
        <p:spPr>
          <a:xfrm>
            <a:off x="8806462" y="3822972"/>
            <a:ext cx="1008748" cy="299086"/>
          </a:xfrm>
          <a:custGeom>
            <a:avLst/>
            <a:gdLst>
              <a:gd name="connsiteX0" fmla="*/ 0 w 1008748"/>
              <a:gd name="connsiteY0" fmla="*/ 0 h 299086"/>
              <a:gd name="connsiteX1" fmla="*/ 859205 w 1008748"/>
              <a:gd name="connsiteY1" fmla="*/ 0 h 299086"/>
              <a:gd name="connsiteX2" fmla="*/ 1008748 w 1008748"/>
              <a:gd name="connsiteY2" fmla="*/ 149543 h 299086"/>
              <a:gd name="connsiteX3" fmla="*/ 859205 w 1008748"/>
              <a:gd name="connsiteY3" fmla="*/ 299086 h 299086"/>
              <a:gd name="connsiteX4" fmla="*/ 0 w 1008748"/>
              <a:gd name="connsiteY4" fmla="*/ 299086 h 299086"/>
              <a:gd name="connsiteX5" fmla="*/ 0 w 1008748"/>
              <a:gd name="connsiteY5" fmla="*/ 0 h 29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748" h="299086">
                <a:moveTo>
                  <a:pt x="0" y="0"/>
                </a:moveTo>
                <a:lnTo>
                  <a:pt x="859205" y="0"/>
                </a:lnTo>
                <a:lnTo>
                  <a:pt x="1008748" y="149543"/>
                </a:lnTo>
                <a:lnTo>
                  <a:pt x="859205" y="299086"/>
                </a:lnTo>
                <a:lnTo>
                  <a:pt x="0" y="2990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80000"/>
              <a:hueOff val="178477"/>
              <a:satOff val="-3623"/>
              <a:lumOff val="12271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178477"/>
              <a:satOff val="-3623"/>
              <a:lumOff val="122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158591" bIns="83820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b="0" kern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B00BF-C6F5-B0C4-8A85-A5EDC1CFD608}"/>
              </a:ext>
            </a:extLst>
          </p:cNvPr>
          <p:cNvSpPr/>
          <p:nvPr/>
        </p:nvSpPr>
        <p:spPr>
          <a:xfrm>
            <a:off x="4654640" y="2341563"/>
            <a:ext cx="1575322" cy="12718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C4AEC3-0A53-5085-4B41-B379C7D91C2B}"/>
              </a:ext>
            </a:extLst>
          </p:cNvPr>
          <p:cNvSpPr/>
          <p:nvPr/>
        </p:nvSpPr>
        <p:spPr>
          <a:xfrm>
            <a:off x="2286059" y="3822411"/>
            <a:ext cx="1008001" cy="298799"/>
          </a:xfrm>
          <a:custGeom>
            <a:avLst/>
            <a:gdLst>
              <a:gd name="connsiteX0" fmla="*/ 0 w 1008001"/>
              <a:gd name="connsiteY0" fmla="*/ 0 h 298799"/>
              <a:gd name="connsiteX1" fmla="*/ 858602 w 1008001"/>
              <a:gd name="connsiteY1" fmla="*/ 0 h 298799"/>
              <a:gd name="connsiteX2" fmla="*/ 1008001 w 1008001"/>
              <a:gd name="connsiteY2" fmla="*/ 149400 h 298799"/>
              <a:gd name="connsiteX3" fmla="*/ 858602 w 1008001"/>
              <a:gd name="connsiteY3" fmla="*/ 298799 h 298799"/>
              <a:gd name="connsiteX4" fmla="*/ 0 w 1008001"/>
              <a:gd name="connsiteY4" fmla="*/ 298799 h 298799"/>
              <a:gd name="connsiteX5" fmla="*/ 0 w 1008001"/>
              <a:gd name="connsiteY5" fmla="*/ 0 h 29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001" h="298799">
                <a:moveTo>
                  <a:pt x="0" y="0"/>
                </a:moveTo>
                <a:lnTo>
                  <a:pt x="858602" y="0"/>
                </a:lnTo>
                <a:lnTo>
                  <a:pt x="1008001" y="149400"/>
                </a:lnTo>
                <a:lnTo>
                  <a:pt x="858602" y="298799"/>
                </a:lnTo>
                <a:lnTo>
                  <a:pt x="0" y="2987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80000"/>
              <a:hueOff val="223096"/>
              <a:satOff val="-4529"/>
              <a:lumOff val="15339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223096"/>
              <a:satOff val="-4529"/>
              <a:lumOff val="1533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158520" bIns="83820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b="0" kern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CAC6F2-61A7-16A2-207E-FD98372AE96F}"/>
              </a:ext>
            </a:extLst>
          </p:cNvPr>
          <p:cNvSpPr/>
          <p:nvPr/>
        </p:nvSpPr>
        <p:spPr>
          <a:xfrm>
            <a:off x="5599833" y="4703524"/>
            <a:ext cx="1575322" cy="12718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B06F495-E6DA-943C-9D96-D70C49192A46}"/>
              </a:ext>
            </a:extLst>
          </p:cNvPr>
          <p:cNvGrpSpPr/>
          <p:nvPr/>
        </p:nvGrpSpPr>
        <p:grpSpPr>
          <a:xfrm rot="10800000">
            <a:off x="1451074" y="3391386"/>
            <a:ext cx="72675" cy="372420"/>
            <a:chOff x="1353240" y="3377794"/>
            <a:chExt cx="72675" cy="372420"/>
          </a:xfrm>
        </p:grpSpPr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7BFF08AD-F80E-3735-262F-0D9E174F2AD6}"/>
                </a:ext>
              </a:extLst>
            </p:cNvPr>
            <p:cNvSpPr/>
            <p:nvPr/>
          </p:nvSpPr>
          <p:spPr>
            <a:xfrm>
              <a:off x="1389577" y="3377794"/>
              <a:ext cx="0" cy="29070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shade val="90000"/>
                  <a:hueOff val="140199"/>
                  <a:satOff val="2886"/>
                  <a:lumOff val="12346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C3C4BB-5503-AB89-479F-16EF09760BB8}"/>
                </a:ext>
              </a:extLst>
            </p:cNvPr>
            <p:cNvSpPr/>
            <p:nvPr/>
          </p:nvSpPr>
          <p:spPr>
            <a:xfrm>
              <a:off x="1353240" y="3677539"/>
              <a:ext cx="72675" cy="726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fillRef>
            <a:effectRef idx="0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CEE1FD-EA44-0129-C2F7-29F104317594}"/>
              </a:ext>
            </a:extLst>
          </p:cNvPr>
          <p:cNvSpPr/>
          <p:nvPr/>
        </p:nvSpPr>
        <p:spPr>
          <a:xfrm>
            <a:off x="6586358" y="3833497"/>
            <a:ext cx="1008001" cy="298799"/>
          </a:xfrm>
          <a:custGeom>
            <a:avLst/>
            <a:gdLst>
              <a:gd name="connsiteX0" fmla="*/ 0 w 1008001"/>
              <a:gd name="connsiteY0" fmla="*/ 0 h 298799"/>
              <a:gd name="connsiteX1" fmla="*/ 858602 w 1008001"/>
              <a:gd name="connsiteY1" fmla="*/ 0 h 298799"/>
              <a:gd name="connsiteX2" fmla="*/ 1008001 w 1008001"/>
              <a:gd name="connsiteY2" fmla="*/ 149400 h 298799"/>
              <a:gd name="connsiteX3" fmla="*/ 858602 w 1008001"/>
              <a:gd name="connsiteY3" fmla="*/ 298799 h 298799"/>
              <a:gd name="connsiteX4" fmla="*/ 0 w 1008001"/>
              <a:gd name="connsiteY4" fmla="*/ 298799 h 298799"/>
              <a:gd name="connsiteX5" fmla="*/ 0 w 1008001"/>
              <a:gd name="connsiteY5" fmla="*/ 0 h 29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001" h="298799">
                <a:moveTo>
                  <a:pt x="0" y="0"/>
                </a:moveTo>
                <a:lnTo>
                  <a:pt x="858602" y="0"/>
                </a:lnTo>
                <a:lnTo>
                  <a:pt x="1008001" y="149400"/>
                </a:lnTo>
                <a:lnTo>
                  <a:pt x="858602" y="298799"/>
                </a:lnTo>
                <a:lnTo>
                  <a:pt x="0" y="2987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80000"/>
              <a:hueOff val="267715"/>
              <a:satOff val="-5435"/>
              <a:lumOff val="18406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267715"/>
              <a:satOff val="-5435"/>
              <a:lumOff val="184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158520" bIns="83820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b="0" kern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EC01C8-EC3C-F168-453B-EF4FBF1F30B6}"/>
              </a:ext>
            </a:extLst>
          </p:cNvPr>
          <p:cNvSpPr/>
          <p:nvPr/>
        </p:nvSpPr>
        <p:spPr>
          <a:xfrm>
            <a:off x="6545027" y="2341563"/>
            <a:ext cx="1575322" cy="12718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8831FE3-F675-647D-45E1-72C6E4FB31D7}"/>
              </a:ext>
            </a:extLst>
          </p:cNvPr>
          <p:cNvSpPr/>
          <p:nvPr/>
        </p:nvSpPr>
        <p:spPr>
          <a:xfrm>
            <a:off x="7699329" y="3801669"/>
            <a:ext cx="945193" cy="363378"/>
          </a:xfrm>
          <a:custGeom>
            <a:avLst/>
            <a:gdLst>
              <a:gd name="connsiteX0" fmla="*/ 0 w 945193"/>
              <a:gd name="connsiteY0" fmla="*/ 0 h 363378"/>
              <a:gd name="connsiteX1" fmla="*/ 945193 w 945193"/>
              <a:gd name="connsiteY1" fmla="*/ 0 h 363378"/>
              <a:gd name="connsiteX2" fmla="*/ 945193 w 945193"/>
              <a:gd name="connsiteY2" fmla="*/ 363378 h 363378"/>
              <a:gd name="connsiteX3" fmla="*/ 0 w 945193"/>
              <a:gd name="connsiteY3" fmla="*/ 363378 h 363378"/>
              <a:gd name="connsiteX4" fmla="*/ 0 w 945193"/>
              <a:gd name="connsiteY4" fmla="*/ 0 h 36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193" h="363378">
                <a:moveTo>
                  <a:pt x="0" y="0"/>
                </a:moveTo>
                <a:lnTo>
                  <a:pt x="945193" y="0"/>
                </a:lnTo>
                <a:lnTo>
                  <a:pt x="945193" y="363378"/>
                </a:lnTo>
                <a:lnTo>
                  <a:pt x="0" y="363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312334"/>
              <a:satOff val="-6341"/>
              <a:lumOff val="21474"/>
              <a:alphaOff val="0"/>
            </a:schemeClr>
          </a:lnRef>
          <a:fillRef idx="1">
            <a:schemeClr val="accent1">
              <a:shade val="80000"/>
              <a:hueOff val="312334"/>
              <a:satOff val="-6341"/>
              <a:lumOff val="21474"/>
              <a:alphaOff val="0"/>
            </a:schemeClr>
          </a:fillRef>
          <a:effectRef idx="0">
            <a:schemeClr val="accent1">
              <a:shade val="80000"/>
              <a:hueOff val="312334"/>
              <a:satOff val="-6341"/>
              <a:lumOff val="2147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/>
              <a:t>16 June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80421E-3D95-9D86-94D5-EA407A991FE9}"/>
              </a:ext>
            </a:extLst>
          </p:cNvPr>
          <p:cNvSpPr/>
          <p:nvPr/>
        </p:nvSpPr>
        <p:spPr>
          <a:xfrm>
            <a:off x="7490220" y="4703524"/>
            <a:ext cx="1575322" cy="12718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ACA2E42-0628-219B-8A4E-23F21E68EF6D}"/>
              </a:ext>
            </a:extLst>
          </p:cNvPr>
          <p:cNvSpPr/>
          <p:nvPr/>
        </p:nvSpPr>
        <p:spPr>
          <a:xfrm>
            <a:off x="7688309" y="2993806"/>
            <a:ext cx="988464" cy="399077"/>
          </a:xfrm>
          <a:custGeom>
            <a:avLst/>
            <a:gdLst>
              <a:gd name="connsiteX0" fmla="*/ 0 w 988464"/>
              <a:gd name="connsiteY0" fmla="*/ 0 h 399077"/>
              <a:gd name="connsiteX1" fmla="*/ 988464 w 988464"/>
              <a:gd name="connsiteY1" fmla="*/ 0 h 399077"/>
              <a:gd name="connsiteX2" fmla="*/ 988464 w 988464"/>
              <a:gd name="connsiteY2" fmla="*/ 399077 h 399077"/>
              <a:gd name="connsiteX3" fmla="*/ 0 w 988464"/>
              <a:gd name="connsiteY3" fmla="*/ 399077 h 399077"/>
              <a:gd name="connsiteX4" fmla="*/ 0 w 988464"/>
              <a:gd name="connsiteY4" fmla="*/ 0 h 39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464" h="399077">
                <a:moveTo>
                  <a:pt x="0" y="0"/>
                </a:moveTo>
                <a:lnTo>
                  <a:pt x="988464" y="0"/>
                </a:lnTo>
                <a:lnTo>
                  <a:pt x="988464" y="399077"/>
                </a:lnTo>
                <a:lnTo>
                  <a:pt x="0" y="39907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80000"/>
              <a:hueOff val="356953"/>
              <a:satOff val="-7246"/>
              <a:lumOff val="2454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schemeClr val="tx1"/>
                </a:solidFill>
              </a:rPr>
              <a:t>Part 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3BEBB3-5924-65EF-1F68-DC4DD79B0BEE}"/>
              </a:ext>
            </a:extLst>
          </p:cNvPr>
          <p:cNvSpPr/>
          <p:nvPr/>
        </p:nvSpPr>
        <p:spPr>
          <a:xfrm>
            <a:off x="8435414" y="2341563"/>
            <a:ext cx="1575322" cy="12718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CF84944-24C1-BDCD-B4E8-901ACF4D2DAB}"/>
              </a:ext>
            </a:extLst>
          </p:cNvPr>
          <p:cNvSpPr/>
          <p:nvPr/>
        </p:nvSpPr>
        <p:spPr>
          <a:xfrm>
            <a:off x="9930193" y="3782214"/>
            <a:ext cx="945193" cy="363378"/>
          </a:xfrm>
          <a:custGeom>
            <a:avLst/>
            <a:gdLst>
              <a:gd name="connsiteX0" fmla="*/ 0 w 945193"/>
              <a:gd name="connsiteY0" fmla="*/ 0 h 363378"/>
              <a:gd name="connsiteX1" fmla="*/ 945193 w 945193"/>
              <a:gd name="connsiteY1" fmla="*/ 0 h 363378"/>
              <a:gd name="connsiteX2" fmla="*/ 945193 w 945193"/>
              <a:gd name="connsiteY2" fmla="*/ 363378 h 363378"/>
              <a:gd name="connsiteX3" fmla="*/ 0 w 945193"/>
              <a:gd name="connsiteY3" fmla="*/ 363378 h 363378"/>
              <a:gd name="connsiteX4" fmla="*/ 0 w 945193"/>
              <a:gd name="connsiteY4" fmla="*/ 0 h 36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193" h="363378">
                <a:moveTo>
                  <a:pt x="0" y="0"/>
                </a:moveTo>
                <a:lnTo>
                  <a:pt x="945193" y="0"/>
                </a:lnTo>
                <a:lnTo>
                  <a:pt x="945193" y="363378"/>
                </a:lnTo>
                <a:lnTo>
                  <a:pt x="0" y="363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401572"/>
              <a:satOff val="-8152"/>
              <a:lumOff val="27609"/>
              <a:alphaOff val="0"/>
            </a:schemeClr>
          </a:lnRef>
          <a:fillRef idx="1">
            <a:schemeClr val="accent1">
              <a:shade val="80000"/>
              <a:hueOff val="401572"/>
              <a:satOff val="-8152"/>
              <a:lumOff val="27609"/>
              <a:alphaOff val="0"/>
            </a:schemeClr>
          </a:fillRef>
          <a:effectRef idx="0">
            <a:schemeClr val="accent1">
              <a:shade val="80000"/>
              <a:hueOff val="401572"/>
              <a:satOff val="-8152"/>
              <a:lumOff val="276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/>
              <a:t>TBA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B46918-487D-9F0C-F962-1550D2A848EC}"/>
              </a:ext>
            </a:extLst>
          </p:cNvPr>
          <p:cNvSpPr/>
          <p:nvPr/>
        </p:nvSpPr>
        <p:spPr>
          <a:xfrm>
            <a:off x="9380607" y="4703524"/>
            <a:ext cx="1575322" cy="12718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D4044E6-34DC-0413-3423-42B0313E511D}"/>
              </a:ext>
            </a:extLst>
          </p:cNvPr>
          <p:cNvSpPr/>
          <p:nvPr/>
        </p:nvSpPr>
        <p:spPr>
          <a:xfrm>
            <a:off x="9688367" y="2740453"/>
            <a:ext cx="1274867" cy="787485"/>
          </a:xfrm>
          <a:custGeom>
            <a:avLst/>
            <a:gdLst>
              <a:gd name="connsiteX0" fmla="*/ 131250 w 787485"/>
              <a:gd name="connsiteY0" fmla="*/ 0 h 1274867"/>
              <a:gd name="connsiteX1" fmla="*/ 656235 w 787485"/>
              <a:gd name="connsiteY1" fmla="*/ 0 h 1274867"/>
              <a:gd name="connsiteX2" fmla="*/ 787485 w 787485"/>
              <a:gd name="connsiteY2" fmla="*/ 131250 h 1274867"/>
              <a:gd name="connsiteX3" fmla="*/ 787485 w 787485"/>
              <a:gd name="connsiteY3" fmla="*/ 1274867 h 1274867"/>
              <a:gd name="connsiteX4" fmla="*/ 787485 w 787485"/>
              <a:gd name="connsiteY4" fmla="*/ 1274867 h 1274867"/>
              <a:gd name="connsiteX5" fmla="*/ 0 w 787485"/>
              <a:gd name="connsiteY5" fmla="*/ 1274867 h 1274867"/>
              <a:gd name="connsiteX6" fmla="*/ 0 w 787485"/>
              <a:gd name="connsiteY6" fmla="*/ 1274867 h 1274867"/>
              <a:gd name="connsiteX7" fmla="*/ 0 w 787485"/>
              <a:gd name="connsiteY7" fmla="*/ 131250 h 1274867"/>
              <a:gd name="connsiteX8" fmla="*/ 131250 w 787485"/>
              <a:gd name="connsiteY8" fmla="*/ 0 h 127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485" h="1274867">
                <a:moveTo>
                  <a:pt x="787485" y="212482"/>
                </a:moveTo>
                <a:lnTo>
                  <a:pt x="787485" y="1062385"/>
                </a:lnTo>
                <a:cubicBezTo>
                  <a:pt x="787485" y="1179734"/>
                  <a:pt x="751187" y="1274866"/>
                  <a:pt x="706412" y="1274866"/>
                </a:cubicBezTo>
                <a:lnTo>
                  <a:pt x="0" y="1274866"/>
                </a:lnTo>
                <a:lnTo>
                  <a:pt x="0" y="1274866"/>
                </a:lnTo>
                <a:lnTo>
                  <a:pt x="0" y="1"/>
                </a:lnTo>
                <a:lnTo>
                  <a:pt x="0" y="1"/>
                </a:lnTo>
                <a:lnTo>
                  <a:pt x="706412" y="1"/>
                </a:lnTo>
                <a:cubicBezTo>
                  <a:pt x="751187" y="1"/>
                  <a:pt x="787485" y="95133"/>
                  <a:pt x="787485" y="212482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80000"/>
              <a:hueOff val="446191"/>
              <a:satOff val="-9058"/>
              <a:lumOff val="306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122262" rIns="122262" bIns="122262" numCol="1" spcCol="1270" anchor="ctr" anchorCtr="1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Final Presentation</a:t>
            </a:r>
            <a:endParaRPr lang="en-US" sz="1100" b="0" kern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D54F7C-7422-B226-E889-315DC22D2A3E}"/>
              </a:ext>
            </a:extLst>
          </p:cNvPr>
          <p:cNvSpPr/>
          <p:nvPr/>
        </p:nvSpPr>
        <p:spPr>
          <a:xfrm>
            <a:off x="10325801" y="2341563"/>
            <a:ext cx="1575322" cy="12718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CA183-C212-54E6-9C50-100BAA6BB8B9}"/>
              </a:ext>
            </a:extLst>
          </p:cNvPr>
          <p:cNvSpPr txBox="1"/>
          <p:nvPr/>
        </p:nvSpPr>
        <p:spPr>
          <a:xfrm>
            <a:off x="1966167" y="4557215"/>
            <a:ext cx="1513907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MY" sz="11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</a:rPr>
              <a:t>Import dataset, understand, perform EDA &amp; 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4FE30-BF09-8548-7E1E-32FA1A6FF8AC}"/>
              </a:ext>
            </a:extLst>
          </p:cNvPr>
          <p:cNvSpPr txBox="1"/>
          <p:nvPr/>
        </p:nvSpPr>
        <p:spPr>
          <a:xfrm>
            <a:off x="4274734" y="4608157"/>
            <a:ext cx="133533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MY" sz="11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</a:rPr>
              <a:t>Visualisation, RMSE </a:t>
            </a:r>
            <a:r>
              <a:rPr lang="en-MY" sz="11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</a:rPr>
              <a:t>metrics,Cross</a:t>
            </a:r>
            <a:r>
              <a:rPr lang="en-MY" sz="11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</a:rPr>
              <a:t> Validation,  Train/Test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ED64F-8122-A6A9-94F1-0BCD43E9C128}"/>
              </a:ext>
            </a:extLst>
          </p:cNvPr>
          <p:cNvSpPr txBox="1"/>
          <p:nvPr/>
        </p:nvSpPr>
        <p:spPr>
          <a:xfrm>
            <a:off x="6444135" y="4593268"/>
            <a:ext cx="133533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MY" sz="11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</a:rPr>
              <a:t>Perform ARIMA &amp; Extended models if necessary.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B9C8E-0FA1-55A7-ECB9-E29C7A9BE3E3}"/>
              </a:ext>
            </a:extLst>
          </p:cNvPr>
          <p:cNvSpPr txBox="1"/>
          <p:nvPr/>
        </p:nvSpPr>
        <p:spPr>
          <a:xfrm>
            <a:off x="8654194" y="4631172"/>
            <a:ext cx="133533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MY" sz="11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</a:rPr>
              <a:t>Perform Forecast, Re-evaluate &amp; Final </a:t>
            </a:r>
            <a:r>
              <a:rPr lang="en-MY" sz="11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</a:rPr>
              <a:t>Assesment</a:t>
            </a:r>
            <a:r>
              <a:rPr lang="en-MY" sz="11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</a:rPr>
              <a:t>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94AA51-CB43-5553-7E0E-3CD68452C239}"/>
              </a:ext>
            </a:extLst>
          </p:cNvPr>
          <p:cNvGrpSpPr/>
          <p:nvPr/>
        </p:nvGrpSpPr>
        <p:grpSpPr>
          <a:xfrm rot="10800000">
            <a:off x="3789671" y="3377990"/>
            <a:ext cx="72675" cy="372420"/>
            <a:chOff x="1353240" y="3377794"/>
            <a:chExt cx="72675" cy="372420"/>
          </a:xfrm>
        </p:grpSpPr>
        <p:sp>
          <p:nvSpPr>
            <p:cNvPr id="57" name="Straight Connector 56">
              <a:extLst>
                <a:ext uri="{FF2B5EF4-FFF2-40B4-BE49-F238E27FC236}">
                  <a16:creationId xmlns:a16="http://schemas.microsoft.com/office/drawing/2014/main" id="{7FF74144-AB4A-3AB9-396C-BAAA6A450770}"/>
                </a:ext>
              </a:extLst>
            </p:cNvPr>
            <p:cNvSpPr/>
            <p:nvPr/>
          </p:nvSpPr>
          <p:spPr>
            <a:xfrm>
              <a:off x="1389577" y="3377794"/>
              <a:ext cx="0" cy="29070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shade val="90000"/>
                  <a:hueOff val="140199"/>
                  <a:satOff val="2886"/>
                  <a:lumOff val="12346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DBCB788-D18C-13AA-15F1-2757E78419FF}"/>
                </a:ext>
              </a:extLst>
            </p:cNvPr>
            <p:cNvSpPr/>
            <p:nvPr/>
          </p:nvSpPr>
          <p:spPr>
            <a:xfrm>
              <a:off x="1353240" y="3677539"/>
              <a:ext cx="72675" cy="726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fillRef>
            <a:effectRef idx="0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37CC70-CC0F-B31A-B168-22A453805FE5}"/>
              </a:ext>
            </a:extLst>
          </p:cNvPr>
          <p:cNvGrpSpPr/>
          <p:nvPr/>
        </p:nvGrpSpPr>
        <p:grpSpPr>
          <a:xfrm rot="10800000">
            <a:off x="5986870" y="3385804"/>
            <a:ext cx="72675" cy="372420"/>
            <a:chOff x="1353240" y="3377794"/>
            <a:chExt cx="72675" cy="372420"/>
          </a:xfrm>
        </p:grpSpPr>
        <p:sp>
          <p:nvSpPr>
            <p:cNvPr id="61" name="Straight Connector 60">
              <a:extLst>
                <a:ext uri="{FF2B5EF4-FFF2-40B4-BE49-F238E27FC236}">
                  <a16:creationId xmlns:a16="http://schemas.microsoft.com/office/drawing/2014/main" id="{D989A67C-BA59-B30D-9778-268F85194D37}"/>
                </a:ext>
              </a:extLst>
            </p:cNvPr>
            <p:cNvSpPr/>
            <p:nvPr/>
          </p:nvSpPr>
          <p:spPr>
            <a:xfrm>
              <a:off x="1389577" y="3377794"/>
              <a:ext cx="0" cy="29070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shade val="90000"/>
                  <a:hueOff val="140199"/>
                  <a:satOff val="2886"/>
                  <a:lumOff val="12346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CAF8E5-2BD3-DD0F-36B0-565819173947}"/>
                </a:ext>
              </a:extLst>
            </p:cNvPr>
            <p:cNvSpPr/>
            <p:nvPr/>
          </p:nvSpPr>
          <p:spPr>
            <a:xfrm>
              <a:off x="1353240" y="3677539"/>
              <a:ext cx="72675" cy="726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fillRef>
            <a:effectRef idx="0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A73017-3436-F57C-14AC-57D0E1441B61}"/>
              </a:ext>
            </a:extLst>
          </p:cNvPr>
          <p:cNvGrpSpPr/>
          <p:nvPr/>
        </p:nvGrpSpPr>
        <p:grpSpPr>
          <a:xfrm>
            <a:off x="4926439" y="4218930"/>
            <a:ext cx="72675" cy="379183"/>
            <a:chOff x="2708401" y="4245611"/>
            <a:chExt cx="72675" cy="379183"/>
          </a:xfrm>
        </p:grpSpPr>
        <p:sp>
          <p:nvSpPr>
            <p:cNvPr id="64" name="Straight Connector 63">
              <a:extLst>
                <a:ext uri="{FF2B5EF4-FFF2-40B4-BE49-F238E27FC236}">
                  <a16:creationId xmlns:a16="http://schemas.microsoft.com/office/drawing/2014/main" id="{C0E5C0BB-3995-94F7-C825-56421E63613B}"/>
                </a:ext>
              </a:extLst>
            </p:cNvPr>
            <p:cNvSpPr/>
            <p:nvPr/>
          </p:nvSpPr>
          <p:spPr>
            <a:xfrm>
              <a:off x="2742745" y="4245611"/>
              <a:ext cx="0" cy="29070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shade val="90000"/>
                  <a:hueOff val="186931"/>
                  <a:satOff val="3848"/>
                  <a:lumOff val="16461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6514FD-4628-04E2-A5CE-7279FDD6CF87}"/>
                </a:ext>
              </a:extLst>
            </p:cNvPr>
            <p:cNvSpPr/>
            <p:nvPr/>
          </p:nvSpPr>
          <p:spPr>
            <a:xfrm>
              <a:off x="2708401" y="4552119"/>
              <a:ext cx="72675" cy="726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89238"/>
                <a:satOff val="-1812"/>
                <a:lumOff val="6135"/>
                <a:alphaOff val="0"/>
              </a:schemeClr>
            </a:fillRef>
            <a:effectRef idx="0">
              <a:schemeClr val="accent1">
                <a:shade val="80000"/>
                <a:hueOff val="89238"/>
                <a:satOff val="-1812"/>
                <a:lumOff val="6135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BB21EF-E4E8-E733-23DA-E1B417999E7C}"/>
              </a:ext>
            </a:extLst>
          </p:cNvPr>
          <p:cNvGrpSpPr/>
          <p:nvPr/>
        </p:nvGrpSpPr>
        <p:grpSpPr>
          <a:xfrm>
            <a:off x="6972701" y="4159886"/>
            <a:ext cx="72675" cy="379183"/>
            <a:chOff x="2708401" y="4245611"/>
            <a:chExt cx="72675" cy="379183"/>
          </a:xfrm>
        </p:grpSpPr>
        <p:sp>
          <p:nvSpPr>
            <p:cNvPr id="67" name="Straight Connector 66">
              <a:extLst>
                <a:ext uri="{FF2B5EF4-FFF2-40B4-BE49-F238E27FC236}">
                  <a16:creationId xmlns:a16="http://schemas.microsoft.com/office/drawing/2014/main" id="{0D6394CB-1574-D4E6-1E3D-016D9946FFC8}"/>
                </a:ext>
              </a:extLst>
            </p:cNvPr>
            <p:cNvSpPr/>
            <p:nvPr/>
          </p:nvSpPr>
          <p:spPr>
            <a:xfrm>
              <a:off x="2742745" y="4245611"/>
              <a:ext cx="0" cy="29070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shade val="90000"/>
                  <a:hueOff val="186931"/>
                  <a:satOff val="3848"/>
                  <a:lumOff val="16461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18D2131-6351-122E-874D-04CB0E07CAB7}"/>
                </a:ext>
              </a:extLst>
            </p:cNvPr>
            <p:cNvSpPr/>
            <p:nvPr/>
          </p:nvSpPr>
          <p:spPr>
            <a:xfrm>
              <a:off x="2708401" y="4552119"/>
              <a:ext cx="72675" cy="726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89238"/>
                <a:satOff val="-1812"/>
                <a:lumOff val="6135"/>
                <a:alphaOff val="0"/>
              </a:schemeClr>
            </a:fillRef>
            <a:effectRef idx="0">
              <a:schemeClr val="accent1">
                <a:shade val="80000"/>
                <a:hueOff val="89238"/>
                <a:satOff val="-1812"/>
                <a:lumOff val="6135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A5158C2-8F80-FBBA-BBF6-7E816227B985}"/>
              </a:ext>
            </a:extLst>
          </p:cNvPr>
          <p:cNvGrpSpPr/>
          <p:nvPr/>
        </p:nvGrpSpPr>
        <p:grpSpPr>
          <a:xfrm rot="10800000">
            <a:off x="8142425" y="3361762"/>
            <a:ext cx="72675" cy="372420"/>
            <a:chOff x="1353240" y="3377794"/>
            <a:chExt cx="72675" cy="372420"/>
          </a:xfrm>
        </p:grpSpPr>
        <p:sp>
          <p:nvSpPr>
            <p:cNvPr id="70" name="Straight Connector 69">
              <a:extLst>
                <a:ext uri="{FF2B5EF4-FFF2-40B4-BE49-F238E27FC236}">
                  <a16:creationId xmlns:a16="http://schemas.microsoft.com/office/drawing/2014/main" id="{F4834697-2701-DCFD-F60E-C5CF78683D7D}"/>
                </a:ext>
              </a:extLst>
            </p:cNvPr>
            <p:cNvSpPr/>
            <p:nvPr/>
          </p:nvSpPr>
          <p:spPr>
            <a:xfrm>
              <a:off x="1389577" y="3377794"/>
              <a:ext cx="0" cy="29070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shade val="90000"/>
                  <a:hueOff val="140199"/>
                  <a:satOff val="2886"/>
                  <a:lumOff val="12346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86E2B9C-B1AA-69BA-FF87-8E2EB0DCA7D5}"/>
                </a:ext>
              </a:extLst>
            </p:cNvPr>
            <p:cNvSpPr/>
            <p:nvPr/>
          </p:nvSpPr>
          <p:spPr>
            <a:xfrm>
              <a:off x="1353240" y="3677539"/>
              <a:ext cx="72675" cy="726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fillRef>
            <a:effectRef idx="0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BB8A119-DC22-0C19-3D0B-EBB7D8F3438B}"/>
              </a:ext>
            </a:extLst>
          </p:cNvPr>
          <p:cNvGrpSpPr/>
          <p:nvPr/>
        </p:nvGrpSpPr>
        <p:grpSpPr>
          <a:xfrm>
            <a:off x="9274498" y="4178032"/>
            <a:ext cx="72675" cy="379183"/>
            <a:chOff x="2708401" y="4245611"/>
            <a:chExt cx="72675" cy="379183"/>
          </a:xfrm>
        </p:grpSpPr>
        <p:sp>
          <p:nvSpPr>
            <p:cNvPr id="73" name="Straight Connector 72">
              <a:extLst>
                <a:ext uri="{FF2B5EF4-FFF2-40B4-BE49-F238E27FC236}">
                  <a16:creationId xmlns:a16="http://schemas.microsoft.com/office/drawing/2014/main" id="{50AFC220-21EF-F240-D116-A62DF1E14A1A}"/>
                </a:ext>
              </a:extLst>
            </p:cNvPr>
            <p:cNvSpPr/>
            <p:nvPr/>
          </p:nvSpPr>
          <p:spPr>
            <a:xfrm>
              <a:off x="2742745" y="4245611"/>
              <a:ext cx="0" cy="29070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shade val="90000"/>
                  <a:hueOff val="186931"/>
                  <a:satOff val="3848"/>
                  <a:lumOff val="16461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28CBD1B-D014-C087-B0C3-B1CB41718A1D}"/>
                </a:ext>
              </a:extLst>
            </p:cNvPr>
            <p:cNvSpPr/>
            <p:nvPr/>
          </p:nvSpPr>
          <p:spPr>
            <a:xfrm>
              <a:off x="2708401" y="4552119"/>
              <a:ext cx="72675" cy="726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89238"/>
                <a:satOff val="-1812"/>
                <a:lumOff val="6135"/>
                <a:alphaOff val="0"/>
              </a:schemeClr>
            </a:fillRef>
            <a:effectRef idx="0">
              <a:schemeClr val="accent1">
                <a:shade val="80000"/>
                <a:hueOff val="89238"/>
                <a:satOff val="-1812"/>
                <a:lumOff val="6135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5E4598-E687-B304-E965-2DA6026771D9}"/>
              </a:ext>
            </a:extLst>
          </p:cNvPr>
          <p:cNvGrpSpPr/>
          <p:nvPr/>
        </p:nvGrpSpPr>
        <p:grpSpPr>
          <a:xfrm rot="10800000">
            <a:off x="10325801" y="3333007"/>
            <a:ext cx="72675" cy="372420"/>
            <a:chOff x="1353240" y="3377794"/>
            <a:chExt cx="72675" cy="372420"/>
          </a:xfrm>
        </p:grpSpPr>
        <p:sp>
          <p:nvSpPr>
            <p:cNvPr id="76" name="Straight Connector 75">
              <a:extLst>
                <a:ext uri="{FF2B5EF4-FFF2-40B4-BE49-F238E27FC236}">
                  <a16:creationId xmlns:a16="http://schemas.microsoft.com/office/drawing/2014/main" id="{EEF4C65A-ECA9-AF01-6D4A-D472E4913B6F}"/>
                </a:ext>
              </a:extLst>
            </p:cNvPr>
            <p:cNvSpPr/>
            <p:nvPr/>
          </p:nvSpPr>
          <p:spPr>
            <a:xfrm>
              <a:off x="1389577" y="3377794"/>
              <a:ext cx="0" cy="29070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shade val="90000"/>
                  <a:hueOff val="140199"/>
                  <a:satOff val="2886"/>
                  <a:lumOff val="12346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72DC318-A17E-36AF-653F-859B6594A683}"/>
                </a:ext>
              </a:extLst>
            </p:cNvPr>
            <p:cNvSpPr/>
            <p:nvPr/>
          </p:nvSpPr>
          <p:spPr>
            <a:xfrm>
              <a:off x="1353240" y="3677539"/>
              <a:ext cx="72675" cy="726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fillRef>
            <a:effectRef idx="0">
              <a:schemeClr val="accent1">
                <a:shade val="80000"/>
                <a:hueOff val="223096"/>
                <a:satOff val="-4529"/>
                <a:lumOff val="15339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077D-DF22-7525-ACBE-9E8929A2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Thank you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9FF6B-D205-7CF3-0B39-2CA537479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Keep the questions coming</a:t>
            </a:r>
          </a:p>
        </p:txBody>
      </p:sp>
    </p:spTree>
    <p:extLst>
      <p:ext uri="{BB962C8B-B14F-4D97-AF65-F5344CB8AC3E}">
        <p14:creationId xmlns:p14="http://schemas.microsoft.com/office/powerpoint/2010/main" val="14184859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{068652BA-33B3-45DD-A997-972A9EE8BEC7}tf33552983_win32</Template>
  <TotalTime>124</TotalTime>
  <Words>539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 Display</vt:lpstr>
      <vt:lpstr>Franklin Gothic Book</vt:lpstr>
      <vt:lpstr>Franklin Gothic Demi</vt:lpstr>
      <vt:lpstr>Segoe UI</vt:lpstr>
      <vt:lpstr>Segoe UI Black</vt:lpstr>
      <vt:lpstr>Segoe UI Light</vt:lpstr>
      <vt:lpstr>Wingdings</vt:lpstr>
      <vt:lpstr>Wingdings 2</vt:lpstr>
      <vt:lpstr>DividendVTI</vt:lpstr>
      <vt:lpstr>CAPSTONE PROJECT TRIP BY DISTANCE part 2 presentation</vt:lpstr>
      <vt:lpstr>topics chosen</vt:lpstr>
      <vt:lpstr>Topic: Trip by distance</vt:lpstr>
      <vt:lpstr>Topic: Trip by distance</vt:lpstr>
      <vt:lpstr>Roadmap</vt:lpstr>
      <vt:lpstr>Thank you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TRIP BY DISTANCE part 2 presentation</dc:title>
  <dc:creator>Hakimah Zaki</dc:creator>
  <cp:lastModifiedBy>Hakimah Zaki</cp:lastModifiedBy>
  <cp:revision>3</cp:revision>
  <dcterms:created xsi:type="dcterms:W3CDTF">2024-06-01T14:32:01Z</dcterms:created>
  <dcterms:modified xsi:type="dcterms:W3CDTF">2024-06-01T16:36:41Z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