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7" r:id="rId11"/>
    <p:sldId id="268" r:id="rId12"/>
    <p:sldId id="271" r:id="rId13"/>
    <p:sldId id="272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2457B-1FFA-B843-9892-AB35CBF23AAC}" type="datetimeFigureOut">
              <a:rPr lang="en-US" smtClean="0"/>
              <a:t>6/5/13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A8578-8A9A-0444-ACBC-70195AD9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A4740A-2042-0844-91ED-5ACAAE31FF64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7E34BD-7C59-A44C-BAFC-B3C42CDE3B88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387797-FA65-7042-9E06-52C1EC881803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387797-FA65-7042-9E06-52C1EC881803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7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880E-426E-EE44-8EF3-B232CF6CC006}" type="datetimeFigureOut">
              <a:rPr lang="en-US" smtClean="0"/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F110-66DF-7E4C-8A14-E3A17BC7D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200525" y="405299"/>
            <a:ext cx="8769685" cy="17624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00525" y="3742257"/>
            <a:ext cx="8769685" cy="1272969"/>
          </a:xfrm>
          <a:prstGeom prst="roundRect">
            <a:avLst/>
          </a:prstGeom>
          <a:solidFill>
            <a:srgbClr val="8EB4E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1955383"/>
            <a:ext cx="9144000" cy="20214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p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64" y="2010038"/>
            <a:ext cx="2033166" cy="1915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0162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Magnetic Fields in T </a:t>
            </a:r>
            <a:r>
              <a:rPr lang="en-US" dirty="0" err="1" smtClean="0">
                <a:latin typeface="Century Schoolbook"/>
                <a:cs typeface="Century Schoolbook"/>
              </a:rPr>
              <a:t>Tauri</a:t>
            </a:r>
            <a:r>
              <a:rPr lang="en-US" dirty="0" smtClean="0">
                <a:latin typeface="Century Schoolbook"/>
                <a:cs typeface="Century Schoolbook"/>
              </a:rPr>
              <a:t> Disks</a:t>
            </a:r>
            <a:endParaRPr lang="en-US" sz="3600" dirty="0">
              <a:latin typeface="Century Schoolbook"/>
              <a:cs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525" y="5316621"/>
            <a:ext cx="3888875" cy="1113589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 Schoolbook"/>
                <a:cs typeface="Century Schoolbook"/>
              </a:rPr>
              <a:t>A. Meredith Hughes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Century Schoolbook"/>
                <a:cs typeface="Century Schoolbook"/>
              </a:rPr>
              <a:t>Wesleyan University</a:t>
            </a:r>
            <a:endParaRPr lang="en-US" sz="2600" dirty="0">
              <a:solidFill>
                <a:schemeClr val="tx1"/>
              </a:solidFill>
              <a:latin typeface="Century Schoolbook"/>
              <a:cs typeface="Century School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525" y="4229148"/>
            <a:ext cx="87696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Schoolbook"/>
                <a:cs typeface="Century Schoolbook"/>
              </a:rPr>
              <a:t>What Millimeter </a:t>
            </a:r>
            <a:r>
              <a:rPr lang="en-US" sz="3200" dirty="0" err="1" smtClean="0">
                <a:latin typeface="Century Schoolbook"/>
                <a:cs typeface="Century Schoolbook"/>
              </a:rPr>
              <a:t>Polarimetry</a:t>
            </a:r>
            <a:r>
              <a:rPr lang="en-US" sz="3200" dirty="0" smtClean="0">
                <a:latin typeface="Century Schoolbook"/>
                <a:cs typeface="Century Schoolbook"/>
              </a:rPr>
              <a:t> Can Tell Us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4348574" y="5390258"/>
            <a:ext cx="4424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Chat Hull, David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Wilner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Sean Andrews,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Jungyeon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Cho, Dick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Plambeck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Dan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Marrone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Ram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Alex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Lazarian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796826"/>
            <a:ext cx="9144000" cy="1585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3976842"/>
            <a:ext cx="9144000" cy="1585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" descr="turbulence fi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713" y="2010038"/>
            <a:ext cx="3343351" cy="191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 descr="TWHy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7" y="1955383"/>
            <a:ext cx="1969726" cy="20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Round 2: Plugging the Gaps</a:t>
            </a:r>
            <a:endParaRPr lang="en-US" dirty="0">
              <a:latin typeface="Century Schoolbook"/>
              <a:cs typeface="Century School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216" y="1415832"/>
            <a:ext cx="5906168" cy="44690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 Schoolbook"/>
                <a:cs typeface="Century Schoolbook"/>
              </a:rPr>
              <a:t>And now, the field is a mess!  </a:t>
            </a:r>
          </a:p>
          <a:p>
            <a:pPr marL="0" indent="0">
              <a:buNone/>
            </a:pPr>
            <a:endParaRPr lang="en-US" dirty="0" smtClean="0">
              <a:latin typeface="Century Schoolbook"/>
              <a:cs typeface="Century Schoolbook"/>
            </a:endParaRPr>
          </a:p>
          <a:p>
            <a:r>
              <a:rPr lang="en-US" dirty="0" smtClean="0">
                <a:latin typeface="Century Schoolbook"/>
                <a:cs typeface="Century Schoolbook"/>
              </a:rPr>
              <a:t>Tamura et al. (1995, 1999)</a:t>
            </a:r>
          </a:p>
          <a:p>
            <a:pPr lvl="1"/>
            <a:r>
              <a:rPr lang="en-US" dirty="0" smtClean="0">
                <a:latin typeface="Century Schoolbook"/>
                <a:cs typeface="Century Schoolbook"/>
              </a:rPr>
              <a:t>3σ polarization detections in 2-3 T </a:t>
            </a:r>
            <a:r>
              <a:rPr lang="en-US" dirty="0" err="1" smtClean="0">
                <a:latin typeface="Century Schoolbook"/>
                <a:cs typeface="Century Schoolbook"/>
              </a:rPr>
              <a:t>Tauri</a:t>
            </a:r>
            <a:r>
              <a:rPr lang="en-US" dirty="0" smtClean="0">
                <a:latin typeface="Century Schoolbook"/>
                <a:cs typeface="Century Schoolbook"/>
              </a:rPr>
              <a:t> sources</a:t>
            </a:r>
          </a:p>
          <a:p>
            <a:pPr lvl="1"/>
            <a:r>
              <a:rPr lang="en-US" dirty="0" smtClean="0">
                <a:latin typeface="Century Schoolbook"/>
                <a:cs typeface="Century Schoolbook"/>
              </a:rPr>
              <a:t>Indicate </a:t>
            </a:r>
            <a:r>
              <a:rPr lang="en-US" dirty="0" err="1" smtClean="0">
                <a:latin typeface="Century Schoolbook"/>
                <a:cs typeface="Century Schoolbook"/>
              </a:rPr>
              <a:t>toroidal</a:t>
            </a:r>
            <a:r>
              <a:rPr lang="en-US" dirty="0" smtClean="0">
                <a:latin typeface="Century Schoolbook"/>
                <a:cs typeface="Century Schoolbook"/>
              </a:rPr>
              <a:t> magnetic field</a:t>
            </a:r>
          </a:p>
          <a:p>
            <a:pPr marL="457200" lvl="1" indent="0">
              <a:buNone/>
            </a:pPr>
            <a:endParaRPr lang="en-US" dirty="0" smtClean="0">
              <a:latin typeface="Century Schoolbook"/>
              <a:cs typeface="Century Schoolbook"/>
            </a:endParaRPr>
          </a:p>
          <a:p>
            <a:r>
              <a:rPr lang="en-US" dirty="0" err="1" smtClean="0">
                <a:latin typeface="Century Schoolbook"/>
                <a:cs typeface="Century Schoolbook"/>
              </a:rPr>
              <a:t>Krejny</a:t>
            </a:r>
            <a:r>
              <a:rPr lang="en-US" dirty="0" smtClean="0">
                <a:latin typeface="Century Schoolbook"/>
                <a:cs typeface="Century Schoolbook"/>
              </a:rPr>
              <a:t> et al. (2009)</a:t>
            </a:r>
          </a:p>
          <a:p>
            <a:pPr lvl="1"/>
            <a:r>
              <a:rPr lang="en-US" dirty="0" smtClean="0">
                <a:latin typeface="Century Schoolbook"/>
                <a:cs typeface="Century Schoolbook"/>
              </a:rPr>
              <a:t>Revisited one source, different wavelength</a:t>
            </a:r>
          </a:p>
          <a:p>
            <a:pPr lvl="1"/>
            <a:r>
              <a:rPr lang="en-US" dirty="0" smtClean="0">
                <a:latin typeface="Century Schoolbook"/>
                <a:cs typeface="Century Schoolbook"/>
              </a:rPr>
              <a:t>No polarization</a:t>
            </a:r>
          </a:p>
          <a:p>
            <a:pPr marL="457200" lvl="1" indent="0">
              <a:buNone/>
            </a:pPr>
            <a:endParaRPr lang="en-US" dirty="0" smtClean="0">
              <a:latin typeface="Century Schoolbook"/>
              <a:cs typeface="Century Schoolbook"/>
            </a:endParaRPr>
          </a:p>
          <a:p>
            <a:r>
              <a:rPr lang="en-US" dirty="0" smtClean="0">
                <a:latin typeface="Century Schoolbook"/>
                <a:cs typeface="Century Schoolbook"/>
              </a:rPr>
              <a:t>Hughes et al. (2009)</a:t>
            </a:r>
          </a:p>
          <a:p>
            <a:pPr lvl="1"/>
            <a:r>
              <a:rPr lang="en-US" dirty="0" smtClean="0">
                <a:latin typeface="Century Schoolbook"/>
                <a:cs typeface="Century Schoolbook"/>
              </a:rPr>
              <a:t>Two new sources</a:t>
            </a:r>
          </a:p>
          <a:p>
            <a:pPr lvl="1"/>
            <a:r>
              <a:rPr lang="en-US" dirty="0" smtClean="0">
                <a:latin typeface="Century Schoolbook"/>
                <a:cs typeface="Century Schoolbook"/>
              </a:rPr>
              <a:t>No polarization</a:t>
            </a:r>
            <a:endParaRPr lang="en-US" dirty="0">
              <a:latin typeface="Century Schoolbook"/>
              <a:cs typeface="Century Schoolbook"/>
            </a:endParaRPr>
          </a:p>
        </p:txBody>
      </p:sp>
      <p:pic>
        <p:nvPicPr>
          <p:cNvPr id="5" name="Picture 4" descr="DGTa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99" y="655053"/>
            <a:ext cx="2346269" cy="2479960"/>
          </a:xfrm>
          <a:prstGeom prst="rect">
            <a:avLst/>
          </a:prstGeom>
        </p:spPr>
      </p:pic>
      <p:pic>
        <p:nvPicPr>
          <p:cNvPr id="6" name="Picture 5" descr="DGTau_krejn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581" y="2873536"/>
            <a:ext cx="1962484" cy="2030943"/>
          </a:xfrm>
          <a:prstGeom prst="rect">
            <a:avLst/>
          </a:prstGeom>
        </p:spPr>
      </p:pic>
      <p:pic>
        <p:nvPicPr>
          <p:cNvPr id="7" name="Picture 6" descr="TWHya_sm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67" y="4898327"/>
            <a:ext cx="2643047" cy="19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5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Round 2: Plugging the Gaps</a:t>
            </a:r>
            <a:endParaRPr lang="en-US" dirty="0">
              <a:latin typeface="Century Schoolbook"/>
              <a:cs typeface="Century Schoolbook"/>
            </a:endParaRPr>
          </a:p>
        </p:txBody>
      </p:sp>
      <p:pic>
        <p:nvPicPr>
          <p:cNvPr id="8" name="Picture 7" descr="GMAu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92"/>
            <a:ext cx="9144000" cy="2500529"/>
          </a:xfrm>
          <a:prstGeom prst="rect">
            <a:avLst/>
          </a:prstGeom>
        </p:spPr>
      </p:pic>
      <p:pic>
        <p:nvPicPr>
          <p:cNvPr id="10" name="Picture 9" descr="DGTau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541"/>
            <a:ext cx="9144000" cy="2512291"/>
          </a:xfrm>
          <a:prstGeom prst="rect">
            <a:avLst/>
          </a:prstGeom>
        </p:spPr>
      </p:pic>
      <p:pic>
        <p:nvPicPr>
          <p:cNvPr id="9" name="Picture 8" descr="MWC48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62" y="4695451"/>
            <a:ext cx="7686843" cy="209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-774992" y="5574827"/>
            <a:ext cx="206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Hughes et al. (2013)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74667" y="681792"/>
            <a:ext cx="369333" cy="200574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132800" y="4708819"/>
            <a:ext cx="369333" cy="200574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0894" y="1334670"/>
            <a:ext cx="7632689" cy="1600143"/>
          </a:xfrm>
          <a:prstGeom prst="roundRect">
            <a:avLst>
              <a:gd name="adj" fmla="val 7546"/>
            </a:avLst>
          </a:prstGeom>
          <a:solidFill>
            <a:srgbClr val="5C9AC2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entury Schoolbook"/>
                <a:cs typeface="Century Schoolbook"/>
              </a:rPr>
              <a:t>Does size matter?</a:t>
            </a:r>
            <a:endParaRPr lang="en-US" dirty="0">
              <a:latin typeface="Century Schoolbook"/>
              <a:cs typeface="Century School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895" y="1334670"/>
            <a:ext cx="7455887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atin typeface="Century Schoolbook"/>
                <a:cs typeface="Century Schoolbook"/>
              </a:rPr>
              <a:t>Two possibilities: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latin typeface="Century Schoolbook"/>
                <a:cs typeface="Century Schoolbook"/>
              </a:rPr>
              <a:t>JCMT detections were spurious (low-significance, after all…)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>
                <a:latin typeface="Century Schoolbook"/>
                <a:cs typeface="Century Schoolbook"/>
              </a:rPr>
              <a:t>Continuum emission is polarized only on large (~1000 AU) scales</a:t>
            </a:r>
            <a:endParaRPr lang="en-US" dirty="0">
              <a:latin typeface="Century Schoolbook"/>
              <a:cs typeface="Century Schoolbook"/>
            </a:endParaRPr>
          </a:p>
        </p:txBody>
      </p:sp>
      <p:pic>
        <p:nvPicPr>
          <p:cNvPr id="7" name="Picture 6" descr="DGTau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92" y="3420901"/>
            <a:ext cx="3189363" cy="289786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34001" y="997762"/>
            <a:ext cx="7659582" cy="7722944"/>
          </a:xfrm>
          <a:prstGeom prst="ellipse">
            <a:avLst/>
          </a:prstGeom>
          <a:noFill/>
          <a:ln w="76200" cmpd="sng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624" y="5503948"/>
            <a:ext cx="5080000" cy="135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26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entury Schoolbook"/>
                <a:cs typeface="Century Schoolbook"/>
              </a:rPr>
              <a:t>A quick word about TADPOL</a:t>
            </a:r>
            <a:endParaRPr lang="en-US" dirty="0">
              <a:latin typeface="Century Schoolbook"/>
              <a:cs typeface="Century Schoolbook"/>
            </a:endParaRPr>
          </a:p>
        </p:txBody>
      </p:sp>
      <p:pic>
        <p:nvPicPr>
          <p:cNvPr id="4" name="Picture 3" descr="Serpe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6705"/>
            <a:ext cx="3850304" cy="4789225"/>
          </a:xfrm>
          <a:prstGeom prst="rect">
            <a:avLst/>
          </a:prstGeom>
        </p:spPr>
      </p:pic>
      <p:pic>
        <p:nvPicPr>
          <p:cNvPr id="5" name="Picture 4" descr="Hull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83" y="1336705"/>
            <a:ext cx="5340116" cy="4154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781" y="6488668"/>
            <a:ext cx="173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Hull et al. (2013)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624" y="5490990"/>
            <a:ext cx="863375" cy="13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3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374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entury Schoolbook"/>
                <a:cs typeface="Century Schoolbook"/>
              </a:rPr>
              <a:t>Model Comparison</a:t>
            </a:r>
            <a:endParaRPr lang="en-US" dirty="0">
              <a:latin typeface="Century Schoolbook"/>
              <a:cs typeface="Century Schoolbook"/>
            </a:endParaRPr>
          </a:p>
        </p:txBody>
      </p:sp>
      <p:pic>
        <p:nvPicPr>
          <p:cNvPr id="4" name="Picture 3" descr="mode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3" y="2357438"/>
            <a:ext cx="2971800" cy="3505200"/>
          </a:xfrm>
          <a:prstGeom prst="rect">
            <a:avLst/>
          </a:prstGeom>
        </p:spPr>
      </p:pic>
      <p:pic>
        <p:nvPicPr>
          <p:cNvPr id="5" name="Picture 4" descr="model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47" y="2346743"/>
            <a:ext cx="2895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Schoolbook"/>
                <a:cs typeface="Century Schoolbook"/>
              </a:rPr>
              <a:t>Turning Knobs</a:t>
            </a:r>
            <a:endParaRPr lang="en-US" dirty="0">
              <a:latin typeface="Century Schoolbook"/>
              <a:cs typeface="Century Schoolbook"/>
            </a:endParaRP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52400" y="1536700"/>
            <a:ext cx="3810000" cy="4711700"/>
            <a:chOff x="144" y="968"/>
            <a:chExt cx="2400" cy="832"/>
          </a:xfrm>
        </p:grpSpPr>
        <p:sp>
          <p:nvSpPr>
            <p:cNvPr id="4" name="AutoShape 42"/>
            <p:cNvSpPr>
              <a:spLocks noChangeArrowheads="1"/>
            </p:cNvSpPr>
            <p:nvPr/>
          </p:nvSpPr>
          <p:spPr bwMode="auto">
            <a:xfrm>
              <a:off x="144" y="968"/>
              <a:ext cx="2352" cy="832"/>
            </a:xfrm>
            <a:prstGeom prst="roundRect">
              <a:avLst>
                <a:gd name="adj" fmla="val 16667"/>
              </a:avLst>
            </a:prstGeom>
            <a:solidFill>
              <a:srgbClr val="5C9AC2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144" y="1008"/>
              <a:ext cx="240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latin typeface="Baskerville Old Face" charset="0"/>
                </a:rPr>
                <a:t>Identify model inputs that most strongly affect pol %, given Stokes I</a:t>
              </a:r>
            </a:p>
          </p:txBody>
        </p:sp>
      </p:grp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228600" y="3048000"/>
            <a:ext cx="255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Baskerville Old Face" charset="0"/>
              </a:rPr>
              <a:t>1) Grain elongation</a:t>
            </a:r>
          </a:p>
        </p:txBody>
      </p:sp>
      <p:pic>
        <p:nvPicPr>
          <p:cNvPr id="7" name="Picture 45" descr="qratin_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4851400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228600" y="35052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61616"/>
                </a:solidFill>
                <a:latin typeface="Baskerville Old Face" charset="0"/>
              </a:rPr>
              <a:t>2) Alignment efficiency</a:t>
            </a:r>
          </a:p>
        </p:txBody>
      </p:sp>
      <p:sp>
        <p:nvSpPr>
          <p:cNvPr id="9" name="Rectangle 51"/>
          <p:cNvSpPr>
            <a:spLocks noChangeArrowheads="1"/>
          </p:cNvSpPr>
          <p:nvPr/>
        </p:nvSpPr>
        <p:spPr bwMode="auto">
          <a:xfrm>
            <a:off x="228600" y="3962400"/>
            <a:ext cx="3211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61616"/>
                </a:solidFill>
                <a:latin typeface="Baskerville Old Face" charset="0"/>
              </a:rPr>
              <a:t>3) Grain size distribution</a:t>
            </a:r>
          </a:p>
        </p:txBody>
      </p:sp>
      <p:sp>
        <p:nvSpPr>
          <p:cNvPr id="10" name="Rectangle 54"/>
          <p:cNvSpPr>
            <a:spLocks noChangeArrowheads="1"/>
          </p:cNvSpPr>
          <p:nvPr/>
        </p:nvSpPr>
        <p:spPr bwMode="auto">
          <a:xfrm>
            <a:off x="228600" y="4419600"/>
            <a:ext cx="236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61616"/>
                </a:solidFill>
                <a:latin typeface="Baskerville Old Face" charset="0"/>
              </a:rPr>
              <a:t>4) B-field strength</a:t>
            </a:r>
          </a:p>
        </p:txBody>
      </p:sp>
      <p:sp>
        <p:nvSpPr>
          <p:cNvPr id="11" name="Rectangle 55"/>
          <p:cNvSpPr>
            <a:spLocks noChangeArrowheads="1"/>
          </p:cNvSpPr>
          <p:nvPr/>
        </p:nvSpPr>
        <p:spPr bwMode="auto">
          <a:xfrm>
            <a:off x="228600" y="4876800"/>
            <a:ext cx="253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Baskerville Old Face" charset="0"/>
              </a:rPr>
              <a:t>5) B-field regularity</a:t>
            </a: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236538" y="5334000"/>
            <a:ext cx="1973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61616"/>
                </a:solidFill>
                <a:latin typeface="Baskerville Old Face" charset="0"/>
              </a:rPr>
              <a:t>6) Scattering… </a:t>
            </a:r>
          </a:p>
        </p:txBody>
      </p:sp>
      <p:sp>
        <p:nvSpPr>
          <p:cNvPr id="26" name="Rectangle 99"/>
          <p:cNvSpPr>
            <a:spLocks noChangeArrowheads="1"/>
          </p:cNvSpPr>
          <p:nvPr/>
        </p:nvSpPr>
        <p:spPr bwMode="auto">
          <a:xfrm>
            <a:off x="7010400" y="6400800"/>
            <a:ext cx="2028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73056"/>
                </a:solidFill>
                <a:latin typeface="Baskerville Old Face" charset="0"/>
              </a:rPr>
              <a:t>Hughes et al. (2009)</a:t>
            </a:r>
          </a:p>
        </p:txBody>
      </p:sp>
      <p:pic>
        <p:nvPicPr>
          <p:cNvPr id="27" name="Picture 26" descr="thresho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10" y="1368049"/>
            <a:ext cx="5029200" cy="5045825"/>
          </a:xfrm>
          <a:prstGeom prst="rect">
            <a:avLst/>
          </a:prstGeom>
        </p:spPr>
      </p:pic>
      <p:grpSp>
        <p:nvGrpSpPr>
          <p:cNvPr id="58" name="Group 111"/>
          <p:cNvGrpSpPr>
            <a:grpSpLocks/>
          </p:cNvGrpSpPr>
          <p:nvPr/>
        </p:nvGrpSpPr>
        <p:grpSpPr bwMode="auto">
          <a:xfrm>
            <a:off x="4370695" y="2900363"/>
            <a:ext cx="4582228" cy="1981200"/>
            <a:chOff x="4128" y="2064"/>
            <a:chExt cx="1488" cy="624"/>
          </a:xfrm>
        </p:grpSpPr>
        <p:grpSp>
          <p:nvGrpSpPr>
            <p:cNvPr id="59" name="Group 81"/>
            <p:cNvGrpSpPr>
              <a:grpSpLocks/>
            </p:cNvGrpSpPr>
            <p:nvPr/>
          </p:nvGrpSpPr>
          <p:grpSpPr bwMode="auto">
            <a:xfrm>
              <a:off x="4128" y="2064"/>
              <a:ext cx="624" cy="624"/>
              <a:chOff x="2400" y="2928"/>
              <a:chExt cx="1200" cy="1152"/>
            </a:xfrm>
          </p:grpSpPr>
          <p:sp>
            <p:nvSpPr>
              <p:cNvPr id="75" name="Oval 8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200" cy="11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val 83"/>
              <p:cNvSpPr>
                <a:spLocks noChangeAspect="1" noChangeArrowheads="1"/>
              </p:cNvSpPr>
              <p:nvPr/>
            </p:nvSpPr>
            <p:spPr bwMode="auto">
              <a:xfrm>
                <a:off x="2544" y="3060"/>
                <a:ext cx="912" cy="876"/>
              </a:xfrm>
              <a:prstGeom prst="ellipse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84"/>
              <p:cNvSpPr>
                <a:spLocks noChangeAspect="1" noChangeArrowheads="1"/>
              </p:cNvSpPr>
              <p:nvPr/>
            </p:nvSpPr>
            <p:spPr bwMode="auto">
              <a:xfrm>
                <a:off x="2640" y="3156"/>
                <a:ext cx="720" cy="692"/>
              </a:xfrm>
              <a:prstGeom prst="ellipse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85"/>
              <p:cNvSpPr>
                <a:spLocks noChangeAspect="1" noChangeArrowheads="1"/>
              </p:cNvSpPr>
              <p:nvPr/>
            </p:nvSpPr>
            <p:spPr bwMode="auto">
              <a:xfrm>
                <a:off x="2736" y="3252"/>
                <a:ext cx="528" cy="507"/>
              </a:xfrm>
              <a:prstGeom prst="ellipse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AutoShape 86"/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145" cy="144"/>
              </a:xfrm>
              <a:prstGeom prst="star5">
                <a:avLst/>
              </a:prstGeom>
              <a:solidFill>
                <a:srgbClr val="C7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Oval 87"/>
              <p:cNvSpPr>
                <a:spLocks noChangeArrowheads="1"/>
              </p:cNvSpPr>
              <p:nvPr/>
            </p:nvSpPr>
            <p:spPr bwMode="auto">
              <a:xfrm>
                <a:off x="2976" y="3024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Oval 88"/>
              <p:cNvSpPr>
                <a:spLocks noChangeArrowheads="1"/>
              </p:cNvSpPr>
              <p:nvPr/>
            </p:nvSpPr>
            <p:spPr bwMode="auto">
              <a:xfrm>
                <a:off x="2976" y="388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Oval 89"/>
              <p:cNvSpPr>
                <a:spLocks noChangeArrowheads="1"/>
              </p:cNvSpPr>
              <p:nvPr/>
            </p:nvSpPr>
            <p:spPr bwMode="auto">
              <a:xfrm rot="-5400000">
                <a:off x="2520" y="348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Oval 90"/>
              <p:cNvSpPr>
                <a:spLocks noChangeArrowheads="1"/>
              </p:cNvSpPr>
              <p:nvPr/>
            </p:nvSpPr>
            <p:spPr bwMode="auto">
              <a:xfrm rot="-5400000">
                <a:off x="3432" y="348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Oval 91"/>
              <p:cNvSpPr>
                <a:spLocks noChangeArrowheads="1"/>
              </p:cNvSpPr>
              <p:nvPr/>
            </p:nvSpPr>
            <p:spPr bwMode="auto">
              <a:xfrm rot="-2592531">
                <a:off x="3304" y="376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Oval 92"/>
              <p:cNvSpPr>
                <a:spLocks noChangeArrowheads="1"/>
              </p:cNvSpPr>
              <p:nvPr/>
            </p:nvSpPr>
            <p:spPr bwMode="auto">
              <a:xfrm rot="-2592531">
                <a:off x="2640" y="3152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Oval 93"/>
              <p:cNvSpPr>
                <a:spLocks noChangeArrowheads="1"/>
              </p:cNvSpPr>
              <p:nvPr/>
            </p:nvSpPr>
            <p:spPr bwMode="auto">
              <a:xfrm rot="2592531" flipH="1">
                <a:off x="3328" y="316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Oval 94"/>
              <p:cNvSpPr>
                <a:spLocks noChangeArrowheads="1"/>
              </p:cNvSpPr>
              <p:nvPr/>
            </p:nvSpPr>
            <p:spPr bwMode="auto">
              <a:xfrm rot="2592531" flipH="1">
                <a:off x="2672" y="376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0" name="Group 95"/>
            <p:cNvGrpSpPr>
              <a:grpSpLocks/>
            </p:cNvGrpSpPr>
            <p:nvPr/>
          </p:nvGrpSpPr>
          <p:grpSpPr bwMode="auto">
            <a:xfrm>
              <a:off x="4992" y="2064"/>
              <a:ext cx="624" cy="624"/>
              <a:chOff x="3888" y="2988"/>
              <a:chExt cx="1200" cy="1152"/>
            </a:xfrm>
          </p:grpSpPr>
          <p:sp>
            <p:nvSpPr>
              <p:cNvPr id="62" name="Oval 96"/>
              <p:cNvSpPr>
                <a:spLocks noChangeArrowheads="1"/>
              </p:cNvSpPr>
              <p:nvPr/>
            </p:nvSpPr>
            <p:spPr bwMode="auto">
              <a:xfrm>
                <a:off x="3888" y="2988"/>
                <a:ext cx="1200" cy="11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AutoShape 97"/>
              <p:cNvSpPr>
                <a:spLocks noChangeArrowheads="1"/>
              </p:cNvSpPr>
              <p:nvPr/>
            </p:nvSpPr>
            <p:spPr bwMode="auto">
              <a:xfrm>
                <a:off x="4416" y="3468"/>
                <a:ext cx="145" cy="144"/>
              </a:xfrm>
              <a:prstGeom prst="star5">
                <a:avLst/>
              </a:prstGeom>
              <a:solidFill>
                <a:srgbClr val="C7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Oval 98"/>
              <p:cNvSpPr>
                <a:spLocks noChangeArrowheads="1"/>
              </p:cNvSpPr>
              <p:nvPr/>
            </p:nvSpPr>
            <p:spPr bwMode="auto">
              <a:xfrm rot="-1476307">
                <a:off x="4464" y="316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Oval 99"/>
              <p:cNvSpPr>
                <a:spLocks noChangeArrowheads="1"/>
              </p:cNvSpPr>
              <p:nvPr/>
            </p:nvSpPr>
            <p:spPr bwMode="auto">
              <a:xfrm>
                <a:off x="4416" y="3936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Oval 100"/>
              <p:cNvSpPr>
                <a:spLocks noChangeArrowheads="1"/>
              </p:cNvSpPr>
              <p:nvPr/>
            </p:nvSpPr>
            <p:spPr bwMode="auto">
              <a:xfrm rot="-5400000">
                <a:off x="4008" y="348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Oval 101"/>
              <p:cNvSpPr>
                <a:spLocks noChangeArrowheads="1"/>
              </p:cNvSpPr>
              <p:nvPr/>
            </p:nvSpPr>
            <p:spPr bwMode="auto">
              <a:xfrm rot="-5400000">
                <a:off x="4872" y="352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Oval 102"/>
              <p:cNvSpPr>
                <a:spLocks noChangeArrowheads="1"/>
              </p:cNvSpPr>
              <p:nvPr/>
            </p:nvSpPr>
            <p:spPr bwMode="auto">
              <a:xfrm rot="-3427788">
                <a:off x="4704" y="384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Oval 103"/>
              <p:cNvSpPr>
                <a:spLocks noChangeArrowheads="1"/>
              </p:cNvSpPr>
              <p:nvPr/>
            </p:nvSpPr>
            <p:spPr bwMode="auto">
              <a:xfrm rot="-2592531">
                <a:off x="4224" y="3216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Oval 104"/>
              <p:cNvSpPr>
                <a:spLocks noChangeArrowheads="1"/>
              </p:cNvSpPr>
              <p:nvPr/>
            </p:nvSpPr>
            <p:spPr bwMode="auto">
              <a:xfrm rot="2592531" flipH="1">
                <a:off x="4848" y="3216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Oval 105"/>
              <p:cNvSpPr>
                <a:spLocks noChangeArrowheads="1"/>
              </p:cNvSpPr>
              <p:nvPr/>
            </p:nvSpPr>
            <p:spPr bwMode="auto">
              <a:xfrm rot="4573963" flipH="1">
                <a:off x="4176" y="3744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106"/>
              <p:cNvSpPr>
                <a:spLocks/>
              </p:cNvSpPr>
              <p:nvPr/>
            </p:nvSpPr>
            <p:spPr bwMode="auto">
              <a:xfrm>
                <a:off x="4016" y="3152"/>
                <a:ext cx="912" cy="848"/>
              </a:xfrm>
              <a:custGeom>
                <a:avLst/>
                <a:gdLst>
                  <a:gd name="T0" fmla="*/ 448 w 912"/>
                  <a:gd name="T1" fmla="*/ 64 h 848"/>
                  <a:gd name="T2" fmla="*/ 688 w 912"/>
                  <a:gd name="T3" fmla="*/ 16 h 848"/>
                  <a:gd name="T4" fmla="*/ 880 w 912"/>
                  <a:gd name="T5" fmla="*/ 160 h 848"/>
                  <a:gd name="T6" fmla="*/ 880 w 912"/>
                  <a:gd name="T7" fmla="*/ 352 h 848"/>
                  <a:gd name="T8" fmla="*/ 880 w 912"/>
                  <a:gd name="T9" fmla="*/ 544 h 848"/>
                  <a:gd name="T10" fmla="*/ 736 w 912"/>
                  <a:gd name="T11" fmla="*/ 688 h 848"/>
                  <a:gd name="T12" fmla="*/ 592 w 912"/>
                  <a:gd name="T13" fmla="*/ 832 h 848"/>
                  <a:gd name="T14" fmla="*/ 256 w 912"/>
                  <a:gd name="T15" fmla="*/ 784 h 848"/>
                  <a:gd name="T16" fmla="*/ 160 w 912"/>
                  <a:gd name="T17" fmla="*/ 592 h 848"/>
                  <a:gd name="T18" fmla="*/ 16 w 912"/>
                  <a:gd name="T19" fmla="*/ 400 h 848"/>
                  <a:gd name="T20" fmla="*/ 64 w 912"/>
                  <a:gd name="T21" fmla="*/ 256 h 848"/>
                  <a:gd name="T22" fmla="*/ 256 w 912"/>
                  <a:gd name="T23" fmla="*/ 112 h 848"/>
                  <a:gd name="T24" fmla="*/ 448 w 912"/>
                  <a:gd name="T25" fmla="*/ 64 h 8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12" h="848">
                    <a:moveTo>
                      <a:pt x="448" y="64"/>
                    </a:moveTo>
                    <a:cubicBezTo>
                      <a:pt x="520" y="48"/>
                      <a:pt x="616" y="0"/>
                      <a:pt x="688" y="16"/>
                    </a:cubicBezTo>
                    <a:cubicBezTo>
                      <a:pt x="760" y="32"/>
                      <a:pt x="848" y="104"/>
                      <a:pt x="880" y="160"/>
                    </a:cubicBezTo>
                    <a:cubicBezTo>
                      <a:pt x="912" y="216"/>
                      <a:pt x="880" y="288"/>
                      <a:pt x="880" y="352"/>
                    </a:cubicBezTo>
                    <a:cubicBezTo>
                      <a:pt x="880" y="416"/>
                      <a:pt x="904" y="488"/>
                      <a:pt x="880" y="544"/>
                    </a:cubicBezTo>
                    <a:cubicBezTo>
                      <a:pt x="856" y="600"/>
                      <a:pt x="784" y="640"/>
                      <a:pt x="736" y="688"/>
                    </a:cubicBezTo>
                    <a:cubicBezTo>
                      <a:pt x="688" y="736"/>
                      <a:pt x="672" y="816"/>
                      <a:pt x="592" y="832"/>
                    </a:cubicBezTo>
                    <a:cubicBezTo>
                      <a:pt x="512" y="848"/>
                      <a:pt x="328" y="824"/>
                      <a:pt x="256" y="784"/>
                    </a:cubicBezTo>
                    <a:cubicBezTo>
                      <a:pt x="184" y="744"/>
                      <a:pt x="200" y="656"/>
                      <a:pt x="160" y="592"/>
                    </a:cubicBezTo>
                    <a:cubicBezTo>
                      <a:pt x="120" y="528"/>
                      <a:pt x="32" y="456"/>
                      <a:pt x="16" y="400"/>
                    </a:cubicBezTo>
                    <a:cubicBezTo>
                      <a:pt x="0" y="344"/>
                      <a:pt x="24" y="304"/>
                      <a:pt x="64" y="256"/>
                    </a:cubicBezTo>
                    <a:cubicBezTo>
                      <a:pt x="104" y="208"/>
                      <a:pt x="192" y="144"/>
                      <a:pt x="256" y="112"/>
                    </a:cubicBezTo>
                    <a:cubicBezTo>
                      <a:pt x="320" y="80"/>
                      <a:pt x="376" y="80"/>
                      <a:pt x="448" y="6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107"/>
              <p:cNvSpPr>
                <a:spLocks/>
              </p:cNvSpPr>
              <p:nvPr/>
            </p:nvSpPr>
            <p:spPr bwMode="auto">
              <a:xfrm>
                <a:off x="4224" y="3256"/>
                <a:ext cx="552" cy="608"/>
              </a:xfrm>
              <a:custGeom>
                <a:avLst/>
                <a:gdLst>
                  <a:gd name="T0" fmla="*/ 528 w 552"/>
                  <a:gd name="T1" fmla="*/ 104 h 608"/>
                  <a:gd name="T2" fmla="*/ 528 w 552"/>
                  <a:gd name="T3" fmla="*/ 296 h 608"/>
                  <a:gd name="T4" fmla="*/ 384 w 552"/>
                  <a:gd name="T5" fmla="*/ 392 h 608"/>
                  <a:gd name="T6" fmla="*/ 336 w 552"/>
                  <a:gd name="T7" fmla="*/ 584 h 608"/>
                  <a:gd name="T8" fmla="*/ 96 w 552"/>
                  <a:gd name="T9" fmla="*/ 536 h 608"/>
                  <a:gd name="T10" fmla="*/ 0 w 552"/>
                  <a:gd name="T11" fmla="*/ 248 h 608"/>
                  <a:gd name="T12" fmla="*/ 96 w 552"/>
                  <a:gd name="T13" fmla="*/ 56 h 608"/>
                  <a:gd name="T14" fmla="*/ 336 w 552"/>
                  <a:gd name="T15" fmla="*/ 56 h 608"/>
                  <a:gd name="T16" fmla="*/ 384 w 552"/>
                  <a:gd name="T17" fmla="*/ 8 h 608"/>
                  <a:gd name="T18" fmla="*/ 528 w 552"/>
                  <a:gd name="T19" fmla="*/ 104 h 6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2" h="608">
                    <a:moveTo>
                      <a:pt x="528" y="104"/>
                    </a:moveTo>
                    <a:cubicBezTo>
                      <a:pt x="552" y="152"/>
                      <a:pt x="552" y="248"/>
                      <a:pt x="528" y="296"/>
                    </a:cubicBezTo>
                    <a:cubicBezTo>
                      <a:pt x="504" y="344"/>
                      <a:pt x="416" y="344"/>
                      <a:pt x="384" y="392"/>
                    </a:cubicBezTo>
                    <a:cubicBezTo>
                      <a:pt x="352" y="440"/>
                      <a:pt x="384" y="560"/>
                      <a:pt x="336" y="584"/>
                    </a:cubicBezTo>
                    <a:cubicBezTo>
                      <a:pt x="288" y="608"/>
                      <a:pt x="152" y="592"/>
                      <a:pt x="96" y="536"/>
                    </a:cubicBezTo>
                    <a:cubicBezTo>
                      <a:pt x="40" y="480"/>
                      <a:pt x="0" y="328"/>
                      <a:pt x="0" y="248"/>
                    </a:cubicBezTo>
                    <a:cubicBezTo>
                      <a:pt x="0" y="168"/>
                      <a:pt x="40" y="88"/>
                      <a:pt x="96" y="56"/>
                    </a:cubicBezTo>
                    <a:cubicBezTo>
                      <a:pt x="152" y="24"/>
                      <a:pt x="288" y="64"/>
                      <a:pt x="336" y="56"/>
                    </a:cubicBezTo>
                    <a:cubicBezTo>
                      <a:pt x="384" y="48"/>
                      <a:pt x="352" y="0"/>
                      <a:pt x="384" y="8"/>
                    </a:cubicBezTo>
                    <a:cubicBezTo>
                      <a:pt x="416" y="16"/>
                      <a:pt x="504" y="56"/>
                      <a:pt x="528" y="10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108"/>
              <p:cNvSpPr>
                <a:spLocks/>
              </p:cNvSpPr>
              <p:nvPr/>
            </p:nvSpPr>
            <p:spPr bwMode="auto">
              <a:xfrm>
                <a:off x="4288" y="3384"/>
                <a:ext cx="352" cy="344"/>
              </a:xfrm>
              <a:custGeom>
                <a:avLst/>
                <a:gdLst>
                  <a:gd name="T0" fmla="*/ 128 w 352"/>
                  <a:gd name="T1" fmla="*/ 24 h 344"/>
                  <a:gd name="T2" fmla="*/ 320 w 352"/>
                  <a:gd name="T3" fmla="*/ 24 h 344"/>
                  <a:gd name="T4" fmla="*/ 320 w 352"/>
                  <a:gd name="T5" fmla="*/ 168 h 344"/>
                  <a:gd name="T6" fmla="*/ 224 w 352"/>
                  <a:gd name="T7" fmla="*/ 312 h 344"/>
                  <a:gd name="T8" fmla="*/ 32 w 352"/>
                  <a:gd name="T9" fmla="*/ 312 h 344"/>
                  <a:gd name="T10" fmla="*/ 32 w 352"/>
                  <a:gd name="T11" fmla="*/ 120 h 344"/>
                  <a:gd name="T12" fmla="*/ 128 w 352"/>
                  <a:gd name="T13" fmla="*/ 2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52" h="344">
                    <a:moveTo>
                      <a:pt x="128" y="24"/>
                    </a:moveTo>
                    <a:cubicBezTo>
                      <a:pt x="176" y="8"/>
                      <a:pt x="288" y="0"/>
                      <a:pt x="320" y="24"/>
                    </a:cubicBezTo>
                    <a:cubicBezTo>
                      <a:pt x="352" y="48"/>
                      <a:pt x="336" y="120"/>
                      <a:pt x="320" y="168"/>
                    </a:cubicBezTo>
                    <a:cubicBezTo>
                      <a:pt x="304" y="216"/>
                      <a:pt x="272" y="288"/>
                      <a:pt x="224" y="312"/>
                    </a:cubicBezTo>
                    <a:cubicBezTo>
                      <a:pt x="176" y="336"/>
                      <a:pt x="64" y="344"/>
                      <a:pt x="32" y="312"/>
                    </a:cubicBezTo>
                    <a:cubicBezTo>
                      <a:pt x="0" y="280"/>
                      <a:pt x="16" y="168"/>
                      <a:pt x="32" y="120"/>
                    </a:cubicBezTo>
                    <a:cubicBezTo>
                      <a:pt x="48" y="72"/>
                      <a:pt x="80" y="40"/>
                      <a:pt x="128" y="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" name="Line 109"/>
            <p:cNvSpPr>
              <a:spLocks noChangeShapeType="1"/>
            </p:cNvSpPr>
            <p:nvPr/>
          </p:nvSpPr>
          <p:spPr bwMode="auto">
            <a:xfrm>
              <a:off x="4800" y="2352"/>
              <a:ext cx="150" cy="1"/>
            </a:xfrm>
            <a:prstGeom prst="line">
              <a:avLst/>
            </a:prstGeom>
            <a:noFill/>
            <a:ln w="25400">
              <a:solidFill>
                <a:srgbClr val="C7632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019426" y="2051050"/>
            <a:ext cx="5019799" cy="3527426"/>
            <a:chOff x="4019426" y="2051050"/>
            <a:chExt cx="5019799" cy="3527426"/>
          </a:xfrm>
        </p:grpSpPr>
        <p:pic>
          <p:nvPicPr>
            <p:cNvPr id="88" name="Picture 87" descr="scatt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426" y="2051050"/>
              <a:ext cx="5019799" cy="3527426"/>
            </a:xfrm>
            <a:prstGeom prst="rect">
              <a:avLst/>
            </a:prstGeom>
          </p:spPr>
        </p:pic>
        <p:sp>
          <p:nvSpPr>
            <p:cNvPr id="89" name="Rectangle 99"/>
            <p:cNvSpPr>
              <a:spLocks noChangeArrowheads="1"/>
            </p:cNvSpPr>
            <p:nvPr/>
          </p:nvSpPr>
          <p:spPr bwMode="auto">
            <a:xfrm>
              <a:off x="4755011" y="4551363"/>
              <a:ext cx="22828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273056"/>
                  </a:solidFill>
                  <a:latin typeface="Baskerville Old Face" charset="0"/>
                </a:rPr>
                <a:t>Cho &amp; </a:t>
              </a:r>
              <a:r>
                <a:rPr lang="en-US" sz="1800" dirty="0" err="1" smtClean="0">
                  <a:solidFill>
                    <a:srgbClr val="273056"/>
                  </a:solidFill>
                  <a:latin typeface="Baskerville Old Face" charset="0"/>
                </a:rPr>
                <a:t>Lazarian</a:t>
              </a:r>
              <a:r>
                <a:rPr lang="en-US" sz="1800" dirty="0" smtClean="0">
                  <a:solidFill>
                    <a:srgbClr val="273056"/>
                  </a:solidFill>
                  <a:latin typeface="Baskerville Old Face" charset="0"/>
                </a:rPr>
                <a:t> (2007)</a:t>
              </a:r>
              <a:endParaRPr lang="en-US" sz="1800" dirty="0">
                <a:solidFill>
                  <a:srgbClr val="273056"/>
                </a:solidFill>
                <a:latin typeface="Baskerville Old Face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" y="3101226"/>
            <a:ext cx="2971800" cy="2613774"/>
            <a:chOff x="381000" y="3101226"/>
            <a:chExt cx="2971800" cy="2613774"/>
          </a:xfrm>
        </p:grpSpPr>
        <p:grpSp>
          <p:nvGrpSpPr>
            <p:cNvPr id="93" name="Group 92"/>
            <p:cNvGrpSpPr/>
            <p:nvPr/>
          </p:nvGrpSpPr>
          <p:grpSpPr>
            <a:xfrm>
              <a:off x="381000" y="3101226"/>
              <a:ext cx="2971800" cy="2613774"/>
              <a:chOff x="381000" y="3101226"/>
              <a:chExt cx="2971800" cy="2613774"/>
            </a:xfrm>
          </p:grpSpPr>
          <p:grpSp>
            <p:nvGrpSpPr>
              <p:cNvPr id="13" name="Group 101"/>
              <p:cNvGrpSpPr>
                <a:grpSpLocks/>
              </p:cNvGrpSpPr>
              <p:nvPr/>
            </p:nvGrpSpPr>
            <p:grpSpPr bwMode="auto">
              <a:xfrm>
                <a:off x="381000" y="3505200"/>
                <a:ext cx="2971800" cy="2209800"/>
                <a:chOff x="192" y="2208"/>
                <a:chExt cx="1872" cy="1392"/>
              </a:xfrm>
            </p:grpSpPr>
            <p:sp>
              <p:nvSpPr>
                <p:cNvPr id="15" name="Oval 88"/>
                <p:cNvSpPr>
                  <a:spLocks noChangeArrowheads="1"/>
                </p:cNvSpPr>
                <p:nvPr/>
              </p:nvSpPr>
              <p:spPr bwMode="auto">
                <a:xfrm>
                  <a:off x="240" y="2208"/>
                  <a:ext cx="1776" cy="288"/>
                </a:xfrm>
                <a:prstGeom prst="ellipse">
                  <a:avLst/>
                </a:prstGeom>
                <a:noFill/>
                <a:ln w="57150">
                  <a:solidFill>
                    <a:srgbClr val="A4050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89"/>
                <p:cNvSpPr>
                  <a:spLocks noChangeArrowheads="1"/>
                </p:cNvSpPr>
                <p:nvPr/>
              </p:nvSpPr>
              <p:spPr bwMode="auto">
                <a:xfrm>
                  <a:off x="192" y="3072"/>
                  <a:ext cx="1776" cy="288"/>
                </a:xfrm>
                <a:prstGeom prst="ellipse">
                  <a:avLst/>
                </a:prstGeom>
                <a:noFill/>
                <a:ln w="57150">
                  <a:solidFill>
                    <a:srgbClr val="A40507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" name="Group 90"/>
                <p:cNvGrpSpPr>
                  <a:grpSpLocks/>
                </p:cNvGrpSpPr>
                <p:nvPr/>
              </p:nvGrpSpPr>
              <p:grpSpPr bwMode="auto">
                <a:xfrm>
                  <a:off x="336" y="3408"/>
                  <a:ext cx="1248" cy="192"/>
                  <a:chOff x="384" y="2544"/>
                  <a:chExt cx="1680" cy="192"/>
                </a:xfrm>
              </p:grpSpPr>
              <p:sp>
                <p:nvSpPr>
                  <p:cNvPr id="24" name="Line 9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2544"/>
                    <a:ext cx="168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C76325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544"/>
                    <a:ext cx="168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C76325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93"/>
                <p:cNvGrpSpPr>
                  <a:grpSpLocks/>
                </p:cNvGrpSpPr>
                <p:nvPr/>
              </p:nvGrpSpPr>
              <p:grpSpPr bwMode="auto">
                <a:xfrm>
                  <a:off x="384" y="2544"/>
                  <a:ext cx="1680" cy="192"/>
                  <a:chOff x="384" y="2544"/>
                  <a:chExt cx="1680" cy="192"/>
                </a:xfrm>
              </p:grpSpPr>
              <p:sp>
                <p:nvSpPr>
                  <p:cNvPr id="22" name="Line 9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2544"/>
                    <a:ext cx="168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C76325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544"/>
                    <a:ext cx="1680" cy="192"/>
                  </a:xfrm>
                  <a:prstGeom prst="line">
                    <a:avLst/>
                  </a:prstGeom>
                  <a:noFill/>
                  <a:ln w="38100">
                    <a:solidFill>
                      <a:srgbClr val="C76325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 flipH="1" flipV="1">
                <a:off x="609600" y="3101226"/>
                <a:ext cx="1981200" cy="304800"/>
              </a:xfrm>
              <a:prstGeom prst="line">
                <a:avLst/>
              </a:prstGeom>
              <a:noFill/>
              <a:ln w="38100">
                <a:solidFill>
                  <a:srgbClr val="C763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V="1">
                <a:off x="609600" y="3101226"/>
                <a:ext cx="1981200" cy="304800"/>
              </a:xfrm>
              <a:prstGeom prst="line">
                <a:avLst/>
              </a:prstGeom>
              <a:noFill/>
              <a:ln w="38100">
                <a:solidFill>
                  <a:srgbClr val="C7632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Oval 89"/>
            <p:cNvSpPr>
              <a:spLocks noChangeArrowheads="1"/>
            </p:cNvSpPr>
            <p:nvPr/>
          </p:nvSpPr>
          <p:spPr bwMode="auto">
            <a:xfrm>
              <a:off x="457200" y="4371791"/>
              <a:ext cx="2819400" cy="457200"/>
            </a:xfrm>
            <a:prstGeom prst="ellipse">
              <a:avLst/>
            </a:prstGeom>
            <a:noFill/>
            <a:ln w="57150">
              <a:solidFill>
                <a:srgbClr val="A40507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47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660894" y="1451291"/>
            <a:ext cx="7632689" cy="800220"/>
          </a:xfrm>
          <a:prstGeom prst="roundRect">
            <a:avLst>
              <a:gd name="adj" fmla="val 7546"/>
            </a:avLst>
          </a:prstGeom>
          <a:solidFill>
            <a:srgbClr val="5C9AC2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395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The Future: Polarization with ALMA</a:t>
            </a:r>
            <a:endParaRPr lang="en-US" dirty="0">
              <a:latin typeface="Century Schoolbook"/>
              <a:cs typeface="Century School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894" y="1451291"/>
            <a:ext cx="7632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grains are aligned but fields are tangled, then it is worthwhile to push to higher angular resolution &lt; scale height (easier)</a:t>
            </a:r>
            <a:endParaRPr lang="en-US" dirty="0"/>
          </a:p>
        </p:txBody>
      </p: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2736355" y="2318747"/>
            <a:ext cx="3918795" cy="1613656"/>
            <a:chOff x="4128" y="2064"/>
            <a:chExt cx="1488" cy="624"/>
          </a:xfrm>
        </p:grpSpPr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4128" y="2064"/>
              <a:ext cx="624" cy="624"/>
              <a:chOff x="2400" y="2928"/>
              <a:chExt cx="1200" cy="1152"/>
            </a:xfrm>
          </p:grpSpPr>
          <p:sp>
            <p:nvSpPr>
              <p:cNvPr id="22" name="Oval 8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1200" cy="11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Oval 83"/>
              <p:cNvSpPr>
                <a:spLocks noChangeAspect="1" noChangeArrowheads="1"/>
              </p:cNvSpPr>
              <p:nvPr/>
            </p:nvSpPr>
            <p:spPr bwMode="auto">
              <a:xfrm>
                <a:off x="2544" y="3060"/>
                <a:ext cx="912" cy="876"/>
              </a:xfrm>
              <a:prstGeom prst="ellipse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Oval 84"/>
              <p:cNvSpPr>
                <a:spLocks noChangeAspect="1" noChangeArrowheads="1"/>
              </p:cNvSpPr>
              <p:nvPr/>
            </p:nvSpPr>
            <p:spPr bwMode="auto">
              <a:xfrm>
                <a:off x="2640" y="3156"/>
                <a:ext cx="720" cy="692"/>
              </a:xfrm>
              <a:prstGeom prst="ellipse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85"/>
              <p:cNvSpPr>
                <a:spLocks noChangeAspect="1" noChangeArrowheads="1"/>
              </p:cNvSpPr>
              <p:nvPr/>
            </p:nvSpPr>
            <p:spPr bwMode="auto">
              <a:xfrm>
                <a:off x="2736" y="3252"/>
                <a:ext cx="528" cy="507"/>
              </a:xfrm>
              <a:prstGeom prst="ellipse">
                <a:avLst/>
              </a:prstGeom>
              <a:solidFill>
                <a:srgbClr val="FFFFFF"/>
              </a:solidFill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AutoShape 86"/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145" cy="144"/>
              </a:xfrm>
              <a:prstGeom prst="star5">
                <a:avLst/>
              </a:prstGeom>
              <a:solidFill>
                <a:srgbClr val="C7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87"/>
              <p:cNvSpPr>
                <a:spLocks noChangeArrowheads="1"/>
              </p:cNvSpPr>
              <p:nvPr/>
            </p:nvSpPr>
            <p:spPr bwMode="auto">
              <a:xfrm>
                <a:off x="2976" y="3024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Oval 88"/>
              <p:cNvSpPr>
                <a:spLocks noChangeArrowheads="1"/>
              </p:cNvSpPr>
              <p:nvPr/>
            </p:nvSpPr>
            <p:spPr bwMode="auto">
              <a:xfrm>
                <a:off x="2976" y="388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89"/>
              <p:cNvSpPr>
                <a:spLocks noChangeArrowheads="1"/>
              </p:cNvSpPr>
              <p:nvPr/>
            </p:nvSpPr>
            <p:spPr bwMode="auto">
              <a:xfrm rot="-5400000">
                <a:off x="2520" y="348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90"/>
              <p:cNvSpPr>
                <a:spLocks noChangeArrowheads="1"/>
              </p:cNvSpPr>
              <p:nvPr/>
            </p:nvSpPr>
            <p:spPr bwMode="auto">
              <a:xfrm rot="-5400000">
                <a:off x="3432" y="348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Oval 91"/>
              <p:cNvSpPr>
                <a:spLocks noChangeArrowheads="1"/>
              </p:cNvSpPr>
              <p:nvPr/>
            </p:nvSpPr>
            <p:spPr bwMode="auto">
              <a:xfrm rot="-2592531">
                <a:off x="3304" y="376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Oval 92"/>
              <p:cNvSpPr>
                <a:spLocks noChangeArrowheads="1"/>
              </p:cNvSpPr>
              <p:nvPr/>
            </p:nvSpPr>
            <p:spPr bwMode="auto">
              <a:xfrm rot="-2592531">
                <a:off x="2640" y="3152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Oval 93"/>
              <p:cNvSpPr>
                <a:spLocks noChangeArrowheads="1"/>
              </p:cNvSpPr>
              <p:nvPr/>
            </p:nvSpPr>
            <p:spPr bwMode="auto">
              <a:xfrm rot="2592531" flipH="1">
                <a:off x="3328" y="316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Oval 94"/>
              <p:cNvSpPr>
                <a:spLocks noChangeArrowheads="1"/>
              </p:cNvSpPr>
              <p:nvPr/>
            </p:nvSpPr>
            <p:spPr bwMode="auto">
              <a:xfrm rot="2592531" flipH="1">
                <a:off x="2672" y="376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4992" y="2064"/>
              <a:ext cx="624" cy="624"/>
              <a:chOff x="3888" y="2988"/>
              <a:chExt cx="1200" cy="1152"/>
            </a:xfrm>
          </p:grpSpPr>
          <p:sp>
            <p:nvSpPr>
              <p:cNvPr id="9" name="Oval 96"/>
              <p:cNvSpPr>
                <a:spLocks noChangeArrowheads="1"/>
              </p:cNvSpPr>
              <p:nvPr/>
            </p:nvSpPr>
            <p:spPr bwMode="auto">
              <a:xfrm>
                <a:off x="3888" y="2988"/>
                <a:ext cx="1200" cy="11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AutoShape 97"/>
              <p:cNvSpPr>
                <a:spLocks noChangeArrowheads="1"/>
              </p:cNvSpPr>
              <p:nvPr/>
            </p:nvSpPr>
            <p:spPr bwMode="auto">
              <a:xfrm>
                <a:off x="4416" y="3468"/>
                <a:ext cx="145" cy="144"/>
              </a:xfrm>
              <a:prstGeom prst="star5">
                <a:avLst/>
              </a:prstGeom>
              <a:solidFill>
                <a:srgbClr val="C7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Oval 98"/>
              <p:cNvSpPr>
                <a:spLocks noChangeArrowheads="1"/>
              </p:cNvSpPr>
              <p:nvPr/>
            </p:nvSpPr>
            <p:spPr bwMode="auto">
              <a:xfrm rot="-1476307">
                <a:off x="4464" y="316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Oval 99"/>
              <p:cNvSpPr>
                <a:spLocks noChangeArrowheads="1"/>
              </p:cNvSpPr>
              <p:nvPr/>
            </p:nvSpPr>
            <p:spPr bwMode="auto">
              <a:xfrm>
                <a:off x="4416" y="3936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Oval 100"/>
              <p:cNvSpPr>
                <a:spLocks noChangeArrowheads="1"/>
              </p:cNvSpPr>
              <p:nvPr/>
            </p:nvSpPr>
            <p:spPr bwMode="auto">
              <a:xfrm rot="-5400000">
                <a:off x="4008" y="348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Oval 101"/>
              <p:cNvSpPr>
                <a:spLocks noChangeArrowheads="1"/>
              </p:cNvSpPr>
              <p:nvPr/>
            </p:nvSpPr>
            <p:spPr bwMode="auto">
              <a:xfrm rot="-5400000">
                <a:off x="4872" y="3528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Oval 102"/>
              <p:cNvSpPr>
                <a:spLocks noChangeArrowheads="1"/>
              </p:cNvSpPr>
              <p:nvPr/>
            </p:nvSpPr>
            <p:spPr bwMode="auto">
              <a:xfrm rot="-3427788">
                <a:off x="4704" y="3840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Oval 103"/>
              <p:cNvSpPr>
                <a:spLocks noChangeArrowheads="1"/>
              </p:cNvSpPr>
              <p:nvPr/>
            </p:nvSpPr>
            <p:spPr bwMode="auto">
              <a:xfrm rot="-2592531">
                <a:off x="4224" y="3216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Oval 104"/>
              <p:cNvSpPr>
                <a:spLocks noChangeArrowheads="1"/>
              </p:cNvSpPr>
              <p:nvPr/>
            </p:nvSpPr>
            <p:spPr bwMode="auto">
              <a:xfrm rot="2592531" flipH="1">
                <a:off x="4848" y="3216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Oval 105"/>
              <p:cNvSpPr>
                <a:spLocks noChangeArrowheads="1"/>
              </p:cNvSpPr>
              <p:nvPr/>
            </p:nvSpPr>
            <p:spPr bwMode="auto">
              <a:xfrm rot="4573963" flipH="1">
                <a:off x="4176" y="3744"/>
                <a:ext cx="48" cy="9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06"/>
              <p:cNvSpPr>
                <a:spLocks/>
              </p:cNvSpPr>
              <p:nvPr/>
            </p:nvSpPr>
            <p:spPr bwMode="auto">
              <a:xfrm>
                <a:off x="4016" y="3152"/>
                <a:ext cx="912" cy="848"/>
              </a:xfrm>
              <a:custGeom>
                <a:avLst/>
                <a:gdLst>
                  <a:gd name="T0" fmla="*/ 448 w 912"/>
                  <a:gd name="T1" fmla="*/ 64 h 848"/>
                  <a:gd name="T2" fmla="*/ 688 w 912"/>
                  <a:gd name="T3" fmla="*/ 16 h 848"/>
                  <a:gd name="T4" fmla="*/ 880 w 912"/>
                  <a:gd name="T5" fmla="*/ 160 h 848"/>
                  <a:gd name="T6" fmla="*/ 880 w 912"/>
                  <a:gd name="T7" fmla="*/ 352 h 848"/>
                  <a:gd name="T8" fmla="*/ 880 w 912"/>
                  <a:gd name="T9" fmla="*/ 544 h 848"/>
                  <a:gd name="T10" fmla="*/ 736 w 912"/>
                  <a:gd name="T11" fmla="*/ 688 h 848"/>
                  <a:gd name="T12" fmla="*/ 592 w 912"/>
                  <a:gd name="T13" fmla="*/ 832 h 848"/>
                  <a:gd name="T14" fmla="*/ 256 w 912"/>
                  <a:gd name="T15" fmla="*/ 784 h 848"/>
                  <a:gd name="T16" fmla="*/ 160 w 912"/>
                  <a:gd name="T17" fmla="*/ 592 h 848"/>
                  <a:gd name="T18" fmla="*/ 16 w 912"/>
                  <a:gd name="T19" fmla="*/ 400 h 848"/>
                  <a:gd name="T20" fmla="*/ 64 w 912"/>
                  <a:gd name="T21" fmla="*/ 256 h 848"/>
                  <a:gd name="T22" fmla="*/ 256 w 912"/>
                  <a:gd name="T23" fmla="*/ 112 h 848"/>
                  <a:gd name="T24" fmla="*/ 448 w 912"/>
                  <a:gd name="T25" fmla="*/ 64 h 8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12" h="848">
                    <a:moveTo>
                      <a:pt x="448" y="64"/>
                    </a:moveTo>
                    <a:cubicBezTo>
                      <a:pt x="520" y="48"/>
                      <a:pt x="616" y="0"/>
                      <a:pt x="688" y="16"/>
                    </a:cubicBezTo>
                    <a:cubicBezTo>
                      <a:pt x="760" y="32"/>
                      <a:pt x="848" y="104"/>
                      <a:pt x="880" y="160"/>
                    </a:cubicBezTo>
                    <a:cubicBezTo>
                      <a:pt x="912" y="216"/>
                      <a:pt x="880" y="288"/>
                      <a:pt x="880" y="352"/>
                    </a:cubicBezTo>
                    <a:cubicBezTo>
                      <a:pt x="880" y="416"/>
                      <a:pt x="904" y="488"/>
                      <a:pt x="880" y="544"/>
                    </a:cubicBezTo>
                    <a:cubicBezTo>
                      <a:pt x="856" y="600"/>
                      <a:pt x="784" y="640"/>
                      <a:pt x="736" y="688"/>
                    </a:cubicBezTo>
                    <a:cubicBezTo>
                      <a:pt x="688" y="736"/>
                      <a:pt x="672" y="816"/>
                      <a:pt x="592" y="832"/>
                    </a:cubicBezTo>
                    <a:cubicBezTo>
                      <a:pt x="512" y="848"/>
                      <a:pt x="328" y="824"/>
                      <a:pt x="256" y="784"/>
                    </a:cubicBezTo>
                    <a:cubicBezTo>
                      <a:pt x="184" y="744"/>
                      <a:pt x="200" y="656"/>
                      <a:pt x="160" y="592"/>
                    </a:cubicBezTo>
                    <a:cubicBezTo>
                      <a:pt x="120" y="528"/>
                      <a:pt x="32" y="456"/>
                      <a:pt x="16" y="400"/>
                    </a:cubicBezTo>
                    <a:cubicBezTo>
                      <a:pt x="0" y="344"/>
                      <a:pt x="24" y="304"/>
                      <a:pt x="64" y="256"/>
                    </a:cubicBezTo>
                    <a:cubicBezTo>
                      <a:pt x="104" y="208"/>
                      <a:pt x="192" y="144"/>
                      <a:pt x="256" y="112"/>
                    </a:cubicBezTo>
                    <a:cubicBezTo>
                      <a:pt x="320" y="80"/>
                      <a:pt x="376" y="80"/>
                      <a:pt x="448" y="6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07"/>
              <p:cNvSpPr>
                <a:spLocks/>
              </p:cNvSpPr>
              <p:nvPr/>
            </p:nvSpPr>
            <p:spPr bwMode="auto">
              <a:xfrm>
                <a:off x="4224" y="3256"/>
                <a:ext cx="552" cy="608"/>
              </a:xfrm>
              <a:custGeom>
                <a:avLst/>
                <a:gdLst>
                  <a:gd name="T0" fmla="*/ 528 w 552"/>
                  <a:gd name="T1" fmla="*/ 104 h 608"/>
                  <a:gd name="T2" fmla="*/ 528 w 552"/>
                  <a:gd name="T3" fmla="*/ 296 h 608"/>
                  <a:gd name="T4" fmla="*/ 384 w 552"/>
                  <a:gd name="T5" fmla="*/ 392 h 608"/>
                  <a:gd name="T6" fmla="*/ 336 w 552"/>
                  <a:gd name="T7" fmla="*/ 584 h 608"/>
                  <a:gd name="T8" fmla="*/ 96 w 552"/>
                  <a:gd name="T9" fmla="*/ 536 h 608"/>
                  <a:gd name="T10" fmla="*/ 0 w 552"/>
                  <a:gd name="T11" fmla="*/ 248 h 608"/>
                  <a:gd name="T12" fmla="*/ 96 w 552"/>
                  <a:gd name="T13" fmla="*/ 56 h 608"/>
                  <a:gd name="T14" fmla="*/ 336 w 552"/>
                  <a:gd name="T15" fmla="*/ 56 h 608"/>
                  <a:gd name="T16" fmla="*/ 384 w 552"/>
                  <a:gd name="T17" fmla="*/ 8 h 608"/>
                  <a:gd name="T18" fmla="*/ 528 w 552"/>
                  <a:gd name="T19" fmla="*/ 104 h 60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52" h="608">
                    <a:moveTo>
                      <a:pt x="528" y="104"/>
                    </a:moveTo>
                    <a:cubicBezTo>
                      <a:pt x="552" y="152"/>
                      <a:pt x="552" y="248"/>
                      <a:pt x="528" y="296"/>
                    </a:cubicBezTo>
                    <a:cubicBezTo>
                      <a:pt x="504" y="344"/>
                      <a:pt x="416" y="344"/>
                      <a:pt x="384" y="392"/>
                    </a:cubicBezTo>
                    <a:cubicBezTo>
                      <a:pt x="352" y="440"/>
                      <a:pt x="384" y="560"/>
                      <a:pt x="336" y="584"/>
                    </a:cubicBezTo>
                    <a:cubicBezTo>
                      <a:pt x="288" y="608"/>
                      <a:pt x="152" y="592"/>
                      <a:pt x="96" y="536"/>
                    </a:cubicBezTo>
                    <a:cubicBezTo>
                      <a:pt x="40" y="480"/>
                      <a:pt x="0" y="328"/>
                      <a:pt x="0" y="248"/>
                    </a:cubicBezTo>
                    <a:cubicBezTo>
                      <a:pt x="0" y="168"/>
                      <a:pt x="40" y="88"/>
                      <a:pt x="96" y="56"/>
                    </a:cubicBezTo>
                    <a:cubicBezTo>
                      <a:pt x="152" y="24"/>
                      <a:pt x="288" y="64"/>
                      <a:pt x="336" y="56"/>
                    </a:cubicBezTo>
                    <a:cubicBezTo>
                      <a:pt x="384" y="48"/>
                      <a:pt x="352" y="0"/>
                      <a:pt x="384" y="8"/>
                    </a:cubicBezTo>
                    <a:cubicBezTo>
                      <a:pt x="416" y="16"/>
                      <a:pt x="504" y="56"/>
                      <a:pt x="528" y="10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08"/>
              <p:cNvSpPr>
                <a:spLocks/>
              </p:cNvSpPr>
              <p:nvPr/>
            </p:nvSpPr>
            <p:spPr bwMode="auto">
              <a:xfrm>
                <a:off x="4288" y="3384"/>
                <a:ext cx="352" cy="344"/>
              </a:xfrm>
              <a:custGeom>
                <a:avLst/>
                <a:gdLst>
                  <a:gd name="T0" fmla="*/ 128 w 352"/>
                  <a:gd name="T1" fmla="*/ 24 h 344"/>
                  <a:gd name="T2" fmla="*/ 320 w 352"/>
                  <a:gd name="T3" fmla="*/ 24 h 344"/>
                  <a:gd name="T4" fmla="*/ 320 w 352"/>
                  <a:gd name="T5" fmla="*/ 168 h 344"/>
                  <a:gd name="T6" fmla="*/ 224 w 352"/>
                  <a:gd name="T7" fmla="*/ 312 h 344"/>
                  <a:gd name="T8" fmla="*/ 32 w 352"/>
                  <a:gd name="T9" fmla="*/ 312 h 344"/>
                  <a:gd name="T10" fmla="*/ 32 w 352"/>
                  <a:gd name="T11" fmla="*/ 120 h 344"/>
                  <a:gd name="T12" fmla="*/ 128 w 352"/>
                  <a:gd name="T13" fmla="*/ 2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52" h="344">
                    <a:moveTo>
                      <a:pt x="128" y="24"/>
                    </a:moveTo>
                    <a:cubicBezTo>
                      <a:pt x="176" y="8"/>
                      <a:pt x="288" y="0"/>
                      <a:pt x="320" y="24"/>
                    </a:cubicBezTo>
                    <a:cubicBezTo>
                      <a:pt x="352" y="48"/>
                      <a:pt x="336" y="120"/>
                      <a:pt x="320" y="168"/>
                    </a:cubicBezTo>
                    <a:cubicBezTo>
                      <a:pt x="304" y="216"/>
                      <a:pt x="272" y="288"/>
                      <a:pt x="224" y="312"/>
                    </a:cubicBezTo>
                    <a:cubicBezTo>
                      <a:pt x="176" y="336"/>
                      <a:pt x="64" y="344"/>
                      <a:pt x="32" y="312"/>
                    </a:cubicBezTo>
                    <a:cubicBezTo>
                      <a:pt x="0" y="280"/>
                      <a:pt x="16" y="168"/>
                      <a:pt x="32" y="120"/>
                    </a:cubicBezTo>
                    <a:cubicBezTo>
                      <a:pt x="48" y="72"/>
                      <a:pt x="80" y="40"/>
                      <a:pt x="128" y="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" name="Line 109"/>
            <p:cNvSpPr>
              <a:spLocks noChangeShapeType="1"/>
            </p:cNvSpPr>
            <p:nvPr/>
          </p:nvSpPr>
          <p:spPr bwMode="auto">
            <a:xfrm>
              <a:off x="4800" y="2352"/>
              <a:ext cx="150" cy="1"/>
            </a:xfrm>
            <a:prstGeom prst="line">
              <a:avLst/>
            </a:prstGeom>
            <a:noFill/>
            <a:ln w="25400">
              <a:solidFill>
                <a:srgbClr val="C7632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660894" y="4063481"/>
            <a:ext cx="7632689" cy="800220"/>
          </a:xfrm>
          <a:prstGeom prst="roundRect">
            <a:avLst>
              <a:gd name="adj" fmla="val 7546"/>
            </a:avLst>
          </a:prstGeom>
          <a:solidFill>
            <a:srgbClr val="5C9AC2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79639" y="4063481"/>
            <a:ext cx="78529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grains are not aligned, then next best bet may be Zeeman effect in CN, to get los magnetic field</a:t>
            </a:r>
            <a:r>
              <a:rPr lang="en-US" dirty="0"/>
              <a:t> </a:t>
            </a:r>
            <a:r>
              <a:rPr lang="en-US" dirty="0" smtClean="0"/>
              <a:t>(harder)</a:t>
            </a:r>
            <a:endParaRPr lang="en-US" dirty="0"/>
          </a:p>
        </p:txBody>
      </p:sp>
      <p:pic>
        <p:nvPicPr>
          <p:cNvPr id="39" name="Picture 38" descr="Zeeman 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32" y="4881799"/>
            <a:ext cx="2711811" cy="1976202"/>
          </a:xfrm>
          <a:prstGeom prst="rect">
            <a:avLst/>
          </a:prstGeom>
        </p:spPr>
      </p:pic>
      <p:pic>
        <p:nvPicPr>
          <p:cNvPr id="40" name="Picture 39" descr="Zeeman 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37" y="4881798"/>
            <a:ext cx="2747509" cy="180445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215798" y="6316923"/>
            <a:ext cx="22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Falgarone</a:t>
            </a:r>
            <a:r>
              <a:rPr lang="en-US" dirty="0" smtClean="0"/>
              <a:t> et al. (2008)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33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/>
      <p:bldP spid="36" grpId="0" animBg="1"/>
      <p:bldP spid="37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 b="1" dirty="0" err="1">
                <a:latin typeface="Baskerville Old Face" charset="0"/>
                <a:ea typeface="ＭＳ Ｐゴシック" charset="0"/>
                <a:cs typeface="ＭＳ Ｐゴシック" charset="0"/>
              </a:rPr>
              <a:t>Circumstellar</a:t>
            </a:r>
            <a:r>
              <a:rPr lang="en-US" sz="3600" b="1" dirty="0">
                <a:latin typeface="Baskerville Old Face" charset="0"/>
                <a:ea typeface="ＭＳ Ｐゴシック" charset="0"/>
                <a:cs typeface="ＭＳ Ｐゴシック" charset="0"/>
              </a:rPr>
              <a:t> disks as accretion disks</a:t>
            </a:r>
            <a:endParaRPr lang="en-US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381000" y="1828800"/>
            <a:ext cx="8458200" cy="1828800"/>
            <a:chOff x="192" y="1152"/>
            <a:chExt cx="5328" cy="1152"/>
          </a:xfrm>
        </p:grpSpPr>
        <p:sp>
          <p:nvSpPr>
            <p:cNvPr id="16413" name="AutoShape 25"/>
            <p:cNvSpPr>
              <a:spLocks noChangeArrowheads="1"/>
            </p:cNvSpPr>
            <p:nvPr/>
          </p:nvSpPr>
          <p:spPr bwMode="auto">
            <a:xfrm>
              <a:off x="2928" y="1152"/>
              <a:ext cx="2544" cy="816"/>
            </a:xfrm>
            <a:prstGeom prst="roundRect">
              <a:avLst>
                <a:gd name="adj" fmla="val 16667"/>
              </a:avLst>
            </a:prstGeom>
            <a:solidFill>
              <a:srgbClr val="8EB4E3">
                <a:alpha val="82000"/>
              </a:srgbClr>
            </a:solidFill>
            <a:ln w="28575" cmpd="sng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rgbClr val="273056"/>
                </a:solidFill>
              </a:endParaRPr>
            </a:p>
          </p:txBody>
        </p:sp>
        <p:grpSp>
          <p:nvGrpSpPr>
            <p:cNvPr id="16414" name="Group 22"/>
            <p:cNvGrpSpPr>
              <a:grpSpLocks/>
            </p:cNvGrpSpPr>
            <p:nvPr/>
          </p:nvGrpSpPr>
          <p:grpSpPr bwMode="auto">
            <a:xfrm>
              <a:off x="192" y="1152"/>
              <a:ext cx="2592" cy="1152"/>
              <a:chOff x="192" y="1392"/>
              <a:chExt cx="2592" cy="1152"/>
            </a:xfrm>
          </p:grpSpPr>
          <p:sp>
            <p:nvSpPr>
              <p:cNvPr id="16417" name="Rectangle 9"/>
              <p:cNvSpPr>
                <a:spLocks noChangeArrowheads="1"/>
              </p:cNvSpPr>
              <p:nvPr/>
            </p:nvSpPr>
            <p:spPr bwMode="auto">
              <a:xfrm>
                <a:off x="192" y="1392"/>
                <a:ext cx="2592" cy="1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273056"/>
                  </a:solidFill>
                </a:endParaRPr>
              </a:p>
            </p:txBody>
          </p:sp>
          <p:sp>
            <p:nvSpPr>
              <p:cNvPr id="27658" name="AutoShape 10"/>
              <p:cNvSpPr>
                <a:spLocks noChangeArrowheads="1"/>
              </p:cNvSpPr>
              <p:nvPr/>
            </p:nvSpPr>
            <p:spPr bwMode="auto">
              <a:xfrm>
                <a:off x="288" y="1824"/>
                <a:ext cx="192" cy="192"/>
              </a:xfrm>
              <a:prstGeom prst="star5">
                <a:avLst/>
              </a:prstGeom>
              <a:solidFill>
                <a:srgbClr val="FFD9B7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273056"/>
                  </a:solidFill>
                </a:endParaRPr>
              </a:p>
            </p:txBody>
          </p:sp>
        </p:grpSp>
        <p:sp>
          <p:nvSpPr>
            <p:cNvPr id="16415" name="Rectangle 23"/>
            <p:cNvSpPr>
              <a:spLocks noChangeArrowheads="1"/>
            </p:cNvSpPr>
            <p:nvPr/>
          </p:nvSpPr>
          <p:spPr bwMode="auto">
            <a:xfrm>
              <a:off x="2928" y="2015"/>
              <a:ext cx="20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latin typeface="Baskerville Old Face" charset="0"/>
                </a:rPr>
                <a:t>Balbus</a:t>
              </a:r>
              <a:r>
                <a:rPr lang="en-US" sz="1400" b="1" dirty="0">
                  <a:latin typeface="Baskerville Old Face" charset="0"/>
                </a:rPr>
                <a:t> &amp; Hawley (1991), Stone et al. (2000)</a:t>
              </a:r>
            </a:p>
          </p:txBody>
        </p:sp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2880" y="1230"/>
              <a:ext cx="2640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2000" b="1" dirty="0">
                  <a:solidFill>
                    <a:schemeClr val="accent4">
                      <a:lumMod val="10000"/>
                    </a:schemeClr>
                  </a:solidFill>
                  <a:latin typeface="Baskerville Old Face" charset="0"/>
                </a:rPr>
                <a:t>Theories of disk evolution generally invoke MRI-driven turbulence as source of anomalous viscosity.</a:t>
              </a:r>
            </a:p>
          </p:txBody>
        </p:sp>
      </p:grp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2057400" y="2590800"/>
            <a:ext cx="914400" cy="165100"/>
            <a:chOff x="1056" y="3456"/>
            <a:chExt cx="576" cy="104"/>
          </a:xfrm>
        </p:grpSpPr>
        <p:sp>
          <p:nvSpPr>
            <p:cNvPr id="16410" name="Oval 12"/>
            <p:cNvSpPr>
              <a:spLocks noChangeArrowheads="1"/>
            </p:cNvSpPr>
            <p:nvPr/>
          </p:nvSpPr>
          <p:spPr bwMode="auto">
            <a:xfrm>
              <a:off x="1056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273056"/>
                </a:solidFill>
              </a:endParaRPr>
            </a:p>
          </p:txBody>
        </p:sp>
        <p:sp>
          <p:nvSpPr>
            <p:cNvPr id="16411" name="Oval 13"/>
            <p:cNvSpPr>
              <a:spLocks noChangeArrowheads="1"/>
            </p:cNvSpPr>
            <p:nvPr/>
          </p:nvSpPr>
          <p:spPr bwMode="auto">
            <a:xfrm>
              <a:off x="1536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273056"/>
                </a:solidFill>
              </a:endParaRPr>
            </a:p>
          </p:txBody>
        </p:sp>
        <p:sp>
          <p:nvSpPr>
            <p:cNvPr id="16412" name="Freeform 14"/>
            <p:cNvSpPr>
              <a:spLocks/>
            </p:cNvSpPr>
            <p:nvPr/>
          </p:nvSpPr>
          <p:spPr bwMode="auto">
            <a:xfrm>
              <a:off x="1152" y="3456"/>
              <a:ext cx="384" cy="104"/>
            </a:xfrm>
            <a:custGeom>
              <a:avLst/>
              <a:gdLst>
                <a:gd name="T0" fmla="*/ 0 w 2256"/>
                <a:gd name="T1" fmla="*/ 0 h 544"/>
                <a:gd name="T2" fmla="*/ 0 w 2256"/>
                <a:gd name="T3" fmla="*/ 0 h 544"/>
                <a:gd name="T4" fmla="*/ 0 w 2256"/>
                <a:gd name="T5" fmla="*/ 0 h 544"/>
                <a:gd name="T6" fmla="*/ 0 w 2256"/>
                <a:gd name="T7" fmla="*/ 0 h 544"/>
                <a:gd name="T8" fmla="*/ 0 w 2256"/>
                <a:gd name="T9" fmla="*/ 0 h 544"/>
                <a:gd name="T10" fmla="*/ 0 w 2256"/>
                <a:gd name="T11" fmla="*/ 0 h 544"/>
                <a:gd name="T12" fmla="*/ 0 w 2256"/>
                <a:gd name="T13" fmla="*/ 0 h 544"/>
                <a:gd name="T14" fmla="*/ 0 w 2256"/>
                <a:gd name="T15" fmla="*/ 0 h 544"/>
                <a:gd name="T16" fmla="*/ 0 w 2256"/>
                <a:gd name="T17" fmla="*/ 0 h 544"/>
                <a:gd name="T18" fmla="*/ 0 w 2256"/>
                <a:gd name="T19" fmla="*/ 0 h 544"/>
                <a:gd name="T20" fmla="*/ 0 w 2256"/>
                <a:gd name="T21" fmla="*/ 0 h 544"/>
                <a:gd name="T22" fmla="*/ 0 w 2256"/>
                <a:gd name="T23" fmla="*/ 0 h 544"/>
                <a:gd name="T24" fmla="*/ 0 w 2256"/>
                <a:gd name="T25" fmla="*/ 0 h 544"/>
                <a:gd name="T26" fmla="*/ 0 w 2256"/>
                <a:gd name="T27" fmla="*/ 0 h 544"/>
                <a:gd name="T28" fmla="*/ 0 w 2256"/>
                <a:gd name="T29" fmla="*/ 0 h 544"/>
                <a:gd name="T30" fmla="*/ 0 w 2256"/>
                <a:gd name="T31" fmla="*/ 0 h 544"/>
                <a:gd name="T32" fmla="*/ 0 w 2256"/>
                <a:gd name="T33" fmla="*/ 0 h 544"/>
                <a:gd name="T34" fmla="*/ 0 w 2256"/>
                <a:gd name="T35" fmla="*/ 0 h 544"/>
                <a:gd name="T36" fmla="*/ 0 w 2256"/>
                <a:gd name="T37" fmla="*/ 0 h 544"/>
                <a:gd name="T38" fmla="*/ 0 w 2256"/>
                <a:gd name="T39" fmla="*/ 0 h 544"/>
                <a:gd name="T40" fmla="*/ 0 w 2256"/>
                <a:gd name="T41" fmla="*/ 0 h 544"/>
                <a:gd name="T42" fmla="*/ 0 w 2256"/>
                <a:gd name="T43" fmla="*/ 0 h 544"/>
                <a:gd name="T44" fmla="*/ 0 w 2256"/>
                <a:gd name="T45" fmla="*/ 0 h 544"/>
                <a:gd name="T46" fmla="*/ 0 w 2256"/>
                <a:gd name="T47" fmla="*/ 0 h 544"/>
                <a:gd name="T48" fmla="*/ 0 w 2256"/>
                <a:gd name="T49" fmla="*/ 0 h 544"/>
                <a:gd name="T50" fmla="*/ 0 w 2256"/>
                <a:gd name="T51" fmla="*/ 0 h 5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256" h="544">
                  <a:moveTo>
                    <a:pt x="0" y="152"/>
                  </a:moveTo>
                  <a:cubicBezTo>
                    <a:pt x="36" y="116"/>
                    <a:pt x="72" y="80"/>
                    <a:pt x="144" y="56"/>
                  </a:cubicBezTo>
                  <a:cubicBezTo>
                    <a:pt x="216" y="32"/>
                    <a:pt x="344" y="0"/>
                    <a:pt x="432" y="8"/>
                  </a:cubicBezTo>
                  <a:cubicBezTo>
                    <a:pt x="520" y="16"/>
                    <a:pt x="624" y="56"/>
                    <a:pt x="672" y="104"/>
                  </a:cubicBezTo>
                  <a:cubicBezTo>
                    <a:pt x="720" y="152"/>
                    <a:pt x="736" y="232"/>
                    <a:pt x="720" y="296"/>
                  </a:cubicBezTo>
                  <a:cubicBezTo>
                    <a:pt x="704" y="360"/>
                    <a:pt x="648" y="456"/>
                    <a:pt x="576" y="488"/>
                  </a:cubicBezTo>
                  <a:cubicBezTo>
                    <a:pt x="504" y="520"/>
                    <a:pt x="360" y="528"/>
                    <a:pt x="288" y="488"/>
                  </a:cubicBezTo>
                  <a:cubicBezTo>
                    <a:pt x="216" y="448"/>
                    <a:pt x="136" y="320"/>
                    <a:pt x="144" y="248"/>
                  </a:cubicBezTo>
                  <a:cubicBezTo>
                    <a:pt x="152" y="176"/>
                    <a:pt x="248" y="96"/>
                    <a:pt x="336" y="56"/>
                  </a:cubicBezTo>
                  <a:cubicBezTo>
                    <a:pt x="424" y="16"/>
                    <a:pt x="560" y="8"/>
                    <a:pt x="672" y="8"/>
                  </a:cubicBezTo>
                  <a:cubicBezTo>
                    <a:pt x="784" y="8"/>
                    <a:pt x="904" y="8"/>
                    <a:pt x="1008" y="56"/>
                  </a:cubicBezTo>
                  <a:cubicBezTo>
                    <a:pt x="1112" y="104"/>
                    <a:pt x="1256" y="232"/>
                    <a:pt x="1296" y="296"/>
                  </a:cubicBezTo>
                  <a:cubicBezTo>
                    <a:pt x="1336" y="360"/>
                    <a:pt x="1288" y="400"/>
                    <a:pt x="1248" y="440"/>
                  </a:cubicBezTo>
                  <a:cubicBezTo>
                    <a:pt x="1208" y="480"/>
                    <a:pt x="1128" y="544"/>
                    <a:pt x="1056" y="536"/>
                  </a:cubicBezTo>
                  <a:cubicBezTo>
                    <a:pt x="984" y="528"/>
                    <a:pt x="840" y="464"/>
                    <a:pt x="816" y="392"/>
                  </a:cubicBezTo>
                  <a:cubicBezTo>
                    <a:pt x="792" y="320"/>
                    <a:pt x="840" y="168"/>
                    <a:pt x="912" y="104"/>
                  </a:cubicBezTo>
                  <a:cubicBezTo>
                    <a:pt x="984" y="40"/>
                    <a:pt x="1112" y="16"/>
                    <a:pt x="1248" y="8"/>
                  </a:cubicBezTo>
                  <a:cubicBezTo>
                    <a:pt x="1384" y="0"/>
                    <a:pt x="1616" y="16"/>
                    <a:pt x="1728" y="56"/>
                  </a:cubicBezTo>
                  <a:cubicBezTo>
                    <a:pt x="1840" y="96"/>
                    <a:pt x="1896" y="184"/>
                    <a:pt x="1920" y="248"/>
                  </a:cubicBezTo>
                  <a:cubicBezTo>
                    <a:pt x="1944" y="312"/>
                    <a:pt x="1904" y="392"/>
                    <a:pt x="1872" y="440"/>
                  </a:cubicBezTo>
                  <a:cubicBezTo>
                    <a:pt x="1840" y="488"/>
                    <a:pt x="1784" y="528"/>
                    <a:pt x="1728" y="536"/>
                  </a:cubicBezTo>
                  <a:cubicBezTo>
                    <a:pt x="1672" y="544"/>
                    <a:pt x="1584" y="528"/>
                    <a:pt x="1536" y="488"/>
                  </a:cubicBezTo>
                  <a:cubicBezTo>
                    <a:pt x="1488" y="448"/>
                    <a:pt x="1432" y="360"/>
                    <a:pt x="1440" y="296"/>
                  </a:cubicBezTo>
                  <a:cubicBezTo>
                    <a:pt x="1448" y="232"/>
                    <a:pt x="1496" y="136"/>
                    <a:pt x="1584" y="104"/>
                  </a:cubicBezTo>
                  <a:cubicBezTo>
                    <a:pt x="1672" y="72"/>
                    <a:pt x="1856" y="72"/>
                    <a:pt x="1968" y="104"/>
                  </a:cubicBezTo>
                  <a:cubicBezTo>
                    <a:pt x="2080" y="136"/>
                    <a:pt x="2168" y="216"/>
                    <a:pt x="2256" y="2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63" name="Group 15"/>
          <p:cNvGrpSpPr>
            <a:grpSpLocks/>
          </p:cNvGrpSpPr>
          <p:nvPr/>
        </p:nvGrpSpPr>
        <p:grpSpPr bwMode="auto">
          <a:xfrm rot="1424446">
            <a:off x="1524000" y="2590800"/>
            <a:ext cx="1905000" cy="165100"/>
            <a:chOff x="768" y="3888"/>
            <a:chExt cx="1200" cy="104"/>
          </a:xfrm>
        </p:grpSpPr>
        <p:sp>
          <p:nvSpPr>
            <p:cNvPr id="16407" name="Freeform 16"/>
            <p:cNvSpPr>
              <a:spLocks/>
            </p:cNvSpPr>
            <p:nvPr/>
          </p:nvSpPr>
          <p:spPr bwMode="auto">
            <a:xfrm>
              <a:off x="864" y="3888"/>
              <a:ext cx="1008" cy="104"/>
            </a:xfrm>
            <a:custGeom>
              <a:avLst/>
              <a:gdLst>
                <a:gd name="T0" fmla="*/ 0 w 2256"/>
                <a:gd name="T1" fmla="*/ 0 h 544"/>
                <a:gd name="T2" fmla="*/ 0 w 2256"/>
                <a:gd name="T3" fmla="*/ 0 h 544"/>
                <a:gd name="T4" fmla="*/ 0 w 2256"/>
                <a:gd name="T5" fmla="*/ 0 h 544"/>
                <a:gd name="T6" fmla="*/ 0 w 2256"/>
                <a:gd name="T7" fmla="*/ 0 h 544"/>
                <a:gd name="T8" fmla="*/ 0 w 2256"/>
                <a:gd name="T9" fmla="*/ 0 h 544"/>
                <a:gd name="T10" fmla="*/ 0 w 2256"/>
                <a:gd name="T11" fmla="*/ 0 h 544"/>
                <a:gd name="T12" fmla="*/ 0 w 2256"/>
                <a:gd name="T13" fmla="*/ 0 h 544"/>
                <a:gd name="T14" fmla="*/ 0 w 2256"/>
                <a:gd name="T15" fmla="*/ 0 h 544"/>
                <a:gd name="T16" fmla="*/ 0 w 2256"/>
                <a:gd name="T17" fmla="*/ 0 h 544"/>
                <a:gd name="T18" fmla="*/ 0 w 2256"/>
                <a:gd name="T19" fmla="*/ 0 h 544"/>
                <a:gd name="T20" fmla="*/ 0 w 2256"/>
                <a:gd name="T21" fmla="*/ 0 h 544"/>
                <a:gd name="T22" fmla="*/ 0 w 2256"/>
                <a:gd name="T23" fmla="*/ 0 h 544"/>
                <a:gd name="T24" fmla="*/ 0 w 2256"/>
                <a:gd name="T25" fmla="*/ 0 h 544"/>
                <a:gd name="T26" fmla="*/ 0 w 2256"/>
                <a:gd name="T27" fmla="*/ 0 h 544"/>
                <a:gd name="T28" fmla="*/ 0 w 2256"/>
                <a:gd name="T29" fmla="*/ 0 h 544"/>
                <a:gd name="T30" fmla="*/ 0 w 2256"/>
                <a:gd name="T31" fmla="*/ 0 h 544"/>
                <a:gd name="T32" fmla="*/ 0 w 2256"/>
                <a:gd name="T33" fmla="*/ 0 h 544"/>
                <a:gd name="T34" fmla="*/ 0 w 2256"/>
                <a:gd name="T35" fmla="*/ 0 h 544"/>
                <a:gd name="T36" fmla="*/ 0 w 2256"/>
                <a:gd name="T37" fmla="*/ 0 h 544"/>
                <a:gd name="T38" fmla="*/ 0 w 2256"/>
                <a:gd name="T39" fmla="*/ 0 h 544"/>
                <a:gd name="T40" fmla="*/ 0 w 2256"/>
                <a:gd name="T41" fmla="*/ 0 h 544"/>
                <a:gd name="T42" fmla="*/ 0 w 2256"/>
                <a:gd name="T43" fmla="*/ 0 h 544"/>
                <a:gd name="T44" fmla="*/ 0 w 2256"/>
                <a:gd name="T45" fmla="*/ 0 h 544"/>
                <a:gd name="T46" fmla="*/ 0 w 2256"/>
                <a:gd name="T47" fmla="*/ 0 h 544"/>
                <a:gd name="T48" fmla="*/ 0 w 2256"/>
                <a:gd name="T49" fmla="*/ 0 h 544"/>
                <a:gd name="T50" fmla="*/ 0 w 2256"/>
                <a:gd name="T51" fmla="*/ 0 h 54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256" h="544">
                  <a:moveTo>
                    <a:pt x="0" y="152"/>
                  </a:moveTo>
                  <a:cubicBezTo>
                    <a:pt x="36" y="116"/>
                    <a:pt x="72" y="80"/>
                    <a:pt x="144" y="56"/>
                  </a:cubicBezTo>
                  <a:cubicBezTo>
                    <a:pt x="216" y="32"/>
                    <a:pt x="344" y="0"/>
                    <a:pt x="432" y="8"/>
                  </a:cubicBezTo>
                  <a:cubicBezTo>
                    <a:pt x="520" y="16"/>
                    <a:pt x="624" y="56"/>
                    <a:pt x="672" y="104"/>
                  </a:cubicBezTo>
                  <a:cubicBezTo>
                    <a:pt x="720" y="152"/>
                    <a:pt x="736" y="232"/>
                    <a:pt x="720" y="296"/>
                  </a:cubicBezTo>
                  <a:cubicBezTo>
                    <a:pt x="704" y="360"/>
                    <a:pt x="648" y="456"/>
                    <a:pt x="576" y="488"/>
                  </a:cubicBezTo>
                  <a:cubicBezTo>
                    <a:pt x="504" y="520"/>
                    <a:pt x="360" y="528"/>
                    <a:pt x="288" y="488"/>
                  </a:cubicBezTo>
                  <a:cubicBezTo>
                    <a:pt x="216" y="448"/>
                    <a:pt x="136" y="320"/>
                    <a:pt x="144" y="248"/>
                  </a:cubicBezTo>
                  <a:cubicBezTo>
                    <a:pt x="152" y="176"/>
                    <a:pt x="248" y="96"/>
                    <a:pt x="336" y="56"/>
                  </a:cubicBezTo>
                  <a:cubicBezTo>
                    <a:pt x="424" y="16"/>
                    <a:pt x="560" y="8"/>
                    <a:pt x="672" y="8"/>
                  </a:cubicBezTo>
                  <a:cubicBezTo>
                    <a:pt x="784" y="8"/>
                    <a:pt x="904" y="8"/>
                    <a:pt x="1008" y="56"/>
                  </a:cubicBezTo>
                  <a:cubicBezTo>
                    <a:pt x="1112" y="104"/>
                    <a:pt x="1256" y="232"/>
                    <a:pt x="1296" y="296"/>
                  </a:cubicBezTo>
                  <a:cubicBezTo>
                    <a:pt x="1336" y="360"/>
                    <a:pt x="1288" y="400"/>
                    <a:pt x="1248" y="440"/>
                  </a:cubicBezTo>
                  <a:cubicBezTo>
                    <a:pt x="1208" y="480"/>
                    <a:pt x="1128" y="544"/>
                    <a:pt x="1056" y="536"/>
                  </a:cubicBezTo>
                  <a:cubicBezTo>
                    <a:pt x="984" y="528"/>
                    <a:pt x="840" y="464"/>
                    <a:pt x="816" y="392"/>
                  </a:cubicBezTo>
                  <a:cubicBezTo>
                    <a:pt x="792" y="320"/>
                    <a:pt x="840" y="168"/>
                    <a:pt x="912" y="104"/>
                  </a:cubicBezTo>
                  <a:cubicBezTo>
                    <a:pt x="984" y="40"/>
                    <a:pt x="1112" y="16"/>
                    <a:pt x="1248" y="8"/>
                  </a:cubicBezTo>
                  <a:cubicBezTo>
                    <a:pt x="1384" y="0"/>
                    <a:pt x="1616" y="16"/>
                    <a:pt x="1728" y="56"/>
                  </a:cubicBezTo>
                  <a:cubicBezTo>
                    <a:pt x="1840" y="96"/>
                    <a:pt x="1896" y="184"/>
                    <a:pt x="1920" y="248"/>
                  </a:cubicBezTo>
                  <a:cubicBezTo>
                    <a:pt x="1944" y="312"/>
                    <a:pt x="1904" y="392"/>
                    <a:pt x="1872" y="440"/>
                  </a:cubicBezTo>
                  <a:cubicBezTo>
                    <a:pt x="1840" y="488"/>
                    <a:pt x="1784" y="528"/>
                    <a:pt x="1728" y="536"/>
                  </a:cubicBezTo>
                  <a:cubicBezTo>
                    <a:pt x="1672" y="544"/>
                    <a:pt x="1584" y="528"/>
                    <a:pt x="1536" y="488"/>
                  </a:cubicBezTo>
                  <a:cubicBezTo>
                    <a:pt x="1488" y="448"/>
                    <a:pt x="1432" y="360"/>
                    <a:pt x="1440" y="296"/>
                  </a:cubicBezTo>
                  <a:cubicBezTo>
                    <a:pt x="1448" y="232"/>
                    <a:pt x="1496" y="136"/>
                    <a:pt x="1584" y="104"/>
                  </a:cubicBezTo>
                  <a:cubicBezTo>
                    <a:pt x="1672" y="72"/>
                    <a:pt x="1856" y="72"/>
                    <a:pt x="1968" y="104"/>
                  </a:cubicBezTo>
                  <a:cubicBezTo>
                    <a:pt x="2080" y="136"/>
                    <a:pt x="2168" y="216"/>
                    <a:pt x="2256" y="29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Oval 17"/>
            <p:cNvSpPr>
              <a:spLocks noChangeArrowheads="1"/>
            </p:cNvSpPr>
            <p:nvPr/>
          </p:nvSpPr>
          <p:spPr bwMode="auto">
            <a:xfrm>
              <a:off x="768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273056"/>
                </a:solidFill>
              </a:endParaRPr>
            </a:p>
          </p:txBody>
        </p:sp>
        <p:sp>
          <p:nvSpPr>
            <p:cNvPr id="16409" name="Oval 18"/>
            <p:cNvSpPr>
              <a:spLocks noChangeArrowheads="1"/>
            </p:cNvSpPr>
            <p:nvPr/>
          </p:nvSpPr>
          <p:spPr bwMode="auto">
            <a:xfrm>
              <a:off x="1872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273056"/>
                </a:solidFill>
              </a:endParaRPr>
            </a:p>
          </p:txBody>
        </p: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2133600" y="2133600"/>
            <a:ext cx="762000" cy="914400"/>
            <a:chOff x="1104" y="3168"/>
            <a:chExt cx="480" cy="576"/>
          </a:xfrm>
        </p:grpSpPr>
        <p:sp>
          <p:nvSpPr>
            <p:cNvPr id="16405" name="Line 20"/>
            <p:cNvSpPr>
              <a:spLocks noChangeShapeType="1"/>
            </p:cNvSpPr>
            <p:nvPr/>
          </p:nvSpPr>
          <p:spPr bwMode="auto">
            <a:xfrm flipV="1">
              <a:off x="1104" y="3168"/>
              <a:ext cx="0" cy="288"/>
            </a:xfrm>
            <a:prstGeom prst="line">
              <a:avLst/>
            </a:prstGeom>
            <a:noFill/>
            <a:ln w="28575">
              <a:solidFill>
                <a:srgbClr val="D612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1"/>
            <p:cNvSpPr>
              <a:spLocks noChangeShapeType="1"/>
            </p:cNvSpPr>
            <p:nvPr/>
          </p:nvSpPr>
          <p:spPr bwMode="auto">
            <a:xfrm>
              <a:off x="1584" y="3552"/>
              <a:ext cx="0" cy="192"/>
            </a:xfrm>
            <a:prstGeom prst="line">
              <a:avLst/>
            </a:prstGeom>
            <a:noFill/>
            <a:ln w="28575">
              <a:solidFill>
                <a:srgbClr val="D612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0" name="Rectangle 24"/>
          <p:cNvSpPr>
            <a:spLocks noChangeArrowheads="1"/>
          </p:cNvSpPr>
          <p:nvPr/>
        </p:nvSpPr>
        <p:spPr bwMode="auto">
          <a:xfrm>
            <a:off x="381000" y="898525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 dirty="0">
                <a:solidFill>
                  <a:srgbClr val="000000"/>
                </a:solidFill>
                <a:latin typeface="Baskerville Old Face" charset="0"/>
              </a:rPr>
              <a:t>The mass distribution in a disk changes over time as material is transported by viscosity of unspecified origin.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28600" y="3962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rgbClr val="000000"/>
                </a:solidFill>
                <a:latin typeface="Baskerville Old Face" charset="0"/>
              </a:rPr>
              <a:t>What is observable?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193675" y="4622800"/>
            <a:ext cx="5198859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latin typeface="Baskerville Old Face" charset="0"/>
              </a:rPr>
              <a:t>B-field needed to drive MRI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000000"/>
                </a:solidFill>
                <a:latin typeface="Baskerville Old Face" charset="0"/>
              </a:rPr>
              <a:t>Aligned dust grains should generate polarized emission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220663" y="5608638"/>
            <a:ext cx="363432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latin typeface="Baskerville Old Face" charset="0"/>
              </a:rPr>
              <a:t>Turbulence that generates viscosity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 err="1">
                <a:solidFill>
                  <a:srgbClr val="000000"/>
                </a:solidFill>
                <a:latin typeface="Baskerville Old Face" charset="0"/>
              </a:rPr>
              <a:t>Nonthermal</a:t>
            </a:r>
            <a:r>
              <a:rPr lang="en-US" sz="1800" b="1" dirty="0">
                <a:solidFill>
                  <a:srgbClr val="000000"/>
                </a:solidFill>
                <a:latin typeface="Baskerville Old Face" charset="0"/>
              </a:rPr>
              <a:t> widths of molecular lines</a:t>
            </a:r>
          </a:p>
        </p:txBody>
      </p:sp>
      <p:grpSp>
        <p:nvGrpSpPr>
          <p:cNvPr id="27708" name="Group 60"/>
          <p:cNvGrpSpPr>
            <a:grpSpLocks/>
          </p:cNvGrpSpPr>
          <p:nvPr/>
        </p:nvGrpSpPr>
        <p:grpSpPr bwMode="auto">
          <a:xfrm>
            <a:off x="6019800" y="4011613"/>
            <a:ext cx="2578100" cy="2471737"/>
            <a:chOff x="3792" y="2527"/>
            <a:chExt cx="1624" cy="1557"/>
          </a:xfrm>
        </p:grpSpPr>
        <p:sp>
          <p:nvSpPr>
            <p:cNvPr id="27698" name="Rectangle 50"/>
            <p:cNvSpPr>
              <a:spLocks noChangeArrowheads="1"/>
            </p:cNvSpPr>
            <p:nvPr/>
          </p:nvSpPr>
          <p:spPr bwMode="auto">
            <a:xfrm>
              <a:off x="3792" y="2527"/>
              <a:ext cx="1624" cy="15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273056"/>
                </a:solidFill>
              </a:endParaRPr>
            </a:p>
          </p:txBody>
        </p:sp>
        <p:pic>
          <p:nvPicPr>
            <p:cNvPr id="16404" name="Picture 49" descr="Snapshot 2009-04-08 10-12-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592"/>
              <a:ext cx="1548" cy="1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711" name="Rectangle 63"/>
          <p:cNvSpPr>
            <a:spLocks noChangeArrowheads="1"/>
          </p:cNvSpPr>
          <p:nvPr/>
        </p:nvSpPr>
        <p:spPr bwMode="auto">
          <a:xfrm>
            <a:off x="6286500" y="6553200"/>
            <a:ext cx="179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Baskerville Old Face" charset="0"/>
              </a:rPr>
              <a:t>HD 163296 CO(3-2)</a:t>
            </a:r>
          </a:p>
        </p:txBody>
      </p:sp>
      <p:pic>
        <p:nvPicPr>
          <p:cNvPr id="27718" name="Picture 70" descr="Hires line profile ch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836987"/>
            <a:ext cx="3371850" cy="2646363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6" grpId="0"/>
      <p:bldP spid="27677" grpId="0"/>
      <p:bldP spid="27678" grpId="0"/>
      <p:bldP spid="277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3812767" y="2386163"/>
            <a:ext cx="4645433" cy="4061971"/>
          </a:xfrm>
          <a:prstGeom prst="roundRect">
            <a:avLst>
              <a:gd name="adj" fmla="val 7546"/>
            </a:avLst>
          </a:prstGeom>
          <a:solidFill>
            <a:srgbClr val="5C9AC2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b="1" dirty="0" smtClean="0">
                <a:solidFill>
                  <a:srgbClr val="000000"/>
                </a:solidFill>
                <a:latin typeface="Baskerville Old Face" charset="0"/>
              </a:rPr>
              <a:t>History: Single-dish observations</a:t>
            </a:r>
            <a:endParaRPr lang="en-US" b="1" dirty="0">
              <a:solidFill>
                <a:srgbClr val="000000"/>
              </a:solidFill>
              <a:latin typeface="Baskerville Old Face" charset="0"/>
            </a:endParaRPr>
          </a:p>
        </p:txBody>
      </p:sp>
      <p:pic>
        <p:nvPicPr>
          <p:cNvPr id="31751" name="Picture 7" descr="f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79" y="1251579"/>
            <a:ext cx="2599507" cy="48718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9" name="Rectangle 8"/>
          <p:cNvSpPr>
            <a:spLocks noChangeArrowheads="1"/>
          </p:cNvSpPr>
          <p:nvPr/>
        </p:nvSpPr>
        <p:spPr bwMode="auto">
          <a:xfrm>
            <a:off x="3926650" y="1185835"/>
            <a:ext cx="4273477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Baskerville Old Face" charset="0"/>
              </a:rPr>
              <a:t>Tentative (3</a:t>
            </a:r>
            <a:r>
              <a:rPr lang="en-US" sz="2400" b="1" dirty="0">
                <a:solidFill>
                  <a:srgbClr val="000000"/>
                </a:solidFill>
                <a:latin typeface="Baskerville Old Face" charset="0"/>
                <a:sym typeface="Symbol" charset="0"/>
              </a:rPr>
              <a:t>) </a:t>
            </a:r>
            <a:r>
              <a:rPr lang="en-US" sz="2400" b="1" dirty="0">
                <a:solidFill>
                  <a:srgbClr val="000000"/>
                </a:solidFill>
                <a:latin typeface="Baskerville Old Face" charset="0"/>
              </a:rPr>
              <a:t>3% polarization detection in two </a:t>
            </a:r>
            <a:r>
              <a:rPr lang="en-US" sz="2400" b="1" dirty="0" smtClean="0">
                <a:solidFill>
                  <a:srgbClr val="000000"/>
                </a:solidFill>
                <a:latin typeface="Baskerville Old Face" charset="0"/>
              </a:rPr>
              <a:t>T </a:t>
            </a:r>
            <a:r>
              <a:rPr lang="en-US" sz="2400" b="1" dirty="0" err="1" smtClean="0">
                <a:solidFill>
                  <a:srgbClr val="000000"/>
                </a:solidFill>
                <a:latin typeface="Baskerville Old Face" charset="0"/>
              </a:rPr>
              <a:t>Tauri</a:t>
            </a:r>
            <a:r>
              <a:rPr lang="en-US" sz="2400" b="1" dirty="0" smtClean="0">
                <a:solidFill>
                  <a:srgbClr val="000000"/>
                </a:solidFill>
                <a:latin typeface="Baskerville Old Face" charset="0"/>
              </a:rPr>
              <a:t> disks </a:t>
            </a:r>
            <a:r>
              <a:rPr lang="en-US" sz="2400" b="1" dirty="0">
                <a:solidFill>
                  <a:srgbClr val="000000"/>
                </a:solidFill>
                <a:latin typeface="Baskerville Old Face" charset="0"/>
              </a:rPr>
              <a:t>with JCMT </a:t>
            </a:r>
          </a:p>
        </p:txBody>
      </p:sp>
      <p:sp>
        <p:nvSpPr>
          <p:cNvPr id="18450" name="Rectangle 9"/>
          <p:cNvSpPr>
            <a:spLocks noChangeArrowheads="1"/>
          </p:cNvSpPr>
          <p:nvPr/>
        </p:nvSpPr>
        <p:spPr bwMode="auto">
          <a:xfrm>
            <a:off x="1057756" y="6135908"/>
            <a:ext cx="2560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Baskerville Old Face" charset="0"/>
              </a:rPr>
              <a:t>Tamura et al. (1999)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26650" y="2470399"/>
            <a:ext cx="4369836" cy="3977735"/>
            <a:chOff x="3871913" y="2880265"/>
            <a:chExt cx="4369836" cy="3977735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871913" y="2880265"/>
              <a:ext cx="436983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0000"/>
                  </a:solidFill>
                  <a:latin typeface="Baskerville Old Face" charset="0"/>
                </a:rPr>
                <a:t>Previously: HL Tau and an upper limit on GG Tau</a:t>
              </a:r>
              <a:endParaRPr lang="en-US" sz="2400" b="1" dirty="0">
                <a:solidFill>
                  <a:srgbClr val="000000"/>
                </a:solidFill>
                <a:latin typeface="Baskerville Old Face" charset="0"/>
              </a:endParaRPr>
            </a:p>
          </p:txBody>
        </p:sp>
        <p:pic>
          <p:nvPicPr>
            <p:cNvPr id="2" name="Picture 1" descr="HL Tau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566" y="3687244"/>
              <a:ext cx="3148971" cy="2866974"/>
            </a:xfrm>
            <a:prstGeom prst="rect">
              <a:avLst/>
            </a:prstGeom>
          </p:spPr>
        </p:pic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4755857" y="6488668"/>
              <a:ext cx="25606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Baskerville Old Face" charset="0"/>
                </a:rPr>
                <a:t>Tamura et al. (</a:t>
              </a:r>
              <a:r>
                <a:rPr lang="en-US" b="1" dirty="0" smtClean="0">
                  <a:solidFill>
                    <a:srgbClr val="000000"/>
                  </a:solidFill>
                  <a:latin typeface="Baskerville Old Face" charset="0"/>
                </a:rPr>
                <a:t>1995)</a:t>
              </a:r>
              <a:endParaRPr lang="en-US" b="1" dirty="0">
                <a:solidFill>
                  <a:srgbClr val="000000"/>
                </a:solidFill>
                <a:latin typeface="Baskerville Old Fac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63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0" y="1168449"/>
            <a:ext cx="4263420" cy="4854166"/>
            <a:chOff x="2112" y="2016"/>
            <a:chExt cx="1920" cy="2112"/>
          </a:xfrm>
        </p:grpSpPr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112" y="2016"/>
              <a:ext cx="1920" cy="21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" name="Picture 14" descr="fg8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" y="2112"/>
              <a:ext cx="1752" cy="192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5995849" y="1590434"/>
            <a:ext cx="3152892" cy="3054266"/>
            <a:chOff x="4263420" y="1804969"/>
            <a:chExt cx="3152892" cy="3054266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4263420" y="1804969"/>
              <a:ext cx="2983611" cy="3054266"/>
            </a:xfrm>
            <a:prstGeom prst="roundRect">
              <a:avLst>
                <a:gd name="adj" fmla="val 7546"/>
              </a:avLst>
            </a:prstGeom>
            <a:solidFill>
              <a:srgbClr val="5C9AC2">
                <a:alpha val="50195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4295959" y="2033263"/>
              <a:ext cx="3120353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Baskerville Old Face" charset="0"/>
                </a:rPr>
                <a:t>First realistic models of polarized emission from disks predict 2-3% polarization at mm wavelengths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4267200" y="3817671"/>
              <a:ext cx="3048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sz="1600" b="1" dirty="0">
                  <a:solidFill>
                    <a:srgbClr val="000000"/>
                  </a:solidFill>
                  <a:latin typeface="Baskerville Old Face" charset="0"/>
                </a:rPr>
                <a:t>Grains aligned by </a:t>
              </a:r>
              <a:r>
                <a:rPr lang="en-US" sz="1600" b="1" dirty="0" err="1">
                  <a:solidFill>
                    <a:srgbClr val="000000"/>
                  </a:solidFill>
                  <a:latin typeface="Baskerville Old Face" charset="0"/>
                </a:rPr>
                <a:t>radiative</a:t>
              </a:r>
              <a:r>
                <a:rPr lang="en-US" sz="1600" b="1" dirty="0">
                  <a:solidFill>
                    <a:srgbClr val="000000"/>
                  </a:solidFill>
                  <a:latin typeface="Baskerville Old Face" charset="0"/>
                </a:rPr>
                <a:t> torque</a:t>
              </a:r>
            </a:p>
            <a:p>
              <a:pPr>
                <a:buFontTx/>
                <a:buChar char="•"/>
              </a:pPr>
              <a:r>
                <a:rPr lang="en-US" sz="1600" b="1" dirty="0">
                  <a:solidFill>
                    <a:srgbClr val="000000"/>
                  </a:solidFill>
                  <a:latin typeface="Baskerville Old Face" charset="0"/>
                </a:rPr>
                <a:t>Chiang &amp; </a:t>
              </a:r>
              <a:r>
                <a:rPr lang="en-US" sz="1600" b="1" dirty="0" err="1">
                  <a:solidFill>
                    <a:srgbClr val="000000"/>
                  </a:solidFill>
                  <a:latin typeface="Baskerville Old Face" charset="0"/>
                </a:rPr>
                <a:t>Goldreich</a:t>
              </a:r>
              <a:r>
                <a:rPr lang="en-US" sz="1600" b="1" dirty="0">
                  <a:solidFill>
                    <a:srgbClr val="000000"/>
                  </a:solidFill>
                  <a:latin typeface="Baskerville Old Face" charset="0"/>
                </a:rPr>
                <a:t> disk model</a:t>
              </a:r>
            </a:p>
            <a:p>
              <a:pPr>
                <a:buFontTx/>
                <a:buChar char="•"/>
              </a:pPr>
              <a:r>
                <a:rPr lang="en-US" sz="1600" b="1" dirty="0" err="1">
                  <a:solidFill>
                    <a:srgbClr val="000000"/>
                  </a:solidFill>
                  <a:latin typeface="Baskerville Old Face" charset="0"/>
                </a:rPr>
                <a:t>Toroidal</a:t>
              </a:r>
              <a:r>
                <a:rPr lang="en-US" sz="1600" b="1" dirty="0">
                  <a:solidFill>
                    <a:srgbClr val="000000"/>
                  </a:solidFill>
                  <a:latin typeface="Baskerville Old Face" charset="0"/>
                </a:rPr>
                <a:t> B-</a:t>
              </a:r>
              <a:r>
                <a:rPr lang="en-US" sz="1600" b="1" dirty="0" smtClean="0">
                  <a:solidFill>
                    <a:srgbClr val="000000"/>
                  </a:solidFill>
                  <a:latin typeface="Baskerville Old Face" charset="0"/>
                </a:rPr>
                <a:t>field</a:t>
              </a:r>
              <a:endParaRPr lang="en-US" sz="1600" b="1" dirty="0">
                <a:solidFill>
                  <a:srgbClr val="000000"/>
                </a:solidFill>
                <a:latin typeface="Baskerville Old Face" charset="0"/>
              </a:endParaRPr>
            </a:p>
          </p:txBody>
        </p:sp>
      </p:grp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7673" y="5815761"/>
            <a:ext cx="2282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73056"/>
                </a:solidFill>
                <a:latin typeface="Baskerville Old Face" charset="0"/>
              </a:rPr>
              <a:t>Cho &amp; </a:t>
            </a:r>
            <a:r>
              <a:rPr lang="en-US" b="1" dirty="0" err="1">
                <a:solidFill>
                  <a:srgbClr val="273056"/>
                </a:solidFill>
                <a:latin typeface="Baskerville Old Face" charset="0"/>
              </a:rPr>
              <a:t>Lazarian</a:t>
            </a:r>
            <a:r>
              <a:rPr lang="en-US" b="1" dirty="0">
                <a:solidFill>
                  <a:srgbClr val="273056"/>
                </a:solidFill>
                <a:latin typeface="Baskerville Old Face" charset="0"/>
              </a:rPr>
              <a:t> (2007)</a:t>
            </a: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4028044" y="1241945"/>
            <a:ext cx="1828800" cy="4267200"/>
            <a:chOff x="4272" y="1152"/>
            <a:chExt cx="1248" cy="2976"/>
          </a:xfrm>
        </p:grpSpPr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4272" y="1152"/>
              <a:ext cx="1248" cy="29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19" descr="Snapshot 2008-09-22 11-44-5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" y="1200"/>
              <a:ext cx="1109" cy="28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</p:pic>
      </p:grp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73" y="152400"/>
            <a:ext cx="8909956" cy="685800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b="1" dirty="0" smtClean="0">
                <a:solidFill>
                  <a:srgbClr val="000000"/>
                </a:solidFill>
                <a:latin typeface="Baskerville Old Face" charset="0"/>
              </a:rPr>
              <a:t>Theory: Predicting Resolved Observations</a:t>
            </a:r>
            <a:endParaRPr lang="en-US" b="1" dirty="0">
              <a:solidFill>
                <a:srgbClr val="000000"/>
              </a:solidFill>
              <a:latin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3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Baskerville Old Face" charset="0"/>
              </a:rPr>
              <a:t>Instrumentation: The SMA </a:t>
            </a:r>
            <a:r>
              <a:rPr lang="en-US" b="1" dirty="0" err="1" smtClean="0">
                <a:solidFill>
                  <a:srgbClr val="000000"/>
                </a:solidFill>
                <a:latin typeface="Baskerville Old Face" charset="0"/>
              </a:rPr>
              <a:t>Polarimeter</a:t>
            </a:r>
            <a:endParaRPr lang="en-US" dirty="0">
              <a:solidFill>
                <a:srgbClr val="000000"/>
              </a:solidFill>
              <a:latin typeface="Century Schoolbook"/>
              <a:ea typeface="ＭＳ Ｐゴシック" charset="0"/>
              <a:cs typeface="Century Schoolbook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9144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</a:pPr>
            <a:endParaRPr lang="en-US" sz="2800" b="1" dirty="0">
              <a:solidFill>
                <a:srgbClr val="000000"/>
              </a:solidFill>
              <a:latin typeface="Baskerville Old Face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8" y="914336"/>
            <a:ext cx="7922307" cy="59436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8411" y="6462751"/>
            <a:ext cx="25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entury Schoolbook"/>
                <a:cs typeface="Century Schoolbook"/>
              </a:rPr>
              <a:t>Marrone</a:t>
            </a:r>
            <a:r>
              <a:rPr lang="en-US" dirty="0" smtClean="0">
                <a:latin typeface="Century Schoolbook"/>
                <a:cs typeface="Century Schoolbook"/>
              </a:rPr>
              <a:t> &amp; </a:t>
            </a:r>
            <a:r>
              <a:rPr lang="en-US" dirty="0" err="1" smtClean="0">
                <a:latin typeface="Century Schoolbook"/>
                <a:cs typeface="Century Schoolbook"/>
              </a:rPr>
              <a:t>Rao</a:t>
            </a:r>
            <a:r>
              <a:rPr lang="en-US" dirty="0" smtClean="0">
                <a:latin typeface="Century Schoolbook"/>
                <a:cs typeface="Century Schoolbook"/>
              </a:rPr>
              <a:t> (2008)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11589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15" y="0"/>
            <a:ext cx="682393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468" y="1375773"/>
            <a:ext cx="5701839" cy="8829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New Observations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85363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9" descr="Snapshot 2009-04-09 14-26-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52488"/>
            <a:ext cx="7010400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31" name="Group 59"/>
          <p:cNvGrpSpPr>
            <a:grpSpLocks/>
          </p:cNvGrpSpPr>
          <p:nvPr/>
        </p:nvGrpSpPr>
        <p:grpSpPr bwMode="auto">
          <a:xfrm>
            <a:off x="1073150" y="852488"/>
            <a:ext cx="6959600" cy="5372100"/>
            <a:chOff x="148" y="824"/>
            <a:chExt cx="3624" cy="2784"/>
          </a:xfrm>
        </p:grpSpPr>
        <p:sp>
          <p:nvSpPr>
            <p:cNvPr id="20486" name="Rectangle 57"/>
            <p:cNvSpPr>
              <a:spLocks noChangeArrowheads="1"/>
            </p:cNvSpPr>
            <p:nvPr/>
          </p:nvSpPr>
          <p:spPr bwMode="auto">
            <a:xfrm>
              <a:off x="148" y="2648"/>
              <a:ext cx="3452" cy="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58"/>
            <p:cNvSpPr>
              <a:spLocks noChangeArrowheads="1"/>
            </p:cNvSpPr>
            <p:nvPr/>
          </p:nvSpPr>
          <p:spPr bwMode="auto">
            <a:xfrm>
              <a:off x="2448" y="824"/>
              <a:ext cx="1324" cy="100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3505200" y="4833938"/>
            <a:ext cx="237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Baskerville Old Face" charset="0"/>
              </a:rPr>
              <a:t>HD 163296</a:t>
            </a:r>
          </a:p>
        </p:txBody>
      </p:sp>
      <p:sp>
        <p:nvSpPr>
          <p:cNvPr id="20485" name="Rectangle 62"/>
          <p:cNvSpPr>
            <a:spLocks noChangeArrowheads="1"/>
          </p:cNvSpPr>
          <p:nvPr/>
        </p:nvSpPr>
        <p:spPr bwMode="auto">
          <a:xfrm>
            <a:off x="7010400" y="6399213"/>
            <a:ext cx="202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273056"/>
                </a:solidFill>
                <a:latin typeface="Baskerville Old Face" charset="0"/>
              </a:rPr>
              <a:t>Hughes et al. (2009)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9180" y="28437"/>
            <a:ext cx="8686800" cy="82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/>
                <a:cs typeface="Century Schoolbook"/>
              </a:rPr>
              <a:t>Round 1: Two Disks with the SMA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419622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Hya_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9" y="774740"/>
            <a:ext cx="7142490" cy="554672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073150" y="852488"/>
            <a:ext cx="6959600" cy="5398016"/>
            <a:chOff x="1073150" y="852488"/>
            <a:chExt cx="6959600" cy="5398016"/>
          </a:xfrm>
        </p:grpSpPr>
        <p:sp>
          <p:nvSpPr>
            <p:cNvPr id="20486" name="Rectangle 57"/>
            <p:cNvSpPr>
              <a:spLocks noChangeArrowheads="1"/>
            </p:cNvSpPr>
            <p:nvPr/>
          </p:nvSpPr>
          <p:spPr bwMode="auto">
            <a:xfrm>
              <a:off x="1073150" y="4398056"/>
              <a:ext cx="6629288" cy="18524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58"/>
            <p:cNvSpPr>
              <a:spLocks noChangeArrowheads="1"/>
            </p:cNvSpPr>
            <p:nvPr/>
          </p:nvSpPr>
          <p:spPr bwMode="auto">
            <a:xfrm>
              <a:off x="5490115" y="852488"/>
              <a:ext cx="2542635" cy="19373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3505200" y="4833938"/>
            <a:ext cx="18902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Baskerville Old Face" charset="0"/>
              </a:rPr>
              <a:t>TW </a:t>
            </a:r>
            <a:r>
              <a:rPr lang="en-US" sz="3600" dirty="0" err="1" smtClean="0">
                <a:solidFill>
                  <a:srgbClr val="000000"/>
                </a:solidFill>
                <a:latin typeface="Baskerville Old Face" charset="0"/>
              </a:rPr>
              <a:t>Hya</a:t>
            </a:r>
            <a:endParaRPr lang="en-US" sz="3600" dirty="0">
              <a:solidFill>
                <a:srgbClr val="000000"/>
              </a:solidFill>
              <a:latin typeface="Baskerville Old Face" charset="0"/>
            </a:endParaRPr>
          </a:p>
        </p:txBody>
      </p:sp>
      <p:sp>
        <p:nvSpPr>
          <p:cNvPr id="20485" name="Rectangle 62"/>
          <p:cNvSpPr>
            <a:spLocks noChangeArrowheads="1"/>
          </p:cNvSpPr>
          <p:nvPr/>
        </p:nvSpPr>
        <p:spPr bwMode="auto">
          <a:xfrm>
            <a:off x="7010400" y="6399213"/>
            <a:ext cx="2028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273056"/>
                </a:solidFill>
                <a:latin typeface="Baskerville Old Face" charset="0"/>
              </a:rPr>
              <a:t>Hughes et al. (2009)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9180" y="28437"/>
            <a:ext cx="8686800" cy="82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/>
                <a:cs typeface="Century Schoolbook"/>
              </a:rPr>
              <a:t>Round 1: Two Disks with the SMA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10030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848825" y="2022699"/>
            <a:ext cx="4148122" cy="1600143"/>
          </a:xfrm>
          <a:prstGeom prst="roundRect">
            <a:avLst>
              <a:gd name="adj" fmla="val 7546"/>
            </a:avLst>
          </a:prstGeom>
          <a:solidFill>
            <a:srgbClr val="5C9AC2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Schoolbook"/>
                <a:cs typeface="Century Schoolbook"/>
              </a:rPr>
              <a:t>The Plot Thickens:</a:t>
            </a:r>
            <a:br>
              <a:rPr lang="en-US" dirty="0" smtClean="0">
                <a:latin typeface="Century Schoolbook"/>
                <a:cs typeface="Century Schoolbook"/>
              </a:rPr>
            </a:br>
            <a:r>
              <a:rPr lang="en-US" dirty="0" smtClean="0">
                <a:latin typeface="Century Schoolbook"/>
                <a:cs typeface="Century Schoolbook"/>
              </a:rPr>
              <a:t>DG Tau at 350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μ</a:t>
            </a:r>
            <a:r>
              <a:rPr lang="en-US" dirty="0" err="1" smtClean="0">
                <a:latin typeface="Century Schoolbook"/>
                <a:cs typeface="Century Schoolbook"/>
              </a:rPr>
              <a:t>m</a:t>
            </a:r>
            <a:endParaRPr lang="en-US" dirty="0">
              <a:latin typeface="Century Schoolbook"/>
              <a:cs typeface="Century Schoolbook"/>
            </a:endParaRPr>
          </a:p>
        </p:txBody>
      </p:sp>
      <p:pic>
        <p:nvPicPr>
          <p:cNvPr id="5" name="Picture 4" descr="DGTau_krejn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913"/>
            <a:ext cx="4848825" cy="5017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7531" y="6248272"/>
            <a:ext cx="195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Krejny</a:t>
            </a:r>
            <a:r>
              <a:rPr lang="en-US" dirty="0" smtClean="0"/>
              <a:t> et al. (2009)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2068" y="2171740"/>
            <a:ext cx="3994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Schoolbook"/>
                <a:cs typeface="Century Schoolbook"/>
              </a:rPr>
              <a:t>Same source, similar resolution, shorter wavelength… </a:t>
            </a:r>
          </a:p>
          <a:p>
            <a:pPr algn="ctr"/>
            <a:endParaRPr lang="en-US" dirty="0" smtClean="0">
              <a:latin typeface="Century Schoolbook"/>
              <a:cs typeface="Century Schoolbook"/>
            </a:endParaRPr>
          </a:p>
          <a:p>
            <a:pPr algn="ctr"/>
            <a:r>
              <a:rPr lang="en-US" dirty="0">
                <a:latin typeface="Century Schoolbook"/>
                <a:cs typeface="Century Schoolbook"/>
              </a:rPr>
              <a:t>N</a:t>
            </a:r>
            <a:r>
              <a:rPr lang="en-US" dirty="0" smtClean="0">
                <a:latin typeface="Century Schoolbook"/>
                <a:cs typeface="Century Schoolbook"/>
              </a:rPr>
              <a:t>o polarization!</a:t>
            </a:r>
            <a:endParaRPr lang="en-US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19320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538</Words>
  <Application>Microsoft Macintosh PowerPoint</Application>
  <PresentationFormat>On-screen Show (4:3)</PresentationFormat>
  <Paragraphs>81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Magnetic Fields in T Tauri Disks</vt:lpstr>
      <vt:lpstr>Circumstellar disks as accretion disks</vt:lpstr>
      <vt:lpstr>History: Single-dish observations</vt:lpstr>
      <vt:lpstr>Theory: Predicting Resolved Observations</vt:lpstr>
      <vt:lpstr>Instrumentation: The SMA Polarimeter</vt:lpstr>
      <vt:lpstr>New Observations</vt:lpstr>
      <vt:lpstr>PowerPoint Presentation</vt:lpstr>
      <vt:lpstr>PowerPoint Presentation</vt:lpstr>
      <vt:lpstr>The Plot Thickens: DG Tau at 350 μm</vt:lpstr>
      <vt:lpstr>Round 2: Plugging the Gaps</vt:lpstr>
      <vt:lpstr>Round 2: Plugging the Gaps</vt:lpstr>
      <vt:lpstr>Does size matter?</vt:lpstr>
      <vt:lpstr>A quick word about TADPOL</vt:lpstr>
      <vt:lpstr>Model Comparison</vt:lpstr>
      <vt:lpstr>Turning Knobs</vt:lpstr>
      <vt:lpstr>The Future: Polarization with ALMA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Fields in T Tauri Disks</dc:title>
  <dc:creator>Office 2004 Test Drive User</dc:creator>
  <cp:lastModifiedBy>Chat Hull</cp:lastModifiedBy>
  <cp:revision>33</cp:revision>
  <dcterms:created xsi:type="dcterms:W3CDTF">2013-05-22T12:12:34Z</dcterms:created>
  <dcterms:modified xsi:type="dcterms:W3CDTF">2013-06-05T16:56:29Z</dcterms:modified>
</cp:coreProperties>
</file>