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HelveticaNeue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65e7110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65e7110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65e7110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65e7110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65e7110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65e7110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65e7110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65e7110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github.com/nhamby/45983-Assignment-1-Team-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97275" y="261725"/>
            <a:ext cx="3933300" cy="39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366">
                <a:solidFill>
                  <a:srgbClr val="E8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#1</a:t>
            </a:r>
            <a:endParaRPr b="1" i="1" sz="4366">
              <a:solidFill>
                <a:srgbClr val="E874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None/>
            </a:pPr>
            <a:r>
              <a:t/>
            </a:r>
            <a:endParaRPr b="1" i="1" sz="3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Great NBA Players Make Their Teammates Better?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95113" y="3404013"/>
            <a:ext cx="28950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Group 15: 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Sai Prem Chand Reddy Narreddy 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Nicholas Hamby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18000" l="0" r="0" t="17801"/>
          <a:stretch/>
        </p:blipFill>
        <p:spPr>
          <a:xfrm>
            <a:off x="253575" y="261725"/>
            <a:ext cx="4178075" cy="18239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25000" fadeDir="5400012" kx="0" rotWithShape="0" algn="bl" stA="32000" stPos="0" sy="-100000" ky="0"/>
          </a:effectLst>
        </p:spPr>
      </p:pic>
      <p:grpSp>
        <p:nvGrpSpPr>
          <p:cNvPr id="57" name="Google Shape;57;p13"/>
          <p:cNvGrpSpPr/>
          <p:nvPr/>
        </p:nvGrpSpPr>
        <p:grpSpPr>
          <a:xfrm>
            <a:off x="1856504" y="3358311"/>
            <a:ext cx="972234" cy="45719"/>
            <a:chOff x="4886325" y="3371754"/>
            <a:chExt cx="2418492" cy="113728"/>
          </a:xfrm>
        </p:grpSpPr>
        <p:sp>
          <p:nvSpPr>
            <p:cNvPr id="58" name="Google Shape;58;p1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rgbClr val="D45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9" name="Google Shape;59;p1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60" name="Google Shape;60;p1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rgbClr val="D45E5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rgbClr val="D45E5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rgbClr val="D45E5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rgbClr val="D45E5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cxnSp>
        <p:nvCxnSpPr>
          <p:cNvPr id="64" name="Google Shape;64;p13"/>
          <p:cNvCxnSpPr/>
          <p:nvPr/>
        </p:nvCxnSpPr>
        <p:spPr>
          <a:xfrm>
            <a:off x="4722749" y="172968"/>
            <a:ext cx="21900" cy="4778100"/>
          </a:xfrm>
          <a:prstGeom prst="straightConnector1">
            <a:avLst/>
          </a:prstGeom>
          <a:noFill/>
          <a:ln cap="flat" cmpd="sng" w="19050">
            <a:solidFill>
              <a:srgbClr val="D45E5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3"/>
          <p:cNvSpPr/>
          <p:nvPr/>
        </p:nvSpPr>
        <p:spPr>
          <a:xfrm>
            <a:off x="8644625" y="112150"/>
            <a:ext cx="368400" cy="11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phone&#10;&#10;Description automatically generated"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375" y="534350"/>
            <a:ext cx="3357850" cy="41712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770950" y="200350"/>
            <a:ext cx="36519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76A5AF"/>
                </a:solidFill>
                <a:latin typeface="Oswald"/>
                <a:ea typeface="Oswald"/>
                <a:cs typeface="Oswald"/>
                <a:sym typeface="Oswald"/>
              </a:rPr>
              <a:t>Who Are The Top Players?</a:t>
            </a:r>
            <a:endParaRPr b="1" sz="3900">
              <a:solidFill>
                <a:srgbClr val="76A5A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526600" y="1564900"/>
            <a:ext cx="41406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Use data from 2017-2018, 2018-2019, and 2019-2020 seasons.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The primary objective of basketball is to score points.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Therefore, players that score the most points are the top NBA players.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Top scorers face double team coverage and spend the most time on court.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2D4F"/>
            </a:gs>
            <a:gs pos="100000">
              <a:srgbClr val="393939"/>
            </a:gs>
          </a:gsLst>
          <a:lin ang="540001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25" y="1910025"/>
            <a:ext cx="5109550" cy="305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829600" y="136200"/>
            <a:ext cx="51096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E8301"/>
                </a:solidFill>
                <a:latin typeface="Oswald"/>
                <a:ea typeface="Oswald"/>
                <a:cs typeface="Oswald"/>
                <a:sym typeface="Oswald"/>
              </a:rPr>
              <a:t>On/Off Court Net Rating by Minutes</a:t>
            </a:r>
            <a:endParaRPr b="1" sz="3900">
              <a:solidFill>
                <a:srgbClr val="FE830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16325" y="328475"/>
            <a:ext cx="34050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We redefine net rating as a team's point differential per 100 minutes of game time.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Net rating difference is the net rating of the team with the star player on the court minus </a:t>
            </a: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net rating of the team with the star player off the court.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Damian Lillard, as the star player on the Trailblazers, attracts a lot of defenders.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8001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Therefore, when Dame is not on the court his teammates struggle with the increased pressure.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93156"/>
            </a:gs>
            <a:gs pos="100000">
              <a:srgbClr val="093053"/>
            </a:gs>
          </a:gsLst>
          <a:lin ang="10800025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 title="Assist Rate Difference Resul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4775"/>
            <a:ext cx="5960525" cy="35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12950" y="280425"/>
            <a:ext cx="50394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Assist Rate Difference</a:t>
            </a:r>
            <a:endParaRPr sz="3900">
              <a:solidFill>
                <a:srgbClr val="FFD9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209050" y="144200"/>
            <a:ext cx="2812200" cy="4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Comparing assist rates when a star player is on and off the court can help tell us is they are indeed making their teammates better.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Russell Westbrook’s</a:t>
            </a: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 teammates on the Thunder experienced, on average, 27 more assists than without him per 100 minutes.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Thus, Westbrook enabled his teammates to take more scoring opportunities, making them better players.</a:t>
            </a:r>
            <a:endParaRPr sz="1600">
              <a:solidFill>
                <a:srgbClr val="EFEFE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3508488" y="288300"/>
            <a:ext cx="2127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4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Appendix</a:t>
            </a:r>
            <a:endParaRPr sz="394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36" y="1568600"/>
            <a:ext cx="6015923" cy="35749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143000" y="996688"/>
            <a:ext cx="6858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GitHub Repo Link: </a:t>
            </a:r>
            <a:r>
              <a:rPr lang="en" sz="1500" u="sng">
                <a:solidFill>
                  <a:srgbClr val="D7568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https://github.com/nhamby/45983-Assignment-1-Team-15</a:t>
            </a:r>
            <a:endParaRPr sz="15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