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7" r:id="rId2"/>
    <p:sldId id="259" r:id="rId3"/>
    <p:sldId id="272"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264"/>
    <a:srgbClr val="50AABC"/>
    <a:srgbClr val="5B9BD5"/>
    <a:srgbClr val="F86472"/>
    <a:srgbClr val="000000"/>
    <a:srgbClr val="FBF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4" autoAdjust="0"/>
    <p:restoredTop sz="94660"/>
  </p:normalViewPr>
  <p:slideViewPr>
    <p:cSldViewPr snapToGrid="0">
      <p:cViewPr>
        <p:scale>
          <a:sx n="124" d="100"/>
          <a:sy n="124" d="100"/>
        </p:scale>
        <p:origin x="1206" y="9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E4FC92-348D-4EFE-921A-88D2DEF81DF5}" type="datetimeFigureOut">
              <a:rPr lang="en-US" smtClean="0"/>
              <a:t>8/13/2021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7BE55-F0A8-4ED0-81CF-2A1EACCA5090}" type="slidenum">
              <a:rPr lang="en-US" smtClean="0"/>
              <a:t>‹#›</a:t>
            </a:fld>
            <a:endParaRPr lang="en-US"/>
          </a:p>
        </p:txBody>
      </p:sp>
    </p:spTree>
    <p:extLst>
      <p:ext uri="{BB962C8B-B14F-4D97-AF65-F5344CB8AC3E}">
        <p14:creationId xmlns:p14="http://schemas.microsoft.com/office/powerpoint/2010/main" val="351206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0630306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DEC2A1-49CF-406F-9C53-68142C50F651}"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83749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327058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39348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54280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826316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89006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2521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11310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55803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DEC2A1-49CF-406F-9C53-68142C50F651}"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175950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DEC2A1-49CF-406F-9C53-68142C50F651}"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5856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DEC2A1-49CF-406F-9C53-68142C50F651}"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31220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DEC2A1-49CF-406F-9C53-68142C50F651}"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334936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2DEC2A1-49CF-406F-9C53-68142C50F651}" type="datetimeFigureOut">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15890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DEC2A1-49CF-406F-9C53-68142C50F651}"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345306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DEC2A1-49CF-406F-9C53-68142C50F651}"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15D59-41BD-4936-A394-85040F657114}" type="slidenum">
              <a:rPr lang="en-US" smtClean="0"/>
              <a:t>‹#›</a:t>
            </a:fld>
            <a:endParaRPr lang="en-US"/>
          </a:p>
        </p:txBody>
      </p:sp>
    </p:spTree>
    <p:extLst>
      <p:ext uri="{BB962C8B-B14F-4D97-AF65-F5344CB8AC3E}">
        <p14:creationId xmlns:p14="http://schemas.microsoft.com/office/powerpoint/2010/main" val="234442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DEC2A1-49CF-406F-9C53-68142C50F651}" type="datetimeFigureOut">
              <a:rPr lang="en-US" smtClean="0"/>
              <a:t>8/13/2021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915D59-41BD-4936-A394-85040F657114}" type="slidenum">
              <a:rPr lang="en-US" smtClean="0"/>
              <a:t>‹#›</a:t>
            </a:fld>
            <a:endParaRPr lang="en-US"/>
          </a:p>
        </p:txBody>
      </p:sp>
    </p:spTree>
    <p:extLst>
      <p:ext uri="{BB962C8B-B14F-4D97-AF65-F5344CB8AC3E}">
        <p14:creationId xmlns:p14="http://schemas.microsoft.com/office/powerpoint/2010/main" val="42511565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69099" cy="2971801"/>
          </a:xfrm>
        </p:spPr>
        <p:txBody>
          <a:bodyPr/>
          <a:lstStyle/>
          <a:p>
            <a:r>
              <a:rPr lang="en-US" dirty="0" smtClean="0"/>
              <a:t>PHÁT TRIỂN HỆ THỐNG ĐIỆN THOẠI RIÊNG CHO MỘT CÔNG TY</a:t>
            </a:r>
            <a:endParaRPr lang="en-US" dirty="0"/>
          </a:p>
        </p:txBody>
      </p:sp>
      <p:sp>
        <p:nvSpPr>
          <p:cNvPr id="3" name="Subtitle 2"/>
          <p:cNvSpPr>
            <a:spLocks noGrp="1"/>
          </p:cNvSpPr>
          <p:nvPr>
            <p:ph type="subTitle" idx="1"/>
          </p:nvPr>
        </p:nvSpPr>
        <p:spPr>
          <a:xfrm>
            <a:off x="3455584" y="3735737"/>
            <a:ext cx="7197726" cy="1405467"/>
          </a:xfrm>
        </p:spPr>
        <p:txBody>
          <a:bodyPr/>
          <a:lstStyle/>
          <a:p>
            <a:r>
              <a:rPr lang="en-US" dirty="0" smtClean="0"/>
              <a:t>MENTOR: VÕ VĂN Ý</a:t>
            </a:r>
          </a:p>
          <a:p>
            <a:r>
              <a:rPr lang="en-US" dirty="0" smtClean="0"/>
              <a:t>SINH VIÊN: PHẠM THỊ THÙY LĨNH</a:t>
            </a:r>
          </a:p>
        </p:txBody>
      </p:sp>
    </p:spTree>
    <p:extLst>
      <p:ext uri="{BB962C8B-B14F-4D97-AF65-F5344CB8AC3E}">
        <p14:creationId xmlns:p14="http://schemas.microsoft.com/office/powerpoint/2010/main" val="13769299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65503" y="694318"/>
            <a:ext cx="5685787" cy="523220"/>
          </a:xfrm>
          <a:prstGeom prst="rect">
            <a:avLst/>
          </a:prstGeom>
        </p:spPr>
        <p:txBody>
          <a:bodyPr wrap="none">
            <a:spAutoFit/>
          </a:bodyPr>
          <a:lstStyle/>
          <a:p>
            <a:r>
              <a:rPr lang="en-US" sz="2800" dirty="0" err="1" smtClean="0"/>
              <a:t>Giao</a:t>
            </a:r>
            <a:r>
              <a:rPr lang="en-US" sz="2800" dirty="0" smtClean="0"/>
              <a:t> </a:t>
            </a:r>
            <a:r>
              <a:rPr lang="en-US" sz="2800" dirty="0" err="1" smtClean="0"/>
              <a:t>Thức</a:t>
            </a:r>
            <a:r>
              <a:rPr lang="en-US" sz="2800" dirty="0" smtClean="0"/>
              <a:t> </a:t>
            </a:r>
            <a:r>
              <a:rPr lang="en-US" sz="2800" dirty="0" err="1" smtClean="0"/>
              <a:t>Trên</a:t>
            </a:r>
            <a:r>
              <a:rPr lang="en-US" sz="2800" dirty="0" smtClean="0"/>
              <a:t> </a:t>
            </a:r>
            <a:r>
              <a:rPr lang="en-US" sz="2800" dirty="0" err="1" smtClean="0"/>
              <a:t>Mạng</a:t>
            </a:r>
            <a:r>
              <a:rPr lang="en-US" sz="2800" dirty="0" smtClean="0"/>
              <a:t> </a:t>
            </a:r>
            <a:r>
              <a:rPr lang="en-US" sz="2800" dirty="0" err="1" smtClean="0"/>
              <a:t>Điện</a:t>
            </a:r>
            <a:r>
              <a:rPr lang="en-US" sz="2800" dirty="0" smtClean="0"/>
              <a:t> </a:t>
            </a:r>
            <a:r>
              <a:rPr lang="en-US" sz="2800" dirty="0" err="1" smtClean="0"/>
              <a:t>Thoại</a:t>
            </a:r>
            <a:r>
              <a:rPr lang="en-US" sz="2800" dirty="0" smtClean="0"/>
              <a:t> VoIP</a:t>
            </a:r>
            <a:endParaRPr lang="en-US" sz="2800" dirty="0"/>
          </a:p>
        </p:txBody>
      </p:sp>
      <p:cxnSp>
        <p:nvCxnSpPr>
          <p:cNvPr id="6" name="Straight Connector 5"/>
          <p:cNvCxnSpPr/>
          <p:nvPr/>
        </p:nvCxnSpPr>
        <p:spPr>
          <a:xfrm>
            <a:off x="1751527" y="1120462"/>
            <a:ext cx="0" cy="5177307"/>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629178" y="547313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09853" y="1564174"/>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9178" y="3496260"/>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49474" y="1455690"/>
            <a:ext cx="8694726" cy="1938992"/>
          </a:xfrm>
          <a:prstGeom prst="rect">
            <a:avLst/>
          </a:prstGeom>
        </p:spPr>
        <p:txBody>
          <a:bodyPr wrap="square">
            <a:spAutoFit/>
          </a:bodyPr>
          <a:lstStyle/>
          <a:p>
            <a:r>
              <a:rPr lang="en-US" sz="2400" dirty="0" smtClean="0"/>
              <a:t>SIP - Session </a:t>
            </a:r>
            <a:r>
              <a:rPr lang="en-US" sz="2400" dirty="0" err="1" smtClean="0"/>
              <a:t>Initation</a:t>
            </a:r>
            <a:r>
              <a:rPr lang="en-US" sz="2400" dirty="0" smtClean="0"/>
              <a:t> Protocol</a:t>
            </a:r>
          </a:p>
          <a:p>
            <a:pPr marL="342900" indent="-342900">
              <a:buFont typeface="Courier New" pitchFamily="49" charset="0"/>
              <a:buChar char="o"/>
            </a:pPr>
            <a:r>
              <a:rPr lang="vi-VN" sz="2400" dirty="0">
                <a:latin typeface="Calibri" pitchFamily="34" charset="0"/>
                <a:cs typeface="Calibri" pitchFamily="34" charset="0"/>
              </a:rPr>
              <a:t>SIP có thể được truyền với giao thức lớp vận chuyển là UDP hoặc </a:t>
            </a:r>
            <a:r>
              <a:rPr lang="vi-VN" sz="2400" dirty="0" smtClean="0">
                <a:latin typeface="Calibri" pitchFamily="34" charset="0"/>
                <a:cs typeface="Calibri" pitchFamily="34" charset="0"/>
              </a:rPr>
              <a:t>TCP</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a:latin typeface="Calibri" pitchFamily="34" charset="0"/>
                <a:cs typeface="Calibri" pitchFamily="34" charset="0"/>
              </a:rPr>
              <a:t>Giao thức SIP thực hiện chức năng thiết lập và báo hiệu cuộc </a:t>
            </a:r>
            <a:r>
              <a:rPr lang="vi-VN" sz="2400" dirty="0" smtClean="0">
                <a:latin typeface="Calibri" pitchFamily="34" charset="0"/>
                <a:cs typeface="Calibri" pitchFamily="34" charset="0"/>
              </a:rPr>
              <a:t>gọi</a:t>
            </a:r>
            <a:r>
              <a:rPr lang="en-US" sz="2400" dirty="0" smtClean="0">
                <a:latin typeface="Calibri" pitchFamily="34" charset="0"/>
                <a:cs typeface="Calibri" pitchFamily="34" charset="0"/>
              </a:rPr>
              <a:t> </a:t>
            </a:r>
            <a:r>
              <a:rPr lang="vi-VN" sz="2400" dirty="0" smtClean="0">
                <a:latin typeface="Calibri" pitchFamily="34" charset="0"/>
                <a:cs typeface="Calibri" pitchFamily="34" charset="0"/>
              </a:rPr>
              <a:t>như</a:t>
            </a:r>
            <a:r>
              <a:rPr lang="vi-VN" sz="2400" dirty="0">
                <a:latin typeface="Calibri" pitchFamily="34" charset="0"/>
                <a:cs typeface="Calibri" pitchFamily="34" charset="0"/>
              </a:rPr>
              <a:t>: tín hiệu mời quay số, tín hiệu bận… </a:t>
            </a:r>
            <a:endParaRPr lang="en-US" sz="2400" dirty="0">
              <a:latin typeface="Calibri" pitchFamily="34" charset="0"/>
              <a:cs typeface="Calibri" pitchFamily="34" charset="0"/>
            </a:endParaRPr>
          </a:p>
        </p:txBody>
      </p:sp>
      <p:sp>
        <p:nvSpPr>
          <p:cNvPr id="11" name="Rectangle 10"/>
          <p:cNvSpPr/>
          <p:nvPr/>
        </p:nvSpPr>
        <p:spPr>
          <a:xfrm>
            <a:off x="2049474" y="3390216"/>
            <a:ext cx="9192267" cy="1938992"/>
          </a:xfrm>
          <a:prstGeom prst="rect">
            <a:avLst/>
          </a:prstGeom>
        </p:spPr>
        <p:txBody>
          <a:bodyPr wrap="square">
            <a:spAutoFit/>
          </a:bodyPr>
          <a:lstStyle/>
          <a:p>
            <a:r>
              <a:rPr lang="en-US" sz="2400" dirty="0"/>
              <a:t>RTP </a:t>
            </a:r>
            <a:r>
              <a:rPr lang="en-US" sz="2400" dirty="0" err="1"/>
              <a:t>và</a:t>
            </a:r>
            <a:r>
              <a:rPr lang="en-US" sz="2400" dirty="0"/>
              <a:t> </a:t>
            </a:r>
            <a:r>
              <a:rPr lang="en-US" sz="2400" dirty="0" smtClean="0"/>
              <a:t>NAT</a:t>
            </a:r>
          </a:p>
          <a:p>
            <a:pPr marL="342900" indent="-342900">
              <a:buFont typeface="Courier New" pitchFamily="49" charset="0"/>
              <a:buChar char="o"/>
            </a:pPr>
            <a:r>
              <a:rPr lang="en-US" sz="2400" dirty="0">
                <a:latin typeface="Calibri" pitchFamily="34" charset="0"/>
                <a:cs typeface="Calibri" pitchFamily="34" charset="0"/>
              </a:rPr>
              <a:t>RTP </a:t>
            </a:r>
            <a:r>
              <a:rPr lang="en-US" sz="2400" dirty="0" err="1">
                <a:latin typeface="Calibri" pitchFamily="34" charset="0"/>
                <a:cs typeface="Calibri" pitchFamily="34" charset="0"/>
              </a:rPr>
              <a:t>là</a:t>
            </a:r>
            <a:r>
              <a:rPr lang="en-US" sz="2400" dirty="0">
                <a:latin typeface="Calibri" pitchFamily="34" charset="0"/>
                <a:cs typeface="Calibri" pitchFamily="34" charset="0"/>
              </a:rPr>
              <a:t> </a:t>
            </a:r>
            <a:r>
              <a:rPr lang="en-US" sz="2400" dirty="0" err="1">
                <a:latin typeface="Calibri" pitchFamily="34" charset="0"/>
                <a:cs typeface="Calibri" pitchFamily="34" charset="0"/>
              </a:rPr>
              <a:t>giao</a:t>
            </a:r>
            <a:r>
              <a:rPr lang="en-US" sz="2400" dirty="0">
                <a:latin typeface="Calibri" pitchFamily="34" charset="0"/>
                <a:cs typeface="Calibri" pitchFamily="34" charset="0"/>
              </a:rPr>
              <a:t> </a:t>
            </a:r>
            <a:r>
              <a:rPr lang="en-US" sz="2400" dirty="0" err="1">
                <a:latin typeface="Calibri" pitchFamily="34" charset="0"/>
                <a:cs typeface="Calibri" pitchFamily="34" charset="0"/>
              </a:rPr>
              <a:t>thức</a:t>
            </a:r>
            <a:r>
              <a:rPr lang="en-US" sz="2400" dirty="0">
                <a:latin typeface="Calibri" pitchFamily="34" charset="0"/>
                <a:cs typeface="Calibri" pitchFamily="34" charset="0"/>
              </a:rPr>
              <a:t> </a:t>
            </a:r>
            <a:r>
              <a:rPr lang="en-US" sz="2400" dirty="0" err="1">
                <a:latin typeface="Calibri" pitchFamily="34" charset="0"/>
                <a:cs typeface="Calibri" pitchFamily="34" charset="0"/>
              </a:rPr>
              <a:t>không</a:t>
            </a:r>
            <a:r>
              <a:rPr lang="en-US" sz="2400" dirty="0">
                <a:latin typeface="Calibri" pitchFamily="34" charset="0"/>
                <a:cs typeface="Calibri" pitchFamily="34" charset="0"/>
              </a:rPr>
              <a:t> </a:t>
            </a:r>
            <a:r>
              <a:rPr lang="en-US" sz="2400" dirty="0" err="1">
                <a:latin typeface="Calibri" pitchFamily="34" charset="0"/>
                <a:cs typeface="Calibri" pitchFamily="34" charset="0"/>
              </a:rPr>
              <a:t>chỉ</a:t>
            </a:r>
            <a:r>
              <a:rPr lang="en-US" sz="2400" dirty="0">
                <a:latin typeface="Calibri" pitchFamily="34" charset="0"/>
                <a:cs typeface="Calibri" pitchFamily="34" charset="0"/>
              </a:rPr>
              <a:t> </a:t>
            </a:r>
            <a:r>
              <a:rPr lang="en-US" sz="2400" dirty="0" err="1">
                <a:latin typeface="Calibri" pitchFamily="34" charset="0"/>
                <a:cs typeface="Calibri" pitchFamily="34" charset="0"/>
              </a:rPr>
              <a:t>thực</a:t>
            </a:r>
            <a:r>
              <a:rPr lang="en-US" sz="2400" dirty="0">
                <a:latin typeface="Calibri" pitchFamily="34" charset="0"/>
                <a:cs typeface="Calibri" pitchFamily="34" charset="0"/>
              </a:rPr>
              <a:t> </a:t>
            </a:r>
            <a:r>
              <a:rPr lang="en-US" sz="2400" dirty="0" err="1">
                <a:latin typeface="Calibri" pitchFamily="34" charset="0"/>
                <a:cs typeface="Calibri" pitchFamily="34" charset="0"/>
              </a:rPr>
              <a:t>hiện</a:t>
            </a:r>
            <a:r>
              <a:rPr lang="en-US" sz="2400" dirty="0">
                <a:latin typeface="Calibri" pitchFamily="34" charset="0"/>
                <a:cs typeface="Calibri" pitchFamily="34" charset="0"/>
              </a:rPr>
              <a:t> </a:t>
            </a:r>
            <a:r>
              <a:rPr lang="en-US" sz="2400" dirty="0" err="1">
                <a:latin typeface="Calibri" pitchFamily="34" charset="0"/>
                <a:cs typeface="Calibri" pitchFamily="34" charset="0"/>
              </a:rPr>
              <a:t>chuyển</a:t>
            </a:r>
            <a:r>
              <a:rPr lang="en-US" sz="2400" dirty="0">
                <a:latin typeface="Calibri" pitchFamily="34" charset="0"/>
                <a:cs typeface="Calibri" pitchFamily="34" charset="0"/>
              </a:rPr>
              <a:t> </a:t>
            </a:r>
            <a:r>
              <a:rPr lang="en-US" sz="2400" dirty="0" err="1">
                <a:latin typeface="Calibri" pitchFamily="34" charset="0"/>
                <a:cs typeface="Calibri" pitchFamily="34" charset="0"/>
              </a:rPr>
              <a:t>các</a:t>
            </a:r>
            <a:r>
              <a:rPr lang="en-US" sz="2400" dirty="0">
                <a:latin typeface="Calibri" pitchFamily="34" charset="0"/>
                <a:cs typeface="Calibri" pitchFamily="34" charset="0"/>
              </a:rPr>
              <a:t> </a:t>
            </a:r>
            <a:r>
              <a:rPr lang="en-US" sz="2400" dirty="0" err="1">
                <a:latin typeface="Calibri" pitchFamily="34" charset="0"/>
                <a:cs typeface="Calibri" pitchFamily="34" charset="0"/>
              </a:rPr>
              <a:t>gói</a:t>
            </a:r>
            <a:r>
              <a:rPr lang="en-US" sz="2400" dirty="0">
                <a:latin typeface="Calibri" pitchFamily="34" charset="0"/>
                <a:cs typeface="Calibri" pitchFamily="34" charset="0"/>
              </a:rPr>
              <a:t> </a:t>
            </a:r>
            <a:r>
              <a:rPr lang="en-US" sz="2400" dirty="0" err="1">
                <a:latin typeface="Calibri" pitchFamily="34" charset="0"/>
                <a:cs typeface="Calibri" pitchFamily="34" charset="0"/>
              </a:rPr>
              <a:t>thoại</a:t>
            </a:r>
            <a:r>
              <a:rPr lang="en-US" sz="2400" dirty="0">
                <a:latin typeface="Calibri" pitchFamily="34" charset="0"/>
                <a:cs typeface="Calibri" pitchFamily="34" charset="0"/>
              </a:rPr>
              <a:t> qua Internet </a:t>
            </a:r>
            <a:r>
              <a:rPr lang="en-US" sz="2400" dirty="0" err="1">
                <a:latin typeface="Calibri" pitchFamily="34" charset="0"/>
                <a:cs typeface="Calibri" pitchFamily="34" charset="0"/>
              </a:rPr>
              <a:t>mà</a:t>
            </a:r>
            <a:r>
              <a:rPr lang="en-US" sz="2400" dirty="0">
                <a:latin typeface="Calibri" pitchFamily="34" charset="0"/>
                <a:cs typeface="Calibri" pitchFamily="34" charset="0"/>
              </a:rPr>
              <a:t> </a:t>
            </a:r>
            <a:r>
              <a:rPr lang="en-US" sz="2400" dirty="0" err="1">
                <a:latin typeface="Calibri" pitchFamily="34" charset="0"/>
                <a:cs typeface="Calibri" pitchFamily="34" charset="0"/>
              </a:rPr>
              <a:t>còn</a:t>
            </a:r>
            <a:r>
              <a:rPr lang="en-US" sz="2400" dirty="0">
                <a:latin typeface="Calibri" pitchFamily="34" charset="0"/>
                <a:cs typeface="Calibri" pitchFamily="34" charset="0"/>
              </a:rPr>
              <a:t> </a:t>
            </a:r>
            <a:r>
              <a:rPr lang="en-US" sz="2400" dirty="0" err="1">
                <a:latin typeface="Calibri" pitchFamily="34" charset="0"/>
                <a:cs typeface="Calibri" pitchFamily="34" charset="0"/>
              </a:rPr>
              <a:t>có</a:t>
            </a:r>
            <a:r>
              <a:rPr lang="en-US" sz="2400" dirty="0">
                <a:latin typeface="Calibri" pitchFamily="34" charset="0"/>
                <a:cs typeface="Calibri" pitchFamily="34" charset="0"/>
              </a:rPr>
              <a:t> </a:t>
            </a:r>
            <a:r>
              <a:rPr lang="en-US" sz="2400" dirty="0" err="1">
                <a:latin typeface="Calibri" pitchFamily="34" charset="0"/>
                <a:cs typeface="Calibri" pitchFamily="34" charset="0"/>
              </a:rPr>
              <a:t>cả</a:t>
            </a:r>
            <a:r>
              <a:rPr lang="en-US" sz="2400" dirty="0">
                <a:latin typeface="Calibri" pitchFamily="34" charset="0"/>
                <a:cs typeface="Calibri" pitchFamily="34" charset="0"/>
              </a:rPr>
              <a:t> video </a:t>
            </a:r>
            <a:r>
              <a:rPr lang="en-US" sz="2400" dirty="0" err="1" smtClean="0">
                <a:latin typeface="Calibri" pitchFamily="34" charset="0"/>
                <a:cs typeface="Calibri" pitchFamily="34" charset="0"/>
              </a:rPr>
              <a:t>nữa</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a:latin typeface="Calibri" pitchFamily="34" charset="0"/>
                <a:cs typeface="Calibri" pitchFamily="34" charset="0"/>
              </a:rPr>
              <a:t>RTP làm việc chuyển các gói dữ liệu thoại cũng trên hai </a:t>
            </a:r>
            <a:r>
              <a:rPr lang="vi-VN" sz="2400" dirty="0" smtClean="0">
                <a:latin typeface="Calibri" pitchFamily="34" charset="0"/>
                <a:cs typeface="Calibri" pitchFamily="34" charset="0"/>
              </a:rPr>
              <a:t>hướng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nhận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và</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phát</a:t>
            </a:r>
            <a:endParaRPr lang="en-US" sz="2400" dirty="0">
              <a:latin typeface="Calibri" pitchFamily="34" charset="0"/>
              <a:cs typeface="Calibri" pitchFamily="34" charset="0"/>
            </a:endParaRPr>
          </a:p>
        </p:txBody>
      </p:sp>
      <p:sp>
        <p:nvSpPr>
          <p:cNvPr id="12" name="Rectangle 11"/>
          <p:cNvSpPr/>
          <p:nvPr/>
        </p:nvSpPr>
        <p:spPr>
          <a:xfrm>
            <a:off x="2068799" y="5364647"/>
            <a:ext cx="8229753" cy="830997"/>
          </a:xfrm>
          <a:prstGeom prst="rect">
            <a:avLst/>
          </a:prstGeom>
        </p:spPr>
        <p:txBody>
          <a:bodyPr wrap="none">
            <a:spAutoFit/>
          </a:bodyPr>
          <a:lstStyle/>
          <a:p>
            <a:r>
              <a:rPr lang="en-US" sz="2400" dirty="0"/>
              <a:t>IAX - Inter Asterisk </a:t>
            </a:r>
            <a:r>
              <a:rPr lang="en-US" sz="2400" dirty="0" smtClean="0"/>
              <a:t>Exchange</a:t>
            </a:r>
          </a:p>
          <a:p>
            <a:pPr marL="342900" indent="-342900">
              <a:buFont typeface="Courier New" pitchFamily="49" charset="0"/>
              <a:buChar char="o"/>
            </a:pPr>
            <a:r>
              <a:rPr lang="en-US" sz="2400" dirty="0"/>
              <a:t>IAX </a:t>
            </a:r>
            <a:r>
              <a:rPr lang="en-US" sz="2400" dirty="0" err="1"/>
              <a:t>chuyển</a:t>
            </a:r>
            <a:r>
              <a:rPr lang="en-US" sz="2400" dirty="0"/>
              <a:t> </a:t>
            </a:r>
            <a:r>
              <a:rPr lang="en-US" sz="2400" dirty="0" err="1"/>
              <a:t>tải</a:t>
            </a:r>
            <a:r>
              <a:rPr lang="en-US" sz="2400" dirty="0"/>
              <a:t> </a:t>
            </a:r>
            <a:r>
              <a:rPr lang="en-US" sz="2400" dirty="0" err="1"/>
              <a:t>thoại</a:t>
            </a:r>
            <a:r>
              <a:rPr lang="en-US" sz="2400" dirty="0"/>
              <a:t> </a:t>
            </a:r>
            <a:r>
              <a:rPr lang="en-US" sz="2400" dirty="0" err="1"/>
              <a:t>và</a:t>
            </a:r>
            <a:r>
              <a:rPr lang="en-US" sz="2400" dirty="0"/>
              <a:t> </a:t>
            </a:r>
            <a:r>
              <a:rPr lang="en-US" sz="2400" dirty="0" err="1"/>
              <a:t>báo</a:t>
            </a:r>
            <a:r>
              <a:rPr lang="en-US" sz="2400" dirty="0"/>
              <a:t> </a:t>
            </a:r>
            <a:r>
              <a:rPr lang="en-US" sz="2400" dirty="0" err="1"/>
              <a:t>hiệu</a:t>
            </a:r>
            <a:r>
              <a:rPr lang="en-US" sz="2400" dirty="0"/>
              <a:t> </a:t>
            </a:r>
            <a:r>
              <a:rPr lang="en-US" sz="2400" dirty="0" err="1"/>
              <a:t>trên</a:t>
            </a:r>
            <a:r>
              <a:rPr lang="en-US" sz="2400" dirty="0"/>
              <a:t> </a:t>
            </a:r>
            <a:r>
              <a:rPr lang="en-US" sz="2400" dirty="0" err="1"/>
              <a:t>cùng</a:t>
            </a:r>
            <a:r>
              <a:rPr lang="en-US" sz="2400" dirty="0"/>
              <a:t> </a:t>
            </a:r>
            <a:r>
              <a:rPr lang="en-US" sz="2400" dirty="0" err="1"/>
              <a:t>một</a:t>
            </a:r>
            <a:r>
              <a:rPr lang="en-US" sz="2400" dirty="0"/>
              <a:t> </a:t>
            </a:r>
            <a:r>
              <a:rPr lang="en-US" sz="2400" dirty="0" err="1"/>
              <a:t>kênh</a:t>
            </a:r>
            <a:r>
              <a:rPr lang="en-US" sz="2400" dirty="0"/>
              <a:t> (in band)</a:t>
            </a:r>
          </a:p>
        </p:txBody>
      </p:sp>
    </p:spTree>
    <p:extLst>
      <p:ext uri="{BB962C8B-B14F-4D97-AF65-F5344CB8AC3E}">
        <p14:creationId xmlns:p14="http://schemas.microsoft.com/office/powerpoint/2010/main" val="5403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4205" y="423860"/>
            <a:ext cx="2286010" cy="584775"/>
          </a:xfrm>
          <a:prstGeom prst="rect">
            <a:avLst/>
          </a:prstGeom>
        </p:spPr>
        <p:txBody>
          <a:bodyPr wrap="none">
            <a:spAutoFit/>
          </a:bodyPr>
          <a:lstStyle/>
          <a:p>
            <a:r>
              <a:rPr lang="en-US" sz="3200" dirty="0" err="1">
                <a:latin typeface="Calibri" pitchFamily="34" charset="0"/>
                <a:cs typeface="Calibri" pitchFamily="34" charset="0"/>
              </a:rPr>
              <a:t>Thiết</a:t>
            </a:r>
            <a:r>
              <a:rPr lang="en-US" sz="3200" dirty="0">
                <a:latin typeface="Calibri" pitchFamily="34" charset="0"/>
                <a:cs typeface="Calibri" pitchFamily="34" charset="0"/>
              </a:rPr>
              <a:t> </a:t>
            </a:r>
            <a:r>
              <a:rPr lang="en-US" sz="3200" dirty="0" err="1">
                <a:latin typeface="Calibri" pitchFamily="34" charset="0"/>
                <a:cs typeface="Calibri" pitchFamily="34" charset="0"/>
              </a:rPr>
              <a:t>Bị</a:t>
            </a:r>
            <a:r>
              <a:rPr lang="en-US" sz="3200" dirty="0">
                <a:latin typeface="Calibri" pitchFamily="34" charset="0"/>
                <a:cs typeface="Calibri" pitchFamily="34" charset="0"/>
              </a:rPr>
              <a:t> VoIP</a:t>
            </a:r>
          </a:p>
        </p:txBody>
      </p:sp>
      <p:sp>
        <p:nvSpPr>
          <p:cNvPr id="7" name="Rectangle 6"/>
          <p:cNvSpPr/>
          <p:nvPr/>
        </p:nvSpPr>
        <p:spPr>
          <a:xfrm>
            <a:off x="0" y="2846231"/>
            <a:ext cx="12192000" cy="40117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64655" y="2064302"/>
            <a:ext cx="1287532" cy="461665"/>
          </a:xfrm>
          <a:prstGeom prst="rect">
            <a:avLst/>
          </a:prstGeom>
          <a:solidFill>
            <a:schemeClr val="bg1"/>
          </a:solidFill>
        </p:spPr>
        <p:txBody>
          <a:bodyPr wrap="none">
            <a:spAutoFit/>
          </a:bodyPr>
          <a:lstStyle/>
          <a:p>
            <a:r>
              <a:rPr lang="en-US" sz="2400" dirty="0">
                <a:latin typeface="Calibri" pitchFamily="34" charset="0"/>
                <a:cs typeface="Calibri" pitchFamily="34" charset="0"/>
              </a:rPr>
              <a:t>IP Phone</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98" y="3660781"/>
            <a:ext cx="30575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7240520" y="2060197"/>
            <a:ext cx="1486304" cy="461665"/>
          </a:xfrm>
          <a:prstGeom prst="rect">
            <a:avLst/>
          </a:prstGeom>
          <a:solidFill>
            <a:schemeClr val="bg1"/>
          </a:solidFill>
        </p:spPr>
        <p:txBody>
          <a:bodyPr wrap="none">
            <a:spAutoFit/>
          </a:bodyPr>
          <a:lstStyle/>
          <a:p>
            <a:r>
              <a:rPr lang="en-US" sz="2400" dirty="0">
                <a:latin typeface="Calibri" pitchFamily="34" charset="0"/>
                <a:cs typeface="Calibri" pitchFamily="34" charset="0"/>
              </a:rPr>
              <a:t>Softphone</a:t>
            </a:r>
          </a:p>
        </p:txBody>
      </p:sp>
      <p:pic>
        <p:nvPicPr>
          <p:cNvPr id="14" name="Picture 13"/>
          <p:cNvPicPr/>
          <p:nvPr/>
        </p:nvPicPr>
        <p:blipFill>
          <a:blip r:embed="rId3"/>
          <a:stretch>
            <a:fillRect/>
          </a:stretch>
        </p:blipFill>
        <p:spPr>
          <a:xfrm>
            <a:off x="3993698" y="3394081"/>
            <a:ext cx="2867025" cy="3009900"/>
          </a:xfrm>
          <a:prstGeom prst="rect">
            <a:avLst/>
          </a:prstGeom>
        </p:spPr>
      </p:pic>
      <p:pic>
        <p:nvPicPr>
          <p:cNvPr id="15" name="Picture 4" descr="How to configure X-Lite - 4PSA Wi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583" y="3409531"/>
            <a:ext cx="4990747" cy="299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1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37" y="591285"/>
            <a:ext cx="2286010" cy="584775"/>
          </a:xfrm>
          <a:prstGeom prst="rect">
            <a:avLst/>
          </a:prstGeom>
        </p:spPr>
        <p:txBody>
          <a:bodyPr wrap="none">
            <a:spAutoFit/>
          </a:bodyPr>
          <a:lstStyle/>
          <a:p>
            <a:r>
              <a:rPr lang="en-US" sz="3200" dirty="0" err="1">
                <a:latin typeface="Calibri" pitchFamily="34" charset="0"/>
                <a:cs typeface="Calibri" pitchFamily="34" charset="0"/>
              </a:rPr>
              <a:t>Thiết</a:t>
            </a:r>
            <a:r>
              <a:rPr lang="en-US" sz="3200" dirty="0">
                <a:latin typeface="Calibri" pitchFamily="34" charset="0"/>
                <a:cs typeface="Calibri" pitchFamily="34" charset="0"/>
              </a:rPr>
              <a:t> </a:t>
            </a:r>
            <a:r>
              <a:rPr lang="en-US" sz="3200" dirty="0" err="1">
                <a:latin typeface="Calibri" pitchFamily="34" charset="0"/>
                <a:cs typeface="Calibri" pitchFamily="34" charset="0"/>
              </a:rPr>
              <a:t>Bị</a:t>
            </a:r>
            <a:r>
              <a:rPr lang="en-US" sz="3200" dirty="0">
                <a:latin typeface="Calibri" pitchFamily="34" charset="0"/>
                <a:cs typeface="Calibri" pitchFamily="34" charset="0"/>
              </a:rPr>
              <a:t> VoIP</a:t>
            </a:r>
          </a:p>
        </p:txBody>
      </p:sp>
      <p:sp>
        <p:nvSpPr>
          <p:cNvPr id="7" name="Rectangle 6"/>
          <p:cNvSpPr/>
          <p:nvPr/>
        </p:nvSpPr>
        <p:spPr>
          <a:xfrm>
            <a:off x="5898524" y="1"/>
            <a:ext cx="629347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4937" y="1355964"/>
            <a:ext cx="3081677" cy="461665"/>
          </a:xfrm>
          <a:prstGeom prst="rect">
            <a:avLst/>
          </a:prstGeom>
          <a:solidFill>
            <a:schemeClr val="bg1"/>
          </a:solidFill>
        </p:spPr>
        <p:txBody>
          <a:bodyPr wrap="none">
            <a:spAutoFit/>
          </a:bodyPr>
          <a:lstStyle/>
          <a:p>
            <a:r>
              <a:rPr lang="en-US" sz="2400" dirty="0"/>
              <a:t>Card </a:t>
            </a:r>
            <a:r>
              <a:rPr lang="en-US" sz="2400" dirty="0" err="1"/>
              <a:t>giao</a:t>
            </a:r>
            <a:r>
              <a:rPr lang="en-US" sz="2400" dirty="0"/>
              <a:t> </a:t>
            </a:r>
            <a:r>
              <a:rPr lang="en-US" sz="2400" dirty="0" err="1"/>
              <a:t>tiếp</a:t>
            </a:r>
            <a:r>
              <a:rPr lang="en-US" sz="2400" dirty="0"/>
              <a:t> </a:t>
            </a:r>
            <a:r>
              <a:rPr lang="en-US" sz="2400" dirty="0" err="1"/>
              <a:t>với</a:t>
            </a:r>
            <a:r>
              <a:rPr lang="en-US" sz="2400" dirty="0"/>
              <a:t> PSTN</a:t>
            </a:r>
            <a:endParaRPr lang="en-US" sz="2400" dirty="0">
              <a:latin typeface="Calibri" pitchFamily="34" charset="0"/>
              <a:cs typeface="Calibri" pitchFamily="34" charset="0"/>
            </a:endParaRPr>
          </a:p>
        </p:txBody>
      </p:sp>
      <p:pic>
        <p:nvPicPr>
          <p:cNvPr id="2052" name="Picture 4" descr="Digium TDM22B 2 FXO 2 FX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025" y="770982"/>
            <a:ext cx="3526684" cy="564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133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37" y="591285"/>
            <a:ext cx="2286010" cy="584775"/>
          </a:xfrm>
          <a:prstGeom prst="rect">
            <a:avLst/>
          </a:prstGeom>
        </p:spPr>
        <p:txBody>
          <a:bodyPr wrap="none">
            <a:spAutoFit/>
          </a:bodyPr>
          <a:lstStyle/>
          <a:p>
            <a:r>
              <a:rPr lang="en-US" sz="3200" dirty="0" err="1">
                <a:latin typeface="Calibri" pitchFamily="34" charset="0"/>
                <a:cs typeface="Calibri" pitchFamily="34" charset="0"/>
              </a:rPr>
              <a:t>Thiết</a:t>
            </a:r>
            <a:r>
              <a:rPr lang="en-US" sz="3200" dirty="0">
                <a:latin typeface="Calibri" pitchFamily="34" charset="0"/>
                <a:cs typeface="Calibri" pitchFamily="34" charset="0"/>
              </a:rPr>
              <a:t> </a:t>
            </a:r>
            <a:r>
              <a:rPr lang="en-US" sz="3200" dirty="0" err="1">
                <a:latin typeface="Calibri" pitchFamily="34" charset="0"/>
                <a:cs typeface="Calibri" pitchFamily="34" charset="0"/>
              </a:rPr>
              <a:t>Bị</a:t>
            </a:r>
            <a:r>
              <a:rPr lang="en-US" sz="3200" dirty="0">
                <a:latin typeface="Calibri" pitchFamily="34" charset="0"/>
                <a:cs typeface="Calibri" pitchFamily="34" charset="0"/>
              </a:rPr>
              <a:t> VoIP</a:t>
            </a:r>
          </a:p>
        </p:txBody>
      </p:sp>
      <p:sp>
        <p:nvSpPr>
          <p:cNvPr id="7" name="Rectangle 6"/>
          <p:cNvSpPr/>
          <p:nvPr/>
        </p:nvSpPr>
        <p:spPr>
          <a:xfrm>
            <a:off x="5898524" y="1"/>
            <a:ext cx="629347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4937" y="1355964"/>
            <a:ext cx="4188967" cy="461665"/>
          </a:xfrm>
          <a:prstGeom prst="rect">
            <a:avLst/>
          </a:prstGeom>
          <a:solidFill>
            <a:schemeClr val="bg1"/>
          </a:solidFill>
        </p:spPr>
        <p:txBody>
          <a:bodyPr wrap="none">
            <a:spAutoFit/>
          </a:bodyPr>
          <a:lstStyle/>
          <a:p>
            <a:r>
              <a:rPr lang="en-US" sz="2400" dirty="0"/>
              <a:t>ATA - Analog Telephone Adapter</a:t>
            </a:r>
            <a:endParaRPr lang="en-US" sz="2400" dirty="0">
              <a:latin typeface="Calibri" pitchFamily="34" charset="0"/>
              <a:cs typeface="Calibri" pitchFamily="34" charset="0"/>
            </a:endParaRPr>
          </a:p>
        </p:txBody>
      </p:sp>
      <p:pic>
        <p:nvPicPr>
          <p:cNvPr id="6" name="Picture 5" descr="Thiết bị ATA 8 cổng"/>
          <p:cNvPicPr/>
          <p:nvPr/>
        </p:nvPicPr>
        <p:blipFill>
          <a:blip r:embed="rId2">
            <a:extLst>
              <a:ext uri="{28A0092B-C50C-407E-A947-70E740481C1C}">
                <a14:useLocalDpi xmlns:a14="http://schemas.microsoft.com/office/drawing/2010/main" val="0"/>
              </a:ext>
            </a:extLst>
          </a:blip>
          <a:srcRect/>
          <a:stretch>
            <a:fillRect/>
          </a:stretch>
        </p:blipFill>
        <p:spPr bwMode="auto">
          <a:xfrm>
            <a:off x="6895344" y="1176052"/>
            <a:ext cx="4505898" cy="4505898"/>
          </a:xfrm>
          <a:prstGeom prst="rect">
            <a:avLst/>
          </a:prstGeom>
          <a:noFill/>
          <a:ln>
            <a:noFill/>
          </a:ln>
        </p:spPr>
      </p:pic>
    </p:spTree>
    <p:extLst>
      <p:ext uri="{BB962C8B-B14F-4D97-AF65-F5344CB8AC3E}">
        <p14:creationId xmlns:p14="http://schemas.microsoft.com/office/powerpoint/2010/main" val="2081412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571222" cy="584775"/>
          </a:xfrm>
          <a:prstGeom prst="rect">
            <a:avLst/>
          </a:prstGeom>
          <a:noFill/>
        </p:spPr>
        <p:txBody>
          <a:bodyPr wrap="square" rtlCol="0">
            <a:spAutoFit/>
          </a:bodyPr>
          <a:lstStyle/>
          <a:p>
            <a:r>
              <a:rPr lang="en-US" sz="3200" b="1" dirty="0" smtClean="0"/>
              <a:t>Codecs</a:t>
            </a:r>
            <a:endParaRPr lang="en-US" sz="3200" b="1" dirty="0"/>
          </a:p>
        </p:txBody>
      </p:sp>
      <p:cxnSp>
        <p:nvCxnSpPr>
          <p:cNvPr id="6" name="Straight Connector 5"/>
          <p:cNvCxnSpPr/>
          <p:nvPr/>
        </p:nvCxnSpPr>
        <p:spPr>
          <a:xfrm>
            <a:off x="2253803" y="1164324"/>
            <a:ext cx="0" cy="4489501"/>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0" y="3276148"/>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27" y="3106109"/>
            <a:ext cx="8669629" cy="830997"/>
          </a:xfrm>
          <a:prstGeom prst="rect">
            <a:avLst/>
          </a:prstGeom>
          <a:noFill/>
        </p:spPr>
        <p:txBody>
          <a:bodyPr wrap="square" rtlCol="0">
            <a:spAutoFit/>
          </a:bodyPr>
          <a:lstStyle/>
          <a:p>
            <a:r>
              <a:rPr lang="en-US" sz="2400" dirty="0" smtClean="0">
                <a:latin typeface="Calibri" pitchFamily="34" charset="0"/>
                <a:cs typeface="Calibri" pitchFamily="34" charset="0"/>
              </a:rPr>
              <a:t>T</a:t>
            </a:r>
            <a:r>
              <a:rPr lang="vi-VN" sz="2400" dirty="0" smtClean="0">
                <a:latin typeface="Calibri" pitchFamily="34" charset="0"/>
                <a:cs typeface="Calibri" pitchFamily="34" charset="0"/>
              </a:rPr>
              <a:t>huật </a:t>
            </a:r>
            <a:r>
              <a:rPr lang="vi-VN" sz="2400" dirty="0">
                <a:latin typeface="Calibri" pitchFamily="34" charset="0"/>
                <a:cs typeface="Calibri" pitchFamily="34" charset="0"/>
              </a:rPr>
              <a:t>toán codec để thực hiện chuyển đổi tín hiệu analog sang tín hiệu số dạng nhị phân (0,1) như G711, GSM, G729…</a:t>
            </a:r>
            <a:endParaRPr lang="en-US" sz="2400" b="1" dirty="0">
              <a:latin typeface="Calibri" pitchFamily="34" charset="0"/>
              <a:cs typeface="Calibri" pitchFamily="34" charset="0"/>
            </a:endParaRPr>
          </a:p>
        </p:txBody>
      </p:sp>
      <p:sp>
        <p:nvSpPr>
          <p:cNvPr id="9" name="Oval 8"/>
          <p:cNvSpPr/>
          <p:nvPr/>
        </p:nvSpPr>
        <p:spPr>
          <a:xfrm>
            <a:off x="2112129" y="4778235"/>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3" y="1730685"/>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8" y="1559884"/>
            <a:ext cx="8669629" cy="830997"/>
          </a:xfrm>
          <a:prstGeom prst="rect">
            <a:avLst/>
          </a:prstGeom>
          <a:noFill/>
        </p:spPr>
        <p:txBody>
          <a:bodyPr wrap="square" rtlCol="0">
            <a:spAutoFit/>
          </a:bodyPr>
          <a:lstStyle/>
          <a:p>
            <a:r>
              <a:rPr lang="en-US" sz="2400" dirty="0" smtClean="0">
                <a:latin typeface="Calibri" pitchFamily="34" charset="0"/>
                <a:cs typeface="Calibri" pitchFamily="34" charset="0"/>
              </a:rPr>
              <a:t>M</a:t>
            </a:r>
            <a:r>
              <a:rPr lang="vi-VN" sz="2400" dirty="0" smtClean="0">
                <a:latin typeface="Calibri" pitchFamily="34" charset="0"/>
                <a:cs typeface="Calibri" pitchFamily="34" charset="0"/>
              </a:rPr>
              <a:t>ột </a:t>
            </a:r>
            <a:r>
              <a:rPr lang="vi-VN" sz="2400" dirty="0">
                <a:latin typeface="Calibri" pitchFamily="34" charset="0"/>
                <a:cs typeface="Calibri" pitchFamily="34" charset="0"/>
              </a:rPr>
              <a:t>tập các quy luật được sử dụng để chuyển đổi các tín hiệu thoại dạng Analog sang tín hiệu số và ngược lại.</a:t>
            </a:r>
            <a:endParaRPr lang="en-US" sz="2400" b="1" dirty="0">
              <a:latin typeface="Calibri" pitchFamily="34" charset="0"/>
              <a:cs typeface="Calibri" pitchFamily="34" charset="0"/>
            </a:endParaRPr>
          </a:p>
        </p:txBody>
      </p:sp>
      <p:sp>
        <p:nvSpPr>
          <p:cNvPr id="12" name="TextBox 11"/>
          <p:cNvSpPr txBox="1"/>
          <p:nvPr/>
        </p:nvSpPr>
        <p:spPr>
          <a:xfrm>
            <a:off x="2509228" y="4720278"/>
            <a:ext cx="8141598" cy="461665"/>
          </a:xfrm>
          <a:prstGeom prst="rect">
            <a:avLst/>
          </a:prstGeom>
          <a:noFill/>
        </p:spPr>
        <p:txBody>
          <a:bodyPr wrap="square" rtlCol="0">
            <a:spAutoFit/>
          </a:bodyPr>
          <a:lstStyle/>
          <a:p>
            <a:r>
              <a:rPr lang="en-US" sz="2400" dirty="0"/>
              <a:t>G729 </a:t>
            </a:r>
            <a:r>
              <a:rPr lang="en-US" sz="2400" dirty="0" err="1"/>
              <a:t>là</a:t>
            </a:r>
            <a:r>
              <a:rPr lang="en-US" sz="2400" dirty="0"/>
              <a:t> </a:t>
            </a:r>
            <a:r>
              <a:rPr lang="en-US" sz="2400" dirty="0" err="1"/>
              <a:t>thuật</a:t>
            </a:r>
            <a:r>
              <a:rPr lang="en-US" sz="2400" dirty="0"/>
              <a:t> </a:t>
            </a:r>
            <a:r>
              <a:rPr lang="en-US" sz="2400" dirty="0" err="1"/>
              <a:t>toán</a:t>
            </a:r>
            <a:r>
              <a:rPr lang="en-US" sz="2400" dirty="0"/>
              <a:t> codec </a:t>
            </a:r>
            <a:r>
              <a:rPr lang="en-US" sz="2400" dirty="0" err="1"/>
              <a:t>tốt</a:t>
            </a:r>
            <a:r>
              <a:rPr lang="en-US" sz="2400" dirty="0"/>
              <a:t> </a:t>
            </a:r>
            <a:r>
              <a:rPr lang="en-US" sz="2400" dirty="0" err="1"/>
              <a:t>nhất</a:t>
            </a:r>
            <a:r>
              <a:rPr lang="en-US" sz="2400" dirty="0"/>
              <a:t> </a:t>
            </a:r>
            <a:r>
              <a:rPr lang="en-US" sz="2400" dirty="0" err="1"/>
              <a:t>hiện</a:t>
            </a:r>
            <a:r>
              <a:rPr lang="en-US" sz="2400" dirty="0"/>
              <a:t> nay </a:t>
            </a:r>
            <a:r>
              <a:rPr lang="en-US" sz="2400" dirty="0" err="1"/>
              <a:t>trong</a:t>
            </a:r>
            <a:r>
              <a:rPr lang="en-US" sz="2400" dirty="0"/>
              <a:t> </a:t>
            </a:r>
            <a:r>
              <a:rPr lang="en-US" sz="2400" dirty="0" err="1"/>
              <a:t>hệ</a:t>
            </a:r>
            <a:r>
              <a:rPr lang="en-US" sz="2400" dirty="0"/>
              <a:t> </a:t>
            </a:r>
            <a:r>
              <a:rPr lang="en-US" sz="2400" dirty="0" err="1"/>
              <a:t>thống</a:t>
            </a:r>
            <a:r>
              <a:rPr lang="en-US" sz="2400" dirty="0"/>
              <a:t> VoIP</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90505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571222" cy="584775"/>
          </a:xfrm>
          <a:prstGeom prst="rect">
            <a:avLst/>
          </a:prstGeom>
          <a:noFill/>
        </p:spPr>
        <p:txBody>
          <a:bodyPr wrap="square" rtlCol="0">
            <a:spAutoFit/>
          </a:bodyPr>
          <a:lstStyle/>
          <a:p>
            <a:r>
              <a:rPr lang="en-US" sz="3200" b="1" dirty="0" err="1" smtClean="0"/>
              <a:t>QoS</a:t>
            </a:r>
            <a:endParaRPr lang="en-US" sz="3200" b="1" dirty="0"/>
          </a:p>
        </p:txBody>
      </p:sp>
      <p:cxnSp>
        <p:nvCxnSpPr>
          <p:cNvPr id="6" name="Straight Connector 5"/>
          <p:cNvCxnSpPr/>
          <p:nvPr/>
        </p:nvCxnSpPr>
        <p:spPr>
          <a:xfrm>
            <a:off x="2253803" y="811586"/>
            <a:ext cx="0" cy="515133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0" y="186508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27" y="1695042"/>
            <a:ext cx="8669629" cy="1938992"/>
          </a:xfrm>
          <a:prstGeom prst="rect">
            <a:avLst/>
          </a:prstGeom>
          <a:noFill/>
        </p:spPr>
        <p:txBody>
          <a:bodyPr wrap="square" rtlCol="0">
            <a:spAutoFit/>
          </a:bodyPr>
          <a:lstStyle/>
          <a:p>
            <a:r>
              <a:rPr lang="en-US" sz="2400" dirty="0" err="1">
                <a:latin typeface="Calibri" pitchFamily="34" charset="0"/>
                <a:cs typeface="Calibri" pitchFamily="34" charset="0"/>
              </a:rPr>
              <a:t>Độ</a:t>
            </a:r>
            <a:r>
              <a:rPr lang="en-US" sz="2400" dirty="0">
                <a:latin typeface="Calibri" pitchFamily="34" charset="0"/>
                <a:cs typeface="Calibri" pitchFamily="34" charset="0"/>
              </a:rPr>
              <a:t> </a:t>
            </a:r>
            <a:r>
              <a:rPr lang="en-US" sz="2400" dirty="0" err="1" smtClean="0">
                <a:latin typeface="Calibri" pitchFamily="34" charset="0"/>
                <a:cs typeface="Calibri" pitchFamily="34" charset="0"/>
              </a:rPr>
              <a:t>trễ</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a:latin typeface="Calibri" pitchFamily="34" charset="0"/>
                <a:cs typeface="Calibri" pitchFamily="34" charset="0"/>
              </a:rPr>
              <a:t>Trễ được định nghĩa là khoảng thời gian tính từ lúc tín hiệu thoại đi từ miệng người nói tới tai người nghe</a:t>
            </a:r>
            <a:r>
              <a:rPr lang="vi-VN"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a:latin typeface="Calibri" pitchFamily="34" charset="0"/>
                <a:cs typeface="Calibri" pitchFamily="34" charset="0"/>
              </a:rPr>
              <a:t>Trễ trên mạng lưới, trễ trên bộ mã hóa giải mã, trễ trong quá trình đóng gói, trễ bộ đệm, trễ xử lý tiếng nói…</a:t>
            </a:r>
            <a:endParaRPr lang="en-US" sz="2400" b="1" dirty="0">
              <a:latin typeface="Calibri" pitchFamily="34" charset="0"/>
              <a:cs typeface="Calibri" pitchFamily="34" charset="0"/>
            </a:endParaRPr>
          </a:p>
        </p:txBody>
      </p:sp>
      <p:sp>
        <p:nvSpPr>
          <p:cNvPr id="9" name="Oval 8"/>
          <p:cNvSpPr/>
          <p:nvPr/>
        </p:nvSpPr>
        <p:spPr>
          <a:xfrm>
            <a:off x="2125013" y="371931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3"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8" y="1233377"/>
            <a:ext cx="8669629" cy="461665"/>
          </a:xfrm>
          <a:prstGeom prst="rect">
            <a:avLst/>
          </a:prstGeom>
          <a:noFill/>
        </p:spPr>
        <p:txBody>
          <a:bodyPr wrap="square" rtlCol="0">
            <a:spAutoFit/>
          </a:bodyPr>
          <a:lstStyle/>
          <a:p>
            <a:r>
              <a:rPr lang="en-US" sz="2400" dirty="0">
                <a:latin typeface="Calibri" pitchFamily="34" charset="0"/>
                <a:cs typeface="Calibri" pitchFamily="34" charset="0"/>
              </a:rPr>
              <a:t>Quality of Service</a:t>
            </a:r>
            <a:endParaRPr lang="en-US" sz="2400" b="1" dirty="0">
              <a:latin typeface="Calibri" pitchFamily="34" charset="0"/>
              <a:cs typeface="Calibri" pitchFamily="34" charset="0"/>
            </a:endParaRPr>
          </a:p>
        </p:txBody>
      </p:sp>
      <p:sp>
        <p:nvSpPr>
          <p:cNvPr id="12" name="TextBox 11"/>
          <p:cNvSpPr txBox="1"/>
          <p:nvPr/>
        </p:nvSpPr>
        <p:spPr>
          <a:xfrm>
            <a:off x="2522112" y="3661354"/>
            <a:ext cx="8141598" cy="1569660"/>
          </a:xfrm>
          <a:prstGeom prst="rect">
            <a:avLst/>
          </a:prstGeom>
          <a:noFill/>
        </p:spPr>
        <p:txBody>
          <a:bodyPr wrap="square" rtlCol="0">
            <a:spAutoFit/>
          </a:bodyPr>
          <a:lstStyle/>
          <a:p>
            <a:r>
              <a:rPr lang="vi-VN" sz="2400" dirty="0">
                <a:latin typeface="Calibri" pitchFamily="34" charset="0"/>
                <a:cs typeface="Calibri" pitchFamily="34" charset="0"/>
              </a:rPr>
              <a:t>Độ </a:t>
            </a:r>
            <a:r>
              <a:rPr lang="vi-VN" sz="2400" dirty="0" smtClean="0">
                <a:latin typeface="Calibri" pitchFamily="34" charset="0"/>
                <a:cs typeface="Calibri" pitchFamily="34" charset="0"/>
              </a:rPr>
              <a:t>trượt</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err="1">
                <a:latin typeface="Calibri" pitchFamily="34" charset="0"/>
                <a:cs typeface="Calibri" pitchFamily="34" charset="0"/>
              </a:rPr>
              <a:t>gói</a:t>
            </a:r>
            <a:r>
              <a:rPr lang="en-US" sz="2400" dirty="0">
                <a:latin typeface="Calibri" pitchFamily="34" charset="0"/>
                <a:cs typeface="Calibri" pitchFamily="34" charset="0"/>
              </a:rPr>
              <a:t> </a:t>
            </a:r>
            <a:r>
              <a:rPr lang="en-US" sz="2400" dirty="0" err="1">
                <a:latin typeface="Calibri" pitchFamily="34" charset="0"/>
                <a:cs typeface="Calibri" pitchFamily="34" charset="0"/>
              </a:rPr>
              <a:t>tín</a:t>
            </a:r>
            <a:r>
              <a:rPr lang="en-US" sz="2400" dirty="0">
                <a:latin typeface="Calibri" pitchFamily="34" charset="0"/>
                <a:cs typeface="Calibri" pitchFamily="34" charset="0"/>
              </a:rPr>
              <a:t> </a:t>
            </a:r>
            <a:r>
              <a:rPr lang="en-US" sz="2400" dirty="0" err="1">
                <a:latin typeface="Calibri" pitchFamily="34" charset="0"/>
                <a:cs typeface="Calibri" pitchFamily="34" charset="0"/>
              </a:rPr>
              <a:t>hiệu</a:t>
            </a:r>
            <a:r>
              <a:rPr lang="en-US" sz="2400" dirty="0">
                <a:latin typeface="Calibri" pitchFamily="34" charset="0"/>
                <a:cs typeface="Calibri" pitchFamily="34" charset="0"/>
              </a:rPr>
              <a:t> </a:t>
            </a:r>
            <a:r>
              <a:rPr lang="en-US" sz="2400" dirty="0" err="1">
                <a:latin typeface="Calibri" pitchFamily="34" charset="0"/>
                <a:cs typeface="Calibri" pitchFamily="34" charset="0"/>
              </a:rPr>
              <a:t>thoại</a:t>
            </a:r>
            <a:r>
              <a:rPr lang="en-US" sz="2400" dirty="0">
                <a:latin typeface="Calibri" pitchFamily="34" charset="0"/>
                <a:cs typeface="Calibri" pitchFamily="34" charset="0"/>
              </a:rPr>
              <a:t> </a:t>
            </a:r>
            <a:r>
              <a:rPr lang="en-US" sz="2400" dirty="0" err="1" smtClean="0">
                <a:latin typeface="Calibri" pitchFamily="34" charset="0"/>
                <a:cs typeface="Calibri" pitchFamily="34" charset="0"/>
              </a:rPr>
              <a:t>trong</a:t>
            </a:r>
            <a:r>
              <a:rPr lang="en-US" sz="2400" dirty="0" smtClean="0">
                <a:latin typeface="Calibri" pitchFamily="34" charset="0"/>
                <a:cs typeface="Calibri" pitchFamily="34" charset="0"/>
              </a:rPr>
              <a:t> </a:t>
            </a:r>
            <a:r>
              <a:rPr lang="vi-VN" sz="2400" dirty="0" smtClean="0">
                <a:latin typeface="Calibri" pitchFamily="34" charset="0"/>
                <a:cs typeface="Calibri" pitchFamily="34" charset="0"/>
              </a:rPr>
              <a:t>quá </a:t>
            </a:r>
            <a:r>
              <a:rPr lang="vi-VN" sz="2400" dirty="0">
                <a:latin typeface="Calibri" pitchFamily="34" charset="0"/>
                <a:cs typeface="Calibri" pitchFamily="34" charset="0"/>
              </a:rPr>
              <a:t>trình truyền từ nguồn đến đích sẽ gặp phải những điều kiện khác nhau trên mạng lưới do đó thường đến đích với những khoảng trễ khác nhau</a:t>
            </a:r>
            <a:endParaRPr lang="en-US" sz="2400" b="1" dirty="0">
              <a:latin typeface="Calibri" pitchFamily="34" charset="0"/>
              <a:cs typeface="Calibri" pitchFamily="34" charset="0"/>
            </a:endParaRPr>
          </a:p>
        </p:txBody>
      </p:sp>
      <p:sp>
        <p:nvSpPr>
          <p:cNvPr id="2" name="Rectangle 1"/>
          <p:cNvSpPr/>
          <p:nvPr/>
        </p:nvSpPr>
        <p:spPr>
          <a:xfrm>
            <a:off x="2522112" y="5231014"/>
            <a:ext cx="5612819" cy="461665"/>
          </a:xfrm>
          <a:prstGeom prst="rect">
            <a:avLst/>
          </a:prstGeom>
        </p:spPr>
        <p:txBody>
          <a:bodyPr wrap="none">
            <a:spAutoFit/>
          </a:bodyPr>
          <a:lstStyle/>
          <a:p>
            <a:r>
              <a:rPr lang="en-US" sz="2400" dirty="0">
                <a:latin typeface="Calibri" pitchFamily="34" charset="0"/>
                <a:cs typeface="Calibri" pitchFamily="34" charset="0"/>
              </a:rPr>
              <a:t>Đ</a:t>
            </a:r>
            <a:r>
              <a:rPr lang="vi-VN" sz="2400" dirty="0" smtClean="0">
                <a:latin typeface="Calibri" pitchFamily="34" charset="0"/>
                <a:cs typeface="Calibri" pitchFamily="34" charset="0"/>
              </a:rPr>
              <a:t>ộ </a:t>
            </a:r>
            <a:r>
              <a:rPr lang="vi-VN" sz="2400" dirty="0">
                <a:latin typeface="Calibri" pitchFamily="34" charset="0"/>
                <a:cs typeface="Calibri" pitchFamily="34" charset="0"/>
              </a:rPr>
              <a:t>mất gói, giới hạn băng thông, tiếng vọng</a:t>
            </a:r>
            <a:endParaRPr lang="en-US" sz="2400" dirty="0">
              <a:latin typeface="Calibri" pitchFamily="34" charset="0"/>
              <a:cs typeface="Calibri" pitchFamily="34" charset="0"/>
            </a:endParaRPr>
          </a:p>
        </p:txBody>
      </p:sp>
      <p:sp>
        <p:nvSpPr>
          <p:cNvPr id="13" name="Oval 12"/>
          <p:cNvSpPr/>
          <p:nvPr/>
        </p:nvSpPr>
        <p:spPr>
          <a:xfrm>
            <a:off x="2125010" y="533949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45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P spid="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ướng Dẫn Chi Tiết Xây Dựng Hệ Thống Tổng Đài Aster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79"/>
            <a:ext cx="12192000" cy="685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869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532586"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03796"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85871" y="1171060"/>
            <a:ext cx="7564192" cy="830997"/>
          </a:xfrm>
          <a:prstGeom prst="rect">
            <a:avLst/>
          </a:prstGeom>
        </p:spPr>
        <p:txBody>
          <a:bodyPr wrap="square">
            <a:spAutoFit/>
          </a:bodyPr>
          <a:lstStyle/>
          <a:p>
            <a:r>
              <a:rPr lang="en-US" sz="2400" dirty="0">
                <a:latin typeface="Calibri" pitchFamily="34" charset="0"/>
                <a:cs typeface="Calibri" pitchFamily="34" charset="0"/>
              </a:rPr>
              <a:t>Asterisk </a:t>
            </a:r>
            <a:r>
              <a:rPr lang="en-US" sz="2400" dirty="0" err="1">
                <a:latin typeface="Calibri" pitchFamily="34" charset="0"/>
                <a:cs typeface="Calibri" pitchFamily="34" charset="0"/>
              </a:rPr>
              <a:t>là</a:t>
            </a:r>
            <a:r>
              <a:rPr lang="en-US" sz="2400" dirty="0">
                <a:latin typeface="Calibri" pitchFamily="34" charset="0"/>
                <a:cs typeface="Calibri" pitchFamily="34" charset="0"/>
              </a:rPr>
              <a:t> </a:t>
            </a:r>
            <a:r>
              <a:rPr lang="en-US" sz="2400" dirty="0" err="1">
                <a:latin typeface="Calibri" pitchFamily="34" charset="0"/>
                <a:cs typeface="Calibri" pitchFamily="34" charset="0"/>
              </a:rPr>
              <a:t>hệ</a:t>
            </a:r>
            <a:r>
              <a:rPr lang="en-US" sz="2400" dirty="0">
                <a:latin typeface="Calibri" pitchFamily="34" charset="0"/>
                <a:cs typeface="Calibri" pitchFamily="34" charset="0"/>
              </a:rPr>
              <a:t> </a:t>
            </a:r>
            <a:r>
              <a:rPr lang="en-US" sz="2400" dirty="0" err="1">
                <a:latin typeface="Calibri" pitchFamily="34" charset="0"/>
                <a:cs typeface="Calibri" pitchFamily="34" charset="0"/>
              </a:rPr>
              <a:t>thống</a:t>
            </a:r>
            <a:r>
              <a:rPr lang="en-US" sz="2400" dirty="0">
                <a:latin typeface="Calibri" pitchFamily="34" charset="0"/>
                <a:cs typeface="Calibri" pitchFamily="34" charset="0"/>
              </a:rPr>
              <a:t> </a:t>
            </a:r>
            <a:r>
              <a:rPr lang="en-US" sz="2400" dirty="0" err="1">
                <a:latin typeface="Calibri" pitchFamily="34" charset="0"/>
                <a:cs typeface="Calibri" pitchFamily="34" charset="0"/>
              </a:rPr>
              <a:t>chuyển</a:t>
            </a:r>
            <a:r>
              <a:rPr lang="en-US" sz="2400" dirty="0">
                <a:latin typeface="Calibri" pitchFamily="34" charset="0"/>
                <a:cs typeface="Calibri" pitchFamily="34" charset="0"/>
              </a:rPr>
              <a:t> </a:t>
            </a:r>
            <a:r>
              <a:rPr lang="en-US" sz="2400" dirty="0" err="1">
                <a:latin typeface="Calibri" pitchFamily="34" charset="0"/>
                <a:cs typeface="Calibri" pitchFamily="34" charset="0"/>
              </a:rPr>
              <a:t>mạch</a:t>
            </a:r>
            <a:r>
              <a:rPr lang="en-US" sz="2400" dirty="0">
                <a:latin typeface="Calibri" pitchFamily="34" charset="0"/>
                <a:cs typeface="Calibri" pitchFamily="34" charset="0"/>
              </a:rPr>
              <a:t> </a:t>
            </a:r>
            <a:r>
              <a:rPr lang="en-US" sz="2400" dirty="0" err="1">
                <a:latin typeface="Calibri" pitchFamily="34" charset="0"/>
                <a:cs typeface="Calibri" pitchFamily="34" charset="0"/>
              </a:rPr>
              <a:t>tích</a:t>
            </a:r>
            <a:r>
              <a:rPr lang="en-US" sz="2400" dirty="0">
                <a:latin typeface="Calibri" pitchFamily="34" charset="0"/>
                <a:cs typeface="Calibri" pitchFamily="34" charset="0"/>
              </a:rPr>
              <a:t> </a:t>
            </a:r>
            <a:r>
              <a:rPr lang="en-US" sz="2400" dirty="0" err="1">
                <a:latin typeface="Calibri" pitchFamily="34" charset="0"/>
                <a:cs typeface="Calibri" pitchFamily="34" charset="0"/>
              </a:rPr>
              <a:t>hợp</a:t>
            </a:r>
            <a:r>
              <a:rPr lang="en-US" sz="2400" dirty="0">
                <a:latin typeface="Calibri" pitchFamily="34" charset="0"/>
                <a:cs typeface="Calibri" pitchFamily="34" charset="0"/>
              </a:rPr>
              <a:t> </a:t>
            </a:r>
            <a:r>
              <a:rPr lang="en-US" sz="2400" dirty="0" err="1">
                <a:latin typeface="Calibri" pitchFamily="34" charset="0"/>
                <a:cs typeface="Calibri" pitchFamily="34" charset="0"/>
              </a:rPr>
              <a:t>vừa</a:t>
            </a:r>
            <a:r>
              <a:rPr lang="en-US" sz="2400" dirty="0">
                <a:latin typeface="Calibri" pitchFamily="34" charset="0"/>
                <a:cs typeface="Calibri" pitchFamily="34" charset="0"/>
              </a:rPr>
              <a:t> </a:t>
            </a:r>
            <a:r>
              <a:rPr lang="en-US" sz="2400" dirty="0" err="1">
                <a:latin typeface="Calibri" pitchFamily="34" charset="0"/>
                <a:cs typeface="Calibri" pitchFamily="34" charset="0"/>
              </a:rPr>
              <a:t>là</a:t>
            </a:r>
            <a:r>
              <a:rPr lang="en-US" sz="2400" dirty="0">
                <a:latin typeface="Calibri" pitchFamily="34" charset="0"/>
                <a:cs typeface="Calibri" pitchFamily="34" charset="0"/>
              </a:rPr>
              <a:t> </a:t>
            </a:r>
            <a:r>
              <a:rPr lang="en-US" sz="2400" dirty="0" err="1">
                <a:latin typeface="Calibri" pitchFamily="34" charset="0"/>
                <a:cs typeface="Calibri" pitchFamily="34" charset="0"/>
              </a:rPr>
              <a:t>công</a:t>
            </a:r>
            <a:r>
              <a:rPr lang="en-US" sz="2400" dirty="0">
                <a:latin typeface="Calibri" pitchFamily="34" charset="0"/>
                <a:cs typeface="Calibri" pitchFamily="34" charset="0"/>
              </a:rPr>
              <a:t> </a:t>
            </a:r>
            <a:r>
              <a:rPr lang="en-US" sz="2400" dirty="0" err="1">
                <a:latin typeface="Calibri" pitchFamily="34" charset="0"/>
                <a:cs typeface="Calibri" pitchFamily="34" charset="0"/>
              </a:rPr>
              <a:t>nghệ</a:t>
            </a:r>
            <a:r>
              <a:rPr lang="en-US" sz="2400" dirty="0">
                <a:latin typeface="Calibri" pitchFamily="34" charset="0"/>
                <a:cs typeface="Calibri" pitchFamily="34" charset="0"/>
              </a:rPr>
              <a:t> </a:t>
            </a:r>
            <a:r>
              <a:rPr lang="en-US" sz="2400" dirty="0" err="1">
                <a:latin typeface="Calibri" pitchFamily="34" charset="0"/>
                <a:cs typeface="Calibri" pitchFamily="34" charset="0"/>
              </a:rPr>
              <a:t>truyền</a:t>
            </a:r>
            <a:r>
              <a:rPr lang="en-US" sz="2400" dirty="0">
                <a:latin typeface="Calibri" pitchFamily="34" charset="0"/>
                <a:cs typeface="Calibri" pitchFamily="34" charset="0"/>
              </a:rPr>
              <a:t> </a:t>
            </a:r>
            <a:r>
              <a:rPr lang="en-US" sz="2400" dirty="0" err="1">
                <a:latin typeface="Calibri" pitchFamily="34" charset="0"/>
                <a:cs typeface="Calibri" pitchFamily="34" charset="0"/>
              </a:rPr>
              <a:t>thống</a:t>
            </a:r>
            <a:r>
              <a:rPr lang="en-US" sz="2400" dirty="0">
                <a:latin typeface="Calibri" pitchFamily="34" charset="0"/>
                <a:cs typeface="Calibri" pitchFamily="34" charset="0"/>
              </a:rPr>
              <a:t> TDM </a:t>
            </a:r>
            <a:r>
              <a:rPr lang="en-US" sz="2400" dirty="0" err="1">
                <a:latin typeface="Calibri" pitchFamily="34" charset="0"/>
                <a:cs typeface="Calibri" pitchFamily="34" charset="0"/>
              </a:rPr>
              <a:t>vừa</a:t>
            </a:r>
            <a:r>
              <a:rPr lang="en-US" sz="2400" dirty="0">
                <a:latin typeface="Calibri" pitchFamily="34" charset="0"/>
                <a:cs typeface="Calibri" pitchFamily="34" charset="0"/>
              </a:rPr>
              <a:t> </a:t>
            </a:r>
            <a:r>
              <a:rPr lang="en-US" sz="2400" dirty="0" err="1">
                <a:latin typeface="Calibri" pitchFamily="34" charset="0"/>
                <a:cs typeface="Calibri" pitchFamily="34" charset="0"/>
              </a:rPr>
              <a:t>là</a:t>
            </a:r>
            <a:r>
              <a:rPr lang="en-US" sz="2400" dirty="0">
                <a:latin typeface="Calibri" pitchFamily="34" charset="0"/>
                <a:cs typeface="Calibri" pitchFamily="34" charset="0"/>
              </a:rPr>
              <a:t> </a:t>
            </a:r>
            <a:r>
              <a:rPr lang="en-US" sz="2400" dirty="0" err="1">
                <a:latin typeface="Calibri" pitchFamily="34" charset="0"/>
                <a:cs typeface="Calibri" pitchFamily="34" charset="0"/>
              </a:rPr>
              <a:t>chuyển</a:t>
            </a:r>
            <a:r>
              <a:rPr lang="en-US" sz="2400" dirty="0">
                <a:latin typeface="Calibri" pitchFamily="34" charset="0"/>
                <a:cs typeface="Calibri" pitchFamily="34" charset="0"/>
              </a:rPr>
              <a:t> </a:t>
            </a:r>
            <a:r>
              <a:rPr lang="en-US" sz="2400" dirty="0" err="1">
                <a:latin typeface="Calibri" pitchFamily="34" charset="0"/>
                <a:cs typeface="Calibri" pitchFamily="34" charset="0"/>
              </a:rPr>
              <a:t>mạch</a:t>
            </a:r>
            <a:r>
              <a:rPr lang="en-US" sz="2400" dirty="0">
                <a:latin typeface="Calibri" pitchFamily="34" charset="0"/>
                <a:cs typeface="Calibri" pitchFamily="34" charset="0"/>
              </a:rPr>
              <a:t> VoIP</a:t>
            </a:r>
          </a:p>
        </p:txBody>
      </p:sp>
      <p:sp>
        <p:nvSpPr>
          <p:cNvPr id="6" name="Rectangle 5"/>
          <p:cNvSpPr/>
          <p:nvPr/>
        </p:nvSpPr>
        <p:spPr>
          <a:xfrm>
            <a:off x="1785871" y="2395838"/>
            <a:ext cx="7564192" cy="830997"/>
          </a:xfrm>
          <a:prstGeom prst="rect">
            <a:avLst/>
          </a:prstGeom>
        </p:spPr>
        <p:txBody>
          <a:bodyPr wrap="square">
            <a:spAutoFit/>
          </a:bodyPr>
          <a:lstStyle/>
          <a:p>
            <a:r>
              <a:rPr lang="en-US" sz="2400" dirty="0" smtClean="0">
                <a:latin typeface="Calibri" pitchFamily="34" charset="0"/>
                <a:cs typeface="Calibri" pitchFamily="34" charset="0"/>
              </a:rPr>
              <a:t>P</a:t>
            </a:r>
            <a:r>
              <a:rPr lang="vi-VN" sz="2400" dirty="0" smtClean="0">
                <a:latin typeface="Calibri" pitchFamily="34" charset="0"/>
                <a:cs typeface="Calibri" pitchFamily="34" charset="0"/>
              </a:rPr>
              <a:t>hần </a:t>
            </a:r>
            <a:r>
              <a:rPr lang="vi-VN" sz="2400" dirty="0">
                <a:latin typeface="Calibri" pitchFamily="34" charset="0"/>
                <a:cs typeface="Calibri" pitchFamily="34" charset="0"/>
              </a:rPr>
              <a:t>mềm nguồn mở được viết bằng ngôn ngữ C chạy trên hệ điều hành Linux</a:t>
            </a:r>
            <a:endParaRPr lang="en-US" sz="2400" dirty="0">
              <a:latin typeface="Calibri" pitchFamily="34" charset="0"/>
              <a:cs typeface="Calibri" pitchFamily="34" charset="0"/>
            </a:endParaRPr>
          </a:p>
        </p:txBody>
      </p:sp>
      <p:sp>
        <p:nvSpPr>
          <p:cNvPr id="7" name="Oval 6"/>
          <p:cNvSpPr/>
          <p:nvPr/>
        </p:nvSpPr>
        <p:spPr>
          <a:xfrm>
            <a:off x="1403796" y="2560510"/>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5871" y="3342678"/>
            <a:ext cx="7770254" cy="1200329"/>
          </a:xfrm>
          <a:prstGeom prst="rect">
            <a:avLst/>
          </a:prstGeom>
        </p:spPr>
        <p:txBody>
          <a:bodyPr wrap="square">
            <a:spAutoFit/>
          </a:bodyPr>
          <a:lstStyle/>
          <a:p>
            <a:r>
              <a:rPr lang="en-US" sz="2400" dirty="0">
                <a:latin typeface="Calibri" pitchFamily="34" charset="0"/>
                <a:cs typeface="Calibri" pitchFamily="34" charset="0"/>
              </a:rPr>
              <a:t>Đ</a:t>
            </a:r>
            <a:r>
              <a:rPr lang="vi-VN" sz="2400" dirty="0" smtClean="0">
                <a:latin typeface="Calibri" pitchFamily="34" charset="0"/>
                <a:cs typeface="Calibri" pitchFamily="34" charset="0"/>
              </a:rPr>
              <a:t>em </a:t>
            </a:r>
            <a:r>
              <a:rPr lang="vi-VN" sz="2400" dirty="0">
                <a:latin typeface="Calibri" pitchFamily="34" charset="0"/>
                <a:cs typeface="Calibri" pitchFamily="34" charset="0"/>
              </a:rPr>
              <a:t>đến cho người sử dụng tất cả các tính năng và ứng dụng của hệ thống tổng đài PBX và cung cấp nhiều tính năng mà tổng đài PBX thông thường không có được</a:t>
            </a:r>
            <a:endParaRPr lang="en-US" sz="2400" dirty="0">
              <a:latin typeface="Calibri" pitchFamily="34" charset="0"/>
              <a:cs typeface="Calibri" pitchFamily="34" charset="0"/>
            </a:endParaRPr>
          </a:p>
        </p:txBody>
      </p:sp>
      <p:sp>
        <p:nvSpPr>
          <p:cNvPr id="9" name="Oval 8"/>
          <p:cNvSpPr/>
          <p:nvPr/>
        </p:nvSpPr>
        <p:spPr>
          <a:xfrm>
            <a:off x="1403796" y="3461742"/>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99502" y="454300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85871" y="4543007"/>
            <a:ext cx="7770254" cy="1938992"/>
          </a:xfrm>
          <a:prstGeom prst="rect">
            <a:avLst/>
          </a:prstGeom>
        </p:spPr>
        <p:txBody>
          <a:bodyPr wrap="square">
            <a:spAutoFit/>
          </a:bodyPr>
          <a:lstStyle/>
          <a:p>
            <a:pPr marL="342900" indent="-342900">
              <a:buFont typeface="Courier New" pitchFamily="49" charset="0"/>
              <a:buChar char="o"/>
            </a:pPr>
            <a:r>
              <a:rPr lang="en-US" sz="2400" dirty="0" err="1">
                <a:latin typeface="Calibri" pitchFamily="34" charset="0"/>
                <a:cs typeface="Calibri" pitchFamily="34" charset="0"/>
              </a:rPr>
              <a:t>Hệ</a:t>
            </a:r>
            <a:r>
              <a:rPr lang="en-US" sz="2400" dirty="0">
                <a:latin typeface="Calibri" pitchFamily="34" charset="0"/>
                <a:cs typeface="Calibri" pitchFamily="34" charset="0"/>
              </a:rPr>
              <a:t> </a:t>
            </a:r>
            <a:r>
              <a:rPr lang="en-US" sz="2400" dirty="0" err="1">
                <a:latin typeface="Calibri" pitchFamily="34" charset="0"/>
                <a:cs typeface="Calibri" pitchFamily="34" charset="0"/>
              </a:rPr>
              <a:t>thống</a:t>
            </a:r>
            <a:r>
              <a:rPr lang="en-US" sz="2400" dirty="0">
                <a:latin typeface="Calibri" pitchFamily="34" charset="0"/>
                <a:cs typeface="Calibri" pitchFamily="34" charset="0"/>
              </a:rPr>
              <a:t> </a:t>
            </a:r>
            <a:r>
              <a:rPr lang="en-US" sz="2400" dirty="0" err="1">
                <a:latin typeface="Calibri" pitchFamily="34" charset="0"/>
                <a:cs typeface="Calibri" pitchFamily="34" charset="0"/>
              </a:rPr>
              <a:t>trả</a:t>
            </a:r>
            <a:r>
              <a:rPr lang="en-US" sz="2400" dirty="0">
                <a:latin typeface="Calibri" pitchFamily="34" charset="0"/>
                <a:cs typeface="Calibri" pitchFamily="34" charset="0"/>
              </a:rPr>
              <a:t> </a:t>
            </a:r>
            <a:r>
              <a:rPr lang="en-US" sz="2400" dirty="0" err="1">
                <a:latin typeface="Calibri" pitchFamily="34" charset="0"/>
                <a:cs typeface="Calibri" pitchFamily="34" charset="0"/>
              </a:rPr>
              <a:t>lời</a:t>
            </a:r>
            <a:r>
              <a:rPr lang="en-US" sz="2400" dirty="0">
                <a:latin typeface="Calibri" pitchFamily="34" charset="0"/>
                <a:cs typeface="Calibri" pitchFamily="34" charset="0"/>
              </a:rPr>
              <a:t> </a:t>
            </a:r>
            <a:r>
              <a:rPr lang="en-US" sz="2400" dirty="0" err="1">
                <a:latin typeface="Calibri" pitchFamily="34" charset="0"/>
                <a:cs typeface="Calibri" pitchFamily="34" charset="0"/>
              </a:rPr>
              <a:t>tự</a:t>
            </a:r>
            <a:r>
              <a:rPr lang="en-US" sz="2400" dirty="0">
                <a:latin typeface="Calibri" pitchFamily="34" charset="0"/>
                <a:cs typeface="Calibri" pitchFamily="34" charset="0"/>
              </a:rPr>
              <a:t> </a:t>
            </a:r>
            <a:r>
              <a:rPr lang="en-US" sz="2400" dirty="0" err="1">
                <a:latin typeface="Calibri" pitchFamily="34" charset="0"/>
                <a:cs typeface="Calibri" pitchFamily="34" charset="0"/>
              </a:rPr>
              <a:t>động</a:t>
            </a:r>
            <a:r>
              <a:rPr lang="en-US" sz="2400" dirty="0">
                <a:latin typeface="Calibri" pitchFamily="34" charset="0"/>
                <a:cs typeface="Calibri" pitchFamily="34" charset="0"/>
              </a:rPr>
              <a:t> </a:t>
            </a:r>
            <a:r>
              <a:rPr lang="en-US" sz="2400" dirty="0" smtClean="0">
                <a:latin typeface="Calibri" pitchFamily="34" charset="0"/>
                <a:cs typeface="Calibri" pitchFamily="34" charset="0"/>
              </a:rPr>
              <a:t>IVR</a:t>
            </a:r>
          </a:p>
          <a:p>
            <a:pPr marL="342900" indent="-342900">
              <a:buFont typeface="Courier New" pitchFamily="49" charset="0"/>
              <a:buChar char="o"/>
            </a:pPr>
            <a:r>
              <a:rPr lang="en-US" sz="2400" dirty="0">
                <a:latin typeface="Calibri" pitchFamily="34" charset="0"/>
                <a:cs typeface="Calibri" pitchFamily="34" charset="0"/>
              </a:rPr>
              <a:t>Voice mail ( </a:t>
            </a:r>
            <a:r>
              <a:rPr lang="en-US" sz="2400" dirty="0" err="1">
                <a:latin typeface="Calibri" pitchFamily="34" charset="0"/>
                <a:cs typeface="Calibri" pitchFamily="34" charset="0"/>
              </a:rPr>
              <a:t>hộp</a:t>
            </a:r>
            <a:r>
              <a:rPr lang="en-US" sz="2400" dirty="0">
                <a:latin typeface="Calibri" pitchFamily="34" charset="0"/>
                <a:cs typeface="Calibri" pitchFamily="34" charset="0"/>
              </a:rPr>
              <a:t> </a:t>
            </a:r>
            <a:r>
              <a:rPr lang="en-US" sz="2400" dirty="0" err="1">
                <a:latin typeface="Calibri" pitchFamily="34" charset="0"/>
                <a:cs typeface="Calibri" pitchFamily="34" charset="0"/>
              </a:rPr>
              <a:t>thư</a:t>
            </a:r>
            <a:r>
              <a:rPr lang="en-US" sz="2400" dirty="0">
                <a:latin typeface="Calibri" pitchFamily="34" charset="0"/>
                <a:cs typeface="Calibri" pitchFamily="34" charset="0"/>
              </a:rPr>
              <a:t> </a:t>
            </a:r>
            <a:r>
              <a:rPr lang="en-US" sz="2400" dirty="0" err="1">
                <a:latin typeface="Calibri" pitchFamily="34" charset="0"/>
                <a:cs typeface="Calibri" pitchFamily="34" charset="0"/>
              </a:rPr>
              <a:t>thoại</a:t>
            </a:r>
            <a:r>
              <a:rPr lang="en-US" sz="2400" dirty="0">
                <a:latin typeface="Calibri" pitchFamily="34" charset="0"/>
                <a:cs typeface="Calibri" pitchFamily="34" charset="0"/>
              </a:rPr>
              <a:t> ): </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a:latin typeface="Calibri" pitchFamily="34" charset="0"/>
                <a:cs typeface="Calibri" pitchFamily="34" charset="0"/>
              </a:rPr>
              <a:t>Call Forwarding (</a:t>
            </a:r>
            <a:r>
              <a:rPr lang="en-US" sz="2400" dirty="0" err="1">
                <a:latin typeface="Calibri" pitchFamily="34" charset="0"/>
                <a:cs typeface="Calibri" pitchFamily="34" charset="0"/>
              </a:rPr>
              <a:t>chuyển</a:t>
            </a:r>
            <a:r>
              <a:rPr lang="en-US" sz="2400" dirty="0">
                <a:latin typeface="Calibri" pitchFamily="34" charset="0"/>
                <a:cs typeface="Calibri" pitchFamily="34" charset="0"/>
              </a:rPr>
              <a:t> </a:t>
            </a:r>
            <a:r>
              <a:rPr lang="en-US" sz="2400" dirty="0" err="1">
                <a:latin typeface="Calibri" pitchFamily="34" charset="0"/>
                <a:cs typeface="Calibri" pitchFamily="34" charset="0"/>
              </a:rPr>
              <a:t>cuộc</a:t>
            </a:r>
            <a:r>
              <a:rPr lang="en-US" sz="2400" dirty="0">
                <a:latin typeface="Calibri" pitchFamily="34" charset="0"/>
                <a:cs typeface="Calibri" pitchFamily="34" charset="0"/>
              </a:rPr>
              <a:t> </a:t>
            </a:r>
            <a:r>
              <a:rPr lang="en-US" sz="2400" dirty="0" err="1">
                <a:latin typeface="Calibri" pitchFamily="34" charset="0"/>
                <a:cs typeface="Calibri" pitchFamily="34" charset="0"/>
              </a:rPr>
              <a:t>gọi</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a:latin typeface="Calibri" pitchFamily="34" charset="0"/>
                <a:cs typeface="Calibri" pitchFamily="34" charset="0"/>
              </a:rPr>
              <a:t>Caller ID (</a:t>
            </a:r>
            <a:r>
              <a:rPr lang="en-US" sz="2400" dirty="0" err="1">
                <a:latin typeface="Calibri" pitchFamily="34" charset="0"/>
                <a:cs typeface="Calibri" pitchFamily="34" charset="0"/>
              </a:rPr>
              <a:t>hiển</a:t>
            </a:r>
            <a:r>
              <a:rPr lang="en-US" sz="2400" dirty="0">
                <a:latin typeface="Calibri" pitchFamily="34" charset="0"/>
                <a:cs typeface="Calibri" pitchFamily="34" charset="0"/>
              </a:rPr>
              <a:t> </a:t>
            </a:r>
            <a:r>
              <a:rPr lang="en-US" sz="2400" dirty="0" err="1">
                <a:latin typeface="Calibri" pitchFamily="34" charset="0"/>
                <a:cs typeface="Calibri" pitchFamily="34" charset="0"/>
              </a:rPr>
              <a:t>thị</a:t>
            </a:r>
            <a:r>
              <a:rPr lang="en-US" sz="2400" dirty="0">
                <a:latin typeface="Calibri" pitchFamily="34" charset="0"/>
                <a:cs typeface="Calibri" pitchFamily="34" charset="0"/>
              </a:rPr>
              <a:t> </a:t>
            </a:r>
            <a:r>
              <a:rPr lang="en-US" sz="2400" dirty="0" err="1">
                <a:latin typeface="Calibri" pitchFamily="34" charset="0"/>
                <a:cs typeface="Calibri" pitchFamily="34" charset="0"/>
              </a:rPr>
              <a:t>số</a:t>
            </a:r>
            <a:r>
              <a:rPr lang="en-US" sz="2400" dirty="0">
                <a:latin typeface="Calibri" pitchFamily="34" charset="0"/>
                <a:cs typeface="Calibri" pitchFamily="34" charset="0"/>
              </a:rPr>
              <a:t> </a:t>
            </a:r>
            <a:r>
              <a:rPr lang="en-US" sz="2400" dirty="0" err="1">
                <a:latin typeface="Calibri" pitchFamily="34" charset="0"/>
                <a:cs typeface="Calibri" pitchFamily="34" charset="0"/>
              </a:rPr>
              <a:t>gọi</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a:latin typeface="Calibri" pitchFamily="34" charset="0"/>
                <a:cs typeface="Calibri" pitchFamily="34" charset="0"/>
              </a:rPr>
              <a:t>Time and Date: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07667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P spid="7" grpId="0" animBg="1"/>
      <p:bldP spid="8" grpId="0"/>
      <p:bldP spid="9" grpId="0" animBg="1"/>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File:Trixbox logo.jpg - VoIP.ms Wi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903" y="2617210"/>
            <a:ext cx="7227612" cy="23540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60111" y="1171060"/>
            <a:ext cx="8092225" cy="830997"/>
          </a:xfrm>
          <a:prstGeom prst="rect">
            <a:avLst/>
          </a:prstGeom>
        </p:spPr>
        <p:txBody>
          <a:bodyPr wrap="square">
            <a:spAutoFit/>
          </a:bodyPr>
          <a:lstStyle/>
          <a:p>
            <a:r>
              <a:rPr lang="vi-VN" sz="2400" dirty="0">
                <a:latin typeface="Calibri" pitchFamily="34" charset="0"/>
                <a:cs typeface="Calibri" pitchFamily="34" charset="0"/>
              </a:rPr>
              <a:t>TrixBox là một chương trình mã nguồn mở được xây dựng trên nền hệ điều hành CentOS kết hợp với phần mềm Asterisk</a:t>
            </a:r>
            <a:endParaRPr lang="en-US" sz="2400" dirty="0">
              <a:latin typeface="Calibri" pitchFamily="34" charset="0"/>
              <a:cs typeface="Calibri" pitchFamily="34" charset="0"/>
            </a:endParaRPr>
          </a:p>
        </p:txBody>
      </p:sp>
      <p:cxnSp>
        <p:nvCxnSpPr>
          <p:cNvPr id="6" name="Straight Connector 5"/>
          <p:cNvCxnSpPr/>
          <p:nvPr/>
        </p:nvCxnSpPr>
        <p:spPr>
          <a:xfrm>
            <a:off x="1532586"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403796"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9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748384" y="1200604"/>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619594" y="176973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13730" y="1661249"/>
            <a:ext cx="4408579" cy="1200329"/>
          </a:xfrm>
          <a:prstGeom prst="rect">
            <a:avLst/>
          </a:prstGeom>
        </p:spPr>
        <p:txBody>
          <a:bodyPr wrap="none">
            <a:spAutoFit/>
          </a:bodyPr>
          <a:lstStyle/>
          <a:p>
            <a:r>
              <a:rPr lang="en-US" sz="2400" dirty="0">
                <a:latin typeface="Calibri" pitchFamily="34" charset="0"/>
                <a:cs typeface="Calibri" pitchFamily="34" charset="0"/>
              </a:rPr>
              <a:t>Server </a:t>
            </a:r>
            <a:r>
              <a:rPr lang="en-US" sz="2400" dirty="0" smtClean="0">
                <a:latin typeface="Calibri" pitchFamily="34" charset="0"/>
                <a:cs typeface="Calibri" pitchFamily="34" charset="0"/>
              </a:rPr>
              <a:t>– Asterisk</a:t>
            </a:r>
          </a:p>
          <a:p>
            <a:pPr marL="342900" indent="-342900">
              <a:buFont typeface="Courier New" pitchFamily="49" charset="0"/>
              <a:buChar char="o"/>
            </a:pPr>
            <a:r>
              <a:rPr lang="en-US" sz="2400" dirty="0" err="1"/>
              <a:t>Tạo</a:t>
            </a:r>
            <a:r>
              <a:rPr lang="en-US" sz="2400" dirty="0"/>
              <a:t> extension </a:t>
            </a:r>
            <a:r>
              <a:rPr lang="en-US" sz="2400" dirty="0" err="1"/>
              <a:t>cho</a:t>
            </a:r>
            <a:r>
              <a:rPr lang="en-US" sz="2400" dirty="0"/>
              <a:t> SIP device</a:t>
            </a:r>
            <a:r>
              <a:rPr lang="en-US" sz="2400" dirty="0" smtClean="0"/>
              <a:t>.</a:t>
            </a:r>
          </a:p>
          <a:p>
            <a:pPr marL="342900" indent="-342900">
              <a:buFont typeface="Courier New" pitchFamily="49" charset="0"/>
              <a:buChar char="o"/>
            </a:pPr>
            <a:r>
              <a:rPr lang="en-US" sz="2400" dirty="0"/>
              <a:t>C</a:t>
            </a:r>
            <a:r>
              <a:rPr lang="vi-VN" sz="2400" dirty="0" smtClean="0"/>
              <a:t>ập </a:t>
            </a:r>
            <a:r>
              <a:rPr lang="vi-VN" sz="2400" dirty="0"/>
              <a:t>nhật thay đổi lên server </a:t>
            </a:r>
            <a:endParaRPr lang="en-US" sz="2400" dirty="0">
              <a:latin typeface="Calibri" pitchFamily="34" charset="0"/>
              <a:cs typeface="Calibri" pitchFamily="34" charset="0"/>
            </a:endParaRPr>
          </a:p>
        </p:txBody>
      </p:sp>
      <p:sp>
        <p:nvSpPr>
          <p:cNvPr id="8" name="Oval 7"/>
          <p:cNvSpPr/>
          <p:nvPr/>
        </p:nvSpPr>
        <p:spPr>
          <a:xfrm>
            <a:off x="3606715" y="3396452"/>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037088" y="3287968"/>
            <a:ext cx="4046301" cy="1200329"/>
          </a:xfrm>
          <a:prstGeom prst="rect">
            <a:avLst/>
          </a:prstGeom>
        </p:spPr>
        <p:txBody>
          <a:bodyPr wrap="none">
            <a:spAutoFit/>
          </a:bodyPr>
          <a:lstStyle/>
          <a:p>
            <a:r>
              <a:rPr lang="en-US" sz="2400" dirty="0" smtClean="0"/>
              <a:t>Client</a:t>
            </a:r>
          </a:p>
          <a:p>
            <a:pPr marL="342900" indent="-342900">
              <a:buFont typeface="Courier New" pitchFamily="49" charset="0"/>
              <a:buChar char="o"/>
            </a:pPr>
            <a:r>
              <a:rPr lang="en-US" sz="2400" dirty="0"/>
              <a:t>SIP phone </a:t>
            </a:r>
            <a:r>
              <a:rPr lang="en-US" sz="2400" dirty="0" smtClean="0"/>
              <a:t>: X-lite</a:t>
            </a:r>
          </a:p>
          <a:p>
            <a:pPr marL="342900" indent="-342900">
              <a:buFont typeface="Courier New" pitchFamily="49" charset="0"/>
              <a:buChar char="o"/>
            </a:pPr>
            <a:r>
              <a:rPr lang="en-US" sz="2400" dirty="0"/>
              <a:t>IAX phone : </a:t>
            </a:r>
            <a:r>
              <a:rPr lang="en-US" sz="2400" dirty="0" err="1"/>
              <a:t>sử</a:t>
            </a:r>
            <a:r>
              <a:rPr lang="en-US" sz="2400" dirty="0"/>
              <a:t> </a:t>
            </a:r>
            <a:r>
              <a:rPr lang="en-US" sz="2400" dirty="0" err="1"/>
              <a:t>dụng</a:t>
            </a:r>
            <a:r>
              <a:rPr lang="en-US" sz="2400" dirty="0"/>
              <a:t> IDEFISK</a:t>
            </a:r>
          </a:p>
        </p:txBody>
      </p:sp>
      <p:sp>
        <p:nvSpPr>
          <p:cNvPr id="9" name="TextBox 8"/>
          <p:cNvSpPr txBox="1"/>
          <p:nvPr/>
        </p:nvSpPr>
        <p:spPr>
          <a:xfrm>
            <a:off x="180306" y="471897"/>
            <a:ext cx="3310501" cy="1077218"/>
          </a:xfrm>
          <a:prstGeom prst="rect">
            <a:avLst/>
          </a:prstGeom>
          <a:noFill/>
        </p:spPr>
        <p:txBody>
          <a:bodyPr wrap="square" rtlCol="0">
            <a:spAutoFit/>
          </a:bodyPr>
          <a:lstStyle/>
          <a:p>
            <a:r>
              <a:rPr lang="en-US" sz="3200" b="1" dirty="0" err="1" smtClean="0"/>
              <a:t>Cấu</a:t>
            </a:r>
            <a:r>
              <a:rPr lang="en-US" sz="3200" b="1" dirty="0" smtClean="0"/>
              <a:t> </a:t>
            </a:r>
            <a:r>
              <a:rPr lang="en-US" sz="3200" b="1" dirty="0" err="1" smtClean="0"/>
              <a:t>hình</a:t>
            </a:r>
            <a:r>
              <a:rPr lang="en-US" sz="3200" b="1" dirty="0" smtClean="0"/>
              <a:t> </a:t>
            </a:r>
            <a:r>
              <a:rPr lang="en-US" sz="3200" b="1" dirty="0" err="1" smtClean="0"/>
              <a:t>Giao</a:t>
            </a:r>
            <a:r>
              <a:rPr lang="en-US" sz="3200" b="1" dirty="0" smtClean="0"/>
              <a:t> </a:t>
            </a:r>
            <a:r>
              <a:rPr lang="en-US" sz="3200" b="1" dirty="0" err="1" smtClean="0"/>
              <a:t>tiếp</a:t>
            </a:r>
            <a:r>
              <a:rPr lang="en-US" sz="3200" b="1" dirty="0" smtClean="0"/>
              <a:t> SIP </a:t>
            </a:r>
            <a:r>
              <a:rPr lang="en-US" sz="3200" b="1" dirty="0" err="1" smtClean="0"/>
              <a:t>và</a:t>
            </a:r>
            <a:r>
              <a:rPr lang="en-US" sz="3200" b="1" dirty="0" smtClean="0"/>
              <a:t> IAX</a:t>
            </a:r>
            <a:endParaRPr lang="en-US" sz="3200" b="1" dirty="0"/>
          </a:p>
        </p:txBody>
      </p:sp>
    </p:spTree>
    <p:extLst>
      <p:ext uri="{BB962C8B-B14F-4D97-AF65-F5344CB8AC3E}">
        <p14:creationId xmlns:p14="http://schemas.microsoft.com/office/powerpoint/2010/main" val="27504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8" grpId="0" animBg="1"/>
      <p:bldP spid="3"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4211" y="1445652"/>
            <a:ext cx="9969099" cy="29718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AutoNum type="arabicPeriod"/>
            </a:pPr>
            <a:r>
              <a:rPr lang="en-US" sz="5400" dirty="0" err="1" smtClean="0"/>
              <a:t>Công</a:t>
            </a:r>
            <a:r>
              <a:rPr lang="en-US" sz="5400" dirty="0" smtClean="0"/>
              <a:t> </a:t>
            </a:r>
            <a:r>
              <a:rPr lang="en-US" sz="5400" dirty="0" err="1" smtClean="0"/>
              <a:t>nghệ</a:t>
            </a:r>
            <a:r>
              <a:rPr lang="en-US" sz="5400" dirty="0" smtClean="0"/>
              <a:t> </a:t>
            </a:r>
            <a:r>
              <a:rPr lang="en-US" sz="5400" dirty="0" err="1" smtClean="0"/>
              <a:t>sử</a:t>
            </a:r>
            <a:r>
              <a:rPr lang="en-US" sz="5400" dirty="0" smtClean="0"/>
              <a:t> </a:t>
            </a:r>
            <a:r>
              <a:rPr lang="en-US" sz="5400" dirty="0" err="1" smtClean="0"/>
              <a:t>dụng</a:t>
            </a:r>
            <a:endParaRPr lang="en-US" sz="5400" dirty="0" smtClean="0"/>
          </a:p>
          <a:p>
            <a:pPr marL="742950" indent="-742950">
              <a:buAutoNum type="arabicPeriod"/>
            </a:pPr>
            <a:endParaRPr lang="en-US" sz="5400" dirty="0" smtClean="0"/>
          </a:p>
          <a:p>
            <a:r>
              <a:rPr lang="en-US" sz="5400" dirty="0" smtClean="0"/>
              <a:t>2. Demo </a:t>
            </a:r>
            <a:r>
              <a:rPr lang="en-US" sz="5400" dirty="0" err="1" smtClean="0"/>
              <a:t>sản</a:t>
            </a:r>
            <a:r>
              <a:rPr lang="en-US" sz="5400" dirty="0" smtClean="0"/>
              <a:t> </a:t>
            </a:r>
            <a:r>
              <a:rPr lang="en-US" sz="5400" dirty="0" err="1" smtClean="0"/>
              <a:t>phẩm</a:t>
            </a:r>
            <a:endParaRPr lang="en-US" sz="5400" dirty="0"/>
          </a:p>
        </p:txBody>
      </p:sp>
    </p:spTree>
    <p:extLst>
      <p:ext uri="{BB962C8B-B14F-4D97-AF65-F5344CB8AC3E}">
        <p14:creationId xmlns:p14="http://schemas.microsoft.com/office/powerpoint/2010/main" val="110367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828798" cy="584775"/>
          </a:xfrm>
          <a:prstGeom prst="rect">
            <a:avLst/>
          </a:prstGeom>
          <a:noFill/>
        </p:spPr>
        <p:txBody>
          <a:bodyPr wrap="square" rtlCol="0">
            <a:spAutoFit/>
          </a:bodyPr>
          <a:lstStyle/>
          <a:p>
            <a:r>
              <a:rPr lang="en-US" sz="3200" b="1" dirty="0" err="1" smtClean="0"/>
              <a:t>DialPlan</a:t>
            </a:r>
            <a:endParaRPr lang="en-US" sz="3200" b="1" dirty="0"/>
          </a:p>
        </p:txBody>
      </p:sp>
      <p:cxnSp>
        <p:nvCxnSpPr>
          <p:cNvPr id="6" name="Straight Connector 5"/>
          <p:cNvCxnSpPr/>
          <p:nvPr/>
        </p:nvCxnSpPr>
        <p:spPr>
          <a:xfrm>
            <a:off x="2253803" y="811586"/>
            <a:ext cx="0" cy="515133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3" y="4127936"/>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30" y="3957897"/>
            <a:ext cx="8669629" cy="1200329"/>
          </a:xfrm>
          <a:prstGeom prst="rect">
            <a:avLst/>
          </a:prstGeom>
          <a:noFill/>
        </p:spPr>
        <p:txBody>
          <a:bodyPr wrap="square" rtlCol="0">
            <a:spAutoFit/>
          </a:bodyPr>
          <a:lstStyle/>
          <a:p>
            <a:r>
              <a:rPr lang="vi-VN" sz="2400" dirty="0">
                <a:latin typeface="Calibri" pitchFamily="34" charset="0"/>
                <a:cs typeface="Calibri" pitchFamily="34" charset="0"/>
              </a:rPr>
              <a:t>Dialplan bao gồm tập hợp các dòng lệnh hay các ứng dụng theo một trình tự nào đó mà hệ thống phải thực hiện để đáp ứng nhu cầu chuyển mạch cuộc gọi.</a:t>
            </a:r>
            <a:endParaRPr lang="en-US" sz="2400" b="1" dirty="0">
              <a:latin typeface="Calibri" pitchFamily="34" charset="0"/>
              <a:cs typeface="Calibri" pitchFamily="34" charset="0"/>
            </a:endParaRPr>
          </a:p>
        </p:txBody>
      </p:sp>
      <p:sp>
        <p:nvSpPr>
          <p:cNvPr id="10" name="Oval 9"/>
          <p:cNvSpPr/>
          <p:nvPr/>
        </p:nvSpPr>
        <p:spPr>
          <a:xfrm>
            <a:off x="2125015" y="2156984"/>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30" y="2048500"/>
            <a:ext cx="8669629" cy="830997"/>
          </a:xfrm>
          <a:prstGeom prst="rect">
            <a:avLst/>
          </a:prstGeom>
          <a:noFill/>
        </p:spPr>
        <p:txBody>
          <a:bodyPr wrap="square" rtlCol="0">
            <a:spAutoFit/>
          </a:bodyPr>
          <a:lstStyle/>
          <a:p>
            <a:r>
              <a:rPr lang="vi-VN" sz="2400" dirty="0">
                <a:latin typeface="Calibri" pitchFamily="34" charset="0"/>
                <a:cs typeface="Calibri" pitchFamily="34" charset="0"/>
              </a:rPr>
              <a:t>Dialplan cho biết các cuộc gọi sẽ được xử lý như thế nào qua hệ thống Asterisk.</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8354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828798" cy="584775"/>
          </a:xfrm>
          <a:prstGeom prst="rect">
            <a:avLst/>
          </a:prstGeom>
          <a:noFill/>
        </p:spPr>
        <p:txBody>
          <a:bodyPr wrap="square" rtlCol="0">
            <a:spAutoFit/>
          </a:bodyPr>
          <a:lstStyle/>
          <a:p>
            <a:r>
              <a:rPr lang="en-US" sz="3200" b="1" dirty="0" err="1" smtClean="0"/>
              <a:t>DialPlan</a:t>
            </a:r>
            <a:endParaRPr lang="en-US" sz="3200" b="1" dirty="0"/>
          </a:p>
        </p:txBody>
      </p:sp>
      <p:cxnSp>
        <p:nvCxnSpPr>
          <p:cNvPr id="6" name="Straight Connector 5"/>
          <p:cNvCxnSpPr/>
          <p:nvPr/>
        </p:nvCxnSpPr>
        <p:spPr>
          <a:xfrm>
            <a:off x="2253803" y="1164324"/>
            <a:ext cx="0" cy="479859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2" y="2742445"/>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29" y="2572406"/>
            <a:ext cx="8669629" cy="461665"/>
          </a:xfrm>
          <a:prstGeom prst="rect">
            <a:avLst/>
          </a:prstGeom>
          <a:noFill/>
        </p:spPr>
        <p:txBody>
          <a:bodyPr wrap="square" rtlCol="0">
            <a:spAutoFit/>
          </a:bodyPr>
          <a:lstStyle/>
          <a:p>
            <a:r>
              <a:rPr lang="en-US" sz="2400" dirty="0"/>
              <a:t>Priorities (</a:t>
            </a:r>
            <a:r>
              <a:rPr lang="en-US" sz="2400" dirty="0" err="1"/>
              <a:t>thứ</a:t>
            </a:r>
            <a:r>
              <a:rPr lang="en-US" sz="2400" dirty="0"/>
              <a:t> </a:t>
            </a:r>
            <a:r>
              <a:rPr lang="en-US" sz="2400" dirty="0" err="1"/>
              <a:t>tự</a:t>
            </a:r>
            <a:r>
              <a:rPr lang="en-US" sz="2400" dirty="0"/>
              <a:t> </a:t>
            </a:r>
            <a:r>
              <a:rPr lang="en-US" sz="2400" dirty="0" err="1"/>
              <a:t>thực</a:t>
            </a:r>
            <a:r>
              <a:rPr lang="en-US" sz="2400" dirty="0"/>
              <a:t> </a:t>
            </a:r>
            <a:r>
              <a:rPr lang="en-US" sz="2400" dirty="0" err="1"/>
              <a:t>hiện</a:t>
            </a:r>
            <a:r>
              <a:rPr lang="en-US" sz="2400" dirty="0"/>
              <a:t>)</a:t>
            </a:r>
            <a:endParaRPr lang="en-US" sz="2400" b="1" dirty="0">
              <a:latin typeface="Calibri" pitchFamily="34" charset="0"/>
              <a:cs typeface="Calibri" pitchFamily="34" charset="0"/>
            </a:endParaRPr>
          </a:p>
        </p:txBody>
      </p:sp>
      <p:sp>
        <p:nvSpPr>
          <p:cNvPr id="10" name="Oval 9"/>
          <p:cNvSpPr/>
          <p:nvPr/>
        </p:nvSpPr>
        <p:spPr>
          <a:xfrm>
            <a:off x="2125014" y="1803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9" y="1695319"/>
            <a:ext cx="8669629" cy="461665"/>
          </a:xfrm>
          <a:prstGeom prst="rect">
            <a:avLst/>
          </a:prstGeom>
          <a:noFill/>
        </p:spPr>
        <p:txBody>
          <a:bodyPr wrap="square" rtlCol="0">
            <a:spAutoFit/>
          </a:bodyPr>
          <a:lstStyle/>
          <a:p>
            <a:r>
              <a:rPr lang="en-US" sz="2400" dirty="0" err="1"/>
              <a:t>Extentions</a:t>
            </a:r>
            <a:r>
              <a:rPr lang="en-US" sz="2400" dirty="0"/>
              <a:t> (</a:t>
            </a:r>
            <a:r>
              <a:rPr lang="en-US" sz="2400" dirty="0" err="1"/>
              <a:t>số</a:t>
            </a:r>
            <a:r>
              <a:rPr lang="en-US" sz="2400" dirty="0"/>
              <a:t> </a:t>
            </a:r>
            <a:r>
              <a:rPr lang="en-US" sz="2400" dirty="0" err="1"/>
              <a:t>nội</a:t>
            </a:r>
            <a:r>
              <a:rPr lang="en-US" sz="2400" dirty="0"/>
              <a:t> </a:t>
            </a:r>
            <a:r>
              <a:rPr lang="en-US" sz="2400" dirty="0" err="1"/>
              <a:t>bộ</a:t>
            </a:r>
            <a:r>
              <a:rPr lang="en-US" sz="2400" dirty="0"/>
              <a:t>)</a:t>
            </a:r>
            <a:endParaRPr lang="en-US" sz="2400" b="1" dirty="0">
              <a:latin typeface="Calibri" pitchFamily="34" charset="0"/>
              <a:cs typeface="Calibri" pitchFamily="34" charset="0"/>
            </a:endParaRPr>
          </a:p>
        </p:txBody>
      </p:sp>
      <p:sp>
        <p:nvSpPr>
          <p:cNvPr id="2" name="Rectangle 1"/>
          <p:cNvSpPr/>
          <p:nvPr/>
        </p:nvSpPr>
        <p:spPr>
          <a:xfrm>
            <a:off x="2509229" y="3547730"/>
            <a:ext cx="3635932" cy="461665"/>
          </a:xfrm>
          <a:prstGeom prst="rect">
            <a:avLst/>
          </a:prstGeom>
        </p:spPr>
        <p:txBody>
          <a:bodyPr wrap="none">
            <a:spAutoFit/>
          </a:bodyPr>
          <a:lstStyle/>
          <a:p>
            <a:r>
              <a:rPr lang="en-US" sz="2400" dirty="0">
                <a:latin typeface="Calibri" pitchFamily="34" charset="0"/>
                <a:cs typeface="Calibri" pitchFamily="34" charset="0"/>
              </a:rPr>
              <a:t>Applications (</a:t>
            </a:r>
            <a:r>
              <a:rPr lang="en-US" sz="2400" dirty="0" err="1">
                <a:latin typeface="Calibri" pitchFamily="34" charset="0"/>
                <a:cs typeface="Calibri" pitchFamily="34" charset="0"/>
              </a:rPr>
              <a:t>các</a:t>
            </a:r>
            <a:r>
              <a:rPr lang="en-US" sz="2400" dirty="0">
                <a:latin typeface="Calibri" pitchFamily="34" charset="0"/>
                <a:cs typeface="Calibri" pitchFamily="34" charset="0"/>
              </a:rPr>
              <a:t> </a:t>
            </a:r>
            <a:r>
              <a:rPr lang="en-US" sz="2400" dirty="0" err="1">
                <a:latin typeface="Calibri" pitchFamily="34" charset="0"/>
                <a:cs typeface="Calibri" pitchFamily="34" charset="0"/>
              </a:rPr>
              <a:t>ứng</a:t>
            </a:r>
            <a:r>
              <a:rPr lang="en-US" sz="2400" dirty="0">
                <a:latin typeface="Calibri" pitchFamily="34" charset="0"/>
                <a:cs typeface="Calibri" pitchFamily="34" charset="0"/>
              </a:rPr>
              <a:t> </a:t>
            </a:r>
            <a:r>
              <a:rPr lang="en-US" sz="2400" dirty="0" err="1">
                <a:latin typeface="Calibri" pitchFamily="34" charset="0"/>
                <a:cs typeface="Calibri" pitchFamily="34" charset="0"/>
              </a:rPr>
              <a:t>dụng</a:t>
            </a:r>
            <a:r>
              <a:rPr lang="en-US" sz="2400" dirty="0">
                <a:latin typeface="Calibri" pitchFamily="34" charset="0"/>
                <a:cs typeface="Calibri" pitchFamily="34" charset="0"/>
              </a:rPr>
              <a:t>)</a:t>
            </a:r>
          </a:p>
        </p:txBody>
      </p:sp>
      <p:sp>
        <p:nvSpPr>
          <p:cNvPr id="9" name="Oval 8"/>
          <p:cNvSpPr/>
          <p:nvPr/>
        </p:nvSpPr>
        <p:spPr>
          <a:xfrm>
            <a:off x="2125012" y="3656214"/>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09229" y="4488134"/>
            <a:ext cx="2757743" cy="461665"/>
          </a:xfrm>
          <a:prstGeom prst="rect">
            <a:avLst/>
          </a:prstGeom>
        </p:spPr>
        <p:txBody>
          <a:bodyPr wrap="none">
            <a:spAutoFit/>
          </a:bodyPr>
          <a:lstStyle/>
          <a:p>
            <a:r>
              <a:rPr lang="en-US" sz="2400" dirty="0">
                <a:latin typeface="Calibri" pitchFamily="34" charset="0"/>
                <a:cs typeface="Calibri" pitchFamily="34" charset="0"/>
              </a:rPr>
              <a:t>Contexts ( </a:t>
            </a:r>
            <a:r>
              <a:rPr lang="en-US" sz="2400" dirty="0" err="1">
                <a:latin typeface="Calibri" pitchFamily="34" charset="0"/>
                <a:cs typeface="Calibri" pitchFamily="34" charset="0"/>
              </a:rPr>
              <a:t>ngữ</a:t>
            </a:r>
            <a:r>
              <a:rPr lang="en-US" sz="2400" dirty="0">
                <a:latin typeface="Calibri" pitchFamily="34" charset="0"/>
                <a:cs typeface="Calibri" pitchFamily="34" charset="0"/>
              </a:rPr>
              <a:t> </a:t>
            </a:r>
            <a:r>
              <a:rPr lang="en-US" sz="2400" dirty="0" err="1">
                <a:latin typeface="Calibri" pitchFamily="34" charset="0"/>
                <a:cs typeface="Calibri" pitchFamily="34" charset="0"/>
              </a:rPr>
              <a:t>cảnh</a:t>
            </a:r>
            <a:r>
              <a:rPr lang="en-US" sz="2400" dirty="0">
                <a:latin typeface="Calibri" pitchFamily="34" charset="0"/>
                <a:cs typeface="Calibri" pitchFamily="34" charset="0"/>
              </a:rPr>
              <a:t>)</a:t>
            </a:r>
          </a:p>
        </p:txBody>
      </p:sp>
      <p:sp>
        <p:nvSpPr>
          <p:cNvPr id="12" name="Oval 11"/>
          <p:cNvSpPr/>
          <p:nvPr/>
        </p:nvSpPr>
        <p:spPr>
          <a:xfrm>
            <a:off x="2125012" y="459661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7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10" grpId="0" animBg="1"/>
      <p:bldP spid="11" grpId="0"/>
      <p:bldP spid="2" grpId="0"/>
      <p:bldP spid="9" grpId="0" animBg="1"/>
      <p:bldP spid="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828798" cy="584775"/>
          </a:xfrm>
          <a:prstGeom prst="rect">
            <a:avLst/>
          </a:prstGeom>
          <a:noFill/>
        </p:spPr>
        <p:txBody>
          <a:bodyPr wrap="square" rtlCol="0">
            <a:spAutoFit/>
          </a:bodyPr>
          <a:lstStyle/>
          <a:p>
            <a:r>
              <a:rPr lang="en-US" sz="3200" b="1" dirty="0" smtClean="0"/>
              <a:t>IVR</a:t>
            </a:r>
            <a:endParaRPr lang="en-US" sz="3200" b="1" dirty="0"/>
          </a:p>
        </p:txBody>
      </p:sp>
      <p:cxnSp>
        <p:nvCxnSpPr>
          <p:cNvPr id="6" name="Straight Connector 5"/>
          <p:cNvCxnSpPr/>
          <p:nvPr/>
        </p:nvCxnSpPr>
        <p:spPr>
          <a:xfrm>
            <a:off x="2253803" y="1164324"/>
            <a:ext cx="0" cy="479859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2" y="2742445"/>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29" y="2572406"/>
            <a:ext cx="8669629" cy="461665"/>
          </a:xfrm>
          <a:prstGeom prst="rect">
            <a:avLst/>
          </a:prstGeom>
          <a:noFill/>
        </p:spPr>
        <p:txBody>
          <a:bodyPr wrap="square" rtlCol="0">
            <a:spAutoFit/>
          </a:bodyPr>
          <a:lstStyle/>
          <a:p>
            <a:r>
              <a:rPr lang="en-US" sz="2400" dirty="0">
                <a:latin typeface="Calibri" pitchFamily="34" charset="0"/>
                <a:cs typeface="Calibri" pitchFamily="34" charset="0"/>
              </a:rPr>
              <a:t>H</a:t>
            </a:r>
            <a:r>
              <a:rPr lang="vi-VN" sz="2400" dirty="0" smtClean="0">
                <a:latin typeface="Calibri" pitchFamily="34" charset="0"/>
                <a:cs typeface="Calibri" pitchFamily="34" charset="0"/>
              </a:rPr>
              <a:t>ệ </a:t>
            </a:r>
            <a:r>
              <a:rPr lang="vi-VN" sz="2400" dirty="0">
                <a:latin typeface="Calibri" pitchFamily="34" charset="0"/>
                <a:cs typeface="Calibri" pitchFamily="34" charset="0"/>
              </a:rPr>
              <a:t>thống tổng đài trả lời tự </a:t>
            </a:r>
            <a:r>
              <a:rPr lang="vi-VN" sz="2400" dirty="0" smtClean="0">
                <a:latin typeface="Calibri" pitchFamily="34" charset="0"/>
                <a:cs typeface="Calibri" pitchFamily="34" charset="0"/>
              </a:rPr>
              <a:t>động</a:t>
            </a:r>
            <a:endParaRPr lang="en-US" sz="2400" b="1" dirty="0">
              <a:latin typeface="Calibri" pitchFamily="34" charset="0"/>
              <a:cs typeface="Calibri" pitchFamily="34" charset="0"/>
            </a:endParaRPr>
          </a:p>
        </p:txBody>
      </p:sp>
      <p:sp>
        <p:nvSpPr>
          <p:cNvPr id="10" name="Oval 9"/>
          <p:cNvSpPr/>
          <p:nvPr/>
        </p:nvSpPr>
        <p:spPr>
          <a:xfrm>
            <a:off x="2125014" y="1803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9" y="1695319"/>
            <a:ext cx="8669629" cy="461665"/>
          </a:xfrm>
          <a:prstGeom prst="rect">
            <a:avLst/>
          </a:prstGeom>
          <a:noFill/>
        </p:spPr>
        <p:txBody>
          <a:bodyPr wrap="square" rtlCol="0">
            <a:spAutoFit/>
          </a:bodyPr>
          <a:lstStyle/>
          <a:p>
            <a:r>
              <a:rPr lang="en-US" sz="2400" dirty="0"/>
              <a:t>Interactive Voice Response</a:t>
            </a:r>
            <a:endParaRPr lang="en-US" sz="2400" dirty="0">
              <a:latin typeface="Calibri" pitchFamily="34" charset="0"/>
              <a:cs typeface="Calibri" pitchFamily="34" charset="0"/>
            </a:endParaRPr>
          </a:p>
        </p:txBody>
      </p:sp>
      <p:sp>
        <p:nvSpPr>
          <p:cNvPr id="2" name="Rectangle 1"/>
          <p:cNvSpPr/>
          <p:nvPr/>
        </p:nvSpPr>
        <p:spPr>
          <a:xfrm>
            <a:off x="2509229" y="3547730"/>
            <a:ext cx="7433261" cy="830997"/>
          </a:xfrm>
          <a:prstGeom prst="rect">
            <a:avLst/>
          </a:prstGeom>
        </p:spPr>
        <p:txBody>
          <a:bodyPr wrap="square">
            <a:spAutoFit/>
          </a:bodyPr>
          <a:lstStyle/>
          <a:p>
            <a:r>
              <a:rPr lang="en-US" sz="2400" dirty="0" err="1" smtClean="0"/>
              <a:t>Giúp</a:t>
            </a:r>
            <a:r>
              <a:rPr lang="en-US" sz="2400" dirty="0" smtClean="0"/>
              <a:t> </a:t>
            </a:r>
            <a:r>
              <a:rPr lang="en-US" sz="2400" dirty="0" err="1"/>
              <a:t>phân</a:t>
            </a:r>
            <a:r>
              <a:rPr lang="en-US" sz="2400" dirty="0"/>
              <a:t> </a:t>
            </a:r>
            <a:r>
              <a:rPr lang="en-US" sz="2400" dirty="0" err="1"/>
              <a:t>luồng</a:t>
            </a:r>
            <a:r>
              <a:rPr lang="en-US" sz="2400" dirty="0"/>
              <a:t> </a:t>
            </a:r>
            <a:r>
              <a:rPr lang="en-US" sz="2400" dirty="0" err="1"/>
              <a:t>khách</a:t>
            </a:r>
            <a:r>
              <a:rPr lang="en-US" sz="2400" dirty="0"/>
              <a:t> </a:t>
            </a:r>
            <a:r>
              <a:rPr lang="en-US" sz="2400" dirty="0" err="1"/>
              <a:t>hành</a:t>
            </a:r>
            <a:r>
              <a:rPr lang="en-US" sz="2400" dirty="0"/>
              <a:t> qua </a:t>
            </a:r>
            <a:r>
              <a:rPr lang="en-US" sz="2400" dirty="0" err="1"/>
              <a:t>phím</a:t>
            </a:r>
            <a:r>
              <a:rPr lang="en-US" sz="2400" dirty="0"/>
              <a:t> </a:t>
            </a:r>
            <a:r>
              <a:rPr lang="en-US" sz="2400" dirty="0" err="1"/>
              <a:t>bấm</a:t>
            </a:r>
            <a:r>
              <a:rPr lang="en-US" sz="2400" dirty="0"/>
              <a:t> </a:t>
            </a:r>
            <a:r>
              <a:rPr lang="en-US" sz="2400" dirty="0" err="1"/>
              <a:t>dựa</a:t>
            </a:r>
            <a:r>
              <a:rPr lang="en-US" sz="2400" dirty="0"/>
              <a:t> </a:t>
            </a:r>
            <a:r>
              <a:rPr lang="en-US" sz="2400" dirty="0" err="1"/>
              <a:t>trên</a:t>
            </a:r>
            <a:r>
              <a:rPr lang="en-US" sz="2400" dirty="0"/>
              <a:t> </a:t>
            </a:r>
            <a:r>
              <a:rPr lang="en-US" sz="2400" dirty="0" err="1"/>
              <a:t>nội</a:t>
            </a:r>
            <a:r>
              <a:rPr lang="en-US" sz="2400" dirty="0"/>
              <a:t> dung </a:t>
            </a:r>
            <a:r>
              <a:rPr lang="en-US" sz="2400" dirty="0" err="1"/>
              <a:t>lời</a:t>
            </a:r>
            <a:r>
              <a:rPr lang="en-US" sz="2400" dirty="0"/>
              <a:t> </a:t>
            </a:r>
            <a:r>
              <a:rPr lang="en-US" sz="2400" dirty="0" err="1"/>
              <a:t>chào</a:t>
            </a:r>
            <a:r>
              <a:rPr lang="en-US" sz="2400" dirty="0"/>
              <a:t> </a:t>
            </a:r>
            <a:r>
              <a:rPr lang="en-US" sz="2400" dirty="0" err="1"/>
              <a:t>cuộc</a:t>
            </a:r>
            <a:r>
              <a:rPr lang="en-US" sz="2400" dirty="0"/>
              <a:t> </a:t>
            </a:r>
            <a:r>
              <a:rPr lang="en-US" sz="2400" dirty="0" err="1"/>
              <a:t>gọi</a:t>
            </a:r>
            <a:r>
              <a:rPr lang="en-US" sz="2400" dirty="0"/>
              <a:t>.</a:t>
            </a:r>
            <a:endParaRPr lang="en-US" sz="2400" dirty="0">
              <a:latin typeface="Calibri" pitchFamily="34" charset="0"/>
              <a:cs typeface="Calibri" pitchFamily="34" charset="0"/>
            </a:endParaRPr>
          </a:p>
        </p:txBody>
      </p:sp>
      <p:sp>
        <p:nvSpPr>
          <p:cNvPr id="9" name="Oval 8"/>
          <p:cNvSpPr/>
          <p:nvPr/>
        </p:nvSpPr>
        <p:spPr>
          <a:xfrm>
            <a:off x="2125012" y="3656214"/>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09229" y="4488134"/>
            <a:ext cx="3284938" cy="461665"/>
          </a:xfrm>
          <a:prstGeom prst="rect">
            <a:avLst/>
          </a:prstGeom>
        </p:spPr>
        <p:txBody>
          <a:bodyPr wrap="none">
            <a:spAutoFit/>
          </a:bodyPr>
          <a:lstStyle/>
          <a:p>
            <a:r>
              <a:rPr lang="en-US" sz="2400" dirty="0" err="1" smtClean="0"/>
              <a:t>Cấu</a:t>
            </a:r>
            <a:r>
              <a:rPr lang="en-US" sz="2400" dirty="0" smtClean="0"/>
              <a:t> </a:t>
            </a:r>
            <a:r>
              <a:rPr lang="en-US" sz="2400" dirty="0" err="1"/>
              <a:t>hình</a:t>
            </a:r>
            <a:r>
              <a:rPr lang="en-US" sz="2400" dirty="0"/>
              <a:t> </a:t>
            </a:r>
            <a:r>
              <a:rPr lang="en-US" sz="2400" dirty="0" err="1"/>
              <a:t>extentions.conf</a:t>
            </a:r>
            <a:endParaRPr lang="en-US" sz="2400" dirty="0">
              <a:latin typeface="Calibri" pitchFamily="34" charset="0"/>
              <a:cs typeface="Calibri" pitchFamily="34" charset="0"/>
            </a:endParaRPr>
          </a:p>
        </p:txBody>
      </p:sp>
      <p:sp>
        <p:nvSpPr>
          <p:cNvPr id="12" name="Oval 11"/>
          <p:cNvSpPr/>
          <p:nvPr/>
        </p:nvSpPr>
        <p:spPr>
          <a:xfrm>
            <a:off x="2125012" y="459661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0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10" grpId="0" animBg="1"/>
      <p:bldP spid="11" grpId="0"/>
      <p:bldP spid="2" grpId="0"/>
      <p:bldP spid="9" grpId="0" animBg="1"/>
      <p:bldP spid="3"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828798" cy="584775"/>
          </a:xfrm>
          <a:prstGeom prst="rect">
            <a:avLst/>
          </a:prstGeom>
          <a:noFill/>
        </p:spPr>
        <p:txBody>
          <a:bodyPr wrap="square" rtlCol="0">
            <a:spAutoFit/>
          </a:bodyPr>
          <a:lstStyle/>
          <a:p>
            <a:r>
              <a:rPr lang="en-US" sz="3200" b="1" dirty="0" smtClean="0"/>
              <a:t>ACD</a:t>
            </a:r>
            <a:endParaRPr lang="en-US" sz="3200" b="1" dirty="0"/>
          </a:p>
        </p:txBody>
      </p:sp>
      <p:cxnSp>
        <p:nvCxnSpPr>
          <p:cNvPr id="6" name="Straight Connector 5"/>
          <p:cNvCxnSpPr/>
          <p:nvPr/>
        </p:nvCxnSpPr>
        <p:spPr>
          <a:xfrm>
            <a:off x="2253803" y="1164324"/>
            <a:ext cx="0" cy="479859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2" y="2742445"/>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29" y="2572406"/>
            <a:ext cx="8669629" cy="461665"/>
          </a:xfrm>
          <a:prstGeom prst="rect">
            <a:avLst/>
          </a:prstGeom>
          <a:noFill/>
        </p:spPr>
        <p:txBody>
          <a:bodyPr wrap="square" rtlCol="0">
            <a:spAutoFit/>
          </a:bodyPr>
          <a:lstStyle/>
          <a:p>
            <a:r>
              <a:rPr lang="en-US" sz="2400" dirty="0">
                <a:latin typeface="Calibri" pitchFamily="34" charset="0"/>
                <a:cs typeface="Calibri" pitchFamily="34" charset="0"/>
              </a:rPr>
              <a:t>P</a:t>
            </a:r>
            <a:r>
              <a:rPr lang="vi-VN" sz="2400" dirty="0" smtClean="0">
                <a:latin typeface="Calibri" pitchFamily="34" charset="0"/>
                <a:cs typeface="Calibri" pitchFamily="34" charset="0"/>
              </a:rPr>
              <a:t>hân </a:t>
            </a:r>
            <a:r>
              <a:rPr lang="vi-VN" sz="2400" dirty="0">
                <a:latin typeface="Calibri" pitchFamily="34" charset="0"/>
                <a:cs typeface="Calibri" pitchFamily="34" charset="0"/>
              </a:rPr>
              <a:t>phối các cuộc gọi vào hệ thống tổng đài</a:t>
            </a:r>
            <a:endParaRPr lang="en-US" sz="2400" b="1" dirty="0">
              <a:latin typeface="Calibri" pitchFamily="34" charset="0"/>
              <a:cs typeface="Calibri" pitchFamily="34" charset="0"/>
            </a:endParaRPr>
          </a:p>
        </p:txBody>
      </p:sp>
      <p:sp>
        <p:nvSpPr>
          <p:cNvPr id="10" name="Oval 9"/>
          <p:cNvSpPr/>
          <p:nvPr/>
        </p:nvSpPr>
        <p:spPr>
          <a:xfrm>
            <a:off x="2125014" y="1803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9" y="1695319"/>
            <a:ext cx="8669629" cy="461665"/>
          </a:xfrm>
          <a:prstGeom prst="rect">
            <a:avLst/>
          </a:prstGeom>
          <a:noFill/>
        </p:spPr>
        <p:txBody>
          <a:bodyPr wrap="square" rtlCol="0">
            <a:spAutoFit/>
          </a:bodyPr>
          <a:lstStyle/>
          <a:p>
            <a:r>
              <a:rPr lang="en-US" sz="2400" dirty="0"/>
              <a:t>Automatic Call Distributor</a:t>
            </a:r>
            <a:endParaRPr lang="en-US" sz="2400" dirty="0">
              <a:latin typeface="Calibri" pitchFamily="34" charset="0"/>
              <a:cs typeface="Calibri" pitchFamily="34" charset="0"/>
            </a:endParaRPr>
          </a:p>
        </p:txBody>
      </p:sp>
      <p:sp>
        <p:nvSpPr>
          <p:cNvPr id="2" name="Rectangle 1"/>
          <p:cNvSpPr/>
          <p:nvPr/>
        </p:nvSpPr>
        <p:spPr>
          <a:xfrm>
            <a:off x="2509229" y="3547730"/>
            <a:ext cx="7433261" cy="1200329"/>
          </a:xfrm>
          <a:prstGeom prst="rect">
            <a:avLst/>
          </a:prstGeom>
        </p:spPr>
        <p:txBody>
          <a:bodyPr wrap="square">
            <a:spAutoFit/>
          </a:bodyPr>
          <a:lstStyle/>
          <a:p>
            <a:r>
              <a:rPr lang="en-US" sz="2400" dirty="0" smtClean="0">
                <a:latin typeface="Calibri" pitchFamily="34" charset="0"/>
                <a:cs typeface="Calibri" pitchFamily="34" charset="0"/>
              </a:rPr>
              <a:t>H</a:t>
            </a:r>
            <a:r>
              <a:rPr lang="vi-VN" sz="2400" dirty="0" smtClean="0">
                <a:latin typeface="Calibri" pitchFamily="34" charset="0"/>
                <a:cs typeface="Calibri" pitchFamily="34" charset="0"/>
              </a:rPr>
              <a:t>ệ </a:t>
            </a:r>
            <a:r>
              <a:rPr lang="vi-VN" sz="2400" dirty="0">
                <a:latin typeface="Calibri" pitchFamily="34" charset="0"/>
                <a:cs typeface="Calibri" pitchFamily="34" charset="0"/>
              </a:rPr>
              <a:t>thống tiếp nhận các cuộc gọi từ bên ngoài để đưa vào hệ thống hàng đợi, sau đó chuyển đến nhân viên trả lời theo những chiến lược thích hợp</a:t>
            </a:r>
            <a:endParaRPr lang="en-US" sz="2400" dirty="0">
              <a:latin typeface="Calibri" pitchFamily="34" charset="0"/>
              <a:cs typeface="Calibri" pitchFamily="34" charset="0"/>
            </a:endParaRPr>
          </a:p>
        </p:txBody>
      </p:sp>
      <p:sp>
        <p:nvSpPr>
          <p:cNvPr id="9" name="Oval 8"/>
          <p:cNvSpPr/>
          <p:nvPr/>
        </p:nvSpPr>
        <p:spPr>
          <a:xfrm>
            <a:off x="2125012" y="3656214"/>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09229" y="5106320"/>
            <a:ext cx="6309099" cy="461665"/>
          </a:xfrm>
          <a:prstGeom prst="rect">
            <a:avLst/>
          </a:prstGeom>
        </p:spPr>
        <p:txBody>
          <a:bodyPr wrap="none">
            <a:spAutoFit/>
          </a:bodyPr>
          <a:lstStyle/>
          <a:p>
            <a:r>
              <a:rPr lang="en-US" sz="2400" dirty="0" err="1" smtClean="0"/>
              <a:t>Cấu</a:t>
            </a:r>
            <a:r>
              <a:rPr lang="en-US" sz="2400" dirty="0" smtClean="0"/>
              <a:t> </a:t>
            </a:r>
            <a:r>
              <a:rPr lang="en-US" sz="2400" dirty="0" err="1"/>
              <a:t>hình</a:t>
            </a:r>
            <a:r>
              <a:rPr lang="en-US" sz="2400" dirty="0"/>
              <a:t> </a:t>
            </a:r>
            <a:r>
              <a:rPr lang="en-US" sz="2400" dirty="0" err="1" smtClean="0"/>
              <a:t>extentions.conf</a:t>
            </a:r>
            <a:r>
              <a:rPr lang="en-US" sz="2400" dirty="0"/>
              <a:t>, </a:t>
            </a:r>
            <a:r>
              <a:rPr lang="en-US" sz="2400" dirty="0" err="1"/>
              <a:t>Agent.conf</a:t>
            </a:r>
            <a:r>
              <a:rPr lang="en-US" sz="2400" dirty="0"/>
              <a:t>, </a:t>
            </a:r>
            <a:r>
              <a:rPr lang="en-US" sz="2400" dirty="0" err="1"/>
              <a:t>queue.conf</a:t>
            </a:r>
            <a:endParaRPr lang="en-US" sz="2400" dirty="0">
              <a:latin typeface="Calibri" pitchFamily="34" charset="0"/>
              <a:cs typeface="Calibri" pitchFamily="34" charset="0"/>
            </a:endParaRPr>
          </a:p>
        </p:txBody>
      </p:sp>
      <p:sp>
        <p:nvSpPr>
          <p:cNvPr id="12" name="Oval 11"/>
          <p:cNvSpPr/>
          <p:nvPr/>
        </p:nvSpPr>
        <p:spPr>
          <a:xfrm>
            <a:off x="2125012" y="5214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8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10" grpId="0" animBg="1"/>
      <p:bldP spid="11" grpId="0"/>
      <p:bldP spid="2" grpId="0"/>
      <p:bldP spid="9" grpId="0" animBg="1"/>
      <p:bldP spid="3"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828798" cy="584775"/>
          </a:xfrm>
          <a:prstGeom prst="rect">
            <a:avLst/>
          </a:prstGeom>
          <a:noFill/>
        </p:spPr>
        <p:txBody>
          <a:bodyPr wrap="square" rtlCol="0">
            <a:spAutoFit/>
          </a:bodyPr>
          <a:lstStyle/>
          <a:p>
            <a:r>
              <a:rPr lang="en-US" sz="3200" b="1" dirty="0" err="1" smtClean="0"/>
              <a:t>MeetMe</a:t>
            </a:r>
            <a:endParaRPr lang="en-US" sz="3200" b="1" dirty="0"/>
          </a:p>
        </p:txBody>
      </p:sp>
      <p:cxnSp>
        <p:nvCxnSpPr>
          <p:cNvPr id="6" name="Straight Connector 5"/>
          <p:cNvCxnSpPr/>
          <p:nvPr/>
        </p:nvCxnSpPr>
        <p:spPr>
          <a:xfrm>
            <a:off x="2253803" y="1164324"/>
            <a:ext cx="0" cy="47985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25014" y="1803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369712" y="1739408"/>
            <a:ext cx="7433261" cy="830997"/>
          </a:xfrm>
          <a:prstGeom prst="rect">
            <a:avLst/>
          </a:prstGeom>
        </p:spPr>
        <p:txBody>
          <a:bodyPr wrap="square">
            <a:spAutoFit/>
          </a:bodyPr>
          <a:lstStyle/>
          <a:p>
            <a:r>
              <a:rPr lang="en-US" sz="2400" dirty="0" smtClean="0">
                <a:latin typeface="Calibri" pitchFamily="34" charset="0"/>
                <a:cs typeface="Calibri" pitchFamily="34" charset="0"/>
              </a:rPr>
              <a:t>T</a:t>
            </a:r>
            <a:r>
              <a:rPr lang="vi-VN" sz="2400" dirty="0" smtClean="0">
                <a:latin typeface="Calibri" pitchFamily="34" charset="0"/>
                <a:cs typeface="Calibri" pitchFamily="34" charset="0"/>
              </a:rPr>
              <a:t>ính </a:t>
            </a:r>
            <a:r>
              <a:rPr lang="vi-VN" sz="2400" dirty="0">
                <a:latin typeface="Calibri" pitchFamily="34" charset="0"/>
                <a:cs typeface="Calibri" pitchFamily="34" charset="0"/>
              </a:rPr>
              <a:t>năng cho phép nhiều người có thể cùng nhau trao đổi nói chuyện với nhau trong phòng hội thoại “room”.</a:t>
            </a:r>
            <a:endParaRPr lang="en-US" sz="2400" dirty="0">
              <a:latin typeface="Calibri" pitchFamily="34" charset="0"/>
              <a:cs typeface="Calibri" pitchFamily="34" charset="0"/>
            </a:endParaRPr>
          </a:p>
        </p:txBody>
      </p:sp>
      <p:sp>
        <p:nvSpPr>
          <p:cNvPr id="3" name="Rectangle 2"/>
          <p:cNvSpPr/>
          <p:nvPr/>
        </p:nvSpPr>
        <p:spPr>
          <a:xfrm>
            <a:off x="2509231" y="3277520"/>
            <a:ext cx="8682510" cy="1938992"/>
          </a:xfrm>
          <a:prstGeom prst="rect">
            <a:avLst/>
          </a:prstGeom>
        </p:spPr>
        <p:txBody>
          <a:bodyPr wrap="square">
            <a:spAutoFit/>
          </a:bodyPr>
          <a:lstStyle/>
          <a:p>
            <a:r>
              <a:rPr lang="en-US" sz="2400" dirty="0" err="1" smtClean="0"/>
              <a:t>Cấu</a:t>
            </a:r>
            <a:r>
              <a:rPr lang="en-US" sz="2400" dirty="0"/>
              <a:t> </a:t>
            </a:r>
            <a:r>
              <a:rPr lang="en-US" sz="2400" dirty="0" err="1" smtClean="0"/>
              <a:t>hình</a:t>
            </a:r>
            <a:r>
              <a:rPr lang="en-US" sz="2400" dirty="0" smtClean="0"/>
              <a:t>: </a:t>
            </a:r>
            <a:r>
              <a:rPr lang="en-US" sz="2400" dirty="0" err="1" smtClean="0"/>
              <a:t>extention.conf</a:t>
            </a:r>
            <a:endParaRPr lang="en-US" sz="2400" dirty="0" smtClean="0"/>
          </a:p>
          <a:p>
            <a:pPr marL="342900" indent="-342900">
              <a:buFont typeface="Courier New" pitchFamily="49" charset="0"/>
              <a:buChar char="o"/>
            </a:pPr>
            <a:r>
              <a:rPr lang="en-US" sz="2400" dirty="0" err="1"/>
              <a:t>Tạo</a:t>
            </a:r>
            <a:r>
              <a:rPr lang="en-US" sz="2400" dirty="0"/>
              <a:t> </a:t>
            </a:r>
            <a:r>
              <a:rPr lang="en-US" sz="2400" dirty="0" err="1"/>
              <a:t>ra</a:t>
            </a:r>
            <a:r>
              <a:rPr lang="en-US" sz="2400" dirty="0"/>
              <a:t> </a:t>
            </a:r>
            <a:r>
              <a:rPr lang="en-US" sz="2400" dirty="0" err="1"/>
              <a:t>phòng</a:t>
            </a:r>
            <a:r>
              <a:rPr lang="en-US" sz="2400" dirty="0"/>
              <a:t> </a:t>
            </a:r>
            <a:r>
              <a:rPr lang="en-US" sz="2400" dirty="0" err="1"/>
              <a:t>hội</a:t>
            </a:r>
            <a:r>
              <a:rPr lang="en-US" sz="2400" dirty="0"/>
              <a:t> </a:t>
            </a:r>
            <a:r>
              <a:rPr lang="en-US" sz="2400" dirty="0" err="1"/>
              <a:t>thoại</a:t>
            </a:r>
            <a:r>
              <a:rPr lang="en-US" sz="2400" dirty="0"/>
              <a:t> “room” </a:t>
            </a:r>
            <a:r>
              <a:rPr lang="en-US" sz="2400" dirty="0" err="1"/>
              <a:t>trong</a:t>
            </a:r>
            <a:r>
              <a:rPr lang="en-US" sz="2400" dirty="0"/>
              <a:t> </a:t>
            </a:r>
            <a:r>
              <a:rPr lang="en-US" sz="2400" dirty="0" err="1"/>
              <a:t>tập</a:t>
            </a:r>
            <a:r>
              <a:rPr lang="en-US" sz="2400" dirty="0"/>
              <a:t> tin </a:t>
            </a:r>
            <a:r>
              <a:rPr lang="en-US" sz="2400" dirty="0" err="1"/>
              <a:t>cấu</a:t>
            </a:r>
            <a:r>
              <a:rPr lang="en-US" sz="2400" dirty="0"/>
              <a:t> </a:t>
            </a:r>
            <a:r>
              <a:rPr lang="en-US" sz="2400" dirty="0" err="1"/>
              <a:t>hình</a:t>
            </a:r>
            <a:r>
              <a:rPr lang="en-US" sz="2400" dirty="0"/>
              <a:t> </a:t>
            </a:r>
            <a:r>
              <a:rPr lang="en-US" sz="2400" dirty="0" err="1"/>
              <a:t>meetme.conf</a:t>
            </a:r>
            <a:r>
              <a:rPr lang="en-US" sz="2400" dirty="0" smtClean="0"/>
              <a:t>.</a:t>
            </a:r>
          </a:p>
          <a:p>
            <a:pPr marL="342900" indent="-342900">
              <a:buFont typeface="Courier New" pitchFamily="49" charset="0"/>
              <a:buChar char="o"/>
            </a:pPr>
            <a:r>
              <a:rPr lang="vi-VN" sz="2400" dirty="0"/>
              <a:t>Khai báo phòng hội thoại ”room” trong kế hoạch dialplan để cho mọi người có thể gọi đến</a:t>
            </a:r>
            <a:endParaRPr lang="en-US" sz="2400" dirty="0">
              <a:latin typeface="Calibri" pitchFamily="34" charset="0"/>
              <a:cs typeface="Calibri" pitchFamily="34" charset="0"/>
            </a:endParaRPr>
          </a:p>
        </p:txBody>
      </p:sp>
      <p:sp>
        <p:nvSpPr>
          <p:cNvPr id="12" name="Oval 11"/>
          <p:cNvSpPr/>
          <p:nvPr/>
        </p:nvSpPr>
        <p:spPr>
          <a:xfrm>
            <a:off x="2125014" y="33860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2" grpId="0"/>
      <p:bldP spid="3"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5" y="579549"/>
            <a:ext cx="1957588" cy="584775"/>
          </a:xfrm>
          <a:prstGeom prst="rect">
            <a:avLst/>
          </a:prstGeom>
          <a:noFill/>
        </p:spPr>
        <p:txBody>
          <a:bodyPr wrap="square" rtlCol="0">
            <a:spAutoFit/>
          </a:bodyPr>
          <a:lstStyle/>
          <a:p>
            <a:r>
              <a:rPr lang="en-US" sz="3200" b="1" dirty="0" err="1" smtClean="0"/>
              <a:t>VoiceMail</a:t>
            </a:r>
            <a:endParaRPr lang="en-US" sz="3200" b="1" dirty="0"/>
          </a:p>
        </p:txBody>
      </p:sp>
      <p:cxnSp>
        <p:nvCxnSpPr>
          <p:cNvPr id="6" name="Straight Connector 5"/>
          <p:cNvCxnSpPr/>
          <p:nvPr/>
        </p:nvCxnSpPr>
        <p:spPr>
          <a:xfrm>
            <a:off x="2253803" y="1164324"/>
            <a:ext cx="0" cy="47985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25014" y="18038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369712" y="1739408"/>
            <a:ext cx="7433261" cy="830997"/>
          </a:xfrm>
          <a:prstGeom prst="rect">
            <a:avLst/>
          </a:prstGeom>
        </p:spPr>
        <p:txBody>
          <a:bodyPr wrap="square">
            <a:spAutoFit/>
          </a:bodyPr>
          <a:lstStyle/>
          <a:p>
            <a:r>
              <a:rPr lang="vi-VN" sz="2400" dirty="0">
                <a:latin typeface="Calibri" pitchFamily="34" charset="0"/>
                <a:cs typeface="Calibri" pitchFamily="34" charset="0"/>
              </a:rPr>
              <a:t>Voicemail là một hộp thư thoại có chứa các đoạn</a:t>
            </a:r>
            <a:r>
              <a:rPr lang="vi-VN" sz="2400" b="1" dirty="0">
                <a:latin typeface="Calibri" pitchFamily="34" charset="0"/>
                <a:cs typeface="Calibri" pitchFamily="34" charset="0"/>
              </a:rPr>
              <a:t> tin nhắn bằng âm thanh</a:t>
            </a:r>
            <a:r>
              <a:rPr lang="vi-VN" sz="2400" dirty="0">
                <a:latin typeface="Calibri" pitchFamily="34" charset="0"/>
                <a:cs typeface="Calibri" pitchFamily="34" charset="0"/>
              </a:rPr>
              <a:t> (tin nhắn thoại)</a:t>
            </a:r>
            <a:endParaRPr lang="en-US" sz="2400" dirty="0">
              <a:latin typeface="Calibri" pitchFamily="34" charset="0"/>
              <a:cs typeface="Calibri" pitchFamily="34" charset="0"/>
            </a:endParaRPr>
          </a:p>
        </p:txBody>
      </p:sp>
      <p:sp>
        <p:nvSpPr>
          <p:cNvPr id="3" name="Rectangle 2"/>
          <p:cNvSpPr/>
          <p:nvPr/>
        </p:nvSpPr>
        <p:spPr>
          <a:xfrm>
            <a:off x="2509231" y="3277520"/>
            <a:ext cx="8682510" cy="1569660"/>
          </a:xfrm>
          <a:prstGeom prst="rect">
            <a:avLst/>
          </a:prstGeom>
        </p:spPr>
        <p:txBody>
          <a:bodyPr wrap="square">
            <a:spAutoFit/>
          </a:bodyPr>
          <a:lstStyle/>
          <a:p>
            <a:r>
              <a:rPr lang="en-US" sz="2400" dirty="0" err="1" smtClean="0"/>
              <a:t>Cấu</a:t>
            </a:r>
            <a:r>
              <a:rPr lang="en-US" sz="2400" dirty="0"/>
              <a:t> </a:t>
            </a:r>
            <a:r>
              <a:rPr lang="en-US" sz="2400" dirty="0" err="1" smtClean="0"/>
              <a:t>hình</a:t>
            </a:r>
            <a:r>
              <a:rPr lang="en-US" sz="2400" dirty="0" smtClean="0"/>
              <a:t>: </a:t>
            </a:r>
            <a:r>
              <a:rPr lang="en-US" sz="2400" dirty="0" err="1" smtClean="0"/>
              <a:t>extention.conf</a:t>
            </a:r>
            <a:endParaRPr lang="en-US" sz="2400" dirty="0" smtClean="0"/>
          </a:p>
          <a:p>
            <a:pPr marL="342900" indent="-342900">
              <a:buFont typeface="Courier New" pitchFamily="49" charset="0"/>
              <a:buChar char="o"/>
            </a:pPr>
            <a:r>
              <a:rPr lang="vi-VN" sz="2400" dirty="0">
                <a:latin typeface="Calibri" pitchFamily="34" charset="0"/>
                <a:cs typeface="Calibri" pitchFamily="34" charset="0"/>
              </a:rPr>
              <a:t>Tạo ra hộp thư thoại trong tập tin cấu hình </a:t>
            </a:r>
            <a:r>
              <a:rPr lang="vi-VN" sz="2400" dirty="0" smtClean="0">
                <a:latin typeface="Calibri" pitchFamily="34" charset="0"/>
                <a:cs typeface="Calibri" pitchFamily="34" charset="0"/>
              </a:rPr>
              <a:t>voicemail.conf</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a:latin typeface="Calibri" pitchFamily="34" charset="0"/>
                <a:cs typeface="Calibri" pitchFamily="34" charset="0"/>
              </a:rPr>
              <a:t>Khai báo hộp thư thoại trong kế hoạch dialplan để cho mọi người có thể gọi đến</a:t>
            </a:r>
            <a:endParaRPr lang="en-US" sz="2400" dirty="0">
              <a:latin typeface="Calibri" pitchFamily="34" charset="0"/>
              <a:cs typeface="Calibri" pitchFamily="34" charset="0"/>
            </a:endParaRPr>
          </a:p>
        </p:txBody>
      </p:sp>
      <p:sp>
        <p:nvSpPr>
          <p:cNvPr id="12" name="Oval 11"/>
          <p:cNvSpPr/>
          <p:nvPr/>
        </p:nvSpPr>
        <p:spPr>
          <a:xfrm>
            <a:off x="2125014" y="338600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7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2" grpId="0"/>
      <p:bldP spid="3"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2135" y="2640169"/>
            <a:ext cx="8888904" cy="1030310"/>
          </a:xfrm>
        </p:spPr>
        <p:txBody>
          <a:bodyPr>
            <a:noAutofit/>
          </a:bodyPr>
          <a:lstStyle/>
          <a:p>
            <a:r>
              <a:rPr lang="en-US" sz="6000" dirty="0" smtClean="0"/>
              <a:t>Thanks For Watching</a:t>
            </a:r>
            <a:endParaRPr lang="en-US" sz="6000" dirty="0"/>
          </a:p>
        </p:txBody>
      </p:sp>
    </p:spTree>
    <p:extLst>
      <p:ext uri="{BB962C8B-B14F-4D97-AF65-F5344CB8AC3E}">
        <p14:creationId xmlns:p14="http://schemas.microsoft.com/office/powerpoint/2010/main" val="3754645008"/>
      </p:ext>
    </p:extLst>
  </p:cSld>
  <p:clrMapOvr>
    <a:masterClrMapping/>
  </p:clrMapOvr>
  <mc:AlternateContent xmlns:mc="http://schemas.openxmlformats.org/markup-compatibility/2006" xmlns:p14="http://schemas.microsoft.com/office/powerpoint/2010/main">
    <mc:Choice Requires="p14">
      <p:transition spd="slow" p14:dur="2500" advClick="0" advTm="6000">
        <p:checker/>
      </p:transition>
    </mc:Choice>
    <mc:Fallback xmlns="">
      <p:transition spd="slow" advClick="0" advTm="6000">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181" y="788830"/>
            <a:ext cx="7584026" cy="188997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AutoNum type="arabicPeriod"/>
            </a:pPr>
            <a:r>
              <a:rPr lang="en-US" sz="5400" dirty="0" err="1" smtClean="0"/>
              <a:t>Công</a:t>
            </a:r>
            <a:r>
              <a:rPr lang="en-US" sz="5400" dirty="0" smtClean="0"/>
              <a:t> </a:t>
            </a:r>
            <a:r>
              <a:rPr lang="en-US" sz="5400" dirty="0" err="1" smtClean="0"/>
              <a:t>nghệ</a:t>
            </a:r>
            <a:r>
              <a:rPr lang="en-US" sz="5400" dirty="0" smtClean="0"/>
              <a:t> </a:t>
            </a:r>
            <a:r>
              <a:rPr lang="en-US" sz="5400" dirty="0" err="1" smtClean="0"/>
              <a:t>sử</a:t>
            </a:r>
            <a:r>
              <a:rPr lang="en-US" sz="5400" dirty="0" smtClean="0"/>
              <a:t> </a:t>
            </a:r>
            <a:r>
              <a:rPr lang="en-US" sz="5400" dirty="0" err="1" smtClean="0"/>
              <a:t>dụng</a:t>
            </a:r>
            <a:endParaRPr lang="en-US" sz="5400" dirty="0" smtClean="0"/>
          </a:p>
          <a:p>
            <a:pPr marL="742950" indent="-742950">
              <a:buAutoNum type="arabicPeriod"/>
            </a:pPr>
            <a:endParaRPr lang="en-US" sz="5400" dirty="0" smtClean="0"/>
          </a:p>
        </p:txBody>
      </p:sp>
      <p:sp>
        <p:nvSpPr>
          <p:cNvPr id="5" name="TextBox 4"/>
          <p:cNvSpPr txBox="1"/>
          <p:nvPr/>
        </p:nvSpPr>
        <p:spPr>
          <a:xfrm>
            <a:off x="770580" y="2278644"/>
            <a:ext cx="7665081" cy="584775"/>
          </a:xfrm>
          <a:prstGeom prst="rect">
            <a:avLst/>
          </a:prstGeom>
          <a:noFill/>
        </p:spPr>
        <p:txBody>
          <a:bodyPr wrap="square" rtlCol="0">
            <a:spAutoFit/>
          </a:bodyPr>
          <a:lstStyle/>
          <a:p>
            <a:r>
              <a:rPr lang="en-US" sz="3200" dirty="0" err="1" smtClean="0"/>
              <a:t>Phần</a:t>
            </a:r>
            <a:r>
              <a:rPr lang="en-US" sz="3200" dirty="0" smtClean="0"/>
              <a:t> </a:t>
            </a:r>
            <a:r>
              <a:rPr lang="en-US" sz="3200" dirty="0" err="1" smtClean="0"/>
              <a:t>mềm</a:t>
            </a:r>
            <a:r>
              <a:rPr lang="en-US" sz="3200" dirty="0" smtClean="0"/>
              <a:t> </a:t>
            </a:r>
            <a:r>
              <a:rPr lang="en-US" sz="3200" dirty="0" err="1" smtClean="0"/>
              <a:t>tổng</a:t>
            </a:r>
            <a:r>
              <a:rPr lang="en-US" sz="3200" dirty="0" smtClean="0"/>
              <a:t> </a:t>
            </a:r>
            <a:r>
              <a:rPr lang="en-US" sz="3200" dirty="0" err="1" smtClean="0"/>
              <a:t>đài</a:t>
            </a:r>
            <a:r>
              <a:rPr lang="en-US" sz="3200" dirty="0" smtClean="0"/>
              <a:t> </a:t>
            </a:r>
            <a:r>
              <a:rPr lang="en-US" sz="3200" dirty="0" err="1" smtClean="0"/>
              <a:t>Trixbox</a:t>
            </a:r>
            <a:r>
              <a:rPr lang="en-US" sz="3200" dirty="0" smtClean="0"/>
              <a:t> </a:t>
            </a:r>
            <a:r>
              <a:rPr lang="en-US" sz="3200" dirty="0" err="1" smtClean="0"/>
              <a:t>dựa</a:t>
            </a:r>
            <a:r>
              <a:rPr lang="en-US" sz="3200" dirty="0" smtClean="0"/>
              <a:t> </a:t>
            </a:r>
            <a:r>
              <a:rPr lang="en-US" sz="3200" dirty="0" err="1" smtClean="0"/>
              <a:t>trên</a:t>
            </a:r>
            <a:r>
              <a:rPr lang="en-US" sz="3200" dirty="0" smtClean="0"/>
              <a:t> Asterisk</a:t>
            </a:r>
            <a:endParaRPr lang="en-US" sz="3200" b="1" dirty="0">
              <a:cs typeface="Calibri" pitchFamily="34" charset="0"/>
            </a:endParaRPr>
          </a:p>
        </p:txBody>
      </p:sp>
      <p:sp>
        <p:nvSpPr>
          <p:cNvPr id="6" name="AutoShape 2" descr="Asterisk (PBX) – Wikipedia tiếng Việ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sterisk (PBX) – Wikipedia tiếng Việ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ướng Dẫn Chi Tiết Xây Dựng Hệ Thống Tổng Đài Asteris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ướng Dẫn Chi Tiết Xây Dựng Hệ Thống Tổng Đài Aster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03681"/>
            <a:ext cx="5834130" cy="3280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834131" y="3603681"/>
            <a:ext cx="6357869" cy="32543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File:Trixbox logo.jpg - VoIP.ms Wi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131" y="3898600"/>
            <a:ext cx="6357869" cy="207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6" y="579549"/>
            <a:ext cx="1249252" cy="584775"/>
          </a:xfrm>
          <a:prstGeom prst="rect">
            <a:avLst/>
          </a:prstGeom>
          <a:noFill/>
        </p:spPr>
        <p:txBody>
          <a:bodyPr wrap="square" rtlCol="0">
            <a:spAutoFit/>
          </a:bodyPr>
          <a:lstStyle/>
          <a:p>
            <a:r>
              <a:rPr lang="en-US" sz="3200" b="1" dirty="0" smtClean="0"/>
              <a:t>VoIP</a:t>
            </a:r>
            <a:endParaRPr lang="en-US" sz="3200" b="1" dirty="0"/>
          </a:p>
        </p:txBody>
      </p:sp>
      <p:cxnSp>
        <p:nvCxnSpPr>
          <p:cNvPr id="6" name="Straight Connector 5"/>
          <p:cNvCxnSpPr/>
          <p:nvPr/>
        </p:nvCxnSpPr>
        <p:spPr>
          <a:xfrm>
            <a:off x="2253803"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3" y="288947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30" y="2719434"/>
            <a:ext cx="8669629" cy="830997"/>
          </a:xfrm>
          <a:prstGeom prst="rect">
            <a:avLst/>
          </a:prstGeom>
          <a:noFill/>
        </p:spPr>
        <p:txBody>
          <a:bodyPr wrap="square" rtlCol="0">
            <a:spAutoFit/>
          </a:bodyPr>
          <a:lstStyle/>
          <a:p>
            <a:r>
              <a:rPr lang="vi-VN" sz="2400" dirty="0">
                <a:latin typeface="Calibri" pitchFamily="34" charset="0"/>
                <a:cs typeface="Calibri" pitchFamily="34" charset="0"/>
              </a:rPr>
              <a:t>VoIP là một công nghệ cho phép truyền thoại sử dụng giao thức mạng IP, trên cơ sở hạ tầng sẵn có của mạng Internet</a:t>
            </a:r>
            <a:endParaRPr lang="en-US" sz="2400" b="1" dirty="0">
              <a:latin typeface="Calibri" pitchFamily="34" charset="0"/>
              <a:cs typeface="Calibri" pitchFamily="34" charset="0"/>
            </a:endParaRPr>
          </a:p>
        </p:txBody>
      </p:sp>
      <p:sp>
        <p:nvSpPr>
          <p:cNvPr id="9" name="Oval 8"/>
          <p:cNvSpPr/>
          <p:nvPr/>
        </p:nvSpPr>
        <p:spPr>
          <a:xfrm>
            <a:off x="2125013" y="4550846"/>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3"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8" y="1171060"/>
            <a:ext cx="8669629" cy="461665"/>
          </a:xfrm>
          <a:prstGeom prst="rect">
            <a:avLst/>
          </a:prstGeom>
          <a:noFill/>
        </p:spPr>
        <p:txBody>
          <a:bodyPr wrap="square" rtlCol="0">
            <a:spAutoFit/>
          </a:bodyPr>
          <a:lstStyle/>
          <a:p>
            <a:r>
              <a:rPr lang="en-US" sz="2400" dirty="0"/>
              <a:t>Voice over Internet Protocol</a:t>
            </a:r>
            <a:endParaRPr lang="en-US" sz="2400" b="1" dirty="0">
              <a:cs typeface="Calibri" pitchFamily="34" charset="0"/>
            </a:endParaRPr>
          </a:p>
        </p:txBody>
      </p:sp>
      <p:sp>
        <p:nvSpPr>
          <p:cNvPr id="12" name="TextBox 11"/>
          <p:cNvSpPr txBox="1"/>
          <p:nvPr/>
        </p:nvSpPr>
        <p:spPr>
          <a:xfrm>
            <a:off x="2509231" y="4392924"/>
            <a:ext cx="8141598" cy="830997"/>
          </a:xfrm>
          <a:prstGeom prst="rect">
            <a:avLst/>
          </a:prstGeom>
          <a:noFill/>
        </p:spPr>
        <p:txBody>
          <a:bodyPr wrap="square" rtlCol="0">
            <a:spAutoFit/>
          </a:bodyPr>
          <a:lstStyle/>
          <a:p>
            <a:r>
              <a:rPr lang="en-US" sz="2400" dirty="0" smtClean="0"/>
              <a:t>VoIP </a:t>
            </a:r>
            <a:r>
              <a:rPr lang="en-US" sz="2400" dirty="0" err="1"/>
              <a:t>kết</a:t>
            </a:r>
            <a:r>
              <a:rPr lang="en-US" sz="2400" dirty="0"/>
              <a:t> </a:t>
            </a:r>
            <a:r>
              <a:rPr lang="en-US" sz="2400" dirty="0" err="1"/>
              <a:t>hợp</a:t>
            </a:r>
            <a:r>
              <a:rPr lang="en-US" sz="2400" dirty="0"/>
              <a:t> </a:t>
            </a:r>
            <a:r>
              <a:rPr lang="en-US" sz="2400" dirty="0" err="1"/>
              <a:t>sử</a:t>
            </a:r>
            <a:r>
              <a:rPr lang="en-US" sz="2400" dirty="0"/>
              <a:t> </a:t>
            </a:r>
            <a:r>
              <a:rPr lang="en-US" sz="2400" dirty="0" err="1"/>
              <a:t>dụng</a:t>
            </a:r>
            <a:r>
              <a:rPr lang="en-US" sz="2400" dirty="0"/>
              <a:t> </a:t>
            </a:r>
            <a:r>
              <a:rPr lang="en-US" sz="2400" dirty="0" err="1"/>
              <a:t>cả</a:t>
            </a:r>
            <a:r>
              <a:rPr lang="en-US" sz="2400" dirty="0"/>
              <a:t> </a:t>
            </a:r>
            <a:r>
              <a:rPr lang="en-US" sz="2400" dirty="0" err="1"/>
              <a:t>hai</a:t>
            </a:r>
            <a:r>
              <a:rPr lang="en-US" sz="2400" dirty="0"/>
              <a:t> </a:t>
            </a:r>
            <a:r>
              <a:rPr lang="en-US" sz="2400" dirty="0" err="1"/>
              <a:t>loại</a:t>
            </a:r>
            <a:r>
              <a:rPr lang="en-US" sz="2400" dirty="0"/>
              <a:t> </a:t>
            </a:r>
            <a:r>
              <a:rPr lang="en-US" sz="2400" dirty="0" err="1"/>
              <a:t>chuyển</a:t>
            </a:r>
            <a:r>
              <a:rPr lang="en-US" sz="2400" dirty="0"/>
              <a:t> </a:t>
            </a:r>
            <a:r>
              <a:rPr lang="en-US" sz="2400" dirty="0" err="1"/>
              <a:t>mạch</a:t>
            </a:r>
            <a:r>
              <a:rPr lang="en-US" sz="2400" dirty="0"/>
              <a:t> </a:t>
            </a:r>
            <a:r>
              <a:rPr lang="en-US" sz="2400" dirty="0" err="1"/>
              <a:t>kênh</a:t>
            </a:r>
            <a:r>
              <a:rPr lang="en-US" sz="2400" dirty="0"/>
              <a:t> </a:t>
            </a:r>
            <a:r>
              <a:rPr lang="en-US" sz="2400" dirty="0" err="1"/>
              <a:t>và</a:t>
            </a:r>
            <a:r>
              <a:rPr lang="en-US" sz="2400" dirty="0"/>
              <a:t> </a:t>
            </a:r>
            <a:r>
              <a:rPr lang="en-US" sz="2400" dirty="0" err="1"/>
              <a:t>chuyển</a:t>
            </a:r>
            <a:r>
              <a:rPr lang="en-US" sz="2400" dirty="0"/>
              <a:t> </a:t>
            </a:r>
            <a:r>
              <a:rPr lang="en-US" sz="2400" dirty="0" err="1"/>
              <a:t>mạch</a:t>
            </a:r>
            <a:r>
              <a:rPr lang="en-US" sz="2400" dirty="0"/>
              <a:t> </a:t>
            </a:r>
            <a:r>
              <a:rPr lang="en-US" sz="2400" dirty="0" err="1"/>
              <a:t>gói</a:t>
            </a:r>
            <a:r>
              <a:rPr lang="en-US" sz="2400" dirty="0"/>
              <a: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16521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6" y="579549"/>
            <a:ext cx="1249252" cy="584775"/>
          </a:xfrm>
          <a:prstGeom prst="rect">
            <a:avLst/>
          </a:prstGeom>
          <a:noFill/>
        </p:spPr>
        <p:txBody>
          <a:bodyPr wrap="square" rtlCol="0">
            <a:spAutoFit/>
          </a:bodyPr>
          <a:lstStyle/>
          <a:p>
            <a:r>
              <a:rPr lang="en-US" sz="3200" b="1" dirty="0" smtClean="0"/>
              <a:t>PBX</a:t>
            </a:r>
            <a:endParaRPr lang="en-US" sz="3200" b="1" dirty="0"/>
          </a:p>
        </p:txBody>
      </p:sp>
      <p:cxnSp>
        <p:nvCxnSpPr>
          <p:cNvPr id="6" name="Straight Connector 5"/>
          <p:cNvCxnSpPr/>
          <p:nvPr/>
        </p:nvCxnSpPr>
        <p:spPr>
          <a:xfrm>
            <a:off x="2253803"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3" y="232917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30" y="2159134"/>
            <a:ext cx="8669629" cy="461665"/>
          </a:xfrm>
          <a:prstGeom prst="rect">
            <a:avLst/>
          </a:prstGeom>
          <a:noFill/>
        </p:spPr>
        <p:txBody>
          <a:bodyPr wrap="square" rtlCol="0">
            <a:spAutoFit/>
          </a:bodyPr>
          <a:lstStyle/>
          <a:p>
            <a:r>
              <a:rPr lang="vi-VN" sz="2400" dirty="0">
                <a:latin typeface="Calibri" pitchFamily="34" charset="0"/>
                <a:cs typeface="Calibri" pitchFamily="34" charset="0"/>
              </a:rPr>
              <a:t>PBX - là hệ thống tổng đài nội bộ được đặt tại nhà thuê bao</a:t>
            </a:r>
            <a:endParaRPr lang="en-US" sz="2400" b="1" dirty="0">
              <a:latin typeface="Calibri" pitchFamily="34" charset="0"/>
              <a:cs typeface="Calibri" pitchFamily="34" charset="0"/>
            </a:endParaRPr>
          </a:p>
        </p:txBody>
      </p:sp>
      <p:sp>
        <p:nvSpPr>
          <p:cNvPr id="9" name="Oval 8"/>
          <p:cNvSpPr/>
          <p:nvPr/>
        </p:nvSpPr>
        <p:spPr>
          <a:xfrm>
            <a:off x="2112129" y="320701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3"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8" y="1171060"/>
            <a:ext cx="8669629" cy="461665"/>
          </a:xfrm>
          <a:prstGeom prst="rect">
            <a:avLst/>
          </a:prstGeom>
          <a:noFill/>
        </p:spPr>
        <p:txBody>
          <a:bodyPr wrap="square" rtlCol="0">
            <a:spAutoFit/>
          </a:bodyPr>
          <a:lstStyle/>
          <a:p>
            <a:r>
              <a:rPr lang="en-US" sz="2400" dirty="0" smtClean="0"/>
              <a:t>Private </a:t>
            </a:r>
            <a:r>
              <a:rPr lang="en-US" sz="2400" dirty="0"/>
              <a:t>Branch Exchange</a:t>
            </a:r>
            <a:endParaRPr lang="en-US" sz="2400" b="1" dirty="0">
              <a:cs typeface="Calibri" pitchFamily="34" charset="0"/>
            </a:endParaRPr>
          </a:p>
        </p:txBody>
      </p:sp>
      <p:sp>
        <p:nvSpPr>
          <p:cNvPr id="12" name="TextBox 11"/>
          <p:cNvSpPr txBox="1"/>
          <p:nvPr/>
        </p:nvSpPr>
        <p:spPr>
          <a:xfrm>
            <a:off x="2496347" y="3049089"/>
            <a:ext cx="8141598" cy="1200329"/>
          </a:xfrm>
          <a:prstGeom prst="rect">
            <a:avLst/>
          </a:prstGeom>
          <a:noFill/>
        </p:spPr>
        <p:txBody>
          <a:bodyPr wrap="square" rtlCol="0">
            <a:spAutoFit/>
          </a:bodyPr>
          <a:lstStyle/>
          <a:p>
            <a:r>
              <a:rPr lang="vi-VN" sz="2400" dirty="0">
                <a:latin typeface="Calibri" pitchFamily="34" charset="0"/>
                <a:cs typeface="Calibri" pitchFamily="34" charset="0"/>
              </a:rPr>
              <a:t>PBX là hệ thống trung chuyển giữa các đường dây điện thoại bên ngoài của công ty điện thoại tới máy điện thoại nội bộ trong tổng đài PBX</a:t>
            </a:r>
            <a:endParaRPr lang="en-US" sz="2400" b="1" dirty="0">
              <a:latin typeface="Calibri" pitchFamily="34" charset="0"/>
              <a:cs typeface="Calibri" pitchFamily="34" charset="0"/>
            </a:endParaRPr>
          </a:p>
        </p:txBody>
      </p:sp>
      <p:sp>
        <p:nvSpPr>
          <p:cNvPr id="13" name="Oval 12"/>
          <p:cNvSpPr/>
          <p:nvPr/>
        </p:nvSpPr>
        <p:spPr>
          <a:xfrm>
            <a:off x="2112129" y="46516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22108" y="4574386"/>
            <a:ext cx="7497654" cy="830997"/>
          </a:xfrm>
          <a:prstGeom prst="rect">
            <a:avLst/>
          </a:prstGeom>
        </p:spPr>
        <p:txBody>
          <a:bodyPr wrap="square">
            <a:spAutoFit/>
          </a:bodyPr>
          <a:lstStyle/>
          <a:p>
            <a:r>
              <a:rPr lang="en-US" sz="2400" dirty="0" err="1" smtClean="0">
                <a:latin typeface="Calibri" pitchFamily="34" charset="0"/>
                <a:cs typeface="Calibri" pitchFamily="34" charset="0"/>
              </a:rPr>
              <a:t>Tính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năng</a:t>
            </a:r>
            <a:r>
              <a:rPr lang="en-US" sz="2400" dirty="0" smtClean="0">
                <a:latin typeface="Calibri" pitchFamily="34" charset="0"/>
                <a:cs typeface="Calibri" pitchFamily="34" charset="0"/>
              </a:rPr>
              <a:t> </a:t>
            </a:r>
            <a:r>
              <a:rPr lang="vi-VN" sz="2400" dirty="0" smtClean="0">
                <a:latin typeface="Calibri" pitchFamily="34" charset="0"/>
                <a:cs typeface="Calibri" pitchFamily="34" charset="0"/>
              </a:rPr>
              <a:t>tương </a:t>
            </a:r>
            <a:r>
              <a:rPr lang="vi-VN" sz="2400" dirty="0">
                <a:latin typeface="Calibri" pitchFamily="34" charset="0"/>
                <a:cs typeface="Calibri" pitchFamily="34" charset="0"/>
              </a:rPr>
              <a:t>tác thoại (IVR), Voicemail, phân phối cuộc gọi tự động (ACD)…</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97861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P spid="13"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6" y="579549"/>
            <a:ext cx="1249252" cy="584775"/>
          </a:xfrm>
          <a:prstGeom prst="rect">
            <a:avLst/>
          </a:prstGeom>
          <a:noFill/>
        </p:spPr>
        <p:txBody>
          <a:bodyPr wrap="square" rtlCol="0">
            <a:spAutoFit/>
          </a:bodyPr>
          <a:lstStyle/>
          <a:p>
            <a:r>
              <a:rPr lang="en-US" sz="3200" b="1" dirty="0" smtClean="0"/>
              <a:t>PSTN</a:t>
            </a:r>
            <a:endParaRPr lang="en-US" sz="3200" b="1" dirty="0"/>
          </a:p>
        </p:txBody>
      </p:sp>
      <p:cxnSp>
        <p:nvCxnSpPr>
          <p:cNvPr id="6" name="Straight Connector 5"/>
          <p:cNvCxnSpPr/>
          <p:nvPr/>
        </p:nvCxnSpPr>
        <p:spPr>
          <a:xfrm>
            <a:off x="2253803"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3" y="232917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30" y="2159134"/>
            <a:ext cx="8669629" cy="830997"/>
          </a:xfrm>
          <a:prstGeom prst="rect">
            <a:avLst/>
          </a:prstGeom>
          <a:noFill/>
        </p:spPr>
        <p:txBody>
          <a:bodyPr wrap="square" rtlCol="0">
            <a:spAutoFit/>
          </a:bodyPr>
          <a:lstStyle/>
          <a:p>
            <a:r>
              <a:rPr lang="vi-VN" sz="2400" dirty="0">
                <a:latin typeface="Calibri" pitchFamily="34" charset="0"/>
                <a:cs typeface="Calibri" pitchFamily="34" charset="0"/>
              </a:rPr>
              <a:t>PSTN là mạng chuyển mạch điện thoại công cộng hay nói cách khác là mạng kết nối tất cả các hệ thống tổng đài chuyển mạch-mạch.</a:t>
            </a:r>
            <a:endParaRPr lang="en-US" sz="2400" b="1" dirty="0">
              <a:latin typeface="Calibri" pitchFamily="34" charset="0"/>
              <a:cs typeface="Calibri" pitchFamily="34" charset="0"/>
            </a:endParaRPr>
          </a:p>
        </p:txBody>
      </p:sp>
      <p:sp>
        <p:nvSpPr>
          <p:cNvPr id="9" name="Oval 8"/>
          <p:cNvSpPr/>
          <p:nvPr/>
        </p:nvSpPr>
        <p:spPr>
          <a:xfrm>
            <a:off x="2112129" y="338731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3" y="13418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28" y="1171060"/>
            <a:ext cx="8669629" cy="461665"/>
          </a:xfrm>
          <a:prstGeom prst="rect">
            <a:avLst/>
          </a:prstGeom>
          <a:noFill/>
        </p:spPr>
        <p:txBody>
          <a:bodyPr wrap="square" rtlCol="0">
            <a:spAutoFit/>
          </a:bodyPr>
          <a:lstStyle/>
          <a:p>
            <a:r>
              <a:rPr lang="en-US" sz="2400" dirty="0"/>
              <a:t>Public Switched Telephone Network</a:t>
            </a:r>
            <a:endParaRPr lang="en-US" sz="2400" b="1" dirty="0">
              <a:cs typeface="Calibri" pitchFamily="34" charset="0"/>
            </a:endParaRPr>
          </a:p>
        </p:txBody>
      </p:sp>
      <p:sp>
        <p:nvSpPr>
          <p:cNvPr id="12" name="TextBox 11"/>
          <p:cNvSpPr txBox="1"/>
          <p:nvPr/>
        </p:nvSpPr>
        <p:spPr>
          <a:xfrm>
            <a:off x="2509228" y="3329360"/>
            <a:ext cx="8141598" cy="830997"/>
          </a:xfrm>
          <a:prstGeom prst="rect">
            <a:avLst/>
          </a:prstGeom>
          <a:noFill/>
        </p:spPr>
        <p:txBody>
          <a:bodyPr wrap="square" rtlCol="0">
            <a:spAutoFit/>
          </a:bodyPr>
          <a:lstStyle/>
          <a:p>
            <a:r>
              <a:rPr lang="vi-VN" sz="2400" dirty="0" smtClean="0">
                <a:latin typeface="Calibri" pitchFamily="34" charset="0"/>
                <a:cs typeface="Calibri" pitchFamily="34" charset="0"/>
              </a:rPr>
              <a:t>Chất lượng cuộc gọi trên mạng PSTN bao giờ cũng tốt hơn trên mạng internet nhưng đổi lại chi phí lại đắt hơn rất nhiều. </a:t>
            </a:r>
            <a:endParaRPr lang="en-US" sz="2400" b="1" dirty="0">
              <a:latin typeface="Calibri" pitchFamily="34" charset="0"/>
              <a:cs typeface="Calibri" pitchFamily="34" charset="0"/>
            </a:endParaRPr>
          </a:p>
        </p:txBody>
      </p:sp>
      <p:sp>
        <p:nvSpPr>
          <p:cNvPr id="13" name="Oval 12"/>
          <p:cNvSpPr/>
          <p:nvPr/>
        </p:nvSpPr>
        <p:spPr>
          <a:xfrm>
            <a:off x="2112129" y="4651661"/>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47866" y="4574386"/>
            <a:ext cx="7497654" cy="830997"/>
          </a:xfrm>
          <a:prstGeom prst="rect">
            <a:avLst/>
          </a:prstGeom>
        </p:spPr>
        <p:txBody>
          <a:bodyPr wrap="square">
            <a:spAutoFit/>
          </a:bodyPr>
          <a:lstStyle/>
          <a:p>
            <a:r>
              <a:rPr lang="vi-VN" sz="2400" dirty="0">
                <a:latin typeface="Calibri" pitchFamily="34" charset="0"/>
                <a:cs typeface="Calibri" pitchFamily="34" charset="0"/>
              </a:rPr>
              <a:t>PSTN sử dụng các con số điện thoại để chuyển mạch cuộc gọi giữa các tổng đài điện thoại</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719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P spid="13"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6" y="579549"/>
            <a:ext cx="1249252" cy="584775"/>
          </a:xfrm>
          <a:prstGeom prst="rect">
            <a:avLst/>
          </a:prstGeom>
          <a:noFill/>
        </p:spPr>
        <p:txBody>
          <a:bodyPr wrap="square" rtlCol="0">
            <a:spAutoFit/>
          </a:bodyPr>
          <a:lstStyle/>
          <a:p>
            <a:r>
              <a:rPr lang="en-US" sz="3200" b="1" dirty="0" smtClean="0"/>
              <a:t>TMD</a:t>
            </a:r>
            <a:endParaRPr lang="en-US" sz="3200" b="1" dirty="0"/>
          </a:p>
        </p:txBody>
      </p:sp>
      <p:cxnSp>
        <p:nvCxnSpPr>
          <p:cNvPr id="6" name="Straight Connector 5"/>
          <p:cNvCxnSpPr/>
          <p:nvPr/>
        </p:nvCxnSpPr>
        <p:spPr>
          <a:xfrm>
            <a:off x="2253803" y="772732"/>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25013" y="2967818"/>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09230" y="2797779"/>
            <a:ext cx="8669629" cy="830997"/>
          </a:xfrm>
          <a:prstGeom prst="rect">
            <a:avLst/>
          </a:prstGeom>
          <a:noFill/>
        </p:spPr>
        <p:txBody>
          <a:bodyPr wrap="square" rtlCol="0">
            <a:spAutoFit/>
          </a:bodyPr>
          <a:lstStyle/>
          <a:p>
            <a:r>
              <a:rPr lang="vi-VN" sz="2400" dirty="0">
                <a:latin typeface="Calibri" pitchFamily="34" charset="0"/>
                <a:cs typeface="Calibri" pitchFamily="34" charset="0"/>
              </a:rPr>
              <a:t>Là kỹ thuật ghép kênh phân chia thời gian, nhiều tín hiệu có thể truyền đồng thời trên một đường </a:t>
            </a:r>
            <a:r>
              <a:rPr lang="vi-VN" sz="2400" dirty="0" smtClean="0">
                <a:latin typeface="Calibri" pitchFamily="34" charset="0"/>
                <a:cs typeface="Calibri" pitchFamily="34" charset="0"/>
              </a:rPr>
              <a:t>truyền</a:t>
            </a:r>
            <a:endParaRPr lang="en-US" sz="2400" b="1" dirty="0">
              <a:latin typeface="Calibri" pitchFamily="34" charset="0"/>
              <a:cs typeface="Calibri" pitchFamily="34" charset="0"/>
            </a:endParaRPr>
          </a:p>
        </p:txBody>
      </p:sp>
      <p:sp>
        <p:nvSpPr>
          <p:cNvPr id="9" name="Oval 8"/>
          <p:cNvSpPr/>
          <p:nvPr/>
        </p:nvSpPr>
        <p:spPr>
          <a:xfrm>
            <a:off x="2112129" y="4353233"/>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5015" y="1757360"/>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9230" y="1586559"/>
            <a:ext cx="8669629" cy="461665"/>
          </a:xfrm>
          <a:prstGeom prst="rect">
            <a:avLst/>
          </a:prstGeom>
          <a:noFill/>
        </p:spPr>
        <p:txBody>
          <a:bodyPr wrap="square" rtlCol="0">
            <a:spAutoFit/>
          </a:bodyPr>
          <a:lstStyle/>
          <a:p>
            <a:r>
              <a:rPr lang="en-US" sz="2400" dirty="0"/>
              <a:t>Time Division Multiplexing</a:t>
            </a:r>
            <a:endParaRPr lang="en-US" sz="2400" b="1" dirty="0">
              <a:cs typeface="Calibri" pitchFamily="34" charset="0"/>
            </a:endParaRPr>
          </a:p>
        </p:txBody>
      </p:sp>
      <p:sp>
        <p:nvSpPr>
          <p:cNvPr id="12" name="TextBox 11"/>
          <p:cNvSpPr txBox="1"/>
          <p:nvPr/>
        </p:nvSpPr>
        <p:spPr>
          <a:xfrm>
            <a:off x="2509228" y="4295276"/>
            <a:ext cx="8141598" cy="461665"/>
          </a:xfrm>
          <a:prstGeom prst="rect">
            <a:avLst/>
          </a:prstGeom>
          <a:noFill/>
        </p:spPr>
        <p:txBody>
          <a:bodyPr wrap="square" rtlCol="0">
            <a:spAutoFit/>
          </a:bodyPr>
          <a:lstStyle/>
          <a:p>
            <a:r>
              <a:rPr lang="vi-VN" sz="2400" dirty="0">
                <a:latin typeface="Calibri" pitchFamily="34" charset="0"/>
                <a:cs typeface="Calibri" pitchFamily="34" charset="0"/>
              </a:rPr>
              <a:t>TDM được sử dụng chuyển thoại trong hệ thống mạng PSTN</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423168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p:bldP spid="9" grpId="0" animBg="1"/>
      <p:bldP spid="10" grpId="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0600" y="775673"/>
            <a:ext cx="5462793" cy="461665"/>
          </a:xfrm>
          <a:prstGeom prst="rect">
            <a:avLst/>
          </a:prstGeom>
          <a:noFill/>
        </p:spPr>
        <p:txBody>
          <a:bodyPr wrap="square" rtlCol="0">
            <a:spAutoFit/>
          </a:bodyPr>
          <a:lstStyle/>
          <a:p>
            <a:r>
              <a:rPr lang="en-US" sz="2400" dirty="0" err="1"/>
              <a:t>Các</a:t>
            </a:r>
            <a:r>
              <a:rPr lang="en-US" sz="2400" dirty="0"/>
              <a:t> </a:t>
            </a:r>
            <a:r>
              <a:rPr lang="en-US" sz="2400" dirty="0" err="1"/>
              <a:t>Hình</a:t>
            </a:r>
            <a:r>
              <a:rPr lang="en-US" sz="2400" dirty="0"/>
              <a:t> </a:t>
            </a:r>
            <a:r>
              <a:rPr lang="en-US" sz="2400" dirty="0" err="1"/>
              <a:t>Thức</a:t>
            </a:r>
            <a:r>
              <a:rPr lang="en-US" sz="2400" dirty="0"/>
              <a:t> </a:t>
            </a:r>
            <a:r>
              <a:rPr lang="en-US" sz="2400" dirty="0" err="1"/>
              <a:t>Báo</a:t>
            </a:r>
            <a:r>
              <a:rPr lang="en-US" sz="2400" dirty="0"/>
              <a:t> </a:t>
            </a:r>
            <a:r>
              <a:rPr lang="en-US" sz="2400" dirty="0" err="1"/>
              <a:t>Hiệu</a:t>
            </a:r>
            <a:r>
              <a:rPr lang="en-US" sz="2400" dirty="0"/>
              <a:t> </a:t>
            </a:r>
            <a:r>
              <a:rPr lang="en-US" sz="2400" dirty="0" err="1"/>
              <a:t>Giao</a:t>
            </a:r>
            <a:r>
              <a:rPr lang="en-US" sz="2400" dirty="0"/>
              <a:t> </a:t>
            </a:r>
            <a:r>
              <a:rPr lang="en-US" sz="2400" dirty="0" err="1"/>
              <a:t>Tiếp</a:t>
            </a:r>
            <a:r>
              <a:rPr lang="en-US" sz="2400" dirty="0"/>
              <a:t> TDM</a:t>
            </a:r>
            <a:endParaRPr lang="en-US" sz="2400" b="1" dirty="0">
              <a:cs typeface="Calibri" pitchFamily="34" charset="0"/>
            </a:endParaRPr>
          </a:p>
        </p:txBody>
      </p:sp>
      <p:cxnSp>
        <p:nvCxnSpPr>
          <p:cNvPr id="5" name="Straight Connector 4"/>
          <p:cNvCxnSpPr/>
          <p:nvPr/>
        </p:nvCxnSpPr>
        <p:spPr>
          <a:xfrm>
            <a:off x="5950040" y="1519706"/>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0522" y="1530436"/>
            <a:ext cx="1382335" cy="461665"/>
          </a:xfrm>
          <a:prstGeom prst="rect">
            <a:avLst/>
          </a:prstGeom>
          <a:noFill/>
        </p:spPr>
        <p:txBody>
          <a:bodyPr wrap="square" rtlCol="0">
            <a:spAutoFit/>
          </a:bodyPr>
          <a:lstStyle/>
          <a:p>
            <a:r>
              <a:rPr lang="en-US" sz="2400" dirty="0" smtClean="0"/>
              <a:t>FXO</a:t>
            </a:r>
            <a:endParaRPr lang="en-US" sz="2400" b="1" dirty="0">
              <a:cs typeface="Calibri" pitchFamily="34" charset="0"/>
            </a:endParaRPr>
          </a:p>
        </p:txBody>
      </p:sp>
      <p:sp>
        <p:nvSpPr>
          <p:cNvPr id="7" name="TextBox 6"/>
          <p:cNvSpPr txBox="1"/>
          <p:nvPr/>
        </p:nvSpPr>
        <p:spPr>
          <a:xfrm>
            <a:off x="7909773" y="1519706"/>
            <a:ext cx="1382335" cy="461665"/>
          </a:xfrm>
          <a:prstGeom prst="rect">
            <a:avLst/>
          </a:prstGeom>
          <a:noFill/>
        </p:spPr>
        <p:txBody>
          <a:bodyPr wrap="square" rtlCol="0">
            <a:spAutoFit/>
          </a:bodyPr>
          <a:lstStyle/>
          <a:p>
            <a:r>
              <a:rPr lang="en-US" sz="2400" dirty="0" smtClean="0"/>
              <a:t>FXS</a:t>
            </a:r>
            <a:endParaRPr lang="en-US" sz="2400" b="1" dirty="0">
              <a:cs typeface="Calibri" pitchFamily="34" charset="0"/>
            </a:endParaRPr>
          </a:p>
        </p:txBody>
      </p:sp>
      <p:sp>
        <p:nvSpPr>
          <p:cNvPr id="8" name="Rectangle 7"/>
          <p:cNvSpPr/>
          <p:nvPr/>
        </p:nvSpPr>
        <p:spPr>
          <a:xfrm>
            <a:off x="1373743" y="2146256"/>
            <a:ext cx="3893713" cy="3046988"/>
          </a:xfrm>
          <a:prstGeom prst="rect">
            <a:avLst/>
          </a:prstGeom>
        </p:spPr>
        <p:txBody>
          <a:bodyPr wrap="square">
            <a:spAutoFit/>
          </a:bodyPr>
          <a:lstStyle/>
          <a:p>
            <a:pPr marL="342900" indent="-342900">
              <a:buFont typeface="Courier New" pitchFamily="49" charset="0"/>
              <a:buChar char="o"/>
            </a:pPr>
            <a:r>
              <a:rPr lang="vi-VN" sz="2400" dirty="0">
                <a:latin typeface="Calibri" pitchFamily="34" charset="0"/>
                <a:cs typeface="Calibri" pitchFamily="34" charset="0"/>
              </a:rPr>
              <a:t>FXO là một thiết bị mạch điện được kết nối với đường line điện thoại thông </a:t>
            </a:r>
            <a:r>
              <a:rPr lang="vi-VN" sz="2400" dirty="0" smtClean="0">
                <a:latin typeface="Calibri" pitchFamily="34" charset="0"/>
                <a:cs typeface="Calibri" pitchFamily="34" charset="0"/>
              </a:rPr>
              <a:t>thường</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smtClean="0">
                <a:latin typeface="Calibri" pitchFamily="34" charset="0"/>
                <a:cs typeface="Calibri" pitchFamily="34" charset="0"/>
              </a:rPr>
              <a:t>Đ</a:t>
            </a:r>
            <a:r>
              <a:rPr lang="vi-VN" sz="2400" dirty="0" smtClean="0">
                <a:latin typeface="Calibri" pitchFamily="34" charset="0"/>
                <a:cs typeface="Calibri" pitchFamily="34" charset="0"/>
              </a:rPr>
              <a:t>óng </a:t>
            </a:r>
            <a:r>
              <a:rPr lang="vi-VN" sz="2400" dirty="0">
                <a:latin typeface="Calibri" pitchFamily="34" charset="0"/>
                <a:cs typeface="Calibri" pitchFamily="34" charset="0"/>
              </a:rPr>
              <a:t>vai trò như thiết bị MODEM 56kbps hay máy Fax dùng để kết nối với đường dây điện thoại.</a:t>
            </a:r>
            <a:endParaRPr lang="en-US" sz="2400" dirty="0">
              <a:latin typeface="Calibri" pitchFamily="34" charset="0"/>
              <a:cs typeface="Calibri" pitchFamily="34" charset="0"/>
            </a:endParaRPr>
          </a:p>
        </p:txBody>
      </p:sp>
      <p:sp>
        <p:nvSpPr>
          <p:cNvPr id="9" name="Rectangle 8"/>
          <p:cNvSpPr/>
          <p:nvPr/>
        </p:nvSpPr>
        <p:spPr>
          <a:xfrm>
            <a:off x="6690573" y="2135404"/>
            <a:ext cx="3625404" cy="1569660"/>
          </a:xfrm>
          <a:prstGeom prst="rect">
            <a:avLst/>
          </a:prstGeom>
        </p:spPr>
        <p:txBody>
          <a:bodyPr wrap="square">
            <a:spAutoFit/>
          </a:bodyPr>
          <a:lstStyle/>
          <a:p>
            <a:pPr marL="342900" indent="-342900">
              <a:buFont typeface="Courier New" pitchFamily="49" charset="0"/>
              <a:buChar char="o"/>
            </a:pPr>
            <a:r>
              <a:rPr lang="vi-VN" sz="2400" dirty="0">
                <a:latin typeface="Calibri" pitchFamily="34" charset="0"/>
                <a:cs typeface="Calibri" pitchFamily="34" charset="0"/>
              </a:rPr>
              <a:t>FXS là thiết bị mạch điện để giao tiếp với máy điện thoại analog thông thường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5388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0600" y="775673"/>
            <a:ext cx="5462793" cy="461665"/>
          </a:xfrm>
          <a:prstGeom prst="rect">
            <a:avLst/>
          </a:prstGeom>
          <a:noFill/>
        </p:spPr>
        <p:txBody>
          <a:bodyPr wrap="square" rtlCol="0">
            <a:spAutoFit/>
          </a:bodyPr>
          <a:lstStyle/>
          <a:p>
            <a:r>
              <a:rPr lang="en-US" sz="2400" dirty="0" err="1"/>
              <a:t>Các</a:t>
            </a:r>
            <a:r>
              <a:rPr lang="en-US" sz="2400" dirty="0"/>
              <a:t> </a:t>
            </a:r>
            <a:r>
              <a:rPr lang="en-US" sz="2400" dirty="0" err="1"/>
              <a:t>Hình</a:t>
            </a:r>
            <a:r>
              <a:rPr lang="en-US" sz="2400" dirty="0"/>
              <a:t> </a:t>
            </a:r>
            <a:r>
              <a:rPr lang="en-US" sz="2400" dirty="0" err="1"/>
              <a:t>Thức</a:t>
            </a:r>
            <a:r>
              <a:rPr lang="en-US" sz="2400" dirty="0"/>
              <a:t> </a:t>
            </a:r>
            <a:r>
              <a:rPr lang="en-US" sz="2400" dirty="0" err="1"/>
              <a:t>Báo</a:t>
            </a:r>
            <a:r>
              <a:rPr lang="en-US" sz="2400" dirty="0"/>
              <a:t> </a:t>
            </a:r>
            <a:r>
              <a:rPr lang="en-US" sz="2400" dirty="0" err="1"/>
              <a:t>Hiệu</a:t>
            </a:r>
            <a:r>
              <a:rPr lang="en-US" sz="2400" dirty="0"/>
              <a:t> </a:t>
            </a:r>
            <a:r>
              <a:rPr lang="en-US" sz="2400" dirty="0" err="1"/>
              <a:t>Giao</a:t>
            </a:r>
            <a:r>
              <a:rPr lang="en-US" sz="2400" dirty="0"/>
              <a:t> </a:t>
            </a:r>
            <a:r>
              <a:rPr lang="en-US" sz="2400" dirty="0" err="1"/>
              <a:t>Tiếp</a:t>
            </a:r>
            <a:r>
              <a:rPr lang="en-US" sz="2400" dirty="0"/>
              <a:t> TDM</a:t>
            </a:r>
            <a:endParaRPr lang="en-US" sz="2400" b="1" dirty="0">
              <a:cs typeface="Calibri" pitchFamily="34" charset="0"/>
            </a:endParaRPr>
          </a:p>
        </p:txBody>
      </p:sp>
      <p:sp>
        <p:nvSpPr>
          <p:cNvPr id="2" name="Rectangle 1"/>
          <p:cNvSpPr/>
          <p:nvPr/>
        </p:nvSpPr>
        <p:spPr>
          <a:xfrm>
            <a:off x="2001140" y="1718722"/>
            <a:ext cx="5383718" cy="2308324"/>
          </a:xfrm>
          <a:prstGeom prst="rect">
            <a:avLst/>
          </a:prstGeom>
        </p:spPr>
        <p:txBody>
          <a:bodyPr wrap="none">
            <a:spAutoFit/>
          </a:bodyPr>
          <a:lstStyle/>
          <a:p>
            <a:r>
              <a:rPr lang="vi-VN" sz="2400" dirty="0">
                <a:latin typeface="Calibri" pitchFamily="34" charset="0"/>
                <a:cs typeface="Calibri" pitchFamily="34" charset="0"/>
              </a:rPr>
              <a:t>Báo hiệu analog giữa đầu cuối và tổng </a:t>
            </a:r>
            <a:r>
              <a:rPr lang="vi-VN" sz="2400" dirty="0" smtClean="0">
                <a:latin typeface="Calibri" pitchFamily="34" charset="0"/>
                <a:cs typeface="Calibri" pitchFamily="34" charset="0"/>
              </a:rPr>
              <a:t>đài</a:t>
            </a:r>
            <a:endParaRPr lang="en-US" sz="2400" dirty="0" smtClean="0">
              <a:latin typeface="Calibri" pitchFamily="34" charset="0"/>
              <a:cs typeface="Calibri" pitchFamily="34" charset="0"/>
            </a:endParaRPr>
          </a:p>
          <a:p>
            <a:pPr marL="342900" indent="-342900">
              <a:buFont typeface="Courier New" pitchFamily="49" charset="0"/>
              <a:buChar char="o"/>
            </a:pPr>
            <a:r>
              <a:rPr lang="en-US" sz="2400" dirty="0" err="1"/>
              <a:t>tín</a:t>
            </a:r>
            <a:r>
              <a:rPr lang="en-US" sz="2400" dirty="0"/>
              <a:t> </a:t>
            </a:r>
            <a:r>
              <a:rPr lang="en-US" sz="2400" dirty="0" err="1"/>
              <a:t>hiệu</a:t>
            </a:r>
            <a:r>
              <a:rPr lang="en-US" sz="2400" dirty="0"/>
              <a:t> </a:t>
            </a:r>
            <a:r>
              <a:rPr lang="en-US" sz="2400" dirty="0" err="1"/>
              <a:t>mời</a:t>
            </a:r>
            <a:r>
              <a:rPr lang="en-US" sz="2400" dirty="0"/>
              <a:t> quay </a:t>
            </a:r>
            <a:r>
              <a:rPr lang="en-US" sz="2400" dirty="0" err="1" smtClean="0"/>
              <a:t>số</a:t>
            </a:r>
            <a:endParaRPr lang="en-US" sz="2400" dirty="0" smtClean="0"/>
          </a:p>
          <a:p>
            <a:pPr marL="342900" indent="-342900">
              <a:buFont typeface="Courier New" pitchFamily="49" charset="0"/>
              <a:buChar char="o"/>
            </a:pPr>
            <a:r>
              <a:rPr lang="en-US" sz="2400" dirty="0" err="1" smtClean="0"/>
              <a:t>tín</a:t>
            </a:r>
            <a:r>
              <a:rPr lang="en-US" sz="2400" dirty="0" smtClean="0"/>
              <a:t> </a:t>
            </a:r>
            <a:r>
              <a:rPr lang="en-US" sz="2400" dirty="0" err="1"/>
              <a:t>hiệu</a:t>
            </a:r>
            <a:r>
              <a:rPr lang="en-US" sz="2400" dirty="0"/>
              <a:t> </a:t>
            </a:r>
            <a:r>
              <a:rPr lang="en-US" sz="2400" dirty="0" err="1" smtClean="0"/>
              <a:t>bận</a:t>
            </a:r>
            <a:endParaRPr lang="en-US" sz="2400" dirty="0" smtClean="0"/>
          </a:p>
          <a:p>
            <a:pPr marL="342900" indent="-342900">
              <a:buFont typeface="Courier New" pitchFamily="49" charset="0"/>
              <a:buChar char="o"/>
            </a:pPr>
            <a:r>
              <a:rPr lang="en-US" sz="2400" dirty="0" smtClean="0"/>
              <a:t>rung </a:t>
            </a:r>
            <a:r>
              <a:rPr lang="en-US" sz="2400" dirty="0" err="1" smtClean="0"/>
              <a:t>chuông</a:t>
            </a:r>
            <a:endParaRPr lang="en-US" sz="2400" dirty="0" smtClean="0"/>
          </a:p>
          <a:p>
            <a:pPr marL="342900" indent="-342900">
              <a:buFont typeface="Courier New" pitchFamily="49" charset="0"/>
              <a:buChar char="o"/>
            </a:pPr>
            <a:r>
              <a:rPr lang="en-US" sz="2400" dirty="0" smtClean="0"/>
              <a:t> </a:t>
            </a:r>
            <a:r>
              <a:rPr lang="en-US" sz="2400" dirty="0" err="1"/>
              <a:t>trạng</a:t>
            </a:r>
            <a:r>
              <a:rPr lang="en-US" sz="2400" dirty="0"/>
              <a:t> </a:t>
            </a:r>
            <a:r>
              <a:rPr lang="en-US" sz="2400" dirty="0" err="1"/>
              <a:t>thái</a:t>
            </a:r>
            <a:r>
              <a:rPr lang="en-US" sz="2400" dirty="0"/>
              <a:t> </a:t>
            </a:r>
            <a:r>
              <a:rPr lang="en-US" sz="2400" dirty="0" err="1"/>
              <a:t>nhấc</a:t>
            </a:r>
            <a:r>
              <a:rPr lang="en-US" sz="2400" dirty="0"/>
              <a:t> </a:t>
            </a:r>
            <a:r>
              <a:rPr lang="en-US" sz="2400" dirty="0" err="1" smtClean="0"/>
              <a:t>máy</a:t>
            </a:r>
            <a:endParaRPr lang="en-US" sz="2400" dirty="0" smtClean="0"/>
          </a:p>
          <a:p>
            <a:pPr marL="342900" indent="-342900">
              <a:buFont typeface="Courier New" pitchFamily="49" charset="0"/>
              <a:buChar char="o"/>
            </a:pPr>
            <a:r>
              <a:rPr lang="en-US" sz="2400" dirty="0" err="1" smtClean="0"/>
              <a:t>gác</a:t>
            </a:r>
            <a:r>
              <a:rPr lang="en-US" sz="2400" dirty="0" smtClean="0"/>
              <a:t> </a:t>
            </a:r>
            <a:r>
              <a:rPr lang="en-US" sz="2400" dirty="0" err="1"/>
              <a:t>máy</a:t>
            </a:r>
            <a:endParaRPr lang="en-US" sz="2400" dirty="0">
              <a:latin typeface="Calibri" pitchFamily="34" charset="0"/>
              <a:cs typeface="Calibri" pitchFamily="34" charset="0"/>
            </a:endParaRPr>
          </a:p>
        </p:txBody>
      </p:sp>
      <p:cxnSp>
        <p:nvCxnSpPr>
          <p:cNvPr id="10" name="Straight Connector 9"/>
          <p:cNvCxnSpPr/>
          <p:nvPr/>
        </p:nvCxnSpPr>
        <p:spPr>
          <a:xfrm>
            <a:off x="1751527" y="1416676"/>
            <a:ext cx="0" cy="4881093"/>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09853" y="4997177"/>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09853" y="1899028"/>
            <a:ext cx="244698" cy="2446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01140" y="4888693"/>
            <a:ext cx="3462038" cy="830997"/>
          </a:xfrm>
          <a:prstGeom prst="rect">
            <a:avLst/>
          </a:prstGeom>
        </p:spPr>
        <p:txBody>
          <a:bodyPr wrap="none">
            <a:spAutoFit/>
          </a:bodyPr>
          <a:lstStyle/>
          <a:p>
            <a:r>
              <a:rPr lang="vi-VN" sz="2400" dirty="0">
                <a:latin typeface="Calibri" pitchFamily="34" charset="0"/>
                <a:cs typeface="Calibri" pitchFamily="34" charset="0"/>
              </a:rPr>
              <a:t>Báo hiệu giữa các tổng </a:t>
            </a:r>
            <a:r>
              <a:rPr lang="vi-VN" sz="2400" dirty="0" smtClean="0">
                <a:latin typeface="Calibri" pitchFamily="34" charset="0"/>
                <a:cs typeface="Calibri" pitchFamily="34" charset="0"/>
              </a:rPr>
              <a:t>đài</a:t>
            </a:r>
            <a:endParaRPr lang="en-US" sz="2400" dirty="0" smtClean="0">
              <a:latin typeface="Calibri" pitchFamily="34" charset="0"/>
              <a:cs typeface="Calibri" pitchFamily="34" charset="0"/>
            </a:endParaRPr>
          </a:p>
          <a:p>
            <a:pPr marL="342900" indent="-342900">
              <a:buFont typeface="Courier New" pitchFamily="49" charset="0"/>
              <a:buChar char="o"/>
            </a:pPr>
            <a:r>
              <a:rPr lang="vi-VN" sz="2400" dirty="0" smtClean="0">
                <a:latin typeface="Calibri" pitchFamily="34" charset="0"/>
                <a:cs typeface="Calibri" pitchFamily="34" charset="0"/>
              </a:rPr>
              <a:t>Signaling </a:t>
            </a:r>
            <a:r>
              <a:rPr lang="vi-VN" sz="2400" dirty="0">
                <a:latin typeface="Calibri" pitchFamily="34" charset="0"/>
                <a:cs typeface="Calibri" pitchFamily="34" charset="0"/>
              </a:rPr>
              <a:t>System # 7</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3741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1" grpId="0" animBg="1"/>
      <p:bldP spid="12" grpId="0" animBg="1"/>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502</TotalTime>
  <Words>1132</Words>
  <Application>Microsoft Office PowerPoint</Application>
  <PresentationFormat>Custom</PresentationFormat>
  <Paragraphs>114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PHÁT TRIỂN HỆ THỐNG ĐIỆN THOẠI RIÊNG CHO MỘT CÔNG 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Kohli</dc:creator>
  <cp:lastModifiedBy>LAPTOP VINH HA</cp:lastModifiedBy>
  <cp:revision>179</cp:revision>
  <dcterms:created xsi:type="dcterms:W3CDTF">2016-03-20T06:42:40Z</dcterms:created>
  <dcterms:modified xsi:type="dcterms:W3CDTF">2021-08-13T11:15:13Z</dcterms:modified>
</cp:coreProperties>
</file>