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6" r:id="rId11"/>
    <p:sldId id="270" r:id="rId12"/>
    <p:sldId id="274" r:id="rId13"/>
    <p:sldId id="271" r:id="rId14"/>
    <p:sldId id="272" r:id="rId15"/>
  </p:sldIdLst>
  <p:sldSz cx="18288000" cy="10287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Noto Sans Bold" panose="020B0802040504020204" pitchFamily="34" charset="0"/>
      <p:regular r:id="rId20"/>
      <p:bold r:id="rId21"/>
    </p:embeddedFont>
    <p:embeddedFont>
      <p:font typeface="TT Norms" panose="02000503030000020003" pitchFamily="2" charset="0"/>
      <p:regular r:id="rId22"/>
    </p:embeddedFont>
    <p:embeddedFont>
      <p:font typeface="TT Norms Bold" panose="02000803030000020004" pitchFamily="2" charset="0"/>
      <p:regular r:id="rId23"/>
      <p:bold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E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 autoAdjust="0"/>
    <p:restoredTop sz="94649" autoAdjust="0"/>
  </p:normalViewPr>
  <p:slideViewPr>
    <p:cSldViewPr>
      <p:cViewPr>
        <p:scale>
          <a:sx n="72" d="100"/>
          <a:sy n="72" d="100"/>
        </p:scale>
        <p:origin x="112" y="-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5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svg"/><Relationship Id="rId7" Type="http://schemas.openxmlformats.org/officeDocument/2006/relationships/image" Target="../media/image12.svg"/><Relationship Id="rId12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svg"/><Relationship Id="rId7" Type="http://schemas.openxmlformats.org/officeDocument/2006/relationships/image" Target="../media/image12.svg"/><Relationship Id="rId12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23.svg"/><Relationship Id="rId4" Type="http://schemas.openxmlformats.org/officeDocument/2006/relationships/image" Target="../media/image6.sv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5400000" flipV="1">
            <a:off x="13144500" y="5143500"/>
            <a:ext cx="5486400" cy="27432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flipH="1">
            <a:off x="11772900" y="1028700"/>
            <a:ext cx="2743200" cy="27432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flipV="1">
            <a:off x="11772900" y="3752850"/>
            <a:ext cx="2743200" cy="27432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4313345" y="1047750"/>
            <a:ext cx="2917380" cy="2917380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86424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1499270" y="6232061"/>
            <a:ext cx="3026239" cy="3026239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D9483"/>
            </a:solidFill>
          </p:spPr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11966545" y="6699341"/>
            <a:ext cx="2091689" cy="2091680"/>
            <a:chOff x="0" y="0"/>
            <a:chExt cx="6350000" cy="634997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8"/>
              <a:stretch>
                <a:fillRect/>
              </a:stretch>
            </a:blipFill>
          </p:spPr>
        </p:sp>
      </p:grpSp>
      <p:sp>
        <p:nvSpPr>
          <p:cNvPr id="11" name="TextBox 11"/>
          <p:cNvSpPr txBox="1"/>
          <p:nvPr/>
        </p:nvSpPr>
        <p:spPr>
          <a:xfrm>
            <a:off x="1028700" y="6165386"/>
            <a:ext cx="10590225" cy="3727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51"/>
              </a:lnSpc>
            </a:pPr>
            <a:r>
              <a:rPr lang="en-US" sz="3536">
                <a:solidFill>
                  <a:srgbClr val="393838"/>
                </a:solidFill>
                <a:latin typeface="TT Norms"/>
              </a:rPr>
              <a:t> Sinh viên thực hiện       : Nguyễn Thị Thanh Thư</a:t>
            </a:r>
          </a:p>
          <a:p>
            <a:pPr>
              <a:lnSpc>
                <a:spcPts val="4951"/>
              </a:lnSpc>
            </a:pPr>
            <a:r>
              <a:rPr lang="en-US" sz="3536">
                <a:solidFill>
                  <a:srgbClr val="393838"/>
                </a:solidFill>
                <a:latin typeface="TT Norms"/>
              </a:rPr>
              <a:t> Lớp                                       : 45K21.1</a:t>
            </a:r>
          </a:p>
          <a:p>
            <a:pPr>
              <a:lnSpc>
                <a:spcPts val="4951"/>
              </a:lnSpc>
            </a:pPr>
            <a:r>
              <a:rPr lang="en-US" sz="3536">
                <a:solidFill>
                  <a:srgbClr val="393838"/>
                </a:solidFill>
                <a:latin typeface="TT Norms"/>
              </a:rPr>
              <a:t> Đơn vị thực tập               : TMA Innovation Park </a:t>
            </a:r>
          </a:p>
          <a:p>
            <a:pPr>
              <a:lnSpc>
                <a:spcPts val="4951"/>
              </a:lnSpc>
            </a:pPr>
            <a:r>
              <a:rPr lang="en-US" sz="3536">
                <a:solidFill>
                  <a:srgbClr val="393838"/>
                </a:solidFill>
                <a:latin typeface="TT Norms"/>
              </a:rPr>
              <a:t> Cán bộ hướng dẫn        : Đào Văn Tiến Dũng</a:t>
            </a:r>
          </a:p>
          <a:p>
            <a:pPr>
              <a:lnSpc>
                <a:spcPts val="4951"/>
              </a:lnSpc>
            </a:pPr>
            <a:r>
              <a:rPr lang="en-US" sz="3536">
                <a:solidFill>
                  <a:srgbClr val="393838"/>
                </a:solidFill>
                <a:latin typeface="TT Norms"/>
              </a:rPr>
              <a:t> Giảng viên hướng dẫn : ThS. Cao Thị Nhâm</a:t>
            </a:r>
          </a:p>
          <a:p>
            <a:pPr>
              <a:lnSpc>
                <a:spcPts val="4951"/>
              </a:lnSpc>
            </a:pPr>
            <a:endParaRPr lang="en-US" sz="3536">
              <a:solidFill>
                <a:srgbClr val="393838"/>
              </a:solidFill>
              <a:latin typeface="TT Norms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028700" y="2409825"/>
            <a:ext cx="10117225" cy="885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80"/>
              </a:lnSpc>
            </a:pPr>
            <a:r>
              <a:rPr lang="en-US" sz="5900">
                <a:solidFill>
                  <a:srgbClr val="4D9483"/>
                </a:solidFill>
                <a:latin typeface="TT Norms Bold"/>
              </a:rPr>
              <a:t>THỰC TẬP NGHỀ NGHIỆP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8700" y="1171575"/>
            <a:ext cx="10117225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>
                <a:solidFill>
                  <a:srgbClr val="000000"/>
                </a:solidFill>
                <a:latin typeface="TT Norms Bold"/>
              </a:rPr>
              <a:t>BÁO CÁO </a:t>
            </a: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16974714" y="0"/>
            <a:ext cx="1313286" cy="131328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974714" y="0"/>
            <a:ext cx="1313286" cy="131328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alphaModFix amt="51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flipV="1">
            <a:off x="-2304519" y="-123559"/>
            <a:ext cx="4609037" cy="2304519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4750296" y="589968"/>
            <a:ext cx="8787408" cy="1156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360"/>
              </a:lnSpc>
              <a:spcBef>
                <a:spcPct val="0"/>
              </a:spcBef>
            </a:pPr>
            <a:r>
              <a:rPr lang="en-US" sz="7200" dirty="0">
                <a:solidFill>
                  <a:srgbClr val="4D9483"/>
                </a:solidFill>
                <a:latin typeface="TT Norms"/>
              </a:rPr>
              <a:t>GIỚI THIỆU DỮ LIỆU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BAC33D-976F-AD05-2842-2AAB1F1E424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91" y="3848100"/>
            <a:ext cx="16241617" cy="61090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B1F0EE4-34D5-B8D9-0B74-A6E2444274ED}"/>
              </a:ext>
            </a:extLst>
          </p:cNvPr>
          <p:cNvSpPr txBox="1"/>
          <p:nvPr/>
        </p:nvSpPr>
        <p:spPr>
          <a:xfrm>
            <a:off x="4572000" y="2459336"/>
            <a:ext cx="1029693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Dữ liệu biểu thị chi tiết đơn đặt hàng </a:t>
            </a:r>
            <a:endParaRPr lang="vi-V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9994 hàng và 21 cột. </a:t>
            </a:r>
            <a:endParaRPr lang="en-V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025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974714" y="0"/>
            <a:ext cx="1313286" cy="131328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alphaModFix amt="51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flipV="1">
            <a:off x="-2304519" y="-123559"/>
            <a:ext cx="4609037" cy="2304519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4750296" y="589968"/>
            <a:ext cx="8787408" cy="11810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360"/>
              </a:lnSpc>
              <a:spcBef>
                <a:spcPct val="0"/>
              </a:spcBef>
            </a:pPr>
            <a:r>
              <a:rPr lang="en-US" sz="7200" dirty="0">
                <a:solidFill>
                  <a:srgbClr val="4D9483"/>
                </a:solidFill>
                <a:latin typeface="TT Norms"/>
              </a:rPr>
              <a:t>GIẢI THÍCH DỮ LIỆU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4587728-F301-DE9F-DE66-13554A01FF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975236"/>
              </p:ext>
            </p:extLst>
          </p:nvPr>
        </p:nvGraphicFramePr>
        <p:xfrm>
          <a:off x="2933700" y="3429000"/>
          <a:ext cx="12420600" cy="3377759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4421704">
                  <a:extLst>
                    <a:ext uri="{9D8B030D-6E8A-4147-A177-3AD203B41FA5}">
                      <a16:colId xmlns:a16="http://schemas.microsoft.com/office/drawing/2014/main" val="3435874965"/>
                    </a:ext>
                  </a:extLst>
                </a:gridCol>
                <a:gridCol w="7998896">
                  <a:extLst>
                    <a:ext uri="{9D8B030D-6E8A-4147-A177-3AD203B41FA5}">
                      <a16:colId xmlns:a16="http://schemas.microsoft.com/office/drawing/2014/main" val="16866732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2400" dirty="0">
                          <a:effectLst/>
                        </a:rPr>
                        <a:t>Customer Name</a:t>
                      </a:r>
                      <a:endParaRPr lang="en-V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2400" dirty="0">
                          <a:effectLst/>
                        </a:rPr>
                        <a:t>Tên của khách hàng</a:t>
                      </a:r>
                      <a:endParaRPr lang="en-V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2291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2400">
                          <a:effectLst/>
                        </a:rPr>
                        <a:t>Age</a:t>
                      </a:r>
                      <a:endParaRPr lang="en-VN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2400">
                          <a:effectLst/>
                        </a:rPr>
                        <a:t>Khoảng tuổi của khách hàng</a:t>
                      </a:r>
                      <a:endParaRPr lang="en-VN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3079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2400">
                          <a:effectLst/>
                        </a:rPr>
                        <a:t>Name of Industry</a:t>
                      </a:r>
                      <a:endParaRPr lang="en-VN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2400">
                          <a:effectLst/>
                        </a:rPr>
                        <a:t>Tên doanh nghiệp/ công ty khách hàng làm việc</a:t>
                      </a:r>
                      <a:endParaRPr lang="en-VN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25719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2400">
                          <a:effectLst/>
                        </a:rPr>
                        <a:t>Job Title</a:t>
                      </a:r>
                      <a:endParaRPr lang="en-VN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2400">
                          <a:effectLst/>
                        </a:rPr>
                        <a:t>Tên công việc</a:t>
                      </a:r>
                      <a:endParaRPr lang="en-VN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60506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2400">
                          <a:effectLst/>
                        </a:rPr>
                        <a:t>Annual Salary</a:t>
                      </a:r>
                      <a:endParaRPr lang="en-VN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2400">
                          <a:effectLst/>
                        </a:rPr>
                        <a:t>Tổng lương của khách hàng trong năm 2021</a:t>
                      </a:r>
                      <a:endParaRPr lang="en-VN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10900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2400">
                          <a:effectLst/>
                        </a:rPr>
                        <a:t>Work Experience</a:t>
                      </a:r>
                      <a:endParaRPr lang="en-VN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2400" dirty="0">
                          <a:effectLst/>
                        </a:rPr>
                        <a:t>Khoảng năm kinh nghiệm làm việc của khách hàng</a:t>
                      </a:r>
                      <a:endParaRPr lang="en-V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945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2400">
                          <a:effectLst/>
                        </a:rPr>
                        <a:t>Gender</a:t>
                      </a:r>
                      <a:endParaRPr lang="en-VN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2400" dirty="0">
                          <a:effectLst/>
                        </a:rPr>
                        <a:t>Giới tính	</a:t>
                      </a:r>
                      <a:endParaRPr lang="en-V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5601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2418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974714" y="0"/>
            <a:ext cx="1313286" cy="131328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alphaModFix amt="51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flipV="1">
            <a:off x="-2304519" y="-123559"/>
            <a:ext cx="4609037" cy="2304519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4750296" y="589968"/>
            <a:ext cx="8787408" cy="11810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360"/>
              </a:lnSpc>
              <a:spcBef>
                <a:spcPct val="0"/>
              </a:spcBef>
            </a:pPr>
            <a:r>
              <a:rPr lang="en-US" sz="7200" dirty="0">
                <a:solidFill>
                  <a:srgbClr val="4D9483"/>
                </a:solidFill>
                <a:latin typeface="TT Norms"/>
              </a:rPr>
              <a:t>GIẢI THÍCH DỮ LIỆU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4F2A1EA-7304-2996-66D9-8A02AB6651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760295"/>
              </p:ext>
            </p:extLst>
          </p:nvPr>
        </p:nvGraphicFramePr>
        <p:xfrm>
          <a:off x="1730375" y="1771061"/>
          <a:ext cx="14827250" cy="804164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907908">
                  <a:extLst>
                    <a:ext uri="{9D8B030D-6E8A-4147-A177-3AD203B41FA5}">
                      <a16:colId xmlns:a16="http://schemas.microsoft.com/office/drawing/2014/main" val="3845779798"/>
                    </a:ext>
                  </a:extLst>
                </a:gridCol>
                <a:gridCol w="11919342">
                  <a:extLst>
                    <a:ext uri="{9D8B030D-6E8A-4147-A177-3AD203B41FA5}">
                      <a16:colId xmlns:a16="http://schemas.microsoft.com/office/drawing/2014/main" val="1976542117"/>
                    </a:ext>
                  </a:extLst>
                </a:gridCol>
              </a:tblGrid>
              <a:tr h="378698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2000" dirty="0">
                          <a:effectLst/>
                        </a:rPr>
                        <a:t>RowID</a:t>
                      </a:r>
                      <a:endParaRPr lang="en-V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335" marR="59335" marT="0" marB="0"/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2000">
                          <a:effectLst/>
                        </a:rPr>
                        <a:t>Thứ tự hàng trong bảng dữ liệu </a:t>
                      </a:r>
                      <a:endParaRPr lang="en-V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335" marR="59335" marT="0" marB="0"/>
                </a:tc>
                <a:extLst>
                  <a:ext uri="{0D108BD9-81ED-4DB2-BD59-A6C34878D82A}">
                    <a16:rowId xmlns:a16="http://schemas.microsoft.com/office/drawing/2014/main" val="2593822843"/>
                  </a:ext>
                </a:extLst>
              </a:tr>
              <a:tr h="226298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2000">
                          <a:effectLst/>
                        </a:rPr>
                        <a:t>OrderID</a:t>
                      </a:r>
                      <a:endParaRPr lang="en-V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335" marR="59335" marT="0" marB="0"/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2000">
                          <a:effectLst/>
                        </a:rPr>
                        <a:t>Mã đơn hàng</a:t>
                      </a:r>
                      <a:endParaRPr lang="en-V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335" marR="59335" marT="0" marB="0"/>
                </a:tc>
                <a:extLst>
                  <a:ext uri="{0D108BD9-81ED-4DB2-BD59-A6C34878D82A}">
                    <a16:rowId xmlns:a16="http://schemas.microsoft.com/office/drawing/2014/main" val="3686882629"/>
                  </a:ext>
                </a:extLst>
              </a:tr>
              <a:tr h="226298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2000" dirty="0">
                          <a:effectLst/>
                        </a:rPr>
                        <a:t>ShipDate</a:t>
                      </a:r>
                      <a:endParaRPr lang="en-V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335" marR="59335" marT="0" marB="0"/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2000">
                          <a:effectLst/>
                        </a:rPr>
                        <a:t>Ngày giao hàng</a:t>
                      </a:r>
                      <a:endParaRPr lang="en-V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335" marR="59335" marT="0" marB="0"/>
                </a:tc>
                <a:extLst>
                  <a:ext uri="{0D108BD9-81ED-4DB2-BD59-A6C34878D82A}">
                    <a16:rowId xmlns:a16="http://schemas.microsoft.com/office/drawing/2014/main" val="1524764650"/>
                  </a:ext>
                </a:extLst>
              </a:tr>
              <a:tr h="226298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2000">
                          <a:effectLst/>
                        </a:rPr>
                        <a:t>ShipMode</a:t>
                      </a:r>
                      <a:endParaRPr lang="en-V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335" marR="59335" marT="0" marB="0"/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2000">
                          <a:effectLst/>
                        </a:rPr>
                        <a:t>Tình trạng giao hàng</a:t>
                      </a:r>
                      <a:endParaRPr lang="en-V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335" marR="59335" marT="0" marB="0"/>
                </a:tc>
                <a:extLst>
                  <a:ext uri="{0D108BD9-81ED-4DB2-BD59-A6C34878D82A}">
                    <a16:rowId xmlns:a16="http://schemas.microsoft.com/office/drawing/2014/main" val="1189760720"/>
                  </a:ext>
                </a:extLst>
              </a:tr>
              <a:tr h="226298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2000">
                          <a:effectLst/>
                        </a:rPr>
                        <a:t>CustomerID</a:t>
                      </a:r>
                      <a:endParaRPr lang="en-V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335" marR="59335" marT="0" marB="0"/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2000" dirty="0">
                          <a:effectLst/>
                        </a:rPr>
                        <a:t>Mã khách hàng</a:t>
                      </a:r>
                      <a:endParaRPr lang="en-V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335" marR="59335" marT="0" marB="0"/>
                </a:tc>
                <a:extLst>
                  <a:ext uri="{0D108BD9-81ED-4DB2-BD59-A6C34878D82A}">
                    <a16:rowId xmlns:a16="http://schemas.microsoft.com/office/drawing/2014/main" val="387362265"/>
                  </a:ext>
                </a:extLst>
              </a:tr>
              <a:tr h="226298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2000" dirty="0">
                          <a:effectLst/>
                        </a:rPr>
                        <a:t>CustomerName</a:t>
                      </a:r>
                      <a:endParaRPr lang="en-V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335" marR="59335" marT="0" marB="0"/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2000">
                          <a:effectLst/>
                        </a:rPr>
                        <a:t>Tên khách hàng</a:t>
                      </a:r>
                      <a:endParaRPr lang="en-V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335" marR="59335" marT="0" marB="0"/>
                </a:tc>
                <a:extLst>
                  <a:ext uri="{0D108BD9-81ED-4DB2-BD59-A6C34878D82A}">
                    <a16:rowId xmlns:a16="http://schemas.microsoft.com/office/drawing/2014/main" val="3985621177"/>
                  </a:ext>
                </a:extLst>
              </a:tr>
              <a:tr h="226298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2000">
                          <a:effectLst/>
                        </a:rPr>
                        <a:t>Segment</a:t>
                      </a:r>
                      <a:endParaRPr lang="en-V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335" marR="59335" marT="0" marB="0"/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2000">
                          <a:effectLst/>
                        </a:rPr>
                        <a:t>Phân loại khách hàng	</a:t>
                      </a:r>
                      <a:endParaRPr lang="en-V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335" marR="59335" marT="0" marB="0"/>
                </a:tc>
                <a:extLst>
                  <a:ext uri="{0D108BD9-81ED-4DB2-BD59-A6C34878D82A}">
                    <a16:rowId xmlns:a16="http://schemas.microsoft.com/office/drawing/2014/main" val="410159219"/>
                  </a:ext>
                </a:extLst>
              </a:tr>
              <a:tr h="226298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2000">
                          <a:effectLst/>
                        </a:rPr>
                        <a:t>Country</a:t>
                      </a:r>
                      <a:endParaRPr lang="en-V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335" marR="59335" marT="0" marB="0"/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2000">
                          <a:effectLst/>
                        </a:rPr>
                        <a:t>Đất nước</a:t>
                      </a:r>
                      <a:endParaRPr lang="en-V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335" marR="59335" marT="0" marB="0"/>
                </a:tc>
                <a:extLst>
                  <a:ext uri="{0D108BD9-81ED-4DB2-BD59-A6C34878D82A}">
                    <a16:rowId xmlns:a16="http://schemas.microsoft.com/office/drawing/2014/main" val="2477293393"/>
                  </a:ext>
                </a:extLst>
              </a:tr>
              <a:tr h="226298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2000">
                          <a:effectLst/>
                        </a:rPr>
                        <a:t>City</a:t>
                      </a:r>
                      <a:endParaRPr lang="en-V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335" marR="59335" marT="0" marB="0"/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2000">
                          <a:effectLst/>
                        </a:rPr>
                        <a:t>Thành Phố</a:t>
                      </a:r>
                      <a:endParaRPr lang="en-V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335" marR="59335" marT="0" marB="0"/>
                </a:tc>
                <a:extLst>
                  <a:ext uri="{0D108BD9-81ED-4DB2-BD59-A6C34878D82A}">
                    <a16:rowId xmlns:a16="http://schemas.microsoft.com/office/drawing/2014/main" val="1150697878"/>
                  </a:ext>
                </a:extLst>
              </a:tr>
              <a:tr h="226298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2000">
                          <a:effectLst/>
                        </a:rPr>
                        <a:t>State</a:t>
                      </a:r>
                      <a:endParaRPr lang="en-V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335" marR="59335" marT="0" marB="0"/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2000">
                          <a:effectLst/>
                        </a:rPr>
                        <a:t>Bang </a:t>
                      </a:r>
                      <a:endParaRPr lang="en-V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335" marR="59335" marT="0" marB="0"/>
                </a:tc>
                <a:extLst>
                  <a:ext uri="{0D108BD9-81ED-4DB2-BD59-A6C34878D82A}">
                    <a16:rowId xmlns:a16="http://schemas.microsoft.com/office/drawing/2014/main" val="4007205937"/>
                  </a:ext>
                </a:extLst>
              </a:tr>
              <a:tr h="226298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2000">
                          <a:effectLst/>
                        </a:rPr>
                        <a:t>PostalCode</a:t>
                      </a:r>
                      <a:endParaRPr lang="en-V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335" marR="59335" marT="0" marB="0"/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2000">
                          <a:effectLst/>
                        </a:rPr>
                        <a:t>Mã vùng</a:t>
                      </a:r>
                      <a:endParaRPr lang="en-V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335" marR="59335" marT="0" marB="0"/>
                </a:tc>
                <a:extLst>
                  <a:ext uri="{0D108BD9-81ED-4DB2-BD59-A6C34878D82A}">
                    <a16:rowId xmlns:a16="http://schemas.microsoft.com/office/drawing/2014/main" val="1036100319"/>
                  </a:ext>
                </a:extLst>
              </a:tr>
              <a:tr h="226298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2000">
                          <a:effectLst/>
                        </a:rPr>
                        <a:t>Region</a:t>
                      </a:r>
                      <a:endParaRPr lang="en-V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335" marR="59335" marT="0" marB="0"/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2000">
                          <a:effectLst/>
                        </a:rPr>
                        <a:t>Vùng</a:t>
                      </a:r>
                      <a:endParaRPr lang="en-V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335" marR="59335" marT="0" marB="0"/>
                </a:tc>
                <a:extLst>
                  <a:ext uri="{0D108BD9-81ED-4DB2-BD59-A6C34878D82A}">
                    <a16:rowId xmlns:a16="http://schemas.microsoft.com/office/drawing/2014/main" val="1112000932"/>
                  </a:ext>
                </a:extLst>
              </a:tr>
              <a:tr h="226298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2000">
                          <a:effectLst/>
                        </a:rPr>
                        <a:t>ProductID</a:t>
                      </a:r>
                      <a:endParaRPr lang="en-V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335" marR="59335" marT="0" marB="0"/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2000">
                          <a:effectLst/>
                        </a:rPr>
                        <a:t>Mã sản phẩm</a:t>
                      </a:r>
                      <a:endParaRPr lang="en-V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335" marR="59335" marT="0" marB="0"/>
                </a:tc>
                <a:extLst>
                  <a:ext uri="{0D108BD9-81ED-4DB2-BD59-A6C34878D82A}">
                    <a16:rowId xmlns:a16="http://schemas.microsoft.com/office/drawing/2014/main" val="2491567373"/>
                  </a:ext>
                </a:extLst>
              </a:tr>
              <a:tr h="226298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2000">
                          <a:effectLst/>
                        </a:rPr>
                        <a:t>Category</a:t>
                      </a:r>
                      <a:endParaRPr lang="en-V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335" marR="59335" marT="0" marB="0"/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2000">
                          <a:effectLst/>
                        </a:rPr>
                        <a:t>Loại sản phẩm</a:t>
                      </a:r>
                      <a:endParaRPr lang="en-V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335" marR="59335" marT="0" marB="0"/>
                </a:tc>
                <a:extLst>
                  <a:ext uri="{0D108BD9-81ED-4DB2-BD59-A6C34878D82A}">
                    <a16:rowId xmlns:a16="http://schemas.microsoft.com/office/drawing/2014/main" val="708836548"/>
                  </a:ext>
                </a:extLst>
              </a:tr>
              <a:tr h="226298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2000">
                          <a:effectLst/>
                        </a:rPr>
                        <a:t>Sub-Category</a:t>
                      </a:r>
                      <a:endParaRPr lang="en-V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335" marR="59335" marT="0" marB="0"/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2000">
                          <a:effectLst/>
                        </a:rPr>
                        <a:t>Chi tiết loại sản phẩm</a:t>
                      </a:r>
                      <a:endParaRPr lang="en-V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335" marR="59335" marT="0" marB="0"/>
                </a:tc>
                <a:extLst>
                  <a:ext uri="{0D108BD9-81ED-4DB2-BD59-A6C34878D82A}">
                    <a16:rowId xmlns:a16="http://schemas.microsoft.com/office/drawing/2014/main" val="3607525367"/>
                  </a:ext>
                </a:extLst>
              </a:tr>
              <a:tr h="226298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2000">
                          <a:effectLst/>
                        </a:rPr>
                        <a:t>ProductName</a:t>
                      </a:r>
                      <a:endParaRPr lang="en-V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335" marR="59335" marT="0" marB="0"/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2000">
                          <a:effectLst/>
                        </a:rPr>
                        <a:t>Tên sản phẩm</a:t>
                      </a:r>
                      <a:endParaRPr lang="en-V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335" marR="59335" marT="0" marB="0"/>
                </a:tc>
                <a:extLst>
                  <a:ext uri="{0D108BD9-81ED-4DB2-BD59-A6C34878D82A}">
                    <a16:rowId xmlns:a16="http://schemas.microsoft.com/office/drawing/2014/main" val="2702925511"/>
                  </a:ext>
                </a:extLst>
              </a:tr>
              <a:tr h="226298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2000">
                          <a:effectLst/>
                        </a:rPr>
                        <a:t>Sales</a:t>
                      </a:r>
                      <a:endParaRPr lang="en-V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335" marR="59335" marT="0" marB="0"/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tabLst>
                          <a:tab pos="318135" algn="l"/>
                        </a:tabLst>
                      </a:pPr>
                      <a:r>
                        <a:rPr lang="vi-VN" sz="2000">
                          <a:effectLst/>
                        </a:rPr>
                        <a:t>Giá thành sản phẩm	</a:t>
                      </a:r>
                      <a:endParaRPr lang="en-V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335" marR="59335" marT="0" marB="0"/>
                </a:tc>
                <a:extLst>
                  <a:ext uri="{0D108BD9-81ED-4DB2-BD59-A6C34878D82A}">
                    <a16:rowId xmlns:a16="http://schemas.microsoft.com/office/drawing/2014/main" val="2948127446"/>
                  </a:ext>
                </a:extLst>
              </a:tr>
              <a:tr h="226298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2000">
                          <a:effectLst/>
                        </a:rPr>
                        <a:t>Quantity</a:t>
                      </a:r>
                      <a:endParaRPr lang="en-V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335" marR="59335" marT="0" marB="0"/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2000">
                          <a:effectLst/>
                        </a:rPr>
                        <a:t>Số lượng sản phẩm </a:t>
                      </a:r>
                      <a:endParaRPr lang="en-V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335" marR="59335" marT="0" marB="0"/>
                </a:tc>
                <a:extLst>
                  <a:ext uri="{0D108BD9-81ED-4DB2-BD59-A6C34878D82A}">
                    <a16:rowId xmlns:a16="http://schemas.microsoft.com/office/drawing/2014/main" val="2177847780"/>
                  </a:ext>
                </a:extLst>
              </a:tr>
              <a:tr h="226298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2000">
                          <a:effectLst/>
                        </a:rPr>
                        <a:t>Discount</a:t>
                      </a:r>
                      <a:endParaRPr lang="en-V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335" marR="59335" marT="0" marB="0"/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2000">
                          <a:effectLst/>
                        </a:rPr>
                        <a:t>Giảm giá</a:t>
                      </a:r>
                      <a:endParaRPr lang="en-V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335" marR="59335" marT="0" marB="0"/>
                </a:tc>
                <a:extLst>
                  <a:ext uri="{0D108BD9-81ED-4DB2-BD59-A6C34878D82A}">
                    <a16:rowId xmlns:a16="http://schemas.microsoft.com/office/drawing/2014/main" val="2145348347"/>
                  </a:ext>
                </a:extLst>
              </a:tr>
              <a:tr h="226298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2000">
                          <a:effectLst/>
                        </a:rPr>
                        <a:t>Profit</a:t>
                      </a:r>
                      <a:endParaRPr lang="en-V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335" marR="59335" marT="0" marB="0"/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2000" dirty="0">
                          <a:effectLst/>
                        </a:rPr>
                        <a:t>Lợi nhuận</a:t>
                      </a:r>
                      <a:endParaRPr lang="en-V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335" marR="59335" marT="0" marB="0"/>
                </a:tc>
                <a:extLst>
                  <a:ext uri="{0D108BD9-81ED-4DB2-BD59-A6C34878D82A}">
                    <a16:rowId xmlns:a16="http://schemas.microsoft.com/office/drawing/2014/main" val="2828238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8095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974714" y="0"/>
            <a:ext cx="1313286" cy="131328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alphaModFix amt="51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flipV="1">
            <a:off x="-2304519" y="-123559"/>
            <a:ext cx="4609037" cy="2304519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2362200" y="656643"/>
            <a:ext cx="13563600" cy="11810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9360"/>
              </a:lnSpc>
              <a:spcBef>
                <a:spcPct val="0"/>
              </a:spcBef>
            </a:pPr>
            <a:r>
              <a:rPr lang="en-US" sz="7200" dirty="0">
                <a:solidFill>
                  <a:srgbClr val="4D9483"/>
                </a:solidFill>
                <a:latin typeface="TT Norms"/>
              </a:rPr>
              <a:t>XỬ LÝ DỮ LIỆU VỚI PYTHON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80176E-27C7-5A4C-7062-C45FB01C48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8270" y="2290482"/>
            <a:ext cx="5550432" cy="74371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45D5E1A-57D6-03ED-A4FE-945A8D03E2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28518" y="2147342"/>
            <a:ext cx="5892800" cy="758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827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974714" y="0"/>
            <a:ext cx="1313286" cy="1313286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838200" y="631990"/>
            <a:ext cx="16611600" cy="11810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9360"/>
              </a:lnSpc>
              <a:spcBef>
                <a:spcPct val="0"/>
              </a:spcBef>
            </a:pPr>
            <a:r>
              <a:rPr lang="en-US" sz="7200" dirty="0">
                <a:solidFill>
                  <a:srgbClr val="4D9483"/>
                </a:solidFill>
                <a:latin typeface="TT Norms"/>
              </a:rPr>
              <a:t>TRỰC QUAN VÀ PHÂN TÍCH DỮ LIỆU</a:t>
            </a:r>
          </a:p>
        </p:txBody>
      </p:sp>
      <p:pic>
        <p:nvPicPr>
          <p:cNvPr id="7" name="slide2" descr="Dashboard 1">
            <a:extLst>
              <a:ext uri="{FF2B5EF4-FFF2-40B4-BE49-F238E27FC236}">
                <a16:creationId xmlns:a16="http://schemas.microsoft.com/office/drawing/2014/main" id="{ADDD5F02-BC05-4371-9FD0-A47E9D3A452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74"/>
          <a:stretch/>
        </p:blipFill>
        <p:spPr>
          <a:xfrm>
            <a:off x="5029200" y="1771043"/>
            <a:ext cx="7286307" cy="788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906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94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3940845"/>
            <a:ext cx="5164158" cy="2190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7200">
                <a:solidFill>
                  <a:srgbClr val="FFFDE7"/>
                </a:solidFill>
                <a:latin typeface="TT Norms Bold"/>
              </a:rPr>
              <a:t>KẾT CẤU ĐỀ TÀI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768182" y="2442317"/>
            <a:ext cx="6262185" cy="6246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22"/>
              </a:lnSpc>
            </a:pPr>
            <a:r>
              <a:rPr lang="en-US" sz="3863">
                <a:solidFill>
                  <a:srgbClr val="FFFDE7"/>
                </a:solidFill>
                <a:latin typeface="Noto Sans Bold"/>
              </a:rPr>
              <a:t>TỔNG QUAN VỀ PYTHON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768182" y="4100168"/>
            <a:ext cx="6262185" cy="6246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22"/>
              </a:lnSpc>
            </a:pPr>
            <a:r>
              <a:rPr lang="en-US" sz="3863">
                <a:solidFill>
                  <a:srgbClr val="FFFDE7"/>
                </a:solidFill>
                <a:latin typeface="Noto Sans Bold"/>
              </a:rPr>
              <a:t>TỔNG QUAN VỀ TABLEAU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768182" y="5685562"/>
            <a:ext cx="8491118" cy="6246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22"/>
              </a:lnSpc>
            </a:pPr>
            <a:r>
              <a:rPr lang="en-US" sz="3863">
                <a:solidFill>
                  <a:srgbClr val="FFFDE7"/>
                </a:solidFill>
                <a:latin typeface="Noto Sans Bold"/>
              </a:rPr>
              <a:t>TRIỂN KHAI PHÂN TÍCH DỮ LIỆU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974714" y="0"/>
            <a:ext cx="1313286" cy="1313286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5337484" y="2442317"/>
            <a:ext cx="3155167" cy="6246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22"/>
              </a:lnSpc>
            </a:pPr>
            <a:r>
              <a:rPr lang="en-US" sz="3863">
                <a:solidFill>
                  <a:srgbClr val="FFFDE7"/>
                </a:solidFill>
                <a:latin typeface="Noto Sans Bold"/>
              </a:rPr>
              <a:t> CHƯƠNG 1: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337484" y="4100168"/>
            <a:ext cx="3155167" cy="6246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22"/>
              </a:lnSpc>
            </a:pPr>
            <a:r>
              <a:rPr lang="en-US" sz="3863">
                <a:solidFill>
                  <a:srgbClr val="FFFDE7"/>
                </a:solidFill>
                <a:latin typeface="Noto Sans Bold"/>
              </a:rPr>
              <a:t> CHƯƠNG 2: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337484" y="5685562"/>
            <a:ext cx="3155167" cy="6246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22"/>
              </a:lnSpc>
            </a:pPr>
            <a:r>
              <a:rPr lang="en-US" sz="3863">
                <a:solidFill>
                  <a:srgbClr val="FFFDE7"/>
                </a:solidFill>
                <a:latin typeface="Noto Sans Bold"/>
              </a:rPr>
              <a:t> CHƯƠNG 3: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9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64898" y="4153639"/>
            <a:ext cx="7540113" cy="1815744"/>
            <a:chOff x="0" y="0"/>
            <a:chExt cx="10053484" cy="2420992"/>
          </a:xfrm>
        </p:grpSpPr>
        <p:sp>
          <p:nvSpPr>
            <p:cNvPr id="3" name="TextBox 3"/>
            <p:cNvSpPr txBox="1"/>
            <p:nvPr/>
          </p:nvSpPr>
          <p:spPr>
            <a:xfrm>
              <a:off x="0" y="-2381"/>
              <a:ext cx="10053484" cy="14605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640"/>
                </a:lnSpc>
              </a:pPr>
              <a:endParaRPr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693950"/>
              <a:ext cx="10053484" cy="7313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550"/>
                </a:lnSpc>
              </a:pPr>
              <a:endParaRPr/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3003204" y="2866049"/>
            <a:ext cx="2131749" cy="2131749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5127551" y="2866049"/>
            <a:ext cx="2131749" cy="2131749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flipV="1">
            <a:off x="13003204" y="4982994"/>
            <a:ext cx="2131749" cy="2131749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flipH="1" flipV="1">
            <a:off x="15127551" y="4982994"/>
            <a:ext cx="2131749" cy="2131749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14282145" y="1913290"/>
            <a:ext cx="1686430" cy="1686430"/>
            <a:chOff x="0" y="0"/>
            <a:chExt cx="6350000" cy="6350000"/>
          </a:xfrm>
        </p:grpSpPr>
        <p:sp>
          <p:nvSpPr>
            <p:cNvPr id="10" name="Freeform 1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86424"/>
            </a:solidFill>
          </p:spPr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 rot="-10800000">
            <a:off x="14069079" y="7114743"/>
            <a:ext cx="2189979" cy="1094990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1028700" y="4463024"/>
            <a:ext cx="10845478" cy="1130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  <a:spcBef>
                <a:spcPct val="0"/>
              </a:spcBef>
            </a:pPr>
            <a:r>
              <a:rPr lang="en-US" sz="7000">
                <a:solidFill>
                  <a:srgbClr val="393838"/>
                </a:solidFill>
                <a:latin typeface="TT Norms"/>
              </a:rPr>
              <a:t>TỔNG QUAN VỀ PYTHON</a:t>
            </a: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>
          <a:xfrm>
            <a:off x="16974714" y="0"/>
            <a:ext cx="1313286" cy="1313286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1028700" y="3340839"/>
            <a:ext cx="3645322" cy="812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500"/>
              </a:lnSpc>
            </a:pPr>
            <a:r>
              <a:rPr lang="en-US" sz="5000">
                <a:solidFill>
                  <a:srgbClr val="FFFDE7"/>
                </a:solidFill>
                <a:latin typeface="Noto Sans Bold"/>
              </a:rPr>
              <a:t> CHƯƠNG 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16838529" y="7802013"/>
            <a:ext cx="2912574" cy="2912574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-1883874" y="3834789"/>
            <a:ext cx="2912574" cy="2912574"/>
            <a:chOff x="0" y="0"/>
            <a:chExt cx="6350000" cy="6350000"/>
          </a:xfrm>
        </p:grpSpPr>
        <p:sp>
          <p:nvSpPr>
            <p:cNvPr id="4" name="Freeform 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3C58A2"/>
            </a:solidFill>
          </p:spPr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6991055" y="0"/>
            <a:ext cx="1313286" cy="1313286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1204001" y="2624361"/>
            <a:ext cx="5436037" cy="5038278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5721846" y="417195"/>
            <a:ext cx="6844308" cy="1156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360"/>
              </a:lnSpc>
              <a:spcBef>
                <a:spcPct val="0"/>
              </a:spcBef>
            </a:pPr>
            <a:r>
              <a:rPr lang="en-US" sz="7200">
                <a:solidFill>
                  <a:srgbClr val="4D9483"/>
                </a:solidFill>
                <a:latin typeface="TT Norms"/>
              </a:rPr>
              <a:t>PYTHON LÀ GÌ?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895032" y="2677160"/>
            <a:ext cx="7248968" cy="2466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940"/>
              </a:lnSpc>
            </a:pPr>
            <a:r>
              <a:rPr lang="en-US" sz="3800">
                <a:solidFill>
                  <a:srgbClr val="000000"/>
                </a:solidFill>
                <a:latin typeface="TT Norms"/>
              </a:rPr>
              <a:t> Python là một ngôn ngữ lập trình phổ biến. Nó được tạo ra bởi Guido van Rossum và được phát hành vào năm 1991.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974714" y="0"/>
            <a:ext cx="1313286" cy="131328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627808" y="2225916"/>
            <a:ext cx="7032384" cy="7032384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3733019" y="417195"/>
            <a:ext cx="10821963" cy="1156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360"/>
              </a:lnSpc>
              <a:spcBef>
                <a:spcPct val="0"/>
              </a:spcBef>
            </a:pPr>
            <a:r>
              <a:rPr lang="en-US" sz="7200">
                <a:solidFill>
                  <a:srgbClr val="4D9483"/>
                </a:solidFill>
                <a:latin typeface="TT Norms"/>
              </a:rPr>
              <a:t>PYTHON CÓ THỂ LÀM GÌ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9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64898" y="4153639"/>
            <a:ext cx="7540113" cy="1815744"/>
            <a:chOff x="0" y="0"/>
            <a:chExt cx="10053484" cy="2420992"/>
          </a:xfrm>
        </p:grpSpPr>
        <p:sp>
          <p:nvSpPr>
            <p:cNvPr id="3" name="TextBox 3"/>
            <p:cNvSpPr txBox="1"/>
            <p:nvPr/>
          </p:nvSpPr>
          <p:spPr>
            <a:xfrm>
              <a:off x="0" y="-2381"/>
              <a:ext cx="10053484" cy="14605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640"/>
                </a:lnSpc>
              </a:pPr>
              <a:endParaRPr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693950"/>
              <a:ext cx="10053484" cy="7313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550"/>
                </a:lnSpc>
              </a:pPr>
              <a:endParaRPr/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3003204" y="2866049"/>
            <a:ext cx="2131749" cy="2131749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5127551" y="2866049"/>
            <a:ext cx="2131749" cy="2131749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flipV="1">
            <a:off x="13003204" y="4982994"/>
            <a:ext cx="2131749" cy="2131749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flipH="1" flipV="1">
            <a:off x="15127551" y="4982994"/>
            <a:ext cx="2131749" cy="2131749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14282145" y="1913290"/>
            <a:ext cx="1686430" cy="1686430"/>
            <a:chOff x="0" y="0"/>
            <a:chExt cx="6350000" cy="6350000"/>
          </a:xfrm>
        </p:grpSpPr>
        <p:sp>
          <p:nvSpPr>
            <p:cNvPr id="10" name="Freeform 1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86424"/>
            </a:solidFill>
          </p:spPr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 rot="-10800000">
            <a:off x="14069079" y="7114743"/>
            <a:ext cx="2189979" cy="1094990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873137" y="4463024"/>
            <a:ext cx="11156603" cy="1130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  <a:spcBef>
                <a:spcPct val="0"/>
              </a:spcBef>
            </a:pPr>
            <a:r>
              <a:rPr lang="en-US" sz="7000">
                <a:solidFill>
                  <a:srgbClr val="393838"/>
                </a:solidFill>
                <a:latin typeface="TT Norms"/>
              </a:rPr>
              <a:t>TỔNG QUAN VỀ TABLEAU</a:t>
            </a: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>
          <a:xfrm>
            <a:off x="16974714" y="0"/>
            <a:ext cx="1313286" cy="1313286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1028700" y="3340839"/>
            <a:ext cx="3645322" cy="812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500"/>
              </a:lnSpc>
            </a:pPr>
            <a:r>
              <a:rPr lang="en-US" sz="5000">
                <a:solidFill>
                  <a:srgbClr val="FFFDE7"/>
                </a:solidFill>
                <a:latin typeface="Noto Sans Bold"/>
              </a:rPr>
              <a:t> CHƯƠNG 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974714" y="0"/>
            <a:ext cx="1313286" cy="131328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3108624" y="3068162"/>
            <a:ext cx="4150676" cy="4150676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259334" y="4510405"/>
            <a:ext cx="9085014" cy="1228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940"/>
              </a:lnSpc>
              <a:spcBef>
                <a:spcPct val="0"/>
              </a:spcBef>
            </a:pPr>
            <a:r>
              <a:rPr lang="en-US" sz="3800" u="none">
                <a:solidFill>
                  <a:srgbClr val="000000"/>
                </a:solidFill>
                <a:latin typeface="TT Norms"/>
              </a:rPr>
              <a:t>Tableau là phần mềm hỗ trợ phân tích và trực quan hóa dữ liệu(Data Visualization)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801841" y="417195"/>
            <a:ext cx="6684318" cy="1156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360"/>
              </a:lnSpc>
              <a:spcBef>
                <a:spcPct val="0"/>
              </a:spcBef>
            </a:pPr>
            <a:r>
              <a:rPr lang="en-US" sz="7200">
                <a:solidFill>
                  <a:srgbClr val="4D9483"/>
                </a:solidFill>
                <a:latin typeface="TT Norms"/>
              </a:rPr>
              <a:t>TABLEAU LÀ GI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94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974714" y="0"/>
            <a:ext cx="1313286" cy="131328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264898" y="4153639"/>
            <a:ext cx="7540113" cy="1815744"/>
            <a:chOff x="0" y="0"/>
            <a:chExt cx="10053484" cy="2420992"/>
          </a:xfrm>
        </p:grpSpPr>
        <p:sp>
          <p:nvSpPr>
            <p:cNvPr id="4" name="TextBox 4"/>
            <p:cNvSpPr txBox="1"/>
            <p:nvPr/>
          </p:nvSpPr>
          <p:spPr>
            <a:xfrm>
              <a:off x="0" y="-2381"/>
              <a:ext cx="10053484" cy="14605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64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693950"/>
              <a:ext cx="10053484" cy="7313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550"/>
                </a:lnSpc>
              </a:pPr>
              <a:endParaRPr/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flipH="1">
            <a:off x="13003204" y="2866049"/>
            <a:ext cx="2131749" cy="2131749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5127551" y="2866049"/>
            <a:ext cx="2131749" cy="2131749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 flipV="1">
            <a:off x="13003204" y="4982994"/>
            <a:ext cx="2131749" cy="2131749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 flipH="1" flipV="1">
            <a:off x="15127551" y="4982994"/>
            <a:ext cx="2131749" cy="2131749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14282145" y="1913290"/>
            <a:ext cx="1686430" cy="1686430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86424"/>
            </a:solidFill>
          </p:spPr>
        </p: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 rot="-10800000">
            <a:off x="14069079" y="7114743"/>
            <a:ext cx="2189979" cy="1094990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1028700" y="4463024"/>
            <a:ext cx="10845478" cy="1144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  <a:spcBef>
                <a:spcPct val="0"/>
              </a:spcBef>
            </a:pPr>
            <a:r>
              <a:rPr lang="en-US" sz="7000" dirty="0">
                <a:solidFill>
                  <a:srgbClr val="FFFEE7"/>
                </a:solidFill>
                <a:latin typeface="TT Norms"/>
              </a:rPr>
              <a:t>TỔNG QUAN VỀ PYTHON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28700" y="3340839"/>
            <a:ext cx="4457700" cy="8128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500"/>
              </a:lnSpc>
            </a:pPr>
            <a:r>
              <a:rPr lang="en-US" sz="5000" dirty="0">
                <a:solidFill>
                  <a:srgbClr val="FFFDE7"/>
                </a:solidFill>
                <a:latin typeface="Noto Sans Bold"/>
              </a:rPr>
              <a:t> CHƯƠNG 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974714" y="0"/>
            <a:ext cx="1313286" cy="131328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alphaModFix amt="51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flipV="1">
            <a:off x="-2304519" y="-123559"/>
            <a:ext cx="4609037" cy="2304519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4750296" y="589968"/>
            <a:ext cx="8787408" cy="1156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360"/>
              </a:lnSpc>
              <a:spcBef>
                <a:spcPct val="0"/>
              </a:spcBef>
            </a:pPr>
            <a:r>
              <a:rPr lang="en-US" sz="7200" dirty="0">
                <a:solidFill>
                  <a:srgbClr val="4D9483"/>
                </a:solidFill>
                <a:latin typeface="TT Norms"/>
              </a:rPr>
              <a:t>GIỚI THIỆU DỮ LIỆU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516A9B-4D61-7486-517F-C46379842B2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503" y="3429000"/>
            <a:ext cx="9398994" cy="64734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4EE9F7-B7B9-EA52-2840-0AC5632E0C12}"/>
              </a:ext>
            </a:extLst>
          </p:cNvPr>
          <p:cNvSpPr txBox="1"/>
          <p:nvPr/>
        </p:nvSpPr>
        <p:spPr>
          <a:xfrm>
            <a:off x="4444503" y="1938848"/>
            <a:ext cx="10296938" cy="1490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vi-VN" sz="3200" dirty="0">
                <a:effectLst/>
                <a:ea typeface="Times New Roman" panose="02020603050405020304" pitchFamily="18" charset="0"/>
              </a:rPr>
              <a:t>Thông tin khách hàng</a:t>
            </a:r>
          </a:p>
          <a:p>
            <a:pPr>
              <a:lnSpc>
                <a:spcPct val="150000"/>
              </a:lnSpc>
            </a:pPr>
            <a:r>
              <a:rPr lang="vi-VN" sz="3200" dirty="0"/>
              <a:t>929 hàng và 7 cột </a:t>
            </a:r>
            <a:endParaRPr lang="en-VN" sz="3200" dirty="0"/>
          </a:p>
        </p:txBody>
      </p:sp>
    </p:spTree>
    <p:extLst>
      <p:ext uri="{BB962C8B-B14F-4D97-AF65-F5344CB8AC3E}">
        <p14:creationId xmlns:p14="http://schemas.microsoft.com/office/powerpoint/2010/main" val="116344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349</Words>
  <Application>Microsoft Macintosh PowerPoint</Application>
  <PresentationFormat>Custom</PresentationFormat>
  <Paragraphs>89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TT Norms</vt:lpstr>
      <vt:lpstr>Calibri</vt:lpstr>
      <vt:lpstr>Arial</vt:lpstr>
      <vt:lpstr>Noto Sans Bold</vt:lpstr>
      <vt:lpstr>TT Norms Bold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Vàng Xanh lá và Xanh dương Hình học Hiện đại Hội thảo về sức khỏe tinh thần Hội thảo trực tuyến Bản thuyết trình Keynote</dc:title>
  <cp:lastModifiedBy>Thu Thanh</cp:lastModifiedBy>
  <cp:revision>4</cp:revision>
  <dcterms:created xsi:type="dcterms:W3CDTF">2006-08-16T00:00:00Z</dcterms:created>
  <dcterms:modified xsi:type="dcterms:W3CDTF">2022-08-13T15:49:17Z</dcterms:modified>
  <dc:identifier>DAFCIfuPGFQ</dc:identifier>
</cp:coreProperties>
</file>