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7" r:id="rId10"/>
    <p:sldId id="266" r:id="rId11"/>
    <p:sldId id="270" r:id="rId12"/>
    <p:sldId id="274" r:id="rId13"/>
    <p:sldId id="271" r:id="rId14"/>
    <p:sldId id="272" r:id="rId15"/>
    <p:sldId id="276" r:id="rId16"/>
    <p:sldId id="277" r:id="rId17"/>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Noto Sans Bold" panose="020B0802040504020204" pitchFamily="34" charset="0"/>
      <p:regular r:id="rId23"/>
      <p:bold r:id="rId24"/>
    </p:embeddedFont>
    <p:embeddedFont>
      <p:font typeface="TT Norms" panose="02000503030000020003" pitchFamily="2" charset="0"/>
      <p:regular r:id="rId25"/>
    </p:embeddedFont>
    <p:embeddedFont>
      <p:font typeface="TT Norms Bold" panose="02000803030000020004" pitchFamily="2" charset="0"/>
      <p:regular r:id="rId26"/>
      <p:bold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966"/>
    <a:srgbClr val="FFF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687" autoAdjust="0"/>
  </p:normalViewPr>
  <p:slideViewPr>
    <p:cSldViewPr>
      <p:cViewPr varScale="1">
        <p:scale>
          <a:sx n="66" d="100"/>
          <a:sy n="66" d="100"/>
        </p:scale>
        <p:origin x="44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E8B85-A5AD-474F-80CD-6EF429EA5C75}" type="datetimeFigureOut">
              <a:rPr lang="vi-VN" smtClean="0"/>
              <a:t>16/08/2022</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DFB415-EE1A-D048-A7E4-0590EDF9ADB9}" type="slidenum">
              <a:rPr lang="vi-VN" smtClean="0"/>
              <a:t>‹#›</a:t>
            </a:fld>
            <a:endParaRPr lang="vi-VN"/>
          </a:p>
        </p:txBody>
      </p:sp>
    </p:spTree>
    <p:extLst>
      <p:ext uri="{BB962C8B-B14F-4D97-AF65-F5344CB8AC3E}">
        <p14:creationId xmlns:p14="http://schemas.microsoft.com/office/powerpoint/2010/main" val="2811480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12DFB415-EE1A-D048-A7E4-0590EDF9ADB9}" type="slidenum">
              <a:rPr lang="vi-VN" smtClean="0"/>
              <a:t>3</a:t>
            </a:fld>
            <a:endParaRPr lang="vi-VN"/>
          </a:p>
        </p:txBody>
      </p:sp>
    </p:spTree>
    <p:extLst>
      <p:ext uri="{BB962C8B-B14F-4D97-AF65-F5344CB8AC3E}">
        <p14:creationId xmlns:p14="http://schemas.microsoft.com/office/powerpoint/2010/main" val="938354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VN" sz="1200" kern="1200" dirty="0">
                <a:solidFill>
                  <a:schemeClr val="tx1"/>
                </a:solidFill>
                <a:effectLst/>
                <a:latin typeface="+mn-lt"/>
                <a:ea typeface="+mn-ea"/>
                <a:cs typeface="+mn-cs"/>
              </a:rPr>
              <a:t>- Python hoạt động trên các nền tảng khác nhau (Windows, Mac, Linux, Raspberry Pi, v.v.).</a:t>
            </a:r>
          </a:p>
          <a:p>
            <a:pPr lvl="0"/>
            <a:r>
              <a:rPr lang="en-VN" sz="1200" kern="1200" dirty="0">
                <a:solidFill>
                  <a:schemeClr val="tx1"/>
                </a:solidFill>
                <a:effectLst/>
                <a:latin typeface="+mn-lt"/>
                <a:ea typeface="+mn-ea"/>
                <a:cs typeface="+mn-cs"/>
              </a:rPr>
              <a:t>- Python có một cú pháp đơn giản tương tự như ngôn ngữ tiếng Anh.</a:t>
            </a:r>
          </a:p>
          <a:p>
            <a:pPr lvl="0"/>
            <a:r>
              <a:rPr lang="en-VN" sz="1200" kern="1200" dirty="0">
                <a:solidFill>
                  <a:schemeClr val="tx1"/>
                </a:solidFill>
                <a:effectLst/>
                <a:latin typeface="+mn-lt"/>
                <a:ea typeface="+mn-ea"/>
                <a:cs typeface="+mn-cs"/>
              </a:rPr>
              <a:t>- Python có cú pháp cho phép các nhà phát triển viết chương trình với ít dòng hơn các ngôn ngữ lập trình khác.</a:t>
            </a:r>
          </a:p>
          <a:p>
            <a:pPr lvl="0"/>
            <a:r>
              <a:rPr lang="en-VN" sz="1200" kern="1200" dirty="0">
                <a:solidFill>
                  <a:schemeClr val="tx1"/>
                </a:solidFill>
                <a:effectLst/>
                <a:latin typeface="+mn-lt"/>
                <a:ea typeface="+mn-ea"/>
                <a:cs typeface="+mn-cs"/>
              </a:rPr>
              <a:t>- Python có thể được thực thi ngay sau khi nó được viết. Điều này có nghĩa là việc tạo mẫu có thể rất nhanh chóng.</a:t>
            </a:r>
          </a:p>
          <a:p>
            <a:pPr lvl="0"/>
            <a:r>
              <a:rPr lang="en-VN" sz="1200" kern="1200" dirty="0">
                <a:solidFill>
                  <a:schemeClr val="tx1"/>
                </a:solidFill>
                <a:effectLst/>
                <a:latin typeface="+mn-lt"/>
                <a:ea typeface="+mn-ea"/>
                <a:cs typeface="+mn-cs"/>
              </a:rPr>
              <a:t>- Python có thể được xử lý theo thủ tục, theo cách hướng đối tượng hoặc trong một cách thực tế .</a:t>
            </a:r>
          </a:p>
          <a:p>
            <a:endParaRPr lang="vi-VN" dirty="0"/>
          </a:p>
        </p:txBody>
      </p:sp>
      <p:sp>
        <p:nvSpPr>
          <p:cNvPr id="4" name="Slide Number Placeholder 3"/>
          <p:cNvSpPr>
            <a:spLocks noGrp="1"/>
          </p:cNvSpPr>
          <p:nvPr>
            <p:ph type="sldNum" sz="quarter" idx="5"/>
          </p:nvPr>
        </p:nvSpPr>
        <p:spPr/>
        <p:txBody>
          <a:bodyPr/>
          <a:lstStyle/>
          <a:p>
            <a:fld id="{12DFB415-EE1A-D048-A7E4-0590EDF9ADB9}" type="slidenum">
              <a:rPr lang="vi-VN" smtClean="0"/>
              <a:t>4</a:t>
            </a:fld>
            <a:endParaRPr lang="vi-VN"/>
          </a:p>
        </p:txBody>
      </p:sp>
    </p:spTree>
    <p:extLst>
      <p:ext uri="{BB962C8B-B14F-4D97-AF65-F5344CB8AC3E}">
        <p14:creationId xmlns:p14="http://schemas.microsoft.com/office/powerpoint/2010/main" val="3552244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VN" sz="1200" kern="1200" dirty="0">
                <a:solidFill>
                  <a:schemeClr val="tx1"/>
                </a:solidFill>
                <a:effectLst/>
                <a:latin typeface="+mn-lt"/>
                <a:ea typeface="+mn-ea"/>
                <a:cs typeface="+mn-cs"/>
              </a:rPr>
              <a:t>- Python có thể được sử dụng trên máy chủ để tạo các ứng dụng web.</a:t>
            </a:r>
          </a:p>
          <a:p>
            <a:pPr lvl="0"/>
            <a:r>
              <a:rPr lang="en-VN" sz="1200" kern="1200" dirty="0">
                <a:solidFill>
                  <a:schemeClr val="tx1"/>
                </a:solidFill>
                <a:effectLst/>
                <a:latin typeface="+mn-lt"/>
                <a:ea typeface="+mn-ea"/>
                <a:cs typeface="+mn-cs"/>
              </a:rPr>
              <a:t>- Python có thể được sử dụng cùng với phần mềm để tạo quy trình công việc.</a:t>
            </a:r>
          </a:p>
          <a:p>
            <a:pPr lvl="0"/>
            <a:r>
              <a:rPr lang="en-VN" sz="1200" kern="1200" dirty="0">
                <a:solidFill>
                  <a:schemeClr val="tx1"/>
                </a:solidFill>
                <a:effectLst/>
                <a:latin typeface="+mn-lt"/>
                <a:ea typeface="+mn-ea"/>
                <a:cs typeface="+mn-cs"/>
              </a:rPr>
              <a:t>- Python có thể kết nối với các hệ thống cơ sở dữ liệu. Nó cũng có thể đọc và sửa đổi các tập tin.</a:t>
            </a:r>
          </a:p>
          <a:p>
            <a:pPr lvl="0"/>
            <a:r>
              <a:rPr lang="en-VN" sz="1200" kern="1200" dirty="0">
                <a:solidFill>
                  <a:schemeClr val="tx1"/>
                </a:solidFill>
                <a:effectLst/>
                <a:latin typeface="+mn-lt"/>
                <a:ea typeface="+mn-ea"/>
                <a:cs typeface="+mn-cs"/>
              </a:rPr>
              <a:t>- Xử lý dữ liệu lớn và thực hiện các phép toán phức tạp.</a:t>
            </a:r>
          </a:p>
          <a:p>
            <a:pPr lvl="0"/>
            <a:r>
              <a:rPr lang="en-VN" sz="1200" kern="1200" dirty="0">
                <a:solidFill>
                  <a:schemeClr val="tx1"/>
                </a:solidFill>
                <a:effectLst/>
                <a:latin typeface="+mn-lt"/>
                <a:ea typeface="+mn-ea"/>
                <a:cs typeface="+mn-cs"/>
              </a:rPr>
              <a:t>- Python có thể được sử dụng để tạo mẫu nhanh hoặc phát triển phần mềm sẵn sàng sản xuất.</a:t>
            </a:r>
          </a:p>
        </p:txBody>
      </p:sp>
      <p:sp>
        <p:nvSpPr>
          <p:cNvPr id="4" name="Slide Number Placeholder 3"/>
          <p:cNvSpPr>
            <a:spLocks noGrp="1"/>
          </p:cNvSpPr>
          <p:nvPr>
            <p:ph type="sldNum" sz="quarter" idx="5"/>
          </p:nvPr>
        </p:nvSpPr>
        <p:spPr/>
        <p:txBody>
          <a:bodyPr/>
          <a:lstStyle/>
          <a:p>
            <a:fld id="{12DFB415-EE1A-D048-A7E4-0590EDF9ADB9}" type="slidenum">
              <a:rPr lang="vi-VN" smtClean="0"/>
              <a:t>5</a:t>
            </a:fld>
            <a:endParaRPr lang="vi-VN"/>
          </a:p>
        </p:txBody>
      </p:sp>
    </p:spTree>
    <p:extLst>
      <p:ext uri="{BB962C8B-B14F-4D97-AF65-F5344CB8AC3E}">
        <p14:creationId xmlns:p14="http://schemas.microsoft.com/office/powerpoint/2010/main" val="2787237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12DFB415-EE1A-D048-A7E4-0590EDF9ADB9}" type="slidenum">
              <a:rPr lang="vi-VN" smtClean="0"/>
              <a:t>6</a:t>
            </a:fld>
            <a:endParaRPr lang="vi-VN"/>
          </a:p>
        </p:txBody>
      </p:sp>
    </p:spTree>
    <p:extLst>
      <p:ext uri="{BB962C8B-B14F-4D97-AF65-F5344CB8AC3E}">
        <p14:creationId xmlns:p14="http://schemas.microsoft.com/office/powerpoint/2010/main" val="838755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1" kern="1200" dirty="0">
                <a:solidFill>
                  <a:schemeClr val="tx1"/>
                </a:solidFill>
                <a:effectLst/>
                <a:latin typeface="+mn-lt"/>
                <a:ea typeface="+mn-ea"/>
                <a:cs typeface="+mn-cs"/>
              </a:rPr>
              <a:t>Line(Biểu đồ dòng):</a:t>
            </a:r>
            <a:r>
              <a:rPr lang="vi-VN" sz="1200" kern="1200" dirty="0">
                <a:solidFill>
                  <a:schemeClr val="tx1"/>
                </a:solidFill>
                <a:effectLst/>
                <a:latin typeface="+mn-lt"/>
                <a:ea typeface="+mn-ea"/>
                <a:cs typeface="+mn-cs"/>
              </a:rPr>
              <a:t> Xem xu hướng trong dữ liệu theo thời gian.</a:t>
            </a:r>
            <a:endParaRPr lang="en-VN" sz="1200" kern="1200" dirty="0">
              <a:solidFill>
                <a:schemeClr val="tx1"/>
              </a:solidFill>
              <a:effectLst/>
              <a:latin typeface="+mn-lt"/>
              <a:ea typeface="+mn-ea"/>
              <a:cs typeface="+mn-cs"/>
            </a:endParaRPr>
          </a:p>
          <a:p>
            <a:r>
              <a:rPr lang="vi-VN" sz="1200" b="1" i="1" kern="1200" dirty="0">
                <a:solidFill>
                  <a:schemeClr val="tx1"/>
                </a:solidFill>
                <a:effectLst/>
                <a:latin typeface="+mn-lt"/>
                <a:ea typeface="+mn-ea"/>
                <a:cs typeface="+mn-cs"/>
              </a:rPr>
              <a:t>Bar(Biểu đồ cột): </a:t>
            </a:r>
            <a:r>
              <a:rPr lang="vi-VN" sz="1200" kern="1200" dirty="0">
                <a:solidFill>
                  <a:schemeClr val="tx1"/>
                </a:solidFill>
                <a:effectLst/>
                <a:latin typeface="+mn-lt"/>
                <a:ea typeface="+mn-ea"/>
                <a:cs typeface="+mn-cs"/>
              </a:rPr>
              <a:t>So sánh dữ liệu trên các danh mục.</a:t>
            </a:r>
            <a:endParaRPr lang="en-VN" sz="1200" kern="1200" dirty="0">
              <a:solidFill>
                <a:schemeClr val="tx1"/>
              </a:solidFill>
              <a:effectLst/>
              <a:latin typeface="+mn-lt"/>
              <a:ea typeface="+mn-ea"/>
              <a:cs typeface="+mn-cs"/>
            </a:endParaRPr>
          </a:p>
          <a:p>
            <a:r>
              <a:rPr lang="vi-VN" sz="1200" b="1" i="1" kern="1200" dirty="0">
                <a:solidFill>
                  <a:schemeClr val="tx1"/>
                </a:solidFill>
                <a:effectLst/>
                <a:latin typeface="+mn-lt"/>
                <a:ea typeface="+mn-ea"/>
                <a:cs typeface="+mn-cs"/>
              </a:rPr>
              <a:t>Heat Map(Bản đồ nhiệt):</a:t>
            </a:r>
            <a:r>
              <a:rPr lang="vi-VN" sz="1200" kern="1200" dirty="0">
                <a:solidFill>
                  <a:schemeClr val="tx1"/>
                </a:solidFill>
                <a:effectLst/>
                <a:latin typeface="+mn-lt"/>
                <a:ea typeface="+mn-ea"/>
                <a:cs typeface="+mn-cs"/>
              </a:rPr>
              <a:t> Hiển thị mối quan hệ giữa hai yếu tố.</a:t>
            </a:r>
            <a:endParaRPr lang="en-VN"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Highlight Table</a:t>
            </a:r>
            <a:r>
              <a:rPr lang="vi-VN" sz="1200" b="1" i="1" kern="1200" dirty="0">
                <a:solidFill>
                  <a:schemeClr val="tx1"/>
                </a:solidFill>
                <a:effectLst/>
                <a:latin typeface="+mn-lt"/>
                <a:ea typeface="+mn-ea"/>
                <a:cs typeface="+mn-cs"/>
              </a:rPr>
              <a:t> (Bảng đánh dấu):</a:t>
            </a:r>
            <a:r>
              <a:rPr lang="vi-VN" sz="1200" kern="1200" dirty="0">
                <a:solidFill>
                  <a:schemeClr val="tx1"/>
                </a:solidFill>
                <a:effectLst/>
                <a:latin typeface="+mn-lt"/>
                <a:ea typeface="+mn-ea"/>
                <a:cs typeface="+mn-cs"/>
              </a:rPr>
              <a:t> Hiển thị thông tin chi tiết trên bản đồ nhiệt.</a:t>
            </a:r>
            <a:endParaRPr lang="en-VN" sz="1200" kern="1200" dirty="0">
              <a:solidFill>
                <a:schemeClr val="tx1"/>
              </a:solidFill>
              <a:effectLst/>
              <a:latin typeface="+mn-lt"/>
              <a:ea typeface="+mn-ea"/>
              <a:cs typeface="+mn-cs"/>
            </a:endParaRPr>
          </a:p>
          <a:p>
            <a:r>
              <a:rPr lang="vi-VN" sz="1200" b="1" i="1" kern="1200" dirty="0">
                <a:solidFill>
                  <a:schemeClr val="tx1"/>
                </a:solidFill>
                <a:effectLst/>
                <a:latin typeface="+mn-lt"/>
                <a:ea typeface="+mn-ea"/>
                <a:cs typeface="+mn-cs"/>
              </a:rPr>
              <a:t>Treemap(Bản đồ cây):</a:t>
            </a:r>
            <a:r>
              <a:rPr lang="vi-VN" sz="1200" kern="1200" dirty="0">
                <a:solidFill>
                  <a:schemeClr val="tx1"/>
                </a:solidFill>
                <a:effectLst/>
                <a:latin typeface="+mn-lt"/>
                <a:ea typeface="+mn-ea"/>
                <a:cs typeface="+mn-cs"/>
              </a:rPr>
              <a:t> Hiển thị dữ liệu phân cấp theo tỷ lệ của toàn bộ.</a:t>
            </a:r>
            <a:endParaRPr lang="en-VN" sz="1200" kern="1200" dirty="0">
              <a:solidFill>
                <a:schemeClr val="tx1"/>
              </a:solidFill>
              <a:effectLst/>
              <a:latin typeface="+mn-lt"/>
              <a:ea typeface="+mn-ea"/>
              <a:cs typeface="+mn-cs"/>
            </a:endParaRPr>
          </a:p>
          <a:p>
            <a:r>
              <a:rPr lang="vi-VN" sz="1200" b="1" i="1" kern="1200" dirty="0">
                <a:solidFill>
                  <a:schemeClr val="tx1"/>
                </a:solidFill>
                <a:effectLst/>
                <a:latin typeface="+mn-lt"/>
                <a:ea typeface="+mn-ea"/>
                <a:cs typeface="+mn-cs"/>
              </a:rPr>
              <a:t>Gantt:</a:t>
            </a:r>
            <a:r>
              <a:rPr lang="vi-VN" sz="1200" kern="1200" dirty="0">
                <a:solidFill>
                  <a:schemeClr val="tx1"/>
                </a:solidFill>
                <a:effectLst/>
                <a:latin typeface="+mn-lt"/>
                <a:ea typeface="+mn-ea"/>
                <a:cs typeface="+mn-cs"/>
              </a:rPr>
              <a:t> Hiển thị khoảng thời gian theo thời gian. </a:t>
            </a:r>
            <a:endParaRPr lang="en-VN" sz="1200" kern="1200" dirty="0">
              <a:solidFill>
                <a:schemeClr val="tx1"/>
              </a:solidFill>
              <a:effectLst/>
              <a:latin typeface="+mn-lt"/>
              <a:ea typeface="+mn-ea"/>
              <a:cs typeface="+mn-cs"/>
            </a:endParaRPr>
          </a:p>
          <a:p>
            <a:r>
              <a:rPr lang="vi-VN" sz="1200" b="1" i="1" kern="1200" dirty="0">
                <a:solidFill>
                  <a:schemeClr val="tx1"/>
                </a:solidFill>
                <a:effectLst/>
                <a:latin typeface="+mn-lt"/>
                <a:ea typeface="+mn-ea"/>
                <a:cs typeface="+mn-cs"/>
              </a:rPr>
              <a:t>Bullet(Biểu đồ đánh dấu):</a:t>
            </a:r>
            <a:r>
              <a:rPr lang="vi-VN" sz="1200" kern="1200" dirty="0">
                <a:solidFill>
                  <a:schemeClr val="tx1"/>
                </a:solidFill>
                <a:effectLst/>
                <a:latin typeface="+mn-lt"/>
                <a:ea typeface="+mn-ea"/>
                <a:cs typeface="+mn-cs"/>
              </a:rPr>
              <a:t> Đánh giá  hiệu suất của số liệu so với mục tiêu. </a:t>
            </a:r>
            <a:endParaRPr lang="en-VN" sz="1200" kern="1200" dirty="0">
              <a:solidFill>
                <a:schemeClr val="tx1"/>
              </a:solidFill>
              <a:effectLst/>
              <a:latin typeface="+mn-lt"/>
              <a:ea typeface="+mn-ea"/>
              <a:cs typeface="+mn-cs"/>
            </a:endParaRPr>
          </a:p>
          <a:p>
            <a:r>
              <a:rPr lang="vi-VN" sz="1200" b="1" i="1" kern="1200" dirty="0">
                <a:solidFill>
                  <a:schemeClr val="tx1"/>
                </a:solidFill>
                <a:effectLst/>
                <a:latin typeface="+mn-lt"/>
                <a:ea typeface="+mn-ea"/>
                <a:cs typeface="+mn-cs"/>
              </a:rPr>
              <a:t>Scatterplot(Biểu đồ phân tán):</a:t>
            </a:r>
            <a:r>
              <a:rPr lang="vi-VN" sz="1200" kern="1200" dirty="0">
                <a:solidFill>
                  <a:schemeClr val="tx1"/>
                </a:solidFill>
                <a:effectLst/>
                <a:latin typeface="+mn-lt"/>
                <a:ea typeface="+mn-ea"/>
                <a:cs typeface="+mn-cs"/>
              </a:rPr>
              <a:t> Điều tra mối quan hệ giữa các giá trị định lượng.</a:t>
            </a:r>
            <a:r>
              <a:rPr lang="en-VN" dirty="0">
                <a:effectLst/>
              </a:rPr>
              <a:t> </a:t>
            </a:r>
            <a:endParaRPr lang="vi-VN" dirty="0"/>
          </a:p>
        </p:txBody>
      </p:sp>
      <p:sp>
        <p:nvSpPr>
          <p:cNvPr id="4" name="Slide Number Placeholder 3"/>
          <p:cNvSpPr>
            <a:spLocks noGrp="1"/>
          </p:cNvSpPr>
          <p:nvPr>
            <p:ph type="sldNum" sz="quarter" idx="5"/>
          </p:nvPr>
        </p:nvSpPr>
        <p:spPr/>
        <p:txBody>
          <a:bodyPr/>
          <a:lstStyle/>
          <a:p>
            <a:fld id="{12DFB415-EE1A-D048-A7E4-0590EDF9ADB9}" type="slidenum">
              <a:rPr lang="vi-VN" smtClean="0"/>
              <a:t>7</a:t>
            </a:fld>
            <a:endParaRPr lang="vi-VN"/>
          </a:p>
        </p:txBody>
      </p:sp>
    </p:spTree>
    <p:extLst>
      <p:ext uri="{BB962C8B-B14F-4D97-AF65-F5344CB8AC3E}">
        <p14:creationId xmlns:p14="http://schemas.microsoft.com/office/powerpoint/2010/main" val="1748788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sz="1200" kern="1200" dirty="0">
                <a:solidFill>
                  <a:schemeClr val="tx1"/>
                </a:solidFill>
                <a:effectLst/>
                <a:latin typeface="+mn-lt"/>
                <a:ea typeface="+mn-ea"/>
                <a:cs typeface="+mn-cs"/>
              </a:rPr>
              <a:t>Qua thời gian thực</a:t>
            </a:r>
            <a:r>
              <a:rPr lang="vi-VN" sz="1200" kern="1200" dirty="0">
                <a:solidFill>
                  <a:schemeClr val="tx1"/>
                </a:solidFill>
                <a:effectLst/>
                <a:latin typeface="+mn-lt"/>
                <a:ea typeface="+mn-ea"/>
                <a:cs typeface="+mn-cs"/>
              </a:rPr>
              <a:t> tập nghề nghiệp ở vị trí Data Analyst, thực hiện đề tài nghiên cứu về phân tích và trực quan hoá dữ liệu mức lương cả năm và nhu cầu mua sắm năm 2021 tại Mỹ</a:t>
            </a:r>
            <a:r>
              <a:rPr lang="en-VN" sz="1200" kern="1200" dirty="0">
                <a:solidFill>
                  <a:schemeClr val="tx1"/>
                </a:solidFill>
                <a:effectLst/>
                <a:latin typeface="+mn-lt"/>
                <a:ea typeface="+mn-ea"/>
                <a:cs typeface="+mn-cs"/>
              </a:rPr>
              <a:t>. Dưới sự hướng dẫn tận tình của cô Cao Thị Nhâm cùng sự hướng</a:t>
            </a:r>
            <a:r>
              <a:rPr lang="vi-VN" sz="1200" kern="1200" dirty="0">
                <a:solidFill>
                  <a:schemeClr val="tx1"/>
                </a:solidFill>
                <a:effectLst/>
                <a:latin typeface="+mn-lt"/>
                <a:ea typeface="+mn-ea"/>
                <a:cs typeface="+mn-cs"/>
              </a:rPr>
              <a:t> dẫn từ anh Đào Văn Tiến Dũng và </a:t>
            </a:r>
            <a:r>
              <a:rPr lang="en-VN" sz="1200" kern="1200" dirty="0">
                <a:solidFill>
                  <a:schemeClr val="tx1"/>
                </a:solidFill>
                <a:effectLst/>
                <a:latin typeface="+mn-lt"/>
                <a:ea typeface="+mn-ea"/>
                <a:cs typeface="+mn-cs"/>
              </a:rPr>
              <a:t>sự</a:t>
            </a:r>
            <a:r>
              <a:rPr lang="vi-VN" sz="1200" kern="1200" dirty="0">
                <a:solidFill>
                  <a:schemeClr val="tx1"/>
                </a:solidFill>
                <a:effectLst/>
                <a:latin typeface="+mn-lt"/>
                <a:ea typeface="+mn-ea"/>
                <a:cs typeface="+mn-cs"/>
              </a:rPr>
              <a:t> góp ý </a:t>
            </a:r>
            <a:r>
              <a:rPr lang="en-VN" sz="1200" kern="1200" dirty="0">
                <a:solidFill>
                  <a:schemeClr val="tx1"/>
                </a:solidFill>
                <a:effectLst/>
                <a:latin typeface="+mn-lt"/>
                <a:ea typeface="+mn-ea"/>
                <a:cs typeface="+mn-cs"/>
              </a:rPr>
              <a:t>từ các anh/chị</a:t>
            </a:r>
            <a:r>
              <a:rPr lang="vi-VN" sz="1200" kern="1200" dirty="0">
                <a:solidFill>
                  <a:schemeClr val="tx1"/>
                </a:solidFill>
                <a:effectLst/>
                <a:latin typeface="+mn-lt"/>
                <a:ea typeface="+mn-ea"/>
                <a:cs typeface="+mn-cs"/>
              </a:rPr>
              <a:t> công ty TMA</a:t>
            </a:r>
            <a:r>
              <a:rPr lang="en-VN" sz="1200" kern="1200" dirty="0">
                <a:solidFill>
                  <a:schemeClr val="tx1"/>
                </a:solidFill>
                <a:effectLst/>
                <a:latin typeface="+mn-lt"/>
                <a:ea typeface="+mn-ea"/>
                <a:cs typeface="+mn-cs"/>
              </a:rPr>
              <a:t>, em đã hiểu được </a:t>
            </a:r>
            <a:r>
              <a:rPr lang="vi-VN" sz="1200" kern="1200" dirty="0">
                <a:solidFill>
                  <a:schemeClr val="tx1"/>
                </a:solidFill>
                <a:effectLst/>
                <a:latin typeface="+mn-lt"/>
                <a:ea typeface="+mn-ea"/>
                <a:cs typeface="+mn-cs"/>
              </a:rPr>
              <a:t>rõ rãng hơn về công việc và vị trí phân tích dữ liệu, cũng như tầm quan trọng trong dự án</a:t>
            </a:r>
            <a:r>
              <a:rPr lang="en-VN" sz="1200" kern="1200" dirty="0">
                <a:solidFill>
                  <a:schemeClr val="tx1"/>
                </a:solidFill>
                <a:effectLst/>
                <a:latin typeface="+mn-lt"/>
                <a:ea typeface="+mn-ea"/>
                <a:cs typeface="+mn-cs"/>
              </a:rPr>
              <a:t>. Bên</a:t>
            </a:r>
            <a:r>
              <a:rPr lang="vi-VN" sz="1200" kern="1200" dirty="0">
                <a:solidFill>
                  <a:schemeClr val="tx1"/>
                </a:solidFill>
                <a:effectLst/>
                <a:latin typeface="+mn-lt"/>
                <a:ea typeface="+mn-ea"/>
                <a:cs typeface="+mn-cs"/>
              </a:rPr>
              <a:t> cạnh đó, em cũng đã có cơ hội ứng dụng kiến thức vào dự án này</a:t>
            </a:r>
            <a:r>
              <a:rPr lang="en-VN" sz="1200" kern="1200" dirty="0">
                <a:solidFill>
                  <a:schemeClr val="tx1"/>
                </a:solidFill>
                <a:effectLst/>
                <a:latin typeface="+mn-lt"/>
                <a:ea typeface="+mn-ea"/>
                <a:cs typeface="+mn-cs"/>
              </a:rPr>
              <a:t>. Trong bài báo cáo em đã thực hiện được những công việc sau: </a:t>
            </a:r>
          </a:p>
          <a:p>
            <a:pPr lvl="0"/>
            <a:r>
              <a:rPr lang="en-VN" sz="1200" kern="1200" dirty="0">
                <a:solidFill>
                  <a:schemeClr val="tx1"/>
                </a:solidFill>
                <a:effectLst/>
                <a:latin typeface="+mn-lt"/>
                <a:ea typeface="+mn-ea"/>
                <a:cs typeface="+mn-cs"/>
              </a:rPr>
              <a:t>Giới thiệu tổng quát về Python</a:t>
            </a:r>
            <a:r>
              <a:rPr lang="vi-VN" sz="1200" kern="1200" dirty="0">
                <a:solidFill>
                  <a:schemeClr val="tx1"/>
                </a:solidFill>
                <a:effectLst/>
                <a:latin typeface="+mn-lt"/>
                <a:ea typeface="+mn-ea"/>
                <a:cs typeface="+mn-cs"/>
              </a:rPr>
              <a:t> và công cụ trực quan hoá dữ liệu Tableau </a:t>
            </a:r>
            <a:endParaRPr lang="en-VN" sz="1200" kern="1200" dirty="0">
              <a:solidFill>
                <a:schemeClr val="tx1"/>
              </a:solidFill>
              <a:effectLst/>
              <a:latin typeface="+mn-lt"/>
              <a:ea typeface="+mn-ea"/>
              <a:cs typeface="+mn-cs"/>
            </a:endParaRPr>
          </a:p>
          <a:p>
            <a:pPr lvl="0"/>
            <a:r>
              <a:rPr lang="en-VN" sz="1200" kern="1200" dirty="0">
                <a:solidFill>
                  <a:schemeClr val="tx1"/>
                </a:solidFill>
                <a:effectLst/>
                <a:latin typeface="+mn-lt"/>
                <a:ea typeface="+mn-ea"/>
                <a:cs typeface="+mn-cs"/>
              </a:rPr>
              <a:t>Xác</a:t>
            </a:r>
            <a:r>
              <a:rPr lang="vi-VN" sz="1200" kern="1200" dirty="0">
                <a:solidFill>
                  <a:schemeClr val="tx1"/>
                </a:solidFill>
                <a:effectLst/>
                <a:latin typeface="+mn-lt"/>
                <a:ea typeface="+mn-ea"/>
                <a:cs typeface="+mn-cs"/>
              </a:rPr>
              <a:t> định được những yêu cầu </a:t>
            </a:r>
            <a:endParaRPr lang="en-VN" sz="1200" kern="1200" dirty="0">
              <a:solidFill>
                <a:schemeClr val="tx1"/>
              </a:solidFill>
              <a:effectLst/>
              <a:latin typeface="+mn-lt"/>
              <a:ea typeface="+mn-ea"/>
              <a:cs typeface="+mn-cs"/>
            </a:endParaRPr>
          </a:p>
          <a:p>
            <a:pPr lvl="0"/>
            <a:r>
              <a:rPr lang="vi-VN" sz="1200" kern="1200" dirty="0">
                <a:solidFill>
                  <a:schemeClr val="tx1"/>
                </a:solidFill>
                <a:effectLst/>
                <a:latin typeface="+mn-lt"/>
                <a:ea typeface="+mn-ea"/>
                <a:cs typeface="+mn-cs"/>
              </a:rPr>
              <a:t>Tìm kiếm dữ liệu phù hợp</a:t>
            </a:r>
            <a:endParaRPr lang="en-VN" sz="1200" kern="1200" dirty="0">
              <a:solidFill>
                <a:schemeClr val="tx1"/>
              </a:solidFill>
              <a:effectLst/>
              <a:latin typeface="+mn-lt"/>
              <a:ea typeface="+mn-ea"/>
              <a:cs typeface="+mn-cs"/>
            </a:endParaRPr>
          </a:p>
          <a:p>
            <a:pPr lvl="0"/>
            <a:r>
              <a:rPr lang="vi-VN" sz="1200" kern="1200" dirty="0">
                <a:solidFill>
                  <a:schemeClr val="tx1"/>
                </a:solidFill>
                <a:effectLst/>
                <a:latin typeface="+mn-lt"/>
                <a:ea typeface="+mn-ea"/>
                <a:cs typeface="+mn-cs"/>
              </a:rPr>
              <a:t>Xử lý và trực quan hoá dữ liệu </a:t>
            </a:r>
            <a:endParaRPr lang="en-VN" sz="1200" kern="1200" dirty="0">
              <a:solidFill>
                <a:schemeClr val="tx1"/>
              </a:solidFill>
              <a:effectLst/>
              <a:latin typeface="+mn-lt"/>
              <a:ea typeface="+mn-ea"/>
              <a:cs typeface="+mn-cs"/>
            </a:endParaRPr>
          </a:p>
          <a:p>
            <a:r>
              <a:rPr lang="en-VN" sz="1200" kern="1200" dirty="0">
                <a:solidFill>
                  <a:schemeClr val="tx1"/>
                </a:solidFill>
                <a:effectLst/>
                <a:latin typeface="+mn-lt"/>
                <a:ea typeface="+mn-ea"/>
                <a:cs typeface="+mn-cs"/>
              </a:rPr>
              <a:t>Hiện tại</a:t>
            </a:r>
            <a:r>
              <a:rPr lang="vi-VN" sz="1200" kern="1200" dirty="0">
                <a:solidFill>
                  <a:schemeClr val="tx1"/>
                </a:solidFill>
                <a:effectLst/>
                <a:latin typeface="+mn-lt"/>
                <a:ea typeface="+mn-ea"/>
                <a:cs typeface="+mn-cs"/>
              </a:rPr>
              <a:t> kết quả phân tích dữ liệu chưa </a:t>
            </a:r>
            <a:r>
              <a:rPr lang="en-US" sz="1200" kern="1200" dirty="0" err="1">
                <a:solidFill>
                  <a:schemeClr val="tx1"/>
                </a:solidFill>
                <a:effectLst/>
                <a:latin typeface="+mn-lt"/>
                <a:ea typeface="+mn-ea"/>
                <a:cs typeface="+mn-cs"/>
              </a:rPr>
              <a:t>được</a:t>
            </a:r>
            <a:r>
              <a:rPr lang="vi-VN" sz="1200" kern="1200" dirty="0">
                <a:solidFill>
                  <a:schemeClr val="tx1"/>
                </a:solidFill>
                <a:effectLst/>
                <a:latin typeface="+mn-lt"/>
                <a:ea typeface="+mn-ea"/>
                <a:cs typeface="+mn-cs"/>
              </a:rPr>
              <a:t> khai thác hết, kết quả chỉ thể hiện được xu hướn mua sắm và sự tương quan với mức thu nhập của cá khách hàng tại Mỹ. Trong thời gian tới, em cần trau dồi nhiều hơn về kiến thức và kinh nghiệm, sử dụng thêm các thuật toán phù hợp để phân tích sâu hơn về sự quan tâm của khách hàng về các sản phẩm trên kệ hàng, đồng thời nghiên cứu thêm những mặt hàng cần tăng giá, giảm giá . </a:t>
            </a:r>
            <a:endParaRPr lang="en-VN"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endParaRPr lang="vi-VN" dirty="0"/>
          </a:p>
        </p:txBody>
      </p:sp>
      <p:sp>
        <p:nvSpPr>
          <p:cNvPr id="4" name="Slide Number Placeholder 3"/>
          <p:cNvSpPr>
            <a:spLocks noGrp="1"/>
          </p:cNvSpPr>
          <p:nvPr>
            <p:ph type="sldNum" sz="quarter" idx="5"/>
          </p:nvPr>
        </p:nvSpPr>
        <p:spPr/>
        <p:txBody>
          <a:bodyPr/>
          <a:lstStyle/>
          <a:p>
            <a:fld id="{12DFB415-EE1A-D048-A7E4-0590EDF9ADB9}" type="slidenum">
              <a:rPr lang="vi-VN" smtClean="0"/>
              <a:t>16</a:t>
            </a:fld>
            <a:endParaRPr lang="vi-VN"/>
          </a:p>
        </p:txBody>
      </p:sp>
    </p:spTree>
    <p:extLst>
      <p:ext uri="{BB962C8B-B14F-4D97-AF65-F5344CB8AC3E}">
        <p14:creationId xmlns:p14="http://schemas.microsoft.com/office/powerpoint/2010/main" val="1045942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8/16/22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5.sv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5.sv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5.sv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5.sv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23.svg"/><Relationship Id="rId4" Type="http://schemas.openxmlformats.org/officeDocument/2006/relationships/image" Target="../media/image6.sv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6.sv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6.sv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23.svg"/><Relationship Id="rId4" Type="http://schemas.openxmlformats.org/officeDocument/2006/relationships/image" Target="../media/image6.sv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DE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flipV="1">
            <a:off x="13144500" y="5143500"/>
            <a:ext cx="5486400" cy="2743200"/>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11772900" y="1028700"/>
            <a:ext cx="2743200" cy="2743200"/>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flipV="1">
            <a:off x="11772900" y="3752850"/>
            <a:ext cx="2743200" cy="2743200"/>
          </a:xfrm>
          <a:prstGeom prst="rect">
            <a:avLst/>
          </a:prstGeom>
        </p:spPr>
      </p:pic>
      <p:grpSp>
        <p:nvGrpSpPr>
          <p:cNvPr id="5" name="Group 5"/>
          <p:cNvGrpSpPr/>
          <p:nvPr/>
        </p:nvGrpSpPr>
        <p:grpSpPr>
          <a:xfrm>
            <a:off x="14313345" y="1047750"/>
            <a:ext cx="2917380" cy="2917380"/>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424"/>
            </a:solidFill>
          </p:spPr>
        </p:sp>
      </p:grpSp>
      <p:grpSp>
        <p:nvGrpSpPr>
          <p:cNvPr id="7" name="Group 7"/>
          <p:cNvGrpSpPr/>
          <p:nvPr/>
        </p:nvGrpSpPr>
        <p:grpSpPr>
          <a:xfrm>
            <a:off x="11499270" y="6232061"/>
            <a:ext cx="3026239" cy="3026239"/>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D9483"/>
            </a:solidFill>
          </p:spPr>
        </p:sp>
      </p:grpSp>
      <p:grpSp>
        <p:nvGrpSpPr>
          <p:cNvPr id="9" name="Group 9"/>
          <p:cNvGrpSpPr>
            <a:grpSpLocks noChangeAspect="1"/>
          </p:cNvGrpSpPr>
          <p:nvPr/>
        </p:nvGrpSpPr>
        <p:grpSpPr>
          <a:xfrm>
            <a:off x="11966545" y="6699341"/>
            <a:ext cx="2091689" cy="2091680"/>
            <a:chOff x="0" y="0"/>
            <a:chExt cx="6350000" cy="6349975"/>
          </a:xfrm>
        </p:grpSpPr>
        <p:sp>
          <p:nvSpPr>
            <p:cNvPr id="10" name="Freeform 10"/>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8"/>
              <a:stretch>
                <a:fillRect/>
              </a:stretch>
            </a:blipFill>
          </p:spPr>
        </p:sp>
      </p:grpSp>
      <p:sp>
        <p:nvSpPr>
          <p:cNvPr id="11" name="TextBox 11"/>
          <p:cNvSpPr txBox="1"/>
          <p:nvPr/>
        </p:nvSpPr>
        <p:spPr>
          <a:xfrm>
            <a:off x="1028700" y="6165386"/>
            <a:ext cx="10590225" cy="3727365"/>
          </a:xfrm>
          <a:prstGeom prst="rect">
            <a:avLst/>
          </a:prstGeom>
        </p:spPr>
        <p:txBody>
          <a:bodyPr lIns="0" tIns="0" rIns="0" bIns="0" rtlCol="0" anchor="t">
            <a:spAutoFit/>
          </a:bodyPr>
          <a:lstStyle/>
          <a:p>
            <a:pPr>
              <a:lnSpc>
                <a:spcPts val="4951"/>
              </a:lnSpc>
            </a:pPr>
            <a:r>
              <a:rPr lang="en-US" sz="3536">
                <a:solidFill>
                  <a:srgbClr val="393838"/>
                </a:solidFill>
                <a:latin typeface="TT Norms"/>
              </a:rPr>
              <a:t> Sinh viên thực hiện       : Nguyễn Thị Thanh Thư</a:t>
            </a:r>
          </a:p>
          <a:p>
            <a:pPr>
              <a:lnSpc>
                <a:spcPts val="4951"/>
              </a:lnSpc>
            </a:pPr>
            <a:r>
              <a:rPr lang="en-US" sz="3536">
                <a:solidFill>
                  <a:srgbClr val="393838"/>
                </a:solidFill>
                <a:latin typeface="TT Norms"/>
              </a:rPr>
              <a:t> Lớp                                       : 45K21.1</a:t>
            </a:r>
          </a:p>
          <a:p>
            <a:pPr>
              <a:lnSpc>
                <a:spcPts val="4951"/>
              </a:lnSpc>
            </a:pPr>
            <a:r>
              <a:rPr lang="en-US" sz="3536">
                <a:solidFill>
                  <a:srgbClr val="393838"/>
                </a:solidFill>
                <a:latin typeface="TT Norms"/>
              </a:rPr>
              <a:t> Đơn vị thực tập               : TMA Innovation Park </a:t>
            </a:r>
          </a:p>
          <a:p>
            <a:pPr>
              <a:lnSpc>
                <a:spcPts val="4951"/>
              </a:lnSpc>
            </a:pPr>
            <a:r>
              <a:rPr lang="en-US" sz="3536">
                <a:solidFill>
                  <a:srgbClr val="393838"/>
                </a:solidFill>
                <a:latin typeface="TT Norms"/>
              </a:rPr>
              <a:t> Cán bộ hướng dẫn        : Đào Văn Tiến Dũng</a:t>
            </a:r>
          </a:p>
          <a:p>
            <a:pPr>
              <a:lnSpc>
                <a:spcPts val="4951"/>
              </a:lnSpc>
            </a:pPr>
            <a:r>
              <a:rPr lang="en-US" sz="3536">
                <a:solidFill>
                  <a:srgbClr val="393838"/>
                </a:solidFill>
                <a:latin typeface="TT Norms"/>
              </a:rPr>
              <a:t> Giảng viên hướng dẫn : ThS. Cao Thị Nhâm</a:t>
            </a:r>
          </a:p>
          <a:p>
            <a:pPr>
              <a:lnSpc>
                <a:spcPts val="4951"/>
              </a:lnSpc>
            </a:pPr>
            <a:endParaRPr lang="en-US" sz="3536">
              <a:solidFill>
                <a:srgbClr val="393838"/>
              </a:solidFill>
              <a:latin typeface="TT Norms"/>
            </a:endParaRPr>
          </a:p>
        </p:txBody>
      </p:sp>
      <p:sp>
        <p:nvSpPr>
          <p:cNvPr id="12" name="TextBox 12"/>
          <p:cNvSpPr txBox="1"/>
          <p:nvPr/>
        </p:nvSpPr>
        <p:spPr>
          <a:xfrm>
            <a:off x="1028700" y="2409825"/>
            <a:ext cx="10117225" cy="885825"/>
          </a:xfrm>
          <a:prstGeom prst="rect">
            <a:avLst/>
          </a:prstGeom>
        </p:spPr>
        <p:txBody>
          <a:bodyPr lIns="0" tIns="0" rIns="0" bIns="0" rtlCol="0" anchor="t">
            <a:spAutoFit/>
          </a:bodyPr>
          <a:lstStyle/>
          <a:p>
            <a:pPr>
              <a:lnSpc>
                <a:spcPts val="7080"/>
              </a:lnSpc>
            </a:pPr>
            <a:r>
              <a:rPr lang="en-US" sz="5900">
                <a:solidFill>
                  <a:srgbClr val="4D9483"/>
                </a:solidFill>
                <a:latin typeface="TT Norms Bold"/>
              </a:rPr>
              <a:t>THỰC TẬP NGHỀ NGHIỆP</a:t>
            </a:r>
          </a:p>
        </p:txBody>
      </p:sp>
      <p:sp>
        <p:nvSpPr>
          <p:cNvPr id="13" name="TextBox 13"/>
          <p:cNvSpPr txBox="1"/>
          <p:nvPr/>
        </p:nvSpPr>
        <p:spPr>
          <a:xfrm>
            <a:off x="1028700" y="1171575"/>
            <a:ext cx="10117225" cy="1228725"/>
          </a:xfrm>
          <a:prstGeom prst="rect">
            <a:avLst/>
          </a:prstGeom>
        </p:spPr>
        <p:txBody>
          <a:bodyPr lIns="0" tIns="0" rIns="0" bIns="0" rtlCol="0" anchor="t">
            <a:spAutoFit/>
          </a:bodyPr>
          <a:lstStyle/>
          <a:p>
            <a:pPr>
              <a:lnSpc>
                <a:spcPts val="9600"/>
              </a:lnSpc>
            </a:pPr>
            <a:r>
              <a:rPr lang="en-US" sz="8000">
                <a:solidFill>
                  <a:srgbClr val="000000"/>
                </a:solidFill>
                <a:latin typeface="TT Norms Bold"/>
              </a:rPr>
              <a:t>BÁO CÁO </a:t>
            </a:r>
          </a:p>
        </p:txBody>
      </p:sp>
      <p:pic>
        <p:nvPicPr>
          <p:cNvPr id="14" name="Picture 14"/>
          <p:cNvPicPr>
            <a:picLocks noChangeAspect="1"/>
          </p:cNvPicPr>
          <p:nvPr/>
        </p:nvPicPr>
        <p:blipFill>
          <a:blip r:embed="rId9"/>
          <a:srcRect/>
          <a:stretch>
            <a:fillRect/>
          </a:stretch>
        </p:blipFill>
        <p:spPr>
          <a:xfrm>
            <a:off x="16974714" y="0"/>
            <a:ext cx="1313286" cy="13132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6974714" y="0"/>
            <a:ext cx="1313286" cy="1313286"/>
          </a:xfrm>
          <a:prstGeom prst="rect">
            <a:avLst/>
          </a:prstGeom>
        </p:spPr>
      </p:pic>
      <p:pic>
        <p:nvPicPr>
          <p:cNvPr id="3" name="Picture 3"/>
          <p:cNvPicPr>
            <a:picLocks noChangeAspect="1"/>
          </p:cNvPicPr>
          <p:nvPr/>
        </p:nvPicPr>
        <p:blipFill>
          <a:blip r:embed="rId3">
            <a:alphaModFix amt="51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V="1">
            <a:off x="-2304519" y="-123559"/>
            <a:ext cx="4609037" cy="2304519"/>
          </a:xfrm>
          <a:prstGeom prst="rect">
            <a:avLst/>
          </a:prstGeom>
        </p:spPr>
      </p:pic>
      <p:sp>
        <p:nvSpPr>
          <p:cNvPr id="4" name="TextBox 4"/>
          <p:cNvSpPr txBox="1"/>
          <p:nvPr/>
        </p:nvSpPr>
        <p:spPr>
          <a:xfrm>
            <a:off x="4750296" y="589968"/>
            <a:ext cx="8787408" cy="1156335"/>
          </a:xfrm>
          <a:prstGeom prst="rect">
            <a:avLst/>
          </a:prstGeom>
        </p:spPr>
        <p:txBody>
          <a:bodyPr lIns="0" tIns="0" rIns="0" bIns="0" rtlCol="0" anchor="t">
            <a:spAutoFit/>
          </a:bodyPr>
          <a:lstStyle/>
          <a:p>
            <a:pPr marL="0" lvl="0" indent="0" algn="ctr">
              <a:lnSpc>
                <a:spcPts val="9360"/>
              </a:lnSpc>
              <a:spcBef>
                <a:spcPct val="0"/>
              </a:spcBef>
            </a:pPr>
            <a:r>
              <a:rPr lang="en-US" sz="7200" dirty="0">
                <a:solidFill>
                  <a:srgbClr val="4D9483"/>
                </a:solidFill>
                <a:latin typeface="TT Norms"/>
              </a:rPr>
              <a:t>GIỚI THIỆU DỮ LIỆU</a:t>
            </a:r>
          </a:p>
        </p:txBody>
      </p:sp>
      <p:pic>
        <p:nvPicPr>
          <p:cNvPr id="6" name="Picture 5">
            <a:extLst>
              <a:ext uri="{FF2B5EF4-FFF2-40B4-BE49-F238E27FC236}">
                <a16:creationId xmlns:a16="http://schemas.microsoft.com/office/drawing/2014/main" id="{FDBAC33D-976F-AD05-2842-2AAB1F1E42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3191" y="3848100"/>
            <a:ext cx="16241617" cy="6109018"/>
          </a:xfrm>
          <a:prstGeom prst="rect">
            <a:avLst/>
          </a:prstGeom>
        </p:spPr>
      </p:pic>
      <p:sp>
        <p:nvSpPr>
          <p:cNvPr id="9" name="TextBox 8">
            <a:extLst>
              <a:ext uri="{FF2B5EF4-FFF2-40B4-BE49-F238E27FC236}">
                <a16:creationId xmlns:a16="http://schemas.microsoft.com/office/drawing/2014/main" id="{CB1F0EE4-34D5-B8D9-0B74-A6E2444274ED}"/>
              </a:ext>
            </a:extLst>
          </p:cNvPr>
          <p:cNvSpPr txBox="1"/>
          <p:nvPr/>
        </p:nvSpPr>
        <p:spPr>
          <a:xfrm>
            <a:off x="4572000" y="2459336"/>
            <a:ext cx="10296938" cy="954107"/>
          </a:xfrm>
          <a:prstGeom prst="rect">
            <a:avLst/>
          </a:prstGeom>
          <a:noFill/>
        </p:spPr>
        <p:txBody>
          <a:bodyPr wrap="square">
            <a:spAutoFit/>
          </a:bodyPr>
          <a:lstStyle/>
          <a:p>
            <a:r>
              <a:rPr lang="vi-VN" sz="2800" dirty="0">
                <a:latin typeface="Arial" panose="020B0604020202020204" pitchFamily="34" charset="0"/>
                <a:ea typeface="Times New Roman" panose="02020603050405020304" pitchFamily="18" charset="0"/>
                <a:cs typeface="Arial" panose="020B0604020202020204" pitchFamily="34" charset="0"/>
              </a:rPr>
              <a:t>Dữ liệu biểu thị chi tiết đơn đặt hàng </a:t>
            </a:r>
            <a:endParaRPr lang="vi-VN" sz="2800" dirty="0">
              <a:latin typeface="Arial" panose="020B0604020202020204" pitchFamily="34" charset="0"/>
              <a:cs typeface="Arial" panose="020B0604020202020204" pitchFamily="34" charset="0"/>
            </a:endParaRPr>
          </a:p>
          <a:p>
            <a:r>
              <a:rPr lang="vi-VN" sz="2800" dirty="0">
                <a:latin typeface="Arial" panose="020B0604020202020204" pitchFamily="34" charset="0"/>
                <a:cs typeface="Arial" panose="020B0604020202020204" pitchFamily="34" charset="0"/>
              </a:rPr>
              <a:t>9994 hàng và 21 cột. </a:t>
            </a:r>
            <a:endParaRPr lang="en-V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1025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6974714" y="0"/>
            <a:ext cx="1313286" cy="1313286"/>
          </a:xfrm>
          <a:prstGeom prst="rect">
            <a:avLst/>
          </a:prstGeom>
        </p:spPr>
      </p:pic>
      <p:pic>
        <p:nvPicPr>
          <p:cNvPr id="3" name="Picture 3"/>
          <p:cNvPicPr>
            <a:picLocks noChangeAspect="1"/>
          </p:cNvPicPr>
          <p:nvPr/>
        </p:nvPicPr>
        <p:blipFill>
          <a:blip r:embed="rId3">
            <a:alphaModFix amt="51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V="1">
            <a:off x="-2304519" y="-123559"/>
            <a:ext cx="4609037" cy="2304519"/>
          </a:xfrm>
          <a:prstGeom prst="rect">
            <a:avLst/>
          </a:prstGeom>
        </p:spPr>
      </p:pic>
      <p:sp>
        <p:nvSpPr>
          <p:cNvPr id="4" name="TextBox 4"/>
          <p:cNvSpPr txBox="1"/>
          <p:nvPr/>
        </p:nvSpPr>
        <p:spPr>
          <a:xfrm>
            <a:off x="4750296" y="589968"/>
            <a:ext cx="8787408" cy="1181093"/>
          </a:xfrm>
          <a:prstGeom prst="rect">
            <a:avLst/>
          </a:prstGeom>
        </p:spPr>
        <p:txBody>
          <a:bodyPr lIns="0" tIns="0" rIns="0" bIns="0" rtlCol="0" anchor="t">
            <a:spAutoFit/>
          </a:bodyPr>
          <a:lstStyle/>
          <a:p>
            <a:pPr marL="0" lvl="0" indent="0" algn="ctr">
              <a:lnSpc>
                <a:spcPts val="9360"/>
              </a:lnSpc>
              <a:spcBef>
                <a:spcPct val="0"/>
              </a:spcBef>
            </a:pPr>
            <a:r>
              <a:rPr lang="en-US" sz="7200" dirty="0">
                <a:solidFill>
                  <a:srgbClr val="4D9483"/>
                </a:solidFill>
                <a:latin typeface="TT Norms"/>
              </a:rPr>
              <a:t>GIẢI THÍCH DỮ LIỆU</a:t>
            </a:r>
          </a:p>
        </p:txBody>
      </p:sp>
      <p:graphicFrame>
        <p:nvGraphicFramePr>
          <p:cNvPr id="5" name="Table 4">
            <a:extLst>
              <a:ext uri="{FF2B5EF4-FFF2-40B4-BE49-F238E27FC236}">
                <a16:creationId xmlns:a16="http://schemas.microsoft.com/office/drawing/2014/main" id="{44587728-F301-DE9F-DE66-13554A01FF32}"/>
              </a:ext>
            </a:extLst>
          </p:cNvPr>
          <p:cNvGraphicFramePr>
            <a:graphicFrameLocks noGrp="1"/>
          </p:cNvGraphicFramePr>
          <p:nvPr>
            <p:extLst>
              <p:ext uri="{D42A27DB-BD31-4B8C-83A1-F6EECF244321}">
                <p14:modId xmlns:p14="http://schemas.microsoft.com/office/powerpoint/2010/main" val="3345975236"/>
              </p:ext>
            </p:extLst>
          </p:nvPr>
        </p:nvGraphicFramePr>
        <p:xfrm>
          <a:off x="2933700" y="3429000"/>
          <a:ext cx="12420600" cy="3377759"/>
        </p:xfrm>
        <a:graphic>
          <a:graphicData uri="http://schemas.openxmlformats.org/drawingml/2006/table">
            <a:tbl>
              <a:tblPr firstRow="1" firstCol="1" bandRow="1">
                <a:tableStyleId>{F5AB1C69-6EDB-4FF4-983F-18BD219EF322}</a:tableStyleId>
              </a:tblPr>
              <a:tblGrid>
                <a:gridCol w="4421704">
                  <a:extLst>
                    <a:ext uri="{9D8B030D-6E8A-4147-A177-3AD203B41FA5}">
                      <a16:colId xmlns:a16="http://schemas.microsoft.com/office/drawing/2014/main" val="3435874965"/>
                    </a:ext>
                  </a:extLst>
                </a:gridCol>
                <a:gridCol w="7998896">
                  <a:extLst>
                    <a:ext uri="{9D8B030D-6E8A-4147-A177-3AD203B41FA5}">
                      <a16:colId xmlns:a16="http://schemas.microsoft.com/office/drawing/2014/main" val="1686673287"/>
                    </a:ext>
                  </a:extLst>
                </a:gridCol>
              </a:tblGrid>
              <a:tr h="0">
                <a:tc>
                  <a:txBody>
                    <a:bodyPr/>
                    <a:lstStyle/>
                    <a:p>
                      <a:pPr indent="457200" algn="just">
                        <a:lnSpc>
                          <a:spcPct val="150000"/>
                        </a:lnSpc>
                        <a:spcBef>
                          <a:spcPts val="600"/>
                        </a:spcBef>
                        <a:spcAft>
                          <a:spcPts val="300"/>
                        </a:spcAft>
                      </a:pPr>
                      <a:r>
                        <a:rPr lang="vi-VN" sz="2400" dirty="0">
                          <a:effectLst/>
                        </a:rPr>
                        <a:t>Customer Name</a:t>
                      </a:r>
                      <a:endParaRPr lang="en-VN"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just">
                        <a:lnSpc>
                          <a:spcPct val="150000"/>
                        </a:lnSpc>
                        <a:spcBef>
                          <a:spcPts val="600"/>
                        </a:spcBef>
                        <a:spcAft>
                          <a:spcPts val="300"/>
                        </a:spcAft>
                      </a:pPr>
                      <a:r>
                        <a:rPr lang="vi-VN" sz="2400" dirty="0">
                          <a:effectLst/>
                        </a:rPr>
                        <a:t>Tên của khách hàng</a:t>
                      </a:r>
                      <a:endParaRPr lang="en-VN"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82291199"/>
                  </a:ext>
                </a:extLst>
              </a:tr>
              <a:tr h="0">
                <a:tc>
                  <a:txBody>
                    <a:bodyPr/>
                    <a:lstStyle/>
                    <a:p>
                      <a:pPr indent="457200" algn="just">
                        <a:lnSpc>
                          <a:spcPct val="150000"/>
                        </a:lnSpc>
                        <a:spcBef>
                          <a:spcPts val="600"/>
                        </a:spcBef>
                        <a:spcAft>
                          <a:spcPts val="300"/>
                        </a:spcAft>
                      </a:pPr>
                      <a:r>
                        <a:rPr lang="vi-VN" sz="2400">
                          <a:effectLst/>
                        </a:rPr>
                        <a:t>Age</a:t>
                      </a:r>
                      <a:endParaRPr lang="en-VN"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just">
                        <a:lnSpc>
                          <a:spcPct val="150000"/>
                        </a:lnSpc>
                        <a:spcBef>
                          <a:spcPts val="600"/>
                        </a:spcBef>
                        <a:spcAft>
                          <a:spcPts val="300"/>
                        </a:spcAft>
                      </a:pPr>
                      <a:r>
                        <a:rPr lang="vi-VN" sz="2400">
                          <a:effectLst/>
                        </a:rPr>
                        <a:t>Khoảng tuổi của khách hàng</a:t>
                      </a:r>
                      <a:endParaRPr lang="en-VN"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33079526"/>
                  </a:ext>
                </a:extLst>
              </a:tr>
              <a:tr h="0">
                <a:tc>
                  <a:txBody>
                    <a:bodyPr/>
                    <a:lstStyle/>
                    <a:p>
                      <a:pPr indent="457200" algn="just">
                        <a:lnSpc>
                          <a:spcPct val="150000"/>
                        </a:lnSpc>
                        <a:spcBef>
                          <a:spcPts val="600"/>
                        </a:spcBef>
                        <a:spcAft>
                          <a:spcPts val="300"/>
                        </a:spcAft>
                      </a:pPr>
                      <a:r>
                        <a:rPr lang="vi-VN" sz="2400">
                          <a:effectLst/>
                        </a:rPr>
                        <a:t>Name of Industry</a:t>
                      </a:r>
                      <a:endParaRPr lang="en-VN"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just">
                        <a:lnSpc>
                          <a:spcPct val="150000"/>
                        </a:lnSpc>
                        <a:spcBef>
                          <a:spcPts val="600"/>
                        </a:spcBef>
                        <a:spcAft>
                          <a:spcPts val="300"/>
                        </a:spcAft>
                      </a:pPr>
                      <a:r>
                        <a:rPr lang="vi-VN" sz="2400">
                          <a:effectLst/>
                        </a:rPr>
                        <a:t>Tên doanh nghiệp/ công ty khách hàng làm việc</a:t>
                      </a:r>
                      <a:endParaRPr lang="en-VN"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42571968"/>
                  </a:ext>
                </a:extLst>
              </a:tr>
              <a:tr h="0">
                <a:tc>
                  <a:txBody>
                    <a:bodyPr/>
                    <a:lstStyle/>
                    <a:p>
                      <a:pPr indent="457200" algn="just">
                        <a:lnSpc>
                          <a:spcPct val="150000"/>
                        </a:lnSpc>
                        <a:spcBef>
                          <a:spcPts val="600"/>
                        </a:spcBef>
                        <a:spcAft>
                          <a:spcPts val="300"/>
                        </a:spcAft>
                      </a:pPr>
                      <a:r>
                        <a:rPr lang="vi-VN" sz="2400">
                          <a:effectLst/>
                        </a:rPr>
                        <a:t>Job Title</a:t>
                      </a:r>
                      <a:endParaRPr lang="en-VN"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just">
                        <a:lnSpc>
                          <a:spcPct val="150000"/>
                        </a:lnSpc>
                        <a:spcBef>
                          <a:spcPts val="600"/>
                        </a:spcBef>
                        <a:spcAft>
                          <a:spcPts val="300"/>
                        </a:spcAft>
                      </a:pPr>
                      <a:r>
                        <a:rPr lang="vi-VN" sz="2400">
                          <a:effectLst/>
                        </a:rPr>
                        <a:t>Tên công việc</a:t>
                      </a:r>
                      <a:endParaRPr lang="en-VN"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66050667"/>
                  </a:ext>
                </a:extLst>
              </a:tr>
              <a:tr h="0">
                <a:tc>
                  <a:txBody>
                    <a:bodyPr/>
                    <a:lstStyle/>
                    <a:p>
                      <a:pPr indent="457200" algn="just">
                        <a:lnSpc>
                          <a:spcPct val="150000"/>
                        </a:lnSpc>
                        <a:spcBef>
                          <a:spcPts val="600"/>
                        </a:spcBef>
                        <a:spcAft>
                          <a:spcPts val="300"/>
                        </a:spcAft>
                      </a:pPr>
                      <a:r>
                        <a:rPr lang="vi-VN" sz="2400">
                          <a:effectLst/>
                        </a:rPr>
                        <a:t>Annual Salary</a:t>
                      </a:r>
                      <a:endParaRPr lang="en-VN"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just">
                        <a:lnSpc>
                          <a:spcPct val="150000"/>
                        </a:lnSpc>
                        <a:spcBef>
                          <a:spcPts val="600"/>
                        </a:spcBef>
                        <a:spcAft>
                          <a:spcPts val="300"/>
                        </a:spcAft>
                      </a:pPr>
                      <a:r>
                        <a:rPr lang="vi-VN" sz="2400">
                          <a:effectLst/>
                        </a:rPr>
                        <a:t>Tổng lương của khách hàng trong năm 2021</a:t>
                      </a:r>
                      <a:endParaRPr lang="en-VN"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61090032"/>
                  </a:ext>
                </a:extLst>
              </a:tr>
              <a:tr h="0">
                <a:tc>
                  <a:txBody>
                    <a:bodyPr/>
                    <a:lstStyle/>
                    <a:p>
                      <a:pPr indent="457200" algn="just">
                        <a:lnSpc>
                          <a:spcPct val="150000"/>
                        </a:lnSpc>
                        <a:spcBef>
                          <a:spcPts val="600"/>
                        </a:spcBef>
                        <a:spcAft>
                          <a:spcPts val="300"/>
                        </a:spcAft>
                      </a:pPr>
                      <a:r>
                        <a:rPr lang="vi-VN" sz="2400">
                          <a:effectLst/>
                        </a:rPr>
                        <a:t>Work Experience</a:t>
                      </a:r>
                      <a:endParaRPr lang="en-VN"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just">
                        <a:lnSpc>
                          <a:spcPct val="150000"/>
                        </a:lnSpc>
                        <a:spcBef>
                          <a:spcPts val="600"/>
                        </a:spcBef>
                        <a:spcAft>
                          <a:spcPts val="300"/>
                        </a:spcAft>
                      </a:pPr>
                      <a:r>
                        <a:rPr lang="vi-VN" sz="2400" dirty="0">
                          <a:effectLst/>
                        </a:rPr>
                        <a:t>Khoảng năm kinh nghiệm làm việc của khách hàng</a:t>
                      </a:r>
                      <a:endParaRPr lang="en-VN"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19450004"/>
                  </a:ext>
                </a:extLst>
              </a:tr>
              <a:tr h="0">
                <a:tc>
                  <a:txBody>
                    <a:bodyPr/>
                    <a:lstStyle/>
                    <a:p>
                      <a:pPr indent="457200" algn="just">
                        <a:lnSpc>
                          <a:spcPct val="150000"/>
                        </a:lnSpc>
                        <a:spcBef>
                          <a:spcPts val="600"/>
                        </a:spcBef>
                        <a:spcAft>
                          <a:spcPts val="300"/>
                        </a:spcAft>
                      </a:pPr>
                      <a:r>
                        <a:rPr lang="vi-VN" sz="2400">
                          <a:effectLst/>
                        </a:rPr>
                        <a:t>Gender</a:t>
                      </a:r>
                      <a:endParaRPr lang="en-VN"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just">
                        <a:lnSpc>
                          <a:spcPct val="150000"/>
                        </a:lnSpc>
                        <a:spcBef>
                          <a:spcPts val="600"/>
                        </a:spcBef>
                        <a:spcAft>
                          <a:spcPts val="300"/>
                        </a:spcAft>
                      </a:pPr>
                      <a:r>
                        <a:rPr lang="vi-VN" sz="2400" dirty="0">
                          <a:effectLst/>
                        </a:rPr>
                        <a:t>Giới tính	</a:t>
                      </a:r>
                      <a:endParaRPr lang="en-VN"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75601973"/>
                  </a:ext>
                </a:extLst>
              </a:tr>
            </a:tbl>
          </a:graphicData>
        </a:graphic>
      </p:graphicFrame>
    </p:spTree>
    <p:extLst>
      <p:ext uri="{BB962C8B-B14F-4D97-AF65-F5344CB8AC3E}">
        <p14:creationId xmlns:p14="http://schemas.microsoft.com/office/powerpoint/2010/main" val="962418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6974714" y="0"/>
            <a:ext cx="1313286" cy="1313286"/>
          </a:xfrm>
          <a:prstGeom prst="rect">
            <a:avLst/>
          </a:prstGeom>
        </p:spPr>
      </p:pic>
      <p:pic>
        <p:nvPicPr>
          <p:cNvPr id="3" name="Picture 3"/>
          <p:cNvPicPr>
            <a:picLocks noChangeAspect="1"/>
          </p:cNvPicPr>
          <p:nvPr/>
        </p:nvPicPr>
        <p:blipFill>
          <a:blip r:embed="rId3">
            <a:alphaModFix amt="51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V="1">
            <a:off x="-2304519" y="-123559"/>
            <a:ext cx="4609037" cy="2304519"/>
          </a:xfrm>
          <a:prstGeom prst="rect">
            <a:avLst/>
          </a:prstGeom>
        </p:spPr>
      </p:pic>
      <p:sp>
        <p:nvSpPr>
          <p:cNvPr id="4" name="TextBox 4"/>
          <p:cNvSpPr txBox="1"/>
          <p:nvPr/>
        </p:nvSpPr>
        <p:spPr>
          <a:xfrm>
            <a:off x="4750296" y="589968"/>
            <a:ext cx="8787408" cy="1181093"/>
          </a:xfrm>
          <a:prstGeom prst="rect">
            <a:avLst/>
          </a:prstGeom>
        </p:spPr>
        <p:txBody>
          <a:bodyPr lIns="0" tIns="0" rIns="0" bIns="0" rtlCol="0" anchor="t">
            <a:spAutoFit/>
          </a:bodyPr>
          <a:lstStyle/>
          <a:p>
            <a:pPr marL="0" lvl="0" indent="0" algn="ctr">
              <a:lnSpc>
                <a:spcPts val="9360"/>
              </a:lnSpc>
              <a:spcBef>
                <a:spcPct val="0"/>
              </a:spcBef>
            </a:pPr>
            <a:r>
              <a:rPr lang="en-US" sz="7200" dirty="0">
                <a:solidFill>
                  <a:srgbClr val="4D9483"/>
                </a:solidFill>
                <a:latin typeface="TT Norms"/>
              </a:rPr>
              <a:t>GIẢI THÍCH DỮ LIỆU</a:t>
            </a:r>
          </a:p>
        </p:txBody>
      </p:sp>
      <p:graphicFrame>
        <p:nvGraphicFramePr>
          <p:cNvPr id="6" name="Table 5">
            <a:extLst>
              <a:ext uri="{FF2B5EF4-FFF2-40B4-BE49-F238E27FC236}">
                <a16:creationId xmlns:a16="http://schemas.microsoft.com/office/drawing/2014/main" id="{D4F2A1EA-7304-2996-66D9-8A02AB665167}"/>
              </a:ext>
            </a:extLst>
          </p:cNvPr>
          <p:cNvGraphicFramePr>
            <a:graphicFrameLocks noGrp="1"/>
          </p:cNvGraphicFramePr>
          <p:nvPr>
            <p:extLst>
              <p:ext uri="{D42A27DB-BD31-4B8C-83A1-F6EECF244321}">
                <p14:modId xmlns:p14="http://schemas.microsoft.com/office/powerpoint/2010/main" val="3687760295"/>
              </p:ext>
            </p:extLst>
          </p:nvPr>
        </p:nvGraphicFramePr>
        <p:xfrm>
          <a:off x="1730375" y="1771061"/>
          <a:ext cx="14827250" cy="8041640"/>
        </p:xfrm>
        <a:graphic>
          <a:graphicData uri="http://schemas.openxmlformats.org/drawingml/2006/table">
            <a:tbl>
              <a:tblPr firstRow="1" firstCol="1" bandRow="1">
                <a:tableStyleId>{F5AB1C69-6EDB-4FF4-983F-18BD219EF322}</a:tableStyleId>
              </a:tblPr>
              <a:tblGrid>
                <a:gridCol w="2907908">
                  <a:extLst>
                    <a:ext uri="{9D8B030D-6E8A-4147-A177-3AD203B41FA5}">
                      <a16:colId xmlns:a16="http://schemas.microsoft.com/office/drawing/2014/main" val="3845779798"/>
                    </a:ext>
                  </a:extLst>
                </a:gridCol>
                <a:gridCol w="11919342">
                  <a:extLst>
                    <a:ext uri="{9D8B030D-6E8A-4147-A177-3AD203B41FA5}">
                      <a16:colId xmlns:a16="http://schemas.microsoft.com/office/drawing/2014/main" val="1976542117"/>
                    </a:ext>
                  </a:extLst>
                </a:gridCol>
              </a:tblGrid>
              <a:tr h="378698">
                <a:tc>
                  <a:txBody>
                    <a:bodyPr/>
                    <a:lstStyle/>
                    <a:p>
                      <a:pPr indent="457200" algn="just">
                        <a:lnSpc>
                          <a:spcPct val="150000"/>
                        </a:lnSpc>
                        <a:spcBef>
                          <a:spcPts val="600"/>
                        </a:spcBef>
                        <a:spcAft>
                          <a:spcPts val="300"/>
                        </a:spcAft>
                      </a:pPr>
                      <a:r>
                        <a:rPr lang="vi-VN" sz="2000" dirty="0">
                          <a:effectLst/>
                        </a:rPr>
                        <a:t>RowID</a:t>
                      </a:r>
                      <a:endParaRPr lang="en-VN" sz="2000" dirty="0">
                        <a:effectLst/>
                        <a:latin typeface="Times New Roman" panose="02020603050405020304" pitchFamily="18" charset="0"/>
                        <a:ea typeface="Times New Roman" panose="02020603050405020304" pitchFamily="18" charset="0"/>
                      </a:endParaRPr>
                    </a:p>
                  </a:txBody>
                  <a:tcPr marL="59335" marR="59335" marT="0" marB="0"/>
                </a:tc>
                <a:tc>
                  <a:txBody>
                    <a:bodyPr/>
                    <a:lstStyle/>
                    <a:p>
                      <a:pPr indent="457200" algn="just">
                        <a:lnSpc>
                          <a:spcPct val="150000"/>
                        </a:lnSpc>
                        <a:spcBef>
                          <a:spcPts val="600"/>
                        </a:spcBef>
                        <a:spcAft>
                          <a:spcPts val="300"/>
                        </a:spcAft>
                      </a:pPr>
                      <a:r>
                        <a:rPr lang="vi-VN" sz="2000">
                          <a:effectLst/>
                        </a:rPr>
                        <a:t>Thứ tự hàng trong bảng dữ liệu </a:t>
                      </a:r>
                      <a:endParaRPr lang="en-VN" sz="2000">
                        <a:effectLst/>
                        <a:latin typeface="Times New Roman" panose="02020603050405020304" pitchFamily="18" charset="0"/>
                        <a:ea typeface="Times New Roman" panose="02020603050405020304" pitchFamily="18" charset="0"/>
                      </a:endParaRPr>
                    </a:p>
                  </a:txBody>
                  <a:tcPr marL="59335" marR="59335" marT="0" marB="0"/>
                </a:tc>
                <a:extLst>
                  <a:ext uri="{0D108BD9-81ED-4DB2-BD59-A6C34878D82A}">
                    <a16:rowId xmlns:a16="http://schemas.microsoft.com/office/drawing/2014/main" val="2593822843"/>
                  </a:ext>
                </a:extLst>
              </a:tr>
              <a:tr h="226298">
                <a:tc>
                  <a:txBody>
                    <a:bodyPr/>
                    <a:lstStyle/>
                    <a:p>
                      <a:pPr indent="457200" algn="just">
                        <a:lnSpc>
                          <a:spcPct val="150000"/>
                        </a:lnSpc>
                        <a:spcBef>
                          <a:spcPts val="600"/>
                        </a:spcBef>
                        <a:spcAft>
                          <a:spcPts val="300"/>
                        </a:spcAft>
                      </a:pPr>
                      <a:r>
                        <a:rPr lang="vi-VN" sz="2000">
                          <a:effectLst/>
                        </a:rPr>
                        <a:t>OrderID</a:t>
                      </a:r>
                      <a:endParaRPr lang="en-VN" sz="2000">
                        <a:effectLst/>
                        <a:latin typeface="Times New Roman" panose="02020603050405020304" pitchFamily="18" charset="0"/>
                        <a:ea typeface="Times New Roman" panose="02020603050405020304" pitchFamily="18" charset="0"/>
                      </a:endParaRPr>
                    </a:p>
                  </a:txBody>
                  <a:tcPr marL="59335" marR="59335" marT="0" marB="0"/>
                </a:tc>
                <a:tc>
                  <a:txBody>
                    <a:bodyPr/>
                    <a:lstStyle/>
                    <a:p>
                      <a:pPr indent="457200" algn="just">
                        <a:lnSpc>
                          <a:spcPct val="150000"/>
                        </a:lnSpc>
                        <a:spcBef>
                          <a:spcPts val="600"/>
                        </a:spcBef>
                        <a:spcAft>
                          <a:spcPts val="300"/>
                        </a:spcAft>
                      </a:pPr>
                      <a:r>
                        <a:rPr lang="vi-VN" sz="2000">
                          <a:effectLst/>
                        </a:rPr>
                        <a:t>Mã đơn hàng</a:t>
                      </a:r>
                      <a:endParaRPr lang="en-VN" sz="2000">
                        <a:effectLst/>
                        <a:latin typeface="Times New Roman" panose="02020603050405020304" pitchFamily="18" charset="0"/>
                        <a:ea typeface="Times New Roman" panose="02020603050405020304" pitchFamily="18" charset="0"/>
                      </a:endParaRPr>
                    </a:p>
                  </a:txBody>
                  <a:tcPr marL="59335" marR="59335" marT="0" marB="0"/>
                </a:tc>
                <a:extLst>
                  <a:ext uri="{0D108BD9-81ED-4DB2-BD59-A6C34878D82A}">
                    <a16:rowId xmlns:a16="http://schemas.microsoft.com/office/drawing/2014/main" val="3686882629"/>
                  </a:ext>
                </a:extLst>
              </a:tr>
              <a:tr h="226298">
                <a:tc>
                  <a:txBody>
                    <a:bodyPr/>
                    <a:lstStyle/>
                    <a:p>
                      <a:pPr indent="457200" algn="just">
                        <a:lnSpc>
                          <a:spcPct val="150000"/>
                        </a:lnSpc>
                        <a:spcBef>
                          <a:spcPts val="600"/>
                        </a:spcBef>
                        <a:spcAft>
                          <a:spcPts val="300"/>
                        </a:spcAft>
                      </a:pPr>
                      <a:r>
                        <a:rPr lang="vi-VN" sz="2000" dirty="0">
                          <a:effectLst/>
                        </a:rPr>
                        <a:t>ShipDate</a:t>
                      </a:r>
                      <a:endParaRPr lang="en-VN" sz="2000" dirty="0">
                        <a:effectLst/>
                        <a:latin typeface="Times New Roman" panose="02020603050405020304" pitchFamily="18" charset="0"/>
                        <a:ea typeface="Times New Roman" panose="02020603050405020304" pitchFamily="18" charset="0"/>
                      </a:endParaRPr>
                    </a:p>
                  </a:txBody>
                  <a:tcPr marL="59335" marR="59335" marT="0" marB="0"/>
                </a:tc>
                <a:tc>
                  <a:txBody>
                    <a:bodyPr/>
                    <a:lstStyle/>
                    <a:p>
                      <a:pPr indent="457200" algn="just">
                        <a:lnSpc>
                          <a:spcPct val="150000"/>
                        </a:lnSpc>
                        <a:spcBef>
                          <a:spcPts val="600"/>
                        </a:spcBef>
                        <a:spcAft>
                          <a:spcPts val="300"/>
                        </a:spcAft>
                      </a:pPr>
                      <a:r>
                        <a:rPr lang="vi-VN" sz="2000">
                          <a:effectLst/>
                        </a:rPr>
                        <a:t>Ngày giao hàng</a:t>
                      </a:r>
                      <a:endParaRPr lang="en-VN" sz="2000">
                        <a:effectLst/>
                        <a:latin typeface="Times New Roman" panose="02020603050405020304" pitchFamily="18" charset="0"/>
                        <a:ea typeface="Times New Roman" panose="02020603050405020304" pitchFamily="18" charset="0"/>
                      </a:endParaRPr>
                    </a:p>
                  </a:txBody>
                  <a:tcPr marL="59335" marR="59335" marT="0" marB="0"/>
                </a:tc>
                <a:extLst>
                  <a:ext uri="{0D108BD9-81ED-4DB2-BD59-A6C34878D82A}">
                    <a16:rowId xmlns:a16="http://schemas.microsoft.com/office/drawing/2014/main" val="1524764650"/>
                  </a:ext>
                </a:extLst>
              </a:tr>
              <a:tr h="226298">
                <a:tc>
                  <a:txBody>
                    <a:bodyPr/>
                    <a:lstStyle/>
                    <a:p>
                      <a:pPr indent="457200" algn="just">
                        <a:lnSpc>
                          <a:spcPct val="150000"/>
                        </a:lnSpc>
                        <a:spcBef>
                          <a:spcPts val="600"/>
                        </a:spcBef>
                        <a:spcAft>
                          <a:spcPts val="300"/>
                        </a:spcAft>
                      </a:pPr>
                      <a:r>
                        <a:rPr lang="vi-VN" sz="2000">
                          <a:effectLst/>
                        </a:rPr>
                        <a:t>ShipMode</a:t>
                      </a:r>
                      <a:endParaRPr lang="en-VN" sz="2000">
                        <a:effectLst/>
                        <a:latin typeface="Times New Roman" panose="02020603050405020304" pitchFamily="18" charset="0"/>
                        <a:ea typeface="Times New Roman" panose="02020603050405020304" pitchFamily="18" charset="0"/>
                      </a:endParaRPr>
                    </a:p>
                  </a:txBody>
                  <a:tcPr marL="59335" marR="59335" marT="0" marB="0"/>
                </a:tc>
                <a:tc>
                  <a:txBody>
                    <a:bodyPr/>
                    <a:lstStyle/>
                    <a:p>
                      <a:pPr indent="457200" algn="just">
                        <a:lnSpc>
                          <a:spcPct val="150000"/>
                        </a:lnSpc>
                        <a:spcBef>
                          <a:spcPts val="600"/>
                        </a:spcBef>
                        <a:spcAft>
                          <a:spcPts val="300"/>
                        </a:spcAft>
                      </a:pPr>
                      <a:r>
                        <a:rPr lang="vi-VN" sz="2000">
                          <a:effectLst/>
                        </a:rPr>
                        <a:t>Tình trạng giao hàng</a:t>
                      </a:r>
                      <a:endParaRPr lang="en-VN" sz="2000">
                        <a:effectLst/>
                        <a:latin typeface="Times New Roman" panose="02020603050405020304" pitchFamily="18" charset="0"/>
                        <a:ea typeface="Times New Roman" panose="02020603050405020304" pitchFamily="18" charset="0"/>
                      </a:endParaRPr>
                    </a:p>
                  </a:txBody>
                  <a:tcPr marL="59335" marR="59335" marT="0" marB="0"/>
                </a:tc>
                <a:extLst>
                  <a:ext uri="{0D108BD9-81ED-4DB2-BD59-A6C34878D82A}">
                    <a16:rowId xmlns:a16="http://schemas.microsoft.com/office/drawing/2014/main" val="1189760720"/>
                  </a:ext>
                </a:extLst>
              </a:tr>
              <a:tr h="226298">
                <a:tc>
                  <a:txBody>
                    <a:bodyPr/>
                    <a:lstStyle/>
                    <a:p>
                      <a:pPr indent="457200" algn="just">
                        <a:lnSpc>
                          <a:spcPct val="150000"/>
                        </a:lnSpc>
                        <a:spcBef>
                          <a:spcPts val="600"/>
                        </a:spcBef>
                        <a:spcAft>
                          <a:spcPts val="300"/>
                        </a:spcAft>
                      </a:pPr>
                      <a:r>
                        <a:rPr lang="vi-VN" sz="2000">
                          <a:effectLst/>
                        </a:rPr>
                        <a:t>CustomerID</a:t>
                      </a:r>
                      <a:endParaRPr lang="en-VN" sz="2000">
                        <a:effectLst/>
                        <a:latin typeface="Times New Roman" panose="02020603050405020304" pitchFamily="18" charset="0"/>
                        <a:ea typeface="Times New Roman" panose="02020603050405020304" pitchFamily="18" charset="0"/>
                      </a:endParaRPr>
                    </a:p>
                  </a:txBody>
                  <a:tcPr marL="59335" marR="59335" marT="0" marB="0"/>
                </a:tc>
                <a:tc>
                  <a:txBody>
                    <a:bodyPr/>
                    <a:lstStyle/>
                    <a:p>
                      <a:pPr indent="457200" algn="just">
                        <a:lnSpc>
                          <a:spcPct val="150000"/>
                        </a:lnSpc>
                        <a:spcBef>
                          <a:spcPts val="600"/>
                        </a:spcBef>
                        <a:spcAft>
                          <a:spcPts val="300"/>
                        </a:spcAft>
                      </a:pPr>
                      <a:r>
                        <a:rPr lang="vi-VN" sz="2000" dirty="0">
                          <a:effectLst/>
                        </a:rPr>
                        <a:t>Mã khách hàng</a:t>
                      </a:r>
                      <a:endParaRPr lang="en-VN" sz="2000" dirty="0">
                        <a:effectLst/>
                        <a:latin typeface="Times New Roman" panose="02020603050405020304" pitchFamily="18" charset="0"/>
                        <a:ea typeface="Times New Roman" panose="02020603050405020304" pitchFamily="18" charset="0"/>
                      </a:endParaRPr>
                    </a:p>
                  </a:txBody>
                  <a:tcPr marL="59335" marR="59335" marT="0" marB="0"/>
                </a:tc>
                <a:extLst>
                  <a:ext uri="{0D108BD9-81ED-4DB2-BD59-A6C34878D82A}">
                    <a16:rowId xmlns:a16="http://schemas.microsoft.com/office/drawing/2014/main" val="387362265"/>
                  </a:ext>
                </a:extLst>
              </a:tr>
              <a:tr h="226298">
                <a:tc>
                  <a:txBody>
                    <a:bodyPr/>
                    <a:lstStyle/>
                    <a:p>
                      <a:pPr indent="457200" algn="just">
                        <a:lnSpc>
                          <a:spcPct val="150000"/>
                        </a:lnSpc>
                        <a:spcBef>
                          <a:spcPts val="600"/>
                        </a:spcBef>
                        <a:spcAft>
                          <a:spcPts val="300"/>
                        </a:spcAft>
                      </a:pPr>
                      <a:r>
                        <a:rPr lang="vi-VN" sz="2000" dirty="0">
                          <a:effectLst/>
                        </a:rPr>
                        <a:t>CustomerName</a:t>
                      </a:r>
                      <a:endParaRPr lang="en-VN" sz="2000" dirty="0">
                        <a:effectLst/>
                        <a:latin typeface="Times New Roman" panose="02020603050405020304" pitchFamily="18" charset="0"/>
                        <a:ea typeface="Times New Roman" panose="02020603050405020304" pitchFamily="18" charset="0"/>
                      </a:endParaRPr>
                    </a:p>
                  </a:txBody>
                  <a:tcPr marL="59335" marR="59335" marT="0" marB="0"/>
                </a:tc>
                <a:tc>
                  <a:txBody>
                    <a:bodyPr/>
                    <a:lstStyle/>
                    <a:p>
                      <a:pPr indent="457200" algn="just">
                        <a:lnSpc>
                          <a:spcPct val="150000"/>
                        </a:lnSpc>
                        <a:spcBef>
                          <a:spcPts val="600"/>
                        </a:spcBef>
                        <a:spcAft>
                          <a:spcPts val="300"/>
                        </a:spcAft>
                      </a:pPr>
                      <a:r>
                        <a:rPr lang="vi-VN" sz="2000">
                          <a:effectLst/>
                        </a:rPr>
                        <a:t>Tên khách hàng</a:t>
                      </a:r>
                      <a:endParaRPr lang="en-VN" sz="2000">
                        <a:effectLst/>
                        <a:latin typeface="Times New Roman" panose="02020603050405020304" pitchFamily="18" charset="0"/>
                        <a:ea typeface="Times New Roman" panose="02020603050405020304" pitchFamily="18" charset="0"/>
                      </a:endParaRPr>
                    </a:p>
                  </a:txBody>
                  <a:tcPr marL="59335" marR="59335" marT="0" marB="0"/>
                </a:tc>
                <a:extLst>
                  <a:ext uri="{0D108BD9-81ED-4DB2-BD59-A6C34878D82A}">
                    <a16:rowId xmlns:a16="http://schemas.microsoft.com/office/drawing/2014/main" val="3985621177"/>
                  </a:ext>
                </a:extLst>
              </a:tr>
              <a:tr h="226298">
                <a:tc>
                  <a:txBody>
                    <a:bodyPr/>
                    <a:lstStyle/>
                    <a:p>
                      <a:pPr indent="457200" algn="just">
                        <a:lnSpc>
                          <a:spcPct val="150000"/>
                        </a:lnSpc>
                        <a:spcBef>
                          <a:spcPts val="600"/>
                        </a:spcBef>
                        <a:spcAft>
                          <a:spcPts val="300"/>
                        </a:spcAft>
                      </a:pPr>
                      <a:r>
                        <a:rPr lang="vi-VN" sz="2000">
                          <a:effectLst/>
                        </a:rPr>
                        <a:t>Segment</a:t>
                      </a:r>
                      <a:endParaRPr lang="en-VN" sz="2000">
                        <a:effectLst/>
                        <a:latin typeface="Times New Roman" panose="02020603050405020304" pitchFamily="18" charset="0"/>
                        <a:ea typeface="Times New Roman" panose="02020603050405020304" pitchFamily="18" charset="0"/>
                      </a:endParaRPr>
                    </a:p>
                  </a:txBody>
                  <a:tcPr marL="59335" marR="59335" marT="0" marB="0"/>
                </a:tc>
                <a:tc>
                  <a:txBody>
                    <a:bodyPr/>
                    <a:lstStyle/>
                    <a:p>
                      <a:pPr indent="457200" algn="just">
                        <a:lnSpc>
                          <a:spcPct val="150000"/>
                        </a:lnSpc>
                        <a:spcBef>
                          <a:spcPts val="600"/>
                        </a:spcBef>
                        <a:spcAft>
                          <a:spcPts val="300"/>
                        </a:spcAft>
                      </a:pPr>
                      <a:r>
                        <a:rPr lang="vi-VN" sz="2000">
                          <a:effectLst/>
                        </a:rPr>
                        <a:t>Phân loại khách hàng	</a:t>
                      </a:r>
                      <a:endParaRPr lang="en-VN" sz="2000">
                        <a:effectLst/>
                        <a:latin typeface="Times New Roman" panose="02020603050405020304" pitchFamily="18" charset="0"/>
                        <a:ea typeface="Times New Roman" panose="02020603050405020304" pitchFamily="18" charset="0"/>
                      </a:endParaRPr>
                    </a:p>
                  </a:txBody>
                  <a:tcPr marL="59335" marR="59335" marT="0" marB="0"/>
                </a:tc>
                <a:extLst>
                  <a:ext uri="{0D108BD9-81ED-4DB2-BD59-A6C34878D82A}">
                    <a16:rowId xmlns:a16="http://schemas.microsoft.com/office/drawing/2014/main" val="410159219"/>
                  </a:ext>
                </a:extLst>
              </a:tr>
              <a:tr h="226298">
                <a:tc>
                  <a:txBody>
                    <a:bodyPr/>
                    <a:lstStyle/>
                    <a:p>
                      <a:pPr indent="457200" algn="just">
                        <a:lnSpc>
                          <a:spcPct val="150000"/>
                        </a:lnSpc>
                        <a:spcBef>
                          <a:spcPts val="600"/>
                        </a:spcBef>
                        <a:spcAft>
                          <a:spcPts val="300"/>
                        </a:spcAft>
                      </a:pPr>
                      <a:r>
                        <a:rPr lang="vi-VN" sz="2000">
                          <a:effectLst/>
                        </a:rPr>
                        <a:t>Country</a:t>
                      </a:r>
                      <a:endParaRPr lang="en-VN" sz="2000">
                        <a:effectLst/>
                        <a:latin typeface="Times New Roman" panose="02020603050405020304" pitchFamily="18" charset="0"/>
                        <a:ea typeface="Times New Roman" panose="02020603050405020304" pitchFamily="18" charset="0"/>
                      </a:endParaRPr>
                    </a:p>
                  </a:txBody>
                  <a:tcPr marL="59335" marR="59335" marT="0" marB="0"/>
                </a:tc>
                <a:tc>
                  <a:txBody>
                    <a:bodyPr/>
                    <a:lstStyle/>
                    <a:p>
                      <a:pPr indent="457200" algn="just">
                        <a:lnSpc>
                          <a:spcPct val="150000"/>
                        </a:lnSpc>
                        <a:spcBef>
                          <a:spcPts val="600"/>
                        </a:spcBef>
                        <a:spcAft>
                          <a:spcPts val="300"/>
                        </a:spcAft>
                      </a:pPr>
                      <a:r>
                        <a:rPr lang="vi-VN" sz="2000">
                          <a:effectLst/>
                        </a:rPr>
                        <a:t>Đất nước</a:t>
                      </a:r>
                      <a:endParaRPr lang="en-VN" sz="2000">
                        <a:effectLst/>
                        <a:latin typeface="Times New Roman" panose="02020603050405020304" pitchFamily="18" charset="0"/>
                        <a:ea typeface="Times New Roman" panose="02020603050405020304" pitchFamily="18" charset="0"/>
                      </a:endParaRPr>
                    </a:p>
                  </a:txBody>
                  <a:tcPr marL="59335" marR="59335" marT="0" marB="0"/>
                </a:tc>
                <a:extLst>
                  <a:ext uri="{0D108BD9-81ED-4DB2-BD59-A6C34878D82A}">
                    <a16:rowId xmlns:a16="http://schemas.microsoft.com/office/drawing/2014/main" val="2477293393"/>
                  </a:ext>
                </a:extLst>
              </a:tr>
              <a:tr h="226298">
                <a:tc>
                  <a:txBody>
                    <a:bodyPr/>
                    <a:lstStyle/>
                    <a:p>
                      <a:pPr indent="457200" algn="just">
                        <a:lnSpc>
                          <a:spcPct val="150000"/>
                        </a:lnSpc>
                        <a:spcBef>
                          <a:spcPts val="600"/>
                        </a:spcBef>
                        <a:spcAft>
                          <a:spcPts val="300"/>
                        </a:spcAft>
                      </a:pPr>
                      <a:r>
                        <a:rPr lang="vi-VN" sz="2000">
                          <a:effectLst/>
                        </a:rPr>
                        <a:t>City</a:t>
                      </a:r>
                      <a:endParaRPr lang="en-VN" sz="2000">
                        <a:effectLst/>
                        <a:latin typeface="Times New Roman" panose="02020603050405020304" pitchFamily="18" charset="0"/>
                        <a:ea typeface="Times New Roman" panose="02020603050405020304" pitchFamily="18" charset="0"/>
                      </a:endParaRPr>
                    </a:p>
                  </a:txBody>
                  <a:tcPr marL="59335" marR="59335" marT="0" marB="0"/>
                </a:tc>
                <a:tc>
                  <a:txBody>
                    <a:bodyPr/>
                    <a:lstStyle/>
                    <a:p>
                      <a:pPr indent="457200" algn="just">
                        <a:lnSpc>
                          <a:spcPct val="150000"/>
                        </a:lnSpc>
                        <a:spcBef>
                          <a:spcPts val="600"/>
                        </a:spcBef>
                        <a:spcAft>
                          <a:spcPts val="300"/>
                        </a:spcAft>
                      </a:pPr>
                      <a:r>
                        <a:rPr lang="vi-VN" sz="2000">
                          <a:effectLst/>
                        </a:rPr>
                        <a:t>Thành Phố</a:t>
                      </a:r>
                      <a:endParaRPr lang="en-VN" sz="2000">
                        <a:effectLst/>
                        <a:latin typeface="Times New Roman" panose="02020603050405020304" pitchFamily="18" charset="0"/>
                        <a:ea typeface="Times New Roman" panose="02020603050405020304" pitchFamily="18" charset="0"/>
                      </a:endParaRPr>
                    </a:p>
                  </a:txBody>
                  <a:tcPr marL="59335" marR="59335" marT="0" marB="0"/>
                </a:tc>
                <a:extLst>
                  <a:ext uri="{0D108BD9-81ED-4DB2-BD59-A6C34878D82A}">
                    <a16:rowId xmlns:a16="http://schemas.microsoft.com/office/drawing/2014/main" val="1150697878"/>
                  </a:ext>
                </a:extLst>
              </a:tr>
              <a:tr h="226298">
                <a:tc>
                  <a:txBody>
                    <a:bodyPr/>
                    <a:lstStyle/>
                    <a:p>
                      <a:pPr indent="457200" algn="just">
                        <a:lnSpc>
                          <a:spcPct val="150000"/>
                        </a:lnSpc>
                        <a:spcBef>
                          <a:spcPts val="600"/>
                        </a:spcBef>
                        <a:spcAft>
                          <a:spcPts val="300"/>
                        </a:spcAft>
                      </a:pPr>
                      <a:r>
                        <a:rPr lang="vi-VN" sz="2000">
                          <a:effectLst/>
                        </a:rPr>
                        <a:t>State</a:t>
                      </a:r>
                      <a:endParaRPr lang="en-VN" sz="2000">
                        <a:effectLst/>
                        <a:latin typeface="Times New Roman" panose="02020603050405020304" pitchFamily="18" charset="0"/>
                        <a:ea typeface="Times New Roman" panose="02020603050405020304" pitchFamily="18" charset="0"/>
                      </a:endParaRPr>
                    </a:p>
                  </a:txBody>
                  <a:tcPr marL="59335" marR="59335" marT="0" marB="0"/>
                </a:tc>
                <a:tc>
                  <a:txBody>
                    <a:bodyPr/>
                    <a:lstStyle/>
                    <a:p>
                      <a:pPr indent="457200" algn="just">
                        <a:lnSpc>
                          <a:spcPct val="150000"/>
                        </a:lnSpc>
                        <a:spcBef>
                          <a:spcPts val="600"/>
                        </a:spcBef>
                        <a:spcAft>
                          <a:spcPts val="300"/>
                        </a:spcAft>
                      </a:pPr>
                      <a:r>
                        <a:rPr lang="vi-VN" sz="2000">
                          <a:effectLst/>
                        </a:rPr>
                        <a:t>Bang </a:t>
                      </a:r>
                      <a:endParaRPr lang="en-VN" sz="2000">
                        <a:effectLst/>
                        <a:latin typeface="Times New Roman" panose="02020603050405020304" pitchFamily="18" charset="0"/>
                        <a:ea typeface="Times New Roman" panose="02020603050405020304" pitchFamily="18" charset="0"/>
                      </a:endParaRPr>
                    </a:p>
                  </a:txBody>
                  <a:tcPr marL="59335" marR="59335" marT="0" marB="0"/>
                </a:tc>
                <a:extLst>
                  <a:ext uri="{0D108BD9-81ED-4DB2-BD59-A6C34878D82A}">
                    <a16:rowId xmlns:a16="http://schemas.microsoft.com/office/drawing/2014/main" val="4007205937"/>
                  </a:ext>
                </a:extLst>
              </a:tr>
              <a:tr h="226298">
                <a:tc>
                  <a:txBody>
                    <a:bodyPr/>
                    <a:lstStyle/>
                    <a:p>
                      <a:pPr indent="457200" algn="just">
                        <a:lnSpc>
                          <a:spcPct val="150000"/>
                        </a:lnSpc>
                        <a:spcBef>
                          <a:spcPts val="600"/>
                        </a:spcBef>
                        <a:spcAft>
                          <a:spcPts val="300"/>
                        </a:spcAft>
                      </a:pPr>
                      <a:r>
                        <a:rPr lang="vi-VN" sz="2000">
                          <a:effectLst/>
                        </a:rPr>
                        <a:t>PostalCode</a:t>
                      </a:r>
                      <a:endParaRPr lang="en-VN" sz="2000">
                        <a:effectLst/>
                        <a:latin typeface="Times New Roman" panose="02020603050405020304" pitchFamily="18" charset="0"/>
                        <a:ea typeface="Times New Roman" panose="02020603050405020304" pitchFamily="18" charset="0"/>
                      </a:endParaRPr>
                    </a:p>
                  </a:txBody>
                  <a:tcPr marL="59335" marR="59335" marT="0" marB="0"/>
                </a:tc>
                <a:tc>
                  <a:txBody>
                    <a:bodyPr/>
                    <a:lstStyle/>
                    <a:p>
                      <a:pPr indent="457200" algn="just">
                        <a:lnSpc>
                          <a:spcPct val="150000"/>
                        </a:lnSpc>
                        <a:spcBef>
                          <a:spcPts val="600"/>
                        </a:spcBef>
                        <a:spcAft>
                          <a:spcPts val="300"/>
                        </a:spcAft>
                      </a:pPr>
                      <a:r>
                        <a:rPr lang="vi-VN" sz="2000">
                          <a:effectLst/>
                        </a:rPr>
                        <a:t>Mã vùng</a:t>
                      </a:r>
                      <a:endParaRPr lang="en-VN" sz="2000">
                        <a:effectLst/>
                        <a:latin typeface="Times New Roman" panose="02020603050405020304" pitchFamily="18" charset="0"/>
                        <a:ea typeface="Times New Roman" panose="02020603050405020304" pitchFamily="18" charset="0"/>
                      </a:endParaRPr>
                    </a:p>
                  </a:txBody>
                  <a:tcPr marL="59335" marR="59335" marT="0" marB="0"/>
                </a:tc>
                <a:extLst>
                  <a:ext uri="{0D108BD9-81ED-4DB2-BD59-A6C34878D82A}">
                    <a16:rowId xmlns:a16="http://schemas.microsoft.com/office/drawing/2014/main" val="1036100319"/>
                  </a:ext>
                </a:extLst>
              </a:tr>
              <a:tr h="226298">
                <a:tc>
                  <a:txBody>
                    <a:bodyPr/>
                    <a:lstStyle/>
                    <a:p>
                      <a:pPr indent="457200" algn="just">
                        <a:lnSpc>
                          <a:spcPct val="150000"/>
                        </a:lnSpc>
                        <a:spcBef>
                          <a:spcPts val="600"/>
                        </a:spcBef>
                        <a:spcAft>
                          <a:spcPts val="300"/>
                        </a:spcAft>
                      </a:pPr>
                      <a:r>
                        <a:rPr lang="vi-VN" sz="2000">
                          <a:effectLst/>
                        </a:rPr>
                        <a:t>Region</a:t>
                      </a:r>
                      <a:endParaRPr lang="en-VN" sz="2000">
                        <a:effectLst/>
                        <a:latin typeface="Times New Roman" panose="02020603050405020304" pitchFamily="18" charset="0"/>
                        <a:ea typeface="Times New Roman" panose="02020603050405020304" pitchFamily="18" charset="0"/>
                      </a:endParaRPr>
                    </a:p>
                  </a:txBody>
                  <a:tcPr marL="59335" marR="59335" marT="0" marB="0"/>
                </a:tc>
                <a:tc>
                  <a:txBody>
                    <a:bodyPr/>
                    <a:lstStyle/>
                    <a:p>
                      <a:pPr indent="457200" algn="just">
                        <a:lnSpc>
                          <a:spcPct val="150000"/>
                        </a:lnSpc>
                        <a:spcBef>
                          <a:spcPts val="600"/>
                        </a:spcBef>
                        <a:spcAft>
                          <a:spcPts val="300"/>
                        </a:spcAft>
                      </a:pPr>
                      <a:r>
                        <a:rPr lang="vi-VN" sz="2000">
                          <a:effectLst/>
                        </a:rPr>
                        <a:t>Vùng</a:t>
                      </a:r>
                      <a:endParaRPr lang="en-VN" sz="2000">
                        <a:effectLst/>
                        <a:latin typeface="Times New Roman" panose="02020603050405020304" pitchFamily="18" charset="0"/>
                        <a:ea typeface="Times New Roman" panose="02020603050405020304" pitchFamily="18" charset="0"/>
                      </a:endParaRPr>
                    </a:p>
                  </a:txBody>
                  <a:tcPr marL="59335" marR="59335" marT="0" marB="0"/>
                </a:tc>
                <a:extLst>
                  <a:ext uri="{0D108BD9-81ED-4DB2-BD59-A6C34878D82A}">
                    <a16:rowId xmlns:a16="http://schemas.microsoft.com/office/drawing/2014/main" val="1112000932"/>
                  </a:ext>
                </a:extLst>
              </a:tr>
              <a:tr h="226298">
                <a:tc>
                  <a:txBody>
                    <a:bodyPr/>
                    <a:lstStyle/>
                    <a:p>
                      <a:pPr indent="457200" algn="just">
                        <a:lnSpc>
                          <a:spcPct val="150000"/>
                        </a:lnSpc>
                        <a:spcBef>
                          <a:spcPts val="600"/>
                        </a:spcBef>
                        <a:spcAft>
                          <a:spcPts val="300"/>
                        </a:spcAft>
                      </a:pPr>
                      <a:r>
                        <a:rPr lang="vi-VN" sz="2000">
                          <a:effectLst/>
                        </a:rPr>
                        <a:t>ProductID</a:t>
                      </a:r>
                      <a:endParaRPr lang="en-VN" sz="2000">
                        <a:effectLst/>
                        <a:latin typeface="Times New Roman" panose="02020603050405020304" pitchFamily="18" charset="0"/>
                        <a:ea typeface="Times New Roman" panose="02020603050405020304" pitchFamily="18" charset="0"/>
                      </a:endParaRPr>
                    </a:p>
                  </a:txBody>
                  <a:tcPr marL="59335" marR="59335" marT="0" marB="0"/>
                </a:tc>
                <a:tc>
                  <a:txBody>
                    <a:bodyPr/>
                    <a:lstStyle/>
                    <a:p>
                      <a:pPr indent="457200" algn="just">
                        <a:lnSpc>
                          <a:spcPct val="150000"/>
                        </a:lnSpc>
                        <a:spcBef>
                          <a:spcPts val="600"/>
                        </a:spcBef>
                        <a:spcAft>
                          <a:spcPts val="300"/>
                        </a:spcAft>
                      </a:pPr>
                      <a:r>
                        <a:rPr lang="vi-VN" sz="2000">
                          <a:effectLst/>
                        </a:rPr>
                        <a:t>Mã sản phẩm</a:t>
                      </a:r>
                      <a:endParaRPr lang="en-VN" sz="2000">
                        <a:effectLst/>
                        <a:latin typeface="Times New Roman" panose="02020603050405020304" pitchFamily="18" charset="0"/>
                        <a:ea typeface="Times New Roman" panose="02020603050405020304" pitchFamily="18" charset="0"/>
                      </a:endParaRPr>
                    </a:p>
                  </a:txBody>
                  <a:tcPr marL="59335" marR="59335" marT="0" marB="0"/>
                </a:tc>
                <a:extLst>
                  <a:ext uri="{0D108BD9-81ED-4DB2-BD59-A6C34878D82A}">
                    <a16:rowId xmlns:a16="http://schemas.microsoft.com/office/drawing/2014/main" val="2491567373"/>
                  </a:ext>
                </a:extLst>
              </a:tr>
              <a:tr h="226298">
                <a:tc>
                  <a:txBody>
                    <a:bodyPr/>
                    <a:lstStyle/>
                    <a:p>
                      <a:pPr indent="457200" algn="just">
                        <a:lnSpc>
                          <a:spcPct val="150000"/>
                        </a:lnSpc>
                        <a:spcBef>
                          <a:spcPts val="600"/>
                        </a:spcBef>
                        <a:spcAft>
                          <a:spcPts val="300"/>
                        </a:spcAft>
                      </a:pPr>
                      <a:r>
                        <a:rPr lang="vi-VN" sz="2000">
                          <a:effectLst/>
                        </a:rPr>
                        <a:t>Category</a:t>
                      </a:r>
                      <a:endParaRPr lang="en-VN" sz="2000">
                        <a:effectLst/>
                        <a:latin typeface="Times New Roman" panose="02020603050405020304" pitchFamily="18" charset="0"/>
                        <a:ea typeface="Times New Roman" panose="02020603050405020304" pitchFamily="18" charset="0"/>
                      </a:endParaRPr>
                    </a:p>
                  </a:txBody>
                  <a:tcPr marL="59335" marR="59335" marT="0" marB="0"/>
                </a:tc>
                <a:tc>
                  <a:txBody>
                    <a:bodyPr/>
                    <a:lstStyle/>
                    <a:p>
                      <a:pPr indent="457200" algn="just">
                        <a:lnSpc>
                          <a:spcPct val="150000"/>
                        </a:lnSpc>
                        <a:spcBef>
                          <a:spcPts val="600"/>
                        </a:spcBef>
                        <a:spcAft>
                          <a:spcPts val="300"/>
                        </a:spcAft>
                      </a:pPr>
                      <a:r>
                        <a:rPr lang="vi-VN" sz="2000">
                          <a:effectLst/>
                        </a:rPr>
                        <a:t>Loại sản phẩm</a:t>
                      </a:r>
                      <a:endParaRPr lang="en-VN" sz="2000">
                        <a:effectLst/>
                        <a:latin typeface="Times New Roman" panose="02020603050405020304" pitchFamily="18" charset="0"/>
                        <a:ea typeface="Times New Roman" panose="02020603050405020304" pitchFamily="18" charset="0"/>
                      </a:endParaRPr>
                    </a:p>
                  </a:txBody>
                  <a:tcPr marL="59335" marR="59335" marT="0" marB="0"/>
                </a:tc>
                <a:extLst>
                  <a:ext uri="{0D108BD9-81ED-4DB2-BD59-A6C34878D82A}">
                    <a16:rowId xmlns:a16="http://schemas.microsoft.com/office/drawing/2014/main" val="708836548"/>
                  </a:ext>
                </a:extLst>
              </a:tr>
              <a:tr h="226298">
                <a:tc>
                  <a:txBody>
                    <a:bodyPr/>
                    <a:lstStyle/>
                    <a:p>
                      <a:pPr indent="457200" algn="just">
                        <a:lnSpc>
                          <a:spcPct val="150000"/>
                        </a:lnSpc>
                        <a:spcBef>
                          <a:spcPts val="600"/>
                        </a:spcBef>
                        <a:spcAft>
                          <a:spcPts val="300"/>
                        </a:spcAft>
                      </a:pPr>
                      <a:r>
                        <a:rPr lang="vi-VN" sz="2000">
                          <a:effectLst/>
                        </a:rPr>
                        <a:t>Sub-Category</a:t>
                      </a:r>
                      <a:endParaRPr lang="en-VN" sz="2000">
                        <a:effectLst/>
                        <a:latin typeface="Times New Roman" panose="02020603050405020304" pitchFamily="18" charset="0"/>
                        <a:ea typeface="Times New Roman" panose="02020603050405020304" pitchFamily="18" charset="0"/>
                      </a:endParaRPr>
                    </a:p>
                  </a:txBody>
                  <a:tcPr marL="59335" marR="59335" marT="0" marB="0"/>
                </a:tc>
                <a:tc>
                  <a:txBody>
                    <a:bodyPr/>
                    <a:lstStyle/>
                    <a:p>
                      <a:pPr indent="457200" algn="just">
                        <a:lnSpc>
                          <a:spcPct val="150000"/>
                        </a:lnSpc>
                        <a:spcBef>
                          <a:spcPts val="600"/>
                        </a:spcBef>
                        <a:spcAft>
                          <a:spcPts val="300"/>
                        </a:spcAft>
                      </a:pPr>
                      <a:r>
                        <a:rPr lang="vi-VN" sz="2000">
                          <a:effectLst/>
                        </a:rPr>
                        <a:t>Chi tiết loại sản phẩm</a:t>
                      </a:r>
                      <a:endParaRPr lang="en-VN" sz="2000">
                        <a:effectLst/>
                        <a:latin typeface="Times New Roman" panose="02020603050405020304" pitchFamily="18" charset="0"/>
                        <a:ea typeface="Times New Roman" panose="02020603050405020304" pitchFamily="18" charset="0"/>
                      </a:endParaRPr>
                    </a:p>
                  </a:txBody>
                  <a:tcPr marL="59335" marR="59335" marT="0" marB="0"/>
                </a:tc>
                <a:extLst>
                  <a:ext uri="{0D108BD9-81ED-4DB2-BD59-A6C34878D82A}">
                    <a16:rowId xmlns:a16="http://schemas.microsoft.com/office/drawing/2014/main" val="3607525367"/>
                  </a:ext>
                </a:extLst>
              </a:tr>
              <a:tr h="226298">
                <a:tc>
                  <a:txBody>
                    <a:bodyPr/>
                    <a:lstStyle/>
                    <a:p>
                      <a:pPr indent="457200" algn="just">
                        <a:lnSpc>
                          <a:spcPct val="150000"/>
                        </a:lnSpc>
                        <a:spcBef>
                          <a:spcPts val="600"/>
                        </a:spcBef>
                        <a:spcAft>
                          <a:spcPts val="300"/>
                        </a:spcAft>
                      </a:pPr>
                      <a:r>
                        <a:rPr lang="vi-VN" sz="2000">
                          <a:effectLst/>
                        </a:rPr>
                        <a:t>ProductName</a:t>
                      </a:r>
                      <a:endParaRPr lang="en-VN" sz="2000">
                        <a:effectLst/>
                        <a:latin typeface="Times New Roman" panose="02020603050405020304" pitchFamily="18" charset="0"/>
                        <a:ea typeface="Times New Roman" panose="02020603050405020304" pitchFamily="18" charset="0"/>
                      </a:endParaRPr>
                    </a:p>
                  </a:txBody>
                  <a:tcPr marL="59335" marR="59335" marT="0" marB="0"/>
                </a:tc>
                <a:tc>
                  <a:txBody>
                    <a:bodyPr/>
                    <a:lstStyle/>
                    <a:p>
                      <a:pPr indent="457200" algn="just">
                        <a:lnSpc>
                          <a:spcPct val="150000"/>
                        </a:lnSpc>
                        <a:spcBef>
                          <a:spcPts val="600"/>
                        </a:spcBef>
                        <a:spcAft>
                          <a:spcPts val="300"/>
                        </a:spcAft>
                      </a:pPr>
                      <a:r>
                        <a:rPr lang="vi-VN" sz="2000">
                          <a:effectLst/>
                        </a:rPr>
                        <a:t>Tên sản phẩm</a:t>
                      </a:r>
                      <a:endParaRPr lang="en-VN" sz="2000">
                        <a:effectLst/>
                        <a:latin typeface="Times New Roman" panose="02020603050405020304" pitchFamily="18" charset="0"/>
                        <a:ea typeface="Times New Roman" panose="02020603050405020304" pitchFamily="18" charset="0"/>
                      </a:endParaRPr>
                    </a:p>
                  </a:txBody>
                  <a:tcPr marL="59335" marR="59335" marT="0" marB="0"/>
                </a:tc>
                <a:extLst>
                  <a:ext uri="{0D108BD9-81ED-4DB2-BD59-A6C34878D82A}">
                    <a16:rowId xmlns:a16="http://schemas.microsoft.com/office/drawing/2014/main" val="2702925511"/>
                  </a:ext>
                </a:extLst>
              </a:tr>
              <a:tr h="226298">
                <a:tc>
                  <a:txBody>
                    <a:bodyPr/>
                    <a:lstStyle/>
                    <a:p>
                      <a:pPr indent="457200" algn="just">
                        <a:lnSpc>
                          <a:spcPct val="150000"/>
                        </a:lnSpc>
                        <a:spcBef>
                          <a:spcPts val="600"/>
                        </a:spcBef>
                        <a:spcAft>
                          <a:spcPts val="300"/>
                        </a:spcAft>
                      </a:pPr>
                      <a:r>
                        <a:rPr lang="vi-VN" sz="2000">
                          <a:effectLst/>
                        </a:rPr>
                        <a:t>Sales</a:t>
                      </a:r>
                      <a:endParaRPr lang="en-VN" sz="2000">
                        <a:effectLst/>
                        <a:latin typeface="Times New Roman" panose="02020603050405020304" pitchFamily="18" charset="0"/>
                        <a:ea typeface="Times New Roman" panose="02020603050405020304" pitchFamily="18" charset="0"/>
                      </a:endParaRPr>
                    </a:p>
                  </a:txBody>
                  <a:tcPr marL="59335" marR="59335" marT="0" marB="0"/>
                </a:tc>
                <a:tc>
                  <a:txBody>
                    <a:bodyPr/>
                    <a:lstStyle/>
                    <a:p>
                      <a:pPr indent="457200" algn="just">
                        <a:lnSpc>
                          <a:spcPct val="150000"/>
                        </a:lnSpc>
                        <a:spcBef>
                          <a:spcPts val="600"/>
                        </a:spcBef>
                        <a:spcAft>
                          <a:spcPts val="300"/>
                        </a:spcAft>
                        <a:tabLst>
                          <a:tab pos="318135" algn="l"/>
                        </a:tabLst>
                      </a:pPr>
                      <a:r>
                        <a:rPr lang="vi-VN" sz="2000">
                          <a:effectLst/>
                        </a:rPr>
                        <a:t>Giá thành sản phẩm	</a:t>
                      </a:r>
                      <a:endParaRPr lang="en-VN" sz="2000">
                        <a:effectLst/>
                        <a:latin typeface="Times New Roman" panose="02020603050405020304" pitchFamily="18" charset="0"/>
                        <a:ea typeface="Times New Roman" panose="02020603050405020304" pitchFamily="18" charset="0"/>
                      </a:endParaRPr>
                    </a:p>
                  </a:txBody>
                  <a:tcPr marL="59335" marR="59335" marT="0" marB="0"/>
                </a:tc>
                <a:extLst>
                  <a:ext uri="{0D108BD9-81ED-4DB2-BD59-A6C34878D82A}">
                    <a16:rowId xmlns:a16="http://schemas.microsoft.com/office/drawing/2014/main" val="2948127446"/>
                  </a:ext>
                </a:extLst>
              </a:tr>
              <a:tr h="226298">
                <a:tc>
                  <a:txBody>
                    <a:bodyPr/>
                    <a:lstStyle/>
                    <a:p>
                      <a:pPr indent="457200" algn="just">
                        <a:lnSpc>
                          <a:spcPct val="150000"/>
                        </a:lnSpc>
                        <a:spcBef>
                          <a:spcPts val="600"/>
                        </a:spcBef>
                        <a:spcAft>
                          <a:spcPts val="300"/>
                        </a:spcAft>
                      </a:pPr>
                      <a:r>
                        <a:rPr lang="vi-VN" sz="2000">
                          <a:effectLst/>
                        </a:rPr>
                        <a:t>Quantity</a:t>
                      </a:r>
                      <a:endParaRPr lang="en-VN" sz="2000">
                        <a:effectLst/>
                        <a:latin typeface="Times New Roman" panose="02020603050405020304" pitchFamily="18" charset="0"/>
                        <a:ea typeface="Times New Roman" panose="02020603050405020304" pitchFamily="18" charset="0"/>
                      </a:endParaRPr>
                    </a:p>
                  </a:txBody>
                  <a:tcPr marL="59335" marR="59335" marT="0" marB="0"/>
                </a:tc>
                <a:tc>
                  <a:txBody>
                    <a:bodyPr/>
                    <a:lstStyle/>
                    <a:p>
                      <a:pPr indent="457200" algn="just">
                        <a:lnSpc>
                          <a:spcPct val="150000"/>
                        </a:lnSpc>
                        <a:spcBef>
                          <a:spcPts val="600"/>
                        </a:spcBef>
                        <a:spcAft>
                          <a:spcPts val="300"/>
                        </a:spcAft>
                      </a:pPr>
                      <a:r>
                        <a:rPr lang="vi-VN" sz="2000">
                          <a:effectLst/>
                        </a:rPr>
                        <a:t>Số lượng sản phẩm </a:t>
                      </a:r>
                      <a:endParaRPr lang="en-VN" sz="2000">
                        <a:effectLst/>
                        <a:latin typeface="Times New Roman" panose="02020603050405020304" pitchFamily="18" charset="0"/>
                        <a:ea typeface="Times New Roman" panose="02020603050405020304" pitchFamily="18" charset="0"/>
                      </a:endParaRPr>
                    </a:p>
                  </a:txBody>
                  <a:tcPr marL="59335" marR="59335" marT="0" marB="0"/>
                </a:tc>
                <a:extLst>
                  <a:ext uri="{0D108BD9-81ED-4DB2-BD59-A6C34878D82A}">
                    <a16:rowId xmlns:a16="http://schemas.microsoft.com/office/drawing/2014/main" val="2177847780"/>
                  </a:ext>
                </a:extLst>
              </a:tr>
              <a:tr h="226298">
                <a:tc>
                  <a:txBody>
                    <a:bodyPr/>
                    <a:lstStyle/>
                    <a:p>
                      <a:pPr indent="457200" algn="just">
                        <a:lnSpc>
                          <a:spcPct val="150000"/>
                        </a:lnSpc>
                        <a:spcBef>
                          <a:spcPts val="600"/>
                        </a:spcBef>
                        <a:spcAft>
                          <a:spcPts val="300"/>
                        </a:spcAft>
                      </a:pPr>
                      <a:r>
                        <a:rPr lang="vi-VN" sz="2000">
                          <a:effectLst/>
                        </a:rPr>
                        <a:t>Discount</a:t>
                      </a:r>
                      <a:endParaRPr lang="en-VN" sz="2000">
                        <a:effectLst/>
                        <a:latin typeface="Times New Roman" panose="02020603050405020304" pitchFamily="18" charset="0"/>
                        <a:ea typeface="Times New Roman" panose="02020603050405020304" pitchFamily="18" charset="0"/>
                      </a:endParaRPr>
                    </a:p>
                  </a:txBody>
                  <a:tcPr marL="59335" marR="59335" marT="0" marB="0"/>
                </a:tc>
                <a:tc>
                  <a:txBody>
                    <a:bodyPr/>
                    <a:lstStyle/>
                    <a:p>
                      <a:pPr indent="457200" algn="just">
                        <a:lnSpc>
                          <a:spcPct val="150000"/>
                        </a:lnSpc>
                        <a:spcBef>
                          <a:spcPts val="600"/>
                        </a:spcBef>
                        <a:spcAft>
                          <a:spcPts val="300"/>
                        </a:spcAft>
                      </a:pPr>
                      <a:r>
                        <a:rPr lang="vi-VN" sz="2000">
                          <a:effectLst/>
                        </a:rPr>
                        <a:t>Giảm giá</a:t>
                      </a:r>
                      <a:endParaRPr lang="en-VN" sz="2000">
                        <a:effectLst/>
                        <a:latin typeface="Times New Roman" panose="02020603050405020304" pitchFamily="18" charset="0"/>
                        <a:ea typeface="Times New Roman" panose="02020603050405020304" pitchFamily="18" charset="0"/>
                      </a:endParaRPr>
                    </a:p>
                  </a:txBody>
                  <a:tcPr marL="59335" marR="59335" marT="0" marB="0"/>
                </a:tc>
                <a:extLst>
                  <a:ext uri="{0D108BD9-81ED-4DB2-BD59-A6C34878D82A}">
                    <a16:rowId xmlns:a16="http://schemas.microsoft.com/office/drawing/2014/main" val="2145348347"/>
                  </a:ext>
                </a:extLst>
              </a:tr>
              <a:tr h="226298">
                <a:tc>
                  <a:txBody>
                    <a:bodyPr/>
                    <a:lstStyle/>
                    <a:p>
                      <a:pPr indent="457200" algn="just">
                        <a:lnSpc>
                          <a:spcPct val="150000"/>
                        </a:lnSpc>
                        <a:spcBef>
                          <a:spcPts val="600"/>
                        </a:spcBef>
                        <a:spcAft>
                          <a:spcPts val="300"/>
                        </a:spcAft>
                      </a:pPr>
                      <a:r>
                        <a:rPr lang="vi-VN" sz="2000">
                          <a:effectLst/>
                        </a:rPr>
                        <a:t>Profit</a:t>
                      </a:r>
                      <a:endParaRPr lang="en-VN" sz="2000">
                        <a:effectLst/>
                        <a:latin typeface="Times New Roman" panose="02020603050405020304" pitchFamily="18" charset="0"/>
                        <a:ea typeface="Times New Roman" panose="02020603050405020304" pitchFamily="18" charset="0"/>
                      </a:endParaRPr>
                    </a:p>
                  </a:txBody>
                  <a:tcPr marL="59335" marR="59335" marT="0" marB="0"/>
                </a:tc>
                <a:tc>
                  <a:txBody>
                    <a:bodyPr/>
                    <a:lstStyle/>
                    <a:p>
                      <a:pPr indent="457200" algn="just">
                        <a:lnSpc>
                          <a:spcPct val="150000"/>
                        </a:lnSpc>
                        <a:spcBef>
                          <a:spcPts val="600"/>
                        </a:spcBef>
                        <a:spcAft>
                          <a:spcPts val="300"/>
                        </a:spcAft>
                      </a:pPr>
                      <a:r>
                        <a:rPr lang="vi-VN" sz="2000" dirty="0">
                          <a:effectLst/>
                        </a:rPr>
                        <a:t>Lợi nhuận</a:t>
                      </a:r>
                      <a:endParaRPr lang="en-VN" sz="2000" dirty="0">
                        <a:effectLst/>
                        <a:latin typeface="Times New Roman" panose="02020603050405020304" pitchFamily="18" charset="0"/>
                        <a:ea typeface="Times New Roman" panose="02020603050405020304" pitchFamily="18" charset="0"/>
                      </a:endParaRPr>
                    </a:p>
                  </a:txBody>
                  <a:tcPr marL="59335" marR="59335" marT="0" marB="0"/>
                </a:tc>
                <a:extLst>
                  <a:ext uri="{0D108BD9-81ED-4DB2-BD59-A6C34878D82A}">
                    <a16:rowId xmlns:a16="http://schemas.microsoft.com/office/drawing/2014/main" val="2828238858"/>
                  </a:ext>
                </a:extLst>
              </a:tr>
            </a:tbl>
          </a:graphicData>
        </a:graphic>
      </p:graphicFrame>
    </p:spTree>
    <p:extLst>
      <p:ext uri="{BB962C8B-B14F-4D97-AF65-F5344CB8AC3E}">
        <p14:creationId xmlns:p14="http://schemas.microsoft.com/office/powerpoint/2010/main" val="3618095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6974714" y="0"/>
            <a:ext cx="1313286" cy="1313286"/>
          </a:xfrm>
          <a:prstGeom prst="rect">
            <a:avLst/>
          </a:prstGeom>
        </p:spPr>
      </p:pic>
      <p:pic>
        <p:nvPicPr>
          <p:cNvPr id="3" name="Picture 3"/>
          <p:cNvPicPr>
            <a:picLocks noChangeAspect="1"/>
          </p:cNvPicPr>
          <p:nvPr/>
        </p:nvPicPr>
        <p:blipFill>
          <a:blip r:embed="rId3">
            <a:alphaModFix amt="51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V="1">
            <a:off x="-2304519" y="-123559"/>
            <a:ext cx="4609037" cy="2304519"/>
          </a:xfrm>
          <a:prstGeom prst="rect">
            <a:avLst/>
          </a:prstGeom>
        </p:spPr>
      </p:pic>
      <p:sp>
        <p:nvSpPr>
          <p:cNvPr id="4" name="TextBox 4"/>
          <p:cNvSpPr txBox="1"/>
          <p:nvPr/>
        </p:nvSpPr>
        <p:spPr>
          <a:xfrm>
            <a:off x="2362200" y="656643"/>
            <a:ext cx="13563600" cy="1181093"/>
          </a:xfrm>
          <a:prstGeom prst="rect">
            <a:avLst/>
          </a:prstGeom>
        </p:spPr>
        <p:txBody>
          <a:bodyPr wrap="square" lIns="0" tIns="0" rIns="0" bIns="0" rtlCol="0" anchor="t">
            <a:spAutoFit/>
          </a:bodyPr>
          <a:lstStyle/>
          <a:p>
            <a:pPr marL="0" lvl="0" indent="0" algn="ctr">
              <a:lnSpc>
                <a:spcPts val="9360"/>
              </a:lnSpc>
              <a:spcBef>
                <a:spcPct val="0"/>
              </a:spcBef>
            </a:pPr>
            <a:r>
              <a:rPr lang="en-US" sz="7200" dirty="0">
                <a:solidFill>
                  <a:srgbClr val="4D9483"/>
                </a:solidFill>
                <a:latin typeface="TT Norms"/>
              </a:rPr>
              <a:t>XỬ LÝ DỮ LIỆU VỚI PYTHON </a:t>
            </a:r>
          </a:p>
        </p:txBody>
      </p:sp>
      <p:pic>
        <p:nvPicPr>
          <p:cNvPr id="9" name="Picture 8">
            <a:extLst>
              <a:ext uri="{FF2B5EF4-FFF2-40B4-BE49-F238E27FC236}">
                <a16:creationId xmlns:a16="http://schemas.microsoft.com/office/drawing/2014/main" id="{CC80176E-27C7-5A4C-7062-C45FB01C487B}"/>
              </a:ext>
            </a:extLst>
          </p:cNvPr>
          <p:cNvPicPr>
            <a:picLocks noChangeAspect="1"/>
          </p:cNvPicPr>
          <p:nvPr/>
        </p:nvPicPr>
        <p:blipFill>
          <a:blip r:embed="rId5"/>
          <a:stretch>
            <a:fillRect/>
          </a:stretch>
        </p:blipFill>
        <p:spPr>
          <a:xfrm>
            <a:off x="2998270" y="2290482"/>
            <a:ext cx="5550432" cy="7437140"/>
          </a:xfrm>
          <a:prstGeom prst="rect">
            <a:avLst/>
          </a:prstGeom>
        </p:spPr>
      </p:pic>
      <p:pic>
        <p:nvPicPr>
          <p:cNvPr id="10" name="Picture 9">
            <a:extLst>
              <a:ext uri="{FF2B5EF4-FFF2-40B4-BE49-F238E27FC236}">
                <a16:creationId xmlns:a16="http://schemas.microsoft.com/office/drawing/2014/main" id="{C45D5E1A-57D6-03ED-A4FE-945A8D03E2A6}"/>
              </a:ext>
            </a:extLst>
          </p:cNvPr>
          <p:cNvPicPr>
            <a:picLocks noChangeAspect="1"/>
          </p:cNvPicPr>
          <p:nvPr/>
        </p:nvPicPr>
        <p:blipFill>
          <a:blip r:embed="rId6"/>
          <a:stretch>
            <a:fillRect/>
          </a:stretch>
        </p:blipFill>
        <p:spPr>
          <a:xfrm>
            <a:off x="10028518" y="2147342"/>
            <a:ext cx="5892800" cy="7580284"/>
          </a:xfrm>
          <a:prstGeom prst="rect">
            <a:avLst/>
          </a:prstGeom>
        </p:spPr>
      </p:pic>
    </p:spTree>
    <p:extLst>
      <p:ext uri="{BB962C8B-B14F-4D97-AF65-F5344CB8AC3E}">
        <p14:creationId xmlns:p14="http://schemas.microsoft.com/office/powerpoint/2010/main" val="2681827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6974714" y="0"/>
            <a:ext cx="1313286" cy="1313286"/>
          </a:xfrm>
          <a:prstGeom prst="rect">
            <a:avLst/>
          </a:prstGeom>
        </p:spPr>
      </p:pic>
      <p:sp>
        <p:nvSpPr>
          <p:cNvPr id="4" name="TextBox 4"/>
          <p:cNvSpPr txBox="1"/>
          <p:nvPr/>
        </p:nvSpPr>
        <p:spPr>
          <a:xfrm>
            <a:off x="838200" y="631990"/>
            <a:ext cx="16611600" cy="1181093"/>
          </a:xfrm>
          <a:prstGeom prst="rect">
            <a:avLst/>
          </a:prstGeom>
        </p:spPr>
        <p:txBody>
          <a:bodyPr wrap="square" lIns="0" tIns="0" rIns="0" bIns="0" rtlCol="0" anchor="t">
            <a:spAutoFit/>
          </a:bodyPr>
          <a:lstStyle/>
          <a:p>
            <a:pPr marL="0" lvl="0" indent="0" algn="ctr">
              <a:lnSpc>
                <a:spcPts val="9360"/>
              </a:lnSpc>
              <a:spcBef>
                <a:spcPct val="0"/>
              </a:spcBef>
            </a:pPr>
            <a:r>
              <a:rPr lang="en-US" sz="7200" dirty="0">
                <a:solidFill>
                  <a:srgbClr val="4D9483"/>
                </a:solidFill>
                <a:latin typeface="TT Norms"/>
              </a:rPr>
              <a:t>TRỰC QUAN VÀ PHÂN TÍCH DỮ LIỆU</a:t>
            </a:r>
          </a:p>
        </p:txBody>
      </p:sp>
      <p:pic>
        <p:nvPicPr>
          <p:cNvPr id="7" name="slide2" descr="Dashboard 1">
            <a:extLst>
              <a:ext uri="{FF2B5EF4-FFF2-40B4-BE49-F238E27FC236}">
                <a16:creationId xmlns:a16="http://schemas.microsoft.com/office/drawing/2014/main" id="{ADDD5F02-BC05-4371-9FD0-A47E9D3A45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3874"/>
          <a:stretch/>
        </p:blipFill>
        <p:spPr>
          <a:xfrm>
            <a:off x="5029200" y="1771043"/>
            <a:ext cx="7286307" cy="7883967"/>
          </a:xfrm>
          <a:prstGeom prst="rect">
            <a:avLst/>
          </a:prstGeom>
        </p:spPr>
      </p:pic>
    </p:spTree>
    <p:extLst>
      <p:ext uri="{BB962C8B-B14F-4D97-AF65-F5344CB8AC3E}">
        <p14:creationId xmlns:p14="http://schemas.microsoft.com/office/powerpoint/2010/main" val="1481906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6974714" y="0"/>
            <a:ext cx="1313286" cy="1313286"/>
          </a:xfrm>
          <a:prstGeom prst="rect">
            <a:avLst/>
          </a:prstGeom>
        </p:spPr>
      </p:pic>
      <p:grpSp>
        <p:nvGrpSpPr>
          <p:cNvPr id="3" name="Group 3"/>
          <p:cNvGrpSpPr/>
          <p:nvPr/>
        </p:nvGrpSpPr>
        <p:grpSpPr>
          <a:xfrm>
            <a:off x="1264898" y="4153639"/>
            <a:ext cx="7540113" cy="1815744"/>
            <a:chOff x="0" y="0"/>
            <a:chExt cx="10053484" cy="2420992"/>
          </a:xfrm>
        </p:grpSpPr>
        <p:sp>
          <p:nvSpPr>
            <p:cNvPr id="4" name="TextBox 4"/>
            <p:cNvSpPr txBox="1"/>
            <p:nvPr/>
          </p:nvSpPr>
          <p:spPr>
            <a:xfrm>
              <a:off x="0" y="-2381"/>
              <a:ext cx="10053484" cy="1460500"/>
            </a:xfrm>
            <a:prstGeom prst="rect">
              <a:avLst/>
            </a:prstGeom>
          </p:spPr>
          <p:txBody>
            <a:bodyPr lIns="0" tIns="0" rIns="0" bIns="0" rtlCol="0" anchor="t">
              <a:spAutoFit/>
            </a:bodyPr>
            <a:lstStyle/>
            <a:p>
              <a:pPr algn="ctr">
                <a:lnSpc>
                  <a:spcPts val="8640"/>
                </a:lnSpc>
              </a:pPr>
              <a:endParaRPr/>
            </a:p>
          </p:txBody>
        </p:sp>
        <p:sp>
          <p:nvSpPr>
            <p:cNvPr id="5" name="TextBox 5"/>
            <p:cNvSpPr txBox="1"/>
            <p:nvPr/>
          </p:nvSpPr>
          <p:spPr>
            <a:xfrm>
              <a:off x="0" y="1693950"/>
              <a:ext cx="10053484" cy="731308"/>
            </a:xfrm>
            <a:prstGeom prst="rect">
              <a:avLst/>
            </a:prstGeom>
          </p:spPr>
          <p:txBody>
            <a:bodyPr lIns="0" tIns="0" rIns="0" bIns="0" rtlCol="0" anchor="t">
              <a:spAutoFit/>
            </a:bodyPr>
            <a:lstStyle/>
            <a:p>
              <a:pPr algn="ctr">
                <a:lnSpc>
                  <a:spcPts val="4550"/>
                </a:lnSpc>
              </a:pPr>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3003204" y="2866049"/>
            <a:ext cx="2131749" cy="2131749"/>
          </a:xfrm>
          <a:prstGeom prst="rect">
            <a:avLst/>
          </a:prstGeom>
        </p:spPr>
      </p:pic>
      <p:pic>
        <p:nvPicPr>
          <p:cNvPr id="7" name="Picture 7"/>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5127551" y="2866049"/>
            <a:ext cx="2131749" cy="2131749"/>
          </a:xfrm>
          <a:prstGeom prst="rect">
            <a:avLst/>
          </a:prstGeom>
        </p:spPr>
      </p:pic>
      <p:pic>
        <p:nvPicPr>
          <p:cNvPr id="8" name="Picture 8"/>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flipV="1">
            <a:off x="13003204" y="4982994"/>
            <a:ext cx="2131749" cy="2131749"/>
          </a:xfrm>
          <a:prstGeom prst="rect">
            <a:avLst/>
          </a:prstGeom>
        </p:spPr>
      </p:pic>
      <p:pic>
        <p:nvPicPr>
          <p:cNvPr id="9" name="Picture 9"/>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flipH="1" flipV="1">
            <a:off x="15127551" y="4982994"/>
            <a:ext cx="2131749" cy="2131749"/>
          </a:xfrm>
          <a:prstGeom prst="rect">
            <a:avLst/>
          </a:prstGeom>
        </p:spPr>
      </p:pic>
      <p:grpSp>
        <p:nvGrpSpPr>
          <p:cNvPr id="10" name="Group 10"/>
          <p:cNvGrpSpPr/>
          <p:nvPr/>
        </p:nvGrpSpPr>
        <p:grpSpPr>
          <a:xfrm>
            <a:off x="14282145" y="1913290"/>
            <a:ext cx="1686430" cy="168643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424"/>
            </a:solidFill>
          </p:spPr>
        </p:sp>
      </p:grpSp>
      <p:pic>
        <p:nvPicPr>
          <p:cNvPr id="12" name="Picture 12"/>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rot="-10800000">
            <a:off x="14069079" y="7114743"/>
            <a:ext cx="2189979" cy="1094990"/>
          </a:xfrm>
          <a:prstGeom prst="rect">
            <a:avLst/>
          </a:prstGeom>
        </p:spPr>
      </p:pic>
      <p:sp>
        <p:nvSpPr>
          <p:cNvPr id="13" name="TextBox 13"/>
          <p:cNvSpPr txBox="1"/>
          <p:nvPr/>
        </p:nvSpPr>
        <p:spPr>
          <a:xfrm>
            <a:off x="1028700" y="4463024"/>
            <a:ext cx="10850398" cy="3146887"/>
          </a:xfrm>
          <a:prstGeom prst="rect">
            <a:avLst/>
          </a:prstGeom>
        </p:spPr>
        <p:txBody>
          <a:bodyPr wrap="square" lIns="0" tIns="0" rIns="0" bIns="0" rtlCol="0" anchor="t">
            <a:spAutoFit/>
          </a:bodyPr>
          <a:lstStyle/>
          <a:p>
            <a:pPr>
              <a:lnSpc>
                <a:spcPct val="150000"/>
              </a:lnSpc>
            </a:pPr>
            <a:r>
              <a:rPr lang="en-US" sz="7200" dirty="0">
                <a:solidFill>
                  <a:srgbClr val="FFFDE7"/>
                </a:solidFill>
                <a:latin typeface="Noto Sans Bold"/>
              </a:rPr>
              <a:t>KẾT LUẬN VÀ HƯỚNG PHÁT TRIỂN</a:t>
            </a:r>
          </a:p>
        </p:txBody>
      </p:sp>
      <p:sp>
        <p:nvSpPr>
          <p:cNvPr id="14" name="TextBox 14"/>
          <p:cNvSpPr txBox="1"/>
          <p:nvPr/>
        </p:nvSpPr>
        <p:spPr>
          <a:xfrm>
            <a:off x="1028700" y="3340839"/>
            <a:ext cx="4457700" cy="812800"/>
          </a:xfrm>
          <a:prstGeom prst="rect">
            <a:avLst/>
          </a:prstGeom>
        </p:spPr>
        <p:txBody>
          <a:bodyPr wrap="square" lIns="0" tIns="0" rIns="0" bIns="0" rtlCol="0" anchor="t">
            <a:spAutoFit/>
          </a:bodyPr>
          <a:lstStyle/>
          <a:p>
            <a:pPr>
              <a:lnSpc>
                <a:spcPts val="6500"/>
              </a:lnSpc>
            </a:pPr>
            <a:r>
              <a:rPr lang="en-US" sz="5000" dirty="0">
                <a:solidFill>
                  <a:srgbClr val="FFFDE7"/>
                </a:solidFill>
                <a:latin typeface="Noto Sans Bold"/>
              </a:rPr>
              <a:t> CHƯƠNG 4</a:t>
            </a:r>
          </a:p>
        </p:txBody>
      </p:sp>
    </p:spTree>
    <p:extLst>
      <p:ext uri="{BB962C8B-B14F-4D97-AF65-F5344CB8AC3E}">
        <p14:creationId xmlns:p14="http://schemas.microsoft.com/office/powerpoint/2010/main" val="667056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B1E890-4A1D-2152-7D39-94ACD7D46420}"/>
              </a:ext>
            </a:extLst>
          </p:cNvPr>
          <p:cNvSpPr txBox="1"/>
          <p:nvPr/>
        </p:nvSpPr>
        <p:spPr>
          <a:xfrm>
            <a:off x="1752600" y="3395396"/>
            <a:ext cx="10896600" cy="1384995"/>
          </a:xfrm>
          <a:prstGeom prst="rect">
            <a:avLst/>
          </a:prstGeom>
          <a:noFill/>
        </p:spPr>
        <p:txBody>
          <a:bodyPr wrap="square">
            <a:spAutoFit/>
          </a:bodyPr>
          <a:lstStyle>
            <a:defPPr>
              <a:defRPr lang="en-US"/>
            </a:defPPr>
            <a:lvl1pPr>
              <a:defRPr sz="2800">
                <a:latin typeface="Arial" panose="020B0604020202020204" pitchFamily="34" charset="0"/>
                <a:ea typeface="Times New Roman" panose="02020603050405020304" pitchFamily="18" charset="0"/>
                <a:cs typeface="Arial" panose="020B0604020202020204" pitchFamily="34" charset="0"/>
              </a:defRPr>
            </a:lvl1pPr>
          </a:lstStyle>
          <a:p>
            <a:pPr marL="457200" indent="-457200">
              <a:buFontTx/>
              <a:buChar char="-"/>
            </a:pPr>
            <a:r>
              <a:rPr lang="en-VN" dirty="0"/>
              <a:t>Hiểu được </a:t>
            </a:r>
            <a:r>
              <a:rPr lang="vi-VN" dirty="0"/>
              <a:t>rõ rãng hơn về công việc và vị trí phân tích dữ liệu</a:t>
            </a:r>
            <a:r>
              <a:rPr lang="en-VN" dirty="0"/>
              <a:t> </a:t>
            </a:r>
          </a:p>
          <a:p>
            <a:pPr marL="457200" indent="-457200">
              <a:buFontTx/>
              <a:buChar char="-"/>
            </a:pPr>
            <a:r>
              <a:rPr lang="vi-VN" dirty="0"/>
              <a:t>Có cơ hội ứng dụng kiến thức vào dự án này</a:t>
            </a:r>
            <a:r>
              <a:rPr lang="en-VN" dirty="0"/>
              <a:t> </a:t>
            </a:r>
          </a:p>
          <a:p>
            <a:pPr marL="457200" indent="-457200">
              <a:buFontTx/>
              <a:buChar char="-"/>
            </a:pPr>
            <a:endParaRPr lang="vi-VN" dirty="0"/>
          </a:p>
        </p:txBody>
      </p:sp>
      <p:sp>
        <p:nvSpPr>
          <p:cNvPr id="4" name="TextBox 4">
            <a:extLst>
              <a:ext uri="{FF2B5EF4-FFF2-40B4-BE49-F238E27FC236}">
                <a16:creationId xmlns:a16="http://schemas.microsoft.com/office/drawing/2014/main" id="{BCB54492-F544-52DA-C283-C4E9EFF05BDD}"/>
              </a:ext>
            </a:extLst>
          </p:cNvPr>
          <p:cNvSpPr txBox="1"/>
          <p:nvPr/>
        </p:nvSpPr>
        <p:spPr>
          <a:xfrm>
            <a:off x="838200" y="631990"/>
            <a:ext cx="16611600" cy="1181093"/>
          </a:xfrm>
          <a:prstGeom prst="rect">
            <a:avLst/>
          </a:prstGeom>
        </p:spPr>
        <p:txBody>
          <a:bodyPr wrap="square" lIns="0" tIns="0" rIns="0" bIns="0" rtlCol="0" anchor="t">
            <a:spAutoFit/>
          </a:bodyPr>
          <a:lstStyle/>
          <a:p>
            <a:pPr marL="0" lvl="0" indent="0" algn="ctr">
              <a:lnSpc>
                <a:spcPts val="9360"/>
              </a:lnSpc>
              <a:spcBef>
                <a:spcPct val="0"/>
              </a:spcBef>
            </a:pPr>
            <a:r>
              <a:rPr lang="en-US" sz="7200" dirty="0">
                <a:solidFill>
                  <a:srgbClr val="4D9483"/>
                </a:solidFill>
                <a:latin typeface="TT Norms"/>
              </a:rPr>
              <a:t>KẾT LUẬN VÀ HƯỚNG PHÁT  TRIỂN</a:t>
            </a:r>
          </a:p>
        </p:txBody>
      </p:sp>
      <p:sp>
        <p:nvSpPr>
          <p:cNvPr id="8" name="TextBox 7">
            <a:extLst>
              <a:ext uri="{FF2B5EF4-FFF2-40B4-BE49-F238E27FC236}">
                <a16:creationId xmlns:a16="http://schemas.microsoft.com/office/drawing/2014/main" id="{707064F6-E65C-92F8-608D-110A4EECC8F8}"/>
              </a:ext>
            </a:extLst>
          </p:cNvPr>
          <p:cNvSpPr txBox="1"/>
          <p:nvPr/>
        </p:nvSpPr>
        <p:spPr>
          <a:xfrm>
            <a:off x="6705600" y="5905500"/>
            <a:ext cx="10363200" cy="1384995"/>
          </a:xfrm>
          <a:prstGeom prst="rect">
            <a:avLst/>
          </a:prstGeom>
          <a:noFill/>
        </p:spPr>
        <p:txBody>
          <a:bodyPr wrap="square">
            <a:spAutoFit/>
          </a:bodyPr>
          <a:lstStyle>
            <a:defPPr>
              <a:defRPr lang="en-US"/>
            </a:defPPr>
            <a:lvl1pPr marL="457200" indent="-457200">
              <a:buFontTx/>
              <a:buChar char="-"/>
              <a:defRPr sz="2800">
                <a:latin typeface="Arial" panose="020B0604020202020204" pitchFamily="34" charset="0"/>
                <a:ea typeface="Times New Roman" panose="02020603050405020304" pitchFamily="18" charset="0"/>
                <a:cs typeface="Arial" panose="020B0604020202020204" pitchFamily="34" charset="0"/>
              </a:defRPr>
            </a:lvl1pPr>
          </a:lstStyle>
          <a:p>
            <a:pPr algn="r"/>
            <a:r>
              <a:rPr lang="vi-VN" dirty="0"/>
              <a:t>Phân tích sâu hơn về sự quan tâm của khách hàng về các sản phẩm trên kệ hàng</a:t>
            </a:r>
            <a:r>
              <a:rPr lang="en-VN" dirty="0"/>
              <a:t> </a:t>
            </a:r>
          </a:p>
          <a:p>
            <a:pPr algn="r"/>
            <a:r>
              <a:rPr lang="vi-VN" dirty="0"/>
              <a:t>Nghiên cứu thêm những mặt hàng cần tăng giá, giảm giá </a:t>
            </a:r>
          </a:p>
        </p:txBody>
      </p:sp>
    </p:spTree>
    <p:extLst>
      <p:ext uri="{BB962C8B-B14F-4D97-AF65-F5344CB8AC3E}">
        <p14:creationId xmlns:p14="http://schemas.microsoft.com/office/powerpoint/2010/main" val="1917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D9483"/>
        </a:solidFill>
        <a:effectLst/>
      </p:bgPr>
    </p:bg>
    <p:spTree>
      <p:nvGrpSpPr>
        <p:cNvPr id="1" name=""/>
        <p:cNvGrpSpPr/>
        <p:nvPr/>
      </p:nvGrpSpPr>
      <p:grpSpPr>
        <a:xfrm>
          <a:off x="0" y="0"/>
          <a:ext cx="0" cy="0"/>
          <a:chOff x="0" y="0"/>
          <a:chExt cx="0" cy="0"/>
        </a:xfrm>
      </p:grpSpPr>
      <p:sp>
        <p:nvSpPr>
          <p:cNvPr id="2" name="TextBox 2"/>
          <p:cNvSpPr txBox="1"/>
          <p:nvPr/>
        </p:nvSpPr>
        <p:spPr>
          <a:xfrm>
            <a:off x="1028700" y="3940845"/>
            <a:ext cx="5164158" cy="2190750"/>
          </a:xfrm>
          <a:prstGeom prst="rect">
            <a:avLst/>
          </a:prstGeom>
        </p:spPr>
        <p:txBody>
          <a:bodyPr lIns="0" tIns="0" rIns="0" bIns="0" rtlCol="0" anchor="t">
            <a:spAutoFit/>
          </a:bodyPr>
          <a:lstStyle/>
          <a:p>
            <a:pPr>
              <a:lnSpc>
                <a:spcPts val="8640"/>
              </a:lnSpc>
            </a:pPr>
            <a:r>
              <a:rPr lang="en-US" sz="7200">
                <a:solidFill>
                  <a:srgbClr val="FFFDE7"/>
                </a:solidFill>
                <a:latin typeface="TT Norms Bold"/>
              </a:rPr>
              <a:t>KẾT CẤU ĐỀ TÀI</a:t>
            </a:r>
          </a:p>
        </p:txBody>
      </p:sp>
      <p:sp>
        <p:nvSpPr>
          <p:cNvPr id="3" name="TextBox 3"/>
          <p:cNvSpPr txBox="1"/>
          <p:nvPr/>
        </p:nvSpPr>
        <p:spPr>
          <a:xfrm>
            <a:off x="8768182" y="2442317"/>
            <a:ext cx="6262185" cy="624694"/>
          </a:xfrm>
          <a:prstGeom prst="rect">
            <a:avLst/>
          </a:prstGeom>
        </p:spPr>
        <p:txBody>
          <a:bodyPr lIns="0" tIns="0" rIns="0" bIns="0" rtlCol="0" anchor="t">
            <a:spAutoFit/>
          </a:bodyPr>
          <a:lstStyle/>
          <a:p>
            <a:pPr>
              <a:lnSpc>
                <a:spcPts val="5022"/>
              </a:lnSpc>
            </a:pPr>
            <a:r>
              <a:rPr lang="en-US" sz="3863">
                <a:solidFill>
                  <a:srgbClr val="FFFDE7"/>
                </a:solidFill>
                <a:latin typeface="Noto Sans Bold"/>
              </a:rPr>
              <a:t>TỔNG QUAN VỀ PYTHON</a:t>
            </a:r>
          </a:p>
        </p:txBody>
      </p:sp>
      <p:sp>
        <p:nvSpPr>
          <p:cNvPr id="4" name="TextBox 4"/>
          <p:cNvSpPr txBox="1"/>
          <p:nvPr/>
        </p:nvSpPr>
        <p:spPr>
          <a:xfrm>
            <a:off x="8768182" y="4100168"/>
            <a:ext cx="6262185" cy="624694"/>
          </a:xfrm>
          <a:prstGeom prst="rect">
            <a:avLst/>
          </a:prstGeom>
        </p:spPr>
        <p:txBody>
          <a:bodyPr lIns="0" tIns="0" rIns="0" bIns="0" rtlCol="0" anchor="t">
            <a:spAutoFit/>
          </a:bodyPr>
          <a:lstStyle/>
          <a:p>
            <a:pPr>
              <a:lnSpc>
                <a:spcPts val="5022"/>
              </a:lnSpc>
            </a:pPr>
            <a:r>
              <a:rPr lang="en-US" sz="3863">
                <a:solidFill>
                  <a:srgbClr val="FFFDE7"/>
                </a:solidFill>
                <a:latin typeface="Noto Sans Bold"/>
              </a:rPr>
              <a:t>TỔNG QUAN VỀ TABLEAU</a:t>
            </a:r>
          </a:p>
        </p:txBody>
      </p:sp>
      <p:sp>
        <p:nvSpPr>
          <p:cNvPr id="5" name="TextBox 5"/>
          <p:cNvSpPr txBox="1"/>
          <p:nvPr/>
        </p:nvSpPr>
        <p:spPr>
          <a:xfrm>
            <a:off x="8768182" y="5685562"/>
            <a:ext cx="8491118" cy="624694"/>
          </a:xfrm>
          <a:prstGeom prst="rect">
            <a:avLst/>
          </a:prstGeom>
        </p:spPr>
        <p:txBody>
          <a:bodyPr lIns="0" tIns="0" rIns="0" bIns="0" rtlCol="0" anchor="t">
            <a:spAutoFit/>
          </a:bodyPr>
          <a:lstStyle/>
          <a:p>
            <a:pPr>
              <a:lnSpc>
                <a:spcPts val="5022"/>
              </a:lnSpc>
            </a:pPr>
            <a:r>
              <a:rPr lang="en-US" sz="3863" dirty="0">
                <a:solidFill>
                  <a:srgbClr val="FFFDE7"/>
                </a:solidFill>
                <a:latin typeface="Noto Sans Bold"/>
              </a:rPr>
              <a:t>TRIỂN KHAI PHÂN TÍCH DỮ LIỆU</a:t>
            </a:r>
          </a:p>
        </p:txBody>
      </p:sp>
      <p:pic>
        <p:nvPicPr>
          <p:cNvPr id="6" name="Picture 6"/>
          <p:cNvPicPr>
            <a:picLocks noChangeAspect="1"/>
          </p:cNvPicPr>
          <p:nvPr/>
        </p:nvPicPr>
        <p:blipFill>
          <a:blip r:embed="rId2"/>
          <a:srcRect/>
          <a:stretch>
            <a:fillRect/>
          </a:stretch>
        </p:blipFill>
        <p:spPr>
          <a:xfrm>
            <a:off x="16974714" y="0"/>
            <a:ext cx="1313286" cy="1313286"/>
          </a:xfrm>
          <a:prstGeom prst="rect">
            <a:avLst/>
          </a:prstGeom>
        </p:spPr>
      </p:pic>
      <p:sp>
        <p:nvSpPr>
          <p:cNvPr id="7" name="TextBox 7"/>
          <p:cNvSpPr txBox="1"/>
          <p:nvPr/>
        </p:nvSpPr>
        <p:spPr>
          <a:xfrm>
            <a:off x="5337484" y="2442317"/>
            <a:ext cx="3155167" cy="624694"/>
          </a:xfrm>
          <a:prstGeom prst="rect">
            <a:avLst/>
          </a:prstGeom>
        </p:spPr>
        <p:txBody>
          <a:bodyPr lIns="0" tIns="0" rIns="0" bIns="0" rtlCol="0" anchor="t">
            <a:spAutoFit/>
          </a:bodyPr>
          <a:lstStyle/>
          <a:p>
            <a:pPr>
              <a:lnSpc>
                <a:spcPts val="5022"/>
              </a:lnSpc>
            </a:pPr>
            <a:r>
              <a:rPr lang="en-US" sz="3863">
                <a:solidFill>
                  <a:srgbClr val="FFFDE7"/>
                </a:solidFill>
                <a:latin typeface="Noto Sans Bold"/>
              </a:rPr>
              <a:t> CHƯƠNG 1:</a:t>
            </a:r>
          </a:p>
        </p:txBody>
      </p:sp>
      <p:sp>
        <p:nvSpPr>
          <p:cNvPr id="8" name="TextBox 8"/>
          <p:cNvSpPr txBox="1"/>
          <p:nvPr/>
        </p:nvSpPr>
        <p:spPr>
          <a:xfrm>
            <a:off x="5337484" y="4100168"/>
            <a:ext cx="3155167" cy="624694"/>
          </a:xfrm>
          <a:prstGeom prst="rect">
            <a:avLst/>
          </a:prstGeom>
        </p:spPr>
        <p:txBody>
          <a:bodyPr lIns="0" tIns="0" rIns="0" bIns="0" rtlCol="0" anchor="t">
            <a:spAutoFit/>
          </a:bodyPr>
          <a:lstStyle/>
          <a:p>
            <a:pPr>
              <a:lnSpc>
                <a:spcPts val="5022"/>
              </a:lnSpc>
            </a:pPr>
            <a:r>
              <a:rPr lang="en-US" sz="3863">
                <a:solidFill>
                  <a:srgbClr val="FFFDE7"/>
                </a:solidFill>
                <a:latin typeface="Noto Sans Bold"/>
              </a:rPr>
              <a:t> CHƯƠNG 2:</a:t>
            </a:r>
          </a:p>
        </p:txBody>
      </p:sp>
      <p:sp>
        <p:nvSpPr>
          <p:cNvPr id="9" name="TextBox 9"/>
          <p:cNvSpPr txBox="1"/>
          <p:nvPr/>
        </p:nvSpPr>
        <p:spPr>
          <a:xfrm>
            <a:off x="5337484" y="5685562"/>
            <a:ext cx="3155167" cy="624694"/>
          </a:xfrm>
          <a:prstGeom prst="rect">
            <a:avLst/>
          </a:prstGeom>
        </p:spPr>
        <p:txBody>
          <a:bodyPr lIns="0" tIns="0" rIns="0" bIns="0" rtlCol="0" anchor="t">
            <a:spAutoFit/>
          </a:bodyPr>
          <a:lstStyle/>
          <a:p>
            <a:pPr>
              <a:lnSpc>
                <a:spcPts val="5022"/>
              </a:lnSpc>
            </a:pPr>
            <a:r>
              <a:rPr lang="en-US" sz="3863">
                <a:solidFill>
                  <a:srgbClr val="FFFDE7"/>
                </a:solidFill>
                <a:latin typeface="Noto Sans Bold"/>
              </a:rPr>
              <a:t> CHƯƠNG 3:</a:t>
            </a:r>
          </a:p>
        </p:txBody>
      </p:sp>
      <p:sp>
        <p:nvSpPr>
          <p:cNvPr id="10" name="TextBox 5">
            <a:extLst>
              <a:ext uri="{FF2B5EF4-FFF2-40B4-BE49-F238E27FC236}">
                <a16:creationId xmlns:a16="http://schemas.microsoft.com/office/drawing/2014/main" id="{25800B76-A3C9-7709-5BCB-66D57CAC89B9}"/>
              </a:ext>
            </a:extLst>
          </p:cNvPr>
          <p:cNvSpPr txBox="1"/>
          <p:nvPr/>
        </p:nvSpPr>
        <p:spPr>
          <a:xfrm>
            <a:off x="8733013" y="7343413"/>
            <a:ext cx="8491118" cy="624694"/>
          </a:xfrm>
          <a:prstGeom prst="rect">
            <a:avLst/>
          </a:prstGeom>
        </p:spPr>
        <p:txBody>
          <a:bodyPr lIns="0" tIns="0" rIns="0" bIns="0" rtlCol="0" anchor="t">
            <a:spAutoFit/>
          </a:bodyPr>
          <a:lstStyle/>
          <a:p>
            <a:pPr>
              <a:lnSpc>
                <a:spcPts val="5022"/>
              </a:lnSpc>
            </a:pPr>
            <a:r>
              <a:rPr lang="en-US" sz="3863" dirty="0">
                <a:solidFill>
                  <a:srgbClr val="FFFDE7"/>
                </a:solidFill>
                <a:latin typeface="Noto Sans Bold"/>
              </a:rPr>
              <a:t>KẾT LUẬN VÀ HƯỚNG PHÁT TRIỂN </a:t>
            </a:r>
          </a:p>
        </p:txBody>
      </p:sp>
      <p:sp>
        <p:nvSpPr>
          <p:cNvPr id="11" name="TextBox 9">
            <a:extLst>
              <a:ext uri="{FF2B5EF4-FFF2-40B4-BE49-F238E27FC236}">
                <a16:creationId xmlns:a16="http://schemas.microsoft.com/office/drawing/2014/main" id="{F411C4B1-6C58-5B03-3074-9987B36BEF10}"/>
              </a:ext>
            </a:extLst>
          </p:cNvPr>
          <p:cNvSpPr txBox="1"/>
          <p:nvPr/>
        </p:nvSpPr>
        <p:spPr>
          <a:xfrm>
            <a:off x="5302315" y="7343413"/>
            <a:ext cx="3155167" cy="608756"/>
          </a:xfrm>
          <a:prstGeom prst="rect">
            <a:avLst/>
          </a:prstGeom>
        </p:spPr>
        <p:txBody>
          <a:bodyPr lIns="0" tIns="0" rIns="0" bIns="0" rtlCol="0" anchor="t">
            <a:spAutoFit/>
          </a:bodyPr>
          <a:lstStyle/>
          <a:p>
            <a:pPr>
              <a:lnSpc>
                <a:spcPts val="5022"/>
              </a:lnSpc>
            </a:pPr>
            <a:r>
              <a:rPr lang="en-US" sz="3863" dirty="0">
                <a:solidFill>
                  <a:srgbClr val="FFFDE7"/>
                </a:solidFill>
                <a:latin typeface="Noto Sans Bold"/>
              </a:rPr>
              <a:t> CHƯƠNG 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966"/>
        </a:solidFill>
        <a:effectLst/>
      </p:bgPr>
    </p:bg>
    <p:spTree>
      <p:nvGrpSpPr>
        <p:cNvPr id="1" name=""/>
        <p:cNvGrpSpPr/>
        <p:nvPr/>
      </p:nvGrpSpPr>
      <p:grpSpPr>
        <a:xfrm>
          <a:off x="0" y="0"/>
          <a:ext cx="0" cy="0"/>
          <a:chOff x="0" y="0"/>
          <a:chExt cx="0" cy="0"/>
        </a:xfrm>
      </p:grpSpPr>
      <p:grpSp>
        <p:nvGrpSpPr>
          <p:cNvPr id="2" name="Group 2"/>
          <p:cNvGrpSpPr/>
          <p:nvPr/>
        </p:nvGrpSpPr>
        <p:grpSpPr>
          <a:xfrm>
            <a:off x="1264898" y="4153639"/>
            <a:ext cx="7540113" cy="1815744"/>
            <a:chOff x="0" y="0"/>
            <a:chExt cx="10053484" cy="2420992"/>
          </a:xfrm>
        </p:grpSpPr>
        <p:sp>
          <p:nvSpPr>
            <p:cNvPr id="3" name="TextBox 3"/>
            <p:cNvSpPr txBox="1"/>
            <p:nvPr/>
          </p:nvSpPr>
          <p:spPr>
            <a:xfrm>
              <a:off x="0" y="-2381"/>
              <a:ext cx="10053484" cy="1460500"/>
            </a:xfrm>
            <a:prstGeom prst="rect">
              <a:avLst/>
            </a:prstGeom>
          </p:spPr>
          <p:txBody>
            <a:bodyPr lIns="0" tIns="0" rIns="0" bIns="0" rtlCol="0" anchor="t">
              <a:spAutoFit/>
            </a:bodyPr>
            <a:lstStyle/>
            <a:p>
              <a:pPr algn="ctr">
                <a:lnSpc>
                  <a:spcPts val="8640"/>
                </a:lnSpc>
              </a:pPr>
              <a:endParaRPr/>
            </a:p>
          </p:txBody>
        </p:sp>
        <p:sp>
          <p:nvSpPr>
            <p:cNvPr id="4" name="TextBox 4"/>
            <p:cNvSpPr txBox="1"/>
            <p:nvPr/>
          </p:nvSpPr>
          <p:spPr>
            <a:xfrm>
              <a:off x="0" y="1693950"/>
              <a:ext cx="10053484" cy="731308"/>
            </a:xfrm>
            <a:prstGeom prst="rect">
              <a:avLst/>
            </a:prstGeom>
          </p:spPr>
          <p:txBody>
            <a:bodyPr lIns="0" tIns="0" rIns="0" bIns="0" rtlCol="0" anchor="t">
              <a:spAutoFit/>
            </a:bodyPr>
            <a:lstStyle/>
            <a:p>
              <a:pPr algn="ctr">
                <a:lnSpc>
                  <a:spcPts val="4550"/>
                </a:lnSpc>
              </a:pPr>
              <a:endParaRPr/>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3003204" y="2866049"/>
            <a:ext cx="2131749" cy="2131749"/>
          </a:xfrm>
          <a:prstGeom prst="rect">
            <a:avLst/>
          </a:prstGeom>
        </p:spPr>
      </p:pic>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5127551" y="2866049"/>
            <a:ext cx="2131749" cy="2131749"/>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flipV="1">
            <a:off x="13003204" y="4982994"/>
            <a:ext cx="2131749" cy="2131749"/>
          </a:xfrm>
          <a:prstGeom prst="rect">
            <a:avLst/>
          </a:prstGeom>
        </p:spPr>
      </p:pic>
      <p:pic>
        <p:nvPicPr>
          <p:cNvPr id="8" name="Picture 8"/>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flipH="1" flipV="1">
            <a:off x="15127551" y="4982994"/>
            <a:ext cx="2131749" cy="2131749"/>
          </a:xfrm>
          <a:prstGeom prst="rect">
            <a:avLst/>
          </a:prstGeom>
        </p:spPr>
      </p:pic>
      <p:grpSp>
        <p:nvGrpSpPr>
          <p:cNvPr id="9" name="Group 9"/>
          <p:cNvGrpSpPr/>
          <p:nvPr/>
        </p:nvGrpSpPr>
        <p:grpSpPr>
          <a:xfrm>
            <a:off x="14282145" y="1913290"/>
            <a:ext cx="1686430" cy="168643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424"/>
            </a:solidFill>
          </p:spPr>
        </p:sp>
      </p:grpSp>
      <p:pic>
        <p:nvPicPr>
          <p:cNvPr id="11" name="Picture 11"/>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rot="-10800000">
            <a:off x="14069079" y="7114743"/>
            <a:ext cx="2189979" cy="1094990"/>
          </a:xfrm>
          <a:prstGeom prst="rect">
            <a:avLst/>
          </a:prstGeom>
        </p:spPr>
      </p:pic>
      <p:sp>
        <p:nvSpPr>
          <p:cNvPr id="12" name="TextBox 12"/>
          <p:cNvSpPr txBox="1"/>
          <p:nvPr/>
        </p:nvSpPr>
        <p:spPr>
          <a:xfrm>
            <a:off x="1028700" y="4463024"/>
            <a:ext cx="10845478" cy="1130300"/>
          </a:xfrm>
          <a:prstGeom prst="rect">
            <a:avLst/>
          </a:prstGeom>
        </p:spPr>
        <p:txBody>
          <a:bodyPr lIns="0" tIns="0" rIns="0" bIns="0" rtlCol="0" anchor="t">
            <a:spAutoFit/>
          </a:bodyPr>
          <a:lstStyle/>
          <a:p>
            <a:pPr algn="ctr">
              <a:lnSpc>
                <a:spcPts val="9100"/>
              </a:lnSpc>
              <a:spcBef>
                <a:spcPct val="0"/>
              </a:spcBef>
            </a:pPr>
            <a:r>
              <a:rPr lang="en-US" sz="7000">
                <a:solidFill>
                  <a:srgbClr val="393838"/>
                </a:solidFill>
                <a:latin typeface="TT Norms"/>
              </a:rPr>
              <a:t>TỔNG QUAN VỀ PYTHON</a:t>
            </a:r>
          </a:p>
        </p:txBody>
      </p:sp>
      <p:pic>
        <p:nvPicPr>
          <p:cNvPr id="13" name="Picture 13"/>
          <p:cNvPicPr>
            <a:picLocks noChangeAspect="1"/>
          </p:cNvPicPr>
          <p:nvPr/>
        </p:nvPicPr>
        <p:blipFill>
          <a:blip r:embed="rId13"/>
          <a:srcRect/>
          <a:stretch>
            <a:fillRect/>
          </a:stretch>
        </p:blipFill>
        <p:spPr>
          <a:xfrm>
            <a:off x="16974714" y="0"/>
            <a:ext cx="1313286" cy="1313286"/>
          </a:xfrm>
          <a:prstGeom prst="rect">
            <a:avLst/>
          </a:prstGeom>
        </p:spPr>
      </p:pic>
      <p:sp>
        <p:nvSpPr>
          <p:cNvPr id="14" name="TextBox 14"/>
          <p:cNvSpPr txBox="1"/>
          <p:nvPr/>
        </p:nvSpPr>
        <p:spPr>
          <a:xfrm>
            <a:off x="1028699" y="3340839"/>
            <a:ext cx="4256097" cy="812800"/>
          </a:xfrm>
          <a:prstGeom prst="rect">
            <a:avLst/>
          </a:prstGeom>
        </p:spPr>
        <p:txBody>
          <a:bodyPr wrap="square" lIns="0" tIns="0" rIns="0" bIns="0" rtlCol="0" anchor="t">
            <a:spAutoFit/>
          </a:bodyPr>
          <a:lstStyle/>
          <a:p>
            <a:pPr>
              <a:lnSpc>
                <a:spcPts val="6500"/>
              </a:lnSpc>
            </a:pPr>
            <a:r>
              <a:rPr lang="en-US" sz="5000" dirty="0">
                <a:solidFill>
                  <a:srgbClr val="FFFDE7"/>
                </a:solidFill>
                <a:latin typeface="Noto Sans Bold"/>
              </a:rPr>
              <a:t> CHƯƠNG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6838529" y="7802013"/>
            <a:ext cx="2912574" cy="2912574"/>
          </a:xfrm>
          <a:prstGeom prst="rect">
            <a:avLst/>
          </a:prstGeom>
        </p:spPr>
      </p:pic>
      <p:grpSp>
        <p:nvGrpSpPr>
          <p:cNvPr id="3" name="Group 3"/>
          <p:cNvGrpSpPr/>
          <p:nvPr/>
        </p:nvGrpSpPr>
        <p:grpSpPr>
          <a:xfrm>
            <a:off x="-1883874" y="3834789"/>
            <a:ext cx="2912574" cy="2912574"/>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C58A2"/>
            </a:solidFill>
          </p:spPr>
        </p:sp>
      </p:grpSp>
      <p:pic>
        <p:nvPicPr>
          <p:cNvPr id="5" name="Picture 5"/>
          <p:cNvPicPr>
            <a:picLocks noChangeAspect="1"/>
          </p:cNvPicPr>
          <p:nvPr/>
        </p:nvPicPr>
        <p:blipFill>
          <a:blip r:embed="rId5"/>
          <a:srcRect/>
          <a:stretch>
            <a:fillRect/>
          </a:stretch>
        </p:blipFill>
        <p:spPr>
          <a:xfrm>
            <a:off x="16991055" y="0"/>
            <a:ext cx="1313286" cy="1313286"/>
          </a:xfrm>
          <a:prstGeom prst="rect">
            <a:avLst/>
          </a:prstGeom>
        </p:spPr>
      </p:pic>
      <p:pic>
        <p:nvPicPr>
          <p:cNvPr id="6" name="Picture 6"/>
          <p:cNvPicPr>
            <a:picLocks noChangeAspect="1"/>
          </p:cNvPicPr>
          <p:nvPr/>
        </p:nvPicPr>
        <p:blipFill>
          <a:blip r:embed="rId6"/>
          <a:srcRect/>
          <a:stretch>
            <a:fillRect/>
          </a:stretch>
        </p:blipFill>
        <p:spPr>
          <a:xfrm>
            <a:off x="11204001" y="2624361"/>
            <a:ext cx="5436037" cy="5038278"/>
          </a:xfrm>
          <a:prstGeom prst="rect">
            <a:avLst/>
          </a:prstGeom>
        </p:spPr>
      </p:pic>
      <p:sp>
        <p:nvSpPr>
          <p:cNvPr id="7" name="TextBox 7"/>
          <p:cNvSpPr txBox="1"/>
          <p:nvPr/>
        </p:nvSpPr>
        <p:spPr>
          <a:xfrm>
            <a:off x="5721846" y="417195"/>
            <a:ext cx="6844308" cy="1156335"/>
          </a:xfrm>
          <a:prstGeom prst="rect">
            <a:avLst/>
          </a:prstGeom>
        </p:spPr>
        <p:txBody>
          <a:bodyPr lIns="0" tIns="0" rIns="0" bIns="0" rtlCol="0" anchor="t">
            <a:spAutoFit/>
          </a:bodyPr>
          <a:lstStyle/>
          <a:p>
            <a:pPr marL="0" lvl="0" indent="0" algn="ctr">
              <a:lnSpc>
                <a:spcPts val="9360"/>
              </a:lnSpc>
              <a:spcBef>
                <a:spcPct val="0"/>
              </a:spcBef>
            </a:pPr>
            <a:r>
              <a:rPr lang="en-US" sz="7200">
                <a:solidFill>
                  <a:srgbClr val="4D9483"/>
                </a:solidFill>
                <a:latin typeface="TT Norms"/>
              </a:rPr>
              <a:t>PYTHON LÀ GÌ?</a:t>
            </a:r>
          </a:p>
        </p:txBody>
      </p:sp>
      <p:sp>
        <p:nvSpPr>
          <p:cNvPr id="8" name="TextBox 8"/>
          <p:cNvSpPr txBox="1"/>
          <p:nvPr/>
        </p:nvSpPr>
        <p:spPr>
          <a:xfrm>
            <a:off x="1895032" y="2677160"/>
            <a:ext cx="7248968" cy="2466340"/>
          </a:xfrm>
          <a:prstGeom prst="rect">
            <a:avLst/>
          </a:prstGeom>
        </p:spPr>
        <p:txBody>
          <a:bodyPr lIns="0" tIns="0" rIns="0" bIns="0" rtlCol="0" anchor="t">
            <a:spAutoFit/>
          </a:bodyPr>
          <a:lstStyle/>
          <a:p>
            <a:pPr algn="just">
              <a:lnSpc>
                <a:spcPts val="4940"/>
              </a:lnSpc>
            </a:pPr>
            <a:r>
              <a:rPr lang="en-US" sz="3800">
                <a:solidFill>
                  <a:srgbClr val="000000"/>
                </a:solidFill>
                <a:latin typeface="TT Norms"/>
              </a:rPr>
              <a:t> Python là một ngôn ngữ lập trình phổ biến. Nó được tạo ra bởi Guido van Rossum và được phát hành vào năm 1991.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16974714" y="0"/>
            <a:ext cx="1313286" cy="1313286"/>
          </a:xfrm>
          <a:prstGeom prst="rect">
            <a:avLst/>
          </a:prstGeom>
        </p:spPr>
      </p:pic>
      <p:pic>
        <p:nvPicPr>
          <p:cNvPr id="3" name="Picture 3"/>
          <p:cNvPicPr>
            <a:picLocks noChangeAspect="1"/>
          </p:cNvPicPr>
          <p:nvPr/>
        </p:nvPicPr>
        <p:blipFill>
          <a:blip r:embed="rId4"/>
          <a:srcRect/>
          <a:stretch>
            <a:fillRect/>
          </a:stretch>
        </p:blipFill>
        <p:spPr>
          <a:xfrm>
            <a:off x="5627808" y="2225916"/>
            <a:ext cx="7032384" cy="7032384"/>
          </a:xfrm>
          <a:prstGeom prst="rect">
            <a:avLst/>
          </a:prstGeom>
        </p:spPr>
      </p:pic>
      <p:sp>
        <p:nvSpPr>
          <p:cNvPr id="4" name="TextBox 4"/>
          <p:cNvSpPr txBox="1"/>
          <p:nvPr/>
        </p:nvSpPr>
        <p:spPr>
          <a:xfrm>
            <a:off x="3733019" y="417195"/>
            <a:ext cx="10821963" cy="1156335"/>
          </a:xfrm>
          <a:prstGeom prst="rect">
            <a:avLst/>
          </a:prstGeom>
        </p:spPr>
        <p:txBody>
          <a:bodyPr lIns="0" tIns="0" rIns="0" bIns="0" rtlCol="0" anchor="t">
            <a:spAutoFit/>
          </a:bodyPr>
          <a:lstStyle/>
          <a:p>
            <a:pPr marL="0" lvl="0" indent="0" algn="ctr">
              <a:lnSpc>
                <a:spcPts val="9360"/>
              </a:lnSpc>
              <a:spcBef>
                <a:spcPct val="0"/>
              </a:spcBef>
            </a:pPr>
            <a:r>
              <a:rPr lang="en-US" sz="7200">
                <a:solidFill>
                  <a:srgbClr val="4D9483"/>
                </a:solidFill>
                <a:latin typeface="TT Norms"/>
              </a:rPr>
              <a:t>PYTHON CÓ THỂ LÀM GÌ</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966"/>
        </a:solidFill>
        <a:effectLst/>
      </p:bgPr>
    </p:bg>
    <p:spTree>
      <p:nvGrpSpPr>
        <p:cNvPr id="1" name=""/>
        <p:cNvGrpSpPr/>
        <p:nvPr/>
      </p:nvGrpSpPr>
      <p:grpSpPr>
        <a:xfrm>
          <a:off x="0" y="0"/>
          <a:ext cx="0" cy="0"/>
          <a:chOff x="0" y="0"/>
          <a:chExt cx="0" cy="0"/>
        </a:xfrm>
      </p:grpSpPr>
      <p:grpSp>
        <p:nvGrpSpPr>
          <p:cNvPr id="2" name="Group 2"/>
          <p:cNvGrpSpPr/>
          <p:nvPr/>
        </p:nvGrpSpPr>
        <p:grpSpPr>
          <a:xfrm>
            <a:off x="1264898" y="4153639"/>
            <a:ext cx="7540113" cy="1815744"/>
            <a:chOff x="0" y="0"/>
            <a:chExt cx="10053484" cy="2420992"/>
          </a:xfrm>
        </p:grpSpPr>
        <p:sp>
          <p:nvSpPr>
            <p:cNvPr id="3" name="TextBox 3"/>
            <p:cNvSpPr txBox="1"/>
            <p:nvPr/>
          </p:nvSpPr>
          <p:spPr>
            <a:xfrm>
              <a:off x="0" y="-2381"/>
              <a:ext cx="10053484" cy="1460500"/>
            </a:xfrm>
            <a:prstGeom prst="rect">
              <a:avLst/>
            </a:prstGeom>
          </p:spPr>
          <p:txBody>
            <a:bodyPr lIns="0" tIns="0" rIns="0" bIns="0" rtlCol="0" anchor="t">
              <a:spAutoFit/>
            </a:bodyPr>
            <a:lstStyle/>
            <a:p>
              <a:pPr algn="ctr">
                <a:lnSpc>
                  <a:spcPts val="8640"/>
                </a:lnSpc>
              </a:pPr>
              <a:endParaRPr/>
            </a:p>
          </p:txBody>
        </p:sp>
        <p:sp>
          <p:nvSpPr>
            <p:cNvPr id="4" name="TextBox 4"/>
            <p:cNvSpPr txBox="1"/>
            <p:nvPr/>
          </p:nvSpPr>
          <p:spPr>
            <a:xfrm>
              <a:off x="0" y="1693950"/>
              <a:ext cx="10053484" cy="731308"/>
            </a:xfrm>
            <a:prstGeom prst="rect">
              <a:avLst/>
            </a:prstGeom>
          </p:spPr>
          <p:txBody>
            <a:bodyPr lIns="0" tIns="0" rIns="0" bIns="0" rtlCol="0" anchor="t">
              <a:spAutoFit/>
            </a:bodyPr>
            <a:lstStyle/>
            <a:p>
              <a:pPr algn="ctr">
                <a:lnSpc>
                  <a:spcPts val="4550"/>
                </a:lnSpc>
              </a:pPr>
              <a:endParaRPr/>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3003204" y="2866049"/>
            <a:ext cx="2131749" cy="2131749"/>
          </a:xfrm>
          <a:prstGeom prst="rect">
            <a:avLst/>
          </a:prstGeom>
        </p:spPr>
      </p:pic>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5127551" y="2866049"/>
            <a:ext cx="2131749" cy="2131749"/>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flipV="1">
            <a:off x="13003204" y="4982994"/>
            <a:ext cx="2131749" cy="2131749"/>
          </a:xfrm>
          <a:prstGeom prst="rect">
            <a:avLst/>
          </a:prstGeom>
        </p:spPr>
      </p:pic>
      <p:pic>
        <p:nvPicPr>
          <p:cNvPr id="8" name="Picture 8"/>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flipH="1" flipV="1">
            <a:off x="15127551" y="4982994"/>
            <a:ext cx="2131749" cy="2131749"/>
          </a:xfrm>
          <a:prstGeom prst="rect">
            <a:avLst/>
          </a:prstGeom>
        </p:spPr>
      </p:pic>
      <p:grpSp>
        <p:nvGrpSpPr>
          <p:cNvPr id="9" name="Group 9"/>
          <p:cNvGrpSpPr/>
          <p:nvPr/>
        </p:nvGrpSpPr>
        <p:grpSpPr>
          <a:xfrm>
            <a:off x="14282145" y="1913290"/>
            <a:ext cx="1686430" cy="168643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424"/>
            </a:solidFill>
          </p:spPr>
        </p:sp>
      </p:grpSp>
      <p:pic>
        <p:nvPicPr>
          <p:cNvPr id="11" name="Picture 11"/>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rot="-10800000">
            <a:off x="14069079" y="7114743"/>
            <a:ext cx="2189979" cy="1094990"/>
          </a:xfrm>
          <a:prstGeom prst="rect">
            <a:avLst/>
          </a:prstGeom>
        </p:spPr>
      </p:pic>
      <p:sp>
        <p:nvSpPr>
          <p:cNvPr id="12" name="TextBox 12"/>
          <p:cNvSpPr txBox="1"/>
          <p:nvPr/>
        </p:nvSpPr>
        <p:spPr>
          <a:xfrm>
            <a:off x="873137" y="4463024"/>
            <a:ext cx="11156603" cy="1130300"/>
          </a:xfrm>
          <a:prstGeom prst="rect">
            <a:avLst/>
          </a:prstGeom>
        </p:spPr>
        <p:txBody>
          <a:bodyPr lIns="0" tIns="0" rIns="0" bIns="0" rtlCol="0" anchor="t">
            <a:spAutoFit/>
          </a:bodyPr>
          <a:lstStyle/>
          <a:p>
            <a:pPr algn="ctr">
              <a:lnSpc>
                <a:spcPts val="9100"/>
              </a:lnSpc>
              <a:spcBef>
                <a:spcPct val="0"/>
              </a:spcBef>
            </a:pPr>
            <a:r>
              <a:rPr lang="en-US" sz="7000">
                <a:solidFill>
                  <a:srgbClr val="393838"/>
                </a:solidFill>
                <a:latin typeface="TT Norms"/>
              </a:rPr>
              <a:t>TỔNG QUAN VỀ TABLEAU</a:t>
            </a:r>
          </a:p>
        </p:txBody>
      </p:sp>
      <p:pic>
        <p:nvPicPr>
          <p:cNvPr id="13" name="Picture 13"/>
          <p:cNvPicPr>
            <a:picLocks noChangeAspect="1"/>
          </p:cNvPicPr>
          <p:nvPr/>
        </p:nvPicPr>
        <p:blipFill>
          <a:blip r:embed="rId13"/>
          <a:srcRect/>
          <a:stretch>
            <a:fillRect/>
          </a:stretch>
        </p:blipFill>
        <p:spPr>
          <a:xfrm>
            <a:off x="16974714" y="0"/>
            <a:ext cx="1313286" cy="1313286"/>
          </a:xfrm>
          <a:prstGeom prst="rect">
            <a:avLst/>
          </a:prstGeom>
        </p:spPr>
      </p:pic>
      <p:sp>
        <p:nvSpPr>
          <p:cNvPr id="14" name="TextBox 14"/>
          <p:cNvSpPr txBox="1"/>
          <p:nvPr/>
        </p:nvSpPr>
        <p:spPr>
          <a:xfrm>
            <a:off x="1028700" y="3340839"/>
            <a:ext cx="4686300" cy="812800"/>
          </a:xfrm>
          <a:prstGeom prst="rect">
            <a:avLst/>
          </a:prstGeom>
        </p:spPr>
        <p:txBody>
          <a:bodyPr wrap="square" lIns="0" tIns="0" rIns="0" bIns="0" rtlCol="0" anchor="t">
            <a:spAutoFit/>
          </a:bodyPr>
          <a:lstStyle/>
          <a:p>
            <a:pPr>
              <a:lnSpc>
                <a:spcPts val="6500"/>
              </a:lnSpc>
            </a:pPr>
            <a:r>
              <a:rPr lang="en-US" sz="5000" dirty="0">
                <a:solidFill>
                  <a:srgbClr val="FFFDE7"/>
                </a:solidFill>
                <a:latin typeface="Noto Sans Bold"/>
              </a:rPr>
              <a:t> CHƯƠNG 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16974714" y="0"/>
            <a:ext cx="1313286" cy="1313286"/>
          </a:xfrm>
          <a:prstGeom prst="rect">
            <a:avLst/>
          </a:prstGeom>
        </p:spPr>
      </p:pic>
      <p:pic>
        <p:nvPicPr>
          <p:cNvPr id="3" name="Picture 3"/>
          <p:cNvPicPr>
            <a:picLocks noChangeAspect="1"/>
          </p:cNvPicPr>
          <p:nvPr/>
        </p:nvPicPr>
        <p:blipFill>
          <a:blip r:embed="rId4"/>
          <a:srcRect/>
          <a:stretch>
            <a:fillRect/>
          </a:stretch>
        </p:blipFill>
        <p:spPr>
          <a:xfrm>
            <a:off x="13108624" y="3068162"/>
            <a:ext cx="4150676" cy="4150676"/>
          </a:xfrm>
          <a:prstGeom prst="rect">
            <a:avLst/>
          </a:prstGeom>
        </p:spPr>
      </p:pic>
      <p:sp>
        <p:nvSpPr>
          <p:cNvPr id="4" name="TextBox 4"/>
          <p:cNvSpPr txBox="1"/>
          <p:nvPr/>
        </p:nvSpPr>
        <p:spPr>
          <a:xfrm>
            <a:off x="1259334" y="4510405"/>
            <a:ext cx="9085014" cy="1228090"/>
          </a:xfrm>
          <a:prstGeom prst="rect">
            <a:avLst/>
          </a:prstGeom>
        </p:spPr>
        <p:txBody>
          <a:bodyPr lIns="0" tIns="0" rIns="0" bIns="0" rtlCol="0" anchor="t">
            <a:spAutoFit/>
          </a:bodyPr>
          <a:lstStyle/>
          <a:p>
            <a:pPr marL="0" lvl="0" indent="0" algn="just">
              <a:lnSpc>
                <a:spcPts val="4940"/>
              </a:lnSpc>
              <a:spcBef>
                <a:spcPct val="0"/>
              </a:spcBef>
            </a:pPr>
            <a:r>
              <a:rPr lang="en-US" sz="3800" u="none">
                <a:solidFill>
                  <a:srgbClr val="000000"/>
                </a:solidFill>
                <a:latin typeface="TT Norms"/>
              </a:rPr>
              <a:t>Tableau là phần mềm hỗ trợ phân tích và trực quan hóa dữ liệu(Data Visualization)</a:t>
            </a:r>
          </a:p>
        </p:txBody>
      </p:sp>
      <p:sp>
        <p:nvSpPr>
          <p:cNvPr id="5" name="TextBox 5"/>
          <p:cNvSpPr txBox="1"/>
          <p:nvPr/>
        </p:nvSpPr>
        <p:spPr>
          <a:xfrm>
            <a:off x="5801841" y="417195"/>
            <a:ext cx="6684318" cy="1156335"/>
          </a:xfrm>
          <a:prstGeom prst="rect">
            <a:avLst/>
          </a:prstGeom>
        </p:spPr>
        <p:txBody>
          <a:bodyPr lIns="0" tIns="0" rIns="0" bIns="0" rtlCol="0" anchor="t">
            <a:spAutoFit/>
          </a:bodyPr>
          <a:lstStyle/>
          <a:p>
            <a:pPr marL="0" lvl="0" indent="0" algn="ctr">
              <a:lnSpc>
                <a:spcPts val="9360"/>
              </a:lnSpc>
              <a:spcBef>
                <a:spcPct val="0"/>
              </a:spcBef>
            </a:pPr>
            <a:r>
              <a:rPr lang="en-US" sz="7200">
                <a:solidFill>
                  <a:srgbClr val="4D9483"/>
                </a:solidFill>
                <a:latin typeface="TT Norms"/>
              </a:rPr>
              <a:t>TABLEAU LÀ GI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D9483"/>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6974714" y="0"/>
            <a:ext cx="1313286" cy="1313286"/>
          </a:xfrm>
          <a:prstGeom prst="rect">
            <a:avLst/>
          </a:prstGeom>
        </p:spPr>
      </p:pic>
      <p:grpSp>
        <p:nvGrpSpPr>
          <p:cNvPr id="3" name="Group 3"/>
          <p:cNvGrpSpPr/>
          <p:nvPr/>
        </p:nvGrpSpPr>
        <p:grpSpPr>
          <a:xfrm>
            <a:off x="1264898" y="4153639"/>
            <a:ext cx="7540113" cy="1815744"/>
            <a:chOff x="0" y="0"/>
            <a:chExt cx="10053484" cy="2420992"/>
          </a:xfrm>
        </p:grpSpPr>
        <p:sp>
          <p:nvSpPr>
            <p:cNvPr id="4" name="TextBox 4"/>
            <p:cNvSpPr txBox="1"/>
            <p:nvPr/>
          </p:nvSpPr>
          <p:spPr>
            <a:xfrm>
              <a:off x="0" y="-2381"/>
              <a:ext cx="10053484" cy="1460500"/>
            </a:xfrm>
            <a:prstGeom prst="rect">
              <a:avLst/>
            </a:prstGeom>
          </p:spPr>
          <p:txBody>
            <a:bodyPr lIns="0" tIns="0" rIns="0" bIns="0" rtlCol="0" anchor="t">
              <a:spAutoFit/>
            </a:bodyPr>
            <a:lstStyle/>
            <a:p>
              <a:pPr algn="ctr">
                <a:lnSpc>
                  <a:spcPts val="8640"/>
                </a:lnSpc>
              </a:pPr>
              <a:endParaRPr/>
            </a:p>
          </p:txBody>
        </p:sp>
        <p:sp>
          <p:nvSpPr>
            <p:cNvPr id="5" name="TextBox 5"/>
            <p:cNvSpPr txBox="1"/>
            <p:nvPr/>
          </p:nvSpPr>
          <p:spPr>
            <a:xfrm>
              <a:off x="0" y="1693950"/>
              <a:ext cx="10053484" cy="731308"/>
            </a:xfrm>
            <a:prstGeom prst="rect">
              <a:avLst/>
            </a:prstGeom>
          </p:spPr>
          <p:txBody>
            <a:bodyPr lIns="0" tIns="0" rIns="0" bIns="0" rtlCol="0" anchor="t">
              <a:spAutoFit/>
            </a:bodyPr>
            <a:lstStyle/>
            <a:p>
              <a:pPr algn="ctr">
                <a:lnSpc>
                  <a:spcPts val="4550"/>
                </a:lnSpc>
              </a:pPr>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3003204" y="2866049"/>
            <a:ext cx="2131749" cy="2131749"/>
          </a:xfrm>
          <a:prstGeom prst="rect">
            <a:avLst/>
          </a:prstGeom>
        </p:spPr>
      </p:pic>
      <p:pic>
        <p:nvPicPr>
          <p:cNvPr id="7" name="Picture 7"/>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5127551" y="2866049"/>
            <a:ext cx="2131749" cy="2131749"/>
          </a:xfrm>
          <a:prstGeom prst="rect">
            <a:avLst/>
          </a:prstGeom>
        </p:spPr>
      </p:pic>
      <p:pic>
        <p:nvPicPr>
          <p:cNvPr id="8" name="Picture 8"/>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flipV="1">
            <a:off x="13003204" y="4982994"/>
            <a:ext cx="2131749" cy="2131749"/>
          </a:xfrm>
          <a:prstGeom prst="rect">
            <a:avLst/>
          </a:prstGeom>
        </p:spPr>
      </p:pic>
      <p:pic>
        <p:nvPicPr>
          <p:cNvPr id="9" name="Picture 9"/>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flipH="1" flipV="1">
            <a:off x="15127551" y="4982994"/>
            <a:ext cx="2131749" cy="2131749"/>
          </a:xfrm>
          <a:prstGeom prst="rect">
            <a:avLst/>
          </a:prstGeom>
        </p:spPr>
      </p:pic>
      <p:grpSp>
        <p:nvGrpSpPr>
          <p:cNvPr id="10" name="Group 10"/>
          <p:cNvGrpSpPr/>
          <p:nvPr/>
        </p:nvGrpSpPr>
        <p:grpSpPr>
          <a:xfrm>
            <a:off x="14282145" y="1913290"/>
            <a:ext cx="1686430" cy="168643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424"/>
            </a:solidFill>
          </p:spPr>
        </p:sp>
      </p:grpSp>
      <p:pic>
        <p:nvPicPr>
          <p:cNvPr id="12" name="Picture 12"/>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rot="-10800000">
            <a:off x="14069079" y="7114743"/>
            <a:ext cx="2189979" cy="1094990"/>
          </a:xfrm>
          <a:prstGeom prst="rect">
            <a:avLst/>
          </a:prstGeom>
        </p:spPr>
      </p:pic>
      <p:sp>
        <p:nvSpPr>
          <p:cNvPr id="13" name="TextBox 13"/>
          <p:cNvSpPr txBox="1"/>
          <p:nvPr/>
        </p:nvSpPr>
        <p:spPr>
          <a:xfrm>
            <a:off x="1028700" y="4463024"/>
            <a:ext cx="10850398" cy="3146887"/>
          </a:xfrm>
          <a:prstGeom prst="rect">
            <a:avLst/>
          </a:prstGeom>
        </p:spPr>
        <p:txBody>
          <a:bodyPr wrap="square" lIns="0" tIns="0" rIns="0" bIns="0" rtlCol="0" anchor="t">
            <a:spAutoFit/>
          </a:bodyPr>
          <a:lstStyle/>
          <a:p>
            <a:pPr>
              <a:lnSpc>
                <a:spcPct val="150000"/>
              </a:lnSpc>
            </a:pPr>
            <a:r>
              <a:rPr lang="en-US" sz="7200" dirty="0">
                <a:solidFill>
                  <a:srgbClr val="FFFDE7"/>
                </a:solidFill>
                <a:latin typeface="Noto Sans Bold"/>
              </a:rPr>
              <a:t>TRIỂN KHAI PHÂN TÍCH DỮ LIỆU</a:t>
            </a:r>
          </a:p>
        </p:txBody>
      </p:sp>
      <p:sp>
        <p:nvSpPr>
          <p:cNvPr id="14" name="TextBox 14"/>
          <p:cNvSpPr txBox="1"/>
          <p:nvPr/>
        </p:nvSpPr>
        <p:spPr>
          <a:xfrm>
            <a:off x="1028700" y="3340839"/>
            <a:ext cx="4457700" cy="812800"/>
          </a:xfrm>
          <a:prstGeom prst="rect">
            <a:avLst/>
          </a:prstGeom>
        </p:spPr>
        <p:txBody>
          <a:bodyPr wrap="square" lIns="0" tIns="0" rIns="0" bIns="0" rtlCol="0" anchor="t">
            <a:spAutoFit/>
          </a:bodyPr>
          <a:lstStyle/>
          <a:p>
            <a:pPr>
              <a:lnSpc>
                <a:spcPts val="6500"/>
              </a:lnSpc>
            </a:pPr>
            <a:r>
              <a:rPr lang="en-US" sz="5000" dirty="0">
                <a:solidFill>
                  <a:srgbClr val="FFFDE7"/>
                </a:solidFill>
                <a:latin typeface="Noto Sans Bold"/>
              </a:rPr>
              <a:t> CHƯƠNG 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6974714" y="0"/>
            <a:ext cx="1313286" cy="1313286"/>
          </a:xfrm>
          <a:prstGeom prst="rect">
            <a:avLst/>
          </a:prstGeom>
        </p:spPr>
      </p:pic>
      <p:pic>
        <p:nvPicPr>
          <p:cNvPr id="3" name="Picture 3"/>
          <p:cNvPicPr>
            <a:picLocks noChangeAspect="1"/>
          </p:cNvPicPr>
          <p:nvPr/>
        </p:nvPicPr>
        <p:blipFill>
          <a:blip r:embed="rId3">
            <a:alphaModFix amt="51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V="1">
            <a:off x="-2304519" y="-123559"/>
            <a:ext cx="4609037" cy="2304519"/>
          </a:xfrm>
          <a:prstGeom prst="rect">
            <a:avLst/>
          </a:prstGeom>
        </p:spPr>
      </p:pic>
      <p:sp>
        <p:nvSpPr>
          <p:cNvPr id="4" name="TextBox 4"/>
          <p:cNvSpPr txBox="1"/>
          <p:nvPr/>
        </p:nvSpPr>
        <p:spPr>
          <a:xfrm>
            <a:off x="4750296" y="589968"/>
            <a:ext cx="8787408" cy="1156335"/>
          </a:xfrm>
          <a:prstGeom prst="rect">
            <a:avLst/>
          </a:prstGeom>
        </p:spPr>
        <p:txBody>
          <a:bodyPr lIns="0" tIns="0" rIns="0" bIns="0" rtlCol="0" anchor="t">
            <a:spAutoFit/>
          </a:bodyPr>
          <a:lstStyle/>
          <a:p>
            <a:pPr marL="0" lvl="0" indent="0" algn="ctr">
              <a:lnSpc>
                <a:spcPts val="9360"/>
              </a:lnSpc>
              <a:spcBef>
                <a:spcPct val="0"/>
              </a:spcBef>
            </a:pPr>
            <a:r>
              <a:rPr lang="en-US" sz="7200" dirty="0">
                <a:solidFill>
                  <a:srgbClr val="4D9483"/>
                </a:solidFill>
                <a:latin typeface="TT Norms"/>
              </a:rPr>
              <a:t>GIỚI THIỆU DỮ LIỆU</a:t>
            </a:r>
          </a:p>
        </p:txBody>
      </p:sp>
      <p:pic>
        <p:nvPicPr>
          <p:cNvPr id="5" name="Picture 4">
            <a:extLst>
              <a:ext uri="{FF2B5EF4-FFF2-40B4-BE49-F238E27FC236}">
                <a16:creationId xmlns:a16="http://schemas.microsoft.com/office/drawing/2014/main" id="{7D516A9B-4D61-7486-517F-C46379842B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44503" y="3429000"/>
            <a:ext cx="9398994" cy="6473466"/>
          </a:xfrm>
          <a:prstGeom prst="rect">
            <a:avLst/>
          </a:prstGeom>
        </p:spPr>
      </p:pic>
      <p:sp>
        <p:nvSpPr>
          <p:cNvPr id="7" name="TextBox 6">
            <a:extLst>
              <a:ext uri="{FF2B5EF4-FFF2-40B4-BE49-F238E27FC236}">
                <a16:creationId xmlns:a16="http://schemas.microsoft.com/office/drawing/2014/main" id="{EB4EE9F7-B7B9-EA52-2840-0AC5632E0C12}"/>
              </a:ext>
            </a:extLst>
          </p:cNvPr>
          <p:cNvSpPr txBox="1"/>
          <p:nvPr/>
        </p:nvSpPr>
        <p:spPr>
          <a:xfrm>
            <a:off x="4444503" y="1938848"/>
            <a:ext cx="10296938" cy="1490152"/>
          </a:xfrm>
          <a:prstGeom prst="rect">
            <a:avLst/>
          </a:prstGeom>
          <a:noFill/>
        </p:spPr>
        <p:txBody>
          <a:bodyPr wrap="square">
            <a:spAutoFit/>
          </a:bodyPr>
          <a:lstStyle/>
          <a:p>
            <a:pPr>
              <a:lnSpc>
                <a:spcPct val="150000"/>
              </a:lnSpc>
            </a:pPr>
            <a:r>
              <a:rPr lang="vi-VN" sz="3200" dirty="0">
                <a:effectLst/>
                <a:ea typeface="Times New Roman" panose="02020603050405020304" pitchFamily="18" charset="0"/>
              </a:rPr>
              <a:t>Thông tin khách hàng</a:t>
            </a:r>
          </a:p>
          <a:p>
            <a:pPr>
              <a:lnSpc>
                <a:spcPct val="150000"/>
              </a:lnSpc>
            </a:pPr>
            <a:r>
              <a:rPr lang="vi-VN" sz="3200" dirty="0"/>
              <a:t>929 hàng và 7 cột </a:t>
            </a:r>
            <a:endParaRPr lang="en-VN" sz="3200" dirty="0"/>
          </a:p>
        </p:txBody>
      </p:sp>
    </p:spTree>
    <p:extLst>
      <p:ext uri="{BB962C8B-B14F-4D97-AF65-F5344CB8AC3E}">
        <p14:creationId xmlns:p14="http://schemas.microsoft.com/office/powerpoint/2010/main" val="116344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1083</Words>
  <Application>Microsoft Macintosh PowerPoint</Application>
  <PresentationFormat>Custom</PresentationFormat>
  <Paragraphs>129</Paragraphs>
  <Slides>16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TT Norms Bold</vt:lpstr>
      <vt:lpstr>Times New Roman</vt:lpstr>
      <vt:lpstr>Noto Sans Bold</vt:lpstr>
      <vt:lpstr>Calibri</vt:lpstr>
      <vt:lpstr>TT Norms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Vàng Xanh lá và Xanh dương Hình học Hiện đại Hội thảo về sức khỏe tinh thần Hội thảo trực tuyến Bản thuyết trình Keynote</dc:title>
  <cp:lastModifiedBy>Thu Thanh</cp:lastModifiedBy>
  <cp:revision>6</cp:revision>
  <dcterms:created xsi:type="dcterms:W3CDTF">2006-08-16T00:00:00Z</dcterms:created>
  <dcterms:modified xsi:type="dcterms:W3CDTF">2022-08-16T07:24:53Z</dcterms:modified>
  <dc:identifier>DAFCIfuPGFQ</dc:identifier>
</cp:coreProperties>
</file>