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drawings/drawing5.xml" ContentType="application/vnd.openxmlformats-officedocument.drawingml.chartshape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6.xml" ContentType="application/vnd.openxmlformats-officedocument.drawingml.chart+xml"/>
  <Override PartName="/ppt/theme/themeOverride6.xml" ContentType="application/vnd.openxmlformats-officedocument.themeOverride+xml"/>
  <Override PartName="/ppt/drawings/drawing6.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7.xml" ContentType="application/vnd.openxmlformats-officedocument.drawingml.chart+xml"/>
  <Override PartName="/ppt/theme/themeOverride7.xml" ContentType="application/vnd.openxmlformats-officedocument.themeOverride+xml"/>
  <Override PartName="/ppt/drawings/drawing7.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8.xml" ContentType="application/vnd.openxmlformats-officedocument.drawingml.chart+xml"/>
  <Override PartName="/ppt/theme/themeOverride8.xml" ContentType="application/vnd.openxmlformats-officedocument.themeOverride+xml"/>
  <Override PartName="/ppt/drawings/drawing8.xml" ContentType="application/vnd.openxmlformats-officedocument.drawingml.chartshape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rts/chart9.xml" ContentType="application/vnd.openxmlformats-officedocument.drawingml.chart+xml"/>
  <Override PartName="/ppt/theme/themeOverride9.xml" ContentType="application/vnd.openxmlformats-officedocument.themeOverride+xml"/>
  <Override PartName="/ppt/drawings/drawing9.xml" ContentType="application/vnd.openxmlformats-officedocument.drawingml.chartshape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rts/chart10.xml" ContentType="application/vnd.openxmlformats-officedocument.drawingml.chart+xml"/>
  <Override PartName="/ppt/theme/themeOverride10.xml" ContentType="application/vnd.openxmlformats-officedocument.themeOverride+xml"/>
  <Override PartName="/ppt/drawings/drawing10.xml" ContentType="application/vnd.openxmlformats-officedocument.drawingml.chartshape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rts/chart11.xml" ContentType="application/vnd.openxmlformats-officedocument.drawingml.chart+xml"/>
  <Override PartName="/ppt/theme/themeOverride11.xml" ContentType="application/vnd.openxmlformats-officedocument.themeOverride+xml"/>
  <Override PartName="/ppt/drawings/drawing11.xml" ContentType="application/vnd.openxmlformats-officedocument.drawingml.chartshape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12.xml" ContentType="application/vnd.openxmlformats-officedocument.drawingml.chart+xml"/>
  <Override PartName="/ppt/theme/themeOverride12.xml" ContentType="application/vnd.openxmlformats-officedocument.themeOverride+xml"/>
  <Override PartName="/ppt/drawings/drawing12.xml" ContentType="application/vnd.openxmlformats-officedocument.drawingml.chartshape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rts/chart13.xml" ContentType="application/vnd.openxmlformats-officedocument.drawingml.chart+xml"/>
  <Override PartName="/ppt/theme/themeOverride13.xml" ContentType="application/vnd.openxmlformats-officedocument.themeOverride+xml"/>
  <Override PartName="/ppt/drawings/drawing13.xml" ContentType="application/vnd.openxmlformats-officedocument.drawingml.chartshapes+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rts/chart14.xml" ContentType="application/vnd.openxmlformats-officedocument.drawingml.chart+xml"/>
  <Override PartName="/ppt/theme/themeOverride14.xml" ContentType="application/vnd.openxmlformats-officedocument.themeOverride+xml"/>
  <Override PartName="/ppt/drawings/drawing14.xml" ContentType="application/vnd.openxmlformats-officedocument.drawingml.chartshapes+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2"/>
  </p:notesMasterIdLst>
  <p:handoutMasterIdLst>
    <p:handoutMasterId r:id="rId93"/>
  </p:handoutMasterIdLst>
  <p:sldIdLst>
    <p:sldId id="850" r:id="rId5"/>
    <p:sldId id="812" r:id="rId6"/>
    <p:sldId id="851" r:id="rId7"/>
    <p:sldId id="934" r:id="rId8"/>
    <p:sldId id="799" r:id="rId9"/>
    <p:sldId id="853" r:id="rId10"/>
    <p:sldId id="854" r:id="rId11"/>
    <p:sldId id="971" r:id="rId12"/>
    <p:sldId id="972" r:id="rId13"/>
    <p:sldId id="973" r:id="rId14"/>
    <p:sldId id="974" r:id="rId15"/>
    <p:sldId id="975" r:id="rId16"/>
    <p:sldId id="976" r:id="rId17"/>
    <p:sldId id="855" r:id="rId18"/>
    <p:sldId id="952" r:id="rId19"/>
    <p:sldId id="953" r:id="rId20"/>
    <p:sldId id="954" r:id="rId21"/>
    <p:sldId id="955" r:id="rId22"/>
    <p:sldId id="956" r:id="rId23"/>
    <p:sldId id="861" r:id="rId24"/>
    <p:sldId id="862" r:id="rId25"/>
    <p:sldId id="936" r:id="rId26"/>
    <p:sldId id="864" r:id="rId27"/>
    <p:sldId id="865" r:id="rId28"/>
    <p:sldId id="866" r:id="rId29"/>
    <p:sldId id="1011" r:id="rId30"/>
    <p:sldId id="978" r:id="rId31"/>
    <p:sldId id="979" r:id="rId32"/>
    <p:sldId id="980" r:id="rId33"/>
    <p:sldId id="981" r:id="rId34"/>
    <p:sldId id="982" r:id="rId35"/>
    <p:sldId id="867" r:id="rId36"/>
    <p:sldId id="868" r:id="rId37"/>
    <p:sldId id="937" r:id="rId38"/>
    <p:sldId id="870" r:id="rId39"/>
    <p:sldId id="871" r:id="rId40"/>
    <p:sldId id="872" r:id="rId41"/>
    <p:sldId id="983" r:id="rId42"/>
    <p:sldId id="984" r:id="rId43"/>
    <p:sldId id="985" r:id="rId44"/>
    <p:sldId id="986" r:id="rId45"/>
    <p:sldId id="987" r:id="rId46"/>
    <p:sldId id="988" r:id="rId47"/>
    <p:sldId id="989" r:id="rId48"/>
    <p:sldId id="990" r:id="rId49"/>
    <p:sldId id="991" r:id="rId50"/>
    <p:sldId id="992" r:id="rId51"/>
    <p:sldId id="993" r:id="rId52"/>
    <p:sldId id="994" r:id="rId53"/>
    <p:sldId id="879" r:id="rId54"/>
    <p:sldId id="880" r:id="rId55"/>
    <p:sldId id="939" r:id="rId56"/>
    <p:sldId id="882" r:id="rId57"/>
    <p:sldId id="883" r:id="rId58"/>
    <p:sldId id="884" r:id="rId59"/>
    <p:sldId id="999" r:id="rId60"/>
    <p:sldId id="1000" r:id="rId61"/>
    <p:sldId id="1001" r:id="rId62"/>
    <p:sldId id="1002" r:id="rId63"/>
    <p:sldId id="1003" r:id="rId64"/>
    <p:sldId id="1004" r:id="rId65"/>
    <p:sldId id="885" r:id="rId66"/>
    <p:sldId id="886" r:id="rId67"/>
    <p:sldId id="940" r:id="rId68"/>
    <p:sldId id="888" r:id="rId69"/>
    <p:sldId id="889" r:id="rId70"/>
    <p:sldId id="890" r:id="rId71"/>
    <p:sldId id="891" r:id="rId72"/>
    <p:sldId id="1005" r:id="rId73"/>
    <p:sldId id="995" r:id="rId74"/>
    <p:sldId id="1007" r:id="rId75"/>
    <p:sldId id="1008" r:id="rId76"/>
    <p:sldId id="1009" r:id="rId77"/>
    <p:sldId id="1010" r:id="rId78"/>
    <p:sldId id="897" r:id="rId79"/>
    <p:sldId id="898" r:id="rId80"/>
    <p:sldId id="942" r:id="rId81"/>
    <p:sldId id="900" r:id="rId82"/>
    <p:sldId id="901" r:id="rId83"/>
    <p:sldId id="963" r:id="rId84"/>
    <p:sldId id="964" r:id="rId85"/>
    <p:sldId id="909" r:id="rId86"/>
    <p:sldId id="910" r:id="rId87"/>
    <p:sldId id="944" r:id="rId88"/>
    <p:sldId id="912" r:id="rId89"/>
    <p:sldId id="913" r:id="rId90"/>
    <p:sldId id="914" r:id="rId91"/>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1pPr>
    <a:lvl2pPr marL="4572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2pPr>
    <a:lvl3pPr marL="9144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3pPr>
    <a:lvl4pPr marL="13716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4pPr>
    <a:lvl5pPr marL="1828800" algn="l" defTabSz="457200" rtl="0" fontAlgn="base">
      <a:spcBef>
        <a:spcPct val="0"/>
      </a:spcBef>
      <a:spcAft>
        <a:spcPct val="0"/>
      </a:spcAft>
      <a:defRPr kern="1200">
        <a:solidFill>
          <a:schemeClr val="tx1"/>
        </a:solidFill>
        <a:latin typeface="Arial" pitchFamily="34" charset="0"/>
        <a:ea typeface="ＭＳ Ｐゴシック"/>
        <a:cs typeface="ＭＳ Ｐゴシック"/>
      </a:defRPr>
    </a:lvl5pPr>
    <a:lvl6pPr marL="2286000" algn="l" defTabSz="914400" rtl="0" eaLnBrk="1" latinLnBrk="0" hangingPunct="1">
      <a:defRPr kern="1200">
        <a:solidFill>
          <a:schemeClr val="tx1"/>
        </a:solidFill>
        <a:latin typeface="Arial" pitchFamily="34" charset="0"/>
        <a:ea typeface="ＭＳ Ｐゴシック"/>
        <a:cs typeface="ＭＳ Ｐゴシック"/>
      </a:defRPr>
    </a:lvl6pPr>
    <a:lvl7pPr marL="2743200" algn="l" defTabSz="914400" rtl="0" eaLnBrk="1" latinLnBrk="0" hangingPunct="1">
      <a:defRPr kern="1200">
        <a:solidFill>
          <a:schemeClr val="tx1"/>
        </a:solidFill>
        <a:latin typeface="Arial" pitchFamily="34" charset="0"/>
        <a:ea typeface="ＭＳ Ｐゴシック"/>
        <a:cs typeface="ＭＳ Ｐゴシック"/>
      </a:defRPr>
    </a:lvl7pPr>
    <a:lvl8pPr marL="3200400" algn="l" defTabSz="914400" rtl="0" eaLnBrk="1" latinLnBrk="0" hangingPunct="1">
      <a:defRPr kern="1200">
        <a:solidFill>
          <a:schemeClr val="tx1"/>
        </a:solidFill>
        <a:latin typeface="Arial" pitchFamily="34" charset="0"/>
        <a:ea typeface="ＭＳ Ｐゴシック"/>
        <a:cs typeface="ＭＳ Ｐゴシック"/>
      </a:defRPr>
    </a:lvl8pPr>
    <a:lvl9pPr marL="3657600" algn="l" defTabSz="914400" rtl="0" eaLnBrk="1" latinLnBrk="0" hangingPunct="1">
      <a:defRPr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4319">
          <p15:clr>
            <a:srgbClr val="A4A3A4"/>
          </p15:clr>
        </p15:guide>
        <p15:guide id="2" orient="horz">
          <p15:clr>
            <a:srgbClr val="A4A3A4"/>
          </p15:clr>
        </p15:guide>
        <p15:guide id="3" orient="horz" pos="2693">
          <p15:clr>
            <a:srgbClr val="A4A3A4"/>
          </p15:clr>
        </p15:guide>
        <p15:guide id="4" orient="horz" pos="702">
          <p15:clr>
            <a:srgbClr val="A4A3A4"/>
          </p15:clr>
        </p15:guide>
        <p15:guide id="5" pos="5517">
          <p15:clr>
            <a:srgbClr val="A4A3A4"/>
          </p15:clr>
        </p15:guide>
        <p15:guide id="6" pos="3263">
          <p15:clr>
            <a:srgbClr val="A4A3A4"/>
          </p15:clr>
        </p15:guide>
        <p15:guide id="7" pos="211">
          <p15:clr>
            <a:srgbClr val="A4A3A4"/>
          </p15:clr>
        </p15:guide>
      </p15:sldGuideLst>
    </p:ext>
    <p:ext uri="{2D200454-40CA-4A62-9FC3-DE9A4176ACB9}">
      <p15:notesGuideLst xmlns:p15="http://schemas.microsoft.com/office/powerpoint/2012/main">
        <p15:guide id="1" orient="horz">
          <p15:clr>
            <a:srgbClr val="A4A3A4"/>
          </p15:clr>
        </p15:guide>
        <p15:guide id="2" pos="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hael Derby" initials="MRD" lastIdx="9" clrIdx="0"/>
  <p:cmAuthor id="1" name="jjonkman" initials="jmj" lastIdx="1" clrIdx="1"/>
  <p:cmAuthor id="2" name="Jonkman, Jason" initials="JJ"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C14"/>
    <a:srgbClr val="50565C"/>
    <a:srgbClr val="FF8181"/>
    <a:srgbClr val="000000"/>
    <a:srgbClr val="9999FF"/>
    <a:srgbClr val="CC99FF"/>
    <a:srgbClr val="DDDDDD"/>
    <a:srgbClr val="E7EBEE"/>
    <a:srgbClr val="EAEAEA"/>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33" autoAdjust="0"/>
    <p:restoredTop sz="93038" autoAdjust="0"/>
  </p:normalViewPr>
  <p:slideViewPr>
    <p:cSldViewPr snapToGrid="0">
      <p:cViewPr varScale="1">
        <p:scale>
          <a:sx n="128" d="100"/>
          <a:sy n="128" d="100"/>
        </p:scale>
        <p:origin x="176" y="192"/>
      </p:cViewPr>
      <p:guideLst>
        <p:guide orient="horz" pos="4319"/>
        <p:guide orient="horz"/>
        <p:guide orient="horz" pos="2693"/>
        <p:guide orient="horz" pos="702"/>
        <p:guide pos="5517"/>
        <p:guide pos="3263"/>
        <p:guide pos="211"/>
      </p:guideLst>
    </p:cSldViewPr>
  </p:slideViewPr>
  <p:notesTextViewPr>
    <p:cViewPr>
      <p:scale>
        <a:sx n="100" d="100"/>
        <a:sy n="100" d="100"/>
      </p:scale>
      <p:origin x="0" y="0"/>
    </p:cViewPr>
  </p:notesTextViewPr>
  <p:sorterViewPr>
    <p:cViewPr>
      <p:scale>
        <a:sx n="100" d="100"/>
        <a:sy n="100" d="100"/>
      </p:scale>
      <p:origin x="0" y="-5568"/>
    </p:cViewPr>
  </p:sorterViewPr>
  <p:notesViewPr>
    <p:cSldViewPr snapToGrid="0">
      <p:cViewPr>
        <p:scale>
          <a:sx n="100" d="100"/>
          <a:sy n="100" d="100"/>
        </p:scale>
        <p:origin x="3420" y="-126"/>
      </p:cViewPr>
      <p:guideLst>
        <p:guide orient="horz"/>
        <p:guide pos="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handoutMaster" Target="handoutMasters/handoutMaster1.xml"/><Relationship Id="rId9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3" Type="http://schemas.openxmlformats.org/officeDocument/2006/relationships/chartUserShapes" Target="../drawings/drawing11.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3" Type="http://schemas.openxmlformats.org/officeDocument/2006/relationships/chartUserShapes" Target="../drawings/drawing12.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3" Type="http://schemas.openxmlformats.org/officeDocument/2006/relationships/chartUserShapes" Target="../drawings/drawing13.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14.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14.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oleObject" Target="https://sp2013.nrel.gov/sites/NWTC/wind/DOE%20Quarterly%20Reporting/NREL_Wind_FY19_Q4_Fin.report.xlsx"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FY19 Q1</c:v>
                </c:pt>
                <c:pt idx="2">
                  <c:v>FY19 Q2</c:v>
                </c:pt>
                <c:pt idx="3">
                  <c:v>FY19 Q3</c:v>
                </c:pt>
                <c:pt idx="4">
                  <c:v>FY19 Q4</c:v>
                </c:pt>
              </c:strCache>
            </c:strRef>
          </c:cat>
          <c:val>
            <c:numRef>
              <c:f>'1.3 - Atmosphere to Electrons'!$K$2:$K$6</c:f>
              <c:numCache>
                <c:formatCode>_("$"* #,##0_);_("$"* \(#,##0\);_("$"* "-"_);_(@_)</c:formatCode>
                <c:ptCount val="5"/>
                <c:pt idx="0">
                  <c:v>50152</c:v>
                </c:pt>
                <c:pt idx="1">
                  <c:v>15869</c:v>
                </c:pt>
                <c:pt idx="2">
                  <c:v>5480</c:v>
                </c:pt>
                <c:pt idx="3">
                  <c:v>408</c:v>
                </c:pt>
                <c:pt idx="4">
                  <c:v>390</c:v>
                </c:pt>
              </c:numCache>
            </c:numRef>
          </c:val>
          <c:extLst>
            <c:ext xmlns:c16="http://schemas.microsoft.com/office/drawing/2014/chart" uri="{C3380CC4-5D6E-409C-BE32-E72D297353CC}">
              <c16:uniqueId val="{00000000-3305-440E-8842-A9005C995827}"/>
            </c:ext>
          </c:extLst>
        </c:ser>
        <c:dLbls>
          <c:showLegendKey val="0"/>
          <c:showVal val="0"/>
          <c:showCatName val="0"/>
          <c:showSerName val="0"/>
          <c:showPercent val="0"/>
          <c:showBubbleSize val="0"/>
        </c:dLbls>
        <c:gapWidth val="150"/>
        <c:axId val="1487030384"/>
        <c:axId val="1487124224"/>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FY19 Q1</c:v>
                </c:pt>
                <c:pt idx="2">
                  <c:v>FY19 Q2</c:v>
                </c:pt>
                <c:pt idx="3">
                  <c:v>FY19 Q3</c:v>
                </c:pt>
                <c:pt idx="4">
                  <c:v>FY19 Q4</c:v>
                </c:pt>
              </c:strCache>
            </c:strRef>
          </c:cat>
          <c:val>
            <c:numRef>
              <c:f>'1.3 - Atmosphere to Electrons'!$M$2:$M$6</c:f>
              <c:numCache>
                <c:formatCode>_("$"* #,##0_);_("$"* \(#,##0\);_("$"* "-"_);_(@_)</c:formatCode>
                <c:ptCount val="5"/>
                <c:pt idx="0">
                  <c:v>265152</c:v>
                </c:pt>
                <c:pt idx="1">
                  <c:v>265152</c:v>
                </c:pt>
                <c:pt idx="2">
                  <c:v>265152</c:v>
                </c:pt>
                <c:pt idx="3">
                  <c:v>50152</c:v>
                </c:pt>
                <c:pt idx="4">
                  <c:v>50152</c:v>
                </c:pt>
              </c:numCache>
            </c:numRef>
          </c:val>
          <c:smooth val="0"/>
          <c:extLst>
            <c:ext xmlns:c16="http://schemas.microsoft.com/office/drawing/2014/chart" uri="{C3380CC4-5D6E-409C-BE32-E72D297353CC}">
              <c16:uniqueId val="{00000001-3305-440E-8842-A9005C995827}"/>
            </c:ext>
          </c:extLst>
        </c:ser>
        <c:ser>
          <c:idx val="5"/>
          <c:order val="1"/>
          <c:tx>
            <c:strRef>
              <c:f>'1.3 - Atmosphere to Electrons'!$N$1</c:f>
              <c:strCache>
                <c:ptCount val="1"/>
                <c:pt idx="0">
                  <c:v>FY19 Funding Received (Cum.)</c:v>
                </c:pt>
              </c:strCache>
            </c:strRef>
          </c:tx>
          <c:cat>
            <c:strRef>
              <c:f>'1.3 - Atmosphere to Electrons'!$B$2:$B$6</c:f>
              <c:strCache>
                <c:ptCount val="5"/>
                <c:pt idx="0">
                  <c:v>0</c:v>
                </c:pt>
                <c:pt idx="1">
                  <c:v>FY19 Q1</c:v>
                </c:pt>
                <c:pt idx="2">
                  <c:v>FY19 Q2</c:v>
                </c:pt>
                <c:pt idx="3">
                  <c:v>FY19 Q3</c:v>
                </c:pt>
                <c:pt idx="4">
                  <c:v>FY19 Q4</c:v>
                </c:pt>
              </c:strCache>
            </c:strRef>
          </c:cat>
          <c:val>
            <c:numRef>
              <c:f>'1.3 - Atmosphere to Electrons'!$N$2:$N$6</c:f>
              <c:numCache>
                <c:formatCode>_("$"* #,##0_);_("$"* \(#,##0\);_("$"* "-"_);_(@_)</c:formatCode>
                <c:ptCount val="5"/>
                <c:pt idx="0">
                  <c:v>50152</c:v>
                </c:pt>
                <c:pt idx="1">
                  <c:v>50152</c:v>
                </c:pt>
                <c:pt idx="2">
                  <c:v>50152</c:v>
                </c:pt>
                <c:pt idx="3">
                  <c:v>50152</c:v>
                </c:pt>
                <c:pt idx="4">
                  <c:v>50152</c:v>
                </c:pt>
              </c:numCache>
            </c:numRef>
          </c:val>
          <c:smooth val="0"/>
          <c:extLst>
            <c:ext xmlns:c16="http://schemas.microsoft.com/office/drawing/2014/chart" uri="{C3380CC4-5D6E-409C-BE32-E72D297353CC}">
              <c16:uniqueId val="{00000002-3305-440E-8842-A9005C995827}"/>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Electrons'!$O$2:$O$6</c:f>
              <c:numCache>
                <c:formatCode>_("$"* #,##0_);_("$"* \(#,##0\);_("$"* "-"_);_(@_)</c:formatCode>
                <c:ptCount val="5"/>
                <c:pt idx="0">
                  <c:v>0</c:v>
                </c:pt>
                <c:pt idx="1">
                  <c:v>40016</c:v>
                </c:pt>
                <c:pt idx="2">
                  <c:v>50152</c:v>
                </c:pt>
                <c:pt idx="3">
                  <c:v>50152</c:v>
                </c:pt>
                <c:pt idx="4">
                  <c:v>50152</c:v>
                </c:pt>
              </c:numCache>
            </c:numRef>
          </c:val>
          <c:smooth val="0"/>
          <c:extLst>
            <c:ext xmlns:c16="http://schemas.microsoft.com/office/drawing/2014/chart" uri="{C3380CC4-5D6E-409C-BE32-E72D297353CC}">
              <c16:uniqueId val="{00000003-3305-440E-8842-A9005C995827}"/>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Electrons'!$P$2:$P$6</c:f>
              <c:numCache>
                <c:formatCode>_("$"* #,##0_);_("$"* \(#,##0\);_("$"* "-"_);_(@_)</c:formatCode>
                <c:ptCount val="5"/>
                <c:pt idx="0">
                  <c:v>0</c:v>
                </c:pt>
                <c:pt idx="1">
                  <c:v>34191</c:v>
                </c:pt>
                <c:pt idx="2">
                  <c:v>44580</c:v>
                </c:pt>
                <c:pt idx="3">
                  <c:v>49652</c:v>
                </c:pt>
                <c:pt idx="4">
                  <c:v>49670</c:v>
                </c:pt>
              </c:numCache>
            </c:numRef>
          </c:val>
          <c:smooth val="0"/>
          <c:extLst>
            <c:ext xmlns:c16="http://schemas.microsoft.com/office/drawing/2014/chart" uri="{C3380CC4-5D6E-409C-BE32-E72D297353CC}">
              <c16:uniqueId val="{00000004-3305-440E-8842-A9005C995827}"/>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FY19 Q1</c:v>
                </c:pt>
                <c:pt idx="2">
                  <c:v>FY19 Q2</c:v>
                </c:pt>
                <c:pt idx="3">
                  <c:v>FY19 Q3</c:v>
                </c:pt>
                <c:pt idx="4">
                  <c:v>FY19 Q4</c:v>
                </c:pt>
              </c:strCache>
            </c:strRef>
          </c:cat>
          <c:val>
            <c:numRef>
              <c:f>'1.3 - Atmosphere to Electrons'!$Q$2:$Q$6</c:f>
              <c:numCache>
                <c:formatCode>_("$"* #,##0_);_("$"* \(#,##0\);_("$"* "-"_);_(@_)</c:formatCode>
                <c:ptCount val="5"/>
                <c:pt idx="0">
                  <c:v>0</c:v>
                </c:pt>
                <c:pt idx="1">
                  <c:v>34283</c:v>
                </c:pt>
                <c:pt idx="2">
                  <c:v>44672</c:v>
                </c:pt>
                <c:pt idx="3">
                  <c:v>49744</c:v>
                </c:pt>
                <c:pt idx="4">
                  <c:v>49762</c:v>
                </c:pt>
              </c:numCache>
            </c:numRef>
          </c:val>
          <c:smooth val="0"/>
          <c:extLst>
            <c:ext xmlns:c16="http://schemas.microsoft.com/office/drawing/2014/chart" uri="{C3380CC4-5D6E-409C-BE32-E72D297353CC}">
              <c16:uniqueId val="{00000005-3305-440E-8842-A9005C995827}"/>
            </c:ext>
          </c:extLst>
        </c:ser>
        <c:dLbls>
          <c:showLegendKey val="0"/>
          <c:showVal val="0"/>
          <c:showCatName val="0"/>
          <c:showSerName val="0"/>
          <c:showPercent val="0"/>
          <c:showBubbleSize val="0"/>
        </c:dLbls>
        <c:marker val="1"/>
        <c:smooth val="0"/>
        <c:axId val="1487030384"/>
        <c:axId val="1487124224"/>
      </c:lineChart>
      <c:catAx>
        <c:axId val="1487030384"/>
        <c:scaling>
          <c:orientation val="minMax"/>
        </c:scaling>
        <c:delete val="0"/>
        <c:axPos val="b"/>
        <c:numFmt formatCode="General" sourceLinked="0"/>
        <c:majorTickMark val="out"/>
        <c:minorTickMark val="none"/>
        <c:tickLblPos val="nextTo"/>
        <c:crossAx val="1487124224"/>
        <c:crosses val="autoZero"/>
        <c:auto val="1"/>
        <c:lblAlgn val="ctr"/>
        <c:lblOffset val="100"/>
        <c:noMultiLvlLbl val="0"/>
      </c:catAx>
      <c:valAx>
        <c:axId val="1487124224"/>
        <c:scaling>
          <c:orientation val="minMax"/>
        </c:scaling>
        <c:delete val="0"/>
        <c:axPos val="l"/>
        <c:majorGridlines/>
        <c:numFmt formatCode="_(&quot;$&quot;* #,##0_);_(&quot;$&quot;* \(#,##0\);_(&quot;$&quot;* &quot;-&quot;_);_(@_)" sourceLinked="1"/>
        <c:majorTickMark val="out"/>
        <c:minorTickMark val="none"/>
        <c:tickLblPos val="nextTo"/>
        <c:crossAx val="1487030384"/>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Electrons'!$K$80:$K$84</c:f>
              <c:numCache>
                <c:formatCode>_("$"* #,##0_);_("$"* \(#,##0\);_("$"* "-"_);_(@_)</c:formatCode>
                <c:ptCount val="5"/>
                <c:pt idx="0">
                  <c:v>0</c:v>
                </c:pt>
                <c:pt idx="1">
                  <c:v>0</c:v>
                </c:pt>
                <c:pt idx="2">
                  <c:v>0</c:v>
                </c:pt>
                <c:pt idx="3">
                  <c:v>0</c:v>
                </c:pt>
                <c:pt idx="4">
                  <c:v>250000</c:v>
                </c:pt>
              </c:numCache>
            </c:numRef>
          </c:val>
          <c:extLst>
            <c:ext xmlns:c16="http://schemas.microsoft.com/office/drawing/2014/chart" uri="{C3380CC4-5D6E-409C-BE32-E72D297353CC}">
              <c16:uniqueId val="{00000000-1D70-4630-9A79-8C8AA54C0976}"/>
            </c:ext>
          </c:extLst>
        </c:ser>
        <c:dLbls>
          <c:showLegendKey val="0"/>
          <c:showVal val="0"/>
          <c:showCatName val="0"/>
          <c:showSerName val="0"/>
          <c:showPercent val="0"/>
          <c:showBubbleSize val="0"/>
        </c:dLbls>
        <c:gapWidth val="150"/>
        <c:axId val="223311656"/>
        <c:axId val="174061248"/>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Electrons'!$M$80:$M$84</c:f>
              <c:numCache>
                <c:formatCode>_("$"* #,##0_);_("$"* \(#,##0\);_("$"* "-"_);_(@_)</c:formatCode>
                <c:ptCount val="5"/>
                <c:pt idx="0">
                  <c:v>0</c:v>
                </c:pt>
                <c:pt idx="1">
                  <c:v>0</c:v>
                </c:pt>
                <c:pt idx="2">
                  <c:v>0</c:v>
                </c:pt>
                <c:pt idx="3">
                  <c:v>0</c:v>
                </c:pt>
                <c:pt idx="4">
                  <c:v>250000</c:v>
                </c:pt>
              </c:numCache>
            </c:numRef>
          </c:val>
          <c:smooth val="0"/>
          <c:extLst>
            <c:ext xmlns:c16="http://schemas.microsoft.com/office/drawing/2014/chart" uri="{C3380CC4-5D6E-409C-BE32-E72D297353CC}">
              <c16:uniqueId val="{00000001-1D70-4630-9A79-8C8AA54C0976}"/>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Electrons'!$N$80:$N$84</c:f>
              <c:numCache>
                <c:formatCode>_("$"* #,##0_);_("$"* \(#,##0\);_("$"* "-"_);_(@_)</c:formatCode>
                <c:ptCount val="5"/>
                <c:pt idx="0">
                  <c:v>0</c:v>
                </c:pt>
                <c:pt idx="1">
                  <c:v>#N/A</c:v>
                </c:pt>
                <c:pt idx="2">
                  <c:v>#N/A</c:v>
                </c:pt>
                <c:pt idx="3">
                  <c:v>#N/A</c:v>
                </c:pt>
                <c:pt idx="4">
                  <c:v>250000</c:v>
                </c:pt>
              </c:numCache>
            </c:numRef>
          </c:val>
          <c:smooth val="0"/>
          <c:extLst>
            <c:ext xmlns:c16="http://schemas.microsoft.com/office/drawing/2014/chart" uri="{C3380CC4-5D6E-409C-BE32-E72D297353CC}">
              <c16:uniqueId val="{00000002-1D70-4630-9A79-8C8AA54C0976}"/>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Electrons'!$O$80:$O$84</c:f>
              <c:numCache>
                <c:formatCode>_("$"* #,##0_);_("$"* \(#,##0\);_("$"* "-"_);_(@_)</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3-1D70-4630-9A79-8C8AA54C0976}"/>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Electrons'!$P$80:$P$84</c:f>
              <c:numCache>
                <c:formatCode>_("$"* #,##0_);_("$"* \(#,##0\);_("$"* "-"_);_(@_)</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4-1D70-4630-9A79-8C8AA54C0976}"/>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Electrons'!$Q$80:$Q$84</c:f>
              <c:numCache>
                <c:formatCode>_("$"* #,##0_);_("$"* \(#,##0\);_("$"* "-"_);_(@_)</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5-1D70-4630-9A79-8C8AA54C0976}"/>
            </c:ext>
          </c:extLst>
        </c:ser>
        <c:dLbls>
          <c:showLegendKey val="0"/>
          <c:showVal val="0"/>
          <c:showCatName val="0"/>
          <c:showSerName val="0"/>
          <c:showPercent val="0"/>
          <c:showBubbleSize val="0"/>
        </c:dLbls>
        <c:marker val="1"/>
        <c:smooth val="0"/>
        <c:axId val="223311656"/>
        <c:axId val="174061248"/>
      </c:lineChart>
      <c:catAx>
        <c:axId val="223311656"/>
        <c:scaling>
          <c:orientation val="minMax"/>
        </c:scaling>
        <c:delete val="0"/>
        <c:axPos val="b"/>
        <c:numFmt formatCode="General" sourceLinked="0"/>
        <c:majorTickMark val="out"/>
        <c:minorTickMark val="none"/>
        <c:tickLblPos val="nextTo"/>
        <c:crossAx val="174061248"/>
        <c:crosses val="autoZero"/>
        <c:auto val="1"/>
        <c:lblAlgn val="ctr"/>
        <c:lblOffset val="100"/>
        <c:noMultiLvlLbl val="0"/>
      </c:catAx>
      <c:valAx>
        <c:axId val="174061248"/>
        <c:scaling>
          <c:orientation val="minMax"/>
        </c:scaling>
        <c:delete val="0"/>
        <c:axPos val="l"/>
        <c:majorGridlines/>
        <c:numFmt formatCode="_(&quot;$&quot;* #,##0_);_(&quot;$&quot;* \(#,##0\);_(&quot;$&quot;* &quot;-&quot;_);_(@_)" sourceLinked="1"/>
        <c:majorTickMark val="out"/>
        <c:minorTickMark val="none"/>
        <c:tickLblPos val="nextTo"/>
        <c:crossAx val="22331165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Electrons'!$K$32:$K$36</c:f>
              <c:numCache>
                <c:formatCode>_("$"* #,##0_);_("$"* \(#,##0\);_("$"* "-"_);_(@_)</c:formatCode>
                <c:ptCount val="5"/>
                <c:pt idx="0">
                  <c:v>355162</c:v>
                </c:pt>
                <c:pt idx="1">
                  <c:v>312121</c:v>
                </c:pt>
                <c:pt idx="2">
                  <c:v>339623</c:v>
                </c:pt>
                <c:pt idx="3">
                  <c:v>311047</c:v>
                </c:pt>
                <c:pt idx="4">
                  <c:v>240501</c:v>
                </c:pt>
              </c:numCache>
            </c:numRef>
          </c:val>
          <c:extLst>
            <c:ext xmlns:c16="http://schemas.microsoft.com/office/drawing/2014/chart" uri="{C3380CC4-5D6E-409C-BE32-E72D297353CC}">
              <c16:uniqueId val="{00000000-8842-4EA7-B54E-C07ED2E2E5C7}"/>
            </c:ext>
          </c:extLst>
        </c:ser>
        <c:dLbls>
          <c:showLegendKey val="0"/>
          <c:showVal val="0"/>
          <c:showCatName val="0"/>
          <c:showSerName val="0"/>
          <c:showPercent val="0"/>
          <c:showBubbleSize val="0"/>
        </c:dLbls>
        <c:gapWidth val="150"/>
        <c:axId val="1490760080"/>
        <c:axId val="1490768784"/>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Electrons'!$M$32:$M$36</c:f>
              <c:numCache>
                <c:formatCode>_("$"* #,##0_);_("$"* \(#,##0\);_("$"* "-"_);_(@_)</c:formatCode>
                <c:ptCount val="5"/>
                <c:pt idx="0">
                  <c:v>1135162</c:v>
                </c:pt>
                <c:pt idx="1">
                  <c:v>1135162</c:v>
                </c:pt>
                <c:pt idx="2">
                  <c:v>1135162</c:v>
                </c:pt>
                <c:pt idx="3">
                  <c:v>1135162</c:v>
                </c:pt>
                <c:pt idx="4">
                  <c:v>1135162</c:v>
                </c:pt>
              </c:numCache>
            </c:numRef>
          </c:val>
          <c:smooth val="0"/>
          <c:extLst>
            <c:ext xmlns:c16="http://schemas.microsoft.com/office/drawing/2014/chart" uri="{C3380CC4-5D6E-409C-BE32-E72D297353CC}">
              <c16:uniqueId val="{00000001-8842-4EA7-B54E-C07ED2E2E5C7}"/>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Electrons'!$N$32:$N$36</c:f>
              <c:numCache>
                <c:formatCode>_("$"* #,##0_);_("$"* \(#,##0\);_("$"* "-"_);_(@_)</c:formatCode>
                <c:ptCount val="5"/>
                <c:pt idx="0">
                  <c:v>355162</c:v>
                </c:pt>
                <c:pt idx="1">
                  <c:v>510565</c:v>
                </c:pt>
                <c:pt idx="2">
                  <c:v>745162</c:v>
                </c:pt>
                <c:pt idx="3">
                  <c:v>940162</c:v>
                </c:pt>
                <c:pt idx="4">
                  <c:v>1135162</c:v>
                </c:pt>
              </c:numCache>
            </c:numRef>
          </c:val>
          <c:smooth val="0"/>
          <c:extLst>
            <c:ext xmlns:c16="http://schemas.microsoft.com/office/drawing/2014/chart" uri="{C3380CC4-5D6E-409C-BE32-E72D297353CC}">
              <c16:uniqueId val="{00000002-8842-4EA7-B54E-C07ED2E2E5C7}"/>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Electrons'!$O$32:$O$36</c:f>
              <c:numCache>
                <c:formatCode>_("$"* #,##0_);_("$"* \(#,##0\);_("$"* "-"_);_(@_)</c:formatCode>
                <c:ptCount val="5"/>
                <c:pt idx="0">
                  <c:v>0</c:v>
                </c:pt>
                <c:pt idx="1">
                  <c:v>162907</c:v>
                </c:pt>
                <c:pt idx="2">
                  <c:v>411497</c:v>
                </c:pt>
                <c:pt idx="3">
                  <c:v>621735</c:v>
                </c:pt>
                <c:pt idx="4">
                  <c:v>899818</c:v>
                </c:pt>
              </c:numCache>
            </c:numRef>
          </c:val>
          <c:smooth val="0"/>
          <c:extLst>
            <c:ext xmlns:c16="http://schemas.microsoft.com/office/drawing/2014/chart" uri="{C3380CC4-5D6E-409C-BE32-E72D297353CC}">
              <c16:uniqueId val="{00000003-8842-4EA7-B54E-C07ED2E2E5C7}"/>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Electrons'!$P$32:$P$36</c:f>
              <c:numCache>
                <c:formatCode>_("$"* #,##0_);_("$"* \(#,##0\);_("$"* "-"_);_(@_)</c:formatCode>
                <c:ptCount val="5"/>
                <c:pt idx="0">
                  <c:v>0</c:v>
                </c:pt>
                <c:pt idx="1">
                  <c:v>167603</c:v>
                </c:pt>
                <c:pt idx="2">
                  <c:v>329549</c:v>
                </c:pt>
                <c:pt idx="3">
                  <c:v>606148</c:v>
                </c:pt>
                <c:pt idx="4">
                  <c:v>866483</c:v>
                </c:pt>
              </c:numCache>
            </c:numRef>
          </c:val>
          <c:smooth val="0"/>
          <c:extLst>
            <c:ext xmlns:c16="http://schemas.microsoft.com/office/drawing/2014/chart" uri="{C3380CC4-5D6E-409C-BE32-E72D297353CC}">
              <c16:uniqueId val="{00000004-8842-4EA7-B54E-C07ED2E2E5C7}"/>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Electrons'!$Q$32:$Q$36</c:f>
              <c:numCache>
                <c:formatCode>_("$"* #,##0_);_("$"* \(#,##0\);_("$"* "-"_);_(@_)</c:formatCode>
                <c:ptCount val="5"/>
                <c:pt idx="0">
                  <c:v>0</c:v>
                </c:pt>
                <c:pt idx="1">
                  <c:v>198444</c:v>
                </c:pt>
                <c:pt idx="2">
                  <c:v>405539</c:v>
                </c:pt>
                <c:pt idx="3">
                  <c:v>629115</c:v>
                </c:pt>
                <c:pt idx="4">
                  <c:v>894661</c:v>
                </c:pt>
              </c:numCache>
            </c:numRef>
          </c:val>
          <c:smooth val="0"/>
          <c:extLst>
            <c:ext xmlns:c16="http://schemas.microsoft.com/office/drawing/2014/chart" uri="{C3380CC4-5D6E-409C-BE32-E72D297353CC}">
              <c16:uniqueId val="{00000005-8842-4EA7-B54E-C07ED2E2E5C7}"/>
            </c:ext>
          </c:extLst>
        </c:ser>
        <c:dLbls>
          <c:showLegendKey val="0"/>
          <c:showVal val="0"/>
          <c:showCatName val="0"/>
          <c:showSerName val="0"/>
          <c:showPercent val="0"/>
          <c:showBubbleSize val="0"/>
        </c:dLbls>
        <c:marker val="1"/>
        <c:smooth val="0"/>
        <c:axId val="1490760080"/>
        <c:axId val="1490768784"/>
      </c:lineChart>
      <c:catAx>
        <c:axId val="1490760080"/>
        <c:scaling>
          <c:orientation val="minMax"/>
        </c:scaling>
        <c:delete val="0"/>
        <c:axPos val="b"/>
        <c:numFmt formatCode="General" sourceLinked="0"/>
        <c:majorTickMark val="out"/>
        <c:minorTickMark val="none"/>
        <c:tickLblPos val="nextTo"/>
        <c:crossAx val="1490768784"/>
        <c:crosses val="autoZero"/>
        <c:auto val="1"/>
        <c:lblAlgn val="ctr"/>
        <c:lblOffset val="100"/>
        <c:noMultiLvlLbl val="0"/>
      </c:catAx>
      <c:valAx>
        <c:axId val="1490768784"/>
        <c:scaling>
          <c:orientation val="minMax"/>
        </c:scaling>
        <c:delete val="0"/>
        <c:axPos val="l"/>
        <c:majorGridlines/>
        <c:numFmt formatCode="_(&quot;$&quot;* #,##0_);_(&quot;$&quot;* \(#,##0\);_(&quot;$&quot;* &quot;-&quot;_);_(@_)" sourceLinked="1"/>
        <c:majorTickMark val="out"/>
        <c:minorTickMark val="none"/>
        <c:tickLblPos val="nextTo"/>
        <c:crossAx val="1490760080"/>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FY19 Q1</c:v>
                </c:pt>
                <c:pt idx="2">
                  <c:v>FY19 Q2</c:v>
                </c:pt>
                <c:pt idx="3">
                  <c:v>FY19 Q3</c:v>
                </c:pt>
                <c:pt idx="4">
                  <c:v>FY19 Q4</c:v>
                </c:pt>
              </c:strCache>
            </c:strRef>
          </c:cat>
          <c:val>
            <c:numRef>
              <c:f>'1.3 - Atmosphere to Electrons'!$K$38:$K$42</c:f>
              <c:numCache>
                <c:formatCode>_("$"* #,##0_);_("$"* \(#,##0\);_("$"* "-"_);_(@_)</c:formatCode>
                <c:ptCount val="5"/>
                <c:pt idx="0">
                  <c:v>177938</c:v>
                </c:pt>
                <c:pt idx="1">
                  <c:v>136163</c:v>
                </c:pt>
                <c:pt idx="2">
                  <c:v>173244</c:v>
                </c:pt>
                <c:pt idx="3">
                  <c:v>185913</c:v>
                </c:pt>
                <c:pt idx="4">
                  <c:v>213174</c:v>
                </c:pt>
              </c:numCache>
            </c:numRef>
          </c:val>
          <c:extLst>
            <c:ext xmlns:c16="http://schemas.microsoft.com/office/drawing/2014/chart" uri="{C3380CC4-5D6E-409C-BE32-E72D297353CC}">
              <c16:uniqueId val="{00000000-5F05-4AB6-9207-5489BEC58A04}"/>
            </c:ext>
          </c:extLst>
        </c:ser>
        <c:dLbls>
          <c:showLegendKey val="0"/>
          <c:showVal val="0"/>
          <c:showCatName val="0"/>
          <c:showSerName val="0"/>
          <c:showPercent val="0"/>
          <c:showBubbleSize val="0"/>
        </c:dLbls>
        <c:gapWidth val="150"/>
        <c:axId val="1490761712"/>
        <c:axId val="1490764432"/>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FY19 Q1</c:v>
                </c:pt>
                <c:pt idx="2">
                  <c:v>FY19 Q2</c:v>
                </c:pt>
                <c:pt idx="3">
                  <c:v>FY19 Q3</c:v>
                </c:pt>
                <c:pt idx="4">
                  <c:v>FY19 Q4</c:v>
                </c:pt>
              </c:strCache>
            </c:strRef>
          </c:cat>
          <c:val>
            <c:numRef>
              <c:f>'1.3 - Atmosphere to Electrons'!$M$38:$M$42</c:f>
              <c:numCache>
                <c:formatCode>_("$"* #,##0_);_("$"* \(#,##0\);_("$"* "-"_);_(@_)</c:formatCode>
                <c:ptCount val="5"/>
                <c:pt idx="0">
                  <c:v>607938</c:v>
                </c:pt>
                <c:pt idx="1">
                  <c:v>607938</c:v>
                </c:pt>
                <c:pt idx="2">
                  <c:v>607938</c:v>
                </c:pt>
                <c:pt idx="3">
                  <c:v>607938</c:v>
                </c:pt>
                <c:pt idx="4">
                  <c:v>607938</c:v>
                </c:pt>
              </c:numCache>
            </c:numRef>
          </c:val>
          <c:smooth val="0"/>
          <c:extLst>
            <c:ext xmlns:c16="http://schemas.microsoft.com/office/drawing/2014/chart" uri="{C3380CC4-5D6E-409C-BE32-E72D297353CC}">
              <c16:uniqueId val="{00000001-5F05-4AB6-9207-5489BEC58A04}"/>
            </c:ext>
          </c:extLst>
        </c:ser>
        <c:ser>
          <c:idx val="5"/>
          <c:order val="1"/>
          <c:tx>
            <c:strRef>
              <c:f>'1.3 - Atmosphere to Electrons'!$N$1</c:f>
              <c:strCache>
                <c:ptCount val="1"/>
                <c:pt idx="0">
                  <c:v>FY19 Funding Received (Cum.)</c:v>
                </c:pt>
              </c:strCache>
            </c:strRef>
          </c:tx>
          <c:cat>
            <c:strRef>
              <c:f>'1.3 - Atmosphere to Electrons'!$B$2:$B$6</c:f>
              <c:strCache>
                <c:ptCount val="5"/>
                <c:pt idx="0">
                  <c:v>0</c:v>
                </c:pt>
                <c:pt idx="1">
                  <c:v>FY19 Q1</c:v>
                </c:pt>
                <c:pt idx="2">
                  <c:v>FY19 Q2</c:v>
                </c:pt>
                <c:pt idx="3">
                  <c:v>FY19 Q3</c:v>
                </c:pt>
                <c:pt idx="4">
                  <c:v>FY19 Q4</c:v>
                </c:pt>
              </c:strCache>
            </c:strRef>
          </c:cat>
          <c:val>
            <c:numRef>
              <c:f>'1.3 - Atmosphere to Electrons'!$N$38:$N$42</c:f>
              <c:numCache>
                <c:formatCode>_("$"* #,##0_);_("$"* \(#,##0\);_("$"* "-"_);_(@_)</c:formatCode>
                <c:ptCount val="5"/>
                <c:pt idx="0">
                  <c:v>177938</c:v>
                </c:pt>
                <c:pt idx="1">
                  <c:v>263608</c:v>
                </c:pt>
                <c:pt idx="2">
                  <c:v>392936</c:v>
                </c:pt>
                <c:pt idx="3">
                  <c:v>500438</c:v>
                </c:pt>
                <c:pt idx="4">
                  <c:v>607938</c:v>
                </c:pt>
              </c:numCache>
            </c:numRef>
          </c:val>
          <c:smooth val="0"/>
          <c:extLst>
            <c:ext xmlns:c16="http://schemas.microsoft.com/office/drawing/2014/chart" uri="{C3380CC4-5D6E-409C-BE32-E72D297353CC}">
              <c16:uniqueId val="{00000002-5F05-4AB6-9207-5489BEC58A04}"/>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Electrons'!$O$38:$O$42</c:f>
              <c:numCache>
                <c:formatCode>_("$"* #,##0_);_("$"* \(#,##0\);_("$"* "-"_);_(@_)</c:formatCode>
                <c:ptCount val="5"/>
                <c:pt idx="0">
                  <c:v>0</c:v>
                </c:pt>
                <c:pt idx="1">
                  <c:v>114358</c:v>
                </c:pt>
                <c:pt idx="2">
                  <c:v>223074</c:v>
                </c:pt>
                <c:pt idx="3">
                  <c:v>356301</c:v>
                </c:pt>
                <c:pt idx="4">
                  <c:v>483137</c:v>
                </c:pt>
              </c:numCache>
            </c:numRef>
          </c:val>
          <c:smooth val="0"/>
          <c:extLst>
            <c:ext xmlns:c16="http://schemas.microsoft.com/office/drawing/2014/chart" uri="{C3380CC4-5D6E-409C-BE32-E72D297353CC}">
              <c16:uniqueId val="{00000003-5F05-4AB6-9207-5489BEC58A04}"/>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Electrons'!$P$38:$P$42</c:f>
              <c:numCache>
                <c:formatCode>_("$"* #,##0_);_("$"* \(#,##0\);_("$"* "-"_);_(@_)</c:formatCode>
                <c:ptCount val="5"/>
                <c:pt idx="0">
                  <c:v>0</c:v>
                </c:pt>
                <c:pt idx="1">
                  <c:v>127445</c:v>
                </c:pt>
                <c:pt idx="2">
                  <c:v>219692</c:v>
                </c:pt>
                <c:pt idx="3">
                  <c:v>314525</c:v>
                </c:pt>
                <c:pt idx="4">
                  <c:v>394764</c:v>
                </c:pt>
              </c:numCache>
            </c:numRef>
          </c:val>
          <c:smooth val="0"/>
          <c:extLst>
            <c:ext xmlns:c16="http://schemas.microsoft.com/office/drawing/2014/chart" uri="{C3380CC4-5D6E-409C-BE32-E72D297353CC}">
              <c16:uniqueId val="{00000004-5F05-4AB6-9207-5489BEC58A04}"/>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FY19 Q1</c:v>
                </c:pt>
                <c:pt idx="2">
                  <c:v>FY19 Q2</c:v>
                </c:pt>
                <c:pt idx="3">
                  <c:v>FY19 Q3</c:v>
                </c:pt>
                <c:pt idx="4">
                  <c:v>FY19 Q4</c:v>
                </c:pt>
              </c:strCache>
            </c:strRef>
          </c:cat>
          <c:val>
            <c:numRef>
              <c:f>'1.3 - Atmosphere to Electrons'!$Q$38:$Q$42</c:f>
              <c:numCache>
                <c:formatCode>_("$"* #,##0_);_("$"* \(#,##0\);_("$"* "-"_);_(@_)</c:formatCode>
                <c:ptCount val="5"/>
                <c:pt idx="0">
                  <c:v>0</c:v>
                </c:pt>
                <c:pt idx="1">
                  <c:v>127445</c:v>
                </c:pt>
                <c:pt idx="2">
                  <c:v>219692</c:v>
                </c:pt>
                <c:pt idx="3">
                  <c:v>314525</c:v>
                </c:pt>
                <c:pt idx="4">
                  <c:v>394764</c:v>
                </c:pt>
              </c:numCache>
            </c:numRef>
          </c:val>
          <c:smooth val="0"/>
          <c:extLst>
            <c:ext xmlns:c16="http://schemas.microsoft.com/office/drawing/2014/chart" uri="{C3380CC4-5D6E-409C-BE32-E72D297353CC}">
              <c16:uniqueId val="{00000005-5F05-4AB6-9207-5489BEC58A04}"/>
            </c:ext>
          </c:extLst>
        </c:ser>
        <c:dLbls>
          <c:showLegendKey val="0"/>
          <c:showVal val="0"/>
          <c:showCatName val="0"/>
          <c:showSerName val="0"/>
          <c:showPercent val="0"/>
          <c:showBubbleSize val="0"/>
        </c:dLbls>
        <c:marker val="1"/>
        <c:smooth val="0"/>
        <c:axId val="1490761712"/>
        <c:axId val="1490764432"/>
      </c:lineChart>
      <c:catAx>
        <c:axId val="1490761712"/>
        <c:scaling>
          <c:orientation val="minMax"/>
        </c:scaling>
        <c:delete val="0"/>
        <c:axPos val="b"/>
        <c:numFmt formatCode="General" sourceLinked="0"/>
        <c:majorTickMark val="out"/>
        <c:minorTickMark val="none"/>
        <c:tickLblPos val="nextTo"/>
        <c:crossAx val="1490764432"/>
        <c:crosses val="autoZero"/>
        <c:auto val="1"/>
        <c:lblAlgn val="ctr"/>
        <c:lblOffset val="100"/>
        <c:noMultiLvlLbl val="0"/>
      </c:catAx>
      <c:valAx>
        <c:axId val="1490764432"/>
        <c:scaling>
          <c:orientation val="minMax"/>
        </c:scaling>
        <c:delete val="0"/>
        <c:axPos val="l"/>
        <c:majorGridlines/>
        <c:numFmt formatCode="_(&quot;$&quot;* #,##0_);_(&quot;$&quot;* \(#,##0\);_(&quot;$&quot;* &quot;-&quot;_);_(@_)" sourceLinked="1"/>
        <c:majorTickMark val="out"/>
        <c:minorTickMark val="none"/>
        <c:tickLblPos val="nextTo"/>
        <c:crossAx val="149076171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Electrons'!$K$44:$K$48</c:f>
              <c:numCache>
                <c:formatCode>_("$"* #,##0_);_("$"* \(#,##0\);_("$"* "-"_);_(@_)</c:formatCode>
                <c:ptCount val="5"/>
                <c:pt idx="0">
                  <c:v>753561</c:v>
                </c:pt>
                <c:pt idx="1">
                  <c:v>716813</c:v>
                </c:pt>
                <c:pt idx="2">
                  <c:v>737684</c:v>
                </c:pt>
                <c:pt idx="3">
                  <c:v>334158</c:v>
                </c:pt>
                <c:pt idx="4">
                  <c:v>407921</c:v>
                </c:pt>
              </c:numCache>
            </c:numRef>
          </c:val>
          <c:extLst>
            <c:ext xmlns:c16="http://schemas.microsoft.com/office/drawing/2014/chart" uri="{C3380CC4-5D6E-409C-BE32-E72D297353CC}">
              <c16:uniqueId val="{00000000-48E3-4FBC-928C-75A36B10B3DA}"/>
            </c:ext>
          </c:extLst>
        </c:ser>
        <c:dLbls>
          <c:showLegendKey val="0"/>
          <c:showVal val="0"/>
          <c:showCatName val="0"/>
          <c:showSerName val="0"/>
          <c:showPercent val="0"/>
          <c:showBubbleSize val="0"/>
        </c:dLbls>
        <c:gapWidth val="150"/>
        <c:axId val="1496647072"/>
        <c:axId val="1496653056"/>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Electrons'!$M$44:$M$48</c:f>
              <c:numCache>
                <c:formatCode>_("$"* #,##0_);_("$"* \(#,##0\);_("$"* "-"_);_(@_)</c:formatCode>
                <c:ptCount val="5"/>
                <c:pt idx="0">
                  <c:v>1363561</c:v>
                </c:pt>
                <c:pt idx="1">
                  <c:v>1363561</c:v>
                </c:pt>
                <c:pt idx="2">
                  <c:v>1363561</c:v>
                </c:pt>
                <c:pt idx="3">
                  <c:v>1363561</c:v>
                </c:pt>
                <c:pt idx="4">
                  <c:v>1423561</c:v>
                </c:pt>
              </c:numCache>
            </c:numRef>
          </c:val>
          <c:smooth val="0"/>
          <c:extLst>
            <c:ext xmlns:c16="http://schemas.microsoft.com/office/drawing/2014/chart" uri="{C3380CC4-5D6E-409C-BE32-E72D297353CC}">
              <c16:uniqueId val="{00000001-48E3-4FBC-928C-75A36B10B3DA}"/>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Electrons'!$N$44:$N$48</c:f>
              <c:numCache>
                <c:formatCode>_("$"* #,##0_);_("$"* \(#,##0\);_("$"* "-"_);_(@_)</c:formatCode>
                <c:ptCount val="5"/>
                <c:pt idx="0">
                  <c:v>753561</c:v>
                </c:pt>
                <c:pt idx="1">
                  <c:v>875093</c:v>
                </c:pt>
                <c:pt idx="2">
                  <c:v>1058559</c:v>
                </c:pt>
                <c:pt idx="3">
                  <c:v>1211061</c:v>
                </c:pt>
                <c:pt idx="4">
                  <c:v>1423561</c:v>
                </c:pt>
              </c:numCache>
            </c:numRef>
          </c:val>
          <c:smooth val="0"/>
          <c:extLst>
            <c:ext xmlns:c16="http://schemas.microsoft.com/office/drawing/2014/chart" uri="{C3380CC4-5D6E-409C-BE32-E72D297353CC}">
              <c16:uniqueId val="{00000002-48E3-4FBC-928C-75A36B10B3DA}"/>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Electrons'!$O$44:$O$48</c:f>
              <c:numCache>
                <c:formatCode>_("$"* #,##0_);_("$"* \(#,##0\);_("$"* "-"_);_(@_)</c:formatCode>
                <c:ptCount val="5"/>
                <c:pt idx="0">
                  <c:v>0</c:v>
                </c:pt>
                <c:pt idx="1">
                  <c:v>179149</c:v>
                </c:pt>
                <c:pt idx="2">
                  <c:v>567577</c:v>
                </c:pt>
                <c:pt idx="3">
                  <c:v>985562</c:v>
                </c:pt>
                <c:pt idx="4">
                  <c:v>1144108</c:v>
                </c:pt>
              </c:numCache>
            </c:numRef>
          </c:val>
          <c:smooth val="0"/>
          <c:extLst>
            <c:ext xmlns:c16="http://schemas.microsoft.com/office/drawing/2014/chart" uri="{C3380CC4-5D6E-409C-BE32-E72D297353CC}">
              <c16:uniqueId val="{00000003-48E3-4FBC-928C-75A36B10B3DA}"/>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Electrons'!$P$44:$P$48</c:f>
              <c:numCache>
                <c:formatCode>_("$"* #,##0_);_("$"* \(#,##0\);_("$"* "-"_);_(@_)</c:formatCode>
                <c:ptCount val="5"/>
                <c:pt idx="0">
                  <c:v>0</c:v>
                </c:pt>
                <c:pt idx="1">
                  <c:v>158280</c:v>
                </c:pt>
                <c:pt idx="2">
                  <c:v>320875</c:v>
                </c:pt>
                <c:pt idx="3">
                  <c:v>676030</c:v>
                </c:pt>
                <c:pt idx="4">
                  <c:v>993580</c:v>
                </c:pt>
              </c:numCache>
            </c:numRef>
          </c:val>
          <c:smooth val="0"/>
          <c:extLst>
            <c:ext xmlns:c16="http://schemas.microsoft.com/office/drawing/2014/chart" uri="{C3380CC4-5D6E-409C-BE32-E72D297353CC}">
              <c16:uniqueId val="{00000004-48E3-4FBC-928C-75A36B10B3DA}"/>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Electrons'!$Q$44:$Q$48</c:f>
              <c:numCache>
                <c:formatCode>_("$"* #,##0_);_("$"* \(#,##0\);_("$"* "-"_);_(@_)</c:formatCode>
                <c:ptCount val="5"/>
                <c:pt idx="0">
                  <c:v>0</c:v>
                </c:pt>
                <c:pt idx="1">
                  <c:v>158280</c:v>
                </c:pt>
                <c:pt idx="2">
                  <c:v>320875</c:v>
                </c:pt>
                <c:pt idx="3">
                  <c:v>876903</c:v>
                </c:pt>
                <c:pt idx="4">
                  <c:v>1015640</c:v>
                </c:pt>
              </c:numCache>
            </c:numRef>
          </c:val>
          <c:smooth val="0"/>
          <c:extLst>
            <c:ext xmlns:c16="http://schemas.microsoft.com/office/drawing/2014/chart" uri="{C3380CC4-5D6E-409C-BE32-E72D297353CC}">
              <c16:uniqueId val="{00000005-48E3-4FBC-928C-75A36B10B3DA}"/>
            </c:ext>
          </c:extLst>
        </c:ser>
        <c:dLbls>
          <c:showLegendKey val="0"/>
          <c:showVal val="0"/>
          <c:showCatName val="0"/>
          <c:showSerName val="0"/>
          <c:showPercent val="0"/>
          <c:showBubbleSize val="0"/>
        </c:dLbls>
        <c:marker val="1"/>
        <c:smooth val="0"/>
        <c:axId val="1496647072"/>
        <c:axId val="1496653056"/>
      </c:lineChart>
      <c:catAx>
        <c:axId val="1496647072"/>
        <c:scaling>
          <c:orientation val="minMax"/>
        </c:scaling>
        <c:delete val="0"/>
        <c:axPos val="b"/>
        <c:numFmt formatCode="General" sourceLinked="0"/>
        <c:majorTickMark val="out"/>
        <c:minorTickMark val="none"/>
        <c:tickLblPos val="nextTo"/>
        <c:crossAx val="1496653056"/>
        <c:crosses val="autoZero"/>
        <c:auto val="1"/>
        <c:lblAlgn val="ctr"/>
        <c:lblOffset val="100"/>
        <c:noMultiLvlLbl val="0"/>
      </c:catAx>
      <c:valAx>
        <c:axId val="1496653056"/>
        <c:scaling>
          <c:orientation val="minMax"/>
        </c:scaling>
        <c:delete val="0"/>
        <c:axPos val="l"/>
        <c:majorGridlines/>
        <c:numFmt formatCode="_(&quot;$&quot;* #,##0_);_(&quot;$&quot;* \(#,##0\);_(&quot;$&quot;* &quot;-&quot;_);_(@_)" sourceLinked="1"/>
        <c:majorTickMark val="out"/>
        <c:minorTickMark val="none"/>
        <c:tickLblPos val="nextTo"/>
        <c:crossAx val="149664707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FY19 Q1</c:v>
                </c:pt>
                <c:pt idx="2">
                  <c:v>FY19 Q2</c:v>
                </c:pt>
                <c:pt idx="3">
                  <c:v>FY19 Q3</c:v>
                </c:pt>
                <c:pt idx="4">
                  <c:v>FY19 Q4</c:v>
                </c:pt>
              </c:strCache>
            </c:strRef>
          </c:cat>
          <c:val>
            <c:numRef>
              <c:f>'1.3 - Atmosphere to Electrons'!$K$50:$K$54</c:f>
              <c:numCache>
                <c:formatCode>_("$"* #,##0_);_("$"* \(#,##0\);_("$"* "-"_);_(@_)</c:formatCode>
                <c:ptCount val="5"/>
                <c:pt idx="0">
                  <c:v>34811</c:v>
                </c:pt>
                <c:pt idx="1">
                  <c:v>8660</c:v>
                </c:pt>
                <c:pt idx="2">
                  <c:v>4726</c:v>
                </c:pt>
                <c:pt idx="3">
                  <c:v>1152</c:v>
                </c:pt>
                <c:pt idx="4">
                  <c:v>1747</c:v>
                </c:pt>
              </c:numCache>
            </c:numRef>
          </c:val>
          <c:extLst>
            <c:ext xmlns:c16="http://schemas.microsoft.com/office/drawing/2014/chart" uri="{C3380CC4-5D6E-409C-BE32-E72D297353CC}">
              <c16:uniqueId val="{00000000-58F4-4675-9B92-D41228A7E60C}"/>
            </c:ext>
          </c:extLst>
        </c:ser>
        <c:dLbls>
          <c:showLegendKey val="0"/>
          <c:showVal val="0"/>
          <c:showCatName val="0"/>
          <c:showSerName val="0"/>
          <c:showPercent val="0"/>
          <c:showBubbleSize val="0"/>
        </c:dLbls>
        <c:gapWidth val="150"/>
        <c:axId val="1496647616"/>
        <c:axId val="1496642176"/>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FY19 Q1</c:v>
                </c:pt>
                <c:pt idx="2">
                  <c:v>FY19 Q2</c:v>
                </c:pt>
                <c:pt idx="3">
                  <c:v>FY19 Q3</c:v>
                </c:pt>
                <c:pt idx="4">
                  <c:v>FY19 Q4</c:v>
                </c:pt>
              </c:strCache>
            </c:strRef>
          </c:cat>
          <c:val>
            <c:numRef>
              <c:f>'1.3 - Atmosphere to Electrons'!$M$50:$M$54</c:f>
              <c:numCache>
                <c:formatCode>_("$"* #,##0_);_("$"* \(#,##0\);_("$"* "-"_);_(@_)</c:formatCode>
                <c:ptCount val="5"/>
                <c:pt idx="0">
                  <c:v>34811</c:v>
                </c:pt>
                <c:pt idx="1">
                  <c:v>34811</c:v>
                </c:pt>
                <c:pt idx="2">
                  <c:v>34811</c:v>
                </c:pt>
                <c:pt idx="3">
                  <c:v>34811</c:v>
                </c:pt>
                <c:pt idx="4">
                  <c:v>34811</c:v>
                </c:pt>
              </c:numCache>
            </c:numRef>
          </c:val>
          <c:smooth val="0"/>
          <c:extLst>
            <c:ext xmlns:c16="http://schemas.microsoft.com/office/drawing/2014/chart" uri="{C3380CC4-5D6E-409C-BE32-E72D297353CC}">
              <c16:uniqueId val="{00000001-58F4-4675-9B92-D41228A7E60C}"/>
            </c:ext>
          </c:extLst>
        </c:ser>
        <c:ser>
          <c:idx val="5"/>
          <c:order val="1"/>
          <c:tx>
            <c:strRef>
              <c:f>'1.3 - Atmosphere to Electrons'!$N$1</c:f>
              <c:strCache>
                <c:ptCount val="1"/>
                <c:pt idx="0">
                  <c:v>FY19 Funding Received (Cum.)</c:v>
                </c:pt>
              </c:strCache>
            </c:strRef>
          </c:tx>
          <c:cat>
            <c:strRef>
              <c:f>'1.3 - Atmosphere to Electrons'!$B$2:$B$6</c:f>
              <c:strCache>
                <c:ptCount val="5"/>
                <c:pt idx="0">
                  <c:v>0</c:v>
                </c:pt>
                <c:pt idx="1">
                  <c:v>FY19 Q1</c:v>
                </c:pt>
                <c:pt idx="2">
                  <c:v>FY19 Q2</c:v>
                </c:pt>
                <c:pt idx="3">
                  <c:v>FY19 Q3</c:v>
                </c:pt>
                <c:pt idx="4">
                  <c:v>FY19 Q4</c:v>
                </c:pt>
              </c:strCache>
            </c:strRef>
          </c:cat>
          <c:val>
            <c:numRef>
              <c:f>'1.3 - Atmosphere to Electrons'!$N$50:$N$54</c:f>
              <c:numCache>
                <c:formatCode>_("$"* #,##0_);_("$"* \(#,##0\);_("$"* "-"_);_(@_)</c:formatCode>
                <c:ptCount val="5"/>
                <c:pt idx="0">
                  <c:v>34811</c:v>
                </c:pt>
                <c:pt idx="1">
                  <c:v>34811</c:v>
                </c:pt>
                <c:pt idx="2">
                  <c:v>34811</c:v>
                </c:pt>
                <c:pt idx="3">
                  <c:v>34811</c:v>
                </c:pt>
                <c:pt idx="4">
                  <c:v>34811</c:v>
                </c:pt>
              </c:numCache>
            </c:numRef>
          </c:val>
          <c:smooth val="0"/>
          <c:extLst>
            <c:ext xmlns:c16="http://schemas.microsoft.com/office/drawing/2014/chart" uri="{C3380CC4-5D6E-409C-BE32-E72D297353CC}">
              <c16:uniqueId val="{00000002-58F4-4675-9B92-D41228A7E60C}"/>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Electrons'!$O$50:$O$54</c:f>
              <c:numCache>
                <c:formatCode>_("$"* #,##0_);_("$"* \(#,##0\);_("$"* "-"_);_(@_)</c:formatCode>
                <c:ptCount val="5"/>
                <c:pt idx="0">
                  <c:v>0</c:v>
                </c:pt>
                <c:pt idx="1">
                  <c:v>8557</c:v>
                </c:pt>
                <c:pt idx="2">
                  <c:v>15903</c:v>
                </c:pt>
                <c:pt idx="3">
                  <c:v>19576</c:v>
                </c:pt>
                <c:pt idx="4">
                  <c:v>24412</c:v>
                </c:pt>
              </c:numCache>
            </c:numRef>
          </c:val>
          <c:smooth val="0"/>
          <c:extLst>
            <c:ext xmlns:c16="http://schemas.microsoft.com/office/drawing/2014/chart" uri="{C3380CC4-5D6E-409C-BE32-E72D297353CC}">
              <c16:uniqueId val="{00000003-58F4-4675-9B92-D41228A7E60C}"/>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Electrons'!$P$50:$P$54</c:f>
              <c:numCache>
                <c:formatCode>_("$"* #,##0_);_("$"* \(#,##0\);_("$"* "-"_);_(@_)</c:formatCode>
                <c:ptCount val="5"/>
                <c:pt idx="0">
                  <c:v>0</c:v>
                </c:pt>
                <c:pt idx="1">
                  <c:v>16646</c:v>
                </c:pt>
                <c:pt idx="2">
                  <c:v>22294</c:v>
                </c:pt>
                <c:pt idx="3">
                  <c:v>32253</c:v>
                </c:pt>
                <c:pt idx="4">
                  <c:v>31658</c:v>
                </c:pt>
              </c:numCache>
            </c:numRef>
          </c:val>
          <c:smooth val="0"/>
          <c:extLst>
            <c:ext xmlns:c16="http://schemas.microsoft.com/office/drawing/2014/chart" uri="{C3380CC4-5D6E-409C-BE32-E72D297353CC}">
              <c16:uniqueId val="{00000004-58F4-4675-9B92-D41228A7E60C}"/>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FY19 Q1</c:v>
                </c:pt>
                <c:pt idx="2">
                  <c:v>FY19 Q2</c:v>
                </c:pt>
                <c:pt idx="3">
                  <c:v>FY19 Q3</c:v>
                </c:pt>
                <c:pt idx="4">
                  <c:v>FY19 Q4</c:v>
                </c:pt>
              </c:strCache>
            </c:strRef>
          </c:cat>
          <c:val>
            <c:numRef>
              <c:f>'1.3 - Atmosphere to Electrons'!$Q$50:$Q$54</c:f>
              <c:numCache>
                <c:formatCode>_("$"* #,##0_);_("$"* \(#,##0\);_("$"* "-"_);_(@_)</c:formatCode>
                <c:ptCount val="5"/>
                <c:pt idx="0">
                  <c:v>0</c:v>
                </c:pt>
                <c:pt idx="1">
                  <c:v>26151</c:v>
                </c:pt>
                <c:pt idx="2">
                  <c:v>30085</c:v>
                </c:pt>
                <c:pt idx="3">
                  <c:v>33659</c:v>
                </c:pt>
                <c:pt idx="4">
                  <c:v>33064</c:v>
                </c:pt>
              </c:numCache>
            </c:numRef>
          </c:val>
          <c:smooth val="0"/>
          <c:extLst>
            <c:ext xmlns:c16="http://schemas.microsoft.com/office/drawing/2014/chart" uri="{C3380CC4-5D6E-409C-BE32-E72D297353CC}">
              <c16:uniqueId val="{00000005-58F4-4675-9B92-D41228A7E60C}"/>
            </c:ext>
          </c:extLst>
        </c:ser>
        <c:dLbls>
          <c:showLegendKey val="0"/>
          <c:showVal val="0"/>
          <c:showCatName val="0"/>
          <c:showSerName val="0"/>
          <c:showPercent val="0"/>
          <c:showBubbleSize val="0"/>
        </c:dLbls>
        <c:marker val="1"/>
        <c:smooth val="0"/>
        <c:axId val="1496647616"/>
        <c:axId val="1496642176"/>
      </c:lineChart>
      <c:catAx>
        <c:axId val="1496647616"/>
        <c:scaling>
          <c:orientation val="minMax"/>
        </c:scaling>
        <c:delete val="0"/>
        <c:axPos val="b"/>
        <c:numFmt formatCode="General" sourceLinked="0"/>
        <c:majorTickMark val="out"/>
        <c:minorTickMark val="none"/>
        <c:tickLblPos val="nextTo"/>
        <c:crossAx val="1496642176"/>
        <c:crosses val="autoZero"/>
        <c:auto val="1"/>
        <c:lblAlgn val="ctr"/>
        <c:lblOffset val="100"/>
        <c:noMultiLvlLbl val="0"/>
      </c:catAx>
      <c:valAx>
        <c:axId val="1496642176"/>
        <c:scaling>
          <c:orientation val="minMax"/>
        </c:scaling>
        <c:delete val="0"/>
        <c:axPos val="l"/>
        <c:majorGridlines/>
        <c:numFmt formatCode="_(&quot;$&quot;* #,##0_);_(&quot;$&quot;* \(#,##0\);_(&quot;$&quot;* &quot;-&quot;_);_(@_)" sourceLinked="1"/>
        <c:majorTickMark val="out"/>
        <c:minorTickMark val="none"/>
        <c:tickLblPos val="nextTo"/>
        <c:crossAx val="1496647616"/>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Electrons'!$K$56:$K$60</c:f>
              <c:numCache>
                <c:formatCode>_("$"* #,##0_);_("$"* \(#,##0\);_("$"* "-"_);_(@_)</c:formatCode>
                <c:ptCount val="5"/>
                <c:pt idx="0">
                  <c:v>0</c:v>
                </c:pt>
                <c:pt idx="1">
                  <c:v>0</c:v>
                </c:pt>
                <c:pt idx="2">
                  <c:v>0</c:v>
                </c:pt>
                <c:pt idx="3">
                  <c:v>135105</c:v>
                </c:pt>
                <c:pt idx="4">
                  <c:v>133655</c:v>
                </c:pt>
              </c:numCache>
            </c:numRef>
          </c:val>
          <c:extLst>
            <c:ext xmlns:c16="http://schemas.microsoft.com/office/drawing/2014/chart" uri="{C3380CC4-5D6E-409C-BE32-E72D297353CC}">
              <c16:uniqueId val="{00000000-8FA5-4337-9562-3CEA472C74FD}"/>
            </c:ext>
          </c:extLst>
        </c:ser>
        <c:dLbls>
          <c:showLegendKey val="0"/>
          <c:showVal val="0"/>
          <c:showCatName val="0"/>
          <c:showSerName val="0"/>
          <c:showPercent val="0"/>
          <c:showBubbleSize val="0"/>
        </c:dLbls>
        <c:gapWidth val="150"/>
        <c:axId val="1487919584"/>
        <c:axId val="1487917952"/>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Electrons'!$M$56:$M$60</c:f>
              <c:numCache>
                <c:formatCode>_("$"* #,##0_);_("$"* \(#,##0\);_("$"* "-"_);_(@_)</c:formatCode>
                <c:ptCount val="5"/>
                <c:pt idx="0">
                  <c:v>0</c:v>
                </c:pt>
                <c:pt idx="1">
                  <c:v>0</c:v>
                </c:pt>
                <c:pt idx="2">
                  <c:v>0</c:v>
                </c:pt>
                <c:pt idx="3">
                  <c:v>215000</c:v>
                </c:pt>
                <c:pt idx="4">
                  <c:v>215000</c:v>
                </c:pt>
              </c:numCache>
            </c:numRef>
          </c:val>
          <c:smooth val="0"/>
          <c:extLst>
            <c:ext xmlns:c16="http://schemas.microsoft.com/office/drawing/2014/chart" uri="{C3380CC4-5D6E-409C-BE32-E72D297353CC}">
              <c16:uniqueId val="{00000001-8FA5-4337-9562-3CEA472C74FD}"/>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Electrons'!$N$56:$N$60</c:f>
              <c:numCache>
                <c:formatCode>_("$"* #,##0_);_("$"* \(#,##0\);_("$"* "-"_);_(@_)</c:formatCode>
                <c:ptCount val="5"/>
                <c:pt idx="0">
                  <c:v>0</c:v>
                </c:pt>
                <c:pt idx="1">
                  <c:v>0</c:v>
                </c:pt>
                <c:pt idx="2">
                  <c:v>0</c:v>
                </c:pt>
                <c:pt idx="3">
                  <c:v>161250</c:v>
                </c:pt>
                <c:pt idx="4">
                  <c:v>215000</c:v>
                </c:pt>
              </c:numCache>
            </c:numRef>
          </c:val>
          <c:smooth val="0"/>
          <c:extLst>
            <c:ext xmlns:c16="http://schemas.microsoft.com/office/drawing/2014/chart" uri="{C3380CC4-5D6E-409C-BE32-E72D297353CC}">
              <c16:uniqueId val="{00000002-8FA5-4337-9562-3CEA472C74FD}"/>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Electrons'!$O$56:$O$60</c:f>
              <c:numCache>
                <c:formatCode>_("$"* #,##0_);_("$"* \(#,##0\);_("$"* "-"_);_(@_)</c:formatCode>
                <c:ptCount val="5"/>
                <c:pt idx="0">
                  <c:v>0</c:v>
                </c:pt>
                <c:pt idx="1">
                  <c:v>0</c:v>
                </c:pt>
                <c:pt idx="2">
                  <c:v>0</c:v>
                </c:pt>
                <c:pt idx="3">
                  <c:v>30639</c:v>
                </c:pt>
                <c:pt idx="4">
                  <c:v>77186</c:v>
                </c:pt>
              </c:numCache>
            </c:numRef>
          </c:val>
          <c:smooth val="0"/>
          <c:extLst>
            <c:ext xmlns:c16="http://schemas.microsoft.com/office/drawing/2014/chart" uri="{C3380CC4-5D6E-409C-BE32-E72D297353CC}">
              <c16:uniqueId val="{00000003-8FA5-4337-9562-3CEA472C74FD}"/>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Electrons'!$P$56:$P$60</c:f>
              <c:numCache>
                <c:formatCode>_("$"* #,##0_);_("$"* \(#,##0\);_("$"* "-"_);_(@_)</c:formatCode>
                <c:ptCount val="5"/>
                <c:pt idx="0">
                  <c:v>0</c:v>
                </c:pt>
                <c:pt idx="1">
                  <c:v>0</c:v>
                </c:pt>
                <c:pt idx="2">
                  <c:v>0</c:v>
                </c:pt>
                <c:pt idx="3">
                  <c:v>26145</c:v>
                </c:pt>
                <c:pt idx="4">
                  <c:v>81345</c:v>
                </c:pt>
              </c:numCache>
            </c:numRef>
          </c:val>
          <c:smooth val="0"/>
          <c:extLst>
            <c:ext xmlns:c16="http://schemas.microsoft.com/office/drawing/2014/chart" uri="{C3380CC4-5D6E-409C-BE32-E72D297353CC}">
              <c16:uniqueId val="{00000004-8FA5-4337-9562-3CEA472C74FD}"/>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Electrons'!$Q$56:$Q$60</c:f>
              <c:numCache>
                <c:formatCode>_("$"* #,##0_);_("$"* \(#,##0\);_("$"* "-"_);_(@_)</c:formatCode>
                <c:ptCount val="5"/>
                <c:pt idx="0">
                  <c:v>0</c:v>
                </c:pt>
                <c:pt idx="1">
                  <c:v>0</c:v>
                </c:pt>
                <c:pt idx="2">
                  <c:v>0</c:v>
                </c:pt>
                <c:pt idx="3">
                  <c:v>26145</c:v>
                </c:pt>
                <c:pt idx="4">
                  <c:v>81345</c:v>
                </c:pt>
              </c:numCache>
            </c:numRef>
          </c:val>
          <c:smooth val="0"/>
          <c:extLst>
            <c:ext xmlns:c16="http://schemas.microsoft.com/office/drawing/2014/chart" uri="{C3380CC4-5D6E-409C-BE32-E72D297353CC}">
              <c16:uniqueId val="{00000005-8FA5-4337-9562-3CEA472C74FD}"/>
            </c:ext>
          </c:extLst>
        </c:ser>
        <c:dLbls>
          <c:showLegendKey val="0"/>
          <c:showVal val="0"/>
          <c:showCatName val="0"/>
          <c:showSerName val="0"/>
          <c:showPercent val="0"/>
          <c:showBubbleSize val="0"/>
        </c:dLbls>
        <c:marker val="1"/>
        <c:smooth val="0"/>
        <c:axId val="1487919584"/>
        <c:axId val="1487917952"/>
      </c:lineChart>
      <c:catAx>
        <c:axId val="1487919584"/>
        <c:scaling>
          <c:orientation val="minMax"/>
        </c:scaling>
        <c:delete val="0"/>
        <c:axPos val="b"/>
        <c:numFmt formatCode="General" sourceLinked="0"/>
        <c:majorTickMark val="out"/>
        <c:minorTickMark val="none"/>
        <c:tickLblPos val="nextTo"/>
        <c:crossAx val="1487917952"/>
        <c:crosses val="autoZero"/>
        <c:auto val="1"/>
        <c:lblAlgn val="ctr"/>
        <c:lblOffset val="100"/>
        <c:noMultiLvlLbl val="0"/>
      </c:catAx>
      <c:valAx>
        <c:axId val="1487917952"/>
        <c:scaling>
          <c:orientation val="minMax"/>
        </c:scaling>
        <c:delete val="0"/>
        <c:axPos val="l"/>
        <c:majorGridlines/>
        <c:numFmt formatCode="_(&quot;$&quot;* #,##0_);_(&quot;$&quot;* \(#,##0\);_(&quot;$&quot;* &quot;-&quot;_);_(@_)" sourceLinked="1"/>
        <c:majorTickMark val="out"/>
        <c:minorTickMark val="none"/>
        <c:tickLblPos val="nextTo"/>
        <c:crossAx val="1487919584"/>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Electrons'!$K$8:$K$12</c:f>
              <c:numCache>
                <c:formatCode>_("$"* #,##0_);_("$"* \(#,##0\);_("$"* "-"_);_(@_)</c:formatCode>
                <c:ptCount val="5"/>
                <c:pt idx="0">
                  <c:v>381069</c:v>
                </c:pt>
                <c:pt idx="1">
                  <c:v>276897</c:v>
                </c:pt>
                <c:pt idx="2">
                  <c:v>249894</c:v>
                </c:pt>
                <c:pt idx="3">
                  <c:v>152483</c:v>
                </c:pt>
                <c:pt idx="4">
                  <c:v>141335</c:v>
                </c:pt>
              </c:numCache>
            </c:numRef>
          </c:val>
          <c:extLst>
            <c:ext xmlns:c16="http://schemas.microsoft.com/office/drawing/2014/chart" uri="{C3380CC4-5D6E-409C-BE32-E72D297353CC}">
              <c16:uniqueId val="{00000000-457B-4A97-A50A-1BAB6E58AEB7}"/>
            </c:ext>
          </c:extLst>
        </c:ser>
        <c:dLbls>
          <c:showLegendKey val="0"/>
          <c:showVal val="0"/>
          <c:showCatName val="0"/>
          <c:showSerName val="0"/>
          <c:showPercent val="0"/>
          <c:showBubbleSize val="0"/>
        </c:dLbls>
        <c:gapWidth val="150"/>
        <c:axId val="1487920128"/>
        <c:axId val="1487913600"/>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Electrons'!$M$8:$M$12</c:f>
              <c:numCache>
                <c:formatCode>_("$"* #,##0_);_("$"* \(#,##0\);_("$"* "-"_);_(@_)</c:formatCode>
                <c:ptCount val="5"/>
                <c:pt idx="0">
                  <c:v>781069</c:v>
                </c:pt>
                <c:pt idx="1">
                  <c:v>781069</c:v>
                </c:pt>
                <c:pt idx="2">
                  <c:v>781069</c:v>
                </c:pt>
                <c:pt idx="3">
                  <c:v>781069</c:v>
                </c:pt>
                <c:pt idx="4">
                  <c:v>781069</c:v>
                </c:pt>
              </c:numCache>
            </c:numRef>
          </c:val>
          <c:smooth val="0"/>
          <c:extLst>
            <c:ext xmlns:c16="http://schemas.microsoft.com/office/drawing/2014/chart" uri="{C3380CC4-5D6E-409C-BE32-E72D297353CC}">
              <c16:uniqueId val="{00000001-457B-4A97-A50A-1BAB6E58AEB7}"/>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Electrons'!$N$8:$N$12</c:f>
              <c:numCache>
                <c:formatCode>_("$"* #,##0_);_("$"* \(#,##0\);_("$"* "-"_);_(@_)</c:formatCode>
                <c:ptCount val="5"/>
                <c:pt idx="0">
                  <c:v>381069</c:v>
                </c:pt>
                <c:pt idx="1">
                  <c:v>460762</c:v>
                </c:pt>
                <c:pt idx="2">
                  <c:v>581067</c:v>
                </c:pt>
                <c:pt idx="3">
                  <c:v>681069</c:v>
                </c:pt>
                <c:pt idx="4">
                  <c:v>781069</c:v>
                </c:pt>
              </c:numCache>
            </c:numRef>
          </c:val>
          <c:smooth val="0"/>
          <c:extLst>
            <c:ext xmlns:c16="http://schemas.microsoft.com/office/drawing/2014/chart" uri="{C3380CC4-5D6E-409C-BE32-E72D297353CC}">
              <c16:uniqueId val="{00000002-457B-4A97-A50A-1BAB6E58AEB7}"/>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Electrons'!$O$8:$O$12</c:f>
              <c:numCache>
                <c:formatCode>_("$"* #,##0_);_("$"* \(#,##0\);_("$"* "-"_);_(@_)</c:formatCode>
                <c:ptCount val="5"/>
                <c:pt idx="0">
                  <c:v>0</c:v>
                </c:pt>
                <c:pt idx="1">
                  <c:v>172298</c:v>
                </c:pt>
                <c:pt idx="2">
                  <c:v>318845</c:v>
                </c:pt>
                <c:pt idx="3">
                  <c:v>478013</c:v>
                </c:pt>
                <c:pt idx="4">
                  <c:v>622567</c:v>
                </c:pt>
              </c:numCache>
            </c:numRef>
          </c:val>
          <c:smooth val="0"/>
          <c:extLst>
            <c:ext xmlns:c16="http://schemas.microsoft.com/office/drawing/2014/chart" uri="{C3380CC4-5D6E-409C-BE32-E72D297353CC}">
              <c16:uniqueId val="{00000003-457B-4A97-A50A-1BAB6E58AEB7}"/>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Electrons'!$P$8:$P$12</c:f>
              <c:numCache>
                <c:formatCode>_("$"* #,##0_);_("$"* \(#,##0\);_("$"* "-"_);_(@_)</c:formatCode>
                <c:ptCount val="5"/>
                <c:pt idx="0">
                  <c:v>0</c:v>
                </c:pt>
                <c:pt idx="1">
                  <c:v>183865</c:v>
                </c:pt>
                <c:pt idx="2">
                  <c:v>328461</c:v>
                </c:pt>
                <c:pt idx="3">
                  <c:v>528586</c:v>
                </c:pt>
                <c:pt idx="4">
                  <c:v>639734</c:v>
                </c:pt>
              </c:numCache>
            </c:numRef>
          </c:val>
          <c:smooth val="0"/>
          <c:extLst>
            <c:ext xmlns:c16="http://schemas.microsoft.com/office/drawing/2014/chart" uri="{C3380CC4-5D6E-409C-BE32-E72D297353CC}">
              <c16:uniqueId val="{00000004-457B-4A97-A50A-1BAB6E58AEB7}"/>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Electrons'!$Q$8:$Q$12</c:f>
              <c:numCache>
                <c:formatCode>_("$"* #,##0_);_("$"* \(#,##0\);_("$"* "-"_);_(@_)</c:formatCode>
                <c:ptCount val="5"/>
                <c:pt idx="0">
                  <c:v>0</c:v>
                </c:pt>
                <c:pt idx="1">
                  <c:v>183865</c:v>
                </c:pt>
                <c:pt idx="2">
                  <c:v>331173</c:v>
                </c:pt>
                <c:pt idx="3">
                  <c:v>528586</c:v>
                </c:pt>
                <c:pt idx="4">
                  <c:v>639734</c:v>
                </c:pt>
              </c:numCache>
            </c:numRef>
          </c:val>
          <c:smooth val="0"/>
          <c:extLst>
            <c:ext xmlns:c16="http://schemas.microsoft.com/office/drawing/2014/chart" uri="{C3380CC4-5D6E-409C-BE32-E72D297353CC}">
              <c16:uniqueId val="{00000005-457B-4A97-A50A-1BAB6E58AEB7}"/>
            </c:ext>
          </c:extLst>
        </c:ser>
        <c:dLbls>
          <c:showLegendKey val="0"/>
          <c:showVal val="0"/>
          <c:showCatName val="0"/>
          <c:showSerName val="0"/>
          <c:showPercent val="0"/>
          <c:showBubbleSize val="0"/>
        </c:dLbls>
        <c:marker val="1"/>
        <c:smooth val="0"/>
        <c:axId val="1487920128"/>
        <c:axId val="1487913600"/>
      </c:lineChart>
      <c:catAx>
        <c:axId val="1487920128"/>
        <c:scaling>
          <c:orientation val="minMax"/>
        </c:scaling>
        <c:delete val="0"/>
        <c:axPos val="b"/>
        <c:numFmt formatCode="General" sourceLinked="0"/>
        <c:majorTickMark val="out"/>
        <c:minorTickMark val="none"/>
        <c:tickLblPos val="nextTo"/>
        <c:crossAx val="1487913600"/>
        <c:crosses val="autoZero"/>
        <c:auto val="1"/>
        <c:lblAlgn val="ctr"/>
        <c:lblOffset val="100"/>
        <c:noMultiLvlLbl val="0"/>
      </c:catAx>
      <c:valAx>
        <c:axId val="1487913600"/>
        <c:scaling>
          <c:orientation val="minMax"/>
        </c:scaling>
        <c:delete val="0"/>
        <c:axPos val="l"/>
        <c:majorGridlines/>
        <c:numFmt formatCode="_(&quot;$&quot;* #,##0_);_(&quot;$&quot;* \(#,##0\);_(&quot;$&quot;* &quot;-&quot;_);_(@_)" sourceLinked="1"/>
        <c:majorTickMark val="out"/>
        <c:minorTickMark val="none"/>
        <c:tickLblPos val="nextTo"/>
        <c:crossAx val="1487920128"/>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FY19 Q1</c:v>
                </c:pt>
                <c:pt idx="2">
                  <c:v>FY19 Q2</c:v>
                </c:pt>
                <c:pt idx="3">
                  <c:v>FY19 Q3</c:v>
                </c:pt>
                <c:pt idx="4">
                  <c:v>FY19 Q4</c:v>
                </c:pt>
              </c:strCache>
            </c:strRef>
          </c:cat>
          <c:val>
            <c:numRef>
              <c:f>'1.3 - Atmosphere to Electrons'!$K$14:$K$18</c:f>
              <c:numCache>
                <c:formatCode>_("$"* #,##0_);_("$"* \(#,##0\);_("$"* "-"_);_(@_)</c:formatCode>
                <c:ptCount val="5"/>
                <c:pt idx="0">
                  <c:v>444917</c:v>
                </c:pt>
                <c:pt idx="1">
                  <c:v>402123</c:v>
                </c:pt>
                <c:pt idx="2">
                  <c:v>497635</c:v>
                </c:pt>
                <c:pt idx="3">
                  <c:v>475391</c:v>
                </c:pt>
                <c:pt idx="4">
                  <c:v>354356</c:v>
                </c:pt>
              </c:numCache>
            </c:numRef>
          </c:val>
          <c:extLst>
            <c:ext xmlns:c16="http://schemas.microsoft.com/office/drawing/2014/chart" uri="{C3380CC4-5D6E-409C-BE32-E72D297353CC}">
              <c16:uniqueId val="{00000000-07D0-4518-B9A7-E6E45ED5BFB3}"/>
            </c:ext>
          </c:extLst>
        </c:ser>
        <c:dLbls>
          <c:showLegendKey val="0"/>
          <c:showVal val="0"/>
          <c:showCatName val="0"/>
          <c:showSerName val="0"/>
          <c:showPercent val="0"/>
          <c:showBubbleSize val="0"/>
        </c:dLbls>
        <c:gapWidth val="150"/>
        <c:axId val="1487914144"/>
        <c:axId val="1487915232"/>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FY19 Q1</c:v>
                </c:pt>
                <c:pt idx="2">
                  <c:v>FY19 Q2</c:v>
                </c:pt>
                <c:pt idx="3">
                  <c:v>FY19 Q3</c:v>
                </c:pt>
                <c:pt idx="4">
                  <c:v>FY19 Q4</c:v>
                </c:pt>
              </c:strCache>
            </c:strRef>
          </c:cat>
          <c:val>
            <c:numRef>
              <c:f>'1.3 - Atmosphere to Electrons'!$M$14:$M$18</c:f>
              <c:numCache>
                <c:formatCode>_("$"* #,##0_);_("$"* \(#,##0\);_("$"* "-"_);_(@_)</c:formatCode>
                <c:ptCount val="5"/>
                <c:pt idx="0">
                  <c:v>1918999</c:v>
                </c:pt>
                <c:pt idx="1">
                  <c:v>1918999</c:v>
                </c:pt>
                <c:pt idx="2">
                  <c:v>1918999</c:v>
                </c:pt>
                <c:pt idx="3">
                  <c:v>1918999</c:v>
                </c:pt>
                <c:pt idx="4">
                  <c:v>1918999</c:v>
                </c:pt>
              </c:numCache>
            </c:numRef>
          </c:val>
          <c:smooth val="0"/>
          <c:extLst>
            <c:ext xmlns:c16="http://schemas.microsoft.com/office/drawing/2014/chart" uri="{C3380CC4-5D6E-409C-BE32-E72D297353CC}">
              <c16:uniqueId val="{00000001-07D0-4518-B9A7-E6E45ED5BFB3}"/>
            </c:ext>
          </c:extLst>
        </c:ser>
        <c:ser>
          <c:idx val="5"/>
          <c:order val="1"/>
          <c:tx>
            <c:strRef>
              <c:f>'1.3 - Atmosphere to Electrons'!$N$1</c:f>
              <c:strCache>
                <c:ptCount val="1"/>
                <c:pt idx="0">
                  <c:v>FY19 Funding Received (Cum.)</c:v>
                </c:pt>
              </c:strCache>
            </c:strRef>
          </c:tx>
          <c:cat>
            <c:strRef>
              <c:f>'1.3 - Atmosphere to Electrons'!$B$2:$B$6</c:f>
              <c:strCache>
                <c:ptCount val="5"/>
                <c:pt idx="0">
                  <c:v>0</c:v>
                </c:pt>
                <c:pt idx="1">
                  <c:v>FY19 Q1</c:v>
                </c:pt>
                <c:pt idx="2">
                  <c:v>FY19 Q2</c:v>
                </c:pt>
                <c:pt idx="3">
                  <c:v>FY19 Q3</c:v>
                </c:pt>
                <c:pt idx="4">
                  <c:v>FY19 Q4</c:v>
                </c:pt>
              </c:strCache>
            </c:strRef>
          </c:cat>
          <c:val>
            <c:numRef>
              <c:f>'1.3 - Atmosphere to Electrons'!$N$14:$N$18</c:f>
              <c:numCache>
                <c:formatCode>_("$"* #,##0_);_("$"* \(#,##0\);_("$"* "-"_);_(@_)</c:formatCode>
                <c:ptCount val="5"/>
                <c:pt idx="0">
                  <c:v>444917</c:v>
                </c:pt>
                <c:pt idx="1">
                  <c:v>738554</c:v>
                </c:pt>
                <c:pt idx="2">
                  <c:v>1181957</c:v>
                </c:pt>
                <c:pt idx="3">
                  <c:v>1550479</c:v>
                </c:pt>
                <c:pt idx="4">
                  <c:v>1918999</c:v>
                </c:pt>
              </c:numCache>
            </c:numRef>
          </c:val>
          <c:smooth val="0"/>
          <c:extLst>
            <c:ext xmlns:c16="http://schemas.microsoft.com/office/drawing/2014/chart" uri="{C3380CC4-5D6E-409C-BE32-E72D297353CC}">
              <c16:uniqueId val="{00000002-07D0-4518-B9A7-E6E45ED5BFB3}"/>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Electrons'!$O$14:$O$18</c:f>
              <c:numCache>
                <c:formatCode>_("$"* #,##0_);_("$"* \(#,##0\);_("$"* "-"_);_(@_)</c:formatCode>
                <c:ptCount val="5"/>
                <c:pt idx="0">
                  <c:v>0</c:v>
                </c:pt>
                <c:pt idx="1">
                  <c:v>352550</c:v>
                </c:pt>
                <c:pt idx="2">
                  <c:v>684926</c:v>
                </c:pt>
                <c:pt idx="3">
                  <c:v>1103426</c:v>
                </c:pt>
                <c:pt idx="4">
                  <c:v>1498649</c:v>
                </c:pt>
              </c:numCache>
            </c:numRef>
          </c:val>
          <c:smooth val="0"/>
          <c:extLst>
            <c:ext xmlns:c16="http://schemas.microsoft.com/office/drawing/2014/chart" uri="{C3380CC4-5D6E-409C-BE32-E72D297353CC}">
              <c16:uniqueId val="{00000003-07D0-4518-B9A7-E6E45ED5BFB3}"/>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Electrons'!$P$14:$P$18</c:f>
              <c:numCache>
                <c:formatCode>_("$"* #,##0_);_("$"* \(#,##0\);_("$"* "-"_);_(@_)</c:formatCode>
                <c:ptCount val="5"/>
                <c:pt idx="0">
                  <c:v>0</c:v>
                </c:pt>
                <c:pt idx="1">
                  <c:v>324687</c:v>
                </c:pt>
                <c:pt idx="2">
                  <c:v>639338</c:v>
                </c:pt>
                <c:pt idx="3">
                  <c:v>1068698</c:v>
                </c:pt>
                <c:pt idx="4">
                  <c:v>1537486</c:v>
                </c:pt>
              </c:numCache>
            </c:numRef>
          </c:val>
          <c:smooth val="0"/>
          <c:extLst>
            <c:ext xmlns:c16="http://schemas.microsoft.com/office/drawing/2014/chart" uri="{C3380CC4-5D6E-409C-BE32-E72D297353CC}">
              <c16:uniqueId val="{00000004-07D0-4518-B9A7-E6E45ED5BFB3}"/>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FY19 Q1</c:v>
                </c:pt>
                <c:pt idx="2">
                  <c:v>FY19 Q2</c:v>
                </c:pt>
                <c:pt idx="3">
                  <c:v>FY19 Q3</c:v>
                </c:pt>
                <c:pt idx="4">
                  <c:v>FY19 Q4</c:v>
                </c:pt>
              </c:strCache>
            </c:strRef>
          </c:cat>
          <c:val>
            <c:numRef>
              <c:f>'1.3 - Atmosphere to Electrons'!$Q$14:$Q$18</c:f>
              <c:numCache>
                <c:formatCode>_("$"* #,##0_);_("$"* \(#,##0\);_("$"* "-"_);_(@_)</c:formatCode>
                <c:ptCount val="5"/>
                <c:pt idx="0">
                  <c:v>0</c:v>
                </c:pt>
                <c:pt idx="1">
                  <c:v>336431</c:v>
                </c:pt>
                <c:pt idx="2">
                  <c:v>684322</c:v>
                </c:pt>
                <c:pt idx="3">
                  <c:v>1075088</c:v>
                </c:pt>
                <c:pt idx="4">
                  <c:v>1564643</c:v>
                </c:pt>
              </c:numCache>
            </c:numRef>
          </c:val>
          <c:smooth val="0"/>
          <c:extLst>
            <c:ext xmlns:c16="http://schemas.microsoft.com/office/drawing/2014/chart" uri="{C3380CC4-5D6E-409C-BE32-E72D297353CC}">
              <c16:uniqueId val="{00000005-07D0-4518-B9A7-E6E45ED5BFB3}"/>
            </c:ext>
          </c:extLst>
        </c:ser>
        <c:dLbls>
          <c:showLegendKey val="0"/>
          <c:showVal val="0"/>
          <c:showCatName val="0"/>
          <c:showSerName val="0"/>
          <c:showPercent val="0"/>
          <c:showBubbleSize val="0"/>
        </c:dLbls>
        <c:marker val="1"/>
        <c:smooth val="0"/>
        <c:axId val="1487914144"/>
        <c:axId val="1487915232"/>
      </c:lineChart>
      <c:catAx>
        <c:axId val="1487914144"/>
        <c:scaling>
          <c:orientation val="minMax"/>
        </c:scaling>
        <c:delete val="0"/>
        <c:axPos val="b"/>
        <c:numFmt formatCode="General" sourceLinked="0"/>
        <c:majorTickMark val="out"/>
        <c:minorTickMark val="none"/>
        <c:tickLblPos val="nextTo"/>
        <c:crossAx val="1487915232"/>
        <c:crosses val="autoZero"/>
        <c:auto val="1"/>
        <c:lblAlgn val="ctr"/>
        <c:lblOffset val="100"/>
        <c:noMultiLvlLbl val="0"/>
      </c:catAx>
      <c:valAx>
        <c:axId val="1487915232"/>
        <c:scaling>
          <c:orientation val="minMax"/>
        </c:scaling>
        <c:delete val="0"/>
        <c:axPos val="l"/>
        <c:majorGridlines/>
        <c:numFmt formatCode="_(&quot;$&quot;* #,##0_);_(&quot;$&quot;* \(#,##0\);_(&quot;$&quot;* &quot;-&quot;_);_(@_)" sourceLinked="1"/>
        <c:majorTickMark val="out"/>
        <c:minorTickMark val="none"/>
        <c:tickLblPos val="nextTo"/>
        <c:crossAx val="1487914144"/>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Electrons'!$K$62:$K$66</c:f>
              <c:numCache>
                <c:formatCode>_("$"* #,##0_);_("$"* \(#,##0\);_("$"* "-"_);_(@_)</c:formatCode>
                <c:ptCount val="5"/>
                <c:pt idx="0">
                  <c:v>0</c:v>
                </c:pt>
                <c:pt idx="1">
                  <c:v>0</c:v>
                </c:pt>
                <c:pt idx="2">
                  <c:v>0</c:v>
                </c:pt>
                <c:pt idx="3">
                  <c:v>0</c:v>
                </c:pt>
                <c:pt idx="4">
                  <c:v>22209</c:v>
                </c:pt>
              </c:numCache>
            </c:numRef>
          </c:val>
          <c:extLst>
            <c:ext xmlns:c16="http://schemas.microsoft.com/office/drawing/2014/chart" uri="{C3380CC4-5D6E-409C-BE32-E72D297353CC}">
              <c16:uniqueId val="{00000000-6505-46B0-ACB8-7F7BF3EEFB33}"/>
            </c:ext>
          </c:extLst>
        </c:ser>
        <c:dLbls>
          <c:showLegendKey val="0"/>
          <c:showVal val="0"/>
          <c:showCatName val="0"/>
          <c:showSerName val="0"/>
          <c:showPercent val="0"/>
          <c:showBubbleSize val="0"/>
        </c:dLbls>
        <c:gapWidth val="150"/>
        <c:axId val="-847504608"/>
        <c:axId val="-847506784"/>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Electrons'!$M$62:$M$66</c:f>
              <c:numCache>
                <c:formatCode>_("$"* #,##0_);_("$"* \(#,##0\);_("$"* "-"_);_(@_)</c:formatCode>
                <c:ptCount val="5"/>
                <c:pt idx="0">
                  <c:v>0</c:v>
                </c:pt>
                <c:pt idx="1">
                  <c:v>0</c:v>
                </c:pt>
                <c:pt idx="2">
                  <c:v>0</c:v>
                </c:pt>
                <c:pt idx="3">
                  <c:v>31250</c:v>
                </c:pt>
                <c:pt idx="4">
                  <c:v>31250</c:v>
                </c:pt>
              </c:numCache>
            </c:numRef>
          </c:val>
          <c:smooth val="0"/>
          <c:extLst>
            <c:ext xmlns:c16="http://schemas.microsoft.com/office/drawing/2014/chart" uri="{C3380CC4-5D6E-409C-BE32-E72D297353CC}">
              <c16:uniqueId val="{00000001-6505-46B0-ACB8-7F7BF3EEFB33}"/>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Electrons'!$N$62:$N$66</c:f>
              <c:numCache>
                <c:formatCode>_("$"* #,##0_);_("$"* \(#,##0\);_("$"* "-"_);_(@_)</c:formatCode>
                <c:ptCount val="5"/>
                <c:pt idx="0">
                  <c:v>0</c:v>
                </c:pt>
                <c:pt idx="1">
                  <c:v>#N/A</c:v>
                </c:pt>
                <c:pt idx="2">
                  <c:v>#N/A</c:v>
                </c:pt>
                <c:pt idx="3">
                  <c:v>#N/A</c:v>
                </c:pt>
                <c:pt idx="4">
                  <c:v>31250</c:v>
                </c:pt>
              </c:numCache>
            </c:numRef>
          </c:val>
          <c:smooth val="0"/>
          <c:extLst>
            <c:ext xmlns:c16="http://schemas.microsoft.com/office/drawing/2014/chart" uri="{C3380CC4-5D6E-409C-BE32-E72D297353CC}">
              <c16:uniqueId val="{00000002-6505-46B0-ACB8-7F7BF3EEFB33}"/>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Electrons'!$O$62:$O$66</c:f>
              <c:numCache>
                <c:formatCode>_("$"* #,##0_);_("$"* \(#,##0\);_("$"* "-"_);_(@_)</c:formatCode>
                <c:ptCount val="5"/>
                <c:pt idx="0">
                  <c:v>0</c:v>
                </c:pt>
                <c:pt idx="1">
                  <c:v>0</c:v>
                </c:pt>
                <c:pt idx="2">
                  <c:v>0</c:v>
                </c:pt>
                <c:pt idx="3">
                  <c:v>0</c:v>
                </c:pt>
                <c:pt idx="4">
                  <c:v>25077</c:v>
                </c:pt>
              </c:numCache>
            </c:numRef>
          </c:val>
          <c:smooth val="0"/>
          <c:extLst>
            <c:ext xmlns:c16="http://schemas.microsoft.com/office/drawing/2014/chart" uri="{C3380CC4-5D6E-409C-BE32-E72D297353CC}">
              <c16:uniqueId val="{00000003-6505-46B0-ACB8-7F7BF3EEFB33}"/>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Electrons'!$P$62:$P$66</c:f>
              <c:numCache>
                <c:formatCode>_("$"* #,##0_);_("$"* \(#,##0\);_("$"* "-"_);_(@_)</c:formatCode>
                <c:ptCount val="5"/>
                <c:pt idx="0">
                  <c:v>0</c:v>
                </c:pt>
                <c:pt idx="1">
                  <c:v>0</c:v>
                </c:pt>
                <c:pt idx="2">
                  <c:v>0</c:v>
                </c:pt>
                <c:pt idx="3">
                  <c:v>0</c:v>
                </c:pt>
                <c:pt idx="4">
                  <c:v>9041</c:v>
                </c:pt>
              </c:numCache>
            </c:numRef>
          </c:val>
          <c:smooth val="0"/>
          <c:extLst>
            <c:ext xmlns:c16="http://schemas.microsoft.com/office/drawing/2014/chart" uri="{C3380CC4-5D6E-409C-BE32-E72D297353CC}">
              <c16:uniqueId val="{00000004-6505-46B0-ACB8-7F7BF3EEFB33}"/>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Electrons'!$Q$62:$Q$66</c:f>
              <c:numCache>
                <c:formatCode>_("$"* #,##0_);_("$"* \(#,##0\);_("$"* "-"_);_(@_)</c:formatCode>
                <c:ptCount val="5"/>
                <c:pt idx="0">
                  <c:v>0</c:v>
                </c:pt>
                <c:pt idx="1">
                  <c:v>0</c:v>
                </c:pt>
                <c:pt idx="2">
                  <c:v>0</c:v>
                </c:pt>
                <c:pt idx="3">
                  <c:v>0</c:v>
                </c:pt>
                <c:pt idx="4">
                  <c:v>9041</c:v>
                </c:pt>
              </c:numCache>
            </c:numRef>
          </c:val>
          <c:smooth val="0"/>
          <c:extLst>
            <c:ext xmlns:c16="http://schemas.microsoft.com/office/drawing/2014/chart" uri="{C3380CC4-5D6E-409C-BE32-E72D297353CC}">
              <c16:uniqueId val="{00000005-6505-46B0-ACB8-7F7BF3EEFB33}"/>
            </c:ext>
          </c:extLst>
        </c:ser>
        <c:dLbls>
          <c:showLegendKey val="0"/>
          <c:showVal val="0"/>
          <c:showCatName val="0"/>
          <c:showSerName val="0"/>
          <c:showPercent val="0"/>
          <c:showBubbleSize val="0"/>
        </c:dLbls>
        <c:marker val="1"/>
        <c:smooth val="0"/>
        <c:axId val="-847504608"/>
        <c:axId val="-847506784"/>
      </c:lineChart>
      <c:catAx>
        <c:axId val="-847504608"/>
        <c:scaling>
          <c:orientation val="minMax"/>
        </c:scaling>
        <c:delete val="0"/>
        <c:axPos val="b"/>
        <c:numFmt formatCode="General" sourceLinked="0"/>
        <c:majorTickMark val="out"/>
        <c:minorTickMark val="none"/>
        <c:tickLblPos val="nextTo"/>
        <c:crossAx val="-847506784"/>
        <c:crosses val="autoZero"/>
        <c:auto val="1"/>
        <c:lblAlgn val="ctr"/>
        <c:lblOffset val="100"/>
        <c:noMultiLvlLbl val="0"/>
      </c:catAx>
      <c:valAx>
        <c:axId val="-847506784"/>
        <c:scaling>
          <c:orientation val="minMax"/>
        </c:scaling>
        <c:delete val="0"/>
        <c:axPos val="l"/>
        <c:majorGridlines/>
        <c:numFmt formatCode="_(&quot;$&quot;* #,##0_);_(&quot;$&quot;* \(#,##0\);_(&quot;$&quot;* &quot;-&quot;_);_(@_)" sourceLinked="1"/>
        <c:majorTickMark val="out"/>
        <c:minorTickMark val="none"/>
        <c:tickLblPos val="nextTo"/>
        <c:crossAx val="-847504608"/>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Electrons'!$K$20:$K$24</c:f>
              <c:numCache>
                <c:formatCode>_("$"* #,##0_);_("$"* \(#,##0\);_("$"* "-"_);_(@_)</c:formatCode>
                <c:ptCount val="5"/>
                <c:pt idx="0">
                  <c:v>1185619</c:v>
                </c:pt>
                <c:pt idx="1">
                  <c:v>597804</c:v>
                </c:pt>
                <c:pt idx="2">
                  <c:v>444226</c:v>
                </c:pt>
                <c:pt idx="3">
                  <c:v>445189</c:v>
                </c:pt>
                <c:pt idx="4">
                  <c:v>510933</c:v>
                </c:pt>
              </c:numCache>
            </c:numRef>
          </c:val>
          <c:extLst>
            <c:ext xmlns:c16="http://schemas.microsoft.com/office/drawing/2014/chart" uri="{C3380CC4-5D6E-409C-BE32-E72D297353CC}">
              <c16:uniqueId val="{00000000-9A4E-4DC9-BE60-6BF37F24B5F0}"/>
            </c:ext>
          </c:extLst>
        </c:ser>
        <c:dLbls>
          <c:showLegendKey val="0"/>
          <c:showVal val="0"/>
          <c:showCatName val="0"/>
          <c:showSerName val="0"/>
          <c:showPercent val="0"/>
          <c:showBubbleSize val="0"/>
        </c:dLbls>
        <c:gapWidth val="150"/>
        <c:axId val="1490758448"/>
        <c:axId val="1490757904"/>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Electrons'!$M$20:$M$24</c:f>
              <c:numCache>
                <c:formatCode>_("$"* #,##0_);_("$"* \(#,##0\);_("$"* "-"_);_(@_)</c:formatCode>
                <c:ptCount val="5"/>
                <c:pt idx="0">
                  <c:v>3260619</c:v>
                </c:pt>
                <c:pt idx="1">
                  <c:v>3260619</c:v>
                </c:pt>
                <c:pt idx="2">
                  <c:v>3260619</c:v>
                </c:pt>
                <c:pt idx="3">
                  <c:v>3260619</c:v>
                </c:pt>
                <c:pt idx="4">
                  <c:v>3493439</c:v>
                </c:pt>
              </c:numCache>
            </c:numRef>
          </c:val>
          <c:smooth val="0"/>
          <c:extLst>
            <c:ext xmlns:c16="http://schemas.microsoft.com/office/drawing/2014/chart" uri="{C3380CC4-5D6E-409C-BE32-E72D297353CC}">
              <c16:uniqueId val="{00000001-9A4E-4DC9-BE60-6BF37F24B5F0}"/>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Electrons'!$N$20:$N$24</c:f>
              <c:numCache>
                <c:formatCode>_("$"* #,##0_);_("$"* \(#,##0\);_("$"* "-"_);_(@_)</c:formatCode>
                <c:ptCount val="5"/>
                <c:pt idx="0">
                  <c:v>1185619</c:v>
                </c:pt>
                <c:pt idx="1">
                  <c:v>1599031</c:v>
                </c:pt>
                <c:pt idx="2">
                  <c:v>2223121</c:v>
                </c:pt>
                <c:pt idx="3">
                  <c:v>2741869</c:v>
                </c:pt>
                <c:pt idx="4">
                  <c:v>3493439</c:v>
                </c:pt>
              </c:numCache>
            </c:numRef>
          </c:val>
          <c:smooth val="0"/>
          <c:extLst>
            <c:ext xmlns:c16="http://schemas.microsoft.com/office/drawing/2014/chart" uri="{C3380CC4-5D6E-409C-BE32-E72D297353CC}">
              <c16:uniqueId val="{00000002-9A4E-4DC9-BE60-6BF37F24B5F0}"/>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Electrons'!$O$20:$O$24</c:f>
              <c:numCache>
                <c:formatCode>_("$"* #,##0_);_("$"* \(#,##0\);_("$"* "-"_);_(@_)</c:formatCode>
                <c:ptCount val="5"/>
                <c:pt idx="0">
                  <c:v>0</c:v>
                </c:pt>
                <c:pt idx="1">
                  <c:v>694738</c:v>
                </c:pt>
                <c:pt idx="2">
                  <c:v>1566295</c:v>
                </c:pt>
                <c:pt idx="3">
                  <c:v>2107488</c:v>
                </c:pt>
                <c:pt idx="4">
                  <c:v>2969607</c:v>
                </c:pt>
              </c:numCache>
            </c:numRef>
          </c:val>
          <c:smooth val="0"/>
          <c:extLst>
            <c:ext xmlns:c16="http://schemas.microsoft.com/office/drawing/2014/chart" uri="{C3380CC4-5D6E-409C-BE32-E72D297353CC}">
              <c16:uniqueId val="{00000003-9A4E-4DC9-BE60-6BF37F24B5F0}"/>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Electrons'!$P$20:$P$24</c:f>
              <c:numCache>
                <c:formatCode>_("$"* #,##0_);_("$"* \(#,##0\);_("$"* "-"_);_(@_)</c:formatCode>
                <c:ptCount val="5"/>
                <c:pt idx="0">
                  <c:v>0</c:v>
                </c:pt>
                <c:pt idx="1">
                  <c:v>763671</c:v>
                </c:pt>
                <c:pt idx="2">
                  <c:v>1586070</c:v>
                </c:pt>
                <c:pt idx="3">
                  <c:v>2133773</c:v>
                </c:pt>
                <c:pt idx="4">
                  <c:v>2786224</c:v>
                </c:pt>
              </c:numCache>
            </c:numRef>
          </c:val>
          <c:smooth val="0"/>
          <c:extLst>
            <c:ext xmlns:c16="http://schemas.microsoft.com/office/drawing/2014/chart" uri="{C3380CC4-5D6E-409C-BE32-E72D297353CC}">
              <c16:uniqueId val="{00000004-9A4E-4DC9-BE60-6BF37F24B5F0}"/>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Electrons'!$Q$20:$Q$24</c:f>
              <c:numCache>
                <c:formatCode>_("$"* #,##0_);_("$"* \(#,##0\);_("$"* "-"_);_(@_)</c:formatCode>
                <c:ptCount val="5"/>
                <c:pt idx="0">
                  <c:v>0</c:v>
                </c:pt>
                <c:pt idx="1">
                  <c:v>1001227</c:v>
                </c:pt>
                <c:pt idx="2">
                  <c:v>1778895</c:v>
                </c:pt>
                <c:pt idx="3">
                  <c:v>2296680</c:v>
                </c:pt>
                <c:pt idx="4">
                  <c:v>2982506</c:v>
                </c:pt>
              </c:numCache>
            </c:numRef>
          </c:val>
          <c:smooth val="0"/>
          <c:extLst>
            <c:ext xmlns:c16="http://schemas.microsoft.com/office/drawing/2014/chart" uri="{C3380CC4-5D6E-409C-BE32-E72D297353CC}">
              <c16:uniqueId val="{00000005-9A4E-4DC9-BE60-6BF37F24B5F0}"/>
            </c:ext>
          </c:extLst>
        </c:ser>
        <c:dLbls>
          <c:showLegendKey val="0"/>
          <c:showVal val="0"/>
          <c:showCatName val="0"/>
          <c:showSerName val="0"/>
          <c:showPercent val="0"/>
          <c:showBubbleSize val="0"/>
        </c:dLbls>
        <c:marker val="1"/>
        <c:smooth val="0"/>
        <c:axId val="1490758448"/>
        <c:axId val="1490757904"/>
      </c:lineChart>
      <c:catAx>
        <c:axId val="1490758448"/>
        <c:scaling>
          <c:orientation val="minMax"/>
        </c:scaling>
        <c:delete val="0"/>
        <c:axPos val="b"/>
        <c:numFmt formatCode="General" sourceLinked="0"/>
        <c:majorTickMark val="out"/>
        <c:minorTickMark val="none"/>
        <c:tickLblPos val="nextTo"/>
        <c:crossAx val="1490757904"/>
        <c:crosses val="autoZero"/>
        <c:auto val="1"/>
        <c:lblAlgn val="ctr"/>
        <c:lblOffset val="100"/>
        <c:noMultiLvlLbl val="0"/>
      </c:catAx>
      <c:valAx>
        <c:axId val="1490757904"/>
        <c:scaling>
          <c:orientation val="minMax"/>
        </c:scaling>
        <c:delete val="0"/>
        <c:axPos val="l"/>
        <c:majorGridlines/>
        <c:numFmt formatCode="_(&quot;$&quot;* #,##0_);_(&quot;$&quot;* \(#,##0\);_(&quot;$&quot;* &quot;-&quot;_);_(@_)" sourceLinked="1"/>
        <c:majorTickMark val="out"/>
        <c:minorTickMark val="none"/>
        <c:tickLblPos val="nextTo"/>
        <c:crossAx val="1490758448"/>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Electrons'!$K$68:$K$72</c:f>
              <c:numCache>
                <c:formatCode>_("$"* #,##0_);_("$"* \(#,##0\);_("$"* "-"_);_(@_)</c:formatCode>
                <c:ptCount val="5"/>
                <c:pt idx="0">
                  <c:v>0</c:v>
                </c:pt>
                <c:pt idx="1">
                  <c:v>0</c:v>
                </c:pt>
                <c:pt idx="2">
                  <c:v>0</c:v>
                </c:pt>
                <c:pt idx="3">
                  <c:v>375000</c:v>
                </c:pt>
                <c:pt idx="4">
                  <c:v>445743</c:v>
                </c:pt>
              </c:numCache>
            </c:numRef>
          </c:val>
          <c:extLst>
            <c:ext xmlns:c16="http://schemas.microsoft.com/office/drawing/2014/chart" uri="{C3380CC4-5D6E-409C-BE32-E72D297353CC}">
              <c16:uniqueId val="{00000000-5645-4293-B5ED-D9C23398FC38}"/>
            </c:ext>
          </c:extLst>
        </c:ser>
        <c:dLbls>
          <c:showLegendKey val="0"/>
          <c:showVal val="0"/>
          <c:showCatName val="0"/>
          <c:showSerName val="0"/>
          <c:showPercent val="0"/>
          <c:showBubbleSize val="0"/>
        </c:dLbls>
        <c:gapWidth val="150"/>
        <c:axId val="1490758992"/>
        <c:axId val="1490768240"/>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Electrons'!$M$68:$M$72</c:f>
              <c:numCache>
                <c:formatCode>_("$"* #,##0_);_("$"* \(#,##0\);_("$"* "-"_);_(@_)</c:formatCode>
                <c:ptCount val="5"/>
                <c:pt idx="0">
                  <c:v>0</c:v>
                </c:pt>
                <c:pt idx="1">
                  <c:v>0</c:v>
                </c:pt>
                <c:pt idx="2">
                  <c:v>0</c:v>
                </c:pt>
                <c:pt idx="3">
                  <c:v>500000</c:v>
                </c:pt>
                <c:pt idx="4">
                  <c:v>500000</c:v>
                </c:pt>
              </c:numCache>
            </c:numRef>
          </c:val>
          <c:smooth val="0"/>
          <c:extLst>
            <c:ext xmlns:c16="http://schemas.microsoft.com/office/drawing/2014/chart" uri="{C3380CC4-5D6E-409C-BE32-E72D297353CC}">
              <c16:uniqueId val="{00000001-5645-4293-B5ED-D9C23398FC38}"/>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Electrons'!$N$68:$N$72</c:f>
              <c:numCache>
                <c:formatCode>_("$"* #,##0_);_("$"* \(#,##0\);_("$"* "-"_);_(@_)</c:formatCode>
                <c:ptCount val="5"/>
                <c:pt idx="0">
                  <c:v>0</c:v>
                </c:pt>
                <c:pt idx="1">
                  <c:v>#N/A</c:v>
                </c:pt>
                <c:pt idx="2">
                  <c:v>#N/A</c:v>
                </c:pt>
                <c:pt idx="3">
                  <c:v>375000</c:v>
                </c:pt>
                <c:pt idx="4">
                  <c:v>500000</c:v>
                </c:pt>
              </c:numCache>
            </c:numRef>
          </c:val>
          <c:smooth val="0"/>
          <c:extLst>
            <c:ext xmlns:c16="http://schemas.microsoft.com/office/drawing/2014/chart" uri="{C3380CC4-5D6E-409C-BE32-E72D297353CC}">
              <c16:uniqueId val="{00000002-5645-4293-B5ED-D9C23398FC38}"/>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Electrons'!$O$68:$O$72</c:f>
              <c:numCache>
                <c:formatCode>_("$"* #,##0_);_("$"* \(#,##0\);_("$"* "-"_);_(@_)</c:formatCode>
                <c:ptCount val="5"/>
                <c:pt idx="0">
                  <c:v>0</c:v>
                </c:pt>
                <c:pt idx="1">
                  <c:v>0</c:v>
                </c:pt>
                <c:pt idx="2">
                  <c:v>0</c:v>
                </c:pt>
                <c:pt idx="3">
                  <c:v>0</c:v>
                </c:pt>
                <c:pt idx="4">
                  <c:v>111483</c:v>
                </c:pt>
              </c:numCache>
            </c:numRef>
          </c:val>
          <c:smooth val="0"/>
          <c:extLst>
            <c:ext xmlns:c16="http://schemas.microsoft.com/office/drawing/2014/chart" uri="{C3380CC4-5D6E-409C-BE32-E72D297353CC}">
              <c16:uniqueId val="{00000003-5645-4293-B5ED-D9C23398FC38}"/>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Electrons'!$P$68:$P$72</c:f>
              <c:numCache>
                <c:formatCode>_("$"* #,##0_);_("$"* \(#,##0\);_("$"* "-"_);_(@_)</c:formatCode>
                <c:ptCount val="5"/>
                <c:pt idx="0">
                  <c:v>0</c:v>
                </c:pt>
                <c:pt idx="1">
                  <c:v>#N/A</c:v>
                </c:pt>
                <c:pt idx="2">
                  <c:v>#N/A</c:v>
                </c:pt>
                <c:pt idx="3">
                  <c:v>0</c:v>
                </c:pt>
                <c:pt idx="4">
                  <c:v>54257</c:v>
                </c:pt>
              </c:numCache>
            </c:numRef>
          </c:val>
          <c:smooth val="0"/>
          <c:extLst>
            <c:ext xmlns:c16="http://schemas.microsoft.com/office/drawing/2014/chart" uri="{C3380CC4-5D6E-409C-BE32-E72D297353CC}">
              <c16:uniqueId val="{00000004-5645-4293-B5ED-D9C23398FC38}"/>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Electrons'!$Q$68:$Q$72</c:f>
              <c:numCache>
                <c:formatCode>_("$"* #,##0_);_("$"* \(#,##0\);_("$"* "-"_);_(@_)</c:formatCode>
                <c:ptCount val="5"/>
                <c:pt idx="0">
                  <c:v>0</c:v>
                </c:pt>
                <c:pt idx="1">
                  <c:v>#N/A</c:v>
                </c:pt>
                <c:pt idx="2">
                  <c:v>#N/A</c:v>
                </c:pt>
                <c:pt idx="3">
                  <c:v>0</c:v>
                </c:pt>
                <c:pt idx="4">
                  <c:v>54257</c:v>
                </c:pt>
              </c:numCache>
            </c:numRef>
          </c:val>
          <c:smooth val="0"/>
          <c:extLst>
            <c:ext xmlns:c16="http://schemas.microsoft.com/office/drawing/2014/chart" uri="{C3380CC4-5D6E-409C-BE32-E72D297353CC}">
              <c16:uniqueId val="{00000005-5645-4293-B5ED-D9C23398FC38}"/>
            </c:ext>
          </c:extLst>
        </c:ser>
        <c:dLbls>
          <c:showLegendKey val="0"/>
          <c:showVal val="0"/>
          <c:showCatName val="0"/>
          <c:showSerName val="0"/>
          <c:showPercent val="0"/>
          <c:showBubbleSize val="0"/>
        </c:dLbls>
        <c:marker val="1"/>
        <c:smooth val="0"/>
        <c:axId val="1490758992"/>
        <c:axId val="1490768240"/>
      </c:lineChart>
      <c:catAx>
        <c:axId val="1490758992"/>
        <c:scaling>
          <c:orientation val="minMax"/>
        </c:scaling>
        <c:delete val="0"/>
        <c:axPos val="b"/>
        <c:numFmt formatCode="General" sourceLinked="0"/>
        <c:majorTickMark val="out"/>
        <c:minorTickMark val="none"/>
        <c:tickLblPos val="nextTo"/>
        <c:crossAx val="1490768240"/>
        <c:crosses val="autoZero"/>
        <c:auto val="1"/>
        <c:lblAlgn val="ctr"/>
        <c:lblOffset val="100"/>
        <c:noMultiLvlLbl val="0"/>
      </c:catAx>
      <c:valAx>
        <c:axId val="1490768240"/>
        <c:scaling>
          <c:orientation val="minMax"/>
        </c:scaling>
        <c:delete val="0"/>
        <c:axPos val="l"/>
        <c:majorGridlines/>
        <c:numFmt formatCode="_(&quot;$&quot;* #,##0_);_(&quot;$&quot;* \(#,##0\);_(&quot;$&quot;* &quot;-&quot;_);_(@_)" sourceLinked="1"/>
        <c:majorTickMark val="out"/>
        <c:minorTickMark val="none"/>
        <c:tickLblPos val="nextTo"/>
        <c:crossAx val="149075899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Electrons'!$B$8:$B$12</c:f>
              <c:strCache>
                <c:ptCount val="5"/>
                <c:pt idx="0">
                  <c:v>0</c:v>
                </c:pt>
                <c:pt idx="1">
                  <c:v>FY19 Q1</c:v>
                </c:pt>
                <c:pt idx="2">
                  <c:v>FY19 Q2</c:v>
                </c:pt>
                <c:pt idx="3">
                  <c:v>FY19 Q3</c:v>
                </c:pt>
                <c:pt idx="4">
                  <c:v>FY19 Q4</c:v>
                </c:pt>
              </c:strCache>
            </c:strRef>
          </c:cat>
          <c:val>
            <c:numRef>
              <c:f>'1.3 - Atmosphere to Electrons'!$K$74:$K$78</c:f>
              <c:numCache>
                <c:formatCode>_("$"* #,##0_);_("$"* \(#,##0\);_("$"* "-"_);_(@_)</c:formatCode>
                <c:ptCount val="5"/>
                <c:pt idx="0">
                  <c:v>0</c:v>
                </c:pt>
                <c:pt idx="1">
                  <c:v>0</c:v>
                </c:pt>
                <c:pt idx="2">
                  <c:v>0</c:v>
                </c:pt>
                <c:pt idx="3">
                  <c:v>187500</c:v>
                </c:pt>
                <c:pt idx="4">
                  <c:v>175344</c:v>
                </c:pt>
              </c:numCache>
            </c:numRef>
          </c:val>
          <c:extLst>
            <c:ext xmlns:c16="http://schemas.microsoft.com/office/drawing/2014/chart" uri="{C3380CC4-5D6E-409C-BE32-E72D297353CC}">
              <c16:uniqueId val="{00000000-F982-443A-B391-512FA644B20D}"/>
            </c:ext>
          </c:extLst>
        </c:ser>
        <c:dLbls>
          <c:showLegendKey val="0"/>
          <c:showVal val="0"/>
          <c:showCatName val="0"/>
          <c:showSerName val="0"/>
          <c:showPercent val="0"/>
          <c:showBubbleSize val="0"/>
        </c:dLbls>
        <c:gapWidth val="150"/>
        <c:axId val="1490767152"/>
        <c:axId val="1490767696"/>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Electrons'!$B$8:$B$12</c:f>
              <c:strCache>
                <c:ptCount val="5"/>
                <c:pt idx="0">
                  <c:v>0</c:v>
                </c:pt>
                <c:pt idx="1">
                  <c:v>FY19 Q1</c:v>
                </c:pt>
                <c:pt idx="2">
                  <c:v>FY19 Q2</c:v>
                </c:pt>
                <c:pt idx="3">
                  <c:v>FY19 Q3</c:v>
                </c:pt>
                <c:pt idx="4">
                  <c:v>FY19 Q4</c:v>
                </c:pt>
              </c:strCache>
            </c:strRef>
          </c:cat>
          <c:val>
            <c:numRef>
              <c:f>'1.3 - Atmosphere to Electrons'!$M$74:$M$78</c:f>
              <c:numCache>
                <c:formatCode>_("$"* #,##0_);_("$"* \(#,##0\);_("$"* "-"_);_(@_)</c:formatCode>
                <c:ptCount val="5"/>
                <c:pt idx="0">
                  <c:v>0</c:v>
                </c:pt>
                <c:pt idx="1">
                  <c:v>0</c:v>
                </c:pt>
                <c:pt idx="2">
                  <c:v>0</c:v>
                </c:pt>
                <c:pt idx="3">
                  <c:v>250000</c:v>
                </c:pt>
                <c:pt idx="4">
                  <c:v>250000</c:v>
                </c:pt>
              </c:numCache>
            </c:numRef>
          </c:val>
          <c:smooth val="0"/>
          <c:extLst>
            <c:ext xmlns:c16="http://schemas.microsoft.com/office/drawing/2014/chart" uri="{C3380CC4-5D6E-409C-BE32-E72D297353CC}">
              <c16:uniqueId val="{00000001-F982-443A-B391-512FA644B20D}"/>
            </c:ext>
          </c:extLst>
        </c:ser>
        <c:ser>
          <c:idx val="5"/>
          <c:order val="1"/>
          <c:tx>
            <c:strRef>
              <c:f>'1.3 - Atmosphere to Electrons'!$N$1</c:f>
              <c:strCache>
                <c:ptCount val="1"/>
                <c:pt idx="0">
                  <c:v>FY19 Funding Received (Cum.)</c:v>
                </c:pt>
              </c:strCache>
            </c:strRef>
          </c:tx>
          <c:cat>
            <c:strRef>
              <c:f>'1.3 - Atmosphere to Electrons'!$B$8:$B$12</c:f>
              <c:strCache>
                <c:ptCount val="5"/>
                <c:pt idx="0">
                  <c:v>0</c:v>
                </c:pt>
                <c:pt idx="1">
                  <c:v>FY19 Q1</c:v>
                </c:pt>
                <c:pt idx="2">
                  <c:v>FY19 Q2</c:v>
                </c:pt>
                <c:pt idx="3">
                  <c:v>FY19 Q3</c:v>
                </c:pt>
                <c:pt idx="4">
                  <c:v>FY19 Q4</c:v>
                </c:pt>
              </c:strCache>
            </c:strRef>
          </c:cat>
          <c:val>
            <c:numRef>
              <c:f>'1.3 - Atmosphere to Electrons'!$N$74:$N$78</c:f>
              <c:numCache>
                <c:formatCode>_("$"* #,##0_);_("$"* \(#,##0\);_("$"* "-"_);_(@_)</c:formatCode>
                <c:ptCount val="5"/>
                <c:pt idx="0">
                  <c:v>0</c:v>
                </c:pt>
                <c:pt idx="1">
                  <c:v>#N/A</c:v>
                </c:pt>
                <c:pt idx="2">
                  <c:v>#N/A</c:v>
                </c:pt>
                <c:pt idx="3">
                  <c:v>187500</c:v>
                </c:pt>
                <c:pt idx="4">
                  <c:v>250000</c:v>
                </c:pt>
              </c:numCache>
            </c:numRef>
          </c:val>
          <c:smooth val="0"/>
          <c:extLst>
            <c:ext xmlns:c16="http://schemas.microsoft.com/office/drawing/2014/chart" uri="{C3380CC4-5D6E-409C-BE32-E72D297353CC}">
              <c16:uniqueId val="{00000002-F982-443A-B391-512FA644B20D}"/>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Electrons'!$O$74:$O$78</c:f>
              <c:numCache>
                <c:formatCode>_("$"* #,##0_);_("$"* \(#,##0\);_("$"* "-"_);_(@_)</c:formatCode>
                <c:ptCount val="5"/>
                <c:pt idx="0">
                  <c:v>0</c:v>
                </c:pt>
                <c:pt idx="1">
                  <c:v>0</c:v>
                </c:pt>
                <c:pt idx="2">
                  <c:v>0</c:v>
                </c:pt>
                <c:pt idx="3">
                  <c:v>0</c:v>
                </c:pt>
                <c:pt idx="4">
                  <c:v>110372</c:v>
                </c:pt>
              </c:numCache>
            </c:numRef>
          </c:val>
          <c:smooth val="0"/>
          <c:extLst>
            <c:ext xmlns:c16="http://schemas.microsoft.com/office/drawing/2014/chart" uri="{C3380CC4-5D6E-409C-BE32-E72D297353CC}">
              <c16:uniqueId val="{00000003-F982-443A-B391-512FA644B20D}"/>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Electrons'!$B$8:$B$12</c:f>
              <c:strCache>
                <c:ptCount val="5"/>
                <c:pt idx="0">
                  <c:v>0</c:v>
                </c:pt>
                <c:pt idx="1">
                  <c:v>FY19 Q1</c:v>
                </c:pt>
                <c:pt idx="2">
                  <c:v>FY19 Q2</c:v>
                </c:pt>
                <c:pt idx="3">
                  <c:v>FY19 Q3</c:v>
                </c:pt>
                <c:pt idx="4">
                  <c:v>FY19 Q4</c:v>
                </c:pt>
              </c:strCache>
            </c:strRef>
          </c:cat>
          <c:val>
            <c:numRef>
              <c:f>'1.3 - Atmosphere to Electrons'!$P$74:$P$78</c:f>
              <c:numCache>
                <c:formatCode>_("$"* #,##0_);_("$"* \(#,##0\);_("$"* "-"_);_(@_)</c:formatCode>
                <c:ptCount val="5"/>
                <c:pt idx="0">
                  <c:v>0</c:v>
                </c:pt>
                <c:pt idx="1">
                  <c:v>#N/A</c:v>
                </c:pt>
                <c:pt idx="2">
                  <c:v>#N/A</c:v>
                </c:pt>
                <c:pt idx="3">
                  <c:v>0</c:v>
                </c:pt>
                <c:pt idx="4">
                  <c:v>74656</c:v>
                </c:pt>
              </c:numCache>
            </c:numRef>
          </c:val>
          <c:smooth val="0"/>
          <c:extLst>
            <c:ext xmlns:c16="http://schemas.microsoft.com/office/drawing/2014/chart" uri="{C3380CC4-5D6E-409C-BE32-E72D297353CC}">
              <c16:uniqueId val="{00000004-F982-443A-B391-512FA644B20D}"/>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Electrons'!$B$8:$B$12</c:f>
              <c:strCache>
                <c:ptCount val="5"/>
                <c:pt idx="0">
                  <c:v>0</c:v>
                </c:pt>
                <c:pt idx="1">
                  <c:v>FY19 Q1</c:v>
                </c:pt>
                <c:pt idx="2">
                  <c:v>FY19 Q2</c:v>
                </c:pt>
                <c:pt idx="3">
                  <c:v>FY19 Q3</c:v>
                </c:pt>
                <c:pt idx="4">
                  <c:v>FY19 Q4</c:v>
                </c:pt>
              </c:strCache>
            </c:strRef>
          </c:cat>
          <c:val>
            <c:numRef>
              <c:f>'1.3 - Atmosphere to Electrons'!$Q$74:$Q$78</c:f>
              <c:numCache>
                <c:formatCode>_("$"* #,##0_);_("$"* \(#,##0\);_("$"* "-"_);_(@_)</c:formatCode>
                <c:ptCount val="5"/>
                <c:pt idx="0">
                  <c:v>0</c:v>
                </c:pt>
                <c:pt idx="1">
                  <c:v>#N/A</c:v>
                </c:pt>
                <c:pt idx="2">
                  <c:v>#N/A</c:v>
                </c:pt>
                <c:pt idx="3">
                  <c:v>0</c:v>
                </c:pt>
                <c:pt idx="4">
                  <c:v>74656</c:v>
                </c:pt>
              </c:numCache>
            </c:numRef>
          </c:val>
          <c:smooth val="0"/>
          <c:extLst>
            <c:ext xmlns:c16="http://schemas.microsoft.com/office/drawing/2014/chart" uri="{C3380CC4-5D6E-409C-BE32-E72D297353CC}">
              <c16:uniqueId val="{00000005-F982-443A-B391-512FA644B20D}"/>
            </c:ext>
          </c:extLst>
        </c:ser>
        <c:dLbls>
          <c:showLegendKey val="0"/>
          <c:showVal val="0"/>
          <c:showCatName val="0"/>
          <c:showSerName val="0"/>
          <c:showPercent val="0"/>
          <c:showBubbleSize val="0"/>
        </c:dLbls>
        <c:marker val="1"/>
        <c:smooth val="0"/>
        <c:axId val="1490767152"/>
        <c:axId val="1490767696"/>
      </c:lineChart>
      <c:catAx>
        <c:axId val="1490767152"/>
        <c:scaling>
          <c:orientation val="minMax"/>
        </c:scaling>
        <c:delete val="0"/>
        <c:axPos val="b"/>
        <c:numFmt formatCode="General" sourceLinked="0"/>
        <c:majorTickMark val="out"/>
        <c:minorTickMark val="none"/>
        <c:tickLblPos val="nextTo"/>
        <c:crossAx val="1490767696"/>
        <c:crosses val="autoZero"/>
        <c:auto val="1"/>
        <c:lblAlgn val="ctr"/>
        <c:lblOffset val="100"/>
        <c:noMultiLvlLbl val="0"/>
      </c:catAx>
      <c:valAx>
        <c:axId val="1490767696"/>
        <c:scaling>
          <c:orientation val="minMax"/>
        </c:scaling>
        <c:delete val="0"/>
        <c:axPos val="l"/>
        <c:majorGridlines/>
        <c:numFmt formatCode="_(&quot;$&quot;* #,##0_);_(&quot;$&quot;* \(#,##0\);_(&quot;$&quot;* &quot;-&quot;_);_(@_)" sourceLinked="1"/>
        <c:majorTickMark val="out"/>
        <c:minorTickMark val="none"/>
        <c:tickLblPos val="nextTo"/>
        <c:crossAx val="1490767152"/>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02979703033255"/>
          <c:y val="0.15268679442163252"/>
          <c:w val="0.83113522342581936"/>
          <c:h val="0.60884425366948614"/>
        </c:manualLayout>
      </c:layout>
      <c:barChart>
        <c:barDir val="col"/>
        <c:grouping val="clustered"/>
        <c:varyColors val="0"/>
        <c:ser>
          <c:idx val="4"/>
          <c:order val="5"/>
          <c:tx>
            <c:strRef>
              <c:f>'1.3 - Atmosphere to Electrons'!$K$1</c:f>
              <c:strCache>
                <c:ptCount val="1"/>
                <c:pt idx="0">
                  <c:v>Uncosted &amp; Uncommitted Funds</c:v>
                </c:pt>
              </c:strCache>
            </c:strRef>
          </c:tx>
          <c:spPr>
            <a:solidFill>
              <a:srgbClr val="C0504D">
                <a:lumMod val="40000"/>
                <a:lumOff val="60000"/>
              </a:srgbClr>
            </a:solidFill>
          </c:spPr>
          <c:invertIfNegative val="0"/>
          <c:cat>
            <c:strRef>
              <c:f>'1.3 - Atmosphere to Electrons'!$B$2:$B$6</c:f>
              <c:strCache>
                <c:ptCount val="5"/>
                <c:pt idx="0">
                  <c:v>0</c:v>
                </c:pt>
                <c:pt idx="1">
                  <c:v>FY19 Q1</c:v>
                </c:pt>
                <c:pt idx="2">
                  <c:v>FY19 Q2</c:v>
                </c:pt>
                <c:pt idx="3">
                  <c:v>FY19 Q3</c:v>
                </c:pt>
                <c:pt idx="4">
                  <c:v>FY19 Q4</c:v>
                </c:pt>
              </c:strCache>
            </c:strRef>
          </c:cat>
          <c:val>
            <c:numRef>
              <c:f>'1.3 - Atmosphere to Electrons'!$K$26:$K$30</c:f>
              <c:numCache>
                <c:formatCode>_("$"* #,##0_);_("$"* \(#,##0\);_("$"* "-"_);_(@_)</c:formatCode>
                <c:ptCount val="5"/>
                <c:pt idx="0">
                  <c:v>597214</c:v>
                </c:pt>
                <c:pt idx="1">
                  <c:v>378075</c:v>
                </c:pt>
                <c:pt idx="2">
                  <c:v>333449</c:v>
                </c:pt>
                <c:pt idx="3">
                  <c:v>225797</c:v>
                </c:pt>
                <c:pt idx="4">
                  <c:v>398245</c:v>
                </c:pt>
              </c:numCache>
            </c:numRef>
          </c:val>
          <c:extLst>
            <c:ext xmlns:c16="http://schemas.microsoft.com/office/drawing/2014/chart" uri="{C3380CC4-5D6E-409C-BE32-E72D297353CC}">
              <c16:uniqueId val="{00000000-9337-4130-8517-E8E8AF122590}"/>
            </c:ext>
          </c:extLst>
        </c:ser>
        <c:dLbls>
          <c:showLegendKey val="0"/>
          <c:showVal val="0"/>
          <c:showCatName val="0"/>
          <c:showSerName val="0"/>
          <c:showPercent val="0"/>
          <c:showBubbleSize val="0"/>
        </c:dLbls>
        <c:gapWidth val="150"/>
        <c:axId val="1490760624"/>
        <c:axId val="1490762800"/>
      </c:barChart>
      <c:lineChart>
        <c:grouping val="standard"/>
        <c:varyColors val="0"/>
        <c:ser>
          <c:idx val="1"/>
          <c:order val="0"/>
          <c:tx>
            <c:strRef>
              <c:f>'1.3 - Atmosphere to Electrons'!$M$1</c:f>
              <c:strCache>
                <c:ptCount val="1"/>
                <c:pt idx="0">
                  <c:v>Total Funding Level (Cum.)</c:v>
                </c:pt>
              </c:strCache>
            </c:strRef>
          </c:tx>
          <c:marker>
            <c:symbol val="none"/>
          </c:marker>
          <c:cat>
            <c:strRef>
              <c:f>'1.3 - Atmosphere to Electrons'!$B$2:$B$6</c:f>
              <c:strCache>
                <c:ptCount val="5"/>
                <c:pt idx="0">
                  <c:v>0</c:v>
                </c:pt>
                <c:pt idx="1">
                  <c:v>FY19 Q1</c:v>
                </c:pt>
                <c:pt idx="2">
                  <c:v>FY19 Q2</c:v>
                </c:pt>
                <c:pt idx="3">
                  <c:v>FY19 Q3</c:v>
                </c:pt>
                <c:pt idx="4">
                  <c:v>FY19 Q4</c:v>
                </c:pt>
              </c:strCache>
            </c:strRef>
          </c:cat>
          <c:val>
            <c:numRef>
              <c:f>'1.3 - Atmosphere to Electrons'!$M$26:$M$30</c:f>
              <c:numCache>
                <c:formatCode>_("$"* #,##0_);_("$"* \(#,##0\);_("$"* "-"_);_(@_)</c:formatCode>
                <c:ptCount val="5"/>
                <c:pt idx="0">
                  <c:v>1497214</c:v>
                </c:pt>
                <c:pt idx="1">
                  <c:v>1497214</c:v>
                </c:pt>
                <c:pt idx="2">
                  <c:v>1497214</c:v>
                </c:pt>
                <c:pt idx="3">
                  <c:v>1497214</c:v>
                </c:pt>
                <c:pt idx="4">
                  <c:v>1697214</c:v>
                </c:pt>
              </c:numCache>
            </c:numRef>
          </c:val>
          <c:smooth val="0"/>
          <c:extLst>
            <c:ext xmlns:c16="http://schemas.microsoft.com/office/drawing/2014/chart" uri="{C3380CC4-5D6E-409C-BE32-E72D297353CC}">
              <c16:uniqueId val="{00000001-9337-4130-8517-E8E8AF122590}"/>
            </c:ext>
          </c:extLst>
        </c:ser>
        <c:ser>
          <c:idx val="5"/>
          <c:order val="1"/>
          <c:tx>
            <c:strRef>
              <c:f>'1.3 - Atmosphere to Electrons'!$N$1</c:f>
              <c:strCache>
                <c:ptCount val="1"/>
                <c:pt idx="0">
                  <c:v>FY19 Funding Received (Cum.)</c:v>
                </c:pt>
              </c:strCache>
            </c:strRef>
          </c:tx>
          <c:cat>
            <c:strRef>
              <c:f>'1.3 - Atmosphere to Electrons'!$B$2:$B$6</c:f>
              <c:strCache>
                <c:ptCount val="5"/>
                <c:pt idx="0">
                  <c:v>0</c:v>
                </c:pt>
                <c:pt idx="1">
                  <c:v>FY19 Q1</c:v>
                </c:pt>
                <c:pt idx="2">
                  <c:v>FY19 Q2</c:v>
                </c:pt>
                <c:pt idx="3">
                  <c:v>FY19 Q3</c:v>
                </c:pt>
                <c:pt idx="4">
                  <c:v>FY19 Q4</c:v>
                </c:pt>
              </c:strCache>
            </c:strRef>
          </c:cat>
          <c:val>
            <c:numRef>
              <c:f>'1.3 - Atmosphere to Electrons'!$N$26:$N$30</c:f>
              <c:numCache>
                <c:formatCode>_("$"* #,##0_);_("$"* \(#,##0\);_("$"* "-"_);_(@_)</c:formatCode>
                <c:ptCount val="5"/>
                <c:pt idx="0">
                  <c:v>597214</c:v>
                </c:pt>
                <c:pt idx="1">
                  <c:v>776525</c:v>
                </c:pt>
                <c:pt idx="2">
                  <c:v>1047214</c:v>
                </c:pt>
                <c:pt idx="3">
                  <c:v>1272214</c:v>
                </c:pt>
                <c:pt idx="4">
                  <c:v>1697214</c:v>
                </c:pt>
              </c:numCache>
            </c:numRef>
          </c:val>
          <c:smooth val="0"/>
          <c:extLst>
            <c:ext xmlns:c16="http://schemas.microsoft.com/office/drawing/2014/chart" uri="{C3380CC4-5D6E-409C-BE32-E72D297353CC}">
              <c16:uniqueId val="{00000002-9337-4130-8517-E8E8AF122590}"/>
            </c:ext>
          </c:extLst>
        </c:ser>
        <c:ser>
          <c:idx val="0"/>
          <c:order val="2"/>
          <c:tx>
            <c:strRef>
              <c:f>'1.3 - Atmosphere to Electrons'!$O$1</c:f>
              <c:strCache>
                <c:ptCount val="1"/>
                <c:pt idx="0">
                  <c:v>Projected Recipient Spend Plan (Cum.)</c:v>
                </c:pt>
              </c:strCache>
            </c:strRef>
          </c:tx>
          <c:spPr>
            <a:ln>
              <a:prstDash val="lgDashDotDot"/>
            </a:ln>
          </c:spPr>
          <c:marker>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Electrons'!$O$26:$O$30</c:f>
              <c:numCache>
                <c:formatCode>_("$"* #,##0_);_("$"* \(#,##0\);_("$"* "-"_);_(@_)</c:formatCode>
                <c:ptCount val="5"/>
                <c:pt idx="0">
                  <c:v>0</c:v>
                </c:pt>
                <c:pt idx="1">
                  <c:v>306541</c:v>
                </c:pt>
                <c:pt idx="2">
                  <c:v>584113</c:v>
                </c:pt>
                <c:pt idx="3">
                  <c:v>910427</c:v>
                </c:pt>
                <c:pt idx="4">
                  <c:v>1300058</c:v>
                </c:pt>
              </c:numCache>
            </c:numRef>
          </c:val>
          <c:smooth val="0"/>
          <c:extLst>
            <c:ext xmlns:c16="http://schemas.microsoft.com/office/drawing/2014/chart" uri="{C3380CC4-5D6E-409C-BE32-E72D297353CC}">
              <c16:uniqueId val="{00000003-9337-4130-8517-E8E8AF122590}"/>
            </c:ext>
          </c:extLst>
        </c:ser>
        <c:ser>
          <c:idx val="3"/>
          <c:order val="3"/>
          <c:tx>
            <c:strRef>
              <c:f>'1.3 - Atmosphere to Electrons'!$P$1</c:f>
              <c:strCache>
                <c:ptCount val="1"/>
                <c:pt idx="0">
                  <c:v>Actual Accrued or Invoiced Costs (Cum.)</c:v>
                </c:pt>
              </c:strCache>
            </c:strRef>
          </c:tx>
          <c:spPr>
            <a:ln>
              <a:solidFill>
                <a:srgbClr val="00B050"/>
              </a:solidFill>
            </a:ln>
          </c:spPr>
          <c:marker>
            <c:symbol val="diamond"/>
            <c:size val="7"/>
            <c:spPr>
              <a:solidFill>
                <a:srgbClr val="FF0000"/>
              </a:solidFill>
            </c:spPr>
          </c:marker>
          <c:cat>
            <c:strRef>
              <c:f>'1.3 - Atmosphere to Electrons'!$B$2:$B$6</c:f>
              <c:strCache>
                <c:ptCount val="5"/>
                <c:pt idx="0">
                  <c:v>0</c:v>
                </c:pt>
                <c:pt idx="1">
                  <c:v>FY19 Q1</c:v>
                </c:pt>
                <c:pt idx="2">
                  <c:v>FY19 Q2</c:v>
                </c:pt>
                <c:pt idx="3">
                  <c:v>FY19 Q3</c:v>
                </c:pt>
                <c:pt idx="4">
                  <c:v>FY19 Q4</c:v>
                </c:pt>
              </c:strCache>
            </c:strRef>
          </c:cat>
          <c:val>
            <c:numRef>
              <c:f>'1.3 - Atmosphere to Electrons'!$P$26:$P$30</c:f>
              <c:numCache>
                <c:formatCode>_("$"* #,##0_);_("$"* \(#,##0\);_("$"* "-"_);_(@_)</c:formatCode>
                <c:ptCount val="5"/>
                <c:pt idx="0">
                  <c:v>0</c:v>
                </c:pt>
                <c:pt idx="1">
                  <c:v>275972</c:v>
                </c:pt>
                <c:pt idx="2">
                  <c:v>636269</c:v>
                </c:pt>
                <c:pt idx="3">
                  <c:v>1007669</c:v>
                </c:pt>
                <c:pt idx="4">
                  <c:v>1279039</c:v>
                </c:pt>
              </c:numCache>
            </c:numRef>
          </c:val>
          <c:smooth val="0"/>
          <c:extLst>
            <c:ext xmlns:c16="http://schemas.microsoft.com/office/drawing/2014/chart" uri="{C3380CC4-5D6E-409C-BE32-E72D297353CC}">
              <c16:uniqueId val="{00000004-9337-4130-8517-E8E8AF122590}"/>
            </c:ext>
          </c:extLst>
        </c:ser>
        <c:ser>
          <c:idx val="2"/>
          <c:order val="4"/>
          <c:tx>
            <c:strRef>
              <c:f>'1.3 - Atmosphere to Electrons'!$Q$1</c:f>
              <c:strCache>
                <c:ptCount val="1"/>
                <c:pt idx="0">
                  <c:v>Actuals + Commitments (Cum)</c:v>
                </c:pt>
              </c:strCache>
            </c:strRef>
          </c:tx>
          <c:spPr>
            <a:ln>
              <a:solidFill>
                <a:srgbClr val="8064A2">
                  <a:lumMod val="75000"/>
                </a:srgbClr>
              </a:solidFill>
            </a:ln>
          </c:spPr>
          <c:marker>
            <c:spPr>
              <a:solidFill>
                <a:srgbClr val="8064A2">
                  <a:lumMod val="75000"/>
                </a:srgbClr>
              </a:solidFill>
              <a:ln>
                <a:solidFill>
                  <a:srgbClr val="8064A2">
                    <a:lumMod val="75000"/>
                  </a:srgbClr>
                </a:solidFill>
              </a:ln>
            </c:spPr>
          </c:marker>
          <c:cat>
            <c:strRef>
              <c:f>'1.3 - Atmosphere to Electrons'!$B$2:$B$6</c:f>
              <c:strCache>
                <c:ptCount val="5"/>
                <c:pt idx="0">
                  <c:v>0</c:v>
                </c:pt>
                <c:pt idx="1">
                  <c:v>FY19 Q1</c:v>
                </c:pt>
                <c:pt idx="2">
                  <c:v>FY19 Q2</c:v>
                </c:pt>
                <c:pt idx="3">
                  <c:v>FY19 Q3</c:v>
                </c:pt>
                <c:pt idx="4">
                  <c:v>FY19 Q4</c:v>
                </c:pt>
              </c:strCache>
            </c:strRef>
          </c:cat>
          <c:val>
            <c:numRef>
              <c:f>'1.3 - Atmosphere to Electrons'!$Q$26:$Q$30</c:f>
              <c:numCache>
                <c:formatCode>_("$"* #,##0_);_("$"* \(#,##0\);_("$"* "-"_);_(@_)</c:formatCode>
                <c:ptCount val="5"/>
                <c:pt idx="0">
                  <c:v>0</c:v>
                </c:pt>
                <c:pt idx="1">
                  <c:v>398450</c:v>
                </c:pt>
                <c:pt idx="2">
                  <c:v>713765</c:v>
                </c:pt>
                <c:pt idx="3">
                  <c:v>1046417</c:v>
                </c:pt>
                <c:pt idx="4">
                  <c:v>1298969</c:v>
                </c:pt>
              </c:numCache>
            </c:numRef>
          </c:val>
          <c:smooth val="0"/>
          <c:extLst>
            <c:ext xmlns:c16="http://schemas.microsoft.com/office/drawing/2014/chart" uri="{C3380CC4-5D6E-409C-BE32-E72D297353CC}">
              <c16:uniqueId val="{00000005-9337-4130-8517-E8E8AF122590}"/>
            </c:ext>
          </c:extLst>
        </c:ser>
        <c:dLbls>
          <c:showLegendKey val="0"/>
          <c:showVal val="0"/>
          <c:showCatName val="0"/>
          <c:showSerName val="0"/>
          <c:showPercent val="0"/>
          <c:showBubbleSize val="0"/>
        </c:dLbls>
        <c:marker val="1"/>
        <c:smooth val="0"/>
        <c:axId val="1490760624"/>
        <c:axId val="1490762800"/>
      </c:lineChart>
      <c:catAx>
        <c:axId val="1490760624"/>
        <c:scaling>
          <c:orientation val="minMax"/>
        </c:scaling>
        <c:delete val="0"/>
        <c:axPos val="b"/>
        <c:numFmt formatCode="General" sourceLinked="0"/>
        <c:majorTickMark val="out"/>
        <c:minorTickMark val="none"/>
        <c:tickLblPos val="nextTo"/>
        <c:crossAx val="1490762800"/>
        <c:crosses val="autoZero"/>
        <c:auto val="1"/>
        <c:lblAlgn val="ctr"/>
        <c:lblOffset val="100"/>
        <c:noMultiLvlLbl val="0"/>
      </c:catAx>
      <c:valAx>
        <c:axId val="1490762800"/>
        <c:scaling>
          <c:orientation val="minMax"/>
        </c:scaling>
        <c:delete val="0"/>
        <c:axPos val="l"/>
        <c:majorGridlines/>
        <c:numFmt formatCode="_(&quot;$&quot;* #,##0_);_(&quot;$&quot;* \(#,##0\);_(&quot;$&quot;* &quot;-&quot;_);_(@_)" sourceLinked="1"/>
        <c:majorTickMark val="out"/>
        <c:minorTickMark val="none"/>
        <c:tickLblPos val="nextTo"/>
        <c:crossAx val="1490760624"/>
        <c:crosses val="autoZero"/>
        <c:crossBetween val="midCat"/>
      </c:valAx>
      <c:spPr>
        <a:solidFill>
          <a:schemeClr val="bg1">
            <a:lumMod val="85000"/>
          </a:schemeClr>
        </a:solidFill>
        <a:ln>
          <a:solidFill>
            <a:schemeClr val="bg1">
              <a:lumMod val="85000"/>
            </a:schemeClr>
          </a:solidFill>
        </a:ln>
      </c:spPr>
    </c:plotArea>
    <c:legend>
      <c:legendPos val="b"/>
      <c:layout>
        <c:manualLayout>
          <c:xMode val="edge"/>
          <c:yMode val="edge"/>
          <c:x val="0.11833082632544388"/>
          <c:y val="0.83725864781504855"/>
          <c:w val="0.76332461326715639"/>
          <c:h val="0.12752575846713851"/>
        </c:manualLayout>
      </c:layout>
      <c:overlay val="0"/>
    </c:legend>
    <c:plotVisOnly val="1"/>
    <c:dispBlanksAs val="span"/>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EB3098ED-CFF5-42FF-9716-094B8754166E}" type="TxLink">
            <a:rPr lang="en-US" sz="1600" b="1" i="0" u="none" strike="noStrike">
              <a:solidFill>
                <a:srgbClr val="000000"/>
              </a:solidFill>
              <a:latin typeface="Calibri"/>
            </a:rPr>
            <a:pPr algn="ctr"/>
            <a:t>1.3.1.401 - A2e: Measurement, Testing, and Verification (WFIP Support)</a:t>
          </a:fld>
          <a:endParaRPr lang="en-US" sz="1600" b="1"/>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0" y="67709"/>
          <a:ext cx="5139531" cy="342897"/>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marL="0" indent="0" algn="ctr"/>
          <a:fld id="{12C55E35-238B-4F95-9863-0BA9F6CE59B3}" type="TxLink">
            <a:rPr lang="en-US" sz="1600" b="1" i="0" u="none" strike="noStrike">
              <a:solidFill>
                <a:srgbClr val="000000"/>
              </a:solidFill>
              <a:latin typeface="Calibri"/>
              <a:ea typeface="+mn-ea"/>
              <a:cs typeface="+mn-cs"/>
            </a:rPr>
            <a:pPr marL="0" indent="0" algn="ctr"/>
            <a:t>1.3.5.402 - Enabling Autonomous Wind Plants through Consensus Control (TCF)</a:t>
          </a:fld>
          <a:endParaRPr lang="en-US" sz="1600" b="1" i="0" u="none" strike="noStrike" dirty="0">
            <a:solidFill>
              <a:srgbClr val="000000"/>
            </a:solidFill>
            <a:latin typeface="Calibri"/>
            <a:ea typeface="+mn-ea"/>
            <a:cs typeface="+mn-cs"/>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96207538-5816-45A3-9D35-9C9F0780A84F}" type="TxLink">
            <a:rPr lang="en-US" sz="1600" b="1" i="0" u="none" strike="noStrike">
              <a:solidFill>
                <a:srgbClr val="000000"/>
              </a:solidFill>
              <a:latin typeface="Calibri"/>
            </a:rPr>
            <a:pPr algn="ctr"/>
            <a:t>1.3.6.401 - Systems Engineering &amp; Optimization</a:t>
          </a:fld>
          <a:endParaRPr lang="en-US" sz="1600" b="1"/>
        </a:p>
      </cdr:txBody>
    </cdr:sp>
  </cdr:relSizeAnchor>
</c:userShapes>
</file>

<file path=ppt/drawings/drawing12.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85742E07-E75E-4EA8-9E31-E1D8B44DFD8E}" type="TxLink">
            <a:rPr lang="en-US" sz="1600" b="1" i="0" u="none" strike="noStrike">
              <a:solidFill>
                <a:srgbClr val="000000"/>
              </a:solidFill>
              <a:latin typeface="Calibri"/>
            </a:rPr>
            <a:pPr algn="ctr"/>
            <a:t>1.3.6.402 - Multi Physics Model Validation &amp; UQ</a:t>
          </a:fld>
          <a:endParaRPr lang="en-US" sz="1600" b="1"/>
        </a:p>
      </cdr:txBody>
    </cdr:sp>
  </cdr:relSizeAnchor>
</c:userShapes>
</file>

<file path=ppt/drawings/drawing13.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53561A45-48FF-47A6-A359-75F0FF76526F}" type="TxLink">
            <a:rPr lang="en-US" sz="1600" b="1" i="0" u="none" strike="noStrike">
              <a:solidFill>
                <a:srgbClr val="000000"/>
              </a:solidFill>
              <a:latin typeface="Calibri"/>
            </a:rPr>
            <a:pPr algn="ctr"/>
            <a:t>1.3.6.403 - Modeling and Validation for Offshore Wind</a:t>
          </a:fld>
          <a:endParaRPr lang="en-US" sz="1600" b="1"/>
        </a:p>
      </cdr:txBody>
    </cdr:sp>
  </cdr:relSizeAnchor>
</c:userShapes>
</file>

<file path=ppt/drawings/drawing14.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34DC17F6-6EE2-4704-8E4A-5243E11801E3}" type="TxLink">
            <a:rPr lang="en-US" sz="1600" b="1" i="0" u="none" strike="noStrike">
              <a:solidFill>
                <a:srgbClr val="000000"/>
              </a:solidFill>
              <a:latin typeface="Calibri"/>
            </a:rPr>
            <a:pPr algn="ctr"/>
            <a:t>1.3.9.401 - A2e EMC Support</a:t>
          </a:fld>
          <a:endParaRPr lang="en-US" sz="1600" b="1"/>
        </a:p>
      </cdr:txBody>
    </cdr:sp>
  </cdr:relSizeAnchor>
</c:userShapes>
</file>

<file path=ppt/drawings/drawing2.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E7B4A082-D71C-4272-8E60-2EEC1483B8AB}" type="TxLink">
            <a:rPr lang="en-US" sz="1600" b="1" i="0" u="none" strike="noStrike">
              <a:solidFill>
                <a:srgbClr val="000000"/>
              </a:solidFill>
              <a:latin typeface="Calibri"/>
              <a:cs typeface="Calibri"/>
            </a:rPr>
            <a:pPr algn="ctr"/>
            <a:t>1.3.1.402 - WFIP II Extended Analysis</a:t>
          </a:fld>
          <a:endParaRPr lang="en-US" sz="1600" b="1"/>
        </a:p>
      </cdr:txBody>
    </cdr:sp>
  </cdr:relSizeAnchor>
</c:userShapes>
</file>

<file path=ppt/drawings/drawing3.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DF5BF821-6A5E-44BC-A60A-CE2212420A08}" type="TxLink">
            <a:rPr lang="en-US" sz="1600" b="1" i="0" u="none" strike="noStrike">
              <a:solidFill>
                <a:srgbClr val="000000"/>
              </a:solidFill>
              <a:latin typeface="Calibri"/>
            </a:rPr>
            <a:pPr algn="ctr"/>
            <a:t>1.3.2.401 - MMC - Model Development &amp; Validation</a:t>
          </a:fld>
          <a:endParaRPr lang="en-US" sz="1600" b="1"/>
        </a:p>
      </cdr:txBody>
    </cdr:sp>
  </cdr:relSizeAnchor>
</c:userShapes>
</file>

<file path=ppt/drawings/drawing4.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E84A3AEB-6C27-40EE-AF02-0A91B072981B}" type="TxLink">
            <a:rPr lang="en-US" sz="1600" b="1" i="0" u="none" strike="noStrike">
              <a:solidFill>
                <a:srgbClr val="000000"/>
              </a:solidFill>
              <a:latin typeface="Calibri"/>
            </a:rPr>
            <a:pPr algn="ctr"/>
            <a:t>1.3.3.401 - High-Fidelity Modeling</a:t>
          </a:fld>
          <a:endParaRPr lang="en-US" sz="1600" b="1"/>
        </a:p>
      </cdr:txBody>
    </cdr:sp>
  </cdr:relSizeAnchor>
</c:userShapes>
</file>

<file path=ppt/drawings/drawing5.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8CE41892-648D-43BE-B9F9-2FAF864DB1D3}" type="TxLink">
            <a:rPr lang="en-US" sz="1600" b="1" i="0" u="none" strike="noStrike">
              <a:solidFill>
                <a:srgbClr val="000000"/>
              </a:solidFill>
              <a:latin typeface="Calibri"/>
              <a:cs typeface="Calibri"/>
            </a:rPr>
            <a:pPr algn="ctr"/>
            <a:t>1.3.3.402 - Energy Research and Forecast Modeling</a:t>
          </a:fld>
          <a:endParaRPr lang="en-US" sz="1600" b="1"/>
        </a:p>
      </cdr:txBody>
    </cdr:sp>
  </cdr:relSizeAnchor>
</c:userShapes>
</file>

<file path=ppt/drawings/drawing6.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AAD74E41-B41D-47F2-A015-EDF4BC6A36E9}" type="TxLink">
            <a:rPr lang="en-US" sz="1600" b="1" i="0" u="none" strike="noStrike">
              <a:solidFill>
                <a:srgbClr val="000000"/>
              </a:solidFill>
              <a:latin typeface="Calibri"/>
            </a:rPr>
            <a:pPr algn="ctr"/>
            <a:t>1.3.4.401 - Rotor Wake Measurements &amp; Predictions for Validation</a:t>
          </a:fld>
          <a:endParaRPr lang="en-US" sz="1600" b="1"/>
        </a:p>
      </cdr:txBody>
    </cdr:sp>
  </cdr:relSizeAnchor>
</c:userShapes>
</file>

<file path=ppt/drawings/drawing7.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algn="ctr"/>
          <a:fld id="{2CA7AA53-4C4E-4393-8B6E-D01150BCA507}" type="TxLink">
            <a:rPr lang="en-US" sz="1600" b="1" i="0" u="none" strike="noStrike">
              <a:solidFill>
                <a:srgbClr val="000000"/>
              </a:solidFill>
              <a:latin typeface="Calibri"/>
              <a:cs typeface="Calibri"/>
            </a:rPr>
            <a:pPr algn="ctr"/>
            <a:t>1.3.4.403 - Aeroacoustic Assessment of Wind Plant Control</a:t>
          </a:fld>
          <a:endParaRPr lang="en-US" sz="1600" b="1"/>
        </a:p>
      </cdr:txBody>
    </cdr:sp>
  </cdr:relSizeAnchor>
</c:userShapes>
</file>

<file path=ppt/drawings/drawing8.xml><?xml version="1.0" encoding="utf-8"?>
<c:userShapes xmlns:c="http://schemas.openxmlformats.org/drawingml/2006/chart">
  <cdr:relSizeAnchor xmlns:cdr="http://schemas.openxmlformats.org/drawingml/2006/chartDrawing">
    <cdr:from>
      <cdr:x>0</cdr:x>
      <cdr:y>0.02194</cdr:y>
    </cdr:from>
    <cdr:to>
      <cdr:x>1</cdr:x>
      <cdr:y>0.13305</cdr:y>
    </cdr:to>
    <cdr:sp macro="" textlink="">
      <cdr:nvSpPr>
        <cdr:cNvPr id="5" name="TextBox 1"/>
        <cdr:cNvSpPr txBox="1"/>
      </cdr:nvSpPr>
      <cdr:spPr>
        <a:xfrm xmlns:a="http://schemas.openxmlformats.org/drawingml/2006/main">
          <a:off x="91440" y="90279"/>
          <a:ext cx="6858000" cy="457200"/>
        </a:xfrm>
        <a:prstGeom xmlns:a="http://schemas.openxmlformats.org/drawingml/2006/main" prst="rect">
          <a:avLst/>
        </a:prstGeom>
      </cdr:spPr>
      <cdr:txBody>
        <a:bodyPr xmlns:a="http://schemas.openxmlformats.org/drawingml/2006/main" vertOverflow="clip" wrap="square" lIns="45720" rIns="45720" rtlCol="0"/>
        <a:lstStyle xmlns:a="http://schemas.openxmlformats.org/drawingml/2006/main"/>
        <a:p xmlns:a="http://schemas.openxmlformats.org/drawingml/2006/main">
          <a:pPr marL="0" indent="0" algn="ctr"/>
          <a:fld id="{B42B6B0C-4F96-4DC5-8370-4C5996BD5A15}" type="TxLink">
            <a:rPr lang="en-US" sz="1600" b="1" i="0" u="none" strike="noStrike">
              <a:solidFill>
                <a:srgbClr val="000000"/>
              </a:solidFill>
              <a:latin typeface="Calibri"/>
              <a:ea typeface="+mn-ea"/>
              <a:cs typeface="+mn-cs"/>
            </a:rPr>
            <a:pPr marL="0" indent="0" algn="ctr"/>
            <a:t>1.3.4.404 - American Wake Experiment (AWAKEN)</a:t>
          </a:fld>
          <a:endParaRPr lang="en-US" sz="1600" b="1" i="0" u="none" strike="noStrike">
            <a:solidFill>
              <a:srgbClr val="000000"/>
            </a:solidFill>
            <a:latin typeface="Calibri"/>
            <a:ea typeface="+mn-ea"/>
            <a:cs typeface="+mn-cs"/>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0.0161</cdr:y>
    </cdr:from>
    <cdr:to>
      <cdr:x>1</cdr:x>
      <cdr:y>0.12721</cdr:y>
    </cdr:to>
    <cdr:sp macro="" textlink="">
      <cdr:nvSpPr>
        <cdr:cNvPr id="3" name="TextBox 1"/>
        <cdr:cNvSpPr txBox="1"/>
      </cdr:nvSpPr>
      <cdr:spPr>
        <a:xfrm xmlns:a="http://schemas.openxmlformats.org/drawingml/2006/main">
          <a:off x="0" y="66247"/>
          <a:ext cx="6858000" cy="457200"/>
        </a:xfrm>
        <a:prstGeom xmlns:a="http://schemas.openxmlformats.org/drawingml/2006/main" prst="rect">
          <a:avLst/>
        </a:prstGeom>
      </cdr:spPr>
      <cdr:txBody>
        <a:bodyPr xmlns:a="http://schemas.openxmlformats.org/drawingml/2006/main" vertOverflow="clip" wrap="square" lIns="45720" tIns="45720" rIns="45720" bIns="45720" rtlCol="0"/>
        <a:lstStyle xmlns:a="http://schemas.openxmlformats.org/drawingml/2006/main"/>
        <a:p xmlns:a="http://schemas.openxmlformats.org/drawingml/2006/main">
          <a:pPr algn="ctr"/>
          <a:fld id="{F634B40C-7BEC-4237-A08A-953F2C546CE6}" type="TxLink">
            <a:rPr lang="en-US" sz="1600" b="1" i="0" u="none" strike="noStrike">
              <a:solidFill>
                <a:srgbClr val="000000"/>
              </a:solidFill>
              <a:latin typeface="Calibri"/>
            </a:rPr>
            <a:pPr algn="ctr"/>
            <a:t>1.3.5.401 - Advanced Flow Control Science for Wind Plants</a:t>
          </a:fld>
          <a:endParaRPr lang="en-US" sz="16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428BA028-D6B2-44AE-ADD9-580B7344AC32}" type="datetime1">
              <a:rPr lang="en-US"/>
              <a:pPr>
                <a:defRPr/>
              </a:pPr>
              <a:t>1/16/20</a:t>
            </a:fld>
            <a:endParaRPr lang="en-US"/>
          </a:p>
        </p:txBody>
      </p:sp>
      <p:sp>
        <p:nvSpPr>
          <p:cNvPr id="4" name="Footer Placeholder 3"/>
          <p:cNvSpPr>
            <a:spLocks noGrp="1"/>
          </p:cNvSpPr>
          <p:nvPr>
            <p:ph type="ftr" sz="quarter" idx="2"/>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1578E697-5E23-46F8-A477-DD547FC56C79}" type="slidenum">
              <a:rPr lang="en-US"/>
              <a:pPr>
                <a:defRPr/>
              </a:pPr>
              <a:t>‹#›</a:t>
            </a:fld>
            <a:endParaRPr lang="en-US"/>
          </a:p>
        </p:txBody>
      </p:sp>
    </p:spTree>
    <p:extLst>
      <p:ext uri="{BB962C8B-B14F-4D97-AF65-F5344CB8AC3E}">
        <p14:creationId xmlns:p14="http://schemas.microsoft.com/office/powerpoint/2010/main" val="994269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1293" y="1"/>
            <a:ext cx="3037523" cy="464662"/>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C7D2BEDD-EFDA-4D32-8DDB-E52596FD4F85}" type="datetime1">
              <a:rPr lang="en-US"/>
              <a:pPr>
                <a:defRPr/>
              </a:pPr>
              <a:t>1/16/20</a:t>
            </a:fld>
            <a:endParaRPr lang="en-US"/>
          </a:p>
        </p:txBody>
      </p:sp>
      <p:sp>
        <p:nvSpPr>
          <p:cNvPr id="15364" name="Slide Image Placeholder 3"/>
          <p:cNvSpPr>
            <a:spLocks noGrp="1" noRot="1" noChangeAspect="1"/>
          </p:cNvSpPr>
          <p:nvPr>
            <p:ph type="sldImg" idx="2"/>
          </p:nvPr>
        </p:nvSpPr>
        <p:spPr bwMode="auto">
          <a:xfrm>
            <a:off x="1184275" y="698500"/>
            <a:ext cx="4643438" cy="3484563"/>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bwMode="auto">
          <a:xfrm>
            <a:off x="700724" y="4415080"/>
            <a:ext cx="5608954" cy="4183539"/>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466071">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1293" y="8830154"/>
            <a:ext cx="3037523" cy="464662"/>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466071">
              <a:defRPr sz="1200">
                <a:latin typeface="Calibri" pitchFamily="34" charset="0"/>
                <a:ea typeface="ＭＳ Ｐゴシック" pitchFamily="-108" charset="-128"/>
                <a:cs typeface="+mn-cs"/>
              </a:defRPr>
            </a:lvl1pPr>
          </a:lstStyle>
          <a:p>
            <a:pPr>
              <a:defRPr/>
            </a:pPr>
            <a:fld id="{28F97C2A-7A01-4E17-AB7F-EBC256165B02}" type="slidenum">
              <a:rPr lang="en-US"/>
              <a:pPr>
                <a:defRPr/>
              </a:pPr>
              <a:t>‹#›</a:t>
            </a:fld>
            <a:endParaRPr lang="en-US"/>
          </a:p>
        </p:txBody>
      </p:sp>
    </p:spTree>
    <p:extLst>
      <p:ext uri="{BB962C8B-B14F-4D97-AF65-F5344CB8AC3E}">
        <p14:creationId xmlns:p14="http://schemas.microsoft.com/office/powerpoint/2010/main" val="980217998"/>
      </p:ext>
    </p:extLst>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should only be ONE WBS overview slide per WBS Deck, summarizing the WBS Status stoplights that appear on slide 1 of each 3-slide </a:t>
            </a:r>
            <a:r>
              <a:rPr lang="en-US" baseline="0" dirty="0" err="1"/>
              <a:t>subdeck</a:t>
            </a:r>
            <a:r>
              <a:rPr lang="en-US" baseline="0" dirty="0"/>
              <a:t>. </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a:t>
            </a:fld>
            <a:endParaRPr lang="en-US"/>
          </a:p>
        </p:txBody>
      </p:sp>
    </p:spTree>
    <p:extLst>
      <p:ext uri="{BB962C8B-B14F-4D97-AF65-F5344CB8AC3E}">
        <p14:creationId xmlns:p14="http://schemas.microsoft.com/office/powerpoint/2010/main" val="45542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98229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11</a:t>
            </a:fld>
            <a:endParaRPr lang="en-US"/>
          </a:p>
        </p:txBody>
      </p:sp>
    </p:spTree>
    <p:extLst>
      <p:ext uri="{BB962C8B-B14F-4D97-AF65-F5344CB8AC3E}">
        <p14:creationId xmlns:p14="http://schemas.microsoft.com/office/powerpoint/2010/main" val="1262180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12</a:t>
            </a:fld>
            <a:endParaRPr lang="en-US"/>
          </a:p>
        </p:txBody>
      </p:sp>
    </p:spTree>
    <p:extLst>
      <p:ext uri="{BB962C8B-B14F-4D97-AF65-F5344CB8AC3E}">
        <p14:creationId xmlns:p14="http://schemas.microsoft.com/office/powerpoint/2010/main" val="2479259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13</a:t>
            </a:fld>
            <a:endParaRPr lang="en-US"/>
          </a:p>
        </p:txBody>
      </p:sp>
    </p:spTree>
    <p:extLst>
      <p:ext uri="{BB962C8B-B14F-4D97-AF65-F5344CB8AC3E}">
        <p14:creationId xmlns:p14="http://schemas.microsoft.com/office/powerpoint/2010/main" val="1632992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56815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715589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5439103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726501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89707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3052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2</a:t>
            </a:fld>
            <a:endParaRPr lang="en-US"/>
          </a:p>
        </p:txBody>
      </p:sp>
    </p:spTree>
    <p:extLst>
      <p:ext uri="{BB962C8B-B14F-4D97-AF65-F5344CB8AC3E}">
        <p14:creationId xmlns:p14="http://schemas.microsoft.com/office/powerpoint/2010/main" val="706089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56783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118927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979107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616436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9466618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81034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548862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12054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441662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288625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3</a:t>
            </a:fld>
            <a:endParaRPr lang="en-US"/>
          </a:p>
        </p:txBody>
      </p:sp>
    </p:spTree>
    <p:extLst>
      <p:ext uri="{BB962C8B-B14F-4D97-AF65-F5344CB8AC3E}">
        <p14:creationId xmlns:p14="http://schemas.microsoft.com/office/powerpoint/2010/main" val="1835288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78099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85366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57807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4661024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85009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047053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073260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729851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82889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05267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817246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69760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2100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54594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534133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777173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0202348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479593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8570526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9052580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226501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5</a:t>
            </a:fld>
            <a:endParaRPr lang="en-US"/>
          </a:p>
        </p:txBody>
      </p:sp>
    </p:spTree>
    <p:extLst>
      <p:ext uri="{BB962C8B-B14F-4D97-AF65-F5344CB8AC3E}">
        <p14:creationId xmlns:p14="http://schemas.microsoft.com/office/powerpoint/2010/main" val="40406162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806090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8360114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6368646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8176593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9073042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6995716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7107169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27312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216878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900802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6</a:t>
            </a:fld>
            <a:endParaRPr lang="en-US"/>
          </a:p>
        </p:txBody>
      </p:sp>
    </p:spTree>
    <p:extLst>
      <p:ext uri="{BB962C8B-B14F-4D97-AF65-F5344CB8AC3E}">
        <p14:creationId xmlns:p14="http://schemas.microsoft.com/office/powerpoint/2010/main" val="24713385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6303279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23307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1929404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8199071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9740999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455978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3003471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5545944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8660885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88060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7</a:t>
            </a:fld>
            <a:endParaRPr lang="en-US"/>
          </a:p>
        </p:txBody>
      </p:sp>
    </p:spTree>
    <p:extLst>
      <p:ext uri="{BB962C8B-B14F-4D97-AF65-F5344CB8AC3E}">
        <p14:creationId xmlns:p14="http://schemas.microsoft.com/office/powerpoint/2010/main" val="10248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3457359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8723528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386275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742774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74</a:t>
            </a:fld>
            <a:endParaRPr lang="en-US"/>
          </a:p>
        </p:txBody>
      </p:sp>
    </p:spTree>
    <p:extLst>
      <p:ext uri="{BB962C8B-B14F-4D97-AF65-F5344CB8AC3E}">
        <p14:creationId xmlns:p14="http://schemas.microsoft.com/office/powerpoint/2010/main" val="11804249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8327274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1345669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40358192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55234295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1173592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8</a:t>
            </a:fld>
            <a:endParaRPr lang="en-US"/>
          </a:p>
        </p:txBody>
      </p:sp>
    </p:spTree>
    <p:extLst>
      <p:ext uri="{BB962C8B-B14F-4D97-AF65-F5344CB8AC3E}">
        <p14:creationId xmlns:p14="http://schemas.microsoft.com/office/powerpoint/2010/main" val="18783803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6090347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00499894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3883386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7552915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411138608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552" indent="-228552"/>
            <a:r>
              <a:rPr lang="en-US" dirty="0"/>
              <a:t>Graphic generated by the Financial</a:t>
            </a:r>
            <a:r>
              <a:rPr lang="en-US" baseline="0" dirty="0"/>
              <a:t> </a:t>
            </a:r>
            <a:r>
              <a:rPr lang="en-US" baseline="0"/>
              <a:t>Tracking Spreadsheet</a:t>
            </a:r>
            <a:endParaRPr lang="en-US"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16880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35602677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Date Placeholder 3"/>
          <p:cNvSpPr>
            <a:spLocks noGrp="1"/>
          </p:cNvSpPr>
          <p:nvPr>
            <p:ph type="dt" idx="10"/>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C7D2BEDD-EFDA-4D32-8DDB-E52596FD4F85}" type="datetime1">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1/16/20</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
        <p:nvSpPr>
          <p:cNvPr id="5" name="Slide Number Placeholder 4"/>
          <p:cNvSpPr>
            <a:spLocks noGrp="1"/>
          </p:cNvSpPr>
          <p:nvPr>
            <p:ph type="sldNum" sz="quarter" idx="11"/>
          </p:nvPr>
        </p:nvSpPr>
        <p:spPr/>
        <p:txBody>
          <a:bodyPr/>
          <a:lstStyle/>
          <a:p>
            <a:pPr marL="0" marR="0" lvl="0" indent="0" algn="r" defTabSz="466071" rtl="0" eaLnBrk="1" fontAlgn="base" latinLnBrk="0" hangingPunct="1">
              <a:lnSpc>
                <a:spcPct val="100000"/>
              </a:lnSpc>
              <a:spcBef>
                <a:spcPct val="0"/>
              </a:spcBef>
              <a:spcAft>
                <a:spcPct val="0"/>
              </a:spcAft>
              <a:buClrTx/>
              <a:buSzTx/>
              <a:buFontTx/>
              <a:buNone/>
              <a:tabLst/>
              <a:defRPr/>
            </a:pPr>
            <a:fld id="{28F97C2A-7A01-4E17-AB7F-EBC256165B02}" type="slidenum">
              <a:rPr kumimoji="0" lang="en-US" sz="1200" b="0" i="0" u="none" strike="noStrike" kern="1200" cap="none" spc="0" normalizeH="0" baseline="0" noProof="0" smtClean="0">
                <a:ln>
                  <a:noFill/>
                </a:ln>
                <a:solidFill>
                  <a:prstClr val="black"/>
                </a:solidFill>
                <a:effectLst/>
                <a:uLnTx/>
                <a:uFillTx/>
                <a:latin typeface="Calibri" pitchFamily="34" charset="0"/>
                <a:ea typeface="ＭＳ Ｐゴシック" pitchFamily="-108" charset="-128"/>
                <a:cs typeface="+mn-cs"/>
              </a:rPr>
              <a:pPr marL="0" marR="0" lvl="0" indent="0" algn="r" defTabSz="466071" rtl="0" eaLnBrk="1" fontAlgn="base" latinLnBrk="0" hangingPunct="1">
                <a:lnSpc>
                  <a:spcPct val="100000"/>
                </a:lnSpc>
                <a:spcBef>
                  <a:spcPct val="0"/>
                </a:spcBef>
                <a:spcAft>
                  <a:spcPct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08" charset="-128"/>
              <a:cs typeface="+mn-cs"/>
            </a:endParaRPr>
          </a:p>
        </p:txBody>
      </p:sp>
    </p:spTree>
    <p:extLst>
      <p:ext uri="{BB962C8B-B14F-4D97-AF65-F5344CB8AC3E}">
        <p14:creationId xmlns:p14="http://schemas.microsoft.com/office/powerpoint/2010/main" val="2468649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FF0000"/>
              </a:solidFill>
            </a:endParaRPr>
          </a:p>
        </p:txBody>
      </p:sp>
      <p:sp>
        <p:nvSpPr>
          <p:cNvPr id="4" name="Date Placeholder 3"/>
          <p:cNvSpPr>
            <a:spLocks noGrp="1"/>
          </p:cNvSpPr>
          <p:nvPr>
            <p:ph type="dt" idx="10"/>
          </p:nvPr>
        </p:nvSpPr>
        <p:spPr/>
        <p:txBody>
          <a:bodyPr/>
          <a:lstStyle/>
          <a:p>
            <a:pPr>
              <a:defRPr/>
            </a:pPr>
            <a:fld id="{C7D2BEDD-EFDA-4D32-8DDB-E52596FD4F85}" type="datetime1">
              <a:rPr lang="en-US" smtClean="0"/>
              <a:pPr>
                <a:defRPr/>
              </a:pPr>
              <a:t>1/16/20</a:t>
            </a:fld>
            <a:endParaRPr lang="en-US"/>
          </a:p>
        </p:txBody>
      </p:sp>
      <p:sp>
        <p:nvSpPr>
          <p:cNvPr id="5" name="Slide Number Placeholder 4"/>
          <p:cNvSpPr>
            <a:spLocks noGrp="1"/>
          </p:cNvSpPr>
          <p:nvPr>
            <p:ph type="sldNum" sz="quarter" idx="11"/>
          </p:nvPr>
        </p:nvSpPr>
        <p:spPr/>
        <p:txBody>
          <a:bodyPr/>
          <a:lstStyle/>
          <a:p>
            <a:pPr>
              <a:defRPr/>
            </a:pPr>
            <a:fld id="{28F97C2A-7A01-4E17-AB7F-EBC256165B02}" type="slidenum">
              <a:rPr lang="en-US" smtClean="0"/>
              <a:pPr>
                <a:defRPr/>
              </a:pPr>
              <a:t>9</a:t>
            </a:fld>
            <a:endParaRPr lang="en-US"/>
          </a:p>
        </p:txBody>
      </p:sp>
    </p:spTree>
    <p:extLst>
      <p:ext uri="{BB962C8B-B14F-4D97-AF65-F5344CB8AC3E}">
        <p14:creationId xmlns:p14="http://schemas.microsoft.com/office/powerpoint/2010/main" val="2663969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13" descr="08616.jpg"/>
          <p:cNvPicPr>
            <a:picLocks noChangeAspect="1"/>
          </p:cNvPicPr>
          <p:nvPr userDrawn="1"/>
        </p:nvPicPr>
        <p:blipFill>
          <a:blip r:embed="rId2"/>
          <a:srcRect l="8728"/>
          <a:stretch>
            <a:fillRect/>
          </a:stretch>
        </p:blipFill>
        <p:spPr bwMode="auto">
          <a:xfrm>
            <a:off x="0" y="868363"/>
            <a:ext cx="8345488" cy="4251325"/>
          </a:xfrm>
          <a:prstGeom prst="rect">
            <a:avLst/>
          </a:prstGeom>
          <a:noFill/>
          <a:ln w="9525">
            <a:noFill/>
            <a:miter lim="800000"/>
            <a:headEnd/>
            <a:tailEnd/>
          </a:ln>
        </p:spPr>
      </p:pic>
      <p:pic>
        <p:nvPicPr>
          <p:cNvPr id="8" name="Picture 2"/>
          <p:cNvPicPr>
            <a:picLocks noChangeAspect="1" noChangeArrowheads="1"/>
          </p:cNvPicPr>
          <p:nvPr userDrawn="1"/>
        </p:nvPicPr>
        <p:blipFill>
          <a:blip r:embed="rId3"/>
          <a:srcRect/>
          <a:stretch>
            <a:fillRect/>
          </a:stretch>
        </p:blipFill>
        <p:spPr bwMode="auto">
          <a:xfrm>
            <a:off x="2612927" y="453951"/>
            <a:ext cx="4564062" cy="4906963"/>
          </a:xfrm>
          <a:prstGeom prst="rect">
            <a:avLst/>
          </a:prstGeom>
          <a:noFill/>
          <a:ln w="9525">
            <a:noFill/>
            <a:miter lim="800000"/>
            <a:headEnd/>
            <a:tailEnd/>
          </a:ln>
        </p:spPr>
      </p:pic>
      <p:sp>
        <p:nvSpPr>
          <p:cNvPr id="9"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12" name="Group 20"/>
          <p:cNvGrpSpPr>
            <a:grpSpLocks/>
          </p:cNvGrpSpPr>
          <p:nvPr/>
        </p:nvGrpSpPr>
        <p:grpSpPr bwMode="auto">
          <a:xfrm flipH="1" flipV="1">
            <a:off x="0" y="920750"/>
            <a:ext cx="9144000" cy="55563"/>
            <a:chOff x="0" y="832104"/>
            <a:chExt cx="9144000" cy="54864"/>
          </a:xfrm>
        </p:grpSpPr>
        <p:sp>
          <p:nvSpPr>
            <p:cNvPr id="1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6"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7"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1"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3"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25" name="Group 20"/>
          <p:cNvGrpSpPr>
            <a:grpSpLocks/>
          </p:cNvGrpSpPr>
          <p:nvPr/>
        </p:nvGrpSpPr>
        <p:grpSpPr bwMode="auto">
          <a:xfrm flipH="1" flipV="1">
            <a:off x="0" y="920750"/>
            <a:ext cx="9144000" cy="55563"/>
            <a:chOff x="0" y="832104"/>
            <a:chExt cx="9144000" cy="54864"/>
          </a:xfrm>
        </p:grpSpPr>
        <p:sp>
          <p:nvSpPr>
            <p:cNvPr id="26"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9"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30" name="Picture 18"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31" name="Rectangle 20"/>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2" name="Rectangle 21"/>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nvGrpSpPr>
          <p:cNvPr id="36" name="Group 21"/>
          <p:cNvGrpSpPr>
            <a:grpSpLocks/>
          </p:cNvGrpSpPr>
          <p:nvPr/>
        </p:nvGrpSpPr>
        <p:grpSpPr bwMode="auto">
          <a:xfrm flipH="1" flipV="1">
            <a:off x="0" y="920750"/>
            <a:ext cx="9144000" cy="55563"/>
            <a:chOff x="0" y="832104"/>
            <a:chExt cx="9144000" cy="54864"/>
          </a:xfrm>
        </p:grpSpPr>
        <p:sp>
          <p:nvSpPr>
            <p:cNvPr id="37" name="Rectangle 29"/>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8" name="Rectangle 30"/>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9" name="Rectangle 31"/>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pic>
        <p:nvPicPr>
          <p:cNvPr id="40" name="Picture 32" descr="doe_logo_ppt.png"/>
          <p:cNvPicPr>
            <a:picLocks noChangeAspect="1"/>
          </p:cNvPicPr>
          <p:nvPr/>
        </p:nvPicPr>
        <p:blipFill>
          <a:blip r:embed="rId4"/>
          <a:srcRect/>
          <a:stretch>
            <a:fillRect/>
          </a:stretch>
        </p:blipFill>
        <p:spPr bwMode="auto">
          <a:xfrm>
            <a:off x="6121400" y="276225"/>
            <a:ext cx="2743200" cy="412750"/>
          </a:xfrm>
          <a:prstGeom prst="rect">
            <a:avLst/>
          </a:prstGeom>
          <a:noFill/>
          <a:ln w="9525">
            <a:noFill/>
            <a:miter lim="800000"/>
            <a:headEnd/>
            <a:tailEnd/>
          </a:ln>
        </p:spPr>
      </p:pic>
      <p:sp>
        <p:nvSpPr>
          <p:cNvPr id="2" name="Title 1"/>
          <p:cNvSpPr>
            <a:spLocks noGrp="1"/>
          </p:cNvSpPr>
          <p:nvPr>
            <p:ph type="ctrTitle"/>
          </p:nvPr>
        </p:nvSpPr>
        <p:spPr>
          <a:xfrm>
            <a:off x="202680" y="147797"/>
            <a:ext cx="5626620" cy="603505"/>
          </a:xfrm>
          <a:prstGeom prst="rect">
            <a:avLst/>
          </a:prstGeom>
        </p:spPr>
        <p:txBody>
          <a:bodyPr lIns="0" rIns="0">
            <a:normAutofit/>
          </a:bodyPr>
          <a:lstStyle>
            <a:lvl1pPr algn="l">
              <a:defRPr sz="1600">
                <a:solidFill>
                  <a:srgbClr val="FFFFFF"/>
                </a:solidFill>
                <a:latin typeface="Arial Narrow"/>
                <a:cs typeface="Arial Narrow"/>
              </a:defRPr>
            </a:lvl1pPr>
          </a:lstStyle>
          <a:p>
            <a:r>
              <a:rPr lang="en-US"/>
              <a:t>Click to edit Master title style</a:t>
            </a:r>
            <a:endParaRPr lang="en-US" dirty="0"/>
          </a:p>
        </p:txBody>
      </p:sp>
      <p:sp>
        <p:nvSpPr>
          <p:cNvPr id="20"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5C168197-6065-4CAE-865D-96FF82B4C655}"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pic>
        <p:nvPicPr>
          <p:cNvPr id="42" name="Picture 11" descr="http://farm2.static.flickr.com/1079/762561606_010157b0ec.jpg"/>
          <p:cNvPicPr>
            <a:picLocks noChangeAspect="1" noChangeArrowheads="1"/>
          </p:cNvPicPr>
          <p:nvPr userDrawn="1"/>
        </p:nvPicPr>
        <p:blipFill>
          <a:blip r:embed="rId5"/>
          <a:srcRect/>
          <a:stretch>
            <a:fillRect/>
          </a:stretch>
        </p:blipFill>
        <p:spPr bwMode="auto">
          <a:xfrm>
            <a:off x="4278183" y="976315"/>
            <a:ext cx="3005137" cy="4129087"/>
          </a:xfrm>
          <a:prstGeom prst="rect">
            <a:avLst/>
          </a:prstGeom>
          <a:noFill/>
          <a:ln w="9525">
            <a:noFill/>
            <a:miter lim="800000"/>
            <a:headEnd/>
            <a:tailEnd/>
          </a:ln>
        </p:spPr>
      </p:pic>
      <p:pic>
        <p:nvPicPr>
          <p:cNvPr id="41" name="Picture 9" descr="Hoover Dam"/>
          <p:cNvPicPr>
            <a:picLocks noChangeAspect="1" noChangeArrowheads="1"/>
          </p:cNvPicPr>
          <p:nvPr userDrawn="1"/>
        </p:nvPicPr>
        <p:blipFill>
          <a:blip r:embed="rId6"/>
          <a:srcRect/>
          <a:stretch>
            <a:fillRect/>
          </a:stretch>
        </p:blipFill>
        <p:spPr bwMode="auto">
          <a:xfrm>
            <a:off x="5886450" y="975355"/>
            <a:ext cx="3257550" cy="4159250"/>
          </a:xfrm>
          <a:prstGeom prst="rect">
            <a:avLst/>
          </a:prstGeom>
          <a:noFill/>
          <a:ln w="9525">
            <a:noFill/>
            <a:miter lim="800000"/>
            <a:headEnd/>
            <a:tailEnd/>
          </a:ln>
        </p:spPr>
      </p:pic>
      <p:sp>
        <p:nvSpPr>
          <p:cNvPr id="33" name="Rectangle 25"/>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4" name="Rectangle 26"/>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5" name="Rectangle 27"/>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3" name="Subtitle 2"/>
          <p:cNvSpPr>
            <a:spLocks noGrp="1"/>
          </p:cNvSpPr>
          <p:nvPr>
            <p:ph type="subTitle" idx="1"/>
          </p:nvPr>
        </p:nvSpPr>
        <p:spPr>
          <a:xfrm>
            <a:off x="163046" y="5253120"/>
            <a:ext cx="4382300" cy="1175040"/>
          </a:xfrm>
          <a:prstGeom prst="rect">
            <a:avLst/>
          </a:prstGeom>
        </p:spPr>
        <p:txBody>
          <a:bodyPr>
            <a:normAutofit/>
          </a:bodyPr>
          <a:lstStyle>
            <a:lvl1pPr marL="0" indent="0" algn="l">
              <a:buNone/>
              <a:defRPr sz="2400" b="1" i="0">
                <a:solidFill>
                  <a:srgbClr val="FFFFFF"/>
                </a:solidFill>
                <a:latin typeface="Arial Narrow"/>
                <a:cs typeface="Arial Narrow"/>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8" name="Text Placeholder 17"/>
          <p:cNvSpPr>
            <a:spLocks noGrp="1"/>
          </p:cNvSpPr>
          <p:nvPr>
            <p:ph type="body" sz="quarter" idx="10"/>
          </p:nvPr>
        </p:nvSpPr>
        <p:spPr>
          <a:xfrm>
            <a:off x="6054500" y="5206075"/>
            <a:ext cx="3082300" cy="331125"/>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600" b="1" i="0" u="none" strike="noStrike" kern="1200" cap="none" spc="0" normalizeH="0" baseline="0" noProof="0">
                <a:ln>
                  <a:noFill/>
                </a:ln>
                <a:solidFill>
                  <a:schemeClr val="bg1"/>
                </a:solidFill>
                <a:effectLst/>
                <a:uLnTx/>
                <a:uFillTx/>
              </a:defRPr>
            </a:lvl1pPr>
          </a:lstStyle>
          <a:p>
            <a:pPr lvl="0"/>
            <a:r>
              <a:rPr lang="en-US" noProof="0"/>
              <a:t>Click to edit Master text styles</a:t>
            </a:r>
          </a:p>
        </p:txBody>
      </p:sp>
      <p:sp>
        <p:nvSpPr>
          <p:cNvPr id="24" name="Text Placeholder 22"/>
          <p:cNvSpPr>
            <a:spLocks noGrp="1"/>
          </p:cNvSpPr>
          <p:nvPr>
            <p:ph type="body" sz="quarter" idx="12"/>
          </p:nvPr>
        </p:nvSpPr>
        <p:spPr>
          <a:xfrm>
            <a:off x="6054450" y="5543500"/>
            <a:ext cx="3089550" cy="734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Tx/>
              <a:buNone/>
              <a:tabLst/>
              <a:defRPr kumimoji="0" lang="en-US" sz="1200" b="0" i="0" u="none" strike="noStrike" kern="1200" cap="none" spc="0" normalizeH="0" baseline="0" noProof="0">
                <a:ln>
                  <a:noFill/>
                </a:ln>
                <a:solidFill>
                  <a:schemeClr val="bg1"/>
                </a:solidFill>
                <a:effectLst/>
                <a:uLnTx/>
                <a:uFillTx/>
                <a:latin typeface="Arial Narrow"/>
                <a:cs typeface="Arial Narrow"/>
              </a:defRPr>
            </a:lvl1pPr>
          </a:lstStyle>
          <a:p>
            <a:pPr lvl="0"/>
            <a:r>
              <a:rPr lang="en-US" noProof="0"/>
              <a:t>Click to edit Master text styles</a:t>
            </a:r>
          </a:p>
        </p:txBody>
      </p:sp>
      <p:sp>
        <p:nvSpPr>
          <p:cNvPr id="19" name="Text Placeholder 18"/>
          <p:cNvSpPr>
            <a:spLocks noGrp="1"/>
          </p:cNvSpPr>
          <p:nvPr>
            <p:ph type="body" sz="quarter" idx="13"/>
          </p:nvPr>
        </p:nvSpPr>
        <p:spPr>
          <a:xfrm>
            <a:off x="168100" y="5672913"/>
            <a:ext cx="1390650" cy="288687"/>
          </a:xfrm>
        </p:spPr>
        <p:txBody>
          <a:bodyPr>
            <a:normAutofit/>
          </a:bodyPr>
          <a:lstStyle>
            <a:lvl1pPr>
              <a:buNone/>
              <a:defRPr sz="1200">
                <a:solidFill>
                  <a:schemeClr val="bg1"/>
                </a:solidFill>
                <a:latin typeface="Arial Narrow" pitchFamily="34" charset="0"/>
              </a:defRPr>
            </a:lvl1pPr>
            <a:lvl5pPr>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77800" y="0"/>
            <a:ext cx="8326438" cy="625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sz="half" idx="1"/>
          </p:nvPr>
        </p:nvSpPr>
        <p:spPr>
          <a:xfrm>
            <a:off x="274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5638" y="1141413"/>
            <a:ext cx="4038600" cy="51101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Table Placeholder 2"/>
          <p:cNvSpPr>
            <a:spLocks noGrp="1"/>
          </p:cNvSpPr>
          <p:nvPr>
            <p:ph type="tbl" idx="1"/>
          </p:nvPr>
        </p:nvSpPr>
        <p:spPr>
          <a:xfrm>
            <a:off x="274638" y="1141413"/>
            <a:ext cx="8229600" cy="5110162"/>
          </a:xfrm>
        </p:spPr>
        <p:txBody>
          <a:bodyPr/>
          <a:lstStyle/>
          <a:p>
            <a:pPr lvl="0"/>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107950"/>
            <a:ext cx="5664200" cy="793750"/>
          </a:xfrm>
        </p:spPr>
        <p:txBody>
          <a:bodyPr/>
          <a:lstStyle/>
          <a:p>
            <a:r>
              <a:rPr lang="en-US"/>
              <a:t>Click to edit Master title style</a:t>
            </a:r>
          </a:p>
        </p:txBody>
      </p:sp>
      <p:sp>
        <p:nvSpPr>
          <p:cNvPr id="3" name="Text Placeholder 2"/>
          <p:cNvSpPr>
            <a:spLocks noGrp="1"/>
          </p:cNvSpPr>
          <p:nvPr>
            <p:ph type="body" sz="half" idx="1"/>
          </p:nvPr>
        </p:nvSpPr>
        <p:spPr>
          <a:xfrm>
            <a:off x="274638" y="1141413"/>
            <a:ext cx="8229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4638" y="3771900"/>
            <a:ext cx="8229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107950"/>
            <a:ext cx="5664200" cy="793750"/>
          </a:xfrm>
        </p:spPr>
        <p:txBody>
          <a:bodyPr/>
          <a:lstStyle/>
          <a:p>
            <a:r>
              <a:rPr lang="en-US"/>
              <a:t>Click to edit Master title style</a:t>
            </a:r>
          </a:p>
        </p:txBody>
      </p:sp>
      <p:sp>
        <p:nvSpPr>
          <p:cNvPr id="3" name="Content Placeholder 2"/>
          <p:cNvSpPr>
            <a:spLocks noGrp="1"/>
          </p:cNvSpPr>
          <p:nvPr>
            <p:ph sz="quarter" idx="1"/>
          </p:nvPr>
        </p:nvSpPr>
        <p:spPr>
          <a:xfrm>
            <a:off x="274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65638" y="1141413"/>
            <a:ext cx="4038600" cy="2478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74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465638" y="3771900"/>
            <a:ext cx="4038600"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0675"/>
            <a:ext cx="8229600" cy="4876800"/>
          </a:xfrm>
          <a:prstGeom prst="rect">
            <a:avLst/>
          </a:prstGeom>
        </p:spPr>
        <p:txBody>
          <a:bodyPr/>
          <a:lstStyle>
            <a:lvl1pPr>
              <a:defRPr sz="2400">
                <a:latin typeface="Calibri" pitchFamily="34" charset="0"/>
              </a:defRPr>
            </a:lvl1pPr>
            <a:lvl2pPr>
              <a:defRPr sz="2000">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590675"/>
            <a:ext cx="4038600" cy="4876800"/>
          </a:xfrm>
          <a:prstGeom prst="rect">
            <a:avLst/>
          </a:prstGeo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17097"/>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085975"/>
            <a:ext cx="4040188"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317097"/>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085975"/>
            <a:ext cx="4041775" cy="4381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38250"/>
            <a:ext cx="5111750" cy="5286375"/>
          </a:xfrm>
          <a:prstGeom prst="rect">
            <a:avLst/>
          </a:prstGeo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908000"/>
            <a:ext cx="3008313" cy="456202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5"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6"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ea typeface="ＭＳ Ｐゴシック" pitchFamily="-108" charset="-128"/>
                <a:cs typeface="Arial" charset="0"/>
              </a:rPr>
              <a:t>Energy Efficiency &amp; Renewable Energy</a:t>
            </a:r>
          </a:p>
        </p:txBody>
      </p:sp>
      <p:grpSp>
        <p:nvGrpSpPr>
          <p:cNvPr id="9" name="Group 20"/>
          <p:cNvGrpSpPr>
            <a:grpSpLocks/>
          </p:cNvGrpSpPr>
          <p:nvPr/>
        </p:nvGrpSpPr>
        <p:grpSpPr bwMode="auto">
          <a:xfrm flipH="1" flipV="1">
            <a:off x="0" y="920750"/>
            <a:ext cx="9144000" cy="55563"/>
            <a:chOff x="0" y="832104"/>
            <a:chExt cx="9144000" cy="54864"/>
          </a:xfrm>
        </p:grpSpPr>
        <p:sp>
          <p:nvSpPr>
            <p:cNvPr id="1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15" name="Text Box 13"/>
          <p:cNvSpPr txBox="1">
            <a:spLocks noChangeArrowheads="1"/>
          </p:cNvSpPr>
          <p:nvPr userDrawn="1"/>
        </p:nvSpPr>
        <p:spPr bwMode="auto">
          <a:xfrm>
            <a:off x="8740775" y="6299200"/>
            <a:ext cx="395288" cy="274638"/>
          </a:xfrm>
          <a:prstGeom prst="rect">
            <a:avLst/>
          </a:prstGeom>
          <a:noFill/>
          <a:ln w="9525">
            <a:noFill/>
            <a:miter lim="800000"/>
            <a:headEnd/>
            <a:tailEnd/>
          </a:ln>
          <a:effectLst/>
        </p:spPr>
        <p:txBody>
          <a:bodyPr>
            <a:spAutoFit/>
          </a:bodyPr>
          <a:lstStyle/>
          <a:p>
            <a:pPr defTabSz="914400">
              <a:spcBef>
                <a:spcPct val="50000"/>
              </a:spcBef>
              <a:defRPr/>
            </a:pPr>
            <a:fld id="{6C52A675-F98B-460A-B2F7-9B4DBF37CD8F}" type="slidenum">
              <a:rPr lang="en-US" sz="1200">
                <a:latin typeface="Arial" charset="0"/>
                <a:ea typeface="ＭＳ Ｐゴシック" pitchFamily="-108" charset="-128"/>
                <a:cs typeface="+mn-cs"/>
              </a:rPr>
              <a:pPr defTabSz="914400">
                <a:spcBef>
                  <a:spcPct val="50000"/>
                </a:spcBef>
                <a:defRPr/>
              </a:pPr>
              <a:t>‹#›</a:t>
            </a:fld>
            <a:endParaRPr lang="en-US" sz="1200">
              <a:latin typeface="Arial" charset="0"/>
              <a:ea typeface="ＭＳ Ｐゴシック" pitchFamily="-108" charset="-128"/>
              <a:cs typeface="+mn-cs"/>
            </a:endParaRPr>
          </a:p>
        </p:txBody>
      </p:sp>
      <p:sp>
        <p:nvSpPr>
          <p:cNvPr id="16"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7"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8" name="Text Placeholder 9"/>
          <p:cNvSpPr txBox="1">
            <a:spLocks/>
          </p:cNvSpPr>
          <p:nvPr/>
        </p:nvSpPr>
        <p:spPr>
          <a:xfrm>
            <a:off x="130175"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Program Name or Ancillary Text</a:t>
            </a:r>
          </a:p>
        </p:txBody>
      </p:sp>
      <p:grpSp>
        <p:nvGrpSpPr>
          <p:cNvPr id="19" name="Group 20"/>
          <p:cNvGrpSpPr>
            <a:grpSpLocks/>
          </p:cNvGrpSpPr>
          <p:nvPr/>
        </p:nvGrpSpPr>
        <p:grpSpPr bwMode="auto">
          <a:xfrm flipH="1" flipV="1">
            <a:off x="0" y="920750"/>
            <a:ext cx="9144000" cy="55563"/>
            <a:chOff x="0" y="832104"/>
            <a:chExt cx="9144000" cy="54864"/>
          </a:xfrm>
        </p:grpSpPr>
        <p:sp>
          <p:nvSpPr>
            <p:cNvPr id="20"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1"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2"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2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24" name="Picture 18" descr="doe_logo_ppt.png"/>
          <p:cNvPicPr>
            <a:picLocks noChangeAspect="1"/>
          </p:cNvPicPr>
          <p:nvPr/>
        </p:nvPicPr>
        <p:blipFill>
          <a:blip r:embed="rId2"/>
          <a:srcRect/>
          <a:stretch>
            <a:fillRect/>
          </a:stretch>
        </p:blipFill>
        <p:spPr bwMode="auto">
          <a:xfrm>
            <a:off x="6121400" y="276225"/>
            <a:ext cx="2743200" cy="412750"/>
          </a:xfrm>
          <a:prstGeom prst="rect">
            <a:avLst/>
          </a:prstGeom>
          <a:noFill/>
          <a:ln w="9525">
            <a:noFill/>
            <a:miter lim="800000"/>
            <a:headEnd/>
            <a:tailEnd/>
          </a:ln>
        </p:spPr>
      </p:pic>
      <p:sp>
        <p:nvSpPr>
          <p:cNvPr id="25" name="Rectangle 17"/>
          <p:cNvSpPr/>
          <p:nvPr/>
        </p:nvSpPr>
        <p:spPr>
          <a:xfrm>
            <a:off x="0" y="6456363"/>
            <a:ext cx="9144000" cy="40163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6" name="Rectangle 20"/>
          <p:cNvSpPr/>
          <p:nvPr/>
        </p:nvSpPr>
        <p:spPr>
          <a:xfrm flipH="1">
            <a:off x="0" y="5092700"/>
            <a:ext cx="4572000" cy="1363663"/>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7" name="Rectangle 21"/>
          <p:cNvSpPr/>
          <p:nvPr/>
        </p:nvSpPr>
        <p:spPr>
          <a:xfrm flipH="1">
            <a:off x="4572000" y="5092700"/>
            <a:ext cx="1262063" cy="13636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8" name="Rectangle 25"/>
          <p:cNvSpPr/>
          <p:nvPr/>
        </p:nvSpPr>
        <p:spPr>
          <a:xfrm flipH="1">
            <a:off x="5834063" y="5092700"/>
            <a:ext cx="3309937" cy="13636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7" name="Title 1"/>
          <p:cNvSpPr>
            <a:spLocks noGrp="1"/>
          </p:cNvSpPr>
          <p:nvPr>
            <p:ph type="ctrTitle"/>
          </p:nvPr>
        </p:nvSpPr>
        <p:spPr>
          <a:xfrm>
            <a:off x="685800" y="3081845"/>
            <a:ext cx="7772400" cy="1020763"/>
          </a:xfrm>
        </p:spPr>
        <p:txBody>
          <a:bodyPr/>
          <a:lstStyle>
            <a:lvl1pPr>
              <a:defRPr>
                <a:solidFill>
                  <a:schemeClr val="tx1"/>
                </a:solidFill>
              </a:defRPr>
            </a:lvl1pPr>
          </a:lstStyle>
          <a:p>
            <a:r>
              <a:rPr lang="en-US"/>
              <a:t>Click to edit Master title style</a:t>
            </a:r>
          </a:p>
        </p:txBody>
      </p:sp>
      <p:sp>
        <p:nvSpPr>
          <p:cNvPr id="8" name="Subtitle 2"/>
          <p:cNvSpPr>
            <a:spLocks noGrp="1"/>
          </p:cNvSpPr>
          <p:nvPr>
            <p:ph type="subTitle" idx="1"/>
          </p:nvPr>
        </p:nvSpPr>
        <p:spPr>
          <a:xfrm>
            <a:off x="685800" y="4102608"/>
            <a:ext cx="6400800" cy="990600"/>
          </a:xfrm>
        </p:spPr>
        <p:txBody>
          <a:bodyPr>
            <a:normAutofit/>
          </a:bodyPr>
          <a:lstStyle>
            <a:lvl1pPr marL="0" indent="0" algn="l">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ontent Placeholder 2"/>
          <p:cNvSpPr>
            <a:spLocks noGrp="1"/>
          </p:cNvSpPr>
          <p:nvPr>
            <p:ph idx="1"/>
          </p:nvPr>
        </p:nvSpPr>
        <p:spPr>
          <a:xfrm>
            <a:off x="274638" y="1141413"/>
            <a:ext cx="8229600" cy="5110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77800" y="0"/>
            <a:ext cx="5664200" cy="901700"/>
          </a:xfrm>
        </p:spPr>
        <p:txBody>
          <a:bodyPr/>
          <a:lstStyle/>
          <a:p>
            <a:r>
              <a:rPr lang="en-US"/>
              <a:t>Click to edit Master title style</a:t>
            </a:r>
          </a:p>
        </p:txBody>
      </p:sp>
      <p:sp>
        <p:nvSpPr>
          <p:cNvPr id="3" name="Chart Placeholder 2"/>
          <p:cNvSpPr>
            <a:spLocks noGrp="1"/>
          </p:cNvSpPr>
          <p:nvPr>
            <p:ph type="chart" idx="1"/>
          </p:nvPr>
        </p:nvSpPr>
        <p:spPr>
          <a:xfrm>
            <a:off x="274638" y="1141413"/>
            <a:ext cx="8229600" cy="5110162"/>
          </a:xfrm>
        </p:spPr>
        <p:txBody>
          <a:bodyPr/>
          <a:lstStyle/>
          <a:p>
            <a:pPr lvl="0"/>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0"/>
            <a:ext cx="9144000" cy="9271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6" name="Rectangle 15"/>
          <p:cNvSpPr/>
          <p:nvPr/>
        </p:nvSpPr>
        <p:spPr>
          <a:xfrm>
            <a:off x="0" y="6610350"/>
            <a:ext cx="9144000" cy="2476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1028" name="Title Placeholder 13"/>
          <p:cNvSpPr>
            <a:spLocks noGrp="1"/>
          </p:cNvSpPr>
          <p:nvPr>
            <p:ph type="title"/>
          </p:nvPr>
        </p:nvSpPr>
        <p:spPr bwMode="auto">
          <a:xfrm>
            <a:off x="177800" y="107950"/>
            <a:ext cx="5664200" cy="7937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Text Placeholder 14"/>
          <p:cNvSpPr>
            <a:spLocks noGrp="1"/>
          </p:cNvSpPr>
          <p:nvPr>
            <p:ph type="body" idx="1"/>
          </p:nvPr>
        </p:nvSpPr>
        <p:spPr bwMode="auto">
          <a:xfrm>
            <a:off x="274638" y="1141413"/>
            <a:ext cx="8229600" cy="51101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p:cNvSpPr txBox="1">
            <a:spLocks/>
          </p:cNvSpPr>
          <p:nvPr/>
        </p:nvSpPr>
        <p:spPr>
          <a:xfrm>
            <a:off x="252413" y="6616700"/>
            <a:ext cx="7286625" cy="241300"/>
          </a:xfrm>
          <a:prstGeom prst="rect">
            <a:avLst/>
          </a:prstGeom>
        </p:spPr>
        <p:txBody>
          <a:bodyPr>
            <a:normAutofit/>
          </a:bodyPr>
          <a:lstStyle/>
          <a:p>
            <a:pPr marL="342900" indent="-342900">
              <a:lnSpc>
                <a:spcPct val="90000"/>
              </a:lnSpc>
              <a:spcBef>
                <a:spcPct val="20000"/>
              </a:spcBef>
              <a:buFont typeface="Arial" charset="0"/>
              <a:buNone/>
              <a:defRPr/>
            </a:pPr>
            <a:r>
              <a:rPr lang="en-US" sz="1000" dirty="0">
                <a:solidFill>
                  <a:schemeClr val="bg1"/>
                </a:solidFill>
                <a:latin typeface="Arial" charset="0"/>
                <a:cs typeface="Arial" charset="0"/>
              </a:rPr>
              <a:t>Wind and Water Power Program</a:t>
            </a:r>
          </a:p>
        </p:txBody>
      </p:sp>
      <p:grpSp>
        <p:nvGrpSpPr>
          <p:cNvPr id="1031" name="Group 20"/>
          <p:cNvGrpSpPr>
            <a:grpSpLocks/>
          </p:cNvGrpSpPr>
          <p:nvPr/>
        </p:nvGrpSpPr>
        <p:grpSpPr bwMode="auto">
          <a:xfrm flipH="1" flipV="1">
            <a:off x="0" y="920750"/>
            <a:ext cx="9144000" cy="55563"/>
            <a:chOff x="0" y="832104"/>
            <a:chExt cx="9144000" cy="54864"/>
          </a:xfrm>
        </p:grpSpPr>
        <p:sp>
          <p:nvSpPr>
            <p:cNvPr id="23" name="Rectangle 22"/>
            <p:cNvSpPr/>
            <p:nvPr userDrawn="1"/>
          </p:nvSpPr>
          <p:spPr>
            <a:xfrm>
              <a:off x="4572000" y="832104"/>
              <a:ext cx="4572000" cy="5486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4" name="Rectangle 23"/>
            <p:cNvSpPr/>
            <p:nvPr userDrawn="1"/>
          </p:nvSpPr>
          <p:spPr>
            <a:xfrm>
              <a:off x="3309937" y="832104"/>
              <a:ext cx="1262063"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sp>
          <p:nvSpPr>
            <p:cNvPr id="25" name="Rectangle 24"/>
            <p:cNvSpPr/>
            <p:nvPr userDrawn="1"/>
          </p:nvSpPr>
          <p:spPr>
            <a:xfrm>
              <a:off x="0" y="832104"/>
              <a:ext cx="3309937" cy="5486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ＭＳ Ｐゴシック" pitchFamily="-108" charset="-128"/>
              </a:endParaRPr>
            </a:p>
          </p:txBody>
        </p:sp>
      </p:grpSp>
      <p:sp>
        <p:nvSpPr>
          <p:cNvPr id="13" name="Text Placeholder 9"/>
          <p:cNvSpPr txBox="1">
            <a:spLocks/>
          </p:cNvSpPr>
          <p:nvPr/>
        </p:nvSpPr>
        <p:spPr>
          <a:xfrm>
            <a:off x="5476875" y="6616700"/>
            <a:ext cx="3667125" cy="241300"/>
          </a:xfrm>
          <a:prstGeom prst="rect">
            <a:avLst/>
          </a:prstGeom>
        </p:spPr>
        <p:txBody>
          <a:bodyPr>
            <a:normAutofit/>
          </a:bodyPr>
          <a:lstStyle/>
          <a:p>
            <a:pPr marL="342900" indent="-342900" algn="r">
              <a:lnSpc>
                <a:spcPct val="90000"/>
              </a:lnSpc>
              <a:spcBef>
                <a:spcPct val="20000"/>
              </a:spcBef>
              <a:buFont typeface="Arial" charset="0"/>
              <a:buNone/>
              <a:defRPr/>
            </a:pPr>
            <a:r>
              <a:rPr lang="en-US" sz="1000">
                <a:solidFill>
                  <a:schemeClr val="bg1"/>
                </a:solidFill>
                <a:latin typeface="Arial" charset="0"/>
                <a:ea typeface="ＭＳ Ｐゴシック" pitchFamily="-108" charset="-128"/>
                <a:cs typeface="Arial" charset="0"/>
              </a:rPr>
              <a:t>eere.energy.gov</a:t>
            </a:r>
          </a:p>
        </p:txBody>
      </p:sp>
      <p:pic>
        <p:nvPicPr>
          <p:cNvPr id="1033" name="Picture 18" descr="doe_logo_ppt.png"/>
          <p:cNvPicPr>
            <a:picLocks noChangeAspect="1"/>
          </p:cNvPicPr>
          <p:nvPr/>
        </p:nvPicPr>
        <p:blipFill>
          <a:blip r:embed="rId19"/>
          <a:srcRect/>
          <a:stretch>
            <a:fillRect/>
          </a:stretch>
        </p:blipFill>
        <p:spPr bwMode="auto">
          <a:xfrm>
            <a:off x="6121400" y="276225"/>
            <a:ext cx="2743200" cy="412750"/>
          </a:xfrm>
          <a:prstGeom prst="rect">
            <a:avLst/>
          </a:prstGeom>
          <a:noFill/>
          <a:ln w="9525">
            <a:noFill/>
            <a:miter lim="800000"/>
            <a:headEnd/>
            <a:tailEnd/>
          </a:ln>
        </p:spPr>
      </p:pic>
      <p:sp>
        <p:nvSpPr>
          <p:cNvPr id="1037" name="Text Box 13"/>
          <p:cNvSpPr txBox="1">
            <a:spLocks noChangeArrowheads="1"/>
          </p:cNvSpPr>
          <p:nvPr/>
        </p:nvSpPr>
        <p:spPr bwMode="auto">
          <a:xfrm>
            <a:off x="0" y="6594475"/>
            <a:ext cx="395288" cy="244475"/>
          </a:xfrm>
          <a:prstGeom prst="rect">
            <a:avLst/>
          </a:prstGeom>
          <a:noFill/>
          <a:ln w="9525">
            <a:noFill/>
            <a:miter lim="800000"/>
            <a:headEnd/>
            <a:tailEnd/>
          </a:ln>
          <a:effectLst/>
        </p:spPr>
        <p:txBody>
          <a:bodyPr>
            <a:spAutoFit/>
          </a:bodyPr>
          <a:lstStyle/>
          <a:p>
            <a:pPr defTabSz="914400">
              <a:spcBef>
                <a:spcPct val="50000"/>
              </a:spcBef>
              <a:defRPr/>
            </a:pPr>
            <a:fld id="{685A4D8C-8835-48E0-9E5B-795B970DA8C6}" type="slidenum">
              <a:rPr lang="en-US" sz="1000">
                <a:solidFill>
                  <a:schemeClr val="bg1"/>
                </a:solidFill>
                <a:latin typeface="Arial" charset="0"/>
              </a:rPr>
              <a:pPr defTabSz="914400">
                <a:spcBef>
                  <a:spcPct val="50000"/>
                </a:spcBef>
                <a:defRPr/>
              </a:pPr>
              <a:t>‹#›</a:t>
            </a:fld>
            <a:endParaRPr lang="en-US" sz="1000">
              <a:solidFill>
                <a:schemeClr val="bg1"/>
              </a:solidFill>
              <a:latin typeface="Arial" charset="0"/>
            </a:endParaRPr>
          </a:p>
        </p:txBody>
      </p:sp>
    </p:spTree>
  </p:cSld>
  <p:clrMap bg1="lt1" tx1="dk1" bg2="lt2" tx2="dk2" accent1="accent1" accent2="accent2" accent3="accent3" accent4="accent4" accent5="accent5" accent6="accent6" hlink="hlink" folHlink="folHlink"/>
  <p:sldLayoutIdLst>
    <p:sldLayoutId id="2147483875" r:id="rId1"/>
    <p:sldLayoutId id="2147483860" r:id="rId2"/>
    <p:sldLayoutId id="2147483861" r:id="rId3"/>
    <p:sldLayoutId id="2147483862" r:id="rId4"/>
    <p:sldLayoutId id="2147483863" r:id="rId5"/>
    <p:sldLayoutId id="2147483864" r:id="rId6"/>
    <p:sldLayoutId id="2147483876"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l" defTabSz="457200" rtl="0" eaLnBrk="0" fontAlgn="base" hangingPunct="0">
        <a:lnSpc>
          <a:spcPts val="2800"/>
        </a:lnSpc>
        <a:spcBef>
          <a:spcPct val="0"/>
        </a:spcBef>
        <a:spcAft>
          <a:spcPct val="0"/>
        </a:spcAft>
        <a:defRPr sz="3000" kern="1200">
          <a:solidFill>
            <a:srgbClr val="FFFFFF"/>
          </a:solidFill>
          <a:latin typeface="Calibri" pitchFamily="34" charset="0"/>
          <a:ea typeface="ＭＳ Ｐゴシック" pitchFamily="-108" charset="-128"/>
          <a:cs typeface="Calibri" pitchFamily="34" charset="0"/>
        </a:defRPr>
      </a:lvl1pPr>
      <a:lvl2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2pPr>
      <a:lvl3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3pPr>
      <a:lvl4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4pPr>
      <a:lvl5pPr algn="l" defTabSz="457200" rtl="0" eaLnBrk="0" fontAlgn="base" hangingPunct="0">
        <a:lnSpc>
          <a:spcPts val="2800"/>
        </a:lnSpc>
        <a:spcBef>
          <a:spcPct val="0"/>
        </a:spcBef>
        <a:spcAft>
          <a:spcPct val="0"/>
        </a:spcAft>
        <a:defRPr sz="3000">
          <a:solidFill>
            <a:srgbClr val="FFFFFF"/>
          </a:solidFill>
          <a:latin typeface="Calibri" pitchFamily="34" charset="0"/>
          <a:ea typeface="ＭＳ Ｐゴシック" pitchFamily="-108" charset="-128"/>
          <a:cs typeface="Calibri" pitchFamily="34" charset="0"/>
        </a:defRPr>
      </a:lvl5pPr>
      <a:lvl6pPr marL="4572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6pPr>
      <a:lvl7pPr marL="9144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7pPr>
      <a:lvl8pPr marL="13716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8pPr>
      <a:lvl9pPr marL="1828800" algn="l" defTabSz="457200" rtl="0" fontAlgn="base">
        <a:lnSpc>
          <a:spcPts val="2800"/>
        </a:lnSpc>
        <a:spcBef>
          <a:spcPct val="0"/>
        </a:spcBef>
        <a:spcAft>
          <a:spcPct val="0"/>
        </a:spcAft>
        <a:defRPr sz="3000">
          <a:solidFill>
            <a:srgbClr val="FFFFFF"/>
          </a:solidFill>
          <a:latin typeface="Arial" charset="0"/>
          <a:ea typeface="ＭＳ Ｐゴシック" pitchFamily="-108"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rgbClr val="292929"/>
          </a:solidFill>
          <a:latin typeface="Calibri" pitchFamily="34" charset="0"/>
          <a:ea typeface="ＭＳ Ｐゴシック" pitchFamily="-108" charset="-128"/>
          <a:cs typeface="Calibri" pitchFamily="34" charset="0"/>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292929"/>
          </a:solidFill>
          <a:latin typeface="Calibri" pitchFamily="34" charset="0"/>
          <a:ea typeface="ＭＳ Ｐゴシック" pitchFamily="-108" charset="-128"/>
          <a:cs typeface="Calibri" pitchFamily="34" charset="0"/>
        </a:defRPr>
      </a:lvl2pPr>
      <a:lvl3pPr marL="11430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3pPr>
      <a:lvl4pPr marL="16002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4pPr>
      <a:lvl5pPr marL="2057400" indent="-228600" algn="l" defTabSz="457200" rtl="0" eaLnBrk="0" fontAlgn="base" hangingPunct="0">
        <a:spcBef>
          <a:spcPct val="20000"/>
        </a:spcBef>
        <a:spcAft>
          <a:spcPct val="0"/>
        </a:spcAft>
        <a:buFont typeface="Arial" pitchFamily="34" charset="0"/>
        <a:buChar char="»"/>
        <a:defRPr kern="1200">
          <a:solidFill>
            <a:srgbClr val="292929"/>
          </a:solidFill>
          <a:latin typeface="Calibri" pitchFamily="34" charset="0"/>
          <a:ea typeface="ＭＳ Ｐゴシック" pitchFamily="-108" charset="-128"/>
          <a:cs typeface="Calibri"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mailto:haupt@ucar.edu"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hyperlink" Target="mailto:matt.churchfield@nrel.gov"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mailto:Paul.fleming@nrel.gov" TargetMode="External"/><Relationship Id="rId2" Type="http://schemas.openxmlformats.org/officeDocument/2006/relationships/notesSlide" Target="../notesSlides/notesSlide51.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mailto:Jennifer.King@nrel.gov" TargetMode="External"/><Relationship Id="rId2" Type="http://schemas.openxmlformats.org/officeDocument/2006/relationships/notesSlide" Target="../notesSlides/notesSlide57.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mailto:Katherine.dykes@nrel.gov" TargetMode="External"/><Relationship Id="rId2" Type="http://schemas.openxmlformats.org/officeDocument/2006/relationships/notesSlide" Target="../notesSlides/notesSlide63.xml"/><Relationship Id="rId1" Type="http://schemas.openxmlformats.org/officeDocument/2006/relationships/slideLayout" Target="../slideLayouts/slideLayout17.xml"/><Relationship Id="rId4" Type="http://schemas.openxmlformats.org/officeDocument/2006/relationships/hyperlink" Target="mailto:alana.duerr@ee.doe.gov"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mailto:jason.jonkman@nrel.gov" TargetMode="External"/><Relationship Id="rId7" Type="http://schemas.openxmlformats.org/officeDocument/2006/relationships/hyperlink" Target="mailto:Kelsey.Shaler@nrel.gov" TargetMode="External"/><Relationship Id="rId2" Type="http://schemas.openxmlformats.org/officeDocument/2006/relationships/notesSlide" Target="../notesSlides/notesSlide69.xml"/><Relationship Id="rId1" Type="http://schemas.openxmlformats.org/officeDocument/2006/relationships/slideLayout" Target="../slideLayouts/slideLayout17.xml"/><Relationship Id="rId6" Type="http://schemas.openxmlformats.org/officeDocument/2006/relationships/hyperlink" Target="mailto:Amy.Robertson@nrel.gov" TargetMode="External"/><Relationship Id="rId5" Type="http://schemas.openxmlformats.org/officeDocument/2006/relationships/hyperlink" Target="mailto:Paula.Doubrawa@nrel.gov" TargetMode="External"/><Relationship Id="rId4" Type="http://schemas.openxmlformats.org/officeDocument/2006/relationships/hyperlink" Target="mailto:Michael.Derby@ee.doe.g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hyperlink" Target="mailto:Amy.Robertson@nrel.gov" TargetMode="External"/><Relationship Id="rId2" Type="http://schemas.openxmlformats.org/officeDocument/2006/relationships/notesSlide" Target="../notesSlides/notesSlide76.xml"/><Relationship Id="rId1" Type="http://schemas.openxmlformats.org/officeDocument/2006/relationships/slideLayout" Target="../slideLayouts/slideLayout17.xml"/><Relationship Id="rId4" Type="http://schemas.openxmlformats.org/officeDocument/2006/relationships/hyperlink" Target="mailto:michael.derby@ee.doe.gov"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1800" dirty="0"/>
              <a:t>NREL Wind – 1.3 - Atmosphere to Electrons (A2e)</a:t>
            </a:r>
            <a:br>
              <a:rPr lang="en-US" sz="2800" dirty="0"/>
            </a:br>
            <a:r>
              <a:rPr lang="en-US" sz="2400" dirty="0"/>
              <a:t>FY19 Q4 Project Status Overview</a:t>
            </a:r>
          </a:p>
        </p:txBody>
      </p:sp>
      <p:graphicFrame>
        <p:nvGraphicFramePr>
          <p:cNvPr id="6" name="Table 5"/>
          <p:cNvGraphicFramePr>
            <a:graphicFrameLocks noGrp="1"/>
          </p:cNvGraphicFramePr>
          <p:nvPr>
            <p:extLst>
              <p:ext uri="{D42A27DB-BD31-4B8C-83A1-F6EECF244321}">
                <p14:modId xmlns:p14="http://schemas.microsoft.com/office/powerpoint/2010/main" val="1536711533"/>
              </p:ext>
            </p:extLst>
          </p:nvPr>
        </p:nvGraphicFramePr>
        <p:xfrm>
          <a:off x="0" y="1007690"/>
          <a:ext cx="9144000" cy="5221967"/>
        </p:xfrm>
        <a:graphic>
          <a:graphicData uri="http://schemas.openxmlformats.org/drawingml/2006/table">
            <a:tbl>
              <a:tblPr firstRow="1" bandRow="1">
                <a:tableStyleId>{073A0DAA-6AF3-43AB-8588-CEC1D06C72B9}</a:tableStyleId>
              </a:tblPr>
              <a:tblGrid>
                <a:gridCol w="4470400">
                  <a:extLst>
                    <a:ext uri="{9D8B030D-6E8A-4147-A177-3AD203B41FA5}">
                      <a16:colId xmlns:a16="http://schemas.microsoft.com/office/drawing/2014/main" val="20000"/>
                    </a:ext>
                  </a:extLst>
                </a:gridCol>
                <a:gridCol w="2294467">
                  <a:extLst>
                    <a:ext uri="{9D8B030D-6E8A-4147-A177-3AD203B41FA5}">
                      <a16:colId xmlns:a16="http://schemas.microsoft.com/office/drawing/2014/main" val="20001"/>
                    </a:ext>
                  </a:extLst>
                </a:gridCol>
                <a:gridCol w="2379133">
                  <a:extLst>
                    <a:ext uri="{9D8B030D-6E8A-4147-A177-3AD203B41FA5}">
                      <a16:colId xmlns:a16="http://schemas.microsoft.com/office/drawing/2014/main" val="20002"/>
                    </a:ext>
                  </a:extLst>
                </a:gridCol>
              </a:tblGrid>
              <a:tr h="323250">
                <a:tc>
                  <a:txBody>
                    <a:bodyPr/>
                    <a:lstStyle/>
                    <a:p>
                      <a:r>
                        <a:rPr lang="en-US" sz="1600" dirty="0"/>
                        <a:t>Project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c>
                  <a:txBody>
                    <a:bodyPr/>
                    <a:lstStyle/>
                    <a:p>
                      <a:pPr algn="ctr"/>
                      <a:r>
                        <a:rPr lang="en-US" sz="1600" dirty="0"/>
                        <a:t>Financial</a:t>
                      </a:r>
                      <a:r>
                        <a:rPr lang="en-US" sz="1600" baseline="0" dirty="0"/>
                        <a:t> Status</a:t>
                      </a: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tc>
                  <a:txBody>
                    <a:bodyPr/>
                    <a:lstStyle/>
                    <a:p>
                      <a:pPr algn="ctr"/>
                      <a:r>
                        <a:rPr lang="en-US" sz="1600" dirty="0"/>
                        <a:t>Schedule/ Milestones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10000"/>
                  </a:ext>
                </a:extLst>
              </a:tr>
              <a:tr h="325699">
                <a:tc>
                  <a:txBody>
                    <a:bodyPr/>
                    <a:lstStyle/>
                    <a:p>
                      <a:r>
                        <a:rPr lang="en-US" sz="1100" dirty="0">
                          <a:solidFill>
                            <a:srgbClr val="000C14"/>
                          </a:solidFill>
                        </a:rPr>
                        <a:t>1.3.1.401 - A2e: Measurement, Testing, and Verification (WFIP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457200" rtl="0" eaLnBrk="1" latinLnBrk="0" hangingPunct="1"/>
                      <a:endParaRPr lang="en-US" sz="11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1"/>
                  </a:ext>
                </a:extLst>
              </a:tr>
              <a:tr h="245377">
                <a:tc>
                  <a:txBody>
                    <a:bodyPr/>
                    <a:lstStyle/>
                    <a:p>
                      <a:r>
                        <a:rPr lang="en-US" sz="1100" dirty="0">
                          <a:solidFill>
                            <a:srgbClr val="000C14"/>
                          </a:solidFill>
                        </a:rPr>
                        <a:t>1.3.1.402 - WFIP II Extended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algn="l" defTabSz="457200" rtl="0" eaLnBrk="1" latinLnBrk="0" hangingPunct="1"/>
                      <a:endParaRPr lang="en-US" sz="11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521104265"/>
                  </a:ext>
                </a:extLst>
              </a:tr>
              <a:tr h="240297">
                <a:tc>
                  <a:txBody>
                    <a:bodyPr/>
                    <a:lstStyle/>
                    <a:p>
                      <a:r>
                        <a:rPr lang="en-US" sz="1100" dirty="0">
                          <a:solidFill>
                            <a:srgbClr val="000C14"/>
                          </a:solidFill>
                        </a:rPr>
                        <a:t>1.3.2.401 - MMC - Model Development &amp;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Category: Lab - Technical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252150">
                <a:tc>
                  <a:txBody>
                    <a:bodyPr/>
                    <a:lstStyle/>
                    <a:p>
                      <a:r>
                        <a:rPr lang="en-US" sz="1100" dirty="0">
                          <a:solidFill>
                            <a:srgbClr val="000C14"/>
                          </a:solidFill>
                        </a:rPr>
                        <a:t>1.3.3.401 - High-Fidelity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rgbClr val="000C14"/>
                          </a:solidFill>
                          <a:latin typeface="+mn-lt"/>
                          <a:ea typeface="+mn-ea"/>
                          <a:cs typeface="+mn-cs"/>
                        </a:rPr>
                        <a:t>Category: Lab - Technical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r h="247070">
                <a:tc>
                  <a:txBody>
                    <a:bodyPr/>
                    <a:lstStyle/>
                    <a:p>
                      <a:r>
                        <a:rPr lang="en-US" sz="1100" dirty="0">
                          <a:solidFill>
                            <a:srgbClr val="000C14"/>
                          </a:solidFill>
                        </a:rPr>
                        <a:t>1.3.3.402 - Energy Research and Forecast Modeling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100" kern="1200" dirty="0">
                          <a:solidFill>
                            <a:srgbClr val="000C14"/>
                          </a:solidFill>
                          <a:latin typeface="+mn-lt"/>
                          <a:ea typeface="+mn-ea"/>
                          <a:cs typeface="+mn-cs"/>
                        </a:rPr>
                        <a:t>Category: Lab - External Project Partner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No milestones in FY19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6875701"/>
                  </a:ext>
                </a:extLst>
              </a:tr>
              <a:tr h="277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1.3.4.401 - Rotor Wake Measurements &amp; Predictions for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kern="1200" dirty="0">
                        <a:solidFill>
                          <a:srgbClr val="000C14"/>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4"/>
                  </a:ext>
                </a:extLst>
              </a:tr>
              <a:tr h="306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1.3.4.403 – Aeroacoustic Assessment of Wind Plant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kern="1200" dirty="0">
                          <a:solidFill>
                            <a:srgbClr val="000C14"/>
                          </a:solidFill>
                          <a:latin typeface="+mn-lt"/>
                          <a:ea typeface="+mn-ea"/>
                          <a:cs typeface="+mn-cs"/>
                        </a:rPr>
                        <a:t>Category: Lab – Procurement/Acquisition Delay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810522363"/>
                  </a:ext>
                </a:extLst>
              </a:tr>
              <a:tr h="30610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1.3.4.404 American Wake Experiment (AWAKEN)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kern="1200" dirty="0">
                          <a:solidFill>
                            <a:srgbClr val="000C14"/>
                          </a:solidFill>
                          <a:latin typeface="+mn-lt"/>
                          <a:ea typeface="+mn-ea"/>
                          <a:cs typeface="+mn-cs"/>
                        </a:rPr>
                        <a:t>Category: Lab - Project or Budget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aseline="0" dirty="0">
                          <a:effectLst/>
                        </a:rPr>
                        <a:t>No Milestones in FY19.</a:t>
                      </a:r>
                      <a:r>
                        <a:rPr lang="en-US" sz="1100" baseline="0" dirty="0">
                          <a:solidFill>
                            <a:srgbClr val="000C14"/>
                          </a:solidFill>
                          <a:effectLst/>
                        </a:rPr>
                        <a:t>``</a:t>
                      </a:r>
                      <a:endParaRPr lang="en-US" sz="1100" baseline="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7764946"/>
                  </a:ext>
                </a:extLst>
              </a:tr>
              <a:tr h="281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1.3.5.401 - Advanced Flow Control Science for Wind Plants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6"/>
                  </a:ext>
                </a:extLst>
              </a:tr>
              <a:tr h="281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pc="-40" baseline="0" dirty="0">
                          <a:solidFill>
                            <a:srgbClr val="000C14"/>
                          </a:solidFill>
                        </a:rPr>
                        <a:t>1.3.5.402 - Enabling Autonomous Wind Plants through Consensus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b="0" kern="1200" baseline="0" dirty="0">
                          <a:solidFill>
                            <a:schemeClr val="tx1"/>
                          </a:solidFill>
                          <a:latin typeface="+mn-lt"/>
                          <a:ea typeface="+mn-ea"/>
                          <a:cs typeface="+mn-cs"/>
                        </a:rPr>
                        <a:t>No costing planned in FY19.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No milestones in FY19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3050063"/>
                  </a:ext>
                </a:extLst>
              </a:tr>
              <a:tr h="28161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1.3.6.401 - Systems Engineering &amp;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7"/>
                  </a:ext>
                </a:extLst>
              </a:tr>
              <a:tr h="2938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100" dirty="0">
                          <a:solidFill>
                            <a:srgbClr val="000C14"/>
                          </a:solidFill>
                        </a:rPr>
                        <a:t>1.3.6.402 - Multi Physics Model Validation &amp; UQ</a:t>
                      </a:r>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rgbClr val="000C14"/>
                          </a:solidFill>
                        </a:rPr>
                        <a:t>Category: (1) Lab – Project or Budget Planning; (2) Lab - External Project Partner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100" dirty="0">
                          <a:solidFill>
                            <a:srgbClr val="000C14"/>
                          </a:solidFill>
                        </a:rPr>
                        <a:t>Category: Lab – Project or Budget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735254652"/>
                  </a:ext>
                </a:extLst>
              </a:tr>
              <a:tr h="26937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1.3.6.403 - Modeling and Validation for Offshore Wind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100" dirty="0">
                        <a:solidFill>
                          <a:srgbClr val="000C1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1100" dirty="0">
                          <a:solidFill>
                            <a:srgbClr val="000C14"/>
                          </a:solidFill>
                        </a:rPr>
                        <a:t>Category: Lab - External Project Partner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142196163"/>
                  </a:ext>
                </a:extLst>
              </a:tr>
              <a:tr h="24395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0C14"/>
                          </a:solidFill>
                        </a:rPr>
                        <a:t>1.1.3.9.401 - A2e EMC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solidFill>
                            <a:srgbClr val="000C14"/>
                          </a:solidFill>
                        </a:rPr>
                        <a:t>Lab - Project or Budget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100" dirty="0">
                          <a:solidFill>
                            <a:srgbClr val="000C14"/>
                          </a:solidFill>
                        </a:rPr>
                        <a:t>No milestones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pSp>
        <p:nvGrpSpPr>
          <p:cNvPr id="2" name="Group 1">
            <a:extLst>
              <a:ext uri="{FF2B5EF4-FFF2-40B4-BE49-F238E27FC236}">
                <a16:creationId xmlns:a16="http://schemas.microsoft.com/office/drawing/2014/main" id="{96F90732-E3D3-4DFC-B05A-00F780FCE6AF}"/>
              </a:ext>
            </a:extLst>
          </p:cNvPr>
          <p:cNvGrpSpPr/>
          <p:nvPr/>
        </p:nvGrpSpPr>
        <p:grpSpPr>
          <a:xfrm>
            <a:off x="3852366" y="6141700"/>
            <a:ext cx="5367846" cy="654050"/>
            <a:chOff x="728162" y="6141700"/>
            <a:chExt cx="5367846" cy="654050"/>
          </a:xfrm>
        </p:grpSpPr>
        <p:sp>
          <p:nvSpPr>
            <p:cNvPr id="5" name="TextBox 4"/>
            <p:cNvSpPr txBox="1"/>
            <p:nvPr/>
          </p:nvSpPr>
          <p:spPr>
            <a:xfrm>
              <a:off x="3488287" y="6141700"/>
              <a:ext cx="2607721" cy="608350"/>
            </a:xfrm>
            <a:prstGeom prst="rect">
              <a:avLst/>
            </a:prstGeom>
          </p:spPr>
          <p:txBody>
            <a:bodyPr vert="horz" wrap="square" lIns="91440" tIns="45720" rIns="91440" bIns="45720" rtlCol="0">
              <a:noAutofit/>
            </a:bodyPr>
            <a:lstStyle/>
            <a:p>
              <a:pPr marL="347663" lvl="1" indent="-174625" fontAlgn="auto">
                <a:spcBef>
                  <a:spcPts val="0"/>
                </a:spcBef>
                <a:spcAft>
                  <a:spcPts val="0"/>
                </a:spcAft>
                <a:buFont typeface="Arial" panose="020B0604020202020204" pitchFamily="34" charset="0"/>
                <a:buChar char="•"/>
              </a:pPr>
              <a:endParaRPr lang="en-US" sz="900" b="1" dirty="0">
                <a:solidFill>
                  <a:srgbClr val="50565C"/>
                </a:solidFill>
                <a:latin typeface="Arial Narrow"/>
                <a:cs typeface="Arial Narrow"/>
              </a:endParaRP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1.3.2.401 (PNNL – Designated Reporting Lab)</a:t>
              </a: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1.3.4.401 (NREL – Designated Reporting Lab)</a:t>
              </a:r>
            </a:p>
          </p:txBody>
        </p:sp>
        <p:sp>
          <p:nvSpPr>
            <p:cNvPr id="7" name="TextBox 6">
              <a:extLst>
                <a:ext uri="{FF2B5EF4-FFF2-40B4-BE49-F238E27FC236}">
                  <a16:creationId xmlns:a16="http://schemas.microsoft.com/office/drawing/2014/main" id="{69C850F9-9797-46DA-94C5-1AC1A5504D58}"/>
                </a:ext>
              </a:extLst>
            </p:cNvPr>
            <p:cNvSpPr txBox="1"/>
            <p:nvPr/>
          </p:nvSpPr>
          <p:spPr>
            <a:xfrm>
              <a:off x="728162" y="6187400"/>
              <a:ext cx="2836320" cy="608350"/>
            </a:xfrm>
            <a:prstGeom prst="rect">
              <a:avLst/>
            </a:prstGeom>
          </p:spPr>
          <p:txBody>
            <a:bodyPr vert="horz" wrap="square" lIns="91440" tIns="45720" rIns="91440" bIns="45720" rtlCol="0">
              <a:noAutofit/>
            </a:bodyPr>
            <a:lstStyle/>
            <a:p>
              <a:pPr lvl="0" fontAlgn="auto">
                <a:spcBef>
                  <a:spcPts val="0"/>
                </a:spcBef>
                <a:spcAft>
                  <a:spcPts val="0"/>
                </a:spcAft>
              </a:pPr>
              <a:r>
                <a:rPr lang="en-US" sz="900" b="1" dirty="0">
                  <a:solidFill>
                    <a:srgbClr val="50565C"/>
                  </a:solidFill>
                  <a:latin typeface="Arial Narrow"/>
                  <a:cs typeface="Arial Narrow"/>
                </a:rPr>
                <a:t>** Slides included separately as a Multi-Lab Project Report:</a:t>
              </a: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1.3.1.401 (PNNL – Designated Reporting Lab)</a:t>
              </a:r>
            </a:p>
            <a:p>
              <a:pPr marL="287338" lvl="1" indent="-114300" fontAlgn="auto">
                <a:spcBef>
                  <a:spcPts val="0"/>
                </a:spcBef>
                <a:spcAft>
                  <a:spcPts val="0"/>
                </a:spcAft>
                <a:buFont typeface="Arial" panose="020B0604020202020204" pitchFamily="34" charset="0"/>
                <a:buChar char="•"/>
              </a:pPr>
              <a:r>
                <a:rPr lang="en-US" sz="900" b="1" dirty="0">
                  <a:solidFill>
                    <a:srgbClr val="50565C"/>
                  </a:solidFill>
                  <a:latin typeface="Arial Narrow"/>
                  <a:cs typeface="Arial Narrow"/>
                </a:rPr>
                <a:t>1.3.3.401 (NREL) – Designated Reporting Lab)</a:t>
              </a:r>
            </a:p>
          </p:txBody>
        </p:sp>
      </p:grpSp>
    </p:spTree>
    <p:extLst>
      <p:ext uri="{BB962C8B-B14F-4D97-AF65-F5344CB8AC3E}">
        <p14:creationId xmlns:p14="http://schemas.microsoft.com/office/powerpoint/2010/main" val="23351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5903"/>
            <a:ext cx="8150655" cy="793750"/>
          </a:xfrm>
        </p:spPr>
        <p:txBody>
          <a:bodyPr/>
          <a:lstStyle/>
          <a:p>
            <a:r>
              <a:rPr lang="en-US" sz="1800" dirty="0"/>
              <a:t>NREL Wind – 1.3.1.402 - WFIP II Extended Analysis</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127241572"/>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19271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1.3.1.402 - WFIP II Extended Analysis </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369194" y="1068408"/>
            <a:ext cx="8395859" cy="398585"/>
          </a:xfrm>
          <a:prstGeom prst="rect">
            <a:avLst/>
          </a:prstGeom>
        </p:spPr>
        <p:txBody>
          <a:bodyPr vert="horz" wrap="square" lIns="91440" tIns="45720" rIns="91440" bIns="45720" rtlCol="0">
            <a:noAutofit/>
          </a:bodyPr>
          <a:lstStyle/>
          <a:p>
            <a:pPr fontAlgn="auto">
              <a:spcBef>
                <a:spcPct val="20000"/>
              </a:spcBef>
              <a:spcAft>
                <a:spcPts val="0"/>
              </a:spcAft>
            </a:pPr>
            <a:r>
              <a:rPr lang="en-US" b="1" dirty="0">
                <a:latin typeface="Arial Narrow"/>
                <a:ea typeface="+mn-ea"/>
                <a:cs typeface="Arial Narrow"/>
              </a:rPr>
              <a:t>Project Financials (FY19 Budget Authority: $215,000; FY19 Beginning </a:t>
            </a:r>
            <a:r>
              <a:rPr lang="en-US" b="1" dirty="0" err="1">
                <a:latin typeface="Arial Narrow"/>
                <a:ea typeface="+mn-ea"/>
                <a:cs typeface="Arial Narrow"/>
              </a:rPr>
              <a:t>Uncosteds</a:t>
            </a:r>
            <a:r>
              <a:rPr lang="en-US" b="1" dirty="0">
                <a:latin typeface="Arial Narrow"/>
                <a:ea typeface="+mn-ea"/>
                <a:cs typeface="Arial Narrow"/>
              </a:rPr>
              <a:t>: $0)</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17000000}"/>
              </a:ext>
            </a:extLst>
          </p:cNvPr>
          <p:cNvGraphicFramePr>
            <a:graphicFrameLocks/>
          </p:cNvGraphicFramePr>
          <p:nvPr>
            <p:extLst>
              <p:ext uri="{D42A27DB-BD31-4B8C-83A1-F6EECF244321}">
                <p14:modId xmlns:p14="http://schemas.microsoft.com/office/powerpoint/2010/main" val="7211992"/>
              </p:ext>
            </p:extLst>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366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1.3.1.402 - WFIP II Extended Analysis </a:t>
            </a:r>
            <a:br>
              <a:rPr lang="en-US" sz="18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51779765"/>
              </p:ext>
            </p:extLst>
          </p:nvPr>
        </p:nvGraphicFramePr>
        <p:xfrm>
          <a:off x="82061" y="1031494"/>
          <a:ext cx="9028527" cy="158470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81706">
                  <a:extLst>
                    <a:ext uri="{9D8B030D-6E8A-4147-A177-3AD203B41FA5}">
                      <a16:colId xmlns:a16="http://schemas.microsoft.com/office/drawing/2014/main" val="20001"/>
                    </a:ext>
                  </a:extLst>
                </a:gridCol>
                <a:gridCol w="881706">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pPr marL="0" marR="0">
                        <a:spcBef>
                          <a:spcPts val="0"/>
                        </a:spcBef>
                        <a:spcAft>
                          <a:spcPts val="600"/>
                        </a:spcAft>
                      </a:pPr>
                      <a:r>
                        <a:rPr lang="en-US" sz="1200" dirty="0"/>
                        <a:t>NREL FY19 Q3: Draft report about the impact of mountain waves on wind farm power output. </a:t>
                      </a:r>
                      <a:r>
                        <a:rPr lang="en-US" sz="1200" baseline="0" dirty="0">
                          <a:effectLst/>
                        </a:rPr>
                        <a:t>(Quarterly Progress Measure (Regular))</a:t>
                      </a:r>
                      <a:endParaRPr lang="en-US" sz="1200" b="0" kern="1200" baseline="0" dirty="0">
                        <a:solidFill>
                          <a:schemeClr val="tx1"/>
                        </a:solidFill>
                        <a:latin typeface="+mn-lt"/>
                        <a:ea typeface="+mn-ea"/>
                        <a:cs typeface="+mn-cs"/>
                      </a:endParaRPr>
                    </a:p>
                  </a:txBody>
                  <a:tcPr marL="38100" marR="38100" marT="38100" marB="38100"/>
                </a:tc>
                <a:tc>
                  <a:txBody>
                    <a:bodyPr/>
                    <a:lstStyle/>
                    <a:p>
                      <a:r>
                        <a:rPr lang="en-US" sz="1200" dirty="0"/>
                        <a:t>100%</a:t>
                      </a:r>
                    </a:p>
                  </a:txBody>
                  <a:tcPr/>
                </a:tc>
                <a:tc>
                  <a:txBody>
                    <a:bodyPr/>
                    <a:lstStyle/>
                    <a:p>
                      <a:r>
                        <a:rPr lang="en-US" sz="1200" dirty="0"/>
                        <a:t>6/27/2019</a:t>
                      </a:r>
                    </a:p>
                  </a:txBody>
                  <a:tcPr/>
                </a:tc>
                <a:extLst>
                  <a:ext uri="{0D108BD9-81ED-4DB2-BD59-A6C34878D82A}">
                    <a16:rowId xmlns:a16="http://schemas.microsoft.com/office/drawing/2014/main" val="10001"/>
                  </a:ext>
                </a:extLst>
              </a:tr>
              <a:tr h="331449">
                <a:tc>
                  <a:txBody>
                    <a:bodyPr/>
                    <a:lstStyle/>
                    <a:p>
                      <a:pPr marL="0" marR="0">
                        <a:spcBef>
                          <a:spcPts val="0"/>
                        </a:spcBef>
                        <a:spcAft>
                          <a:spcPts val="600"/>
                        </a:spcAft>
                      </a:pPr>
                      <a:r>
                        <a:rPr lang="en-US" sz="1200" dirty="0"/>
                        <a:t>NREL FY19 Q4  Annual (SMART) Milestone: Deliver a joint report to DOE describing collaborative progress with other labs in FY19. (Annual Milestone (Regular))</a:t>
                      </a:r>
                    </a:p>
                    <a:p>
                      <a:pPr marL="0" marR="0">
                        <a:spcBef>
                          <a:spcPts val="0"/>
                        </a:spcBef>
                        <a:spcAft>
                          <a:spcPts val="600"/>
                        </a:spcAft>
                      </a:pPr>
                      <a:r>
                        <a:rPr lang="en-US" sz="1200" b="0" kern="1200" baseline="0" dirty="0">
                          <a:solidFill>
                            <a:schemeClr val="tx1"/>
                          </a:solidFill>
                          <a:latin typeface="+mn-lt"/>
                          <a:ea typeface="+mn-ea"/>
                          <a:cs typeface="+mn-cs"/>
                        </a:rPr>
                        <a:t>This milestone modified per AOP mod approved in Q4.</a:t>
                      </a:r>
                    </a:p>
                  </a:txBody>
                  <a:tcPr marL="38100" marR="38100" marT="38100" marB="38100">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9/30/2019</a:t>
                      </a:r>
                    </a:p>
                  </a:txBody>
                  <a:tcPr>
                    <a:solidFill>
                      <a:schemeClr val="bg1">
                        <a:lumMod val="75000"/>
                        <a:alpha val="20000"/>
                      </a:schemeClr>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Tree>
    <p:extLst>
      <p:ext uri="{BB962C8B-B14F-4D97-AF65-F5344CB8AC3E}">
        <p14:creationId xmlns:p14="http://schemas.microsoft.com/office/powerpoint/2010/main" val="3951070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1.3.1.402 - WFIP II Extended Analysis </a:t>
            </a:r>
            <a:br>
              <a:rPr lang="en-US" sz="18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812397951"/>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tx1"/>
                          </a:solidFill>
                          <a:latin typeface="Arial" panose="020B0604020202020204" pitchFamily="34" charset="0"/>
                          <a:cs typeface="Arial" panose="020B0604020202020204" pitchFamily="34" charset="0"/>
                        </a:rPr>
                        <a:t>NREL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latin typeface="Arial" panose="020B0604020202020204" pitchFamily="34" charset="0"/>
                          <a:cs typeface="Arial" panose="020B0604020202020204" pitchFamily="34" charset="0"/>
                        </a:rPr>
                        <a:t>Modification of flow model FLORIS to calculate power output in complex terrain.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latin typeface="Arial" panose="020B0604020202020204" pitchFamily="34" charset="0"/>
                          <a:cs typeface="Arial" panose="020B0604020202020204" pitchFamily="34" charset="0"/>
                        </a:rPr>
                        <a:t>Evaluating Lidar performance in complex terrain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latin typeface="Arial" panose="020B0604020202020204" pitchFamily="34" charset="0"/>
                          <a:cs typeface="Arial" panose="020B0604020202020204" pitchFamily="34" charset="0"/>
                        </a:rPr>
                        <a:t>Work towards a journal publication of “Mountain waves impact wind energy”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latin typeface="Arial" panose="020B0604020202020204" pitchFamily="34" charset="0"/>
                          <a:cs typeface="Arial" panose="020B0604020202020204" pitchFamily="34" charset="0"/>
                        </a:rPr>
                        <a:t>Participation in IEA Wind Task 36: joining regular meetings, review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latin typeface="Arial" panose="020B0604020202020204" pitchFamily="34" charset="0"/>
                          <a:cs typeface="Arial" panose="020B0604020202020204" pitchFamily="34" charset="0"/>
                        </a:rPr>
                        <a:t>Delivered a joint report to DOE describing collaborative progress with other labs in FY19</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solidFill>
                            <a:schemeClr val="tx1"/>
                          </a:solidFill>
                          <a:latin typeface="Arial" panose="020B0604020202020204" pitchFamily="34" charset="0"/>
                          <a:cs typeface="Arial" panose="020B0604020202020204" pitchFamily="34" charset="0"/>
                        </a:rPr>
                        <a:t>Presentation about mountain waves in complex terrain and their impact on wind energy at the International Conference on Alpine Meteorology in Riva, Italy.</a:t>
                      </a:r>
                      <a:endParaRPr lang="en-US" sz="1200" b="0" dirty="0">
                        <a:solidFill>
                          <a:schemeClr val="accent3"/>
                        </a:solidFill>
                        <a:latin typeface="Arial" panose="020B0604020202020204" pitchFamily="34" charset="0"/>
                        <a:cs typeface="Arial" panose="020B0604020202020204" pitchFamily="34" charset="0"/>
                      </a:endParaRPr>
                    </a:p>
                    <a:p>
                      <a:endParaRPr lang="en-US" sz="1200" dirty="0"/>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1200" dirty="0">
                          <a:solidFill>
                            <a:schemeClr val="tx1"/>
                          </a:solidFill>
                          <a:latin typeface="Arial" panose="020B0604020202020204" pitchFamily="34" charset="0"/>
                          <a:ea typeface="+mn-ea"/>
                          <a:cs typeface="Arial" panose="020B0604020202020204" pitchFamily="34" charset="0"/>
                        </a:rPr>
                        <a:t>NREL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Selection of a case study to validate improvements in the HRRR.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Work towards a journal publication of “Mountain waves impact wind energy”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Work towards Q4 milestone report documenting the impact of Land Surface Models (LSM) on hub-height winds, including recommendations for improvements to the LSM and surface layer schemes.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Arial" panose="020B0604020202020204" pitchFamily="34" charset="0"/>
                          <a:ea typeface="+mn-ea"/>
                          <a:cs typeface="Arial" panose="020B0604020202020204" pitchFamily="34" charset="0"/>
                        </a:rPr>
                        <a:t>Invited talk at AGU in San Francisco in December, which will include an overview of WFIP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dirty="0">
                        <a:solidFill>
                          <a:schemeClr val="accent3"/>
                        </a:solidFill>
                        <a:latin typeface="Arial" panose="020B0604020202020204" pitchFamily="34" charset="0"/>
                        <a:ea typeface="+mn-ea"/>
                        <a:cs typeface="Arial" panose="020B0604020202020204" pitchFamily="34" charset="0"/>
                      </a:endParaRPr>
                    </a:p>
                    <a:p>
                      <a:endParaRPr lang="en-US" sz="1200" b="1" baseline="0" dirty="0"/>
                    </a:p>
                    <a:p>
                      <a:pPr lvl="1"/>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endParaRPr lang="en-US" sz="1200" b="0" i="0" baseline="0" dirty="0">
                        <a:solidFill>
                          <a:schemeClr val="accent6">
                            <a:lumMod val="75000"/>
                          </a:schemeClr>
                        </a:solidFill>
                        <a:highlight>
                          <a:srgbClr val="FFFF00"/>
                        </a:highlight>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474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1.3.2.401 - MMC - Model Development &amp; Validation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5672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1.3.2.401 - MMC - Model Development &amp; Validation</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857282505"/>
              </p:ext>
            </p:extLst>
          </p:nvPr>
        </p:nvGraphicFramePr>
        <p:xfrm>
          <a:off x="6172672" y="1050878"/>
          <a:ext cx="2877543" cy="5502193"/>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05929">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8923">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26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$781,069 (Carryover: $381,069, 2019 Budget Authority: $400,000)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8923">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4461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Overall PI: Sue </a:t>
                      </a:r>
                      <a:r>
                        <a:rPr lang="en-US" sz="1200" kern="1200" dirty="0" err="1">
                          <a:solidFill>
                            <a:schemeClr val="dk1"/>
                          </a:solidFill>
                          <a:latin typeface="+mn-lt"/>
                          <a:ea typeface="+mn-ea"/>
                          <a:cs typeface="+mn-cs"/>
                        </a:rPr>
                        <a:t>Haupt</a:t>
                      </a:r>
                      <a:r>
                        <a:rPr lang="en-US" sz="1200" kern="1200" dirty="0">
                          <a:solidFill>
                            <a:schemeClr val="dk1"/>
                          </a:solidFill>
                          <a:latin typeface="+mn-lt"/>
                          <a:ea typeface="+mn-ea"/>
                          <a:cs typeface="+mn-cs"/>
                        </a:rPr>
                        <a:t> (NCAR)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6">
                              <a:lumMod val="75000"/>
                            </a:schemeClr>
                          </a:solidFill>
                          <a:hlinkClick r:id="rId3"/>
                        </a:rPr>
                        <a:t>haupt@ucar.edu</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303-497-2763</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NREL PI: Matt Churchfield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accent6">
                              <a:lumMod val="75000"/>
                            </a:schemeClr>
                          </a:solidFill>
                          <a:hlinkClick r:id="rId4"/>
                        </a:rPr>
                        <a:t>matt.churchfield@nrel.gov</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303-702-0890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8923">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795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Mike Derby</a:t>
                      </a:r>
                    </a:p>
                    <a:p>
                      <a:r>
                        <a:rPr lang="en-US" sz="1200" dirty="0" err="1"/>
                        <a:t>Michael.Derby@ee.doe.gov</a:t>
                      </a:r>
                      <a:r>
                        <a:rPr lang="en-US" sz="1200" baseline="0" dirty="0"/>
                        <a:t> </a:t>
                      </a:r>
                    </a:p>
                    <a:p>
                      <a:r>
                        <a:rPr lang="is-IS" sz="1200" baseline="0" dirty="0"/>
                        <a:t>202-586-6830</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8923">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45148">
                <a:tc>
                  <a:txBody>
                    <a:bodyPr/>
                    <a:lstStyle/>
                    <a:p>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67026118"/>
              </p:ext>
            </p:extLst>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Coupling mesoscale (grid spacing on the order of kilometers) and microscale (grid spacing on the order of meters to tens of meters) models is an important step forward for the wind power industry. New techniques and tools are needed to better understand the turbulent flow into and within the wind plant, which impacts energy transfer between scales, and ultimately, the amount of power. The ability to couple these scales is particularly important for non-stationary meteorological conditions (such as frontal passages, thunderstorm outflows, baroclinic systems, and low-level jets) or when considering changes of atmospheric stability associated with the diurnal cycle.</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75882664"/>
              </p:ext>
            </p:extLst>
          </p:nvPr>
        </p:nvGraphicFramePr>
        <p:xfrm>
          <a:off x="32475" y="3445933"/>
          <a:ext cx="6096000" cy="3166534"/>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55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761020">
                <a:tc>
                  <a:txBody>
                    <a:bodyPr/>
                    <a:lstStyle/>
                    <a:p>
                      <a:pPr marL="171450" indent="-171450">
                        <a:buFont typeface="Arial" panose="020B0604020202020204" pitchFamily="34" charset="0"/>
                        <a:buChar char="•"/>
                      </a:pPr>
                      <a:r>
                        <a:rPr lang="en-US" sz="1200" dirty="0"/>
                        <a:t>Apply verification and validation (V&amp;V) techniques to the new modeling tools that are developed to ensure the accuracy of our codes and results and develop estimates of the uncertainty</a:t>
                      </a:r>
                    </a:p>
                    <a:p>
                      <a:pPr marL="171450" indent="-171450">
                        <a:buFont typeface="Arial" panose="020B0604020202020204" pitchFamily="34" charset="0"/>
                        <a:buChar char="•"/>
                      </a:pPr>
                      <a:r>
                        <a:rPr lang="en-US" sz="1200" dirty="0"/>
                        <a:t>Improve computational performance of the coupled MMC models through the development of methods that can be used to reduce turbulence spin-up time and hence the size of computational domains</a:t>
                      </a:r>
                    </a:p>
                    <a:p>
                      <a:pPr marL="171450" indent="-171450">
                        <a:buFont typeface="Arial" panose="020B0604020202020204" pitchFamily="34" charset="0"/>
                        <a:buChar char="•"/>
                      </a:pPr>
                      <a:r>
                        <a:rPr lang="en-US" sz="1200" dirty="0"/>
                        <a:t>Improve representation of the surface layer in microscale models to improve simulations of wind speed and shear over the rotor diameter</a:t>
                      </a:r>
                    </a:p>
                    <a:p>
                      <a:pPr marL="171450" indent="-171450">
                        <a:buFont typeface="Arial" panose="020B0604020202020204" pitchFamily="34" charset="0"/>
                        <a:buChar char="•"/>
                      </a:pPr>
                      <a:r>
                        <a:rPr lang="en-US" sz="1200" dirty="0"/>
                        <a:t>Develop guidance for the community describing the best ways to couple mesoscale and microscale models, including specific spatial scales at which the handoff to the microscale model should occur</a:t>
                      </a:r>
                    </a:p>
                    <a:p>
                      <a:pPr marL="171450" indent="-171450">
                        <a:buFont typeface="Arial" panose="020B0604020202020204" pitchFamily="34" charset="0"/>
                        <a:buChar char="•"/>
                      </a:pPr>
                      <a:r>
                        <a:rPr lang="en-US" sz="1200" dirty="0"/>
                        <a:t>Prepare documentation and a suite of software tools that can be used across the community</a:t>
                      </a:r>
                    </a:p>
                    <a:p>
                      <a:pPr marL="171450" indent="-171450">
                        <a:buFont typeface="Arial" panose="020B0604020202020204" pitchFamily="34" charset="0"/>
                        <a:buChar char="•"/>
                      </a:pPr>
                      <a:r>
                        <a:rPr lang="en-US" sz="1200" dirty="0"/>
                        <a:t>Transition MMC research to the offshore environment.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5039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1.3.2.401 - MMC - Model Development &amp; Validation</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4172352249"/>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0467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- 1.3.2.401 - MMC - Model Development &amp; Validation</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369194" y="1068408"/>
            <a:ext cx="8395859" cy="398585"/>
          </a:xfrm>
          <a:prstGeom prst="rect">
            <a:avLst/>
          </a:prstGeom>
        </p:spPr>
        <p:txBody>
          <a:bodyPr vert="horz" wrap="square" lIns="91440" tIns="45720" rIns="91440" bIns="45720" rtlCol="0">
            <a:noAutofit/>
          </a:bodyPr>
          <a:lstStyle/>
          <a:p>
            <a:pPr lvl="0" fontAlgn="auto">
              <a:spcBef>
                <a:spcPct val="20000"/>
              </a:spcBef>
              <a:spcAft>
                <a:spcPts val="0"/>
              </a:spcAft>
              <a:defRPr/>
            </a:pPr>
            <a:r>
              <a:rPr lang="en-US" b="1" dirty="0">
                <a:solidFill>
                  <a:srgbClr val="50565C"/>
                </a:solidFill>
                <a:latin typeface="Arial Narrow"/>
                <a:cs typeface="Arial Narrow"/>
              </a:rPr>
              <a:t>Project Financials (FY19 Budget Authority: $400,000;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$381,069)</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5" name="Chart 4">
            <a:extLst>
              <a:ext uri="{FF2B5EF4-FFF2-40B4-BE49-F238E27FC236}">
                <a16:creationId xmlns:a16="http://schemas.microsoft.com/office/drawing/2014/main" id="{00000000-0008-0000-0600-000004000000}"/>
              </a:ext>
            </a:extLst>
          </p:cNvPr>
          <p:cNvGraphicFramePr>
            <a:graphicFrameLocks/>
          </p:cNvGraphicFramePr>
          <p:nvPr>
            <p:extLst>
              <p:ext uri="{D42A27DB-BD31-4B8C-83A1-F6EECF244321}">
                <p14:modId xmlns:p14="http://schemas.microsoft.com/office/powerpoint/2010/main" val="859573714"/>
              </p:ext>
            </p:extLst>
          </p:nvPr>
        </p:nvGraphicFramePr>
        <p:xfrm>
          <a:off x="1143000" y="1371600"/>
          <a:ext cx="68580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1760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1.3.2.401 - MMC - Model Development &amp; Validation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660921525"/>
              </p:ext>
            </p:extLst>
          </p:nvPr>
        </p:nvGraphicFramePr>
        <p:xfrm>
          <a:off x="82061" y="1031494"/>
          <a:ext cx="9028527" cy="4099306"/>
        </p:xfrm>
        <a:graphic>
          <a:graphicData uri="http://schemas.openxmlformats.org/drawingml/2006/table">
            <a:tbl>
              <a:tblPr firstRow="1" bandRow="1">
                <a:tableStyleId>{616DA210-FB5B-4158-B5E0-FEB733F419BA}</a:tableStyleId>
              </a:tblPr>
              <a:tblGrid>
                <a:gridCol w="7196925">
                  <a:extLst>
                    <a:ext uri="{9D8B030D-6E8A-4147-A177-3AD203B41FA5}">
                      <a16:colId xmlns:a16="http://schemas.microsoft.com/office/drawing/2014/main" val="20000"/>
                    </a:ext>
                  </a:extLst>
                </a:gridCol>
                <a:gridCol w="860079">
                  <a:extLst>
                    <a:ext uri="{9D8B030D-6E8A-4147-A177-3AD203B41FA5}">
                      <a16:colId xmlns:a16="http://schemas.microsoft.com/office/drawing/2014/main" val="20001"/>
                    </a:ext>
                  </a:extLst>
                </a:gridCol>
                <a:gridCol w="971523">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dirty="0"/>
                        <a:t>Q1: By December 31, 2018, NREL will provide an assessment of the “mesoscale-profile assimilation” technique in the form of a short report.  This technique was developed earlier, and it is a means to force the microscale mean profiles to match any given profile, either from mesoscale simulations or observations, but it has not been thoroughly tested under different conditions. </a:t>
                      </a:r>
                      <a:r>
                        <a:rPr lang="en-US" sz="1200" baseline="0" dirty="0">
                          <a:effectLst/>
                        </a:rPr>
                        <a:t>(Quarterly Progress Measure (Regular))</a:t>
                      </a:r>
                    </a:p>
                  </a:txBody>
                  <a:tcPr/>
                </a:tc>
                <a:tc>
                  <a:txBody>
                    <a:bodyPr/>
                    <a:lstStyle/>
                    <a:p>
                      <a:r>
                        <a:rPr lang="en-US" sz="1200" dirty="0"/>
                        <a:t>100%</a:t>
                      </a:r>
                    </a:p>
                  </a:txBody>
                  <a:tcPr/>
                </a:tc>
                <a:tc>
                  <a:txBody>
                    <a:bodyPr/>
                    <a:lstStyle/>
                    <a:p>
                      <a:r>
                        <a:rPr lang="en-US" sz="1200" dirty="0"/>
                        <a:t>12/31/2018</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Q2: By March 31, 2019, NREL will provide an assessment of the mesoscale-to-microscale interface requirements in complex terrain.  Specifically, the distance upstream of the location of interest, the blending of coarse resolution mesoscale to fine resolution microscale terrain, and the requirement for inflow turbulence perturbations will be addressed, all as a function of terrain complexity. </a:t>
                      </a:r>
                      <a:r>
                        <a:rPr lang="en-US" sz="1200" baseline="0" dirty="0"/>
                        <a:t>(Quarterly Progress Measure (Regular))</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dirty="0"/>
                        <a:t>3/31/2019</a:t>
                      </a:r>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Q3: By June 30, 2019, NREL will provide a comparison between LES-generated turbulent inflow and synthetic turbulence or cell-perturbation-based turbulence in a complex terrain site, such as </a:t>
                      </a:r>
                      <a:r>
                        <a:rPr lang="en-US" sz="1200" b="0" dirty="0" err="1"/>
                        <a:t>Biglow</a:t>
                      </a:r>
                      <a:r>
                        <a:rPr lang="en-US" sz="1200" b="0" dirty="0"/>
                        <a:t> Canyon or the NWTC.  This turbulence is applied at the mesoscale-microscale interface to accelerate the formation of realistic turbulence within the microscale domain. </a:t>
                      </a:r>
                      <a:r>
                        <a:rPr lang="en-US" sz="1200" b="0" baseline="0" dirty="0"/>
                        <a:t>(Quarterly Progress Measure (Regular)) </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Q4: By September 30, 2019, NREL will build upon their FY18Q1 report on wind-plant-centric quantities of interest and validation techniques for mesoscale-microscale coupling around wind plants. (Annual Milestone (Regular))</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1749888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1.3.2.401 - MMC - Model Development &amp; Validation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3465626998"/>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endParaRPr lang="en-US" sz="1200" b="0" baseline="0" dirty="0">
                        <a:solidFill>
                          <a:schemeClr val="accent6">
                            <a:lumMod val="75000"/>
                          </a:schemeClr>
                        </a:solidFill>
                      </a:endParaRPr>
                    </a:p>
                    <a:p>
                      <a:pPr marL="171450" indent="-171450" algn="l" defTabSz="457200" rtl="0" eaLnBrk="1" latinLnBrk="0" hangingPunct="1">
                        <a:buFont typeface="Arial" charset="0"/>
                        <a:buChar char="•"/>
                      </a:pPr>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endParaRPr lang="en-US" sz="1200" b="0" baseline="0" dirty="0">
                        <a:solidFill>
                          <a:schemeClr val="accent6">
                            <a:lumMod val="75000"/>
                          </a:schemeClr>
                        </a:solidFill>
                      </a:endParaRPr>
                    </a:p>
                    <a:p>
                      <a:pPr marL="171450" indent="-171450" algn="l" defTabSz="457200" rtl="0" eaLnBrk="1" latinLnBrk="0" hangingPunct="1">
                        <a:buFont typeface="Arial" charset="0"/>
                        <a:buChar char="•"/>
                      </a:pPr>
                      <a:endParaRPr lang="en-US" sz="1200" b="0" kern="1200" baseline="0" dirty="0">
                        <a:solidFill>
                          <a:schemeClr val="tx1"/>
                        </a:solidFill>
                        <a:latin typeface="+mn-lt"/>
                        <a:ea typeface="+mn-ea"/>
                        <a:cs typeface="+mn-cs"/>
                      </a:endParaRP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981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1.3.1.401 - A2e: Measurement, Testing, and Verification (WFIP Support)</a:t>
            </a:r>
            <a:br>
              <a:rPr lang="en-US" sz="28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917147398"/>
              </p:ext>
            </p:extLst>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5581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1.3.3.401 - High-Fidelity Modeling</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42989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1.3.3.401 - High-Fidelity Modeling</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283549812"/>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Total: $1,918,999 (Carryover: $444,917, 2019 Budget Authority: $1,474,082)</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Sprague michael.a.sprague@nrel.gov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michael.derby@ee.doe.gov</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0456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1.3.3.401 - High-Fidelity Modeling</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924554604"/>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Lab - Technical Delay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1705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- 1.3.3.401 - High-Fidelity Modeling</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587254"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(FY19 Budget Authority: $1,474,082;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$444,917)</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5" name="Chart 4">
            <a:extLst>
              <a:ext uri="{FF2B5EF4-FFF2-40B4-BE49-F238E27FC236}">
                <a16:creationId xmlns:a16="http://schemas.microsoft.com/office/drawing/2014/main" id="{00000000-0008-0000-0600-00000E000000}"/>
              </a:ext>
            </a:extLst>
          </p:cNvPr>
          <p:cNvGraphicFramePr>
            <a:graphicFrameLocks/>
          </p:cNvGraphicFramePr>
          <p:nvPr>
            <p:extLst>
              <p:ext uri="{D42A27DB-BD31-4B8C-83A1-F6EECF244321}">
                <p14:modId xmlns:p14="http://schemas.microsoft.com/office/powerpoint/2010/main" val="3491467345"/>
              </p:ext>
            </p:extLst>
          </p:nvPr>
        </p:nvGraphicFramePr>
        <p:xfrm>
          <a:off x="1143000" y="1371600"/>
          <a:ext cx="68580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797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1.3.3.401 - High-Fidelity Modeling</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559350766"/>
              </p:ext>
            </p:extLst>
          </p:nvPr>
        </p:nvGraphicFramePr>
        <p:xfrm>
          <a:off x="82061" y="1031494"/>
          <a:ext cx="9028527" cy="437362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09996">
                  <a:extLst>
                    <a:ext uri="{9D8B030D-6E8A-4147-A177-3AD203B41FA5}">
                      <a16:colId xmlns:a16="http://schemas.microsoft.com/office/drawing/2014/main" val="20001"/>
                    </a:ext>
                  </a:extLst>
                </a:gridCol>
                <a:gridCol w="953416">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dirty="0"/>
                        <a:t>FY19Q1 (NREL/SNL): Assemble a working group of external and internal HFM stakeholders to define comparison criteria for benchmarking public-domain wind HFM simulation codes.  Future open benchmarking will be conducted in accordance with the predictive-simulation goals described in the 2015 technical report “A2e High Fidelity Modeling: Strategic Planning Meetings.”</a:t>
                      </a:r>
                      <a:r>
                        <a:rPr lang="en-US" sz="1200" baseline="0" dirty="0">
                          <a:effectLst/>
                        </a:rPr>
                        <a:t>. (Quarterly Progress Measure (Regular))</a:t>
                      </a:r>
                    </a:p>
                  </a:txBody>
                  <a:tcPr/>
                </a:tc>
                <a:tc>
                  <a:txBody>
                    <a:bodyPr/>
                    <a:lstStyle/>
                    <a:p>
                      <a:r>
                        <a:rPr lang="en-US" sz="1200" dirty="0"/>
                        <a:t>100%</a:t>
                      </a:r>
                    </a:p>
                  </a:txBody>
                  <a:tcPr/>
                </a:tc>
                <a:tc>
                  <a:txBody>
                    <a:bodyPr/>
                    <a:lstStyle/>
                    <a:p>
                      <a:r>
                        <a:rPr lang="en-US" sz="1200" dirty="0"/>
                        <a:t>12/31/2018</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FY19Q2 (NREL/SNL): Go/No-Go:  Demonstrate the ability of the </a:t>
                      </a:r>
                      <a:r>
                        <a:rPr lang="en-US" sz="1200" dirty="0" err="1"/>
                        <a:t>Nalu</a:t>
                      </a:r>
                      <a:r>
                        <a:rPr lang="en-US" sz="1200" dirty="0"/>
                        <a:t>-Wind computational framework to produce statistically meaningful results for unsteady Reynolds-Averaged-</a:t>
                      </a:r>
                      <a:r>
                        <a:rPr lang="en-US" sz="1200" dirty="0" err="1"/>
                        <a:t>Navier</a:t>
                      </a:r>
                      <a:r>
                        <a:rPr lang="en-US" sz="1200" dirty="0"/>
                        <a:t>-Stokes (URANS) simulations with the large time-step sizes that will be required in fully resolved wind turbine simulations. (</a:t>
                      </a:r>
                      <a:r>
                        <a:rPr lang="en-US" sz="1200" baseline="0" dirty="0">
                          <a:effectLst/>
                        </a:rPr>
                        <a:t>Quarterly Progress Measure (Regular))</a:t>
                      </a:r>
                      <a:endParaRPr lang="en-US" sz="1200" baseline="0" dirty="0"/>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3/30/2019</a:t>
                      </a: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FY19Q2 (NREL/SNL): Go/No-Go:  Demonstrate the ability of the </a:t>
                      </a:r>
                      <a:r>
                        <a:rPr lang="en-US" sz="1200" dirty="0" err="1"/>
                        <a:t>Nalu</a:t>
                      </a:r>
                      <a:r>
                        <a:rPr lang="en-US" sz="1200" dirty="0"/>
                        <a:t>-Wind computational framework to produce statistically meaningful results for unsteady Reynolds-Averaged-</a:t>
                      </a:r>
                      <a:r>
                        <a:rPr lang="en-US" sz="1200" dirty="0" err="1"/>
                        <a:t>Navier</a:t>
                      </a:r>
                      <a:r>
                        <a:rPr lang="en-US" sz="1200" dirty="0"/>
                        <a:t>-Stokes (URANS) simulations with the large time-step sizes that will be required in fully resolved wind turbine simulations. (Go/No-Go)</a:t>
                      </a:r>
                      <a:endParaRPr lang="en-US" sz="1200" b="0" baseline="0" dirty="0"/>
                    </a:p>
                  </a:txBody>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tc>
                <a:tc>
                  <a:txBody>
                    <a:bodyPr/>
                    <a:lstStyle/>
                    <a:p>
                      <a:pPr marL="0" algn="l" defTabSz="457200" rtl="0" eaLnBrk="1" latinLnBrk="0" hangingPunct="1"/>
                      <a:r>
                        <a:rPr lang="en-US" sz="1200" kern="1200" dirty="0">
                          <a:solidFill>
                            <a:schemeClr val="tx1"/>
                          </a:solidFill>
                          <a:latin typeface="+mn-lt"/>
                          <a:ea typeface="+mn-ea"/>
                          <a:cs typeface="+mn-cs"/>
                        </a:rPr>
                        <a:t>3/31/2019</a:t>
                      </a: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FY19Q3 (NREL/SNL): Provide DOE-WETO an internal assessment of resources and timelines required to achieve (1) parity with SOWFA actuator-line capability currently available to industry, and (2) achieve full fluid-structure-interaction resolution of a single turbine over statistically meaningful time durations. (Quarterly Progress Measure (Regular)) </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FY19Q4 (NREL/SNL-Annual):  Execute the first annual benchmarking event as defined in the Q1 milestone, and exercise the relevant </a:t>
                      </a:r>
                      <a:r>
                        <a:rPr lang="en-US" sz="1200" baseline="0" dirty="0" err="1"/>
                        <a:t>Nalu</a:t>
                      </a:r>
                      <a:r>
                        <a:rPr lang="en-US" sz="1200" baseline="0" dirty="0"/>
                        <a:t>-Wind/</a:t>
                      </a:r>
                      <a:r>
                        <a:rPr lang="en-US" sz="1200" baseline="0" dirty="0" err="1"/>
                        <a:t>OpenFAST</a:t>
                      </a:r>
                      <a:r>
                        <a:rPr lang="en-US" sz="1200" baseline="0" dirty="0"/>
                        <a:t> capabilities. (Annual Milestone (Regular))</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604679462"/>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350715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1.3.3.401 - High-Fidelity Modeling</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r>
                        <a:rPr lang="en-US" sz="1200" b="0" baseline="0" dirty="0">
                          <a:solidFill>
                            <a:schemeClr val="accent6">
                              <a:lumMod val="75000"/>
                            </a:schemeClr>
                          </a:solidFill>
                          <a:highlight>
                            <a:srgbClr val="FFFF00"/>
                          </a:highlight>
                        </a:rPr>
                        <a:t>Highlight major work accomplishments (please add another slide to the deck if you need extra space for this description)</a:t>
                      </a: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a:t>
                      </a:r>
                    </a:p>
                    <a:p>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r>
                        <a:rPr lang="en-US" sz="1200" b="0" baseline="0" dirty="0">
                          <a:solidFill>
                            <a:schemeClr val="accent6">
                              <a:lumMod val="75000"/>
                            </a:schemeClr>
                          </a:solidFill>
                          <a:highlight>
                            <a:srgbClr val="FFFF00"/>
                          </a:highlight>
                        </a:rPr>
                        <a:t>Anticipated work for next quarter (please add another slide to the deck if you need extra space for this description)</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 etc.)</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006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47624"/>
            <a:ext cx="8270876" cy="793750"/>
          </a:xfrm>
        </p:spPr>
        <p:txBody>
          <a:bodyPr/>
          <a:lstStyle/>
          <a:p>
            <a:r>
              <a:rPr lang="en-US" sz="1800" dirty="0"/>
              <a:t>NREL Wind – 1.3.3.402 - Energy Research and Forecast Modeling</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94248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93134"/>
            <a:ext cx="8064500" cy="793750"/>
          </a:xfrm>
        </p:spPr>
        <p:txBody>
          <a:bodyPr/>
          <a:lstStyle/>
          <a:p>
            <a:r>
              <a:rPr lang="en-US" sz="1800" dirty="0"/>
              <a:t>NREL Wind – 1.3.3.402 - Energy Research and Forecast Modeling</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$31,250 (Carryover: $0, 2019 Budget Authority: $31,250)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Eliot Quon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eliot.quon@nrel.gov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michael.derby@ee.doe.gov</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119850"/>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indent="-285750">
                        <a:buFont typeface="Arial" panose="020B0604020202020204" pitchFamily="34" charset="0"/>
                        <a:buChar char="•"/>
                      </a:pPr>
                      <a:r>
                        <a:rPr lang="en-US" sz="1400" dirty="0"/>
                        <a:t>Many wind energy developments are plagued by underperformance and reliability issues, due to inadequacy of physics and computational capabilities within existing simulation codes.</a:t>
                      </a:r>
                    </a:p>
                    <a:p>
                      <a:pPr marL="285750" indent="-285750">
                        <a:buFont typeface="Arial" panose="020B0604020202020204" pitchFamily="34" charset="0"/>
                        <a:buChar char="•"/>
                      </a:pPr>
                      <a:r>
                        <a:rPr lang="en-US" sz="1400" dirty="0"/>
                        <a:t>The Energy Research and Forecasting (ERF) will be a next-generation fluid dynamics simulation code targeting larger scales of atmospheric flows, capable of providing accurate meteorological and environmental </a:t>
                      </a:r>
                      <a:r>
                        <a:rPr lang="en-US" sz="1400" dirty="0" err="1"/>
                        <a:t>forcings</a:t>
                      </a:r>
                      <a:r>
                        <a:rPr lang="en-US" sz="1400" dirty="0"/>
                        <a:t> for high-fidelity models of the wind plant environment.</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3058635"/>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indent="-285750">
                        <a:buFont typeface="Arial" panose="020B0604020202020204" pitchFamily="34" charset="0"/>
                        <a:buChar char="•"/>
                      </a:pPr>
                      <a:r>
                        <a:rPr lang="en-US" sz="1400" dirty="0"/>
                        <a:t>ERF will improve upon the established Weather Research and Forecasting (WRF) model, optimizing the code for modern HPC infrastructures and enhancing parallel scalability. This will permit more efficient simulation of larger nested domains with higher resolution.</a:t>
                      </a:r>
                    </a:p>
                    <a:p>
                      <a:pPr marL="285750" indent="-285750">
                        <a:buFont typeface="Arial" panose="020B0604020202020204" pitchFamily="34" charset="0"/>
                        <a:buChar char="•"/>
                      </a:pPr>
                      <a:r>
                        <a:rPr lang="en-US" sz="1400" dirty="0"/>
                        <a:t>ERF will eliminate simulation bottlenecks that were in WRF, such as initialization and file I/O, and address the shortcomings of WRF’s load balancing and downscaling algorithms, numerical methods, and physics parameterizations.</a:t>
                      </a:r>
                    </a:p>
                    <a:p>
                      <a:pPr marL="285750" indent="-285750">
                        <a:buFont typeface="Arial" panose="020B0604020202020204" pitchFamily="34" charset="0"/>
                        <a:buChar char="•"/>
                      </a:pPr>
                      <a:r>
                        <a:rPr lang="en-US" sz="1400" dirty="0"/>
                        <a:t>ERF will enable seamless coupling with microscale solvers such as </a:t>
                      </a:r>
                      <a:r>
                        <a:rPr lang="en-US" sz="1400" dirty="0" err="1"/>
                        <a:t>Nalu</a:t>
                      </a:r>
                      <a:r>
                        <a:rPr lang="en-US" sz="1400" dirty="0"/>
                        <a:t>-Wind by implementing physics modules and algorithms developed in the WETO Mesoscale-to-Microscale Coupling project, thereby facilitating high-fidelity multiscale wind plant simulations.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0634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7736"/>
            <a:ext cx="6379519" cy="793750"/>
          </a:xfrm>
        </p:spPr>
        <p:txBody>
          <a:bodyPr/>
          <a:lstStyle/>
          <a:p>
            <a:r>
              <a:rPr lang="en-US" sz="1800" dirty="0"/>
              <a:t>NREL Wind – 1.3.3.402 - Energy Research and Forecast Modeling</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542138190"/>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64% underspent.</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kern="1200" dirty="0">
                          <a:solidFill>
                            <a:schemeClr val="tx1"/>
                          </a:solidFill>
                          <a:latin typeface="+mn-lt"/>
                          <a:ea typeface="+mn-ea"/>
                          <a:cs typeface="+mn-cs"/>
                        </a:rPr>
                        <a:t>The lead lab was delayed in initiating project. The kick-off meeting and workshop, and associated tasks, have been pushed to FY20 Q1.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Lab - External Project Partner</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275280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- 1.3.3.402 - Energy Research and Forecast Modeling</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587254"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(FY19 Budget Authority: $31,250;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$0)</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13000000}"/>
              </a:ext>
            </a:extLst>
          </p:cNvPr>
          <p:cNvGraphicFramePr>
            <a:graphicFrameLocks/>
          </p:cNvGraphicFramePr>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936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1.3.1.401 - A2e: Measurement, Testing, and Verification (WFIP Support)</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4190750655"/>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$265,152 (2019 AOP Guidance: $0, Carryover: $50,152)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solidFill>
                            <a:schemeClr val="tx1"/>
                          </a:solidFill>
                        </a:rPr>
                        <a:t>Caroline Draxl </a:t>
                      </a:r>
                    </a:p>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solidFill>
                            <a:schemeClr val="tx1"/>
                          </a:solidFill>
                        </a:rPr>
                        <a:t>caroline.draxl@nrel.gov</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michael.derby@ee.doe.gov</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53784929"/>
              </p:ext>
            </p:extLst>
          </p:nvPr>
        </p:nvGraphicFramePr>
        <p:xfrm>
          <a:off x="0" y="1018994"/>
          <a:ext cx="6096000" cy="5297179"/>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56604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4731137">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solidFill>
                            <a:schemeClr val="tx1"/>
                          </a:solidFill>
                        </a:rPr>
                        <a:t>ANL, NREL, &amp; PNNL</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Project is closed.  Additional work will be done under WFIP2 extension.</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solidFill>
                            <a:schemeClr val="tx1"/>
                          </a:solidFill>
                        </a:rPr>
                        <a:t>LLNL</a:t>
                      </a:r>
                      <a:endParaRPr lang="en-US" sz="1400" b="0" dirty="0">
                        <a:solidFill>
                          <a:schemeClr val="tx1"/>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Continue to gather atmospheric measurements of wind using three lidars at Site 300 along three ridgelines (field experiment called </a:t>
                      </a:r>
                      <a:r>
                        <a:rPr lang="en-US" sz="1400" b="0" dirty="0" err="1">
                          <a:solidFill>
                            <a:schemeClr val="tx1"/>
                          </a:solidFill>
                        </a:rPr>
                        <a:t>HilFlowS</a:t>
                      </a:r>
                      <a:r>
                        <a:rPr lang="en-US" sz="1400" b="0" dirty="0">
                          <a:solidFill>
                            <a:schemeClr val="tx1"/>
                          </a:solidFill>
                        </a:rPr>
                        <a: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Retrieve and rebuild the solar panel/battery skid which is currently at </a:t>
                      </a:r>
                      <a:r>
                        <a:rPr lang="en-US" sz="1400" b="0" dirty="0" err="1">
                          <a:solidFill>
                            <a:schemeClr val="tx1"/>
                          </a:solidFill>
                        </a:rPr>
                        <a:t>NNSS</a:t>
                      </a:r>
                      <a:r>
                        <a:rPr lang="en-US" sz="1400" b="0" dirty="0">
                          <a:solidFill>
                            <a:schemeClr val="tx1"/>
                          </a:solidFill>
                        </a:rPr>
                        <a:t>. This will allow deployment of one lidar in the valley at Site 300 between two instrumented ridgelines for a hill-valley-hill dataset.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Summer student will present her WFIP2 related work at the LLNL summer student poster symposium in August.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Deliver </a:t>
                      </a:r>
                      <a:r>
                        <a:rPr lang="en-US" sz="1400" b="0" dirty="0" err="1">
                          <a:solidFill>
                            <a:schemeClr val="tx1"/>
                          </a:solidFill>
                        </a:rPr>
                        <a:t>HilFlowS</a:t>
                      </a:r>
                      <a:r>
                        <a:rPr lang="en-US" sz="1400" b="0" dirty="0">
                          <a:solidFill>
                            <a:schemeClr val="tx1"/>
                          </a:solidFill>
                        </a:rPr>
                        <a:t> wind lidar measurements to WFIP2 team to study transferability of model improvements by the end of the FY.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Contribute to revisions of submitted papers as needed.</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solidFill>
                            <a:schemeClr val="tx1"/>
                          </a:solidFill>
                        </a:rPr>
                        <a:t>Continue preparation of manuscript on the development of a new immersed boundary method for intermediate resolutions.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1" dirty="0">
                        <a:solidFill>
                          <a:schemeClr val="tx1"/>
                        </a:solidFill>
                      </a:endParaRP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4211143"/>
              </p:ext>
            </p:extLst>
          </p:nvPr>
        </p:nvGraphicFramePr>
        <p:xfrm>
          <a:off x="-1465" y="5120281"/>
          <a:ext cx="6096000" cy="1458319"/>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109255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9570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1.3.3.402 - Energy Research and Forecast Modeling</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5" name="Table 5">
            <a:extLst>
              <a:ext uri="{FF2B5EF4-FFF2-40B4-BE49-F238E27FC236}">
                <a16:creationId xmlns:a16="http://schemas.microsoft.com/office/drawing/2014/main" id="{99194129-CD51-48EF-8823-AAB42EF7B2EB}"/>
              </a:ext>
            </a:extLst>
          </p:cNvPr>
          <p:cNvGraphicFramePr>
            <a:graphicFrameLocks noGrp="1"/>
          </p:cNvGraphicFramePr>
          <p:nvPr/>
        </p:nvGraphicFramePr>
        <p:xfrm>
          <a:off x="50334" y="1027885"/>
          <a:ext cx="9043332" cy="1879600"/>
        </p:xfrm>
        <a:graphic>
          <a:graphicData uri="http://schemas.openxmlformats.org/drawingml/2006/table">
            <a:tbl>
              <a:tblPr firstRow="1" bandRow="1">
                <a:tableStyleId>{073A0DAA-6AF3-43AB-8588-CEC1D06C72B9}</a:tableStyleId>
              </a:tblPr>
              <a:tblGrid>
                <a:gridCol w="7264866">
                  <a:extLst>
                    <a:ext uri="{9D8B030D-6E8A-4147-A177-3AD203B41FA5}">
                      <a16:colId xmlns:a16="http://schemas.microsoft.com/office/drawing/2014/main" val="1234719622"/>
                    </a:ext>
                  </a:extLst>
                </a:gridCol>
                <a:gridCol w="805343">
                  <a:extLst>
                    <a:ext uri="{9D8B030D-6E8A-4147-A177-3AD203B41FA5}">
                      <a16:colId xmlns:a16="http://schemas.microsoft.com/office/drawing/2014/main" val="2097007721"/>
                    </a:ext>
                  </a:extLst>
                </a:gridCol>
                <a:gridCol w="973123">
                  <a:extLst>
                    <a:ext uri="{9D8B030D-6E8A-4147-A177-3AD203B41FA5}">
                      <a16:colId xmlns:a16="http://schemas.microsoft.com/office/drawing/2014/main" val="1715729149"/>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a:ln>
                            <a:noFill/>
                          </a:ln>
                          <a:solidFill>
                            <a:schemeClr val="tx1"/>
                          </a:solidFill>
                          <a:effectLst/>
                          <a:uLnTx/>
                          <a:uFillTx/>
                        </a:rPr>
                        <a:t>Project Milestones</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solidFill>
                          <a:effectLst/>
                          <a:uLnTx/>
                          <a:uFillTx/>
                        </a:rPr>
                        <a:t>Percent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solidFill>
                            <a:schemeClr val="tx1"/>
                          </a:solidFill>
                          <a:effectLst/>
                          <a:uLnTx/>
                          <a:uFillTx/>
                        </a:rPr>
                        <a:t>Complete</a:t>
                      </a:r>
                      <a:endParaRPr lang="en-US" dirty="0">
                        <a:solidFill>
                          <a:schemeClr val="tx1"/>
                        </a:solidFill>
                      </a:endParaRPr>
                    </a:p>
                  </a:txBody>
                  <a:tcPr>
                    <a:noFill/>
                  </a:tcPr>
                </a:tc>
                <a:tc>
                  <a:txBody>
                    <a:bodyPr/>
                    <a:lstStyle/>
                    <a:p>
                      <a:r>
                        <a:rPr kumimoji="0" lang="en-US" sz="1000" u="none" strike="noStrike" kern="1200" cap="none" spc="0" normalizeH="0" baseline="0" noProof="0" dirty="0">
                          <a:ln>
                            <a:noFill/>
                          </a:ln>
                          <a:solidFill>
                            <a:schemeClr val="tx1"/>
                          </a:solidFill>
                          <a:effectLst/>
                          <a:uLnTx/>
                          <a:uFillTx/>
                        </a:rPr>
                        <a:t>Date</a:t>
                      </a:r>
                    </a:p>
                    <a:p>
                      <a:r>
                        <a:rPr kumimoji="0" lang="en-US" sz="1000" u="none" strike="noStrike" kern="1200" cap="none" spc="0" normalizeH="0" baseline="0" noProof="0" dirty="0">
                          <a:ln>
                            <a:noFill/>
                          </a:ln>
                          <a:solidFill>
                            <a:schemeClr val="tx1"/>
                          </a:solidFill>
                          <a:effectLst/>
                          <a:uLnTx/>
                          <a:uFillTx/>
                        </a:rPr>
                        <a:t>Complete</a:t>
                      </a:r>
                      <a:endParaRPr lang="en-US" dirty="0">
                        <a:solidFill>
                          <a:schemeClr val="tx1"/>
                        </a:solidFill>
                      </a:endParaRPr>
                    </a:p>
                  </a:txBody>
                  <a:tcPr>
                    <a:noFill/>
                  </a:tcPr>
                </a:tc>
                <a:extLst>
                  <a:ext uri="{0D108BD9-81ED-4DB2-BD59-A6C34878D82A}">
                    <a16:rowId xmlns:a16="http://schemas.microsoft.com/office/drawing/2014/main" val="651935170"/>
                  </a:ext>
                </a:extLst>
              </a:tr>
              <a:tr h="370840">
                <a:tc>
                  <a:txBody>
                    <a:bodyPr/>
                    <a:lstStyle/>
                    <a:p>
                      <a:pPr algn="l" rtl="0" fontAlgn="base"/>
                      <a:r>
                        <a:rPr lang="en-US" sz="1400" b="0" i="0" dirty="0">
                          <a:effectLst/>
                          <a:latin typeface="Segoe UI" panose="020B0502040204020203" pitchFamily="34" charset="0"/>
                        </a:rPr>
                        <a:t>No Milestones in FY19.</a:t>
                      </a:r>
                    </a:p>
                  </a:txBody>
                  <a:tcPr/>
                </a:tc>
                <a:tc>
                  <a:txBody>
                    <a:bodyPr/>
                    <a:lstStyle/>
                    <a:p>
                      <a:endParaRPr lang="en-US" dirty="0"/>
                    </a:p>
                  </a:txBody>
                  <a:tcPr/>
                </a:tc>
                <a:tc>
                  <a:txBody>
                    <a:bodyPr/>
                    <a:lstStyle/>
                    <a:p>
                      <a:endParaRPr lang="en-US" sz="1200" baseline="0" dirty="0"/>
                    </a:p>
                  </a:txBody>
                  <a:tcPr/>
                </a:tc>
                <a:extLst>
                  <a:ext uri="{0D108BD9-81ED-4DB2-BD59-A6C34878D82A}">
                    <a16:rowId xmlns:a16="http://schemas.microsoft.com/office/drawing/2014/main" val="1272906257"/>
                  </a:ext>
                </a:extLst>
              </a:tr>
              <a:tr h="370840">
                <a:tc>
                  <a:txBody>
                    <a:bodyPr/>
                    <a:lstStyle/>
                    <a:p>
                      <a:pPr rtl="0" fontAlgn="base"/>
                      <a:endParaRPr lang="en-US" sz="1400" b="0" i="0" kern="1200" dirty="0">
                        <a:solidFill>
                          <a:schemeClr val="dk1"/>
                        </a:solidFill>
                        <a:effectLst/>
                        <a:latin typeface="+mn-lt"/>
                        <a:ea typeface="+mn-ea"/>
                        <a:cs typeface="+mn-cs"/>
                      </a:endParaRPr>
                    </a:p>
                  </a:txBody>
                  <a:tcPr/>
                </a:tc>
                <a:tc>
                  <a:txBody>
                    <a:bodyPr/>
                    <a:lstStyle/>
                    <a:p>
                      <a:endParaRPr lang="en-US" dirty="0"/>
                    </a:p>
                  </a:txBody>
                  <a:tcPr/>
                </a:tc>
                <a:tc>
                  <a:txBody>
                    <a:bodyPr/>
                    <a:lstStyle/>
                    <a:p>
                      <a:pPr marL="0" algn="l" defTabSz="457200" rtl="0" eaLnBrk="1" latinLnBrk="0" hangingPunct="1"/>
                      <a:endParaRPr 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3078230288"/>
                  </a:ext>
                </a:extLst>
              </a:tr>
              <a:tr h="370840">
                <a:tc>
                  <a:txBody>
                    <a:bodyPr/>
                    <a:lstStyle/>
                    <a:p>
                      <a:pPr rtl="0" fontAlgn="base"/>
                      <a:endParaRPr lang="en-US" sz="1400" b="0" i="0" kern="1200" dirty="0">
                        <a:solidFill>
                          <a:schemeClr val="dk1"/>
                        </a:solidFill>
                        <a:effectLst/>
                        <a:latin typeface="+mn-lt"/>
                        <a:ea typeface="+mn-ea"/>
                        <a:cs typeface="+mn-cs"/>
                      </a:endParaRPr>
                    </a:p>
                  </a:txBody>
                  <a:tcPr/>
                </a:tc>
                <a:tc>
                  <a:txBody>
                    <a:bodyPr/>
                    <a:lstStyle/>
                    <a:p>
                      <a:endParaRPr lang="en-US" dirty="0"/>
                    </a:p>
                  </a:txBody>
                  <a:tcPr/>
                </a:tc>
                <a:tc>
                  <a:txBody>
                    <a:bodyPr/>
                    <a:lstStyle/>
                    <a:p>
                      <a:pPr marL="0" algn="l" defTabSz="457200" rtl="0" eaLnBrk="1" latinLnBrk="0" hangingPunct="1"/>
                      <a:endParaRPr 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3822536875"/>
                  </a:ext>
                </a:extLst>
              </a:tr>
              <a:tr h="370840">
                <a:tc>
                  <a:txBody>
                    <a:bodyPr/>
                    <a:lstStyle/>
                    <a:p>
                      <a:pPr rtl="0" fontAlgn="base"/>
                      <a:endParaRPr lang="en-US" sz="1400" b="0" i="0" kern="1200" dirty="0">
                        <a:solidFill>
                          <a:schemeClr val="dk1"/>
                        </a:solidFill>
                        <a:effectLst/>
                        <a:latin typeface="+mn-lt"/>
                        <a:ea typeface="+mn-ea"/>
                        <a:cs typeface="+mn-cs"/>
                      </a:endParaRPr>
                    </a:p>
                  </a:txBody>
                  <a:tcPr/>
                </a:tc>
                <a:tc>
                  <a:txBody>
                    <a:bodyPr/>
                    <a:lstStyle/>
                    <a:p>
                      <a:endParaRPr lang="en-US" dirty="0"/>
                    </a:p>
                  </a:txBody>
                  <a:tcPr/>
                </a:tc>
                <a:tc>
                  <a:txBody>
                    <a:bodyPr/>
                    <a:lstStyle/>
                    <a:p>
                      <a:pPr marL="0" algn="l" defTabSz="457200" rtl="0" eaLnBrk="1" latinLnBrk="0" hangingPunct="1"/>
                      <a:endParaRPr lang="en-US" sz="1200" kern="1200" baseline="0" dirty="0">
                        <a:solidFill>
                          <a:schemeClr val="dk1"/>
                        </a:solidFill>
                        <a:latin typeface="+mn-lt"/>
                        <a:ea typeface="+mn-ea"/>
                        <a:cs typeface="+mn-cs"/>
                      </a:endParaRPr>
                    </a:p>
                  </a:txBody>
                  <a:tcPr/>
                </a:tc>
                <a:extLst>
                  <a:ext uri="{0D108BD9-81ED-4DB2-BD59-A6C34878D82A}">
                    <a16:rowId xmlns:a16="http://schemas.microsoft.com/office/drawing/2014/main" val="1082928657"/>
                  </a:ext>
                </a:extLst>
              </a:tr>
            </a:tbl>
          </a:graphicData>
        </a:graphic>
      </p:graphicFrame>
    </p:spTree>
    <p:extLst>
      <p:ext uri="{BB962C8B-B14F-4D97-AF65-F5344CB8AC3E}">
        <p14:creationId xmlns:p14="http://schemas.microsoft.com/office/powerpoint/2010/main" val="2619646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1.3.3.402 - Energy Research and Forecast Modeling</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 </a:t>
                      </a:r>
                    </a:p>
                    <a:p>
                      <a:pPr marL="171450" indent="-171450">
                        <a:buFont typeface="Arial" panose="020B0604020202020204" pitchFamily="34" charset="0"/>
                        <a:buChar char="•"/>
                      </a:pPr>
                      <a:r>
                        <a:rPr lang="en-US" sz="1200" b="0" dirty="0"/>
                        <a:t>A code development repository on GitHub has been established, tracking release version 4.1.2 of the Weather Research and Forecasting Model.</a:t>
                      </a:r>
                      <a:endParaRPr lang="en-US" sz="1200" b="0" i="1" baseline="0" dirty="0">
                        <a:solidFill>
                          <a:schemeClr val="accent6">
                            <a:lumMod val="75000"/>
                          </a:schemeClr>
                        </a:solidFill>
                        <a:highlight>
                          <a:srgbClr val="FFFF00"/>
                        </a:highlight>
                      </a:endParaRPr>
                    </a:p>
                    <a:p>
                      <a:pPr marL="171450" indent="-171450">
                        <a:buFont typeface="Arial" panose="020B0604020202020204" pitchFamily="34" charset="0"/>
                        <a:buChar char="•"/>
                      </a:pPr>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endParaRPr lang="en-US" sz="1200" b="1" i="0" dirty="0">
                        <a:solidFill>
                          <a:schemeClr val="tx1"/>
                        </a:solidFill>
                      </a:endParaRP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a:t>
                      </a:r>
                    </a:p>
                    <a:p>
                      <a:pPr marL="171450" indent="-171450">
                        <a:buFont typeface="Arial" panose="020B0604020202020204" pitchFamily="34" charset="0"/>
                        <a:buChar char="•"/>
                      </a:pPr>
                      <a:r>
                        <a:rPr lang="en-US" sz="1200" b="0" baseline="0" dirty="0">
                          <a:solidFill>
                            <a:schemeClr val="tx1"/>
                          </a:solidFill>
                        </a:rPr>
                        <a:t>Meet with NREL researchers to establish relationship between ERF and the existing High-Fidelity Modeling (HFM) project.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Plan meeting agenda for upcoming kick-off meeting and workshop, set for Oct 30-31, 2019.</a:t>
                      </a:r>
                    </a:p>
                    <a:p>
                      <a:pPr marL="171450" indent="-171450">
                        <a:buFont typeface="Arial" panose="020B0604020202020204" pitchFamily="34" charset="0"/>
                        <a:buChar char="•"/>
                      </a:pPr>
                      <a:r>
                        <a:rPr lang="en-US" sz="1200" b="0" baseline="0" dirty="0">
                          <a:solidFill>
                            <a:schemeClr val="tx1"/>
                          </a:solidFill>
                        </a:rPr>
                        <a:t>Together with ANL, LLNL, and PNNL, summarize workshop proceedings and short-term/long-term code development plans in a report.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Establish repository access protocols and standards for ERF code development.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Develop plan for software quality assurance, based on past experiences with HFM. This plan will include identification of hardware requirements and strategies for software testing given different hardware and high-performance computing resource availability scenarios.</a:t>
                      </a:r>
                    </a:p>
                    <a:p>
                      <a:pPr marL="171450" indent="-171450">
                        <a:buFont typeface="Arial" panose="020B0604020202020204" pitchFamily="34" charset="0"/>
                        <a:buChar char="•"/>
                      </a:pPr>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9001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1.3.4.401 - Rotor Wake Measurements &amp; Predictions for Validation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71660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1.3.4.401 - Rotor Wake Measurements &amp; Predictions for Validation</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3789025725"/>
              </p:ext>
            </p:extLst>
          </p:nvPr>
        </p:nvGraphicFramePr>
        <p:xfrm>
          <a:off x="6172672" y="1050877"/>
          <a:ext cx="2877543" cy="5555370"/>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$3,493,439 (Carryover: $1,185,619, 2019 Budget Authority: $2,307,820)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Patrick Moriarty patrick.moriarty@nrel.gov</a:t>
                      </a: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michael.derby@ee.doe.gov</a:t>
                      </a: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37772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1.3.4.401 - Rotor Wake Measurements &amp; Predictions for Validation</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082169408"/>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812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- 1.3.4.401 - Rotor Wake Measurements &amp; Predictions for Validation</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799" y="1068408"/>
            <a:ext cx="879224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(FY19 Budget Authority: $2,307,820;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$1,185,619)</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5" name="Chart 4">
            <a:extLst>
              <a:ext uri="{FF2B5EF4-FFF2-40B4-BE49-F238E27FC236}">
                <a16:creationId xmlns:a16="http://schemas.microsoft.com/office/drawing/2014/main" id="{00000000-0008-0000-0600-00000F000000}"/>
              </a:ext>
            </a:extLst>
          </p:cNvPr>
          <p:cNvGraphicFramePr>
            <a:graphicFrameLocks/>
          </p:cNvGraphicFramePr>
          <p:nvPr>
            <p:extLst>
              <p:ext uri="{D42A27DB-BD31-4B8C-83A1-F6EECF244321}">
                <p14:modId xmlns:p14="http://schemas.microsoft.com/office/powerpoint/2010/main" val="1628983545"/>
              </p:ext>
            </p:extLst>
          </p:nvPr>
        </p:nvGraphicFramePr>
        <p:xfrm>
          <a:off x="1143000" y="1371600"/>
          <a:ext cx="6858000"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32022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1.3.4.401 - Rotor Wake Measurements &amp; Predictions for Validation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289464458"/>
              </p:ext>
            </p:extLst>
          </p:nvPr>
        </p:nvGraphicFramePr>
        <p:xfrm>
          <a:off x="82061" y="1031494"/>
          <a:ext cx="9028527" cy="300202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dirty="0"/>
                        <a:t>1.3.4.401, Q1: Submit a journal article which analyzes the results to date of the wake steering experiment at </a:t>
                      </a:r>
                      <a:r>
                        <a:rPr lang="en-US" sz="1200" dirty="0" err="1"/>
                        <a:t>NetEra</a:t>
                      </a:r>
                      <a:r>
                        <a:rPr lang="en-US" sz="1200" dirty="0"/>
                        <a:t> </a:t>
                      </a:r>
                      <a:r>
                        <a:rPr lang="en-US" sz="1200" dirty="0" err="1"/>
                        <a:t>Peetz</a:t>
                      </a:r>
                      <a:r>
                        <a:rPr lang="en-US" sz="1200" dirty="0"/>
                        <a:t> table wind farm that will demonstrate the observed value of wind farm control at full scale. </a:t>
                      </a:r>
                      <a:r>
                        <a:rPr lang="en-US" sz="1200" baseline="0" dirty="0">
                          <a:effectLst/>
                        </a:rPr>
                        <a:t>(Quarterly Progress Measure (Regular))</a:t>
                      </a:r>
                    </a:p>
                  </a:txBody>
                  <a:tcPr/>
                </a:tc>
                <a:tc>
                  <a:txBody>
                    <a:bodyPr/>
                    <a:lstStyle/>
                    <a:p>
                      <a:r>
                        <a:rPr lang="en-US" sz="1200" dirty="0"/>
                        <a:t>100%</a:t>
                      </a:r>
                    </a:p>
                  </a:txBody>
                  <a:tcPr/>
                </a:tc>
                <a:tc>
                  <a:txBody>
                    <a:bodyPr/>
                    <a:lstStyle/>
                    <a:p>
                      <a:r>
                        <a:rPr lang="en-US" sz="1200" dirty="0"/>
                        <a:t>12/31/2018</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1.3.4.401, Q2: Present validation study of NREL developed wind farm simulation tools using full-scale operational wind farm data at AIAA SciTech Meeting, January 7, 2019. </a:t>
                      </a:r>
                      <a:r>
                        <a:rPr lang="en-US" sz="1200" baseline="0" dirty="0"/>
                        <a:t>(Quarterly Progress Measure (Regular)) </a:t>
                      </a:r>
                    </a:p>
                  </a:txBody>
                  <a:tcPr>
                    <a:solidFill>
                      <a:schemeClr val="bg1">
                        <a:lumMod val="75000"/>
                        <a:alpha val="2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100%</a:t>
                      </a:r>
                    </a:p>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3/31/2019</a:t>
                      </a: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1.3.4.401, Q3: IEA Task 31 </a:t>
                      </a:r>
                      <a:r>
                        <a:rPr lang="en-US" sz="1200" b="0" dirty="0" err="1"/>
                        <a:t>WakeBench</a:t>
                      </a:r>
                      <a:r>
                        <a:rPr lang="en-US" sz="1200" b="0" dirty="0"/>
                        <a:t> presentation on summary of the international validation comparison study of the </a:t>
                      </a:r>
                      <a:r>
                        <a:rPr lang="en-US" sz="1200" b="0" dirty="0" err="1"/>
                        <a:t>SWiFT</a:t>
                      </a:r>
                      <a:r>
                        <a:rPr lang="en-US" sz="1200" b="0" dirty="0"/>
                        <a:t> Case at Visby Wake Conference May 22, 2019 (Joint with SNL). (Annual Milestone (Regular))</a:t>
                      </a:r>
                      <a:endParaRPr lang="en-US" sz="1200" b="0" baseline="0" dirty="0"/>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1.3.4.401, Q4: Submit journal publication focused on validation study and demonstrating validation process using at least one data set from Wake Dynamics project analysis. (Quarterly Progress Measure (Regular))</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1588114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1.3.4.401 - Rotor Wake Measurements &amp; Predictions for Validation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r>
                        <a:rPr lang="en-US" sz="1200" b="0" baseline="0" dirty="0">
                          <a:solidFill>
                            <a:schemeClr val="accent6">
                              <a:lumMod val="75000"/>
                            </a:schemeClr>
                          </a:solidFill>
                          <a:highlight>
                            <a:srgbClr val="FFFF00"/>
                          </a:highlight>
                        </a:rPr>
                        <a:t>Highlight major work accomplishments (please add another slide to the deck if you need extra space for this description)</a:t>
                      </a: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a:t>
                      </a:r>
                    </a:p>
                    <a:p>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r>
                        <a:rPr lang="en-US" sz="1200" b="0" baseline="0" dirty="0">
                          <a:solidFill>
                            <a:schemeClr val="accent6">
                              <a:lumMod val="75000"/>
                            </a:schemeClr>
                          </a:solidFill>
                          <a:highlight>
                            <a:srgbClr val="FFFF00"/>
                          </a:highlight>
                        </a:rPr>
                        <a:t>Anticipated work for next quarter (please add another slide to the deck if you need extra space for this description)</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 etc.)</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61507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1.3.4.403 - Aeroacoustic Assessment of Wind Plant Control</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9354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1.3.4.403 - Aeroacoustic Assessment of Wind Plant Control</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$500,000 (Carryover: $0, 2019 Budget Authority: $500,000)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Nicholas Hamilton </a:t>
                      </a:r>
                      <a:r>
                        <a:rPr lang="en-US" sz="1200" dirty="0" err="1">
                          <a:solidFill>
                            <a:schemeClr val="tx1"/>
                          </a:solidFill>
                        </a:rPr>
                        <a:t>nicholas.hamilton@nrel.gov</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michael.derby@ee.doe.gov</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Nicholas Hamilton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a:t>
                      </a:r>
                      <a:r>
                        <a:rPr lang="en-US" sz="1050" dirty="0">
                          <a:effectLst>
                            <a:outerShdw blurRad="38100" dist="38100" dir="2700000" algn="tl">
                              <a:srgbClr val="000000">
                                <a:alpha val="43137"/>
                              </a:srgbClr>
                            </a:outerShdw>
                          </a:effectLst>
                        </a:rPr>
                        <a:t> </a:t>
                      </a:r>
                      <a:r>
                        <a:rPr lang="en-US" sz="1050" dirty="0"/>
                        <a:t> Summary</a:t>
                      </a:r>
                      <a:endParaRPr lang="en-US" sz="105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The extent to which modern wind plant control strategies induce additional aeroacoustic emissions from additional separation and other flow interaction dynamic effects is not known, and may have a significant impact on future wind plant development and wind turbine siting. Off-nominal rotor control by prescribed yaw misalignment is expected to induce periodic flow separation locally along the rotor blades and change the aerodynamic interaction with the local flow field. Given public concerns about wind turbine noise and the need for observational data required for regulators to establish noise restrictions, potential acoustic emissions resulting from active control must be understood prior to commercial deployment and the development of practical noise reduction methods and technology. Additional downstream acoustic propagation effects introduced by active yaw and or thrust control must be investigated and understood for modern wind plant control strategies to be successfully implemented at the utility scale. </a:t>
                      </a:r>
                      <a:endParaRPr lang="en-US" sz="105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dirty="0"/>
                        <a:t>Project Objective &amp; Impact</a:t>
                      </a:r>
                      <a:endParaRPr lang="en-US" sz="105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dk1"/>
                          </a:solidFill>
                          <a:effectLst/>
                          <a:latin typeface="+mn-lt"/>
                          <a:ea typeface="+mn-ea"/>
                          <a:cs typeface="+mn-cs"/>
                        </a:rPr>
                        <a:t>Aeroacoustics project objectives are focused on quantifying the additional acoustic emissions introduced by implementing modern wind turbine and wind plant control strategies. Acoustic noise produced by wind turbines is one of the limiting factors on their operation and one of the constraints placed on development of wind plants. Specific FY19 and FY20 objectives are to:</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dirty="0">
                        <a:solidFill>
                          <a:schemeClr val="dk1"/>
                        </a:solidFill>
                        <a:effectLst/>
                        <a:latin typeface="+mn-lt"/>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Experimentally quantify the aeroacoustic emissions of a utility scale wind turbine operating under yawed conditions.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Determine the nature of the changes to the overall sound pressure level directivity under the influence of yaw misalignment.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Update and validate aeroacoustic modeling software to integrate into current OpenFAST framework against observational data collected experimentally.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Disseminate findings of aeroacoustic field observations for a utility-scale wind turbine operating under prescribed yaw offsets though peer-reviewed journal publications </a:t>
                      </a:r>
                      <a:endParaRPr lang="en-US" sz="105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7708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5903"/>
            <a:ext cx="8150655" cy="793750"/>
          </a:xfrm>
        </p:spPr>
        <p:txBody>
          <a:bodyPr/>
          <a:lstStyle/>
          <a:p>
            <a:r>
              <a:rPr lang="en-US" sz="1800" dirty="0"/>
              <a:t>NREL Wind – 1.3.1.401 - A2e: Measurement, Testing, and Verification (WFIP Support)</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142787822"/>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mn-lt"/>
                          <a:ea typeface="+mn-ea"/>
                          <a:cs typeface="+mn-cs"/>
                        </a:rPr>
                        <a:t>Project complete.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61088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1.3.4.403 - Aeroacoustic Assessment of Wind Plant Control</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005002545"/>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51% underspent.</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i="0" u="none" strike="noStrike" kern="1200" dirty="0">
                          <a:solidFill>
                            <a:schemeClr val="dk1"/>
                          </a:solidFill>
                          <a:effectLst/>
                          <a:latin typeface="+mn-lt"/>
                          <a:ea typeface="+mn-ea"/>
                          <a:cs typeface="+mn-cs"/>
                        </a:rPr>
                        <a:t>Project is underspent due to a delay in the acquisition of instrumentation and equipment required to execute the experimental test plan. It was determined that the test plan should be fully developed before instruments were purchased to ensure that the project goals could be met effectively and that instrumentation would continue to add value to NREL activities in coming years. Instrumentation acquisition has been delayed until FY20 Q1.</a:t>
                      </a: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Lab – Procurement/Acquisition Delay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4722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- 1.3.4.403 - Aeroacoustic Assessment of Wind Plant Control</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799" y="1068408"/>
            <a:ext cx="879224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(FY19 Budget Authority: $500,000;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$0)</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r>
              <a:rPr lang="en-US" sz="1100" dirty="0">
                <a:solidFill>
                  <a:schemeClr val="tx1"/>
                </a:solidFill>
              </a:rPr>
              <a:t>Acoustic instrumentation will be acquired to make experimental observations in support of the project goals and milestones. FY19 spending on instrumentation (originally estimated at $40k) has been delayed to ensure that the correct instrumentation is acquired. FY19 and FY20 funds will be combined to acquire all necessary equipment in FY20 Q1, totaling $90k. Suppliers include </a:t>
            </a:r>
            <a:r>
              <a:rPr lang="en-US" sz="1100" dirty="0" err="1">
                <a:solidFill>
                  <a:schemeClr val="tx1"/>
                </a:solidFill>
              </a:rPr>
              <a:t>Brüel</a:t>
            </a:r>
            <a:r>
              <a:rPr lang="en-US" sz="1100" dirty="0">
                <a:solidFill>
                  <a:schemeClr val="tx1"/>
                </a:solidFill>
              </a:rPr>
              <a:t> &amp; </a:t>
            </a:r>
            <a:r>
              <a:rPr lang="en-US" sz="1100" dirty="0" err="1">
                <a:solidFill>
                  <a:schemeClr val="tx1"/>
                </a:solidFill>
              </a:rPr>
              <a:t>Kjær</a:t>
            </a:r>
            <a:r>
              <a:rPr lang="en-US" sz="1100" dirty="0">
                <a:solidFill>
                  <a:schemeClr val="tx1"/>
                </a:solidFill>
              </a:rPr>
              <a:t> (for microphones, preamplifiers, signal conditioners, ~$60k), National Instruments (for data acquisition platform ~$12k), Delta (for data processing software ~$6k), cabling/microphone soundboards/hardware (~$10k)</a:t>
            </a:r>
            <a:endParaRPr lang="en-US" sz="1100" b="1" dirty="0">
              <a:solidFill>
                <a:schemeClr val="tx1"/>
              </a:solidFill>
            </a:endParaRPr>
          </a:p>
        </p:txBody>
      </p:sp>
      <p:graphicFrame>
        <p:nvGraphicFramePr>
          <p:cNvPr id="6" name="Chart 5">
            <a:extLst>
              <a:ext uri="{FF2B5EF4-FFF2-40B4-BE49-F238E27FC236}">
                <a16:creationId xmlns:a16="http://schemas.microsoft.com/office/drawing/2014/main" id="{00000000-0008-0000-0600-000019000000}"/>
              </a:ext>
            </a:extLst>
          </p:cNvPr>
          <p:cNvGraphicFramePr>
            <a:graphicFrameLocks/>
          </p:cNvGraphicFramePr>
          <p:nvPr>
            <p:extLst>
              <p:ext uri="{D42A27DB-BD31-4B8C-83A1-F6EECF244321}">
                <p14:modId xmlns:p14="http://schemas.microsoft.com/office/powerpoint/2010/main" val="956604766"/>
              </p:ext>
            </p:extLst>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19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1.3.4.403 - Aeroacoustic Assessment of Wind Plant Control</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nvGraphicFramePr>
        <p:xfrm>
          <a:off x="82061" y="1031494"/>
          <a:ext cx="9028527" cy="1531324"/>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400" dirty="0"/>
                        <a:t>Project Milestones</a:t>
                      </a:r>
                      <a:endParaRPr lang="en-US" sz="14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100" dirty="0"/>
                        <a:t>1.3.4.403 - </a:t>
                      </a:r>
                      <a:r>
                        <a:rPr lang="en-US" sz="1100" kern="1200" dirty="0">
                          <a:solidFill>
                            <a:schemeClr val="tx1"/>
                          </a:solidFill>
                          <a:effectLst/>
                          <a:latin typeface="+mn-lt"/>
                          <a:ea typeface="+mn-ea"/>
                          <a:cs typeface="+mn-cs"/>
                        </a:rPr>
                        <a:t>FY19Q4: NREL will complete a detailed plan for aeroacoustic measurements of a utility scale wind turbine operating under conditions specified in modern wind plant control strategies by September 30, 2019.</a:t>
                      </a:r>
                      <a:r>
                        <a:rPr lang="en-US" sz="1100" dirty="0">
                          <a:effectLst/>
                        </a:rPr>
                        <a:t> </a:t>
                      </a:r>
                      <a:endParaRPr lang="en-US" sz="1100" baseline="0" dirty="0">
                        <a:effectLst/>
                      </a:endParaRPr>
                    </a:p>
                  </a:txBody>
                  <a:tcPr/>
                </a:tc>
                <a:tc>
                  <a:txBody>
                    <a:bodyPr/>
                    <a:lstStyle/>
                    <a:p>
                      <a:r>
                        <a:rPr lang="en-US" sz="1200" dirty="0"/>
                        <a:t>100%</a:t>
                      </a:r>
                    </a:p>
                  </a:txBody>
                  <a:tcPr/>
                </a:tc>
                <a:tc>
                  <a:txBody>
                    <a:bodyPr/>
                    <a:lstStyle/>
                    <a:p>
                      <a:r>
                        <a:rPr lang="en-US" sz="1200" dirty="0"/>
                        <a:t>9/30/19</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aseline="0" dirty="0"/>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400" b="0" baseline="0" dirty="0"/>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23158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1.3.4.403 - Aeroacoustic Assessment of Wind Plant Control</a:t>
            </a:r>
            <a:br>
              <a:rPr lang="en-US" sz="18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555724"/>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741492">
                <a:tc>
                  <a:txBody>
                    <a:bodyPr/>
                    <a:lstStyle/>
                    <a:p>
                      <a:r>
                        <a:rPr lang="en-US" sz="1200" dirty="0"/>
                        <a:t>Work accomplished this</a:t>
                      </a:r>
                      <a:r>
                        <a:rPr lang="en-US" sz="1200" baseline="0" dirty="0"/>
                        <a:t> quarter</a:t>
                      </a:r>
                      <a:r>
                        <a:rPr lang="en-US" sz="1200" dirty="0"/>
                        <a:t>: </a:t>
                      </a:r>
                      <a:endParaRPr lang="en-US" sz="1200" b="0" dirty="0"/>
                    </a:p>
                    <a:p>
                      <a:r>
                        <a:rPr lang="en-US" sz="1200" b="0" dirty="0"/>
                        <a:t>Project officially started in FY19 Q4, including:</a:t>
                      </a:r>
                    </a:p>
                    <a:p>
                      <a:pPr marL="171450" indent="-171450">
                        <a:buFont typeface="Arial" panose="020B0604020202020204" pitchFamily="34" charset="0"/>
                        <a:buChar char="•"/>
                      </a:pPr>
                      <a:r>
                        <a:rPr lang="en-US" sz="1200" b="0" dirty="0"/>
                        <a:t>development of an AOP, </a:t>
                      </a:r>
                    </a:p>
                    <a:p>
                      <a:pPr marL="171450" indent="-171450">
                        <a:buFont typeface="Arial" panose="020B0604020202020204" pitchFamily="34" charset="0"/>
                        <a:buChar char="•"/>
                      </a:pPr>
                      <a:r>
                        <a:rPr lang="en-US" sz="1200" b="0" dirty="0"/>
                        <a:t>interaction with DOE coordinator, </a:t>
                      </a:r>
                    </a:p>
                    <a:p>
                      <a:pPr marL="171450" indent="-171450">
                        <a:buFont typeface="Arial" panose="020B0604020202020204" pitchFamily="34" charset="0"/>
                        <a:buChar char="•"/>
                      </a:pPr>
                      <a:r>
                        <a:rPr lang="en-US" sz="1200" b="0" dirty="0"/>
                        <a:t>scoping objectives and milestones for the near term and for the extent of the project and</a:t>
                      </a:r>
                    </a:p>
                    <a:p>
                      <a:pPr marL="171450" indent="-171450">
                        <a:buFont typeface="Arial" panose="020B0604020202020204" pitchFamily="34" charset="0"/>
                        <a:buChar char="•"/>
                      </a:pPr>
                      <a:r>
                        <a:rPr lang="en-US" sz="1200" b="0" dirty="0"/>
                        <a:t>forming the project team.</a:t>
                      </a:r>
                      <a:endParaRPr lang="en-US" sz="1200" b="0" baseline="0" dirty="0">
                        <a:solidFill>
                          <a:schemeClr val="tx1"/>
                        </a:solidFill>
                      </a:endParaRPr>
                    </a:p>
                    <a:p>
                      <a:pPr marL="0" indent="0">
                        <a:buFont typeface="Arial" panose="020B0604020202020204" pitchFamily="34" charset="0"/>
                        <a:buNone/>
                      </a:pPr>
                      <a:r>
                        <a:rPr lang="en-US" sz="1200" b="0" baseline="0" dirty="0">
                          <a:solidFill>
                            <a:schemeClr val="tx1"/>
                          </a:solidFill>
                        </a:rPr>
                        <a:t>Completed test plan to collect aeroacoustic observations around the the DOE 1.5 MW turbine at NREL Flatirons including sensor placement, yaw and turbine operation schedule, and key individuals for coordination of activities at Flatirons.</a:t>
                      </a: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baseline="0" dirty="0">
                          <a:solidFill>
                            <a:schemeClr val="tx1"/>
                          </a:solidFill>
                        </a:rPr>
                        <a:t>Industry e</a:t>
                      </a:r>
                      <a:r>
                        <a:rPr lang="en-US" sz="1200" b="0" baseline="0" dirty="0">
                          <a:solidFill>
                            <a:schemeClr val="tx1"/>
                          </a:solidFill>
                        </a:rPr>
                        <a:t>ngagement for the aeroacoustics assessment project has been limited to inquiries to instrumentation and equipment suppliers. Contact has been made with wind turbine acoustics experts at Technical University of Munich (TUM), University of Stuttgart (US), and the Danish Technical University (DTU) to ensure that the planned study will be of scientific relevance to the relevant research community.</a:t>
                      </a:r>
                    </a:p>
                    <a:p>
                      <a:r>
                        <a:rPr lang="en-US" sz="1200" b="1" i="0" dirty="0">
                          <a:solidFill>
                            <a:schemeClr val="tx1"/>
                          </a:solidFill>
                        </a:rPr>
                        <a:t> </a:t>
                      </a:r>
                    </a:p>
                  </a:txBody>
                  <a:tcPr/>
                </a:tc>
                <a:extLst>
                  <a:ext uri="{0D108BD9-81ED-4DB2-BD59-A6C34878D82A}">
                    <a16:rowId xmlns:a16="http://schemas.microsoft.com/office/drawing/2014/main" val="10000"/>
                  </a:ext>
                </a:extLst>
              </a:tr>
              <a:tr h="2721084">
                <a:tc>
                  <a:txBody>
                    <a:bodyPr/>
                    <a:lstStyle/>
                    <a:p>
                      <a:r>
                        <a:rPr lang="en-US" sz="1200" b="1" dirty="0"/>
                        <a:t>90</a:t>
                      </a:r>
                      <a:r>
                        <a:rPr lang="en-US" sz="1200" b="1" baseline="0" dirty="0"/>
                        <a:t>-Day Outlook</a:t>
                      </a:r>
                      <a:r>
                        <a:rPr lang="en-US" sz="1200" b="1" baseline="0" dirty="0">
                          <a:solidFill>
                            <a:schemeClr val="tx1"/>
                          </a:solidFill>
                        </a:rPr>
                        <a:t>:</a:t>
                      </a:r>
                    </a:p>
                    <a:p>
                      <a:endParaRPr lang="en-US" sz="1200" b="1" baseline="0" dirty="0">
                        <a:solidFill>
                          <a:schemeClr val="tx1"/>
                        </a:solidFill>
                      </a:endParaRPr>
                    </a:p>
                    <a:p>
                      <a:r>
                        <a:rPr lang="en-US" sz="1200" b="0" baseline="0" dirty="0">
                          <a:solidFill>
                            <a:schemeClr val="tx1"/>
                          </a:solidFill>
                        </a:rPr>
                        <a:t>FY20 Q1 will be focused on specifying instrumentation and equipment needs to support the test plan developed in FY19 Q4. The detailed schedule for observations will be refined as instrumentation is brought on board, calibrated and tested on site. Any modifications to the test plan as required by outside constraints (sensor placement, site access, coordination with other research) will be factored into and incorporated into the working test plan document.</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baseline="0" dirty="0">
                          <a:solidFill>
                            <a:schemeClr val="tx1"/>
                          </a:solidFill>
                        </a:rPr>
                        <a:t>Continued engagement with the wind turbine aeroacoustics research community will inform instrument specification and acquisition and avoid pitfalls in data collection and processing. No public dissemination of test results is planned for the aeroacoustics project until FY20 Q3.</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0236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1.3.4.404 - American Wake Experiment (AWAKEN)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665640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1.3.4.404 - American Wake Experiment (AWAKEN)</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251658522"/>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$250,000 (Carryover: $0, 2019 Budget Authority: $250,000)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Patrick Moriarty patrick.moriarty@nrel.gov</a:t>
                      </a: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michael.derby@ee.doe.gov</a:t>
                      </a: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endParaRPr lang="en-US" sz="1200" dirty="0">
                        <a:solidFill>
                          <a:schemeClr val="accent6">
                            <a:lumMod val="75000"/>
                          </a:schemeClr>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u="none" dirty="0">
                          <a:solidFill>
                            <a:schemeClr val="accent6">
                              <a:lumMod val="75000"/>
                            </a:schemeClr>
                          </a:solidFill>
                          <a:highlight>
                            <a:srgbClr val="FFFF00"/>
                          </a:highlight>
                        </a:rPr>
                        <a:t>Summarize from AOP</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1209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7639909" cy="793750"/>
          </a:xfrm>
        </p:spPr>
        <p:txBody>
          <a:bodyPr/>
          <a:lstStyle/>
          <a:p>
            <a:r>
              <a:rPr lang="en-US" sz="1800" dirty="0"/>
              <a:t>NREL Wind – 1.3.4.404 - American Wake Experiment (AWAKEN)</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2058709783"/>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32% underspent.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Lab - Project or Budget Planning</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77257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- 1.3.4.404 - American Wake Experiment (AWAKEN)</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799" y="1068408"/>
            <a:ext cx="8792245" cy="398585"/>
          </a:xfrm>
          <a:prstGeom prst="rect">
            <a:avLst/>
          </a:prstGeom>
        </p:spPr>
        <p:txBody>
          <a:bodyPr vert="horz" wrap="square" lIns="91440" tIns="45720" rIns="91440" bIns="45720" rtlCol="0">
            <a:noAutofit/>
          </a:bodyPr>
          <a:lstStyle/>
          <a:p>
            <a:pPr lvl="0" fontAlgn="auto">
              <a:spcBef>
                <a:spcPct val="20000"/>
              </a:spcBef>
              <a:spcAft>
                <a:spcPts val="0"/>
              </a:spcAft>
            </a:pPr>
            <a:r>
              <a:rPr lang="en-US" b="1" dirty="0">
                <a:solidFill>
                  <a:srgbClr val="50565C"/>
                </a:solidFill>
                <a:latin typeface="Arial Narrow"/>
                <a:cs typeface="Arial Narrow"/>
              </a:rPr>
              <a:t>Project Financials (FY19 Budget Authority: $250,000;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$0)</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8F2DF08E-DFFB-4156-9398-6C559270B9E4}"/>
              </a:ext>
            </a:extLst>
          </p:cNvPr>
          <p:cNvGraphicFramePr>
            <a:graphicFrameLocks/>
          </p:cNvGraphicFramePr>
          <p:nvPr>
            <p:extLst>
              <p:ext uri="{D42A27DB-BD31-4B8C-83A1-F6EECF244321}">
                <p14:modId xmlns:p14="http://schemas.microsoft.com/office/powerpoint/2010/main" val="3142164197"/>
              </p:ext>
            </p:extLst>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7839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1.3.4.404 - American Wake Experiment (AWAKEN)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512749169"/>
              </p:ext>
            </p:extLst>
          </p:nvPr>
        </p:nvGraphicFramePr>
        <p:xfrm>
          <a:off x="82061" y="1031494"/>
          <a:ext cx="9028527" cy="1731137"/>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73782">
                  <a:extLst>
                    <a:ext uri="{9D8B030D-6E8A-4147-A177-3AD203B41FA5}">
                      <a16:colId xmlns:a16="http://schemas.microsoft.com/office/drawing/2014/main" val="20001"/>
                    </a:ext>
                  </a:extLst>
                </a:gridCol>
                <a:gridCol w="989630">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No Milestones in FY19.</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baseline="0" dirty="0"/>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4069028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1.3.4.404 - American Wake Experiment (AWAKEN)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 </a:t>
                      </a:r>
                      <a:r>
                        <a:rPr lang="en-US" sz="1200" b="0" baseline="0" dirty="0">
                          <a:solidFill>
                            <a:schemeClr val="accent6">
                              <a:lumMod val="75000"/>
                            </a:schemeClr>
                          </a:solidFill>
                          <a:highlight>
                            <a:srgbClr val="FFFF00"/>
                          </a:highlight>
                        </a:rPr>
                        <a:t>Highlight major work accomplishments (please add another slide to the deck if you need extra space for this description)</a:t>
                      </a: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a:t>
                      </a:r>
                    </a:p>
                    <a:p>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 </a:t>
                      </a:r>
                      <a:r>
                        <a:rPr lang="en-US" sz="1200" b="0" baseline="0" dirty="0">
                          <a:solidFill>
                            <a:schemeClr val="accent6">
                              <a:lumMod val="75000"/>
                            </a:schemeClr>
                          </a:solidFill>
                          <a:highlight>
                            <a:srgbClr val="FFFF00"/>
                          </a:highlight>
                        </a:rPr>
                        <a:t>Anticipated work for next quarter (please add another slide to the deck if you need extra space for this description)</a:t>
                      </a:r>
                    </a:p>
                    <a:p>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r>
                        <a:rPr lang="en-US" sz="1200" b="0" baseline="0" dirty="0">
                          <a:solidFill>
                            <a:schemeClr val="accent6">
                              <a:lumMod val="75000"/>
                            </a:schemeClr>
                          </a:solidFill>
                          <a:highlight>
                            <a:srgbClr val="FFFF00"/>
                          </a:highlight>
                        </a:rPr>
                        <a:t>(Publications, videos, presentations, photos, journal article submissions, webinars, industry round-tables, news coverage, updated web content, etc.)</a:t>
                      </a:r>
                    </a:p>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17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- 1.3.1.401 - A2e: Measurement, Testing, and Verification (WFIP Support)</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369194" y="1068408"/>
            <a:ext cx="8395859" cy="398585"/>
          </a:xfrm>
          <a:prstGeom prst="rect">
            <a:avLst/>
          </a:prstGeom>
        </p:spPr>
        <p:txBody>
          <a:bodyPr vert="horz" wrap="square" lIns="91440" tIns="45720" rIns="91440" bIns="45720" rtlCol="0">
            <a:noAutofit/>
          </a:bodyPr>
          <a:lstStyle/>
          <a:p>
            <a:pPr fontAlgn="auto">
              <a:spcBef>
                <a:spcPct val="20000"/>
              </a:spcBef>
              <a:spcAft>
                <a:spcPts val="0"/>
              </a:spcAft>
            </a:pPr>
            <a:r>
              <a:rPr lang="en-US" b="1" dirty="0">
                <a:latin typeface="Arial Narrow"/>
                <a:ea typeface="+mn-ea"/>
                <a:cs typeface="Arial Narrow"/>
              </a:rPr>
              <a:t>Total: $265,152 (2019 AOP Guidance: $0, Carryover: $50,152)</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5" name="Chart 4">
            <a:extLst>
              <a:ext uri="{FF2B5EF4-FFF2-40B4-BE49-F238E27FC236}">
                <a16:creationId xmlns:a16="http://schemas.microsoft.com/office/drawing/2014/main" id="{00000000-0008-0000-0600-000003000000}"/>
              </a:ext>
            </a:extLst>
          </p:cNvPr>
          <p:cNvGraphicFramePr>
            <a:graphicFrameLocks/>
          </p:cNvGraphicFramePr>
          <p:nvPr>
            <p:extLst>
              <p:ext uri="{D42A27DB-BD31-4B8C-83A1-F6EECF244321}">
                <p14:modId xmlns:p14="http://schemas.microsoft.com/office/powerpoint/2010/main" val="1313637439"/>
              </p:ext>
            </p:extLst>
          </p:nvPr>
        </p:nvGraphicFramePr>
        <p:xfrm>
          <a:off x="1143000" y="1371600"/>
          <a:ext cx="6858000" cy="4114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1.3.5.401 - Advanced Flow Control Science for Wind Plants</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53130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1.3.5.401 - Advanced Flow Control Science for Wind Plants</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352598544"/>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$1,697,214 (Carryover: $597,214, 2019 Budget Authority: $1,100,000)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Paul Fleming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hlinkClick r:id="rId3"/>
                        </a:rPr>
                        <a:t>Paul.fleming@nrel.gov</a:t>
                      </a:r>
                      <a:endParaRPr lang="en-US" sz="12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303-384-6918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Mike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endParaRPr lang="en-US" sz="1200" baseline="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solidFill>
                            <a:schemeClr val="tx1"/>
                          </a:solidFill>
                        </a:rPr>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Paul Fleming</a:t>
                      </a:r>
                    </a:p>
                    <a:p>
                      <a:r>
                        <a:rPr lang="en-US" sz="1200" dirty="0">
                          <a:solidFill>
                            <a:schemeClr val="tx1"/>
                          </a:solidFill>
                        </a:rPr>
                        <a:t>Jennifer King</a:t>
                      </a:r>
                    </a:p>
                    <a:p>
                      <a:r>
                        <a:rPr lang="en-US" sz="1200" dirty="0">
                          <a:solidFill>
                            <a:schemeClr val="tx1"/>
                          </a:solidFill>
                        </a:rPr>
                        <a:t>Alan Wright</a:t>
                      </a:r>
                    </a:p>
                    <a:p>
                      <a:r>
                        <a:rPr lang="en-US" sz="1200" dirty="0">
                          <a:solidFill>
                            <a:schemeClr val="tx1"/>
                          </a:solidFill>
                        </a:rPr>
                        <a:t>Eric </a:t>
                      </a:r>
                      <a:r>
                        <a:rPr lang="en-US" sz="1200" dirty="0" err="1">
                          <a:solidFill>
                            <a:schemeClr val="tx1"/>
                          </a:solidFill>
                        </a:rPr>
                        <a:t>Simley</a:t>
                      </a:r>
                      <a:endParaRPr lang="en-US" sz="1200" dirty="0">
                        <a:solidFill>
                          <a:schemeClr val="tx1"/>
                        </a:solidFill>
                      </a:endParaRPr>
                    </a:p>
                    <a:p>
                      <a:r>
                        <a:rPr lang="en-US" sz="1200" dirty="0">
                          <a:solidFill>
                            <a:schemeClr val="tx1"/>
                          </a:solidFill>
                        </a:rPr>
                        <a:t>Christopher Bay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10634407"/>
              </p:ext>
            </p:extLst>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dk1"/>
                          </a:solidFill>
                          <a:effectLst/>
                          <a:latin typeface="+mn-lt"/>
                          <a:ea typeface="+mn-ea"/>
                          <a:cs typeface="+mn-cs"/>
                        </a:rPr>
                        <a:t>A smart plant, where the control activities of individual turbines are coordinated by a central wind farm controller, using information from each of the turbines as well as additional available sensing such as lidars, can substantially improve the performance of existing and new wind farms. Advanced flow control science for wind plants research provides the implementation strategies and methods to deliver wind plant performance improvements.</a:t>
                      </a:r>
                      <a:endParaRPr lang="en-US" sz="1800" dirty="0">
                        <a:solidFill>
                          <a:schemeClr val="tx1"/>
                        </a:solidFill>
                      </a:endParaRP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36343095"/>
              </p:ext>
            </p:extLst>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effectLst/>
                          <a:latin typeface="+mn-lt"/>
                          <a:ea typeface="+mn-ea"/>
                          <a:cs typeface="+mn-cs"/>
                        </a:rPr>
                        <a:t>This project will develop the technical capabilities, methods, and approaches that enable “smart plant” control design to optimize wind plants with respect to energy capture and loads.  The project will advance wind farm control-oriented modeling to include advanced vortex physics, wake interaction and energy entrainment, as well as the impact of atmospheric stability.  The project will deliver new wind farm control strategies and algorithms that can manipulate underlying physical phenomenon driving performance.  The project will perform field campaign and LES-based evaluation of control model and strategy effectiveness and performance.  Finally it will provide a complete control model and generic strategy for implementing and evaluating strategies for offshore floating platforms.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26437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57665"/>
            <a:ext cx="6906742" cy="793750"/>
          </a:xfrm>
        </p:spPr>
        <p:txBody>
          <a:bodyPr/>
          <a:lstStyle/>
          <a:p>
            <a:r>
              <a:rPr lang="en-US" sz="1800" dirty="0"/>
              <a:t>NREL Wind – 1.3.5.401 - Advanced Flow Control Science for Wind Plants</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338434991"/>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highlight>
                            <a:srgbClr val="FFFF00"/>
                          </a:highlight>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algn="l" defTabSz="457200" rtl="0" eaLnBrk="1" latinLnBrk="0" hangingPunct="1"/>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527653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- 1.3.5.401 - Advanced Flow Control Science for Wind Plants</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(FY19 Budget Authority: $1,100,000;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$597,214)</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p:txBody>
      </p:sp>
      <p:graphicFrame>
        <p:nvGraphicFramePr>
          <p:cNvPr id="6" name="Chart 5">
            <a:extLst>
              <a:ext uri="{FF2B5EF4-FFF2-40B4-BE49-F238E27FC236}">
                <a16:creationId xmlns:a16="http://schemas.microsoft.com/office/drawing/2014/main" id="{00000000-0008-0000-0600-000010000000}"/>
              </a:ext>
            </a:extLst>
          </p:cNvPr>
          <p:cNvGraphicFramePr>
            <a:graphicFrameLocks/>
          </p:cNvGraphicFramePr>
          <p:nvPr>
            <p:extLst>
              <p:ext uri="{D42A27DB-BD31-4B8C-83A1-F6EECF244321}">
                <p14:modId xmlns:p14="http://schemas.microsoft.com/office/powerpoint/2010/main" val="33702367"/>
              </p:ext>
            </p:extLst>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6122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1.3.5.401 - Advanced Flow Control Science for Wind Plants</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2233718913"/>
              </p:ext>
            </p:extLst>
          </p:nvPr>
        </p:nvGraphicFramePr>
        <p:xfrm>
          <a:off x="82061" y="1031494"/>
          <a:ext cx="9028527" cy="291058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90145">
                  <a:extLst>
                    <a:ext uri="{9D8B030D-6E8A-4147-A177-3AD203B41FA5}">
                      <a16:colId xmlns:a16="http://schemas.microsoft.com/office/drawing/2014/main" val="20001"/>
                    </a:ext>
                  </a:extLst>
                </a:gridCol>
                <a:gridCol w="973267">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dirty="0"/>
                        <a:t>FY19 Q1 – Submit journal article to Wind Energy Science on controls-modeling of stable atmospheric simulations and effect of stability on wake steering. (Quarterly Progress Measure (Regular))</a:t>
                      </a:r>
                      <a:endParaRPr lang="en-US" sz="1200" baseline="0" dirty="0">
                        <a:effectLst/>
                      </a:endParaRPr>
                    </a:p>
                  </a:txBody>
                  <a:tcPr/>
                </a:tc>
                <a:tc>
                  <a:txBody>
                    <a:bodyPr/>
                    <a:lstStyle/>
                    <a:p>
                      <a:r>
                        <a:rPr lang="en-US" sz="1200"/>
                        <a:t>100%</a:t>
                      </a:r>
                      <a:endParaRPr lang="en-US" sz="1200" dirty="0"/>
                    </a:p>
                  </a:txBody>
                  <a:tcPr/>
                </a:tc>
                <a:tc>
                  <a:txBody>
                    <a:bodyPr/>
                    <a:lstStyle/>
                    <a:p>
                      <a:r>
                        <a:rPr lang="en-US" sz="1200" dirty="0"/>
                        <a:t>12/31/2018</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FY19 Q2 – Modify FLORIS to include model of vortices produced in wake steering and impact on wakes.  Release the updated code on NREL’s public github software repository. </a:t>
                      </a:r>
                      <a:r>
                        <a:rPr lang="en-US" sz="1200" baseline="0" dirty="0"/>
                        <a:t>(Quarterly Progress Measure (Regular))</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3/31/2019</a:t>
                      </a: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FY19 Q3 - Release open-source wind farm control system and analysis tool set to NREL’s public github software repository. </a:t>
                      </a:r>
                      <a:r>
                        <a:rPr lang="en-US" sz="1200" b="0" baseline="0" dirty="0"/>
                        <a:t>(Annual Milestone (Regular))</a:t>
                      </a:r>
                    </a:p>
                  </a:txBody>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tc>
                <a:tc>
                  <a:txBody>
                    <a:bodyPr/>
                    <a:lstStyle/>
                    <a:p>
                      <a:pPr marL="0" algn="l" defTabSz="457200" rtl="0" eaLnBrk="1" latinLnBrk="0" hangingPunct="1"/>
                      <a:r>
                        <a:rPr lang="en-US" sz="1200" kern="1200" dirty="0">
                          <a:solidFill>
                            <a:schemeClr val="tx1"/>
                          </a:solidFill>
                          <a:latin typeface="+mn-lt"/>
                          <a:ea typeface="+mn-ea"/>
                          <a:cs typeface="+mn-cs"/>
                        </a:rPr>
                        <a:t>6/30/2019</a:t>
                      </a: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FY19 Q4 - Release of open-source offshore floating controller to public software repository including a report documenting the design and use of the controller. (Quarterly Progress Measure (Regular))</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9/30/2019</a:t>
                      </a:r>
                    </a:p>
                  </a:txBody>
                  <a:tcPr>
                    <a:solidFill>
                      <a:schemeClr val="bg1">
                        <a:lumMod val="75000"/>
                        <a:alpha val="20000"/>
                      </a:schemeClr>
                    </a:solidFill>
                  </a:tcPr>
                </a:tc>
                <a:extLst>
                  <a:ext uri="{0D108BD9-81ED-4DB2-BD59-A6C34878D82A}">
                    <a16:rowId xmlns:a16="http://schemas.microsoft.com/office/drawing/2014/main" val="158107794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Evaluation of open-source offshore floating controller and control model to determine acceptability of approach. (Go/No-Go)</a:t>
                      </a: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65242851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3910922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1.3.5.401 - Advanced Flow Control Science for Wind Plants</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1138717181"/>
              </p:ext>
            </p:extLst>
          </p:nvPr>
        </p:nvGraphicFramePr>
        <p:xfrm>
          <a:off x="65850" y="1051499"/>
          <a:ext cx="8839612" cy="5568757"/>
        </p:xfrm>
        <a:graphic>
          <a:graphicData uri="http://schemas.openxmlformats.org/drawingml/2006/table">
            <a:tbl>
              <a:tblPr firstRow="1" bandRow="1">
                <a:tableStyleId>{616DA210-FB5B-4158-B5E0-FEB733F419BA}</a:tableStyleId>
              </a:tblPr>
              <a:tblGrid>
                <a:gridCol w="8839612">
                  <a:extLst>
                    <a:ext uri="{9D8B030D-6E8A-4147-A177-3AD203B41FA5}">
                      <a16:colId xmlns:a16="http://schemas.microsoft.com/office/drawing/2014/main" val="20000"/>
                    </a:ext>
                  </a:extLst>
                </a:gridCol>
              </a:tblGrid>
              <a:tr h="3143653">
                <a:tc>
                  <a:txBody>
                    <a:bodyPr/>
                    <a:lstStyle/>
                    <a:p>
                      <a:r>
                        <a:rPr lang="en-US" sz="1200" dirty="0">
                          <a:solidFill>
                            <a:schemeClr val="tx1"/>
                          </a:solidFill>
                        </a:rPr>
                        <a:t>Work accomplished this</a:t>
                      </a:r>
                      <a:r>
                        <a:rPr lang="en-US" sz="1200" baseline="0" dirty="0">
                          <a:solidFill>
                            <a:schemeClr val="tx1"/>
                          </a:solidFill>
                        </a:rPr>
                        <a:t> quarter</a:t>
                      </a:r>
                      <a:r>
                        <a:rPr lang="en-US" sz="1200" dirty="0">
                          <a:solidFill>
                            <a:schemeClr val="tx1"/>
                          </a:solidFill>
                        </a:rPr>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mn-lt"/>
                          <a:ea typeface="+mn-ea"/>
                          <a:cs typeface="+mn-cs"/>
                        </a:rPr>
                        <a:t>Completed generic turbine controller for use in studies of offshore and floating turbines, this work will be incorporated into collaborative work with system engineering next year.  Tool includes methods for automatic tuning of generic controller which includes substantial improvements over existing baselines such as peak shaving and full torque PI control with region switching handled by setpoint fading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mn-lt"/>
                          <a:ea typeface="+mn-ea"/>
                          <a:cs typeface="+mn-cs"/>
                        </a:rPr>
                        <a:t>Initial results of analysis of second phase of Peetz study demonstrate conclusive success in increasing energy gain through wake steering, as well as demonstrating FLORIS’ ability to predict those gains when dynamic considerations are included</a:t>
                      </a:r>
                    </a:p>
                    <a:p>
                      <a:pPr marL="171450" indent="-171450">
                        <a:buFont typeface="Arial" panose="020B0604020202020204" pitchFamily="34" charset="0"/>
                        <a:buChar char="•"/>
                      </a:pPr>
                      <a:endParaRPr lang="en-US" sz="1200" b="0"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Public Outreach/Industry Engagement: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mn-lt"/>
                          <a:ea typeface="+mn-ea"/>
                          <a:cs typeface="+mn-cs"/>
                        </a:rPr>
                        <a:t>Organized and held IEA Wind topical expert’s meeting on wind farm control in Amsterdam.  Collected expert’s elicitation on wind farm control state of the art and research priorities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Jen King, Chris Bay and Andrew </a:t>
                      </a:r>
                      <a:r>
                        <a:rPr lang="en-US" sz="1200" b="0" i="0" baseline="0" dirty="0" err="1">
                          <a:solidFill>
                            <a:schemeClr val="tx1"/>
                          </a:solidFill>
                        </a:rPr>
                        <a:t>Scholbrock</a:t>
                      </a:r>
                      <a:r>
                        <a:rPr lang="en-US" sz="1200" b="0" i="0" baseline="0" dirty="0">
                          <a:solidFill>
                            <a:schemeClr val="tx1"/>
                          </a:solidFill>
                        </a:rPr>
                        <a:t> will present papers on wind farm control research at the American Controls Conference within a well-attended invited session co-organized by NREL</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Eric smiley submitted for review  </a:t>
                      </a:r>
                      <a:r>
                        <a:rPr lang="en-US" sz="1100" b="0" i="1" baseline="0" dirty="0">
                          <a:solidFill>
                            <a:schemeClr val="tx1"/>
                          </a:solidFill>
                        </a:rPr>
                        <a:t>Simley, E., Fleming, P., and King, J.: Design and Analysis of a Wake Steering Controller with Wind Direction Variability, Wind </a:t>
                      </a:r>
                      <a:r>
                        <a:rPr lang="en-US" sz="1100" b="0" i="1" baseline="0" dirty="0" err="1">
                          <a:solidFill>
                            <a:schemeClr val="tx1"/>
                          </a:solidFill>
                        </a:rPr>
                        <a:t>Energ</a:t>
                      </a:r>
                      <a:r>
                        <a:rPr lang="en-US" sz="1100" b="0" i="1" baseline="0" dirty="0">
                          <a:solidFill>
                            <a:schemeClr val="tx1"/>
                          </a:solidFill>
                        </a:rPr>
                        <a:t>. Sci. Discuss., https://doi.org/10.5194/wes-2019-35, in review, 2019</a:t>
                      </a:r>
                      <a:r>
                        <a:rPr lang="en-US" sz="1200" b="0" i="0" baseline="0" dirty="0">
                          <a:solidFill>
                            <a:schemeClr val="tx1"/>
                          </a:solidFill>
                        </a:rPr>
                        <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FLORIS use continues to expand across research community and industry</a:t>
                      </a:r>
                    </a:p>
                  </a:txBody>
                  <a:tcPr/>
                </a:tc>
                <a:extLst>
                  <a:ext uri="{0D108BD9-81ED-4DB2-BD59-A6C34878D82A}">
                    <a16:rowId xmlns:a16="http://schemas.microsoft.com/office/drawing/2014/main" val="10000"/>
                  </a:ext>
                </a:extLst>
              </a:tr>
              <a:tr h="2425104">
                <a:tc>
                  <a:txBody>
                    <a:bodyPr/>
                    <a:lstStyle/>
                    <a:p>
                      <a:r>
                        <a:rPr lang="en-US" sz="1200" b="1" dirty="0">
                          <a:solidFill>
                            <a:schemeClr val="tx1"/>
                          </a:solidFill>
                        </a:rPr>
                        <a:t>90</a:t>
                      </a:r>
                      <a:r>
                        <a:rPr lang="en-US" sz="1200" b="1" baseline="0" dirty="0">
                          <a:solidFill>
                            <a:schemeClr val="tx1"/>
                          </a:solidFill>
                        </a:rPr>
                        <a:t>-Day Outlook:</a:t>
                      </a:r>
                      <a:endParaRPr lang="en-US" sz="1000" b="0" baseline="0" dirty="0">
                        <a:solidFill>
                          <a:schemeClr val="tx1"/>
                        </a:solidFill>
                      </a:endParaRPr>
                    </a:p>
                    <a:p>
                      <a:pPr marL="171450" indent="-171450">
                        <a:buFont typeface="Arial" panose="020B0604020202020204" pitchFamily="34" charset="0"/>
                        <a:buChar char="•"/>
                      </a:pPr>
                      <a:r>
                        <a:rPr lang="en-US" sz="1200" b="0" baseline="0" dirty="0">
                          <a:solidFill>
                            <a:schemeClr val="tx1"/>
                          </a:solidFill>
                        </a:rPr>
                        <a:t>Study will be completed of new generic controller applied to a variety of offshore floating systems</a:t>
                      </a:r>
                    </a:p>
                    <a:p>
                      <a:pPr marL="171450" indent="-171450">
                        <a:buFont typeface="Arial" panose="020B0604020202020204" pitchFamily="34" charset="0"/>
                        <a:buChar char="•"/>
                      </a:pPr>
                      <a:r>
                        <a:rPr lang="en-US" sz="1200" b="0" baseline="0" dirty="0">
                          <a:solidFill>
                            <a:schemeClr val="tx1"/>
                          </a:solidFill>
                        </a:rPr>
                        <a:t>Collaboratively with wake steering, investigate the inclusion of important additional physical effects into FLORIS including deep-array effects and near-wake specific models.  Comparison with offshore SCADA data will be used to assess various possible corrections</a:t>
                      </a:r>
                    </a:p>
                    <a:p>
                      <a:pPr marL="171450" indent="-171450">
                        <a:buFont typeface="Arial" panose="020B0604020202020204" pitchFamily="34" charset="0"/>
                        <a:buChar cha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Upcoming 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Expect to submit two journal papers in near future, one on further physics improvements in FLORIS and an additional journal paper (together with wake dynamics) detailing results of wake steering campaign at Peetz and comparison with new FLORIS models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Will begin preparing a report/journal or conference paper on results of IEA Wind topical expert’s meeting and expert elicitation</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baseline="0" dirty="0">
                        <a:solidFill>
                          <a:schemeClr val="tx1"/>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5831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6099" y="0"/>
            <a:ext cx="8640802" cy="595313"/>
          </a:xfrm>
        </p:spPr>
        <p:txBody>
          <a:bodyPr/>
          <a:lstStyle/>
          <a:p>
            <a:r>
              <a:rPr lang="en-US" sz="1800" dirty="0"/>
              <a:t>NREL Wind – 1.3.5.402 - Enabling Autonomous Wind Plants through Consensus Control</a:t>
            </a:r>
            <a:br>
              <a:rPr lang="en-US" sz="21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3008286017"/>
              </p:ext>
            </p:extLst>
          </p:nvPr>
        </p:nvGraphicFramePr>
        <p:xfrm>
          <a:off x="176099" y="1063355"/>
          <a:ext cx="8967901" cy="2365644"/>
        </p:xfrm>
        <a:graphic>
          <a:graphicData uri="http://schemas.openxmlformats.org/drawingml/2006/table">
            <a:tbl>
              <a:tblPr firstRow="1" bandRow="1">
                <a:tableStyleId>{5C22544A-7EE6-4342-B048-85BDC9FD1C3A}</a:tableStyleId>
              </a:tblPr>
              <a:tblGrid>
                <a:gridCol w="831704">
                  <a:extLst>
                    <a:ext uri="{9D8B030D-6E8A-4147-A177-3AD203B41FA5}">
                      <a16:colId xmlns:a16="http://schemas.microsoft.com/office/drawing/2014/main" val="20000"/>
                    </a:ext>
                  </a:extLst>
                </a:gridCol>
                <a:gridCol w="1134158">
                  <a:extLst>
                    <a:ext uri="{9D8B030D-6E8A-4147-A177-3AD203B41FA5}">
                      <a16:colId xmlns:a16="http://schemas.microsoft.com/office/drawing/2014/main" val="20001"/>
                    </a:ext>
                  </a:extLst>
                </a:gridCol>
                <a:gridCol w="3414865">
                  <a:extLst>
                    <a:ext uri="{9D8B030D-6E8A-4147-A177-3AD203B41FA5}">
                      <a16:colId xmlns:a16="http://schemas.microsoft.com/office/drawing/2014/main" val="20002"/>
                    </a:ext>
                  </a:extLst>
                </a:gridCol>
                <a:gridCol w="882677">
                  <a:extLst>
                    <a:ext uri="{9D8B030D-6E8A-4147-A177-3AD203B41FA5}">
                      <a16:colId xmlns:a16="http://schemas.microsoft.com/office/drawing/2014/main" val="20003"/>
                    </a:ext>
                  </a:extLst>
                </a:gridCol>
                <a:gridCol w="2704497">
                  <a:extLst>
                    <a:ext uri="{9D8B030D-6E8A-4147-A177-3AD203B41FA5}">
                      <a16:colId xmlns:a16="http://schemas.microsoft.com/office/drawing/2014/main" val="20004"/>
                    </a:ext>
                  </a:extLst>
                </a:gridCol>
              </a:tblGrid>
              <a:tr h="581806">
                <a:tc>
                  <a:txBody>
                    <a:bodyPr/>
                    <a:lstStyle/>
                    <a:p>
                      <a:pPr algn="ctr"/>
                      <a:r>
                        <a:rPr lang="en-US" sz="1400" dirty="0"/>
                        <a:t>Aprv. Date</a:t>
                      </a:r>
                    </a:p>
                  </a:txBody>
                  <a:tcPr marL="68580" marR="68580" marT="34290" marB="34290" anchor="ctr"/>
                </a:tc>
                <a:tc>
                  <a:txBody>
                    <a:bodyPr/>
                    <a:lstStyle/>
                    <a:p>
                      <a:pPr algn="ctr"/>
                      <a:r>
                        <a:rPr lang="en-US" sz="1400" dirty="0"/>
                        <a:t>Requested</a:t>
                      </a:r>
                      <a:r>
                        <a:rPr lang="en-US" sz="1400" baseline="0" dirty="0"/>
                        <a:t> By </a:t>
                      </a:r>
                      <a:endParaRPr lang="en-US" sz="1400" dirty="0"/>
                    </a:p>
                  </a:txBody>
                  <a:tcPr marL="68580" marR="68580" marT="34290" marB="34290" anchor="ctr"/>
                </a:tc>
                <a:tc>
                  <a:txBody>
                    <a:bodyPr/>
                    <a:lstStyle/>
                    <a:p>
                      <a:pPr algn="ctr"/>
                      <a:r>
                        <a:rPr lang="en-US" sz="1400" dirty="0"/>
                        <a:t>Detailed Reason for</a:t>
                      </a:r>
                      <a:r>
                        <a:rPr lang="en-US" sz="1400" baseline="0" dirty="0"/>
                        <a:t> Modification</a:t>
                      </a:r>
                      <a:endParaRPr lang="en-US" sz="1400" dirty="0"/>
                    </a:p>
                  </a:txBody>
                  <a:tcPr marL="68580" marR="68580" marT="34290" marB="34290" anchor="ctr"/>
                </a:tc>
                <a:tc>
                  <a:txBody>
                    <a:bodyPr/>
                    <a:lstStyle/>
                    <a:p>
                      <a:pPr algn="ctr"/>
                      <a:r>
                        <a:rPr lang="en-US" sz="1400" dirty="0"/>
                        <a:t>Budget Change</a:t>
                      </a:r>
                    </a:p>
                  </a:txBody>
                  <a:tcPr marL="68580" marR="68580" marT="34290" marB="34290" anchor="ctr"/>
                </a:tc>
                <a:tc>
                  <a:txBody>
                    <a:bodyPr/>
                    <a:lstStyle/>
                    <a:p>
                      <a:pPr algn="ctr"/>
                      <a:r>
                        <a:rPr lang="en-US" sz="1400" dirty="0"/>
                        <a:t>Milestone</a:t>
                      </a:r>
                      <a:r>
                        <a:rPr lang="en-US" sz="1400" baseline="0" dirty="0"/>
                        <a:t> Changes </a:t>
                      </a:r>
                      <a:endParaRPr lang="en-US" sz="1400" dirty="0"/>
                    </a:p>
                  </a:txBody>
                  <a:tcPr marL="68580" marR="68580" marT="34290" marB="34290" anchor="ctr"/>
                </a:tc>
                <a:extLst>
                  <a:ext uri="{0D108BD9-81ED-4DB2-BD59-A6C34878D82A}">
                    <a16:rowId xmlns:a16="http://schemas.microsoft.com/office/drawing/2014/main" val="10000"/>
                  </a:ext>
                </a:extLst>
              </a:tr>
              <a:tr h="891919">
                <a:tc>
                  <a:txBody>
                    <a:bodyPr/>
                    <a:lstStyle/>
                    <a:p>
                      <a:pPr algn="ctr"/>
                      <a:endParaRPr lang="en-US" sz="900" dirty="0"/>
                    </a:p>
                  </a:txBody>
                  <a:tcPr marL="68580" marR="68580" marT="34290" marB="34290" anchor="ctr"/>
                </a:tc>
                <a:tc>
                  <a:txBody>
                    <a:bodyPr/>
                    <a:lstStyle/>
                    <a:p>
                      <a:pPr algn="ctr"/>
                      <a:endParaRPr lang="en-US" sz="900" baseline="0" dirty="0"/>
                    </a:p>
                  </a:txBody>
                  <a:tcPr marL="68580" marR="68580" marT="34290" marB="34290" anchor="ctr"/>
                </a:tc>
                <a:tc>
                  <a:txBody>
                    <a:bodyPr/>
                    <a:lstStyle/>
                    <a:p>
                      <a:endParaRPr lang="en-US" sz="900" dirty="0"/>
                    </a:p>
                  </a:txBody>
                  <a:tcPr marL="68580" marR="68580" marT="34290" marB="34290" anchor="ctr"/>
                </a:tc>
                <a:tc>
                  <a:txBody>
                    <a:bodyPr/>
                    <a:lstStyle/>
                    <a:p>
                      <a:pPr algn="ctr"/>
                      <a:endParaRPr lang="en-US" sz="900" dirty="0"/>
                    </a:p>
                  </a:txBody>
                  <a:tcPr marL="68580" marR="68580" marT="34290" marB="34290" anchor="ctr"/>
                </a:tc>
                <a:tc>
                  <a:txBody>
                    <a:bodyPr/>
                    <a:lstStyle/>
                    <a:p>
                      <a:endParaRPr lang="en-US" sz="900" dirty="0"/>
                    </a:p>
                  </a:txBody>
                  <a:tcPr marL="68580" marR="68580" marT="34290" marB="34290" anchor="ctr"/>
                </a:tc>
                <a:extLst>
                  <a:ext uri="{0D108BD9-81ED-4DB2-BD59-A6C34878D82A}">
                    <a16:rowId xmlns:a16="http://schemas.microsoft.com/office/drawing/2014/main" val="10001"/>
                  </a:ext>
                </a:extLst>
              </a:tr>
              <a:tr h="891919">
                <a:tc>
                  <a:txBody>
                    <a:bodyPr/>
                    <a:lstStyle/>
                    <a:p>
                      <a:pPr algn="ctr"/>
                      <a:endParaRPr lang="en-US" sz="900" dirty="0"/>
                    </a:p>
                  </a:txBody>
                  <a:tcPr marL="68580" marR="68580" marT="34290" marB="34290" anchor="ctr"/>
                </a:tc>
                <a:tc>
                  <a:txBody>
                    <a:bodyPr/>
                    <a:lstStyle/>
                    <a:p>
                      <a:pPr algn="ctr"/>
                      <a:endParaRPr lang="en-US" sz="900" baseline="0" dirty="0"/>
                    </a:p>
                  </a:txBody>
                  <a:tcPr marL="68580" marR="68580" marT="34290" marB="34290" anchor="ctr"/>
                </a:tc>
                <a:tc>
                  <a:txBody>
                    <a:bodyPr/>
                    <a:lstStyle/>
                    <a:p>
                      <a:endParaRPr lang="en-US" sz="900" dirty="0"/>
                    </a:p>
                  </a:txBody>
                  <a:tcPr marL="68580" marR="68580" marT="34290" marB="34290" anchor="ctr"/>
                </a:tc>
                <a:tc>
                  <a:txBody>
                    <a:bodyPr/>
                    <a:lstStyle/>
                    <a:p>
                      <a:pPr algn="ctr"/>
                      <a:endParaRPr lang="en-US" sz="900" dirty="0"/>
                    </a:p>
                  </a:txBody>
                  <a:tcPr marL="68580" marR="68580" marT="34290" marB="34290" anchor="ctr"/>
                </a:tc>
                <a:tc>
                  <a:txBody>
                    <a:bodyPr/>
                    <a:lstStyle/>
                    <a:p>
                      <a:endParaRPr lang="en-US" sz="900" dirty="0"/>
                    </a:p>
                  </a:txBody>
                  <a:tcPr marL="68580" marR="68580" marT="34290" marB="3429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50880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6097" y="0"/>
            <a:ext cx="8603630" cy="595313"/>
          </a:xfrm>
        </p:spPr>
        <p:txBody>
          <a:bodyPr/>
          <a:lstStyle/>
          <a:p>
            <a:r>
              <a:rPr lang="en-US" sz="1800" dirty="0"/>
              <a:t>NREL Wind – 1.3.5.402 - Enabling Autonomous Wind Plants through Consensus Control</a:t>
            </a:r>
            <a:br>
              <a:rPr lang="en-US" sz="18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561255331"/>
              </p:ext>
            </p:extLst>
          </p:nvPr>
        </p:nvGraphicFramePr>
        <p:xfrm>
          <a:off x="6189132" y="1035808"/>
          <a:ext cx="2854311" cy="5356524"/>
        </p:xfrm>
        <a:graphic>
          <a:graphicData uri="http://schemas.openxmlformats.org/drawingml/2006/table">
            <a:tbl>
              <a:tblPr firstRow="1" bandRow="1">
                <a:tableStyleId>{073A0DAA-6AF3-43AB-8588-CEC1D06C72B9}</a:tableStyleId>
              </a:tblPr>
              <a:tblGrid>
                <a:gridCol w="2854311">
                  <a:extLst>
                    <a:ext uri="{9D8B030D-6E8A-4147-A177-3AD203B41FA5}">
                      <a16:colId xmlns:a16="http://schemas.microsoft.com/office/drawing/2014/main" val="20000"/>
                    </a:ext>
                  </a:extLst>
                </a:gridCol>
              </a:tblGrid>
              <a:tr h="409739">
                <a:tc>
                  <a:txBody>
                    <a:bodyPr/>
                    <a:lstStyle/>
                    <a:p>
                      <a:pPr algn="ctr"/>
                      <a:r>
                        <a:rPr lang="en-US" sz="1800" dirty="0"/>
                        <a:t>Project</a:t>
                      </a:r>
                      <a:r>
                        <a:rPr lang="en-US" sz="1800" baseline="0" dirty="0"/>
                        <a:t> </a:t>
                      </a:r>
                      <a:r>
                        <a:rPr lang="en-US" sz="1800" dirty="0"/>
                        <a:t>Attributes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4996">
                <a:tc>
                  <a:txBody>
                    <a:bodyPr/>
                    <a:lstStyle/>
                    <a:p>
                      <a:pPr algn="ctr"/>
                      <a:r>
                        <a:rPr lang="en-US" sz="1200" b="1" baseline="0" dirty="0"/>
                        <a:t>Budget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83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chemeClr val="dk1"/>
                          </a:solidFill>
                          <a:latin typeface="+mn-lt"/>
                          <a:ea typeface="+mn-ea"/>
                          <a:cs typeface="+mn-cs"/>
                        </a:rPr>
                        <a:t>Total: $250,000 (Carryover: $0, 2019 Budget Authority: $250,000)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4996">
                <a:tc>
                  <a:txBody>
                    <a:bodyPr/>
                    <a:lstStyle/>
                    <a:p>
                      <a:pPr algn="ctr"/>
                      <a:r>
                        <a:rPr lang="en-US" sz="1200" b="1" baseline="0" dirty="0"/>
                        <a:t>Project PI</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211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Jennifer King</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3"/>
                        </a:rPr>
                        <a:t>Jennifer.King@nrel.gov</a:t>
                      </a:r>
                      <a:endParaRPr lang="en-US" sz="1200" baseline="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303-384-7086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4996">
                <a:tc>
                  <a:txBody>
                    <a:bodyPr/>
                    <a:lstStyle/>
                    <a:p>
                      <a:pPr algn="ctr"/>
                      <a:r>
                        <a:rPr lang="en-US" sz="1200" b="1" baseline="0" dirty="0"/>
                        <a:t>DOE Lead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9957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Mike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endParaRPr lang="en-US" sz="1200" baseline="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solidFill>
                          <a:schemeClr val="tx1"/>
                        </a:solidFill>
                        <a:highlight>
                          <a:srgbClr val="FFFF00"/>
                        </a:highlight>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4996">
                <a:tc>
                  <a:txBody>
                    <a:bodyPr/>
                    <a:lstStyle/>
                    <a:p>
                      <a:pPr algn="ctr"/>
                      <a:r>
                        <a:rPr lang="en-US" sz="1200" b="1" baseline="0" dirty="0">
                          <a:solidFill>
                            <a:schemeClr val="tx1"/>
                          </a:solidFill>
                        </a:rPr>
                        <a:t>Key Personnel</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357774">
                <a:tc>
                  <a:txBody>
                    <a:bodyPr/>
                    <a:lstStyle/>
                    <a:p>
                      <a:r>
                        <a:rPr lang="en-US" sz="1200" baseline="0" dirty="0">
                          <a:solidFill>
                            <a:schemeClr val="tx1"/>
                          </a:solidFill>
                        </a:rPr>
                        <a:t>Paul Fleming</a:t>
                      </a:r>
                    </a:p>
                    <a:p>
                      <a:r>
                        <a:rPr lang="en-US" sz="1200" baseline="0" dirty="0">
                          <a:solidFill>
                            <a:schemeClr val="tx1"/>
                          </a:solidFill>
                        </a:rPr>
                        <a:t>Jennifer King</a:t>
                      </a:r>
                    </a:p>
                    <a:p>
                      <a:r>
                        <a:rPr lang="en-US" sz="1200" baseline="0" dirty="0">
                          <a:solidFill>
                            <a:schemeClr val="tx1"/>
                          </a:solidFill>
                        </a:rPr>
                        <a:t>Alan Wright</a:t>
                      </a:r>
                    </a:p>
                    <a:p>
                      <a:r>
                        <a:rPr lang="en-US" sz="1200" baseline="0" dirty="0">
                          <a:solidFill>
                            <a:schemeClr val="tx1"/>
                          </a:solidFill>
                        </a:rPr>
                        <a:t>Eric Simley</a:t>
                      </a:r>
                    </a:p>
                    <a:p>
                      <a:r>
                        <a:rPr lang="en-US" sz="1200" baseline="0" dirty="0">
                          <a:solidFill>
                            <a:schemeClr val="tx1"/>
                          </a:solidFill>
                        </a:rPr>
                        <a:t>Christopher Bay</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5621919"/>
              </p:ext>
            </p:extLst>
          </p:nvPr>
        </p:nvGraphicFramePr>
        <p:xfrm>
          <a:off x="100555" y="1018872"/>
          <a:ext cx="6020845" cy="3623296"/>
        </p:xfrm>
        <a:graphic>
          <a:graphicData uri="http://schemas.openxmlformats.org/drawingml/2006/table">
            <a:tbl>
              <a:tblPr firstRow="1" bandRow="1">
                <a:tableStyleId>{F5AB1C69-6EDB-4FF4-983F-18BD219EF322}</a:tableStyleId>
              </a:tblPr>
              <a:tblGrid>
                <a:gridCol w="6020845">
                  <a:extLst>
                    <a:ext uri="{9D8B030D-6E8A-4147-A177-3AD203B41FA5}">
                      <a16:colId xmlns:a16="http://schemas.microsoft.com/office/drawing/2014/main" val="20000"/>
                    </a:ext>
                  </a:extLst>
                </a:gridCol>
              </a:tblGrid>
              <a:tr h="6242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aseline="0" dirty="0"/>
                        <a:t>Project</a:t>
                      </a:r>
                      <a:r>
                        <a:rPr lang="en-US" sz="1800" baseline="0" dirty="0">
                          <a:effectLst>
                            <a:outerShdw blurRad="38100" dist="38100" dir="2700000" algn="tl">
                              <a:srgbClr val="000000">
                                <a:alpha val="43137"/>
                              </a:srgbClr>
                            </a:outerShdw>
                          </a:effectLst>
                        </a:rPr>
                        <a:t> </a:t>
                      </a:r>
                      <a:r>
                        <a:rPr lang="en-US" sz="1800" baseline="0" dirty="0"/>
                        <a:t> Summary</a:t>
                      </a:r>
                      <a:endParaRPr lang="en-US" sz="1800" b="1" baseline="0" dirty="0"/>
                    </a:p>
                  </a:txBody>
                  <a:tcPr marL="68580" marR="68580" marT="34290" marB="34290"/>
                </a:tc>
                <a:extLst>
                  <a:ext uri="{0D108BD9-81ED-4DB2-BD59-A6C34878D82A}">
                    <a16:rowId xmlns:a16="http://schemas.microsoft.com/office/drawing/2014/main" val="10000"/>
                  </a:ext>
                </a:extLst>
              </a:tr>
              <a:tr h="2999065">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aseline="0" dirty="0">
                          <a:solidFill>
                            <a:schemeClr val="tx1"/>
                          </a:solidFill>
                        </a:rPr>
                        <a:t>Wind turbines in a wind farm typically operate individually to maximize their own performance without explicitly taking into account information from nearby turbines.  To enable cooperation to achieve farm-level objectives, turbines </a:t>
                      </a:r>
                      <a:r>
                        <a:rPr lang="en-US" sz="1400" kern="1200" baseline="0" dirty="0">
                          <a:solidFill>
                            <a:schemeClr val="tx1"/>
                          </a:solidFill>
                          <a:latin typeface="+mn-lt"/>
                          <a:ea typeface="+mn-ea"/>
                          <a:cs typeface="+mn-cs"/>
                        </a:rPr>
                        <a:t>will</a:t>
                      </a:r>
                      <a:r>
                        <a:rPr lang="en-US" sz="1400" baseline="0" dirty="0">
                          <a:solidFill>
                            <a:schemeClr val="tx1"/>
                          </a:solidFill>
                        </a:rPr>
                        <a:t> need to use information from nearby turbines to optimize performance, ensure resiliency when sensors fail, and adapt to changing local conditions.</a:t>
                      </a:r>
                    </a:p>
                  </a:txBody>
                  <a:tcPr marL="68580" marR="68580" marT="34290" marB="3429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38716091"/>
              </p:ext>
            </p:extLst>
          </p:nvPr>
        </p:nvGraphicFramePr>
        <p:xfrm>
          <a:off x="100556" y="3191932"/>
          <a:ext cx="6012764" cy="3364759"/>
        </p:xfrm>
        <a:graphic>
          <a:graphicData uri="http://schemas.openxmlformats.org/drawingml/2006/table">
            <a:tbl>
              <a:tblPr firstRow="1" bandRow="1">
                <a:tableStyleId>{F5AB1C69-6EDB-4FF4-983F-18BD219EF322}</a:tableStyleId>
              </a:tblPr>
              <a:tblGrid>
                <a:gridCol w="6012764">
                  <a:extLst>
                    <a:ext uri="{9D8B030D-6E8A-4147-A177-3AD203B41FA5}">
                      <a16:colId xmlns:a16="http://schemas.microsoft.com/office/drawing/2014/main" val="20000"/>
                    </a:ext>
                  </a:extLst>
                </a:gridCol>
              </a:tblGrid>
              <a:tr h="48711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aseline="0" dirty="0"/>
                        <a:t>Project Objective &amp; Impact</a:t>
                      </a:r>
                      <a:endParaRPr lang="en-US" sz="1800" b="1" strike="sngStrike" baseline="0" dirty="0">
                        <a:solidFill>
                          <a:srgbClr val="FF0000"/>
                        </a:solidFill>
                      </a:endParaRPr>
                    </a:p>
                  </a:txBody>
                  <a:tcPr marL="68580" marR="68580" marT="34290" marB="34290"/>
                </a:tc>
                <a:extLst>
                  <a:ext uri="{0D108BD9-81ED-4DB2-BD59-A6C34878D82A}">
                    <a16:rowId xmlns:a16="http://schemas.microsoft.com/office/drawing/2014/main" val="10000"/>
                  </a:ext>
                </a:extLst>
              </a:tr>
              <a:tr h="2877640">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The objective of this project is to deploy a Collective Consensus Controller for Performance Optimization (C3PO), on a utility-scale wind farm in the field to demonstrate the potential power performance gain in a wind farm. This project will be done in coordination with an industry partner, Renewable Energy Systems (RES).  C3PO is a cooperative wind farm controller that incorporates information from local sensors in real-time to better align turbines to the prevailing wind direction to improve performance of individual turbines.</a:t>
                      </a:r>
                    </a:p>
                  </a:txBody>
                  <a:tcPr marL="68580" marR="68580" marT="34290" marB="3429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3616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6100" y="0"/>
            <a:ext cx="8529289" cy="595313"/>
          </a:xfrm>
        </p:spPr>
        <p:txBody>
          <a:bodyPr/>
          <a:lstStyle/>
          <a:p>
            <a:r>
              <a:rPr lang="en-US" sz="1800" dirty="0"/>
              <a:t>NREL Wind – 1.3.5.402 - Enabling Autonomous Wind Plants through Consensus Control</a:t>
            </a:r>
            <a:br>
              <a:rPr lang="en-US" sz="18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3783610791"/>
              </p:ext>
            </p:extLst>
          </p:nvPr>
        </p:nvGraphicFramePr>
        <p:xfrm>
          <a:off x="97121" y="1058478"/>
          <a:ext cx="9046879" cy="5486257"/>
        </p:xfrm>
        <a:graphic>
          <a:graphicData uri="http://schemas.openxmlformats.org/drawingml/2006/table">
            <a:tbl>
              <a:tblPr firstRow="1" bandRow="1">
                <a:tableStyleId>{073A0DAA-6AF3-43AB-8588-CEC1D06C72B9}</a:tableStyleId>
              </a:tblPr>
              <a:tblGrid>
                <a:gridCol w="623356">
                  <a:extLst>
                    <a:ext uri="{9D8B030D-6E8A-4147-A177-3AD203B41FA5}">
                      <a16:colId xmlns:a16="http://schemas.microsoft.com/office/drawing/2014/main" val="20000"/>
                    </a:ext>
                  </a:extLst>
                </a:gridCol>
                <a:gridCol w="655411">
                  <a:extLst>
                    <a:ext uri="{9D8B030D-6E8A-4147-A177-3AD203B41FA5}">
                      <a16:colId xmlns:a16="http://schemas.microsoft.com/office/drawing/2014/main" val="20001"/>
                    </a:ext>
                  </a:extLst>
                </a:gridCol>
                <a:gridCol w="7768112">
                  <a:extLst>
                    <a:ext uri="{9D8B030D-6E8A-4147-A177-3AD203B41FA5}">
                      <a16:colId xmlns:a16="http://schemas.microsoft.com/office/drawing/2014/main" val="20002"/>
                    </a:ext>
                  </a:extLst>
                </a:gridCol>
              </a:tblGrid>
              <a:tr h="396489">
                <a:tc gridSpan="3">
                  <a:txBody>
                    <a:bodyPr/>
                    <a:lstStyle/>
                    <a:p>
                      <a:pPr algn="ctr"/>
                      <a:r>
                        <a:rPr lang="en-US" sz="1800" baseline="0" dirty="0"/>
                        <a:t>Project Status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6595">
                <a:tc>
                  <a:txBody>
                    <a:bodyPr/>
                    <a:lstStyle/>
                    <a:p>
                      <a:pPr algn="ctr"/>
                      <a:r>
                        <a:rPr lang="en-US" sz="1200" b="1" baseline="0"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baseline="0"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Comments</a:t>
                      </a:r>
                      <a:endParaRPr lang="en-US" sz="1200" b="1" kern="1200" baseline="0" dirty="0">
                        <a:solidFill>
                          <a:schemeClr val="dk1"/>
                        </a:solidFill>
                        <a:latin typeface="+mn-lt"/>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3772">
                <a:tc rowSpan="5">
                  <a:txBody>
                    <a:bodyPr/>
                    <a:lstStyle/>
                    <a:p>
                      <a:pPr algn="ctr"/>
                      <a:r>
                        <a:rPr lang="en-US" sz="1200" baseline="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aseline="0"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baseline="0" dirty="0">
                          <a:solidFill>
                            <a:schemeClr val="tx1"/>
                          </a:solidFill>
                          <a:latin typeface="+mn-lt"/>
                          <a:ea typeface="+mn-ea"/>
                          <a:cs typeface="+mn-cs"/>
                        </a:rPr>
                        <a:t>No costing planned in FY19.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3772">
                <a:tc vMerge="1">
                  <a:txBody>
                    <a:bodyPr/>
                    <a:lstStyle/>
                    <a:p>
                      <a:endParaRPr lang="en-US"/>
                    </a:p>
                  </a:txBody>
                  <a:tcPr/>
                </a:tc>
                <a:tc>
                  <a:txBody>
                    <a:bodyPr/>
                    <a:lstStyle/>
                    <a:p>
                      <a:pPr algn="ctr"/>
                      <a:r>
                        <a:rPr lang="en-US" sz="1800" baseline="0"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3"/>
                  </a:ext>
                </a:extLst>
              </a:tr>
              <a:tr h="613772">
                <a:tc vMerge="1">
                  <a:txBody>
                    <a:bodyPr/>
                    <a:lstStyle/>
                    <a:p>
                      <a:endParaRPr lang="en-US"/>
                    </a:p>
                  </a:txBody>
                  <a:tcPr/>
                </a:tc>
                <a:tc>
                  <a:txBody>
                    <a:bodyPr/>
                    <a:lstStyle/>
                    <a:p>
                      <a:pPr algn="ctr"/>
                      <a:r>
                        <a:rPr lang="en-US" sz="1800" baseline="0"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4"/>
                  </a:ext>
                </a:extLst>
              </a:tr>
              <a:tr h="264796">
                <a:tc vMerge="1">
                  <a:txBody>
                    <a:bodyPr/>
                    <a:lstStyle/>
                    <a:p>
                      <a:endParaRPr lang="en-US"/>
                    </a:p>
                  </a:txBody>
                  <a:tcPr/>
                </a:tc>
                <a:tc rowSpan="2">
                  <a:txBody>
                    <a:bodyPr/>
                    <a:lstStyle/>
                    <a:p>
                      <a:pPr algn="ctr"/>
                      <a:r>
                        <a:rPr lang="en-US" sz="1800" baseline="0"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5"/>
                  </a:ext>
                </a:extLst>
              </a:tr>
              <a:tr h="348976">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900" dirty="0">
                          <a:solidFill>
                            <a:srgbClr val="7030A0"/>
                          </a:solidFill>
                        </a:rPr>
                        <a:t>Category: </a:t>
                      </a:r>
                    </a:p>
                  </a:txBody>
                  <a:tcPr marL="6858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57020">
                <a:tc rowSpan="5">
                  <a:txBody>
                    <a:bodyPr/>
                    <a:lstStyle/>
                    <a:p>
                      <a:pPr algn="ctr"/>
                      <a:r>
                        <a:rPr lang="en-US" sz="1200" baseline="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algn="l" defTabSz="457200" rtl="0" eaLnBrk="1" latinLnBrk="0" hangingPunct="1"/>
                      <a:r>
                        <a:rPr lang="en-US" sz="1400" b="0" kern="1200" baseline="0" dirty="0">
                          <a:solidFill>
                            <a:schemeClr val="tx1"/>
                          </a:solidFill>
                          <a:latin typeface="+mn-lt"/>
                          <a:ea typeface="+mn-ea"/>
                          <a:cs typeface="+mn-cs"/>
                        </a:rPr>
                        <a:t>No milestones in FY19.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57022">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8"/>
                  </a:ext>
                </a:extLst>
              </a:tr>
              <a:tr h="557022">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09"/>
                  </a:ext>
                </a:extLst>
              </a:tr>
              <a:tr h="143618">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13403">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a:solidFill>
                            <a:srgbClr val="7030A0"/>
                          </a:solidFill>
                          <a:latin typeface="+mn-lt"/>
                          <a:ea typeface="+mn-ea"/>
                          <a:cs typeface="+mn-cs"/>
                        </a:rPr>
                        <a:t>Category: </a:t>
                      </a:r>
                    </a:p>
                  </a:txBody>
                  <a:tcPr marL="6858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8420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093" y="-177"/>
            <a:ext cx="8871261" cy="595313"/>
          </a:xfrm>
        </p:spPr>
        <p:txBody>
          <a:bodyPr/>
          <a:lstStyle/>
          <a:p>
            <a:r>
              <a:rPr lang="en-US" sz="1800" dirty="0"/>
              <a:t>NREL Wind – 1.3.5.402 - Enabling Autonomous Wind Plants through Consensus Control</a:t>
            </a:r>
            <a:br>
              <a:rPr lang="en-US" sz="135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572429" y="1359333"/>
            <a:ext cx="7850459" cy="298939"/>
          </a:xfrm>
          <a:prstGeom prst="rect">
            <a:avLst/>
          </a:prstGeom>
        </p:spPr>
        <p:txBody>
          <a:bodyPr vert="horz" wrap="square" lIns="68580" tIns="34290" rIns="68580" bIns="34290" rtlCol="0">
            <a:noAutofit/>
          </a:bodyPr>
          <a:lstStyle/>
          <a:p>
            <a:pPr algn="ctr" defTabSz="342900">
              <a:spcBef>
                <a:spcPct val="20000"/>
              </a:spcBef>
            </a:pPr>
            <a:r>
              <a:rPr lang="en-US" b="1" dirty="0">
                <a:solidFill>
                  <a:srgbClr val="50565C"/>
                </a:solidFill>
                <a:latin typeface="Arial Narrow"/>
                <a:ea typeface="ＭＳ Ｐゴシック"/>
                <a:cs typeface="Arial Narrow"/>
              </a:rPr>
              <a:t>Project Financials (FY19 Budget Authority: $250,000; FY19 Beginning Uncosteds: $0)</a:t>
            </a:r>
          </a:p>
        </p:txBody>
      </p:sp>
      <p:sp>
        <p:nvSpPr>
          <p:cNvPr id="11" name="Content Placeholder 3"/>
          <p:cNvSpPr>
            <a:spLocks noGrp="1"/>
          </p:cNvSpPr>
          <p:nvPr>
            <p:ph sz="quarter" idx="2"/>
          </p:nvPr>
        </p:nvSpPr>
        <p:spPr>
          <a:xfrm>
            <a:off x="338666" y="5595939"/>
            <a:ext cx="7609254" cy="753940"/>
          </a:xfrm>
          <a:ln>
            <a:solidFill>
              <a:schemeClr val="accent3">
                <a:lumMod val="75000"/>
              </a:schemeClr>
            </a:solidFill>
          </a:ln>
        </p:spPr>
        <p:txBody>
          <a:bodyPr/>
          <a:lstStyle/>
          <a:p>
            <a:pPr marL="0" indent="0">
              <a:buNone/>
            </a:pPr>
            <a:r>
              <a:rPr lang="en-US" sz="1400" b="1" dirty="0"/>
              <a:t>Subcontracts/Commitments:</a:t>
            </a:r>
          </a:p>
        </p:txBody>
      </p:sp>
      <p:graphicFrame>
        <p:nvGraphicFramePr>
          <p:cNvPr id="5" name="Chart 4">
            <a:extLst>
              <a:ext uri="{FF2B5EF4-FFF2-40B4-BE49-F238E27FC236}">
                <a16:creationId xmlns:a16="http://schemas.microsoft.com/office/drawing/2014/main" id="{BD5D4003-630C-4B6A-914C-96153225EAB0}"/>
              </a:ext>
            </a:extLst>
          </p:cNvPr>
          <p:cNvGraphicFramePr>
            <a:graphicFrameLocks/>
          </p:cNvGraphicFramePr>
          <p:nvPr>
            <p:extLst>
              <p:ext uri="{D42A27DB-BD31-4B8C-83A1-F6EECF244321}">
                <p14:modId xmlns:p14="http://schemas.microsoft.com/office/powerpoint/2010/main" val="1949746114"/>
              </p:ext>
            </p:extLst>
          </p:nvPr>
        </p:nvGraphicFramePr>
        <p:xfrm>
          <a:off x="753532" y="1792813"/>
          <a:ext cx="7323667" cy="35365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817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1.3.1.401 - A2e: Measurement, Testing, and Verification (WFIP Support)</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407088119"/>
              </p:ext>
            </p:extLst>
          </p:nvPr>
        </p:nvGraphicFramePr>
        <p:xfrm>
          <a:off x="82061" y="1031494"/>
          <a:ext cx="9028527" cy="257530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06923">
                  <a:extLst>
                    <a:ext uri="{9D8B030D-6E8A-4147-A177-3AD203B41FA5}">
                      <a16:colId xmlns:a16="http://schemas.microsoft.com/office/drawing/2014/main" val="20001"/>
                    </a:ext>
                  </a:extLst>
                </a:gridCol>
                <a:gridCol w="956489">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pPr marL="0" marR="0">
                        <a:spcBef>
                          <a:spcPts val="0"/>
                        </a:spcBef>
                        <a:spcAft>
                          <a:spcPts val="600"/>
                        </a:spcAft>
                      </a:pPr>
                      <a:r>
                        <a:rPr lang="en-US" sz="1200" dirty="0"/>
                        <a:t>1.3.1.401 Q1: By 12/31/2018 perform a literature review of state-of-the-art in machine learning applied to wind power forecasting (includes industry engagement). </a:t>
                      </a:r>
                      <a:r>
                        <a:rPr lang="en-US" sz="1200" baseline="0" dirty="0">
                          <a:effectLst/>
                        </a:rPr>
                        <a:t>(Quarterly Progress Measure (Regular))</a:t>
                      </a:r>
                      <a:endParaRPr lang="en-US" sz="1200" b="0" kern="1200" baseline="0" dirty="0">
                        <a:solidFill>
                          <a:schemeClr val="tx1"/>
                        </a:solidFill>
                        <a:latin typeface="+mn-lt"/>
                        <a:ea typeface="+mn-ea"/>
                        <a:cs typeface="+mn-cs"/>
                      </a:endParaRPr>
                    </a:p>
                  </a:txBody>
                  <a:tcPr marL="38100" marR="38100" marT="38100" marB="38100"/>
                </a:tc>
                <a:tc>
                  <a:txBody>
                    <a:bodyPr/>
                    <a:lstStyle/>
                    <a:p>
                      <a:r>
                        <a:rPr lang="en-US" sz="1200" dirty="0"/>
                        <a:t>100%</a:t>
                      </a:r>
                    </a:p>
                  </a:txBody>
                  <a:tcPr/>
                </a:tc>
                <a:tc>
                  <a:txBody>
                    <a:bodyPr/>
                    <a:lstStyle/>
                    <a:p>
                      <a:r>
                        <a:rPr lang="en-US" sz="1200" dirty="0"/>
                        <a:t>12/31/2018</a:t>
                      </a:r>
                    </a:p>
                  </a:txBody>
                  <a:tcPr/>
                </a:tc>
                <a:extLst>
                  <a:ext uri="{0D108BD9-81ED-4DB2-BD59-A6C34878D82A}">
                    <a16:rowId xmlns:a16="http://schemas.microsoft.com/office/drawing/2014/main" val="10001"/>
                  </a:ext>
                </a:extLst>
              </a:tr>
              <a:tr h="331449">
                <a:tc>
                  <a:txBody>
                    <a:bodyPr/>
                    <a:lstStyle/>
                    <a:p>
                      <a:pPr marL="0" marR="0">
                        <a:spcBef>
                          <a:spcPts val="0"/>
                        </a:spcBef>
                        <a:spcAft>
                          <a:spcPts val="600"/>
                        </a:spcAft>
                      </a:pPr>
                      <a:r>
                        <a:rPr lang="en-US" sz="1200" dirty="0"/>
                        <a:t>1.3.1.401 Q2: By 3/31/19 prepare a report on best performing statistical models (both algorithm and atmospheric input features) for application to Columbia Gorge wind farms (analysis based on measured atmospheric data). </a:t>
                      </a:r>
                      <a:r>
                        <a:rPr lang="en-US" sz="1200" baseline="0" dirty="0">
                          <a:effectLst/>
                        </a:rPr>
                        <a:t>(Quarterly Progress Measure (Regular))</a:t>
                      </a:r>
                      <a:endParaRPr lang="en-US" sz="1200" b="0" kern="1200" baseline="0" dirty="0">
                        <a:solidFill>
                          <a:schemeClr val="tx1"/>
                        </a:solidFill>
                        <a:latin typeface="+mn-lt"/>
                        <a:ea typeface="+mn-ea"/>
                        <a:cs typeface="+mn-cs"/>
                      </a:endParaRPr>
                    </a:p>
                  </a:txBody>
                  <a:tcPr marL="38100" marR="38100" marT="38100" marB="38100">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a:spcBef>
                          <a:spcPts val="0"/>
                        </a:spcBef>
                        <a:spcAft>
                          <a:spcPts val="600"/>
                        </a:spcAft>
                      </a:pPr>
                      <a:r>
                        <a:rPr lang="en-US" sz="1200" dirty="0"/>
                        <a:t>1.3.1.401 Q3: By 6/30/2019 prepare a report to document the model improvements on one atmospheric phenomenon (mountain wave or cold pool) and the impact of those on a wind farm in the Columbia River Gorge. (Quarterly Progress Measure (Regular))</a:t>
                      </a:r>
                      <a:endParaRPr lang="en-US" sz="1200" b="0" kern="1200" baseline="0" dirty="0">
                        <a:solidFill>
                          <a:schemeClr val="tx1"/>
                        </a:solidFill>
                        <a:latin typeface="+mn-lt"/>
                        <a:ea typeface="+mn-ea"/>
                        <a:cs typeface="+mn-cs"/>
                      </a:endParaRPr>
                    </a:p>
                  </a:txBody>
                  <a:tcPr marL="38100" marR="38100" marT="38100" marB="38100"/>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a:spcBef>
                          <a:spcPts val="0"/>
                        </a:spcBef>
                        <a:spcAft>
                          <a:spcPts val="600"/>
                        </a:spcAft>
                      </a:pPr>
                      <a:r>
                        <a:rPr lang="en-US" sz="1200" dirty="0"/>
                        <a:t>1.3.1.401 Q4: By 9/30/19 prepare a report on best performing statistical models for converting HRRR forecasts into power forecasts in the Columbia River Gorge. (Annual Milestone (Regular))</a:t>
                      </a:r>
                      <a:endParaRPr lang="en-US" sz="1200" b="0" kern="1200" baseline="0" dirty="0">
                        <a:solidFill>
                          <a:schemeClr val="tx1"/>
                        </a:solidFill>
                        <a:latin typeface="+mn-lt"/>
                        <a:ea typeface="+mn-ea"/>
                        <a:cs typeface="+mn-cs"/>
                      </a:endParaRPr>
                    </a:p>
                  </a:txBody>
                  <a:tcPr marL="38100" marR="38100" marT="38100" marB="38100">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Tree>
    <p:extLst>
      <p:ext uri="{BB962C8B-B14F-4D97-AF65-F5344CB8AC3E}">
        <p14:creationId xmlns:p14="http://schemas.microsoft.com/office/powerpoint/2010/main" val="13835473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4219" y="-29736"/>
            <a:ext cx="8821100" cy="647572"/>
          </a:xfrm>
        </p:spPr>
        <p:txBody>
          <a:bodyPr/>
          <a:lstStyle/>
          <a:p>
            <a:r>
              <a:rPr lang="en-US" sz="1800" dirty="0"/>
              <a:t>NREL Wind – 1.3.5.402 - Enabling Autonomous Wind Plants through Consensus Control</a:t>
            </a:r>
            <a:br>
              <a:rPr lang="en-US" sz="1500" dirty="0"/>
            </a:br>
            <a:r>
              <a:rPr lang="en-US" sz="2400" dirty="0">
                <a:solidFill>
                  <a:schemeClr val="bg1"/>
                </a:solidFill>
              </a:rPr>
              <a:t>FY19 Q4 Project </a:t>
            </a:r>
            <a:r>
              <a:rPr lang="en-US" sz="2400" dirty="0"/>
              <a:t>Milestone Status</a:t>
            </a:r>
          </a:p>
        </p:txBody>
      </p:sp>
      <p:sp>
        <p:nvSpPr>
          <p:cNvPr id="15" name="TextBox 14"/>
          <p:cNvSpPr txBox="1"/>
          <p:nvPr/>
        </p:nvSpPr>
        <p:spPr>
          <a:xfrm>
            <a:off x="2267262" y="2678555"/>
            <a:ext cx="685800" cy="685800"/>
          </a:xfrm>
          <a:prstGeom prst="rect">
            <a:avLst/>
          </a:prstGeom>
        </p:spPr>
        <p:txBody>
          <a:bodyPr vert="horz" wrap="non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635385759"/>
              </p:ext>
            </p:extLst>
          </p:nvPr>
        </p:nvGraphicFramePr>
        <p:xfrm>
          <a:off x="101600" y="1035558"/>
          <a:ext cx="9042397" cy="2876042"/>
        </p:xfrm>
        <a:graphic>
          <a:graphicData uri="http://schemas.openxmlformats.org/drawingml/2006/table">
            <a:tbl>
              <a:tblPr firstRow="1" bandRow="1">
                <a:tableStyleId>{616DA210-FB5B-4158-B5E0-FEB733F419BA}</a:tableStyleId>
              </a:tblPr>
              <a:tblGrid>
                <a:gridCol w="7276277">
                  <a:extLst>
                    <a:ext uri="{9D8B030D-6E8A-4147-A177-3AD203B41FA5}">
                      <a16:colId xmlns:a16="http://schemas.microsoft.com/office/drawing/2014/main" val="20000"/>
                    </a:ext>
                  </a:extLst>
                </a:gridCol>
                <a:gridCol w="791359">
                  <a:extLst>
                    <a:ext uri="{9D8B030D-6E8A-4147-A177-3AD203B41FA5}">
                      <a16:colId xmlns:a16="http://schemas.microsoft.com/office/drawing/2014/main" val="20001"/>
                    </a:ext>
                  </a:extLst>
                </a:gridCol>
                <a:gridCol w="974761">
                  <a:extLst>
                    <a:ext uri="{9D8B030D-6E8A-4147-A177-3AD203B41FA5}">
                      <a16:colId xmlns:a16="http://schemas.microsoft.com/office/drawing/2014/main" val="20002"/>
                    </a:ext>
                  </a:extLst>
                </a:gridCol>
              </a:tblGrid>
              <a:tr h="606975">
                <a:tc>
                  <a:txBody>
                    <a:bodyPr/>
                    <a:lstStyle/>
                    <a:p>
                      <a:r>
                        <a:rPr lang="en-US" sz="1600" baseline="0" dirty="0"/>
                        <a:t>Project Milestones</a:t>
                      </a:r>
                      <a:endParaRPr lang="en-US" sz="1600" b="0" baseline="0" dirty="0">
                        <a:solidFill>
                          <a:schemeClr val="tx2"/>
                        </a:solidFill>
                      </a:endParaRPr>
                    </a:p>
                  </a:txBody>
                  <a:tcPr marL="68580" marR="68580" marT="34290" marB="34290"/>
                </a:tc>
                <a:tc>
                  <a:txBody>
                    <a:bodyPr/>
                    <a:lstStyle/>
                    <a:p>
                      <a:r>
                        <a:rPr lang="en-US" sz="800" dirty="0"/>
                        <a:t>Percent Complete</a:t>
                      </a:r>
                    </a:p>
                  </a:txBody>
                  <a:tcPr marL="68580" marR="68580" marT="34290" marB="34290"/>
                </a:tc>
                <a:tc>
                  <a:txBody>
                    <a:bodyPr/>
                    <a:lstStyle/>
                    <a:p>
                      <a:r>
                        <a:rPr lang="en-US" sz="800" dirty="0"/>
                        <a:t>Date Complete</a:t>
                      </a:r>
                    </a:p>
                  </a:txBody>
                  <a:tcPr marL="68580" marR="68580" marT="34290" marB="34290"/>
                </a:tc>
                <a:extLst>
                  <a:ext uri="{0D108BD9-81ED-4DB2-BD59-A6C34878D82A}">
                    <a16:rowId xmlns:a16="http://schemas.microsoft.com/office/drawing/2014/main" val="10000"/>
                  </a:ext>
                </a:extLst>
              </a:tr>
              <a:tr h="491067">
                <a:tc>
                  <a:txBody>
                    <a:bodyPr/>
                    <a:lstStyle/>
                    <a:p>
                      <a:r>
                        <a:rPr lang="en-US" sz="1200" baseline="0" dirty="0">
                          <a:effectLst/>
                        </a:rPr>
                        <a:t>No Milestones in FY19</a:t>
                      </a:r>
                    </a:p>
                  </a:txBody>
                  <a:tcPr marL="68580" marR="68580" marT="34290" marB="34290"/>
                </a:tc>
                <a:tc>
                  <a:txBody>
                    <a:bodyPr/>
                    <a:lstStyle/>
                    <a:p>
                      <a:endParaRPr lang="en-US" sz="900" dirty="0"/>
                    </a:p>
                  </a:txBody>
                  <a:tcPr marL="68580" marR="68580" marT="34290" marB="34290"/>
                </a:tc>
                <a:tc>
                  <a:txBody>
                    <a:bodyPr/>
                    <a:lstStyle/>
                    <a:p>
                      <a:endParaRPr lang="en-US" sz="900" dirty="0"/>
                    </a:p>
                  </a:txBody>
                  <a:tcPr marL="68580" marR="68580" marT="34290" marB="34290"/>
                </a:tc>
                <a:extLst>
                  <a:ext uri="{0D108BD9-81ED-4DB2-BD59-A6C34878D82A}">
                    <a16:rowId xmlns:a16="http://schemas.microsoft.com/office/drawing/2014/main" val="10001"/>
                  </a:ext>
                </a:extLst>
              </a:tr>
              <a:tr h="4402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aseline="0" dirty="0"/>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tc>
                  <a:txBody>
                    <a:bodyPr/>
                    <a:lstStyle/>
                    <a:p>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extLst>
                  <a:ext uri="{0D108BD9-81ED-4DB2-BD59-A6C34878D82A}">
                    <a16:rowId xmlns:a16="http://schemas.microsoft.com/office/drawing/2014/main" val="10002"/>
                  </a:ext>
                </a:extLst>
              </a:tr>
              <a:tr h="44026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baseline="0" dirty="0"/>
                    </a:p>
                  </a:txBody>
                  <a:tcPr marL="68580" marR="68580" marT="34290" marB="34290"/>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tc>
                <a:extLst>
                  <a:ext uri="{0D108BD9-81ED-4DB2-BD59-A6C34878D82A}">
                    <a16:rowId xmlns:a16="http://schemas.microsoft.com/office/drawing/2014/main" val="10003"/>
                  </a:ext>
                </a:extLst>
              </a:tr>
              <a:tr h="49106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aseline="0" dirty="0"/>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extLst>
                  <a:ext uri="{0D108BD9-81ED-4DB2-BD59-A6C34878D82A}">
                    <a16:rowId xmlns:a16="http://schemas.microsoft.com/office/drawing/2014/main" val="1581077941"/>
                  </a:ext>
                </a:extLst>
              </a:tr>
              <a:tr h="4064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aseline="0" dirty="0"/>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tc>
                  <a:txBody>
                    <a:bodyPr/>
                    <a:lstStyle/>
                    <a:p>
                      <a:pPr marL="0" algn="l" defTabSz="457200" rtl="0" eaLnBrk="1" latinLnBrk="0" hangingPunct="1"/>
                      <a:endParaRPr lang="en-US" sz="900" kern="1200" dirty="0">
                        <a:solidFill>
                          <a:schemeClr val="tx1"/>
                        </a:solidFill>
                        <a:latin typeface="+mn-lt"/>
                        <a:ea typeface="+mn-ea"/>
                        <a:cs typeface="+mn-cs"/>
                      </a:endParaRPr>
                    </a:p>
                  </a:txBody>
                  <a:tcPr marL="68580" marR="68580" marT="34290" marB="34290">
                    <a:solidFill>
                      <a:schemeClr val="bg1">
                        <a:lumMod val="75000"/>
                        <a:alpha val="20000"/>
                      </a:schemeClr>
                    </a:solidFill>
                  </a:tcPr>
                </a:tc>
                <a:extLst>
                  <a:ext uri="{0D108BD9-81ED-4DB2-BD59-A6C34878D82A}">
                    <a16:rowId xmlns:a16="http://schemas.microsoft.com/office/drawing/2014/main" val="1652428511"/>
                  </a:ext>
                </a:extLst>
              </a:tr>
            </a:tbl>
          </a:graphicData>
        </a:graphic>
      </p:graphicFrame>
      <p:sp>
        <p:nvSpPr>
          <p:cNvPr id="3" name="TextBox 2"/>
          <p:cNvSpPr txBox="1"/>
          <p:nvPr/>
        </p:nvSpPr>
        <p:spPr>
          <a:xfrm>
            <a:off x="5593843" y="1035558"/>
            <a:ext cx="2310298" cy="404622"/>
          </a:xfrm>
          <a:prstGeom prst="rect">
            <a:avLst/>
          </a:prstGeom>
        </p:spPr>
        <p:txBody>
          <a:bodyPr vert="horz" wrap="squar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spTree>
    <p:extLst>
      <p:ext uri="{BB962C8B-B14F-4D97-AF65-F5344CB8AC3E}">
        <p14:creationId xmlns:p14="http://schemas.microsoft.com/office/powerpoint/2010/main" val="25740090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6097" y="-37170"/>
            <a:ext cx="8737445" cy="666622"/>
          </a:xfrm>
        </p:spPr>
        <p:txBody>
          <a:bodyPr/>
          <a:lstStyle/>
          <a:p>
            <a:r>
              <a:rPr lang="en-US" sz="1800" dirty="0"/>
              <a:t>NREL Wind – 1.3.5.402 - Enabling Autonomous Wind Plants through Consensus Control</a:t>
            </a:r>
            <a:br>
              <a:rPr lang="en-US" sz="1500" dirty="0"/>
            </a:br>
            <a:r>
              <a:rPr lang="en-US" sz="2400" dirty="0">
                <a:solidFill>
                  <a:schemeClr val="bg1"/>
                </a:solidFill>
              </a:rPr>
              <a:t>FY19 Q4 Project </a:t>
            </a:r>
            <a:r>
              <a:rPr lang="en-US" sz="2400" dirty="0"/>
              <a:t>Milestone Status</a:t>
            </a:r>
          </a:p>
        </p:txBody>
      </p:sp>
      <p:sp>
        <p:nvSpPr>
          <p:cNvPr id="15" name="TextBox 14"/>
          <p:cNvSpPr txBox="1"/>
          <p:nvPr/>
        </p:nvSpPr>
        <p:spPr>
          <a:xfrm>
            <a:off x="2267262" y="2678555"/>
            <a:ext cx="685800" cy="685800"/>
          </a:xfrm>
          <a:prstGeom prst="rect">
            <a:avLst/>
          </a:prstGeom>
        </p:spPr>
        <p:txBody>
          <a:bodyPr vert="horz" wrap="non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sp>
        <p:nvSpPr>
          <p:cNvPr id="3" name="TextBox 2"/>
          <p:cNvSpPr txBox="1"/>
          <p:nvPr/>
        </p:nvSpPr>
        <p:spPr>
          <a:xfrm>
            <a:off x="5593843" y="1035558"/>
            <a:ext cx="2310298" cy="404622"/>
          </a:xfrm>
          <a:prstGeom prst="rect">
            <a:avLst/>
          </a:prstGeom>
        </p:spPr>
        <p:txBody>
          <a:bodyPr vert="horz" wrap="square" lIns="68580" tIns="34290" rIns="68580" bIns="34290" rtlCol="0">
            <a:normAutofit/>
          </a:bodyPr>
          <a:lstStyle/>
          <a:p>
            <a:pPr defTabSz="342900">
              <a:spcBef>
                <a:spcPct val="20000"/>
              </a:spcBef>
              <a:defRPr/>
            </a:pPr>
            <a:endParaRPr lang="en-US" sz="1742" b="1" dirty="0">
              <a:solidFill>
                <a:srgbClr val="FFFFFF"/>
              </a:solidFill>
              <a:latin typeface="Arial Narrow"/>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18214128"/>
              </p:ext>
            </p:extLst>
          </p:nvPr>
        </p:nvGraphicFramePr>
        <p:xfrm>
          <a:off x="176098" y="1035558"/>
          <a:ext cx="8856390" cy="5342940"/>
        </p:xfrm>
        <a:graphic>
          <a:graphicData uri="http://schemas.openxmlformats.org/drawingml/2006/table">
            <a:tbl>
              <a:tblPr firstRow="1" bandRow="1">
                <a:tableStyleId>{616DA210-FB5B-4158-B5E0-FEB733F419BA}</a:tableStyleId>
              </a:tblPr>
              <a:tblGrid>
                <a:gridCol w="8856390">
                  <a:extLst>
                    <a:ext uri="{9D8B030D-6E8A-4147-A177-3AD203B41FA5}">
                      <a16:colId xmlns:a16="http://schemas.microsoft.com/office/drawing/2014/main" val="20000"/>
                    </a:ext>
                  </a:extLst>
                </a:gridCol>
              </a:tblGrid>
              <a:tr h="3016176">
                <a:tc>
                  <a:txBody>
                    <a:bodyPr/>
                    <a:lstStyle/>
                    <a:p>
                      <a:r>
                        <a:rPr lang="en-US" sz="1200" dirty="0">
                          <a:solidFill>
                            <a:schemeClr val="tx1"/>
                          </a:solidFill>
                        </a:rPr>
                        <a:t>Work accomplished this</a:t>
                      </a:r>
                      <a:r>
                        <a:rPr lang="en-US" sz="1200" baseline="0" dirty="0">
                          <a:solidFill>
                            <a:schemeClr val="tx1"/>
                          </a:solidFill>
                        </a:rPr>
                        <a:t> quarter</a:t>
                      </a:r>
                      <a:r>
                        <a:rPr lang="en-US" sz="1200" dirty="0">
                          <a:solidFill>
                            <a:schemeClr val="tx1"/>
                          </a:solidFill>
                        </a:rPr>
                        <a:t>:</a:t>
                      </a:r>
                    </a:p>
                    <a:p>
                      <a:pPr marL="171450" indent="-171450">
                        <a:buFont typeface="Arial" panose="020B0604020202020204" pitchFamily="34" charset="0"/>
                        <a:buChar char="•"/>
                      </a:pPr>
                      <a:endParaRPr lang="en-US" sz="1200" b="0"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Public Outreach/Industry Engagement:</a:t>
                      </a:r>
                    </a:p>
                  </a:txBody>
                  <a:tcPr marL="68580" marR="68580" marT="34290" marB="34290"/>
                </a:tc>
                <a:extLst>
                  <a:ext uri="{0D108BD9-81ED-4DB2-BD59-A6C34878D82A}">
                    <a16:rowId xmlns:a16="http://schemas.microsoft.com/office/drawing/2014/main" val="10000"/>
                  </a:ext>
                </a:extLst>
              </a:tr>
              <a:tr h="2326764">
                <a:tc>
                  <a:txBody>
                    <a:bodyPr/>
                    <a:lstStyle/>
                    <a:p>
                      <a:r>
                        <a:rPr lang="en-US" sz="1200" b="1" dirty="0">
                          <a:solidFill>
                            <a:schemeClr val="tx1"/>
                          </a:solidFill>
                        </a:rPr>
                        <a:t>90</a:t>
                      </a:r>
                      <a:r>
                        <a:rPr lang="en-US" sz="1200" b="1" baseline="0" dirty="0">
                          <a:solidFill>
                            <a:schemeClr val="tx1"/>
                          </a:solidFill>
                        </a:rPr>
                        <a:t>-Day Outlook:</a:t>
                      </a:r>
                      <a:endParaRPr lang="en-US" sz="1200" b="0" baseline="0" dirty="0">
                        <a:solidFill>
                          <a:schemeClr val="tx1"/>
                        </a:solidFill>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NREL will complete baseline collection of data from multiple sites by 12/31/2019.</a:t>
                      </a:r>
                      <a:r>
                        <a:rPr lang="en-US" sz="1200" dirty="0">
                          <a:effectLst/>
                        </a:rPr>
                        <a:t> </a:t>
                      </a:r>
                    </a:p>
                    <a:p>
                      <a:pPr marL="171450" indent="-171450">
                        <a:buFont typeface="Arial" panose="020B0604020202020204" pitchFamily="34" charset="0"/>
                        <a:buChar char="•"/>
                      </a:pPr>
                      <a:r>
                        <a:rPr lang="en-US" sz="1200" dirty="0">
                          <a:effectLst/>
                        </a:rPr>
                        <a:t>This data will be uploaded to internal databases that will allow for easy analysis with respect to the collective consensus control software as well as comparison between the wind farms.</a:t>
                      </a:r>
                    </a:p>
                    <a:p>
                      <a:pPr marL="171450" indent="-171450">
                        <a:buFont typeface="Arial" panose="020B0604020202020204" pitchFamily="34" charset="0"/>
                        <a:buChar cha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rPr>
                        <a:t>Upcoming 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baseline="0" dirty="0">
                          <a:solidFill>
                            <a:schemeClr val="tx1"/>
                          </a:solidFill>
                        </a:rPr>
                        <a:t>NREL will begin writing a report for RES on the performance of collective consensus control at their different wind farms.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baseline="0" dirty="0">
                        <a:solidFill>
                          <a:schemeClr val="tx1"/>
                        </a:solidFill>
                      </a:endParaRPr>
                    </a:p>
                  </a:txBody>
                  <a:tcPr marL="68580" marR="68580" marT="34290" marB="34290">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0410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1.3.6.401 - Systems Engineering &amp; Optimization</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60069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1.3.6.401 - Systems Engineering &amp; Optimization</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1202829364"/>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$1,135,162 (Carryover: $355,162, 2019 Budget Authority: $780,000)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Garrett Barter</a:t>
                      </a:r>
                    </a:p>
                    <a:p>
                      <a:r>
                        <a:rPr lang="en-US" sz="1200" dirty="0">
                          <a:solidFill>
                            <a:schemeClr val="tx1"/>
                          </a:solidFill>
                          <a:hlinkClick r:id="rId3"/>
                        </a:rPr>
                        <a:t>garrett.barter@nrel.gov</a:t>
                      </a:r>
                      <a:r>
                        <a:rPr lang="en-US" sz="1200" dirty="0">
                          <a:solidFill>
                            <a:schemeClr val="tx1"/>
                          </a:solidFill>
                        </a:rPr>
                        <a:t> </a:t>
                      </a:r>
                      <a:endParaRPr lang="en-US" sz="1200" baseline="0" dirty="0">
                        <a:solidFill>
                          <a:schemeClr val="tx1"/>
                        </a:solidFill>
                      </a:endParaRPr>
                    </a:p>
                    <a:p>
                      <a:r>
                        <a:rPr lang="en-US" sz="1200" dirty="0">
                          <a:solidFill>
                            <a:schemeClr val="tx1"/>
                          </a:solidFill>
                        </a:rPr>
                        <a:t>303-384-7102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solidFill>
                            <a:schemeClr val="tx1"/>
                          </a:solidFill>
                        </a:rPr>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r>
                        <a:rPr lang="en-US" sz="1200" baseline="0" dirty="0">
                          <a:solidFill>
                            <a:schemeClr val="tx1"/>
                          </a:solidFill>
                        </a:rPr>
                        <a: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solidFill>
                            <a:schemeClr val="tx1"/>
                          </a:solidFill>
                        </a:rPr>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Garrett Barter</a:t>
                      </a:r>
                    </a:p>
                    <a:p>
                      <a:r>
                        <a:rPr lang="en-US" sz="1200" dirty="0">
                          <a:solidFill>
                            <a:schemeClr val="tx1"/>
                          </a:solidFill>
                        </a:rPr>
                        <a:t>Jennifer King</a:t>
                      </a:r>
                    </a:p>
                    <a:p>
                      <a:r>
                        <a:rPr lang="en-US" sz="1200" dirty="0">
                          <a:solidFill>
                            <a:schemeClr val="tx1"/>
                          </a:solidFill>
                        </a:rPr>
                        <a:t>Ryan King</a:t>
                      </a:r>
                    </a:p>
                    <a:p>
                      <a:r>
                        <a:rPr lang="en-US" sz="1200" dirty="0">
                          <a:solidFill>
                            <a:schemeClr val="tx1"/>
                          </a:solidFill>
                        </a:rPr>
                        <a:t>Pietro Bortolotti</a:t>
                      </a:r>
                    </a:p>
                    <a:p>
                      <a:r>
                        <a:rPr lang="en-US" sz="1200" dirty="0">
                          <a:solidFill>
                            <a:schemeClr val="tx1"/>
                          </a:solidFill>
                        </a:rPr>
                        <a:t>Peter Graf</a:t>
                      </a:r>
                    </a:p>
                    <a:p>
                      <a:r>
                        <a:rPr lang="en-US" sz="1200" dirty="0">
                          <a:solidFill>
                            <a:schemeClr val="tx1"/>
                          </a:solidFill>
                        </a:rPr>
                        <a:t>Evan Gaertner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057376273"/>
              </p:ext>
            </p:extLst>
          </p:nvPr>
        </p:nvGraphicFramePr>
        <p:xfrm>
          <a:off x="32475" y="101774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Project</a:t>
                      </a:r>
                      <a:r>
                        <a:rPr lang="en-US" sz="800" dirty="0">
                          <a:effectLst>
                            <a:outerShdw blurRad="38100" dist="38100" dir="2700000" algn="tl">
                              <a:srgbClr val="000000">
                                <a:alpha val="43137"/>
                              </a:srgbClr>
                            </a:outerShdw>
                          </a:effectLst>
                        </a:rPr>
                        <a:t> </a:t>
                      </a:r>
                      <a:r>
                        <a:rPr lang="en-US" sz="800" dirty="0"/>
                        <a:t> Summary</a:t>
                      </a:r>
                      <a:endParaRPr lang="en-US" sz="800" b="1" dirty="0"/>
                    </a:p>
                  </a:txBody>
                  <a:tcPr/>
                </a:tc>
                <a:extLst>
                  <a:ext uri="{0D108BD9-81ED-4DB2-BD59-A6C34878D82A}">
                    <a16:rowId xmlns:a16="http://schemas.microsoft.com/office/drawing/2014/main" val="10000"/>
                  </a:ext>
                </a:extLst>
              </a:tr>
              <a:tr h="2059971">
                <a:tc>
                  <a:txBody>
                    <a:bodyPr/>
                    <a:lstStyle/>
                    <a:p>
                      <a:r>
                        <a:rPr lang="en-US" sz="1200" kern="1200" dirty="0">
                          <a:solidFill>
                            <a:schemeClr val="dk1"/>
                          </a:solidFill>
                          <a:effectLst/>
                          <a:latin typeface="+mn-lt"/>
                          <a:ea typeface="+mn-ea"/>
                          <a:cs typeface="+mn-cs"/>
                        </a:rPr>
                        <a:t>The SEO initiative develops an analysis platform and research capability to capture important system interactions to achieve a better understanding of how to improve system-level performance and achieve system-level cost reductions.  The effort incorporates advances in computational algorithms, simulation methods, physics-based improvements, cost and performance modules to assess new technology opportunities and advance the state-of-the-art and best practices in multi-disciplinary design, analysis and optimization (MDAO) for wind energy applications.</a:t>
                      </a:r>
                    </a:p>
                    <a:p>
                      <a:endParaRPr lang="en-US" sz="8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54226730"/>
              </p:ext>
            </p:extLst>
          </p:nvPr>
        </p:nvGraphicFramePr>
        <p:xfrm>
          <a:off x="32475" y="357044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t>Project Objective &amp; Impact</a:t>
                      </a:r>
                      <a:endParaRPr lang="en-US" sz="10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a:spcBef>
                          <a:spcPts val="0"/>
                        </a:spcBef>
                        <a:spcAft>
                          <a:spcPts val="600"/>
                        </a:spcAft>
                      </a:pPr>
                      <a:r>
                        <a:rPr lang="en-US" sz="1200" dirty="0">
                          <a:solidFill>
                            <a:srgbClr val="262626"/>
                          </a:solidFill>
                          <a:effectLst/>
                          <a:latin typeface="Arial" panose="020B0604020202020204" pitchFamily="34" charset="0"/>
                          <a:ea typeface="Calibri" panose="020F0502020204030204" pitchFamily="34" charset="0"/>
                          <a:cs typeface="Arial" panose="020B0604020202020204" pitchFamily="34" charset="0"/>
                        </a:rPr>
                        <a:t>The objectives of SEO include:</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169863" marR="0" lvl="0" indent="-169863">
                        <a:spcBef>
                          <a:spcPts val="0"/>
                        </a:spcBef>
                        <a:spcAft>
                          <a:spcPts val="0"/>
                        </a:spcAft>
                        <a:buFont typeface="Symbol" panose="05050102010706020507" pitchFamily="18" charset="2"/>
                        <a:buChar char=""/>
                      </a:pPr>
                      <a:r>
                        <a:rPr lang="en-US" sz="1200" dirty="0">
                          <a:solidFill>
                            <a:srgbClr val="262626"/>
                          </a:solidFill>
                          <a:effectLst/>
                          <a:latin typeface="Arial" panose="020B0604020202020204" pitchFamily="34" charset="0"/>
                          <a:ea typeface="Calibri" panose="020F0502020204030204" pitchFamily="34" charset="0"/>
                          <a:cs typeface="Arial" panose="020B0604020202020204" pitchFamily="34" charset="0"/>
                        </a:rPr>
                        <a:t>Advance the state-of-the-art in MDAO for wind energy applications in terms of enabling wind turbine and plant design that 1) incorporates increased system scope to investigate trade-offs in a variety of aspects of system design and operation, 2) incorporates models of increased fidelity to allow more realistic and accurate representation of the system in the upfront optimization process, and 3) incorporates more sophisticated workflows (i.e., multi-level, multi-fidelity optimization under uncertainty) for more efficient and robust system design.</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169863" marR="0" lvl="0" indent="-169863">
                        <a:spcBef>
                          <a:spcPts val="0"/>
                        </a:spcBef>
                        <a:spcAft>
                          <a:spcPts val="0"/>
                        </a:spcAft>
                        <a:buFont typeface="Symbol" panose="05050102010706020507" pitchFamily="18" charset="2"/>
                        <a:buChar char=""/>
                      </a:pPr>
                      <a:r>
                        <a:rPr lang="en-US" sz="1200" dirty="0">
                          <a:solidFill>
                            <a:srgbClr val="262626"/>
                          </a:solidFill>
                          <a:effectLst/>
                          <a:latin typeface="Arial" panose="020B0604020202020204" pitchFamily="34" charset="0"/>
                          <a:ea typeface="Calibri" panose="020F0502020204030204" pitchFamily="34" charset="0"/>
                          <a:cs typeface="Arial" panose="020B0604020202020204" pitchFamily="34" charset="0"/>
                        </a:rPr>
                        <a:t>Demonstrate the value of MDAO for improving overall wind turbine and plant performance and cost through a series of case studies.</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169863" marR="0" lvl="0" indent="-169863">
                        <a:spcBef>
                          <a:spcPts val="0"/>
                        </a:spcBef>
                        <a:spcAft>
                          <a:spcPts val="600"/>
                        </a:spcAft>
                        <a:buFont typeface="Symbol" panose="05050102010706020507" pitchFamily="18" charset="2"/>
                        <a:buChar char=""/>
                      </a:pPr>
                      <a:r>
                        <a:rPr lang="en-US" sz="1200" dirty="0">
                          <a:solidFill>
                            <a:srgbClr val="262626"/>
                          </a:solidFill>
                          <a:effectLst/>
                          <a:latin typeface="Arial" panose="020B0604020202020204" pitchFamily="34" charset="0"/>
                          <a:ea typeface="Calibri" panose="020F0502020204030204" pitchFamily="34" charset="0"/>
                          <a:cs typeface="Arial" panose="020B0604020202020204" pitchFamily="34" charset="0"/>
                        </a:rPr>
                        <a:t>Promote adoption of MDAO and related techniques by industry through demonstration of value and publication of best practices.</a:t>
                      </a: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u="none"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5697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1.3.6.401 - Systems Engineering &amp; Optimization</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3665753848"/>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51000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- 1.3.6.401 - Systems Engineering &amp; Optimization</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(FY19 Budget Authority: $780,000;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$355,162)</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a:p>
            <a:pPr marL="0" lvl="0" indent="0">
              <a:buNone/>
            </a:pPr>
            <a:r>
              <a:rPr lang="en-US" sz="1400" dirty="0"/>
              <a:t>BYU subcontract with Prof. Andrew Ning</a:t>
            </a:r>
          </a:p>
          <a:p>
            <a:pPr marL="0" lvl="0" indent="0">
              <a:buNone/>
            </a:pPr>
            <a:r>
              <a:rPr lang="en-US" sz="1400" dirty="0"/>
              <a:t>CU subcontract with Prof. Peter Hamlington</a:t>
            </a:r>
          </a:p>
        </p:txBody>
      </p:sp>
      <p:graphicFrame>
        <p:nvGraphicFramePr>
          <p:cNvPr id="6" name="Chart 5">
            <a:extLst>
              <a:ext uri="{FF2B5EF4-FFF2-40B4-BE49-F238E27FC236}">
                <a16:creationId xmlns:a16="http://schemas.microsoft.com/office/drawing/2014/main" id="{00000000-0008-0000-0600-000011000000}"/>
              </a:ext>
            </a:extLst>
          </p:cNvPr>
          <p:cNvGraphicFramePr>
            <a:graphicFrameLocks/>
          </p:cNvGraphicFramePr>
          <p:nvPr>
            <p:extLst>
              <p:ext uri="{D42A27DB-BD31-4B8C-83A1-F6EECF244321}">
                <p14:modId xmlns:p14="http://schemas.microsoft.com/office/powerpoint/2010/main" val="3687767011"/>
              </p:ext>
            </p:extLst>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24921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1.3.6.401 - Systems Engineering &amp; Optimization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47915420"/>
              </p:ext>
            </p:extLst>
          </p:nvPr>
        </p:nvGraphicFramePr>
        <p:xfrm>
          <a:off x="82061" y="1031494"/>
          <a:ext cx="9028527" cy="281914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764729">
                  <a:extLst>
                    <a:ext uri="{9D8B030D-6E8A-4147-A177-3AD203B41FA5}">
                      <a16:colId xmlns:a16="http://schemas.microsoft.com/office/drawing/2014/main" val="20001"/>
                    </a:ext>
                  </a:extLst>
                </a:gridCol>
                <a:gridCol w="998683">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a:t>Percent Complete</a:t>
                      </a:r>
                      <a:endParaRPr lang="en-US" sz="1000" dirty="0"/>
                    </a:p>
                  </a:txBody>
                  <a:tcPr/>
                </a:tc>
                <a:tc>
                  <a:txBody>
                    <a:bodyPr/>
                    <a:lstStyle/>
                    <a:p>
                      <a:r>
                        <a:rPr lang="en-US" sz="1000"/>
                        <a:t>Date Complete</a:t>
                      </a:r>
                      <a:endParaRPr lang="en-US" sz="1000" dirty="0"/>
                    </a:p>
                  </a:txBody>
                  <a:tcPr/>
                </a:tc>
                <a:extLst>
                  <a:ext uri="{0D108BD9-81ED-4DB2-BD59-A6C34878D82A}">
                    <a16:rowId xmlns:a16="http://schemas.microsoft.com/office/drawing/2014/main" val="10000"/>
                  </a:ext>
                </a:extLst>
              </a:tr>
              <a:tr h="295084">
                <a:tc>
                  <a:txBody>
                    <a:bodyPr/>
                    <a:lstStyle/>
                    <a:p>
                      <a:r>
                        <a:rPr lang="en-US" sz="1200"/>
                        <a:t>WETO.1.3.6.401, FY19 Q1: Complete and submit conference papers for AIAA SciTech 2019 on the IEA Wind Task 37 wind plant layout optimization case study and the application of statistical methods to turbulent inflow modeling for wind turbine loads analysis. </a:t>
                      </a:r>
                      <a:r>
                        <a:rPr lang="en-US" sz="1200" baseline="0">
                          <a:effectLst/>
                        </a:rPr>
                        <a:t>(Quarterly Progress Measure (Regular))</a:t>
                      </a:r>
                      <a:endParaRPr lang="en-US" sz="1200" baseline="0" dirty="0">
                        <a:effectLst/>
                      </a:endParaRPr>
                    </a:p>
                  </a:txBody>
                  <a:tcPr/>
                </a:tc>
                <a:tc>
                  <a:txBody>
                    <a:bodyPr/>
                    <a:lstStyle/>
                    <a:p>
                      <a:r>
                        <a:rPr lang="en-US" sz="1200"/>
                        <a:t>100%</a:t>
                      </a:r>
                      <a:endParaRPr lang="en-US" sz="1200" dirty="0"/>
                    </a:p>
                  </a:txBody>
                  <a:tcPr/>
                </a:tc>
                <a:tc>
                  <a:txBody>
                    <a:bodyPr/>
                    <a:lstStyle/>
                    <a:p>
                      <a:r>
                        <a:rPr lang="en-US" sz="1200" dirty="0"/>
                        <a:t>12/31/2018</a:t>
                      </a:r>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WETO.1.3.6.401, FY19 </a:t>
                      </a:r>
                      <a:r>
                        <a:rPr lang="en-US" sz="1200" strike="sngStrike" dirty="0"/>
                        <a:t>Q3</a:t>
                      </a:r>
                      <a:r>
                        <a:rPr lang="en-US" sz="1200" dirty="0"/>
                        <a:t> Q2: Demonstrate ability to simulate effects of mild terrain with attached flows on intra-plant flow fields and examine impact on array losses and overall plant energy production. (Quarterly Progress Measure (Regular))</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3/31/2019</a:t>
                      </a: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WETO.1.3.6.401, FY19 </a:t>
                      </a:r>
                      <a:r>
                        <a:rPr lang="en-US" sz="1200" strike="sngStrike" dirty="0"/>
                        <a:t>Q2</a:t>
                      </a:r>
                      <a:r>
                        <a:rPr lang="en-US" sz="1200" dirty="0"/>
                        <a:t> Q3: Complete study on aero-structural optimization of a wind turbine rotor that incorporates extreme loads estimation from aeroelastic simulations using advanced statistical techniques such as importance sampling. </a:t>
                      </a:r>
                      <a:r>
                        <a:rPr lang="en-US" sz="1200" baseline="0" dirty="0"/>
                        <a:t>(Quarterly Progress Measure (Regular))</a:t>
                      </a:r>
                    </a:p>
                  </a:txBody>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tc>
                <a:tc>
                  <a:txBody>
                    <a:bodyPr/>
                    <a:lstStyle/>
                    <a:p>
                      <a:pPr marL="0" algn="l" defTabSz="457200" rtl="0" eaLnBrk="1" latinLnBrk="0" hangingPunct="1"/>
                      <a:r>
                        <a:rPr lang="en-US" sz="1200" kern="1200" dirty="0">
                          <a:solidFill>
                            <a:schemeClr val="tx1"/>
                          </a:solidFill>
                          <a:latin typeface="+mn-lt"/>
                          <a:ea typeface="+mn-ea"/>
                          <a:cs typeface="+mn-cs"/>
                        </a:rPr>
                        <a:t>6/27/2019</a:t>
                      </a: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a:t>WETO.1.3.6.401, FY19 Q4: Complete study incorporating the impacts of wake steering on turbine loads into an optimization study of wind plant yaw control optimization. (Annual Milestone (Regular))</a:t>
                      </a:r>
                      <a:endParaRPr lang="en-US" sz="1200" baseline="0" dirty="0"/>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9/30/2019</a:t>
                      </a: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886042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1.3.6.401 - Systems Engineering &amp; Optimization</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3860928640"/>
              </p:ext>
            </p:extLst>
          </p:nvPr>
        </p:nvGraphicFramePr>
        <p:xfrm>
          <a:off x="82062" y="1059606"/>
          <a:ext cx="9061938" cy="5029200"/>
        </p:xfrm>
        <a:graphic>
          <a:graphicData uri="http://schemas.openxmlformats.org/drawingml/2006/table">
            <a:tbl>
              <a:tblPr firstRow="1" bandRow="1">
                <a:tableStyleId>{616DA210-FB5B-4158-B5E0-FEB733F419BA}</a:tableStyleId>
              </a:tblPr>
              <a:tblGrid>
                <a:gridCol w="9061938">
                  <a:extLst>
                    <a:ext uri="{9D8B030D-6E8A-4147-A177-3AD203B41FA5}">
                      <a16:colId xmlns:a16="http://schemas.microsoft.com/office/drawing/2014/main" val="20000"/>
                    </a:ext>
                  </a:extLst>
                </a:gridCol>
              </a:tblGrid>
              <a:tr h="1578104">
                <a:tc>
                  <a:txBody>
                    <a:bodyPr/>
                    <a:lstStyle/>
                    <a:p>
                      <a:pPr marL="0" indent="0">
                        <a:buFont typeface="Arial" panose="020B0604020202020204" pitchFamily="34" charset="0"/>
                        <a:buNone/>
                      </a:pPr>
                      <a:r>
                        <a:rPr lang="en-US" sz="1200" dirty="0">
                          <a:solidFill>
                            <a:schemeClr val="tx1"/>
                          </a:solidFill>
                        </a:rPr>
                        <a:t>Work accomplished this</a:t>
                      </a:r>
                      <a:r>
                        <a:rPr lang="en-US" sz="1200" baseline="0" dirty="0">
                          <a:solidFill>
                            <a:schemeClr val="tx1"/>
                          </a:solidFill>
                        </a:rPr>
                        <a:t> quarter</a:t>
                      </a:r>
                      <a:r>
                        <a:rPr lang="en-US" sz="1200" dirty="0">
                          <a:solidFill>
                            <a:schemeClr val="tx1"/>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Completed study to include additional blade loads from partial waking as a constraint in wind plant layout optimization, led by BYU for Q4 milestone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Completed NAWEA </a:t>
                      </a:r>
                      <a:r>
                        <a:rPr lang="en-US" sz="1200" b="0" kern="1200" dirty="0" err="1">
                          <a:solidFill>
                            <a:schemeClr val="tx1"/>
                          </a:solidFill>
                          <a:latin typeface="+mn-lt"/>
                          <a:ea typeface="+mn-ea"/>
                          <a:cs typeface="+mn-cs"/>
                        </a:rPr>
                        <a:t>WindTech</a:t>
                      </a:r>
                      <a:r>
                        <a:rPr lang="en-US" sz="1200" b="0" kern="1200" dirty="0">
                          <a:solidFill>
                            <a:schemeClr val="tx1"/>
                          </a:solidFill>
                          <a:latin typeface="+mn-lt"/>
                          <a:ea typeface="+mn-ea"/>
                          <a:cs typeface="+mn-cs"/>
                        </a:rPr>
                        <a:t> papers: 1) Layout optimization in complex terrain, 2) Loads-aware layout optimization (same as Q4 milestone), and 3) Third paper on usage of a common ontology for blade systems engineering was withdrawn and will be submitted later for TORQUE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Significantly simplified WISDEM install process to “</a:t>
                      </a:r>
                      <a:r>
                        <a:rPr lang="en-US" sz="1200" b="0" kern="1200" dirty="0" err="1">
                          <a:solidFill>
                            <a:schemeClr val="tx1"/>
                          </a:solidFill>
                          <a:latin typeface="+mn-lt"/>
                          <a:ea typeface="+mn-ea"/>
                          <a:cs typeface="+mn-cs"/>
                        </a:rPr>
                        <a:t>conda</a:t>
                      </a:r>
                      <a:r>
                        <a:rPr lang="en-US" sz="1200" b="0" kern="1200" dirty="0">
                          <a:solidFill>
                            <a:schemeClr val="tx1"/>
                          </a:solidFill>
                          <a:latin typeface="+mn-lt"/>
                          <a:ea typeface="+mn-ea"/>
                          <a:cs typeface="+mn-cs"/>
                        </a:rPr>
                        <a:t> install </a:t>
                      </a:r>
                      <a:r>
                        <a:rPr lang="en-US" sz="1200" b="0" kern="1200" dirty="0" err="1">
                          <a:solidFill>
                            <a:schemeClr val="tx1"/>
                          </a:solidFill>
                          <a:latin typeface="+mn-lt"/>
                          <a:ea typeface="+mn-ea"/>
                          <a:cs typeface="+mn-cs"/>
                        </a:rPr>
                        <a:t>wisdem</a:t>
                      </a:r>
                      <a:r>
                        <a:rPr lang="en-US" sz="1200" b="0" kern="1200" dirty="0">
                          <a:solidFill>
                            <a:schemeClr val="tx1"/>
                          </a:solidFill>
                          <a:latin typeface="+mn-lt"/>
                          <a:ea typeface="+mn-ea"/>
                          <a:cs typeface="+mn-cs"/>
                        </a:rPr>
                        <a:t>” which will make collaboration with external industry and collaborators easier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chemeClr val="tx1"/>
                          </a:solidFill>
                          <a:latin typeface="+mn-lt"/>
                          <a:ea typeface="+mn-ea"/>
                          <a:cs typeface="+mn-cs"/>
                        </a:rPr>
                        <a:t>Finalized plans and presentations for Oct 2019 Systems Engineering Workshop hosted by CENER in Pamplona, Spain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mn-cs"/>
                        </a:rPr>
                        <a:t>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baseline="0" dirty="0">
                        <a:solidFill>
                          <a:schemeClr val="tx1"/>
                        </a:solidFill>
                        <a:latin typeface="+mn-lt"/>
                        <a:ea typeface="+mn-ea"/>
                        <a:cs typeface="+mn-cs"/>
                      </a:endParaRPr>
                    </a:p>
                  </a:txBody>
                  <a:tcPr/>
                </a:tc>
                <a:extLst>
                  <a:ext uri="{0D108BD9-81ED-4DB2-BD59-A6C34878D82A}">
                    <a16:rowId xmlns:a16="http://schemas.microsoft.com/office/drawing/2014/main" val="10000"/>
                  </a:ext>
                </a:extLst>
              </a:tr>
              <a:tr h="1980824">
                <a:tc>
                  <a:txBody>
                    <a:bodyPr/>
                    <a:lstStyle/>
                    <a:p>
                      <a:pPr marL="0" indent="0">
                        <a:buFont typeface="Arial" panose="020B0604020202020204" pitchFamily="34" charset="0"/>
                        <a:buNone/>
                      </a:pPr>
                      <a:r>
                        <a:rPr lang="en-US" sz="1200" b="1" dirty="0">
                          <a:solidFill>
                            <a:schemeClr val="tx1"/>
                          </a:solidFill>
                        </a:rPr>
                        <a:t>90</a:t>
                      </a:r>
                      <a:r>
                        <a:rPr lang="en-US" sz="1200" b="1" baseline="0" dirty="0">
                          <a:solidFill>
                            <a:schemeClr val="tx1"/>
                          </a:solidFill>
                        </a:rPr>
                        <a:t>-Day Outlook: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Attend the IEA Wind Task 37 Meeting and the 2019 Systems Engineering Workshop hosted by CENER in Pamplona, Spain.  Present work related to the 15MW Reference Turbine, a common ontology for blade systems engineering, and a tutorial for WISDEM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Present two papers at NAWEA WindTech: 1) Layout optimization in complex terrain, 2) Loads-aware layout optimization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Complete AIAA papers related to 1) usage of Importance Sampling to estimate extreme loads within a design loop 2) Multiple collaborative papers with Sandia on UQ methods applied to wind energy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Collaborate on the design of the 15MW Reference Wind Turbine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Submit multiple abstracts to the TORQUE conference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mn-cs"/>
                        </a:rPr>
                        <a:t>Upcoming Public Outreach/Industry Engagement: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rPr>
                        <a:t>Engage the awardees of the Lightweight Drivetrain FOA 1981 about using WISDEM to model the LCOE impacts of their designs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kern="1200" baseline="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1"/>
                  </a:ext>
                </a:extLst>
              </a:tr>
              <a:tr h="0">
                <a:tc>
                  <a:txBody>
                    <a:bodyPr/>
                    <a:lstStyle/>
                    <a:p>
                      <a:endParaRPr lang="en-US" sz="1200" b="1" dirty="0">
                        <a:solidFill>
                          <a:schemeClr val="tx1"/>
                        </a:solidFill>
                      </a:endParaRPr>
                    </a:p>
                  </a:txBody>
                  <a:tcPr>
                    <a:solidFill>
                      <a:schemeClr val="bg1">
                        <a:lumMod val="75000"/>
                        <a:alpha val="20000"/>
                      </a:schemeClr>
                    </a:solidFill>
                  </a:tcPr>
                </a:tc>
                <a:extLst>
                  <a:ext uri="{0D108BD9-81ED-4DB2-BD59-A6C34878D82A}">
                    <a16:rowId xmlns:a16="http://schemas.microsoft.com/office/drawing/2014/main" val="1803565257"/>
                  </a:ext>
                </a:extLst>
              </a:tr>
            </a:tbl>
          </a:graphicData>
        </a:graphic>
      </p:graphicFrame>
    </p:spTree>
    <p:extLst>
      <p:ext uri="{BB962C8B-B14F-4D97-AF65-F5344CB8AC3E}">
        <p14:creationId xmlns:p14="http://schemas.microsoft.com/office/powerpoint/2010/main" val="8787483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a:t>
            </a:r>
            <a:r>
              <a:rPr lang="fr-FR" sz="1800" dirty="0"/>
              <a:t>1.3.6.402 - Multi Physics Model Validation &amp; UQ</a:t>
            </a:r>
            <a:br>
              <a:rPr lang="en-US" sz="2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32020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a:t>
            </a:r>
            <a:r>
              <a:rPr lang="fr-FR" sz="1800" dirty="0"/>
              <a:t>1.3.6.402 - Multi Physics Model Validation &amp; UQ</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$607,938 (Carryover: $177,938, 2019 Budget Authority: $430,000)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Jason M. </a:t>
                      </a:r>
                      <a:r>
                        <a:rPr lang="en-US" sz="1200" kern="1200" dirty="0" err="1">
                          <a:solidFill>
                            <a:schemeClr val="dk1"/>
                          </a:solidFill>
                          <a:latin typeface="+mn-lt"/>
                          <a:ea typeface="+mn-ea"/>
                          <a:cs typeface="+mn-cs"/>
                        </a:rPr>
                        <a:t>Jonkman</a:t>
                      </a:r>
                      <a:endParaRPr lang="en-US" sz="1200" kern="1200" dirty="0">
                        <a:solidFill>
                          <a:schemeClr val="dk1"/>
                        </a:solidFill>
                        <a:latin typeface="+mn-lt"/>
                        <a:ea typeface="+mn-ea"/>
                        <a:cs typeface="+mn-cs"/>
                      </a:endParaRPr>
                    </a:p>
                    <a:p>
                      <a:r>
                        <a:rPr lang="en-US" sz="1200" dirty="0">
                          <a:hlinkClick r:id="rId3"/>
                        </a:rPr>
                        <a:t>Jason.Jonkman@nrel.gov</a:t>
                      </a:r>
                      <a:r>
                        <a:rPr lang="en-US" sz="1200" baseline="0"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303-384-7026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Mike Derby</a:t>
                      </a:r>
                    </a:p>
                    <a:p>
                      <a:r>
                        <a:rPr lang="en-US" sz="1200" dirty="0">
                          <a:hlinkClick r:id="rId4"/>
                        </a:rPr>
                        <a:t>Michael.Derby@ee.doe.gov</a:t>
                      </a:r>
                      <a:endParaRPr lang="en-US" sz="1200" dirty="0"/>
                    </a:p>
                    <a:p>
                      <a:r>
                        <a:rPr lang="en-US" sz="1200" kern="1200" dirty="0">
                          <a:solidFill>
                            <a:schemeClr val="dk1"/>
                          </a:solidFill>
                          <a:latin typeface="+mn-lt"/>
                          <a:ea typeface="+mn-ea"/>
                          <a:cs typeface="+mn-cs"/>
                        </a:rPr>
                        <a:t>202-586-6830</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Paula Doubrawa</a:t>
                      </a:r>
                    </a:p>
                    <a:p>
                      <a:r>
                        <a:rPr lang="en-US" sz="1200" dirty="0">
                          <a:solidFill>
                            <a:schemeClr val="accent6">
                              <a:lumMod val="75000"/>
                            </a:schemeClr>
                          </a:solidFill>
                          <a:hlinkClick r:id="rId5"/>
                        </a:rPr>
                        <a:t>Paula.Doubrawa@nrel.gov</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Amy Robertson</a:t>
                      </a:r>
                    </a:p>
                    <a:p>
                      <a:r>
                        <a:rPr lang="en-US" sz="1200" dirty="0">
                          <a:solidFill>
                            <a:schemeClr val="accent6">
                              <a:lumMod val="75000"/>
                            </a:schemeClr>
                          </a:solidFill>
                          <a:hlinkClick r:id="rId6"/>
                        </a:rPr>
                        <a:t>Amy.Robertson@nrel.gov</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Kelsey Shaler</a:t>
                      </a:r>
                    </a:p>
                    <a:p>
                      <a:r>
                        <a:rPr lang="en-US" sz="1200" dirty="0">
                          <a:solidFill>
                            <a:schemeClr val="accent6">
                              <a:lumMod val="75000"/>
                            </a:schemeClr>
                          </a:solidFill>
                          <a:hlinkClick r:id="rId7"/>
                        </a:rPr>
                        <a:t>Kelsey.Shaler@nrel.gov</a:t>
                      </a:r>
                      <a:endParaRPr lang="en-US" sz="1200" dirty="0">
                        <a:solidFill>
                          <a:schemeClr val="accent6">
                            <a:lumMod val="75000"/>
                          </a:schemeClr>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nvGraphicFramePr>
        <p:xfrm>
          <a:off x="32475" y="1050876"/>
          <a:ext cx="6096000" cy="255270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05997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u="none" kern="1200" dirty="0">
                          <a:solidFill>
                            <a:srgbClr val="50565C"/>
                          </a:solidFill>
                          <a:latin typeface="+mn-lt"/>
                          <a:ea typeface="+mn-ea"/>
                          <a:cs typeface="+mn-cs"/>
                        </a:rPr>
                        <a:t>Enable the development of advanced wind-plant technology by leveraging knowledge, data, and HFM results from the broader A2e initiative to verify, validate, and improve physics-based engineering tools at both the turbine and plant levels.</a:t>
                      </a:r>
                    </a:p>
                    <a:p>
                      <a:endParaRPr lang="en-US"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2475" y="3603576"/>
          <a:ext cx="6096000" cy="2992296"/>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u="none" dirty="0">
                          <a:solidFill>
                            <a:srgbClr val="50565C"/>
                          </a:solidFill>
                        </a:rPr>
                        <a:t>Systematically V&amp;V physics-based engineering tools by comparisons to HFM and experimental data to quantitively understand their applicability, accuracy, and uncertainties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u="none" dirty="0">
                          <a:solidFill>
                            <a:srgbClr val="50565C"/>
                          </a:solidFill>
                        </a:rPr>
                        <a:t>Improve the physics of engineering tools to expand the tools’ applicability where limitations hinder technology advancement</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u="none" dirty="0">
                          <a:solidFill>
                            <a:srgbClr val="50565C"/>
                          </a:solidFill>
                        </a:rPr>
                        <a:t>Engage in international V&amp;V collaboratives among research laboratories, academia, and industry to further advance engineering models.</a:t>
                      </a:r>
                      <a:endParaRPr lang="en-US" sz="1600" dirty="0">
                        <a:solidFill>
                          <a:srgbClr val="50565C"/>
                        </a:solidFill>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50565C"/>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7637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1.3.1.401 - A2e: Measurement, Testing, and Verification (WFIP Support)</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4011965873"/>
              </p:ext>
            </p:extLst>
          </p:nvPr>
        </p:nvGraphicFramePr>
        <p:xfrm>
          <a:off x="82062" y="1059605"/>
          <a:ext cx="8932791" cy="5426539"/>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a:t>
                      </a:r>
                    </a:p>
                    <a:p>
                      <a:r>
                        <a:rPr lang="en-US" sz="1200" b="0" i="1" baseline="0" dirty="0">
                          <a:solidFill>
                            <a:schemeClr val="accent6">
                              <a:lumMod val="75000"/>
                            </a:schemeClr>
                          </a:solidFill>
                        </a:rPr>
                        <a:t> </a:t>
                      </a:r>
                    </a:p>
                    <a:p>
                      <a:endParaRPr lang="en-US" sz="1200" b="0" i="1" baseline="0" dirty="0">
                        <a:solidFill>
                          <a:schemeClr val="accent6">
                            <a:lumMod val="75000"/>
                          </a:schemeClr>
                        </a:solidFill>
                      </a:endParaRPr>
                    </a:p>
                    <a:p>
                      <a:endParaRPr lang="en-US" sz="1200" b="0" i="1" baseline="0" dirty="0">
                        <a:solidFill>
                          <a:schemeClr val="accent6">
                            <a:lumMod val="75000"/>
                          </a:schemeClr>
                        </a:solidFill>
                      </a:endParaRPr>
                    </a:p>
                    <a:p>
                      <a:endParaRPr lang="en-US" sz="1200" b="0" i="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r>
                        <a:rPr lang="en-US" sz="1200" b="1" i="0" baseline="0" dirty="0">
                          <a:solidFill>
                            <a:schemeClr val="accent3">
                              <a:lumMod val="40000"/>
                              <a:lumOff val="60000"/>
                            </a:schemeClr>
                          </a:solidFill>
                        </a:rPr>
                        <a:t> </a:t>
                      </a:r>
                      <a:endParaRPr lang="en-US" sz="1200" b="0" i="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rPr>
                        <a:t> </a:t>
                      </a: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a:t>
                      </a:r>
                      <a:endParaRPr lang="en-US" sz="1200" b="1"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baseline="0" dirty="0">
                          <a:solidFill>
                            <a:schemeClr val="accent6">
                              <a:lumMod val="75000"/>
                            </a:schemeClr>
                          </a:solidFill>
                        </a:rPr>
                        <a:t>See 1.3.1.402 - WFIP II Extended Analysis </a:t>
                      </a:r>
                    </a:p>
                    <a:p>
                      <a:endParaRPr lang="en-US" sz="1200" b="0" baseline="0" dirty="0">
                        <a:solidFill>
                          <a:schemeClr val="accent6">
                            <a:lumMod val="75000"/>
                          </a:schemeClr>
                        </a:solidFill>
                      </a:endParaRPr>
                    </a:p>
                    <a:p>
                      <a:pPr lvl="1"/>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r>
                        <a:rPr lang="en-US" sz="1200" b="1" i="0" baseline="0" dirty="0">
                          <a:solidFill>
                            <a:schemeClr val="accent3">
                              <a:lumMod val="40000"/>
                              <a:lumOff val="60000"/>
                            </a:schemeClr>
                          </a:solidFill>
                        </a:rPr>
                        <a:t> </a:t>
                      </a:r>
                      <a:endParaRPr lang="en-US" sz="1200" b="0" i="0" baseline="0" dirty="0">
                        <a:solidFill>
                          <a:schemeClr val="accent6">
                            <a:lumMod val="75000"/>
                          </a:schemeClr>
                        </a:solidFill>
                        <a:highlight>
                          <a:srgbClr val="FFFF00"/>
                        </a:highlight>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314165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a:t>
            </a:r>
            <a:r>
              <a:rPr lang="fr-FR" sz="1800" dirty="0"/>
              <a:t>1.3.6.402 - Multi Physics Model Validation &amp; UQ</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549283203"/>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rgbClr val="50565C"/>
                          </a:solidFill>
                          <a:latin typeface="+mn-lt"/>
                          <a:ea typeface="+mn-ea"/>
                          <a:cs typeface="+mn-cs"/>
                        </a:rPr>
                        <a:t>Project is 18% underspent.</a:t>
                      </a:r>
                    </a:p>
                    <a:p>
                      <a:pPr marL="0" algn="l" defTabSz="457200" rtl="0" eaLnBrk="1" latinLnBrk="0" hangingPunct="1"/>
                      <a:endParaRPr lang="en-US" sz="1400" b="0" kern="1200" dirty="0">
                        <a:solidFill>
                          <a:schemeClr val="tx1"/>
                        </a:solidFill>
                        <a:latin typeface="+mn-lt"/>
                        <a:ea typeface="+mn-ea"/>
                        <a:cs typeface="+mn-cs"/>
                      </a:endParaRPr>
                    </a:p>
                    <a:p>
                      <a:pPr marL="0" algn="l" defTabSz="457200" rtl="0" eaLnBrk="1" latinLnBrk="0" hangingPunct="1"/>
                      <a:r>
                        <a:rPr lang="en-US" sz="1400" b="0" kern="1200" dirty="0">
                          <a:solidFill>
                            <a:schemeClr val="tx1"/>
                          </a:solidFill>
                          <a:latin typeface="+mn-lt"/>
                          <a:ea typeface="+mn-ea"/>
                          <a:cs typeface="+mn-cs"/>
                        </a:rPr>
                        <a:t>Actual spending has been less than planned in Q3 and Q4 because (1) core staff were not available as planned and (2) the initiation of the DNV-GL JIP on “turbulence modeling” has been delayed.  Regarding (1), less time-critical work (not impacting milestones) has been postponed to, and resulted in more carryover into, FY 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a:t>
                      </a:r>
                      <a:r>
                        <a:rPr lang="en-US" sz="1200" kern="1200" dirty="0">
                          <a:solidFill>
                            <a:srgbClr val="7030A0"/>
                          </a:solidFill>
                          <a:latin typeface="+mn-lt"/>
                          <a:ea typeface="+mn-ea"/>
                          <a:cs typeface="+mn-cs"/>
                        </a:rPr>
                        <a:t>: (1) Lab – Project or Budget Planning; (2) Lab - External Project Partner</a:t>
                      </a:r>
                      <a:endParaRPr lang="en-US" sz="1200" kern="1200" dirty="0">
                        <a:solidFill>
                          <a:srgbClr val="FF0000"/>
                        </a:solidFill>
                        <a:latin typeface="+mn-lt"/>
                        <a:ea typeface="+mn-ea"/>
                        <a:cs typeface="+mn-cs"/>
                      </a:endParaRP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rgbClr val="50565C"/>
                          </a:solidFill>
                          <a:latin typeface="+mn-lt"/>
                          <a:ea typeface="+mn-ea"/>
                          <a:cs typeface="+mn-cs"/>
                        </a:rPr>
                        <a:t>Q4 milestone is delayed one quarter.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b="0" kern="1200" dirty="0">
                        <a:solidFill>
                          <a:srgbClr val="50565C"/>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0" kern="1200" dirty="0">
                          <a:solidFill>
                            <a:srgbClr val="50565C"/>
                          </a:solidFill>
                          <a:latin typeface="+mn-lt"/>
                          <a:ea typeface="+mn-ea"/>
                          <a:cs typeface="+mn-cs"/>
                        </a:rPr>
                        <a:t>The Q4 milestone is slightly delayed, commensurate with the underspending. All of the HFM and </a:t>
                      </a:r>
                      <a:r>
                        <a:rPr lang="en-US" sz="1400" b="0" kern="1200" dirty="0" err="1">
                          <a:solidFill>
                            <a:srgbClr val="50565C"/>
                          </a:solidFill>
                          <a:latin typeface="+mn-lt"/>
                          <a:ea typeface="+mn-ea"/>
                          <a:cs typeface="+mn-cs"/>
                        </a:rPr>
                        <a:t>FAST.Farm</a:t>
                      </a:r>
                      <a:r>
                        <a:rPr lang="en-US" sz="1400" b="0" kern="1200" dirty="0">
                          <a:solidFill>
                            <a:srgbClr val="50565C"/>
                          </a:solidFill>
                          <a:latin typeface="+mn-lt"/>
                          <a:ea typeface="+mn-ea"/>
                          <a:cs typeface="+mn-cs"/>
                        </a:rPr>
                        <a:t> simulations have been completed, the results have been processed and the journal manuscript has been initiated.  The journal manuscript will be completed soon and submitted by the end of October rather than September.</a:t>
                      </a:r>
                      <a:endParaRPr lang="en-US" sz="1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dirty="0"/>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Lab – Project or Budget Planning</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42704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a:t>
            </a:r>
            <a:r>
              <a:rPr lang="fr-FR" sz="1800" dirty="0"/>
              <a:t>1.3.6.402 - Multi Physics Model Validation &amp; UQ</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(FY19 Budget Authority: $430,000;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$177,938)</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a:t>
            </a:r>
          </a:p>
          <a:p>
            <a:r>
              <a:rPr lang="en-US" sz="1400" dirty="0">
                <a:solidFill>
                  <a:srgbClr val="50565C"/>
                </a:solidFill>
              </a:rPr>
              <a:t>N/A</a:t>
            </a:r>
          </a:p>
          <a:p>
            <a:pPr lvl="0"/>
            <a:endParaRPr lang="en-US" sz="1400" dirty="0">
              <a:solidFill>
                <a:srgbClr val="50565C"/>
              </a:solidFill>
            </a:endParaRPr>
          </a:p>
        </p:txBody>
      </p:sp>
      <p:graphicFrame>
        <p:nvGraphicFramePr>
          <p:cNvPr id="6" name="Chart 5">
            <a:extLst>
              <a:ext uri="{FF2B5EF4-FFF2-40B4-BE49-F238E27FC236}">
                <a16:creationId xmlns:a16="http://schemas.microsoft.com/office/drawing/2014/main" id="{00000000-0008-0000-0600-000012000000}"/>
              </a:ext>
            </a:extLst>
          </p:cNvPr>
          <p:cNvGraphicFramePr>
            <a:graphicFrameLocks/>
          </p:cNvGraphicFramePr>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48911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a:t>
            </a:r>
            <a:r>
              <a:rPr lang="fr-FR" sz="1800" dirty="0"/>
              <a:t>1.3.6.402 - Multi Physics Model Validation &amp; UQ</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nvGraphicFramePr>
        <p:xfrm>
          <a:off x="82061" y="1031494"/>
          <a:ext cx="9028527" cy="4282186"/>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81706">
                  <a:extLst>
                    <a:ext uri="{9D8B030D-6E8A-4147-A177-3AD203B41FA5}">
                      <a16:colId xmlns:a16="http://schemas.microsoft.com/office/drawing/2014/main" val="20001"/>
                    </a:ext>
                  </a:extLst>
                </a:gridCol>
                <a:gridCol w="881706">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WETO.1.3.6.402, Q1: Complete the sensitivity assessment of wind-turbine engineering-model predictions to identify the aerodynamic inputs with high variability/uncertainty that are most influential on loads and power and document the findings in an AIAA SciTech 2019 paper by December 31, 2018. </a:t>
                      </a:r>
                      <a:r>
                        <a:rPr lang="en-US" sz="1200" baseline="0" dirty="0"/>
                        <a:t>(Quarterly Progress Measure (Regular))</a:t>
                      </a:r>
                    </a:p>
                  </a:txBody>
                  <a:tcPr/>
                </a:tc>
                <a:tc>
                  <a:txBody>
                    <a:bodyPr/>
                    <a:lstStyle/>
                    <a:p>
                      <a:r>
                        <a:rPr lang="en-US" sz="1200" dirty="0"/>
                        <a:t>100%</a:t>
                      </a:r>
                    </a:p>
                  </a:txBody>
                  <a:tcPr/>
                </a:tc>
                <a:tc>
                  <a:txBody>
                    <a:bodyPr/>
                    <a:lstStyle/>
                    <a:p>
                      <a:r>
                        <a:rPr lang="en-US" sz="1200" dirty="0"/>
                        <a:t>12/14/18</a:t>
                      </a:r>
                    </a:p>
                  </a:txBody>
                  <a:tcPr/>
                </a:tc>
                <a:extLst>
                  <a:ext uri="{0D108BD9-81ED-4DB2-BD59-A6C34878D82A}">
                    <a16:rowId xmlns:a16="http://schemas.microsoft.com/office/drawing/2014/main" val="10001"/>
                  </a:ext>
                </a:extLst>
              </a:tr>
              <a:tr h="331449">
                <a:tc>
                  <a:txBody>
                    <a:bodyPr/>
                    <a:lstStyle/>
                    <a:p>
                      <a:r>
                        <a:rPr lang="en-US" sz="1200" dirty="0"/>
                        <a:t>WETO.1.3.6.402, Q2: Within the IEA Wind Task 29 Aerodynamics international V&amp;V collaborative, complete the first round of comparisons between </a:t>
                      </a:r>
                      <a:r>
                        <a:rPr lang="en-US" sz="1200" dirty="0" err="1"/>
                        <a:t>OpenFAST’s</a:t>
                      </a:r>
                      <a:r>
                        <a:rPr lang="en-US" sz="1200" dirty="0"/>
                        <a:t> predictions of wind turbine loads and power against other engineering-model solutions, HFM computations, and experimental data from the </a:t>
                      </a:r>
                      <a:r>
                        <a:rPr lang="en-US" sz="1200" dirty="0" err="1"/>
                        <a:t>DanAero</a:t>
                      </a:r>
                      <a:r>
                        <a:rPr lang="en-US" sz="1200" dirty="0"/>
                        <a:t> database and share the results at the Task 29 annual meeting by March 31, 2019. </a:t>
                      </a:r>
                      <a:r>
                        <a:rPr lang="en-US" sz="1200" baseline="0" dirty="0">
                          <a:effectLst/>
                        </a:rPr>
                        <a:t>(Quarterly Progress Measure (Regular))</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3/14/19</a:t>
                      </a: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WETO.1.3.6.402, Q3: Within the IEA Wind Task 31 </a:t>
                      </a:r>
                      <a:r>
                        <a:rPr lang="en-US" sz="1200" dirty="0" err="1"/>
                        <a:t>WakeBench</a:t>
                      </a:r>
                      <a:r>
                        <a:rPr lang="en-US" sz="1200" dirty="0"/>
                        <a:t> international V&amp;V collaborative, complete the validation of </a:t>
                      </a:r>
                      <a:r>
                        <a:rPr lang="en-US" sz="1200" dirty="0" err="1"/>
                        <a:t>FAST.Farm’s</a:t>
                      </a:r>
                      <a:r>
                        <a:rPr lang="en-US" sz="1200" dirty="0"/>
                        <a:t> predictions of wind turbine power, turbine loads, and wake deficits and meandering against other engineering-model solutions, HFM computations, and experimental data from </a:t>
                      </a:r>
                      <a:r>
                        <a:rPr lang="en-US" sz="1200" dirty="0" err="1"/>
                        <a:t>SWiFT</a:t>
                      </a:r>
                      <a:r>
                        <a:rPr lang="en-US" sz="1200" dirty="0"/>
                        <a:t> and share the results at the Task 31 annual meeting by June 30, 2019. </a:t>
                      </a:r>
                      <a:r>
                        <a:rPr lang="en-US" sz="1200" baseline="0" dirty="0"/>
                        <a:t>(Quarterly Progress Measure (Regular))</a:t>
                      </a:r>
                    </a:p>
                  </a:txBody>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tc>
                <a:tc>
                  <a:txBody>
                    <a:bodyPr/>
                    <a:lstStyle/>
                    <a:p>
                      <a:pPr marL="0" algn="l" defTabSz="457200" rtl="0" eaLnBrk="1" latinLnBrk="0" hangingPunct="1"/>
                      <a:r>
                        <a:rPr lang="en-US" sz="1200" kern="1200" dirty="0">
                          <a:solidFill>
                            <a:schemeClr val="tx1"/>
                          </a:solidFill>
                          <a:latin typeface="+mn-lt"/>
                          <a:ea typeface="+mn-ea"/>
                          <a:cs typeface="+mn-cs"/>
                        </a:rPr>
                        <a:t>5/21/19</a:t>
                      </a: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WETO.1.3.6.402, Q4: Complete the validation </a:t>
                      </a:r>
                      <a:r>
                        <a:rPr lang="en-US" sz="1200" dirty="0" err="1"/>
                        <a:t>FAST.Farm’s</a:t>
                      </a:r>
                      <a:r>
                        <a:rPr lang="en-US" sz="1200" dirty="0"/>
                        <a:t> predictions of wind turbine power and loads against HFM solutions and experimental data from the OWEZ offshore wind plant to quantify its applicability, accuracy, and uncertainty and document the development of </a:t>
                      </a:r>
                      <a:r>
                        <a:rPr lang="en-US" sz="1200" dirty="0" err="1"/>
                        <a:t>FAST.Farm</a:t>
                      </a:r>
                      <a:r>
                        <a:rPr lang="en-US" sz="1200" dirty="0"/>
                        <a:t> and validation results in a journal manuscript submitted by September 30, 2019. Journal publication of the final accepted manuscript is expected in FY 2020. (Annual Milestone (Regular))</a:t>
                      </a:r>
                      <a:endParaRPr lang="en-US" sz="1200" b="0" baseline="0" dirty="0"/>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90%</a:t>
                      </a: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Expected by 10/31/19</a:t>
                      </a: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2771015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a:t>
            </a:r>
            <a:r>
              <a:rPr lang="fr-FR" sz="1800" dirty="0"/>
              <a:t>1.3.6.402 - Multi Physics Model Validation &amp; UQ</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nvGraphicFramePr>
        <p:xfrm>
          <a:off x="82062" y="956088"/>
          <a:ext cx="8932791" cy="5577840"/>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quarter</a:t>
                      </a:r>
                      <a:r>
                        <a:rPr lang="en-US" sz="1200" dirty="0"/>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Submitted a merit-review application for a 4-year project starting in FY 2020 titled, “Integrated Systems Design and Analysis – Modeling and Validation for Offshore Wind (ISDA-OSW),” which merges extensions to this ISDA-MV project and the ISDA-OSW project (NREL PI: Amy Robertson) that are both ending in FY 2019 </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Developed the FY 2020 AOP for the new combined ISDA-OSW task.</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Within the IEA Wind Task 29 Phase IV (Aerodynamics) project focused on the three-way V&amp;V of rotor </a:t>
                      </a:r>
                      <a:r>
                        <a:rPr lang="en-US" sz="1200" b="0" i="0" kern="1200" baseline="0" dirty="0" err="1">
                          <a:solidFill>
                            <a:schemeClr val="tx1"/>
                          </a:solidFill>
                          <a:latin typeface="Calibri" panose="020F0502020204030204" pitchFamily="34" charset="0"/>
                          <a:ea typeface="+mn-ea"/>
                          <a:cs typeface="+mn-cs"/>
                        </a:rPr>
                        <a:t>aeroelastics</a:t>
                      </a:r>
                      <a:r>
                        <a:rPr lang="en-US" sz="1200" b="0" i="0" kern="1200" baseline="0" dirty="0">
                          <a:solidFill>
                            <a:schemeClr val="tx1"/>
                          </a:solidFill>
                          <a:latin typeface="Calibri" panose="020F0502020204030204" pitchFamily="34" charset="0"/>
                          <a:ea typeface="+mn-ea"/>
                          <a:cs typeface="+mn-cs"/>
                        </a:rPr>
                        <a:t> through </a:t>
                      </a:r>
                      <a:r>
                        <a:rPr lang="en-US" sz="1200" b="0" i="0" kern="1200" baseline="0" dirty="0" err="1">
                          <a:solidFill>
                            <a:schemeClr val="tx1"/>
                          </a:solidFill>
                          <a:latin typeface="Calibri" panose="020F0502020204030204" pitchFamily="34" charset="0"/>
                          <a:ea typeface="+mn-ea"/>
                          <a:cs typeface="+mn-cs"/>
                        </a:rPr>
                        <a:t>intercomparison</a:t>
                      </a:r>
                      <a:r>
                        <a:rPr lang="en-US" sz="1200" b="0" i="0" kern="1200" baseline="0" dirty="0">
                          <a:solidFill>
                            <a:schemeClr val="tx1"/>
                          </a:solidFill>
                          <a:latin typeface="Calibri" panose="020F0502020204030204" pitchFamily="34" charset="0"/>
                          <a:ea typeface="+mn-ea"/>
                          <a:cs typeface="+mn-cs"/>
                        </a:rPr>
                        <a:t> of HFM, engineering models, and data from the </a:t>
                      </a:r>
                      <a:r>
                        <a:rPr lang="en-US" sz="1200" b="0" i="0" kern="1200" baseline="0" dirty="0" err="1">
                          <a:solidFill>
                            <a:schemeClr val="tx1"/>
                          </a:solidFill>
                          <a:latin typeface="Calibri" panose="020F0502020204030204" pitchFamily="34" charset="0"/>
                          <a:ea typeface="+mn-ea"/>
                          <a:cs typeface="+mn-cs"/>
                        </a:rPr>
                        <a:t>DanAero</a:t>
                      </a:r>
                      <a:r>
                        <a:rPr lang="en-US" sz="1200" b="0" i="0" kern="1200" baseline="0" dirty="0">
                          <a:solidFill>
                            <a:schemeClr val="tx1"/>
                          </a:solidFill>
                          <a:latin typeface="Calibri" panose="020F0502020204030204" pitchFamily="34" charset="0"/>
                          <a:ea typeface="+mn-ea"/>
                          <a:cs typeface="+mn-cs"/>
                        </a:rPr>
                        <a:t> field experiment, improved the OpenFAST model to better match the turbine description and ran and submitted updated load-case simulation results for the first and second round of comparisons.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Within the IEA Wind Task 31 Phase III (</a:t>
                      </a:r>
                      <a:r>
                        <a:rPr lang="en-US" sz="1200" b="0" i="0" kern="1200" baseline="0" dirty="0" err="1">
                          <a:solidFill>
                            <a:schemeClr val="tx1"/>
                          </a:solidFill>
                          <a:latin typeface="Calibri" panose="020F0502020204030204" pitchFamily="34" charset="0"/>
                          <a:ea typeface="+mn-ea"/>
                          <a:cs typeface="+mn-cs"/>
                        </a:rPr>
                        <a:t>WakeBench</a:t>
                      </a:r>
                      <a:r>
                        <a:rPr lang="en-US" sz="1200" b="0" i="0" kern="1200" baseline="0" dirty="0">
                          <a:solidFill>
                            <a:schemeClr val="tx1"/>
                          </a:solidFill>
                          <a:latin typeface="Calibri" panose="020F0502020204030204" pitchFamily="34" charset="0"/>
                          <a:ea typeface="+mn-ea"/>
                          <a:cs typeface="+mn-cs"/>
                        </a:rPr>
                        <a:t>) project focused on the three-way V&amp;V of wind-plant aerodynamics through </a:t>
                      </a:r>
                      <a:r>
                        <a:rPr lang="en-US" sz="1200" b="0" i="0" kern="1200" baseline="0" dirty="0" err="1">
                          <a:solidFill>
                            <a:schemeClr val="tx1"/>
                          </a:solidFill>
                          <a:latin typeface="Calibri" panose="020F0502020204030204" pitchFamily="34" charset="0"/>
                          <a:ea typeface="+mn-ea"/>
                          <a:cs typeface="+mn-cs"/>
                        </a:rPr>
                        <a:t>intercomparison</a:t>
                      </a:r>
                      <a:r>
                        <a:rPr lang="en-US" sz="1200" b="0" i="0" kern="1200" baseline="0" dirty="0">
                          <a:solidFill>
                            <a:schemeClr val="tx1"/>
                          </a:solidFill>
                          <a:latin typeface="Calibri" panose="020F0502020204030204" pitchFamily="34" charset="0"/>
                          <a:ea typeface="+mn-ea"/>
                          <a:cs typeface="+mn-cs"/>
                        </a:rPr>
                        <a:t> of HFM, engineering models, and data from the A2e </a:t>
                      </a:r>
                      <a:r>
                        <a:rPr lang="en-US" sz="1200" b="0" i="0" kern="1200" baseline="0" dirty="0" err="1">
                          <a:solidFill>
                            <a:schemeClr val="tx1"/>
                          </a:solidFill>
                          <a:latin typeface="Calibri" panose="020F0502020204030204" pitchFamily="34" charset="0"/>
                          <a:ea typeface="+mn-ea"/>
                          <a:cs typeface="+mn-cs"/>
                        </a:rPr>
                        <a:t>SWiFT</a:t>
                      </a:r>
                      <a:r>
                        <a:rPr lang="en-US" sz="1200" b="0" i="0" kern="1200" baseline="0" dirty="0">
                          <a:solidFill>
                            <a:schemeClr val="tx1"/>
                          </a:solidFill>
                          <a:latin typeface="Calibri" panose="020F0502020204030204" pitchFamily="34" charset="0"/>
                          <a:ea typeface="+mn-ea"/>
                          <a:cs typeface="+mn-cs"/>
                        </a:rPr>
                        <a:t> field experiment, improved the OpenFAST /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model of the V27 turbine and </a:t>
                      </a:r>
                      <a:r>
                        <a:rPr lang="en-US" sz="1200" b="0" i="0" kern="1200" baseline="0" dirty="0" err="1">
                          <a:solidFill>
                            <a:schemeClr val="tx1"/>
                          </a:solidFill>
                          <a:latin typeface="Calibri" panose="020F0502020204030204" pitchFamily="34" charset="0"/>
                          <a:ea typeface="+mn-ea"/>
                          <a:cs typeface="+mn-cs"/>
                        </a:rPr>
                        <a:t>SWiFT</a:t>
                      </a:r>
                      <a:r>
                        <a:rPr lang="en-US" sz="1200" b="0" i="0" kern="1200" baseline="0" dirty="0">
                          <a:solidFill>
                            <a:schemeClr val="tx1"/>
                          </a:solidFill>
                          <a:latin typeface="Calibri" panose="020F0502020204030204" pitchFamily="34" charset="0"/>
                          <a:ea typeface="+mn-ea"/>
                          <a:cs typeface="+mn-cs"/>
                        </a:rPr>
                        <a:t> wind farm based on improved calibration of the model to measurement data, reran and submitted load-case simulations, and discussed the results at Task 31 net meetings.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 partial fulfillment of the F2019 Q4 milestone, validated the wind turbine blade, drivetrain, and tower structural loads predicted by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by comparisons to coupled SOWFA-OpenFAST simulations.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Made two algorithmic changes to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to improve its robustness, including allowing wake planes to pass each other and leave the domain without triggering errors.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Initiated HFM actuator-disk simulations to study the wake response under high thrust conditions, the results of which will be used to improve the near-wake correction model in, and robustness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Initiated the sensitivity assessment of engineering model predictions of loads and power for turbines in a small wind farm to variations in wind inflow and wake parameters to identify the most influential parameters.</a:t>
                      </a:r>
                    </a:p>
                    <a:p>
                      <a:pPr marL="169863" marR="0" indent="-169863" algn="l" defTabSz="457200" rtl="0" eaLnBrk="1" fontAlgn="auto" latinLnBrk="0" hangingPunct="1">
                        <a:lnSpc>
                          <a:spcPct val="100000"/>
                        </a:lnSpc>
                        <a:spcBef>
                          <a:spcPts val="0"/>
                        </a:spcBef>
                        <a:spcAft>
                          <a:spcPts val="0"/>
                        </a:spcAft>
                        <a:buClrTx/>
                        <a:buSzTx/>
                        <a:buFont typeface="Arial" pitchFamily="34" charset="0"/>
                        <a:buChar char="•"/>
                        <a:tabLst/>
                        <a:defRPr/>
                      </a:pPr>
                      <a:endParaRPr lang="en-US" sz="1200" b="0" i="1" baseline="0" dirty="0">
                        <a:solidFill>
                          <a:schemeClr val="tx1"/>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Submitted for publishing the final Wind Energy Science journal paper on the sensitivity assessment of uncertain turbine wind-inflow and aero-servo-elastic properties on power and structural loads.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 partial fulfillment of the FY 2019 Q4 milestone, initiated a Wind Energy journal paper on the development and validation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Coordinated with USTUTT SWE regarding validation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using data from a met tower and two </a:t>
                      </a:r>
                      <a:r>
                        <a:rPr lang="en-US" sz="1200" b="0" i="0" kern="1200" baseline="0" dirty="0" err="1">
                          <a:solidFill>
                            <a:schemeClr val="tx1"/>
                          </a:solidFill>
                          <a:latin typeface="Calibri" panose="020F0502020204030204" pitchFamily="34" charset="0"/>
                          <a:ea typeface="+mn-ea"/>
                          <a:cs typeface="+mn-cs"/>
                        </a:rPr>
                        <a:t>Senvion</a:t>
                      </a:r>
                      <a:r>
                        <a:rPr lang="en-US" sz="1200" b="0" i="0" kern="1200" baseline="0" dirty="0">
                          <a:solidFill>
                            <a:schemeClr val="tx1"/>
                          </a:solidFill>
                          <a:latin typeface="Calibri" panose="020F0502020204030204" pitchFamily="34" charset="0"/>
                          <a:ea typeface="+mn-ea"/>
                          <a:cs typeface="+mn-cs"/>
                        </a:rPr>
                        <a:t> 5-MW turbines atop fixed-bottom jackets at the alpha </a:t>
                      </a:r>
                      <a:r>
                        <a:rPr lang="en-US" sz="1200" b="0" i="0" kern="1200" baseline="0" dirty="0" err="1">
                          <a:solidFill>
                            <a:schemeClr val="tx1"/>
                          </a:solidFill>
                          <a:latin typeface="Calibri" panose="020F0502020204030204" pitchFamily="34" charset="0"/>
                          <a:ea typeface="+mn-ea"/>
                          <a:cs typeface="+mn-cs"/>
                        </a:rPr>
                        <a:t>ventus</a:t>
                      </a:r>
                      <a:r>
                        <a:rPr lang="en-US" sz="1200" b="0" i="0" kern="1200" baseline="0" dirty="0">
                          <a:solidFill>
                            <a:schemeClr val="tx1"/>
                          </a:solidFill>
                          <a:latin typeface="Calibri" panose="020F0502020204030204" pitchFamily="34" charset="0"/>
                          <a:ea typeface="+mn-ea"/>
                          <a:cs typeface="+mn-cs"/>
                        </a:rPr>
                        <a:t> offshore wind farm.</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Continued working with Envision Energy and Makani under WFOs to further support the development, V&amp;V, and application of OpenFAST.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Continued working with Vestas, IFE/</a:t>
                      </a:r>
                      <a:r>
                        <a:rPr lang="en-US" sz="1200" b="0" i="0" kern="1200" baseline="0" dirty="0" err="1">
                          <a:solidFill>
                            <a:schemeClr val="tx1"/>
                          </a:solidFill>
                          <a:latin typeface="Calibri" panose="020F0502020204030204" pitchFamily="34" charset="0"/>
                          <a:ea typeface="+mn-ea"/>
                          <a:cs typeface="+mn-cs"/>
                        </a:rPr>
                        <a:t>NextFarm</a:t>
                      </a:r>
                      <a:r>
                        <a:rPr lang="en-US" sz="1200" b="0" i="0" kern="1200" baseline="0" dirty="0">
                          <a:solidFill>
                            <a:schemeClr val="tx1"/>
                          </a:solidFill>
                          <a:latin typeface="Calibri" panose="020F0502020204030204" pitchFamily="34" charset="0"/>
                          <a:ea typeface="+mn-ea"/>
                          <a:cs typeface="+mn-cs"/>
                        </a:rPr>
                        <a:t>, and </a:t>
                      </a:r>
                      <a:r>
                        <a:rPr lang="en-US" sz="1200" b="0" i="0" kern="1200" baseline="0" dirty="0" err="1">
                          <a:solidFill>
                            <a:schemeClr val="tx1"/>
                          </a:solidFill>
                          <a:latin typeface="Calibri" panose="020F0502020204030204" pitchFamily="34" charset="0"/>
                          <a:ea typeface="+mn-ea"/>
                          <a:cs typeface="+mn-cs"/>
                        </a:rPr>
                        <a:t>Equinor</a:t>
                      </a:r>
                      <a:r>
                        <a:rPr lang="en-US" sz="1200" b="0" i="0" kern="1200" baseline="0" dirty="0">
                          <a:solidFill>
                            <a:schemeClr val="tx1"/>
                          </a:solidFill>
                          <a:latin typeface="Calibri" panose="020F0502020204030204" pitchFamily="34" charset="0"/>
                          <a:ea typeface="+mn-ea"/>
                          <a:cs typeface="+mn-cs"/>
                        </a:rPr>
                        <a:t> under WFOs to further support the development, V&amp;V, and application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Also, planned a SOW for a new WFO with Shell regarding related wind farm modeling and V&amp;V using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37257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indent="0" algn="l" defTabSz="457200" rtl="0" eaLnBrk="1" fontAlgn="auto" latinLnBrk="0" hangingPunct="1">
              <a:lnSpc>
                <a:spcPct val="100000"/>
              </a:lnSpc>
              <a:spcBef>
                <a:spcPct val="20000"/>
              </a:spcBef>
              <a:spcAft>
                <a:spcPts val="0"/>
              </a:spcAft>
              <a:buClrTx/>
              <a:buSzTx/>
              <a:buFont typeface="Arial"/>
              <a:buNone/>
              <a:tabLst/>
            </a:pPr>
            <a:endParaRPr kumimoji="0" lang="en-US" sz="2323" b="1" i="0" u="none" strike="noStrike" kern="1200" cap="none" spc="0" normalizeH="0" baseline="0" noProof="0" dirty="0">
              <a:ln>
                <a:noFill/>
              </a:ln>
              <a:solidFill>
                <a:srgbClr val="FFFFFF"/>
              </a:solidFill>
              <a:effectLst/>
              <a:uLnTx/>
              <a:uFillTx/>
              <a:latin typeface="Arial Narrow"/>
              <a:ea typeface="+mn-ea"/>
              <a:cs typeface="Arial Narrow"/>
            </a:endParaRPr>
          </a:p>
        </p:txBody>
      </p:sp>
      <p:graphicFrame>
        <p:nvGraphicFramePr>
          <p:cNvPr id="7" name="Table 6"/>
          <p:cNvGraphicFramePr>
            <a:graphicFrameLocks noGrp="1"/>
          </p:cNvGraphicFramePr>
          <p:nvPr/>
        </p:nvGraphicFramePr>
        <p:xfrm>
          <a:off x="82062" y="1060704"/>
          <a:ext cx="8932791" cy="5029200"/>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3118929">
                <a:tc>
                  <a:txBody>
                    <a:bodyPr/>
                    <a:lstStyle/>
                    <a:p>
                      <a:r>
                        <a:rPr lang="en-US" sz="1200" b="1" dirty="0"/>
                        <a:t>90</a:t>
                      </a:r>
                      <a:r>
                        <a:rPr lang="en-US" sz="1200" b="1" baseline="0" dirty="0"/>
                        <a:t>-Day Outlook:</a:t>
                      </a:r>
                      <a:endParaRPr lang="en-US" sz="1400" b="1" baseline="0" dirty="0"/>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 fulfillment of the FY 2020 Q1 milestone, run and submit updated and additional load-case simulations using OpenFAST in support of the three-way V&amp;V collaborative involving </a:t>
                      </a:r>
                      <a:r>
                        <a:rPr lang="en-US" sz="1200" b="0" i="0" kern="1200" baseline="0" dirty="0" err="1">
                          <a:solidFill>
                            <a:schemeClr val="tx1"/>
                          </a:solidFill>
                          <a:latin typeface="Calibri" panose="020F0502020204030204" pitchFamily="34" charset="0"/>
                          <a:ea typeface="+mn-ea"/>
                          <a:cs typeface="+mn-cs"/>
                        </a:rPr>
                        <a:t>DanAero</a:t>
                      </a:r>
                      <a:r>
                        <a:rPr lang="en-US" sz="1200" b="0" i="0" kern="1200" baseline="0" dirty="0">
                          <a:solidFill>
                            <a:schemeClr val="tx1"/>
                          </a:solidFill>
                          <a:latin typeface="Calibri" panose="020F0502020204030204" pitchFamily="34" charset="0"/>
                          <a:ea typeface="+mn-ea"/>
                          <a:cs typeface="+mn-cs"/>
                        </a:rPr>
                        <a:t> data within IEA Wind Task 29 (Aerodynamics) and discuss the results at Task 29 net meetings.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 partial fulfillment of the FY 2020 Q3 milestone, develop OpenFAST and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models of three wind turbines at the </a:t>
                      </a:r>
                      <a:r>
                        <a:rPr lang="en-US" sz="1200" b="0" i="0" kern="1200" baseline="0" dirty="0" err="1">
                          <a:solidFill>
                            <a:schemeClr val="tx1"/>
                          </a:solidFill>
                          <a:latin typeface="Calibri" panose="020F0502020204030204" pitchFamily="34" charset="0"/>
                          <a:ea typeface="+mn-ea"/>
                          <a:cs typeface="+mn-cs"/>
                        </a:rPr>
                        <a:t>Peetz</a:t>
                      </a:r>
                      <a:r>
                        <a:rPr lang="en-US" sz="1200" b="0" i="0" kern="1200" baseline="0" dirty="0">
                          <a:solidFill>
                            <a:schemeClr val="tx1"/>
                          </a:solidFill>
                          <a:latin typeface="Calibri" panose="020F0502020204030204" pitchFamily="34" charset="0"/>
                          <a:ea typeface="+mn-ea"/>
                          <a:cs typeface="+mn-cs"/>
                        </a:rPr>
                        <a:t> Table wind farm and identify experimental datasets that will be used for validation.</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Attend the IEA Wind Task 31 (</a:t>
                      </a:r>
                      <a:r>
                        <a:rPr lang="en-US" sz="1200" b="0" i="0" kern="1200" baseline="0" dirty="0" err="1">
                          <a:solidFill>
                            <a:schemeClr val="tx1"/>
                          </a:solidFill>
                          <a:latin typeface="Calibri" panose="020F0502020204030204" pitchFamily="34" charset="0"/>
                          <a:ea typeface="+mn-ea"/>
                          <a:cs typeface="+mn-cs"/>
                        </a:rPr>
                        <a:t>WakeBench</a:t>
                      </a:r>
                      <a:r>
                        <a:rPr lang="en-US" sz="1200" b="0" i="0" kern="1200" baseline="0" dirty="0">
                          <a:solidFill>
                            <a:schemeClr val="tx1"/>
                          </a:solidFill>
                          <a:latin typeface="Calibri" panose="020F0502020204030204" pitchFamily="34" charset="0"/>
                          <a:ea typeface="+mn-ea"/>
                          <a:cs typeface="+mn-cs"/>
                        </a:rPr>
                        <a:t>) meeting held in conjunction with the NAWEA / WindTech 2019 conference.</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Develop an improved near-wake correction model in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based on HFM actuator-disk simulations under high thrust conditions.</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Finalize the super controller implementation in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and complete the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user documentation.</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Finalize the approach and begin running </a:t>
                      </a:r>
                      <a:r>
                        <a:rPr lang="en-US" sz="1200" b="0" i="0" kern="1200" baseline="0" dirty="0" err="1">
                          <a:solidFill>
                            <a:schemeClr val="tx1"/>
                          </a:solidFill>
                          <a:latin typeface="Calibri" panose="020F0502020204030204" pitchFamily="34" charset="0"/>
                          <a:ea typeface="+mn-ea"/>
                          <a:cs typeface="+mn-cs"/>
                        </a:rPr>
                        <a:t>TurbSim</a:t>
                      </a:r>
                      <a:r>
                        <a:rPr lang="en-US" sz="1200" b="0" i="0" kern="1200" baseline="0" dirty="0">
                          <a:solidFill>
                            <a:schemeClr val="tx1"/>
                          </a:solidFill>
                          <a:latin typeface="Calibri" panose="020F0502020204030204" pitchFamily="34" charset="0"/>
                          <a:ea typeface="+mn-ea"/>
                          <a:cs typeface="+mn-cs"/>
                        </a:rPr>
                        <a:t> and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simulations for the sensitivity assessment of engineering model predictions of loads and power for turbines in a small wind farm to variations in wind inflow and wake parameters to identify the most influential parameters.</a:t>
                      </a:r>
                      <a:endParaRPr lang="en-US" sz="1200" b="0" i="0" kern="1200" baseline="0" dirty="0">
                        <a:solidFill>
                          <a:srgbClr val="FF0000"/>
                        </a:solidFill>
                        <a:latin typeface="Calibri" panose="020F0502020204030204" pitchFamily="34" charset="0"/>
                        <a:ea typeface="+mn-ea"/>
                        <a:cs typeface="+mn-cs"/>
                      </a:endParaRPr>
                    </a:p>
                    <a:p>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endParaRPr lang="en-US" sz="1200" b="0" baseline="0" dirty="0">
                        <a:solidFill>
                          <a:schemeClr val="accent6">
                            <a:lumMod val="75000"/>
                          </a:schemeClr>
                        </a:solidFill>
                      </a:endParaRP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 fulfillment of the FY 2019 Q4 milestone, submit a draft Wind Energy journal paper on the development and validation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Co-author a draft journal paper on the three-way V&amp;V collaborative involving A2e </a:t>
                      </a:r>
                      <a:r>
                        <a:rPr lang="en-US" sz="1200" b="0" i="0" kern="1200" baseline="0" dirty="0" err="1">
                          <a:solidFill>
                            <a:schemeClr val="tx1"/>
                          </a:solidFill>
                          <a:latin typeface="Calibri" panose="020F0502020204030204" pitchFamily="34" charset="0"/>
                          <a:ea typeface="+mn-ea"/>
                          <a:cs typeface="+mn-cs"/>
                        </a:rPr>
                        <a:t>SWiFT</a:t>
                      </a:r>
                      <a:r>
                        <a:rPr lang="en-US" sz="1200" b="0" i="0" kern="1200" baseline="0" dirty="0">
                          <a:solidFill>
                            <a:schemeClr val="tx1"/>
                          </a:solidFill>
                          <a:latin typeface="Calibri" panose="020F0502020204030204" pitchFamily="34" charset="0"/>
                          <a:ea typeface="+mn-ea"/>
                          <a:cs typeface="+mn-cs"/>
                        </a:rPr>
                        <a:t> data within IEA Wind Task 31 (</a:t>
                      </a:r>
                      <a:r>
                        <a:rPr lang="en-US" sz="1200" b="0" i="0" kern="1200" baseline="0" dirty="0" err="1">
                          <a:solidFill>
                            <a:schemeClr val="tx1"/>
                          </a:solidFill>
                          <a:latin typeface="Calibri" panose="020F0502020204030204" pitchFamily="34" charset="0"/>
                          <a:ea typeface="+mn-ea"/>
                          <a:cs typeface="+mn-cs"/>
                        </a:rPr>
                        <a:t>WakeBench</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 partial fulfillment of the FY 2020 Q3 milestone, submit an extended abstract for a paper to be presented at TORQUE 2020 on the validation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against data from the </a:t>
                      </a:r>
                      <a:r>
                        <a:rPr lang="en-US" sz="1200" b="0" i="0" kern="1200" baseline="0" dirty="0" err="1">
                          <a:solidFill>
                            <a:schemeClr val="tx1"/>
                          </a:solidFill>
                          <a:latin typeface="Calibri" panose="020F0502020204030204" pitchFamily="34" charset="0"/>
                          <a:ea typeface="+mn-ea"/>
                          <a:cs typeface="+mn-cs"/>
                        </a:rPr>
                        <a:t>Peetz</a:t>
                      </a:r>
                      <a:r>
                        <a:rPr lang="en-US" sz="1200" b="0" i="0" kern="1200" baseline="0" dirty="0">
                          <a:solidFill>
                            <a:schemeClr val="tx1"/>
                          </a:solidFill>
                          <a:latin typeface="Calibri" panose="020F0502020204030204" pitchFamily="34" charset="0"/>
                          <a:ea typeface="+mn-ea"/>
                          <a:cs typeface="+mn-cs"/>
                        </a:rPr>
                        <a:t> Table wind farm.</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Submit an extended abstract for a paper to be presented at TORQUE 2020 on wake response under high thrust conditions, including an improved near-wake correction model in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Publicly release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to the wind community for the first time.</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Continue coordinating with USTUTT SWE regarding validation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 using data from a met tower and two </a:t>
                      </a:r>
                      <a:r>
                        <a:rPr lang="en-US" sz="1200" b="0" i="0" kern="1200" baseline="0" dirty="0" err="1">
                          <a:solidFill>
                            <a:schemeClr val="tx1"/>
                          </a:solidFill>
                          <a:latin typeface="Calibri" panose="020F0502020204030204" pitchFamily="34" charset="0"/>
                          <a:ea typeface="+mn-ea"/>
                          <a:cs typeface="+mn-cs"/>
                        </a:rPr>
                        <a:t>Senvion</a:t>
                      </a:r>
                      <a:r>
                        <a:rPr lang="en-US" sz="1200" b="0" i="0" kern="1200" baseline="0" dirty="0">
                          <a:solidFill>
                            <a:schemeClr val="tx1"/>
                          </a:solidFill>
                          <a:latin typeface="Calibri" panose="020F0502020204030204" pitchFamily="34" charset="0"/>
                          <a:ea typeface="+mn-ea"/>
                          <a:cs typeface="+mn-cs"/>
                        </a:rPr>
                        <a:t> 5-MW turbines atop fixed-bottom jackets at the alpha </a:t>
                      </a:r>
                      <a:r>
                        <a:rPr lang="en-US" sz="1200" b="0" i="0" kern="1200" baseline="0" dirty="0" err="1">
                          <a:solidFill>
                            <a:schemeClr val="tx1"/>
                          </a:solidFill>
                          <a:latin typeface="Calibri" panose="020F0502020204030204" pitchFamily="34" charset="0"/>
                          <a:ea typeface="+mn-ea"/>
                          <a:cs typeface="+mn-cs"/>
                        </a:rPr>
                        <a:t>ventus</a:t>
                      </a:r>
                      <a:r>
                        <a:rPr lang="en-US" sz="1200" b="0" i="0" kern="1200" baseline="0" dirty="0">
                          <a:solidFill>
                            <a:schemeClr val="tx1"/>
                          </a:solidFill>
                          <a:latin typeface="Calibri" panose="020F0502020204030204" pitchFamily="34" charset="0"/>
                          <a:ea typeface="+mn-ea"/>
                          <a:cs typeface="+mn-cs"/>
                        </a:rPr>
                        <a:t> offshore wind farm.</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Continue working with Envision Energy and Makani under WFOs to further support the development, V&amp;V, and application of OpenFAST.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Continue working with Vestas, IFE/</a:t>
                      </a:r>
                      <a:r>
                        <a:rPr lang="en-US" sz="1200" b="0" i="0" kern="1200" baseline="0" dirty="0" err="1">
                          <a:solidFill>
                            <a:schemeClr val="tx1"/>
                          </a:solidFill>
                          <a:latin typeface="Calibri" panose="020F0502020204030204" pitchFamily="34" charset="0"/>
                          <a:ea typeface="+mn-ea"/>
                          <a:cs typeface="+mn-cs"/>
                        </a:rPr>
                        <a:t>NextFarm</a:t>
                      </a:r>
                      <a:r>
                        <a:rPr lang="en-US" sz="1200" b="0" i="0" kern="1200" baseline="0" dirty="0">
                          <a:solidFill>
                            <a:schemeClr val="tx1"/>
                          </a:solidFill>
                          <a:latin typeface="Calibri" panose="020F0502020204030204" pitchFamily="34" charset="0"/>
                          <a:ea typeface="+mn-ea"/>
                          <a:cs typeface="+mn-cs"/>
                        </a:rPr>
                        <a:t>, </a:t>
                      </a:r>
                      <a:r>
                        <a:rPr lang="en-US" sz="1200" b="0" i="0" kern="1200" baseline="0" dirty="0" err="1">
                          <a:solidFill>
                            <a:schemeClr val="tx1"/>
                          </a:solidFill>
                          <a:latin typeface="Calibri" panose="020F0502020204030204" pitchFamily="34" charset="0"/>
                          <a:ea typeface="+mn-ea"/>
                          <a:cs typeface="+mn-cs"/>
                        </a:rPr>
                        <a:t>Equinor</a:t>
                      </a:r>
                      <a:r>
                        <a:rPr lang="en-US" sz="1200" b="0" i="0" kern="1200" baseline="0" dirty="0">
                          <a:solidFill>
                            <a:schemeClr val="tx1"/>
                          </a:solidFill>
                          <a:latin typeface="Calibri" panose="020F0502020204030204" pitchFamily="34" charset="0"/>
                          <a:ea typeface="+mn-ea"/>
                          <a:cs typeface="+mn-cs"/>
                        </a:rPr>
                        <a:t>, and Shell under WFOs to further support the development, V&amp;V, and application of </a:t>
                      </a:r>
                      <a:r>
                        <a:rPr lang="en-US" sz="1200" b="0" i="0" kern="1200" baseline="0" dirty="0" err="1">
                          <a:solidFill>
                            <a:schemeClr val="tx1"/>
                          </a:solidFill>
                          <a:latin typeface="Calibri" panose="020F0502020204030204" pitchFamily="34" charset="0"/>
                          <a:ea typeface="+mn-ea"/>
                          <a:cs typeface="+mn-cs"/>
                        </a:rPr>
                        <a:t>FAST.Farm</a:t>
                      </a:r>
                      <a:r>
                        <a:rPr lang="en-US" sz="1200" b="0" i="0" kern="1200" baseline="0" dirty="0">
                          <a:solidFill>
                            <a:schemeClr val="tx1"/>
                          </a:solidFill>
                          <a:latin typeface="Calibri" panose="020F0502020204030204" pitchFamily="34" charset="0"/>
                          <a:ea typeface="+mn-ea"/>
                          <a:cs typeface="+mn-cs"/>
                        </a:rPr>
                        <a:t>.</a:t>
                      </a:r>
                    </a:p>
                    <a:p>
                      <a:pPr marL="169863" marR="0" lvl="0" indent="-169863"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0" i="0" kern="1200" baseline="0" dirty="0">
                          <a:solidFill>
                            <a:schemeClr val="tx1"/>
                          </a:solidFill>
                          <a:latin typeface="Calibri" panose="020F0502020204030204" pitchFamily="34" charset="0"/>
                          <a:ea typeface="+mn-ea"/>
                          <a:cs typeface="+mn-cs"/>
                        </a:rPr>
                        <a:t>Initiate the follow-on extension to the DNV-GL JIP on “validation of turbulence models”. </a:t>
                      </a:r>
                    </a:p>
                  </a:txBody>
                  <a:tcPr>
                    <a:solidFill>
                      <a:schemeClr val="bg1">
                        <a:lumMod val="75000"/>
                        <a:alpha val="20000"/>
                      </a:schemeClr>
                    </a:solidFill>
                  </a:tcPr>
                </a:tc>
                <a:extLst>
                  <a:ext uri="{0D108BD9-81ED-4DB2-BD59-A6C34878D82A}">
                    <a16:rowId xmlns:a16="http://schemas.microsoft.com/office/drawing/2014/main" val="10000"/>
                  </a:ext>
                </a:extLst>
              </a:tr>
            </a:tbl>
          </a:graphicData>
        </a:graphic>
      </p:graphicFrame>
      <p:sp>
        <p:nvSpPr>
          <p:cNvPr id="8" name="Title 3">
            <a:extLst>
              <a:ext uri="{FF2B5EF4-FFF2-40B4-BE49-F238E27FC236}">
                <a16:creationId xmlns:a16="http://schemas.microsoft.com/office/drawing/2014/main" id="{324E50C2-EC52-428E-B955-D0B60664E4CA}"/>
              </a:ext>
            </a:extLst>
          </p:cNvPr>
          <p:cNvSpPr>
            <a:spLocks noGrp="1"/>
          </p:cNvSpPr>
          <p:nvPr>
            <p:ph type="title"/>
          </p:nvPr>
        </p:nvSpPr>
        <p:spPr>
          <a:xfrm>
            <a:off x="177798" y="-139700"/>
            <a:ext cx="8089901" cy="888829"/>
          </a:xfrm>
        </p:spPr>
        <p:txBody>
          <a:bodyPr/>
          <a:lstStyle/>
          <a:p>
            <a:r>
              <a:rPr lang="en-US" sz="1800" dirty="0"/>
              <a:t>NREL Wind – </a:t>
            </a:r>
            <a:r>
              <a:rPr lang="fr-FR" sz="1800" dirty="0"/>
              <a:t>1.3.6.402 - Multi Physics Model Validation &amp; UQ</a:t>
            </a:r>
            <a:br>
              <a:rPr lang="en-US" sz="2000" dirty="0"/>
            </a:br>
            <a:r>
              <a:rPr lang="en-US" sz="2400" dirty="0">
                <a:solidFill>
                  <a:schemeClr val="bg1"/>
                </a:solidFill>
              </a:rPr>
              <a:t>FY19 Q4 Project </a:t>
            </a:r>
            <a:r>
              <a:rPr lang="en-US" sz="2400" dirty="0"/>
              <a:t>Milestone Status</a:t>
            </a:r>
          </a:p>
        </p:txBody>
      </p:sp>
    </p:spTree>
    <p:extLst>
      <p:ext uri="{BB962C8B-B14F-4D97-AF65-F5344CB8AC3E}">
        <p14:creationId xmlns:p14="http://schemas.microsoft.com/office/powerpoint/2010/main" val="7691581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1.3.6.403 - Modeling and Validation for Offshore Wind</a:t>
            </a:r>
            <a:br>
              <a:rPr lang="en-US" sz="28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568166930"/>
              </p:ext>
            </p:extLst>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r>
                        <a:rPr lang="en-US" sz="1200" dirty="0"/>
                        <a:t>2/6/2019</a:t>
                      </a:r>
                    </a:p>
                  </a:txBody>
                  <a:tcPr anchor="ctr"/>
                </a:tc>
                <a:tc>
                  <a:txBody>
                    <a:bodyPr/>
                    <a:lstStyle/>
                    <a:p>
                      <a:pPr algn="ctr"/>
                      <a:r>
                        <a:rPr lang="en-US" sz="1200" baseline="0" dirty="0" err="1"/>
                        <a:t>A.Robertson</a:t>
                      </a:r>
                      <a:endParaRPr lang="en-US" sz="1200" baseline="0" dirty="0"/>
                    </a:p>
                  </a:txBody>
                  <a:tcPr anchor="ctr"/>
                </a:tc>
                <a:tc>
                  <a:txBody>
                    <a:bodyPr/>
                    <a:lstStyle/>
                    <a:p>
                      <a:endParaRPr lang="en-US" sz="1200" dirty="0"/>
                    </a:p>
                  </a:txBody>
                  <a:tcPr anchor="ctr"/>
                </a:tc>
                <a:tc>
                  <a:txBody>
                    <a:bodyPr/>
                    <a:lstStyle/>
                    <a:p>
                      <a:pPr algn="ctr"/>
                      <a:r>
                        <a:rPr lang="en-US" sz="1200" dirty="0"/>
                        <a:t>N/A</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Q3 Milestone Change – Reflected on Slide 49</a:t>
                      </a:r>
                    </a:p>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725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1.3.6.403 - Modeling and Validation for Offshore Wind</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3145791362"/>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$1,423,561 (Carryover: $753,561, 2019 Budget Authority: $670,000)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solidFill>
                            <a:schemeClr val="tx1"/>
                          </a:solidFill>
                        </a:rPr>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Amy Robertson</a:t>
                      </a:r>
                    </a:p>
                    <a:p>
                      <a:r>
                        <a:rPr lang="en-US" sz="1200" dirty="0">
                          <a:solidFill>
                            <a:schemeClr val="tx1"/>
                          </a:solidFill>
                          <a:hlinkClick r:id="rId3"/>
                        </a:rPr>
                        <a:t>Amy.Robertson@nrel.gov</a:t>
                      </a:r>
                      <a:r>
                        <a:rPr lang="en-US" sz="1200" dirty="0">
                          <a:solidFill>
                            <a:schemeClr val="tx1"/>
                          </a:solidFill>
                        </a:rPr>
                        <a:t> </a:t>
                      </a:r>
                      <a:endParaRPr lang="en-US" sz="1200" baseline="0" dirty="0">
                        <a:solidFill>
                          <a:schemeClr val="tx1"/>
                        </a:solidFill>
                      </a:endParaRPr>
                    </a:p>
                    <a:p>
                      <a:r>
                        <a:rPr lang="en-US" sz="1200" dirty="0">
                          <a:solidFill>
                            <a:schemeClr val="tx1"/>
                          </a:solidFill>
                        </a:rPr>
                        <a:t>303-384-7157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solidFill>
                            <a:schemeClr val="tx1"/>
                          </a:solidFill>
                        </a:rPr>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hlinkClick r:id="rId4"/>
                        </a:rPr>
                        <a:t>michael.derby@ee.doe.gov</a:t>
                      </a:r>
                      <a:r>
                        <a:rPr lang="en-US" sz="1200" baseline="0" dirty="0">
                          <a:solidFill>
                            <a:schemeClr val="tx1"/>
                          </a:solidFill>
                        </a:rPr>
                        <a:t> </a:t>
                      </a:r>
                      <a:endParaRPr 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solidFill>
                            <a:schemeClr val="tx1"/>
                          </a:solidFill>
                        </a:rPr>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dirty="0">
                          <a:solidFill>
                            <a:schemeClr val="tx1"/>
                          </a:solidFill>
                        </a:rPr>
                        <a:t>Fabian Wendt</a:t>
                      </a:r>
                    </a:p>
                    <a:p>
                      <a:r>
                        <a:rPr lang="en-US" sz="1200" dirty="0">
                          <a:solidFill>
                            <a:schemeClr val="tx1"/>
                          </a:solidFill>
                        </a:rPr>
                        <a:t>Jason Jonkman</a:t>
                      </a:r>
                    </a:p>
                    <a:p>
                      <a:r>
                        <a:rPr lang="en-US" sz="1200" dirty="0">
                          <a:solidFill>
                            <a:schemeClr val="tx1"/>
                          </a:solidFill>
                        </a:rPr>
                        <a:t>Nathan Tom</a:t>
                      </a:r>
                    </a:p>
                    <a:p>
                      <a:r>
                        <a:rPr lang="en-US" sz="1200" dirty="0">
                          <a:solidFill>
                            <a:schemeClr val="tx1"/>
                          </a:solidFill>
                        </a:rPr>
                        <a:t>Manuela Bohm</a:t>
                      </a:r>
                    </a:p>
                    <a:p>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7080159"/>
              </p:ext>
            </p:extLst>
          </p:nvPr>
        </p:nvGraphicFramePr>
        <p:xfrm>
          <a:off x="32475" y="1050876"/>
          <a:ext cx="6096000" cy="3187773"/>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3575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a:t>
                      </a:r>
                      <a:r>
                        <a:rPr lang="en-US" sz="1800" dirty="0">
                          <a:effectLst>
                            <a:outerShdw blurRad="38100" dist="38100" dir="2700000" algn="tl">
                              <a:srgbClr val="000000">
                                <a:alpha val="43137"/>
                              </a:srgbClr>
                            </a:outerShdw>
                          </a:effectLst>
                        </a:rPr>
                        <a:t> </a:t>
                      </a:r>
                      <a:r>
                        <a:rPr lang="en-US" sz="1800" dirty="0"/>
                        <a:t> Summary</a:t>
                      </a:r>
                      <a:endParaRPr lang="en-US" sz="1800" b="1" dirty="0"/>
                    </a:p>
                  </a:txBody>
                  <a:tcPr/>
                </a:tc>
                <a:extLst>
                  <a:ext uri="{0D108BD9-81ED-4DB2-BD59-A6C34878D82A}">
                    <a16:rowId xmlns:a16="http://schemas.microsoft.com/office/drawing/2014/main" val="10000"/>
                  </a:ext>
                </a:extLst>
              </a:tr>
              <a:tr h="2822013">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srgbClr val="50565C"/>
                          </a:solidFill>
                          <a:effectLst/>
                          <a:uLnTx/>
                          <a:uFillTx/>
                          <a:latin typeface="+mn-lt"/>
                          <a:ea typeface="+mn-ea"/>
                          <a:cs typeface="+mn-cs"/>
                        </a:rPr>
                        <a:t>To advance innovative offshore wind technologies to commercial maturity, the current suite of modeling tools used for designing offshore wind systems needs to be validated with high-quality datasets under a variety of conditions.   Validation will assess the accuracy of the modeling tools, provide a better understanding of their uncertainties, identify needed areas of improvement, and increase their acceptance within industry and wind research communities.  The level of trust and acceptance of the tools directly translates to the perceived risk in the project, which impacts design methodology and bankability, both significant cost drivers. Validated modeling tools can then be used to develop optimized designs to reduce costs and achieve the Wind Vision scenarios.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50" b="0" i="0" u="none" strike="noStrike" kern="1200" cap="none" spc="0" normalizeH="0" baseline="0" noProof="0" dirty="0">
                        <a:ln>
                          <a:noFill/>
                        </a:ln>
                        <a:solidFill>
                          <a:srgbClr val="50565C"/>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srgbClr val="50565C"/>
                          </a:solidFill>
                          <a:effectLst/>
                          <a:uLnTx/>
                          <a:uFillTx/>
                          <a:latin typeface="+mn-lt"/>
                          <a:ea typeface="+mn-ea"/>
                          <a:cs typeface="+mn-cs"/>
                        </a:rPr>
                        <a:t>To address the need for validated offshore wind modeling tools, the Offshore Code Comparison, Collaboration, Continued, with Correlation (OC5) was initiated.  OC5 is an international research project run under the International Energy Agency (IEA) Wind Task 30, and this DOE task supports NREL’s leadership and participation in the project, as well as a new extension that will run from January 2019 to January 2023 (OC6 – including </a:t>
                      </a:r>
                      <a:r>
                        <a:rPr kumimoji="0" lang="en-US" sz="1050" b="0" i="0" u="none" strike="noStrike" kern="1200" cap="none" spc="0" normalizeH="0" baseline="0" noProof="0" dirty="0" err="1">
                          <a:ln>
                            <a:noFill/>
                          </a:ln>
                          <a:solidFill>
                            <a:srgbClr val="50565C"/>
                          </a:solidFill>
                          <a:effectLst/>
                          <a:uLnTx/>
                          <a:uFillTx/>
                          <a:latin typeface="+mn-lt"/>
                          <a:ea typeface="+mn-ea"/>
                          <a:cs typeface="+mn-cs"/>
                        </a:rPr>
                        <a:t>unCertainty</a:t>
                      </a:r>
                      <a:r>
                        <a:rPr kumimoji="0" lang="en-US" sz="1050" b="0" i="0" u="none" strike="noStrike" kern="1200" cap="none" spc="0" normalizeH="0" baseline="0" noProof="0" dirty="0">
                          <a:ln>
                            <a:noFill/>
                          </a:ln>
                          <a:solidFill>
                            <a:srgbClr val="50565C"/>
                          </a:solidFill>
                          <a:effectLst/>
                          <a:uLnTx/>
                          <a:uFillTx/>
                          <a:latin typeface="+mn-lt"/>
                          <a:ea typeface="+mn-ea"/>
                          <a:cs typeface="+mn-cs"/>
                        </a:rPr>
                        <a:t>).  The project involves participants from across the offshore wind industry field, including offshore wind designers, consultants, certifiers, developers, and research institutions.</a:t>
                      </a:r>
                      <a:endParaRPr lang="en-US" sz="1050" u="none" dirty="0">
                        <a:solidFill>
                          <a:schemeClr val="accent6">
                            <a:lumMod val="75000"/>
                          </a:schemeClr>
                        </a:solidFill>
                      </a:endParaRP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22533740"/>
              </p:ext>
            </p:extLst>
          </p:nvPr>
        </p:nvGraphicFramePr>
        <p:xfrm>
          <a:off x="32475" y="4238649"/>
          <a:ext cx="6096000" cy="2377440"/>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3187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181011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u="none" dirty="0">
                          <a:solidFill>
                            <a:schemeClr val="tx1"/>
                          </a:solidFill>
                        </a:rPr>
                        <a:t>The objectives of the project are to:</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Validate engineering-level offshore wind modeling tools through the comparison of simulation results to higher-fidelity models and measurement data from a variety of experimental campaigns of varying structure types and conditions.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Develop datasets needed to address specific validation objectives identified as critical to the accurate use of offshore wind modeling tools.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Improve the physics of the offshore wind modeling tools to address both the outcomes of validation campaigns and the technology innovations that require the expansion of the tools’ applicability and capabilities (where limitations hinder technology advancement).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u="none" dirty="0">
                          <a:solidFill>
                            <a:schemeClr val="tx1"/>
                          </a:solidFill>
                        </a:rPr>
                        <a:t>Identify research and development needs beyond the scope of this project to better understand the physics of offshore wind systems and how to appropriately integrate these attributes into the modeling tools.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50065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65902"/>
            <a:ext cx="6511325" cy="793750"/>
          </a:xfrm>
        </p:spPr>
        <p:txBody>
          <a:bodyPr/>
          <a:lstStyle/>
          <a:p>
            <a:r>
              <a:rPr lang="en-US" sz="1800" dirty="0"/>
              <a:t>NREL Wind – 1.3.6.403 - Modeling and Validation for Offshore Wind</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1775171194"/>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Project is on track.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The fourth quarter milestone of releasing a </a:t>
                      </a:r>
                      <a:r>
                        <a:rPr lang="en-US" sz="1400" b="0" dirty="0"/>
                        <a:t>new public offshore wind validation dataset of component-level hydrodynamic loads on floating offshore wind systems </a:t>
                      </a:r>
                      <a:r>
                        <a:rPr lang="en-US" sz="1400" b="0" kern="1200" dirty="0">
                          <a:solidFill>
                            <a:schemeClr val="tx1"/>
                          </a:solidFill>
                          <a:latin typeface="+mn-lt"/>
                          <a:ea typeface="+mn-ea"/>
                          <a:cs typeface="+mn-cs"/>
                        </a:rPr>
                        <a:t>is delayed due to delays at the wave tank that is performing the validation campaign. The work is progressing, and the campaign is expected to be concluded in the next month.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Lab - External Project Partner</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43543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- 1.3.6.403 - Modeling and Validation for Offshore Wind</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lvl="0" algn="ctr" fontAlgn="auto">
              <a:spcBef>
                <a:spcPct val="20000"/>
              </a:spcBef>
              <a:spcAft>
                <a:spcPts val="0"/>
              </a:spcAft>
            </a:pPr>
            <a:r>
              <a:rPr lang="en-US" b="1" dirty="0">
                <a:solidFill>
                  <a:srgbClr val="50565C"/>
                </a:solidFill>
                <a:latin typeface="Arial Narrow"/>
                <a:cs typeface="Arial Narrow"/>
              </a:rPr>
              <a:t>Project Financials (FY19 Budget Authority: $670,000; FY19 Beginning </a:t>
            </a:r>
            <a:r>
              <a:rPr lang="en-US" b="1" dirty="0" err="1">
                <a:solidFill>
                  <a:srgbClr val="50565C"/>
                </a:solidFill>
                <a:latin typeface="Arial Narrow"/>
                <a:cs typeface="Arial Narrow"/>
              </a:rPr>
              <a:t>Uncosteds</a:t>
            </a:r>
            <a:r>
              <a:rPr lang="en-US" b="1" dirty="0">
                <a:solidFill>
                  <a:srgbClr val="50565C"/>
                </a:solidFill>
                <a:latin typeface="Arial Narrow"/>
                <a:cs typeface="Arial Narrow"/>
              </a:rPr>
              <a:t>: $753,561)</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p>
          <a:p>
            <a:pPr marL="0" lvl="0" indent="0">
              <a:buNone/>
            </a:pPr>
            <a:r>
              <a:rPr lang="en-US" sz="1400" dirty="0"/>
              <a:t>A purchase order worth $301K has been signed with Texas A&amp;M Engineering Experiment Station for the work effort titled “Component-Level Hydrodynamic Validation Campaign for Floating Wind”.   The term of the PO is from October 2019.</a:t>
            </a:r>
          </a:p>
        </p:txBody>
      </p:sp>
      <p:graphicFrame>
        <p:nvGraphicFramePr>
          <p:cNvPr id="6" name="Chart 5">
            <a:extLst>
              <a:ext uri="{FF2B5EF4-FFF2-40B4-BE49-F238E27FC236}">
                <a16:creationId xmlns:a16="http://schemas.microsoft.com/office/drawing/2014/main" id="{00000000-0008-0000-0600-000015000000}"/>
              </a:ext>
            </a:extLst>
          </p:cNvPr>
          <p:cNvGraphicFramePr>
            <a:graphicFrameLocks/>
          </p:cNvGraphicFramePr>
          <p:nvPr>
            <p:extLst>
              <p:ext uri="{D42A27DB-BD31-4B8C-83A1-F6EECF244321}">
                <p14:modId xmlns:p14="http://schemas.microsoft.com/office/powerpoint/2010/main" val="4226027936"/>
              </p:ext>
            </p:extLst>
          </p:nvPr>
        </p:nvGraphicFramePr>
        <p:xfrm>
          <a:off x="1145646" y="1371600"/>
          <a:ext cx="6852708"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71164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1.3.6.403 - Modeling and Validation for Offshore Wind</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3813993235"/>
              </p:ext>
            </p:extLst>
          </p:nvPr>
        </p:nvGraphicFramePr>
        <p:xfrm>
          <a:off x="82061" y="1031494"/>
          <a:ext cx="9028527" cy="4601535"/>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06923">
                  <a:extLst>
                    <a:ext uri="{9D8B030D-6E8A-4147-A177-3AD203B41FA5}">
                      <a16:colId xmlns:a16="http://schemas.microsoft.com/office/drawing/2014/main" val="20001"/>
                    </a:ext>
                  </a:extLst>
                </a:gridCol>
                <a:gridCol w="956489">
                  <a:extLst>
                    <a:ext uri="{9D8B030D-6E8A-4147-A177-3AD203B41FA5}">
                      <a16:colId xmlns:a16="http://schemas.microsoft.com/office/drawing/2014/main" val="20002"/>
                    </a:ext>
                  </a:extLst>
                </a:gridCol>
              </a:tblGrid>
              <a:tr h="466827">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942243">
                <a:tc>
                  <a:txBody>
                    <a:bodyPr/>
                    <a:lstStyle/>
                    <a:p>
                      <a:r>
                        <a:rPr lang="en-US" sz="1050" baseline="0" dirty="0">
                          <a:effectLst/>
                        </a:rPr>
                        <a:t>1.3.6.403, Q1: Complete the validation study utilizing structural loads data from the full-scale Alpha </a:t>
                      </a:r>
                      <a:r>
                        <a:rPr lang="en-US" sz="1050" baseline="0" dirty="0" err="1">
                          <a:effectLst/>
                        </a:rPr>
                        <a:t>Ventus</a:t>
                      </a:r>
                      <a:r>
                        <a:rPr lang="en-US" sz="1050" baseline="0" dirty="0">
                          <a:effectLst/>
                        </a:rPr>
                        <a:t> Jacket by comparing simulated responses, provided by a variety of participants in the OC5 project, against field measurements for near and above-rated wind conditions (where tuned controller matches commercial system) and two operations (yawing, shut-down) – completing Phase III of OC5.  Submit an abstract to an offshore wind conference (ISOPE or OMAE) to present the findings of the validation study in the summer of 2019. (Quarterly Progress Measure (Regular))</a:t>
                      </a:r>
                    </a:p>
                  </a:txBody>
                  <a:tcPr/>
                </a:tc>
                <a:tc>
                  <a:txBody>
                    <a:bodyPr/>
                    <a:lstStyle/>
                    <a:p>
                      <a:r>
                        <a:rPr lang="en-US" sz="1200" dirty="0"/>
                        <a:t>100%</a:t>
                      </a:r>
                    </a:p>
                  </a:txBody>
                  <a:tcPr/>
                </a:tc>
                <a:tc>
                  <a:txBody>
                    <a:bodyPr/>
                    <a:lstStyle/>
                    <a:p>
                      <a:r>
                        <a:rPr lang="en-US" sz="1200" dirty="0"/>
                        <a:t>12/24/2018</a:t>
                      </a:r>
                    </a:p>
                  </a:txBody>
                  <a:tcPr/>
                </a:tc>
                <a:extLst>
                  <a:ext uri="{0D108BD9-81ED-4DB2-BD59-A6C34878D82A}">
                    <a16:rowId xmlns:a16="http://schemas.microsoft.com/office/drawing/2014/main" val="3356686489"/>
                  </a:ext>
                </a:extLst>
              </a:tr>
              <a:tr h="942243">
                <a:tc>
                  <a:txBody>
                    <a:bodyPr/>
                    <a:lstStyle/>
                    <a:p>
                      <a:r>
                        <a:rPr lang="en-US" sz="1050" dirty="0"/>
                        <a:t>1.3.6.403, Q2: With the help of OC6 project participants, define the overall validation objectives and procedures for Phase I of the OC6 project, which is focused on the nonlinear hydrodynamic loading in a floating semisubmersible offshore wind support structure. Release a description document for Phase I to project participants by March 31, 2019, providing the overall objectives of the phase, a description of the tests and data available for the validation, and the validation process that will be implemented. (Quarterly Progress Measure (Regular))</a:t>
                      </a:r>
                      <a:endParaRPr lang="en-US" sz="1050" baseline="0" dirty="0">
                        <a:effectLst/>
                      </a:endParaRPr>
                    </a:p>
                  </a:txBody>
                  <a:tcPr/>
                </a:tc>
                <a:tc>
                  <a:txBody>
                    <a:bodyPr/>
                    <a:lstStyle/>
                    <a:p>
                      <a:r>
                        <a:rPr lang="en-US" sz="1200" dirty="0"/>
                        <a:t>100%</a:t>
                      </a:r>
                    </a:p>
                  </a:txBody>
                  <a:tcPr/>
                </a:tc>
                <a:tc>
                  <a:txBody>
                    <a:bodyPr/>
                    <a:lstStyle/>
                    <a:p>
                      <a:r>
                        <a:rPr lang="en-US" sz="1200" dirty="0"/>
                        <a:t>2/10/2019</a:t>
                      </a:r>
                    </a:p>
                  </a:txBody>
                  <a:tcPr/>
                </a:tc>
                <a:extLst>
                  <a:ext uri="{0D108BD9-81ED-4DB2-BD59-A6C34878D82A}">
                    <a16:rowId xmlns:a16="http://schemas.microsoft.com/office/drawing/2014/main" val="10001"/>
                  </a:ext>
                </a:extLst>
              </a:tr>
              <a:tr h="113885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mn-lt"/>
                          <a:ea typeface="+mn-ea"/>
                          <a:cs typeface="+mn-cs"/>
                        </a:rPr>
                        <a:t>1.3.6.403, Q3: Define a set of load cases that can be used to validate the nonlinear dynamic behavior of a floating semisubmersible, through a three-way validation between FAST simulations, higher-fidelity computational fluid dynamics (CFD) simulations, and test measurements.  Previous validation work has shown the need for more dedicated load cases that match the capabilities of CFD tools.  These load cases would then be implemented in the component-level test campaign to be performed in FY19.  An abstract will be developed by June 30, 2019 summarizing the findings for presentation at the IOWTC conference in November 2019. (</a:t>
                      </a:r>
                      <a:r>
                        <a:rPr lang="en-US" sz="1050" dirty="0"/>
                        <a:t>Quarterly Progress Measure (Regular))</a:t>
                      </a:r>
                      <a:endParaRPr lang="en-US" sz="1050" strike="sngStrike" baseline="0" dirty="0">
                        <a:solidFill>
                          <a:srgbClr val="FF0000"/>
                        </a:solidFill>
                      </a:endParaRPr>
                    </a:p>
                  </a:txBody>
                  <a:tcPr>
                    <a:solidFill>
                      <a:schemeClr val="bg1">
                        <a:lumMod val="75000"/>
                        <a:alpha val="20000"/>
                      </a:schemeClr>
                    </a:solidFill>
                  </a:tcPr>
                </a:tc>
                <a:tc>
                  <a:txBody>
                    <a:bodyPr/>
                    <a:lstStyle/>
                    <a:p>
                      <a:pPr marL="0" algn="l" defTabSz="457200" rtl="0" eaLnBrk="1" latinLnBrk="0" hangingPunct="1"/>
                      <a:r>
                        <a:rPr lang="en-US" sz="1200" kern="1200" dirty="0">
                          <a:solidFill>
                            <a:schemeClr val="tx1"/>
                          </a:solidFill>
                          <a:latin typeface="+mn-lt"/>
                          <a:ea typeface="+mn-ea"/>
                          <a:cs typeface="+mn-cs"/>
                        </a:rPr>
                        <a:t>100%</a:t>
                      </a:r>
                    </a:p>
                  </a:txBody>
                  <a:tcPr>
                    <a:solidFill>
                      <a:schemeClr val="bg1">
                        <a:lumMod val="75000"/>
                        <a:alpha val="20000"/>
                      </a:schemeClr>
                    </a:solidFill>
                  </a:tcPr>
                </a:tc>
                <a:tc>
                  <a:txBody>
                    <a:bodyPr/>
                    <a:lstStyle/>
                    <a:p>
                      <a:r>
                        <a:rPr lang="en-US" sz="1200" kern="1200" dirty="0">
                          <a:solidFill>
                            <a:schemeClr val="tx1"/>
                          </a:solidFill>
                          <a:latin typeface="+mn-lt"/>
                          <a:ea typeface="+mn-ea"/>
                          <a:cs typeface="+mn-cs"/>
                        </a:rPr>
                        <a:t>6/30/2019</a:t>
                      </a:r>
                    </a:p>
                  </a:txBody>
                  <a:tcPr>
                    <a:solidFill>
                      <a:schemeClr val="bg1">
                        <a:lumMod val="75000"/>
                        <a:alpha val="20000"/>
                      </a:schemeClr>
                    </a:solidFill>
                  </a:tcPr>
                </a:tc>
                <a:extLst>
                  <a:ext uri="{0D108BD9-81ED-4DB2-BD59-A6C34878D82A}">
                    <a16:rowId xmlns:a16="http://schemas.microsoft.com/office/drawing/2014/main" val="10002"/>
                  </a:ext>
                </a:extLst>
              </a:tr>
              <a:tr h="111136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a:t>1.3.6.403, Q4: Release a new public offshore wind validation dataset that can be used by researchers interested in the modeling of component-level hydrodynamic loads on floating offshore wind systems by performing a new test campaign at a wave tank in the United States.  The test campaign will be used to develop and highlight national capabilities for offshore wind testing through a set of fixed and forced motion tests of support structure components of different sizes and configurations, with a focus on distributed hydrodynamic load measurements.  Upload the data to the DOE Data Archive and Portal, with associated documentation, by Sept. 30, 2019 for public use. (Annual Milestone (Regular))</a:t>
                      </a:r>
                      <a:endParaRPr lang="en-US" sz="1050" b="0" baseline="0" dirty="0"/>
                    </a:p>
                  </a:txBody>
                  <a:tcPr/>
                </a:tc>
                <a:tc>
                  <a:txBody>
                    <a:bodyPr/>
                    <a:lstStyle/>
                    <a:p>
                      <a:pPr marL="0" algn="l" defTabSz="457200" rtl="0" eaLnBrk="1" latinLnBrk="0" hangingPunct="1"/>
                      <a:r>
                        <a:rPr lang="en-US" sz="1200" kern="1200" dirty="0">
                          <a:solidFill>
                            <a:schemeClr val="tx1"/>
                          </a:solidFill>
                          <a:latin typeface="+mn-lt"/>
                          <a:ea typeface="+mn-ea"/>
                          <a:cs typeface="+mn-cs"/>
                        </a:rPr>
                        <a:t>80%</a:t>
                      </a: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195802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1.3.1.402 - WFIP II Extended Analysis</a:t>
            </a:r>
            <a:br>
              <a:rPr lang="en-US" sz="1800" dirty="0"/>
            </a:br>
            <a:r>
              <a:rPr lang="en-US" sz="2400" dirty="0"/>
              <a:t>Project Modification Tracking</a:t>
            </a:r>
          </a:p>
        </p:txBody>
      </p:sp>
      <p:graphicFrame>
        <p:nvGraphicFramePr>
          <p:cNvPr id="2" name="Table 1"/>
          <p:cNvGraphicFramePr>
            <a:graphicFrameLocks noGrp="1"/>
          </p:cNvGraphicFramePr>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378081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1.3.6.403 - Modeling and Validation for Offshore Wind</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3801769411"/>
              </p:ext>
            </p:extLst>
          </p:nvPr>
        </p:nvGraphicFramePr>
        <p:xfrm>
          <a:off x="64573" y="951106"/>
          <a:ext cx="9014853" cy="5877195"/>
        </p:xfrm>
        <a:graphic>
          <a:graphicData uri="http://schemas.openxmlformats.org/drawingml/2006/table">
            <a:tbl>
              <a:tblPr firstRow="1" bandRow="1">
                <a:tableStyleId>{616DA210-FB5B-4158-B5E0-FEB733F419BA}</a:tableStyleId>
              </a:tblPr>
              <a:tblGrid>
                <a:gridCol w="9014853">
                  <a:extLst>
                    <a:ext uri="{9D8B030D-6E8A-4147-A177-3AD203B41FA5}">
                      <a16:colId xmlns:a16="http://schemas.microsoft.com/office/drawing/2014/main" val="20000"/>
                    </a:ext>
                  </a:extLst>
                </a:gridCol>
              </a:tblGrid>
              <a:tr h="5503266">
                <a:tc>
                  <a:txBody>
                    <a:bodyPr/>
                    <a:lstStyle/>
                    <a:p>
                      <a:pPr marL="0" lvl="0" indent="0" algn="l" defTabSz="457200" rtl="0" eaLnBrk="1" latinLnBrk="0" hangingPunct="1">
                        <a:buFont typeface="Arial" panose="020B0604020202020204" pitchFamily="34" charset="0"/>
                        <a:buNone/>
                      </a:pPr>
                      <a:r>
                        <a:rPr lang="en-US" sz="1200" b="1" kern="1200" dirty="0">
                          <a:solidFill>
                            <a:schemeClr val="tx1"/>
                          </a:solidFill>
                          <a:latin typeface="+mn-lt"/>
                          <a:ea typeface="+mn-ea"/>
                          <a:cs typeface="+mn-cs"/>
                        </a:rPr>
                        <a:t>Work accomplished this quarter: </a:t>
                      </a:r>
                    </a:p>
                    <a:p>
                      <a:pPr marL="0" lvl="0" indent="0" algn="l" defTabSz="457200" rtl="0" eaLnBrk="1" latinLnBrk="0" hangingPunct="1">
                        <a:buFont typeface="Arial" panose="020B0604020202020204" pitchFamily="34" charset="0"/>
                        <a:buNone/>
                      </a:pPr>
                      <a:endParaRPr lang="en-US" sz="600" b="1" kern="1200" dirty="0">
                        <a:solidFill>
                          <a:schemeClr val="tx1"/>
                        </a:solidFill>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baseline="0" dirty="0">
                          <a:solidFill>
                            <a:schemeClr val="tx1"/>
                          </a:solidFill>
                          <a:latin typeface="Calibri" panose="020F0502020204030204" pitchFamily="34" charset="0"/>
                          <a:cs typeface="Calibri" panose="020F0502020204030204" pitchFamily="34" charset="0"/>
                        </a:rPr>
                        <a:t>OC6:</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Work on Phase I of OC6 continued, which is focused on better understanding nonlinear hydrodynamic load underprediction in offshore wind design tools for semisubmersible designs.  Load cases 1-4 have now been simulated by the group.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The CFD group for OC6 has continued to work on a regular wave load case for Phase I. The goal is to use the information from the CFD group to help inform the load under-prediction by the engineering models.  However, first achieving good, consistent results from the CFD tools is a difficult process.  A more prescriptive modeling approach has been initiated to help improve agreement between the participants.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 new post-doc was hired at NREL to focus on the CFD analysis work for this project (Lu Wang).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 DAP site was created for the OC5 project.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 b="0" kern="1200" baseline="0" dirty="0">
                        <a:solidFill>
                          <a:schemeClr val="tx1"/>
                        </a:solidFill>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00" b="0" baseline="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New Validation Campaign:</a:t>
                      </a:r>
                      <a:endParaRPr lang="en-US" sz="1200" b="0" i="1" kern="1200" baseline="0" dirty="0">
                        <a:solidFill>
                          <a:schemeClr val="tx1"/>
                        </a:solidFill>
                        <a:latin typeface="Calibri" panose="020F0502020204030204" pitchFamily="34" charset="0"/>
                        <a:ea typeface="+mn-ea"/>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The component-level validation campaign was initiated at the Offshore Technology Research Center at Texas A&amp;M University.  The models have been built and installed, calibration checks have been performed, and the system set-up improved to address testing needs.  Tests have been started, and the full test matrix is expected to be completed by the end of October.  A new contract was signed with Texas A&amp;M to broaden the test cases and provide better checks to ensure the understanding of the results.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A paper summarizing the development of the </a:t>
                      </a:r>
                      <a:r>
                        <a:rPr lang="en-US" sz="1200" b="0" baseline="0" dirty="0" err="1">
                          <a:solidFill>
                            <a:schemeClr val="tx1"/>
                          </a:solidFill>
                          <a:latin typeface="Calibri" panose="020F0502020204030204" pitchFamily="34" charset="0"/>
                          <a:cs typeface="Calibri" panose="020F0502020204030204" pitchFamily="34" charset="0"/>
                        </a:rPr>
                        <a:t>bichromatic</a:t>
                      </a:r>
                      <a:r>
                        <a:rPr lang="en-US" sz="1200" b="0" baseline="0" dirty="0">
                          <a:solidFill>
                            <a:schemeClr val="tx1"/>
                          </a:solidFill>
                          <a:latin typeface="Calibri" panose="020F0502020204030204" pitchFamily="34" charset="0"/>
                          <a:cs typeface="Calibri" panose="020F0502020204030204" pitchFamily="34" charset="0"/>
                        </a:rPr>
                        <a:t> wave cases for the validation campaign was completed and accepted by the International Offshore Wind Technology Conference (IOWTC).</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A DAP site was created for the OC6 project, which will also house the data from this validation campaign.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Public Outreach/Industry Engagement: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An Open Test Day was held at the OTRC on September 24</a:t>
                      </a:r>
                      <a:r>
                        <a:rPr lang="en-US" sz="1200" b="0" baseline="30000" dirty="0">
                          <a:solidFill>
                            <a:schemeClr val="tx1"/>
                          </a:solidFill>
                          <a:latin typeface="Calibri" panose="020F0502020204030204" pitchFamily="34" charset="0"/>
                          <a:cs typeface="Calibri" panose="020F0502020204030204" pitchFamily="34" charset="0"/>
                        </a:rPr>
                        <a:t>th</a:t>
                      </a:r>
                      <a:r>
                        <a:rPr lang="en-US" sz="1200" b="0" baseline="0" dirty="0">
                          <a:solidFill>
                            <a:schemeClr val="tx1"/>
                          </a:solidFill>
                          <a:latin typeface="Calibri" panose="020F0502020204030204" pitchFamily="34" charset="0"/>
                          <a:cs typeface="Calibri" panose="020F0502020204030204" pitchFamily="34" charset="0"/>
                        </a:rPr>
                        <a:t>, allowing the public to witness the new floating wind, component-level validation campaign and understand how it fits into the goals of the OC6 project. Ten people from the offshore industry attended, representing the following companies: Shell, DNV GL, SBM Offshore, Bentley, MARIN, Atkins, and London Offshore Consultants.  </a:t>
                      </a:r>
                      <a:endParaRPr lang="en-US" sz="1200" b="0" kern="1200" baseline="0" dirty="0">
                        <a:solidFill>
                          <a:schemeClr val="tx1"/>
                        </a:solidFill>
                        <a:latin typeface="Calibri" panose="020F0502020204030204" pitchFamily="34" charset="0"/>
                        <a:ea typeface="+mn-ea"/>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The work of OC6 was presented at the IEA Wind Executive Committee meeting in Copenhagen, Denmark on September 17 – 19.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Matt Hall attended the kick-off meeting of the COREWIND project as an NREL advisor on September 2-3, 2019. COREWIND is an EU project focused on reducing the cost, and increasing the performance, of floating wind technology, with specific emphasis on moorings and O&amp;M.</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kern="1200" baseline="0" dirty="0">
                        <a:solidFill>
                          <a:schemeClr val="tx1"/>
                        </a:solidFill>
                        <a:latin typeface="Calibri" panose="020F0502020204030204" pitchFamily="34" charset="0"/>
                        <a:ea typeface="+mn-ea"/>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tx1"/>
                        </a:solidFill>
                        <a:latin typeface="Calibri" panose="020F0502020204030204" pitchFamily="34" charset="0"/>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tx1"/>
                        </a:solidFill>
                        <a:latin typeface="Calibri" panose="020F0502020204030204" pitchFamily="34" charset="0"/>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1" kern="1200" baseline="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0000"/>
                  </a:ext>
                </a:extLst>
              </a:tr>
              <a:tr h="299355">
                <a:tc>
                  <a:txBody>
                    <a:bodyPr/>
                    <a:lstStyle/>
                    <a:p>
                      <a:endParaRPr lang="en-US" sz="1200" b="1" dirty="0">
                        <a:solidFill>
                          <a:schemeClr val="accent6">
                            <a:lumMod val="75000"/>
                          </a:schemeClr>
                        </a:solidFill>
                      </a:endParaRP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249446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1.3.6.403 - Modeling and Validation for Offshore Wind</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6" name="Table 5">
            <a:extLst>
              <a:ext uri="{FF2B5EF4-FFF2-40B4-BE49-F238E27FC236}">
                <a16:creationId xmlns:a16="http://schemas.microsoft.com/office/drawing/2014/main" id="{F86559C2-2A27-4E72-8039-236B1AF86264}"/>
              </a:ext>
            </a:extLst>
          </p:cNvPr>
          <p:cNvGraphicFramePr>
            <a:graphicFrameLocks noGrp="1"/>
          </p:cNvGraphicFramePr>
          <p:nvPr>
            <p:extLst>
              <p:ext uri="{D42A27DB-BD31-4B8C-83A1-F6EECF244321}">
                <p14:modId xmlns:p14="http://schemas.microsoft.com/office/powerpoint/2010/main" val="760077386"/>
              </p:ext>
            </p:extLst>
          </p:nvPr>
        </p:nvGraphicFramePr>
        <p:xfrm>
          <a:off x="82062" y="1060704"/>
          <a:ext cx="8932791" cy="4069080"/>
        </p:xfrm>
        <a:graphic>
          <a:graphicData uri="http://schemas.openxmlformats.org/drawingml/2006/table">
            <a:tbl>
              <a:tblPr firstRow="1" bandRow="1">
                <a:tableStyleId>{616DA210-FB5B-4158-B5E0-FEB733F419BA}</a:tableStyleId>
              </a:tblPr>
              <a:tblGrid>
                <a:gridCol w="8932791">
                  <a:extLst>
                    <a:ext uri="{9D8B030D-6E8A-4147-A177-3AD203B41FA5}">
                      <a16:colId xmlns:a16="http://schemas.microsoft.com/office/drawing/2014/main" val="20000"/>
                    </a:ext>
                  </a:extLst>
                </a:gridCol>
              </a:tblGrid>
              <a:tr h="3118929">
                <a:tc>
                  <a:txBody>
                    <a:bodyPr/>
                    <a:lstStyle/>
                    <a:p>
                      <a:r>
                        <a:rPr lang="en-US" sz="1200" b="1" dirty="0"/>
                        <a:t>90</a:t>
                      </a:r>
                      <a:r>
                        <a:rPr lang="en-US" sz="1200" b="1" baseline="0" dirty="0"/>
                        <a:t>-Day Outlook:</a:t>
                      </a:r>
                    </a:p>
                    <a:p>
                      <a:pPr marL="171450" indent="-171450">
                        <a:buFont typeface="Arial" panose="020B0604020202020204" pitchFamily="34" charset="0"/>
                        <a:buChar char="•"/>
                      </a:pPr>
                      <a:endParaRPr lang="en-US" sz="300" b="0" baseline="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300" b="1" baseline="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baseline="0" dirty="0">
                          <a:solidFill>
                            <a:schemeClr val="tx1"/>
                          </a:solidFill>
                          <a:latin typeface="Calibri" panose="020F0502020204030204" pitchFamily="34" charset="0"/>
                          <a:cs typeface="Calibri" panose="020F0502020204030204" pitchFamily="34" charset="0"/>
                        </a:rPr>
                        <a:t>OC6:</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The OC6 group will initiate simulations across all five of the load case groups for Phase I.  The work of Phase I is expected to be completed in Q2 of FY20.</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After the regular wave case is completed, the CFD group will move on to a </a:t>
                      </a:r>
                      <a:r>
                        <a:rPr lang="en-US" sz="1200" b="0" kern="1200" baseline="0" dirty="0" err="1">
                          <a:solidFill>
                            <a:schemeClr val="tx1"/>
                          </a:solidFill>
                          <a:latin typeface="Calibri" panose="020F0502020204030204" pitchFamily="34" charset="0"/>
                          <a:ea typeface="+mn-ea"/>
                          <a:cs typeface="Calibri" panose="020F0502020204030204" pitchFamily="34" charset="0"/>
                        </a:rPr>
                        <a:t>bichromatic</a:t>
                      </a:r>
                      <a:r>
                        <a:rPr lang="en-US" sz="1200" b="0" kern="1200" baseline="0" dirty="0">
                          <a:solidFill>
                            <a:schemeClr val="tx1"/>
                          </a:solidFill>
                          <a:latin typeface="Calibri" panose="020F0502020204030204" pitchFamily="34" charset="0"/>
                          <a:ea typeface="+mn-ea"/>
                          <a:cs typeface="Calibri" panose="020F0502020204030204" pitchFamily="34" charset="0"/>
                        </a:rPr>
                        <a:t> wave case, which will focus directly on the nonlinear modeling issue.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An abstract will be submitted for presentation of the OC6 Phase I work at the TORQUE conference (which will be held in May, 2020).</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NREL will begin development of the specification for Phase II of OC6, which is focused on higher-fidelity modeling of soil-structure interaction for fixed-bottom offshore wind systems.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NREL will initiate development of DAP sites for the OC3 and OC4 projects.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The next in-person meeting of the OC6 project will be held in conjunction with the IOWTC conference on Nov. 7</a:t>
                      </a:r>
                      <a:r>
                        <a:rPr lang="en-US" sz="1200" b="0" kern="1200" baseline="30000" dirty="0">
                          <a:solidFill>
                            <a:schemeClr val="tx1"/>
                          </a:solidFill>
                          <a:latin typeface="Calibri" panose="020F0502020204030204" pitchFamily="34" charset="0"/>
                          <a:ea typeface="+mn-ea"/>
                          <a:cs typeface="Calibri" panose="020F0502020204030204" pitchFamily="34" charset="0"/>
                        </a:rPr>
                        <a:t>th</a:t>
                      </a:r>
                      <a:r>
                        <a:rPr lang="en-US" sz="1200" b="0" kern="1200" baseline="0" dirty="0">
                          <a:solidFill>
                            <a:schemeClr val="tx1"/>
                          </a:solidFill>
                          <a:latin typeface="Calibri" panose="020F0502020204030204" pitchFamily="34" charset="0"/>
                          <a:ea typeface="+mn-ea"/>
                          <a:cs typeface="Calibri" panose="020F0502020204030204" pitchFamily="34" charset="0"/>
                        </a:rPr>
                        <a:t> in Malta.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00" b="0" baseline="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baseline="0" dirty="0">
                          <a:solidFill>
                            <a:schemeClr val="tx1"/>
                          </a:solidFill>
                          <a:latin typeface="Calibri" panose="020F0502020204030204" pitchFamily="34" charset="0"/>
                          <a:cs typeface="Calibri" panose="020F0502020204030204" pitchFamily="34" charset="0"/>
                        </a:rPr>
                        <a:t>New Validation Campaign:</a:t>
                      </a:r>
                      <a:endParaRPr lang="en-US" sz="1200" b="0" i="1" kern="1200" baseline="0" dirty="0">
                        <a:solidFill>
                          <a:schemeClr val="tx1"/>
                        </a:solidFill>
                        <a:latin typeface="Calibri" panose="020F0502020204030204" pitchFamily="34" charset="0"/>
                        <a:ea typeface="+mn-ea"/>
                        <a:cs typeface="Calibri" panose="020F0502020204030204" pitchFamily="34"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a:solidFill>
                            <a:schemeClr val="tx1"/>
                          </a:solidFill>
                          <a:latin typeface="Calibri" panose="020F0502020204030204" pitchFamily="34" charset="0"/>
                          <a:cs typeface="Calibri" panose="020F0502020204030204" pitchFamily="34" charset="0"/>
                        </a:rPr>
                        <a:t>Complete the validation campaign at the OTRC facility, and get the data uploaded to the DAP.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0" baseline="0" dirty="0">
                          <a:solidFill>
                            <a:schemeClr val="accent3"/>
                          </a:solidFill>
                        </a:rPr>
                        <a:t>Upcoming Public Outreach/Industry Engagement: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Senu Sirnivas will attend the bi-annual joint meeting of the CFD JIP for offshore systems.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Amy Robertson will present the paper on the new </a:t>
                      </a:r>
                      <a:r>
                        <a:rPr lang="en-US" sz="1200" b="0" kern="1200" baseline="0" dirty="0" err="1">
                          <a:solidFill>
                            <a:schemeClr val="tx1"/>
                          </a:solidFill>
                          <a:latin typeface="Calibri" panose="020F0502020204030204" pitchFamily="34" charset="0"/>
                          <a:ea typeface="+mn-ea"/>
                          <a:cs typeface="Calibri" panose="020F0502020204030204" pitchFamily="34" charset="0"/>
                        </a:rPr>
                        <a:t>bichromatic</a:t>
                      </a:r>
                      <a:r>
                        <a:rPr lang="en-US" sz="1200" b="0" kern="1200" baseline="0" dirty="0">
                          <a:solidFill>
                            <a:schemeClr val="tx1"/>
                          </a:solidFill>
                          <a:latin typeface="Calibri" panose="020F0502020204030204" pitchFamily="34" charset="0"/>
                          <a:ea typeface="+mn-ea"/>
                          <a:cs typeface="Calibri" panose="020F0502020204030204" pitchFamily="34" charset="0"/>
                        </a:rPr>
                        <a:t> wave cases for the floating wind hydrodynamic validation campaign at the IOWTC conference, which will be held from Nov. 4-6 in Malta.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chemeClr val="tx1"/>
                          </a:solidFill>
                          <a:latin typeface="Calibri" panose="020F0502020204030204" pitchFamily="34" charset="0"/>
                          <a:ea typeface="+mn-ea"/>
                          <a:cs typeface="Calibri" panose="020F0502020204030204" pitchFamily="34" charset="0"/>
                        </a:rPr>
                        <a:t>Amy Robertson will attend the IECRE/TC88 Joint Working Forum on Model Validation on Oct. 14-15, 2019 in Denmark.  The purpose of the meeting is to discuss steps to standardize and develop conformity assessment of model validation in the wind industry.  The travel is funded by a different project, but the experience and feedback is relevant to the OC6 project, which is focused on offshore wind validation.</a:t>
                      </a:r>
                    </a:p>
                  </a:txBody>
                  <a:tcPr>
                    <a:solidFill>
                      <a:schemeClr val="bg1">
                        <a:lumMod val="75000"/>
                        <a:alpha val="2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84479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270876" cy="793750"/>
          </a:xfrm>
        </p:spPr>
        <p:txBody>
          <a:bodyPr/>
          <a:lstStyle/>
          <a:p>
            <a:r>
              <a:rPr lang="en-US" sz="1800" dirty="0"/>
              <a:t>NREL Wind – 1.3.9.401 - A2e EMC Support</a:t>
            </a:r>
            <a:br>
              <a:rPr lang="en-US" sz="2800" dirty="0"/>
            </a:br>
            <a:r>
              <a:rPr lang="en-US" sz="2400" dirty="0"/>
              <a:t>Project Modification Tracking</a:t>
            </a:r>
          </a:p>
        </p:txBody>
      </p:sp>
      <p:graphicFrame>
        <p:nvGraphicFramePr>
          <p:cNvPr id="2" name="Table 1"/>
          <p:cNvGraphicFramePr>
            <a:graphicFrameLocks noGrp="1"/>
          </p:cNvGraphicFramePr>
          <p:nvPr>
            <p:extLst>
              <p:ext uri="{D42A27DB-BD31-4B8C-83A1-F6EECF244321}">
                <p14:modId xmlns:p14="http://schemas.microsoft.com/office/powerpoint/2010/main" val="1634917724"/>
              </p:ext>
            </p:extLst>
          </p:nvPr>
        </p:nvGraphicFramePr>
        <p:xfrm>
          <a:off x="118277" y="1132763"/>
          <a:ext cx="9025722" cy="2519374"/>
        </p:xfrm>
        <a:graphic>
          <a:graphicData uri="http://schemas.openxmlformats.org/drawingml/2006/table">
            <a:tbl>
              <a:tblPr firstRow="1" bandRow="1">
                <a:tableStyleId>{5C22544A-7EE6-4342-B048-85BDC9FD1C3A}</a:tableStyleId>
              </a:tblPr>
              <a:tblGrid>
                <a:gridCol w="837066">
                  <a:extLst>
                    <a:ext uri="{9D8B030D-6E8A-4147-A177-3AD203B41FA5}">
                      <a16:colId xmlns:a16="http://schemas.microsoft.com/office/drawing/2014/main" val="20000"/>
                    </a:ext>
                  </a:extLst>
                </a:gridCol>
                <a:gridCol w="1141471">
                  <a:extLst>
                    <a:ext uri="{9D8B030D-6E8A-4147-A177-3AD203B41FA5}">
                      <a16:colId xmlns:a16="http://schemas.microsoft.com/office/drawing/2014/main" val="20001"/>
                    </a:ext>
                  </a:extLst>
                </a:gridCol>
                <a:gridCol w="3436883">
                  <a:extLst>
                    <a:ext uri="{9D8B030D-6E8A-4147-A177-3AD203B41FA5}">
                      <a16:colId xmlns:a16="http://schemas.microsoft.com/office/drawing/2014/main" val="20002"/>
                    </a:ext>
                  </a:extLst>
                </a:gridCol>
                <a:gridCol w="888368">
                  <a:extLst>
                    <a:ext uri="{9D8B030D-6E8A-4147-A177-3AD203B41FA5}">
                      <a16:colId xmlns:a16="http://schemas.microsoft.com/office/drawing/2014/main" val="20003"/>
                    </a:ext>
                  </a:extLst>
                </a:gridCol>
                <a:gridCol w="2721934">
                  <a:extLst>
                    <a:ext uri="{9D8B030D-6E8A-4147-A177-3AD203B41FA5}">
                      <a16:colId xmlns:a16="http://schemas.microsoft.com/office/drawing/2014/main" val="20004"/>
                    </a:ext>
                  </a:extLst>
                </a:gridCol>
              </a:tblGrid>
              <a:tr h="619614">
                <a:tc>
                  <a:txBody>
                    <a:bodyPr/>
                    <a:lstStyle/>
                    <a:p>
                      <a:pPr algn="ctr"/>
                      <a:r>
                        <a:rPr lang="en-US" sz="1400" dirty="0" err="1"/>
                        <a:t>Aprv</a:t>
                      </a:r>
                      <a:r>
                        <a:rPr lang="en-US" sz="1400" dirty="0"/>
                        <a:t>. Date</a:t>
                      </a:r>
                    </a:p>
                  </a:txBody>
                  <a:tcPr anchor="ctr"/>
                </a:tc>
                <a:tc>
                  <a:txBody>
                    <a:bodyPr/>
                    <a:lstStyle/>
                    <a:p>
                      <a:pPr algn="ctr"/>
                      <a:r>
                        <a:rPr lang="en-US" sz="1400" dirty="0"/>
                        <a:t>Requested</a:t>
                      </a:r>
                      <a:r>
                        <a:rPr lang="en-US" sz="1400" baseline="0" dirty="0"/>
                        <a:t> By </a:t>
                      </a:r>
                      <a:endParaRPr lang="en-US" sz="1400" dirty="0"/>
                    </a:p>
                  </a:txBody>
                  <a:tcPr anchor="ctr"/>
                </a:tc>
                <a:tc>
                  <a:txBody>
                    <a:bodyPr/>
                    <a:lstStyle/>
                    <a:p>
                      <a:pPr algn="ctr"/>
                      <a:r>
                        <a:rPr lang="en-US" sz="1400" dirty="0"/>
                        <a:t>Detailed Reason for</a:t>
                      </a:r>
                      <a:r>
                        <a:rPr lang="en-US" sz="1400" baseline="0" dirty="0"/>
                        <a:t> Modification</a:t>
                      </a:r>
                      <a:endParaRPr lang="en-US" sz="1400" dirty="0"/>
                    </a:p>
                  </a:txBody>
                  <a:tcPr anchor="ctr"/>
                </a:tc>
                <a:tc>
                  <a:txBody>
                    <a:bodyPr/>
                    <a:lstStyle/>
                    <a:p>
                      <a:pPr algn="ctr"/>
                      <a:r>
                        <a:rPr lang="en-US" sz="1400" dirty="0"/>
                        <a:t>Budget Change</a:t>
                      </a:r>
                    </a:p>
                  </a:txBody>
                  <a:tcPr anchor="ctr"/>
                </a:tc>
                <a:tc>
                  <a:txBody>
                    <a:bodyPr/>
                    <a:lstStyle/>
                    <a:p>
                      <a:pPr algn="ctr"/>
                      <a:r>
                        <a:rPr lang="en-US" sz="1400" dirty="0"/>
                        <a:t>Milestone</a:t>
                      </a:r>
                      <a:r>
                        <a:rPr lang="en-US" sz="1400" baseline="0" dirty="0"/>
                        <a:t> Changes </a:t>
                      </a:r>
                      <a:endParaRPr lang="en-US" sz="1400" dirty="0"/>
                    </a:p>
                  </a:txBody>
                  <a:tcPr anchor="ctr"/>
                </a:tc>
                <a:extLst>
                  <a:ext uri="{0D108BD9-81ED-4DB2-BD59-A6C34878D82A}">
                    <a16:rowId xmlns:a16="http://schemas.microsoft.com/office/drawing/2014/main" val="10000"/>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1"/>
                  </a:ext>
                </a:extLst>
              </a:tr>
              <a:tr h="949880">
                <a:tc>
                  <a:txBody>
                    <a:bodyPr/>
                    <a:lstStyle/>
                    <a:p>
                      <a:pPr algn="ctr"/>
                      <a:endParaRPr lang="en-US" sz="1200" dirty="0"/>
                    </a:p>
                  </a:txBody>
                  <a:tcPr anchor="ctr"/>
                </a:tc>
                <a:tc>
                  <a:txBody>
                    <a:bodyPr/>
                    <a:lstStyle/>
                    <a:p>
                      <a:pPr algn="ctr"/>
                      <a:endParaRPr lang="en-US" sz="1200" baseline="0" dirty="0"/>
                    </a:p>
                  </a:txBody>
                  <a:tcPr anchor="ctr"/>
                </a:tc>
                <a:tc>
                  <a:txBody>
                    <a:bodyPr/>
                    <a:lstStyle/>
                    <a:p>
                      <a:endParaRPr lang="en-US" sz="1200" dirty="0"/>
                    </a:p>
                  </a:txBody>
                  <a:tcPr anchor="ctr"/>
                </a:tc>
                <a:tc>
                  <a:txBody>
                    <a:bodyPr/>
                    <a:lstStyle/>
                    <a:p>
                      <a:pPr algn="ctr"/>
                      <a:endParaRPr lang="en-US" sz="1200" dirty="0"/>
                    </a:p>
                  </a:txBody>
                  <a:tcPr anchor="ctr"/>
                </a:tc>
                <a:tc>
                  <a:txBody>
                    <a:bodyPr/>
                    <a:lstStyle/>
                    <a:p>
                      <a:endParaRPr lang="en-US" sz="12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91748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1.3.9.401 - A2e EMC Support</a:t>
            </a:r>
            <a:br>
              <a:rPr lang="en-US" sz="24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4235344810"/>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Total: $34,811 (Carryover: $34,811, 2019 Budget Authority: $0)</a:t>
                      </a:r>
                      <a:endParaRPr lang="en-US" sz="12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dirty="0">
                          <a:solidFill>
                            <a:schemeClr val="tx1"/>
                          </a:solidFill>
                        </a:rPr>
                        <a:t>Paul Veers </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dirty="0">
                          <a:solidFill>
                            <a:schemeClr val="tx1"/>
                          </a:solidFill>
                        </a:rPr>
                        <a:t>paul.veers@nrel.gov</a:t>
                      </a:r>
                      <a:endParaRPr lang="en-US" sz="120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tx1"/>
                          </a:solidFill>
                        </a:rPr>
                        <a:t>Michael Derby michael.derby@ee.doe.gov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kern="1200" baseline="0" dirty="0">
                          <a:solidFill>
                            <a:schemeClr val="dk1"/>
                          </a:solidFill>
                          <a:latin typeface="+mn-lt"/>
                          <a:ea typeface="+mn-ea"/>
                          <a:cs typeface="+mn-cs"/>
                        </a:rPr>
                        <a:t>Paul Veers</a:t>
                      </a:r>
                    </a:p>
                    <a:p>
                      <a:r>
                        <a:rPr lang="en-US" sz="1200" kern="1200" baseline="0" dirty="0">
                          <a:solidFill>
                            <a:schemeClr val="dk1"/>
                          </a:solidFill>
                          <a:latin typeface="+mn-lt"/>
                          <a:ea typeface="+mn-ea"/>
                          <a:cs typeface="+mn-cs"/>
                        </a:rPr>
                        <a:t>Daniel Laird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58284458"/>
              </p:ext>
            </p:extLst>
          </p:nvPr>
        </p:nvGraphicFramePr>
        <p:xfrm>
          <a:off x="32475" y="1050876"/>
          <a:ext cx="6096000" cy="3149932"/>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927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Project</a:t>
                      </a:r>
                      <a:r>
                        <a:rPr lang="en-US" sz="1200" dirty="0">
                          <a:effectLst>
                            <a:outerShdw blurRad="38100" dist="38100" dir="2700000" algn="tl">
                              <a:srgbClr val="000000">
                                <a:alpha val="43137"/>
                              </a:srgbClr>
                            </a:outerShdw>
                          </a:effectLst>
                        </a:rPr>
                        <a:t> </a:t>
                      </a:r>
                      <a:r>
                        <a:rPr lang="en-US" sz="1200" dirty="0"/>
                        <a:t> Summary</a:t>
                      </a:r>
                      <a:endParaRPr lang="en-US" sz="1200" b="1" dirty="0"/>
                    </a:p>
                  </a:txBody>
                  <a:tcPr/>
                </a:tc>
                <a:extLst>
                  <a:ext uri="{0D108BD9-81ED-4DB2-BD59-A6C34878D82A}">
                    <a16:rowId xmlns:a16="http://schemas.microsoft.com/office/drawing/2014/main" val="10000"/>
                  </a:ext>
                </a:extLst>
              </a:tr>
              <a:tr h="2657203">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u="none" dirty="0">
                        <a:solidFill>
                          <a:schemeClr val="accent6">
                            <a:lumMod val="75000"/>
                          </a:schemeClr>
                        </a:solidFill>
                      </a:endParaRPr>
                    </a:p>
                    <a:p>
                      <a:r>
                        <a:rPr lang="en-US" sz="1200" kern="1200" dirty="0">
                          <a:solidFill>
                            <a:schemeClr val="dk1"/>
                          </a:solidFill>
                          <a:effectLst/>
                          <a:latin typeface="+mn-lt"/>
                          <a:ea typeface="+mn-ea"/>
                          <a:cs typeface="+mn-cs"/>
                        </a:rPr>
                        <a:t>A2E is a major initiative utilizing an innovative DOE and national laboratory collaborative to develop a comprehensive, multiyear, R&amp;D program to: 1) achieve wind plant system cost and performance improvements that attain LCOE parity with fossil fuel generation, and 2) develop the analysis methods and tools necessary to assess the macro and micro impacts of high wind penetration scenarios on a national scale in support of future high penetration deployment scenarios. It addresses the areas of atmospheric science, wind plant interactions and technology development. Each of the three major labs involved in A2e (NREL, PNNL, SNL) has one or more member from the lab on the A2e Executive Management Committee (EMC).</a:t>
                      </a:r>
                      <a:endParaRPr lang="en-US" sz="1200"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97659803"/>
              </p:ext>
            </p:extLst>
          </p:nvPr>
        </p:nvGraphicFramePr>
        <p:xfrm>
          <a:off x="32475" y="4269851"/>
          <a:ext cx="6096000" cy="2333641"/>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3581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Project Objective &amp; Impact</a:t>
                      </a:r>
                      <a:endParaRPr lang="en-US" sz="1800" b="1" strike="sngStrike" dirty="0">
                        <a:solidFill>
                          <a:srgbClr val="FF0000"/>
                        </a:solidFill>
                      </a:endParaRPr>
                    </a:p>
                  </a:txBody>
                  <a:tcPr/>
                </a:tc>
                <a:extLst>
                  <a:ext uri="{0D108BD9-81ED-4DB2-BD59-A6C34878D82A}">
                    <a16:rowId xmlns:a16="http://schemas.microsoft.com/office/drawing/2014/main" val="10000"/>
                  </a:ext>
                </a:extLst>
              </a:tr>
              <a:tr h="196788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effectLst/>
                          <a:latin typeface="+mn-lt"/>
                          <a:ea typeface="+mn-ea"/>
                          <a:cs typeface="+mn-cs"/>
                        </a:rPr>
                        <a:t>The objective of this project is to provide laboratory-based leadership to the management of the A2e initiative through travel and participation in the EMC meetings.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43298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799" y="0"/>
            <a:ext cx="6379519" cy="793750"/>
          </a:xfrm>
        </p:spPr>
        <p:txBody>
          <a:bodyPr/>
          <a:lstStyle/>
          <a:p>
            <a:r>
              <a:rPr lang="en-US" sz="1800" dirty="0"/>
              <a:t>NREL Wind – 1.3.9.401 - A2e EMC Support</a:t>
            </a:r>
            <a:br>
              <a:rPr lang="en-US" sz="2400" dirty="0"/>
            </a:br>
            <a:r>
              <a:rPr lang="en-US" sz="2400" dirty="0">
                <a:solidFill>
                  <a:prstClr val="white"/>
                </a:solidFill>
              </a:rPr>
              <a:t>FY19 Q4 Project </a:t>
            </a:r>
            <a:r>
              <a:rPr lang="en-US" sz="2400" dirty="0"/>
              <a:t>Performance Overview</a:t>
            </a:r>
          </a:p>
        </p:txBody>
      </p:sp>
      <p:graphicFrame>
        <p:nvGraphicFramePr>
          <p:cNvPr id="3" name="Table 2"/>
          <p:cNvGraphicFramePr>
            <a:graphicFrameLocks noGrp="1"/>
          </p:cNvGraphicFramePr>
          <p:nvPr>
            <p:extLst>
              <p:ext uri="{D42A27DB-BD31-4B8C-83A1-F6EECF244321}">
                <p14:modId xmlns:p14="http://schemas.microsoft.com/office/powerpoint/2010/main" val="3000615437"/>
              </p:ext>
            </p:extLst>
          </p:nvPr>
        </p:nvGraphicFramePr>
        <p:xfrm>
          <a:off x="84337" y="1024660"/>
          <a:ext cx="8977601" cy="5407902"/>
        </p:xfrm>
        <a:graphic>
          <a:graphicData uri="http://schemas.openxmlformats.org/drawingml/2006/table">
            <a:tbl>
              <a:tblPr firstRow="1" bandRow="1">
                <a:tableStyleId>{073A0DAA-6AF3-43AB-8588-CEC1D06C72B9}</a:tableStyleId>
              </a:tblPr>
              <a:tblGrid>
                <a:gridCol w="618583">
                  <a:extLst>
                    <a:ext uri="{9D8B030D-6E8A-4147-A177-3AD203B41FA5}">
                      <a16:colId xmlns:a16="http://schemas.microsoft.com/office/drawing/2014/main" val="20000"/>
                    </a:ext>
                  </a:extLst>
                </a:gridCol>
                <a:gridCol w="636777">
                  <a:extLst>
                    <a:ext uri="{9D8B030D-6E8A-4147-A177-3AD203B41FA5}">
                      <a16:colId xmlns:a16="http://schemas.microsoft.com/office/drawing/2014/main" val="20001"/>
                    </a:ext>
                  </a:extLst>
                </a:gridCol>
                <a:gridCol w="7722241">
                  <a:extLst>
                    <a:ext uri="{9D8B030D-6E8A-4147-A177-3AD203B41FA5}">
                      <a16:colId xmlns:a16="http://schemas.microsoft.com/office/drawing/2014/main" val="20002"/>
                    </a:ext>
                  </a:extLst>
                </a:gridCol>
              </a:tblGrid>
              <a:tr h="390826">
                <a:tc gridSpan="3">
                  <a:txBody>
                    <a:bodyPr/>
                    <a:lstStyle/>
                    <a:p>
                      <a:pPr algn="ctr"/>
                      <a:r>
                        <a:rPr lang="en-US" dirty="0"/>
                        <a:t>Project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00788">
                <a:tc>
                  <a:txBody>
                    <a:bodyPr/>
                    <a:lstStyle/>
                    <a:p>
                      <a:pPr algn="ctr"/>
                      <a:r>
                        <a:rPr lang="en-US" sz="1200" b="1" dirty="0"/>
                        <a:t>Cat.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Comments</a:t>
                      </a:r>
                      <a:endParaRPr lang="en-US" sz="1200" b="1"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5006">
                <a:tc rowSpan="5">
                  <a:txBody>
                    <a:bodyPr/>
                    <a:lstStyle/>
                    <a:p>
                      <a:pPr algn="ctr"/>
                      <a:r>
                        <a:rPr lang="en-US" sz="1200" dirty="0"/>
                        <a:t>Fin.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4">
                  <a:txBody>
                    <a:bodyPr/>
                    <a:lstStyle/>
                    <a:p>
                      <a:pPr marL="0" algn="l" defTabSz="457200" rtl="0" eaLnBrk="1" latinLnBrk="0" hangingPunct="1"/>
                      <a:r>
                        <a:rPr lang="en-US" sz="1200" b="0" i="0" kern="1200" dirty="0">
                          <a:solidFill>
                            <a:schemeClr val="tx1"/>
                          </a:solidFill>
                          <a:latin typeface="+mn-lt"/>
                          <a:ea typeface="+mn-ea"/>
                          <a:cs typeface="+mn-cs"/>
                        </a:rPr>
                        <a:t>Project is 30% overspent.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5007">
                <a:tc vMerge="1">
                  <a:txBody>
                    <a:bodyPr/>
                    <a:lstStyle/>
                    <a:p>
                      <a:endParaRPr lang="en-US"/>
                    </a:p>
                  </a:txBody>
                  <a:tcPr/>
                </a:tc>
                <a:tc>
                  <a:txBody>
                    <a:bodyPr/>
                    <a:lstStyle/>
                    <a:p>
                      <a:pPr algn="ctr"/>
                      <a:r>
                        <a:rPr lang="en-US" dirty="0"/>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3"/>
                  </a:ext>
                </a:extLst>
              </a:tr>
              <a:tr h="605007">
                <a:tc vMerge="1">
                  <a:txBody>
                    <a:bodyPr/>
                    <a:lstStyle/>
                    <a:p>
                      <a:endParaRPr lang="en-US"/>
                    </a:p>
                  </a:txBody>
                  <a:tcPr/>
                </a:tc>
                <a:tc>
                  <a:txBody>
                    <a:bodyPr/>
                    <a:lstStyle/>
                    <a:p>
                      <a:pPr algn="ctr"/>
                      <a:r>
                        <a:rPr lang="en-US" dirty="0"/>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vMerge="1">
                  <a:txBody>
                    <a:bodyPr/>
                    <a:lstStyle/>
                    <a:p>
                      <a:endParaRPr lang="en-US"/>
                    </a:p>
                  </a:txBody>
                  <a:tcPr/>
                </a:tc>
                <a:extLst>
                  <a:ext uri="{0D108BD9-81ED-4DB2-BD59-A6C34878D82A}">
                    <a16:rowId xmlns:a16="http://schemas.microsoft.com/office/drawing/2014/main" val="10004"/>
                  </a:ext>
                </a:extLst>
              </a:tr>
              <a:tr h="261014">
                <a:tc vMerge="1">
                  <a:txBody>
                    <a:bodyPr/>
                    <a:lstStyle/>
                    <a:p>
                      <a:endParaRPr lang="en-US"/>
                    </a:p>
                  </a:txBody>
                  <a:tcPr/>
                </a:tc>
                <a:tc rowSpan="2">
                  <a:txBody>
                    <a:bodyPr/>
                    <a:lstStyle/>
                    <a:p>
                      <a:pPr algn="ctr"/>
                      <a:r>
                        <a:rPr lang="en-US" dirty="0"/>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a:p>
                  </a:txBody>
                  <a:tcPr/>
                </a:tc>
                <a:extLst>
                  <a:ext uri="{0D108BD9-81ED-4DB2-BD59-A6C34878D82A}">
                    <a16:rowId xmlns:a16="http://schemas.microsoft.com/office/drawing/2014/main" val="10005"/>
                  </a:ext>
                </a:extLst>
              </a:tr>
              <a:tr h="343992">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Category:</a:t>
                      </a:r>
                      <a:r>
                        <a:rPr lang="en-US" sz="1200" baseline="0" dirty="0">
                          <a:solidFill>
                            <a:srgbClr val="7030A0"/>
                          </a:solidFill>
                        </a:rPr>
                        <a:t> Lab - Project or Budget Planning</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9065">
                <a:tc rowSpan="5">
                  <a:txBody>
                    <a:bodyPr/>
                    <a:lstStyle/>
                    <a:p>
                      <a:pPr algn="ctr"/>
                      <a:r>
                        <a:rPr lang="en-US" sz="1200" dirty="0"/>
                        <a:t>Mil.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rowSpan="4">
                  <a:txBody>
                    <a:bodyPr/>
                    <a:lstStyle/>
                    <a:p>
                      <a:pPr marL="0" algn="l" defTabSz="457200" rtl="0" eaLnBrk="1" latinLnBrk="0" hangingPunct="1"/>
                      <a:r>
                        <a:rPr lang="en-US" sz="1400" b="0" kern="1200" dirty="0">
                          <a:solidFill>
                            <a:schemeClr val="tx1"/>
                          </a:solidFill>
                          <a:latin typeface="+mn-lt"/>
                          <a:ea typeface="+mn-ea"/>
                          <a:cs typeface="+mn-cs"/>
                        </a:rPr>
                        <a:t>No milestones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8"/>
                  </a:ext>
                </a:extLst>
              </a:tr>
              <a:tr h="549066">
                <a:tc vMerge="1">
                  <a:txBody>
                    <a:bodyPr/>
                    <a:lstStyle/>
                    <a:p>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vMerge="1">
                  <a:txBody>
                    <a:bodyPr/>
                    <a:lstStyle/>
                    <a:p>
                      <a:endParaRPr lang="en-US"/>
                    </a:p>
                  </a:txBody>
                  <a:tcPr/>
                </a:tc>
                <a:extLst>
                  <a:ext uri="{0D108BD9-81ED-4DB2-BD59-A6C34878D82A}">
                    <a16:rowId xmlns:a16="http://schemas.microsoft.com/office/drawing/2014/main" val="10009"/>
                  </a:ext>
                </a:extLst>
              </a:tr>
              <a:tr h="141567">
                <a:tc vMerge="1">
                  <a:txBody>
                    <a:bodyPr/>
                    <a:lstStyle/>
                    <a:p>
                      <a:endParaRPr lang="en-US"/>
                    </a:p>
                  </a:txBody>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Q4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10010"/>
                  </a:ext>
                </a:extLst>
              </a:tr>
              <a:tr h="407498">
                <a:tc vMerge="1">
                  <a:txBody>
                    <a:bodyPr/>
                    <a:lstStyle/>
                    <a:p>
                      <a:endParaRPr lang="en-US"/>
                    </a:p>
                  </a:txBody>
                  <a:tcPr/>
                </a:tc>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rgbClr val="7030A0"/>
                          </a:solidFill>
                          <a:latin typeface="+mn-lt"/>
                          <a:ea typeface="+mn-ea"/>
                          <a:cs typeface="+mn-cs"/>
                        </a:rPr>
                        <a:t>Category: </a:t>
                      </a:r>
                    </a:p>
                  </a:txBody>
                  <a:tcPr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550139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9" y="-73025"/>
            <a:ext cx="8194675" cy="793750"/>
          </a:xfrm>
        </p:spPr>
        <p:txBody>
          <a:bodyPr/>
          <a:lstStyle/>
          <a:p>
            <a:r>
              <a:rPr lang="en-US" sz="1800" dirty="0"/>
              <a:t>NREL Wind - 1.3.9.401 - A2e EMC Support</a:t>
            </a:r>
            <a:br>
              <a:rPr lang="en-US" sz="1800" dirty="0"/>
            </a:br>
            <a:r>
              <a:rPr lang="en-US" sz="2400" dirty="0"/>
              <a:t>FY19 Q4</a:t>
            </a:r>
            <a:r>
              <a:rPr lang="en-US" sz="2400" dirty="0">
                <a:solidFill>
                  <a:schemeClr val="bg1"/>
                </a:solidFill>
              </a:rPr>
              <a:t> Project </a:t>
            </a:r>
            <a:r>
              <a:rPr lang="en-US" sz="2400" dirty="0"/>
              <a:t>Financial Status</a:t>
            </a:r>
          </a:p>
        </p:txBody>
      </p:sp>
      <p:sp>
        <p:nvSpPr>
          <p:cNvPr id="12" name="TextBox 11"/>
          <p:cNvSpPr txBox="1"/>
          <p:nvPr/>
        </p:nvSpPr>
        <p:spPr>
          <a:xfrm>
            <a:off x="177800" y="1068408"/>
            <a:ext cx="8792244" cy="398585"/>
          </a:xfrm>
          <a:prstGeom prst="rect">
            <a:avLst/>
          </a:prstGeom>
        </p:spPr>
        <p:txBody>
          <a:bodyPr vert="horz" wrap="square" lIns="91440" tIns="45720" rIns="91440" bIns="45720" rtlCol="0">
            <a:noAutofit/>
          </a:bodyPr>
          <a:lstStyle/>
          <a:p>
            <a:pPr algn="ctr" fontAlgn="auto">
              <a:spcBef>
                <a:spcPct val="20000"/>
              </a:spcBef>
              <a:spcAft>
                <a:spcPts val="0"/>
              </a:spcAft>
            </a:pPr>
            <a:r>
              <a:rPr lang="en-US" b="1" dirty="0">
                <a:solidFill>
                  <a:srgbClr val="50565C"/>
                </a:solidFill>
                <a:latin typeface="Arial Narrow"/>
              </a:rPr>
              <a:t>Project Financials (FY19 Budget Authority: $0; FY19 Beginning </a:t>
            </a:r>
            <a:r>
              <a:rPr lang="en-US" b="1" dirty="0" err="1">
                <a:solidFill>
                  <a:srgbClr val="50565C"/>
                </a:solidFill>
                <a:latin typeface="Arial Narrow"/>
              </a:rPr>
              <a:t>Uncosteds</a:t>
            </a:r>
            <a:r>
              <a:rPr lang="en-US" b="1" dirty="0">
                <a:solidFill>
                  <a:srgbClr val="50565C"/>
                </a:solidFill>
                <a:latin typeface="Arial Narrow"/>
              </a:rPr>
              <a:t>: $34,811) </a:t>
            </a:r>
          </a:p>
        </p:txBody>
      </p:sp>
      <p:sp>
        <p:nvSpPr>
          <p:cNvPr id="11" name="Content Placeholder 3"/>
          <p:cNvSpPr>
            <a:spLocks noGrp="1"/>
          </p:cNvSpPr>
          <p:nvPr>
            <p:ph sz="quarter" idx="2"/>
          </p:nvPr>
        </p:nvSpPr>
        <p:spPr>
          <a:xfrm>
            <a:off x="269692" y="5524500"/>
            <a:ext cx="8792245" cy="1005253"/>
          </a:xfrm>
          <a:ln>
            <a:solidFill>
              <a:schemeClr val="accent3">
                <a:lumMod val="75000"/>
              </a:schemeClr>
            </a:solidFill>
          </a:ln>
        </p:spPr>
        <p:txBody>
          <a:bodyPr/>
          <a:lstStyle/>
          <a:p>
            <a:pPr marL="0" lvl="0" indent="0">
              <a:buNone/>
            </a:pPr>
            <a:r>
              <a:rPr lang="en-US" sz="1400" b="1" dirty="0"/>
              <a:t>Subcontracts/Commitments: </a:t>
            </a:r>
            <a:r>
              <a:rPr lang="en-US" sz="1400" dirty="0"/>
              <a:t>Subcontract with Canvas Consulting (John Meissner)</a:t>
            </a:r>
          </a:p>
          <a:p>
            <a:pPr marL="0" lvl="0" indent="0">
              <a:buNone/>
            </a:pPr>
            <a:endParaRPr lang="en-US" sz="1400" b="1" dirty="0"/>
          </a:p>
        </p:txBody>
      </p:sp>
      <p:graphicFrame>
        <p:nvGraphicFramePr>
          <p:cNvPr id="6" name="Chart 5">
            <a:extLst>
              <a:ext uri="{FF2B5EF4-FFF2-40B4-BE49-F238E27FC236}">
                <a16:creationId xmlns:a16="http://schemas.microsoft.com/office/drawing/2014/main" id="{00000000-0008-0000-0600-000016000000}"/>
              </a:ext>
            </a:extLst>
          </p:cNvPr>
          <p:cNvGraphicFramePr>
            <a:graphicFrameLocks/>
          </p:cNvGraphicFramePr>
          <p:nvPr>
            <p:extLst>
              <p:ext uri="{D42A27DB-BD31-4B8C-83A1-F6EECF244321}">
                <p14:modId xmlns:p14="http://schemas.microsoft.com/office/powerpoint/2010/main" val="174557277"/>
              </p:ext>
            </p:extLst>
          </p:nvPr>
        </p:nvGraphicFramePr>
        <p:xfrm>
          <a:off x="1139693" y="1371600"/>
          <a:ext cx="6864614" cy="4114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57104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14300"/>
            <a:ext cx="8115301" cy="863429"/>
          </a:xfrm>
        </p:spPr>
        <p:txBody>
          <a:bodyPr/>
          <a:lstStyle/>
          <a:p>
            <a:r>
              <a:rPr lang="en-US" sz="1800" dirty="0"/>
              <a:t>NREL Wind – 1.3.9.401 - A2e EMC Support</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11" name="Table 10"/>
          <p:cNvGraphicFramePr>
            <a:graphicFrameLocks noGrp="1"/>
          </p:cNvGraphicFramePr>
          <p:nvPr>
            <p:extLst>
              <p:ext uri="{D42A27DB-BD31-4B8C-83A1-F6EECF244321}">
                <p14:modId xmlns:p14="http://schemas.microsoft.com/office/powerpoint/2010/main" val="1296390348"/>
              </p:ext>
            </p:extLst>
          </p:nvPr>
        </p:nvGraphicFramePr>
        <p:xfrm>
          <a:off x="82061" y="1031494"/>
          <a:ext cx="9028527" cy="1893253"/>
        </p:xfrm>
        <a:graphic>
          <a:graphicData uri="http://schemas.openxmlformats.org/drawingml/2006/table">
            <a:tbl>
              <a:tblPr firstRow="1" bandRow="1">
                <a:tableStyleId>{616DA210-FB5B-4158-B5E0-FEB733F419BA}</a:tableStyleId>
              </a:tblPr>
              <a:tblGrid>
                <a:gridCol w="7265115">
                  <a:extLst>
                    <a:ext uri="{9D8B030D-6E8A-4147-A177-3AD203B41FA5}">
                      <a16:colId xmlns:a16="http://schemas.microsoft.com/office/drawing/2014/main" val="20000"/>
                    </a:ext>
                  </a:extLst>
                </a:gridCol>
                <a:gridCol w="881706">
                  <a:extLst>
                    <a:ext uri="{9D8B030D-6E8A-4147-A177-3AD203B41FA5}">
                      <a16:colId xmlns:a16="http://schemas.microsoft.com/office/drawing/2014/main" val="20001"/>
                    </a:ext>
                  </a:extLst>
                </a:gridCol>
                <a:gridCol w="881706">
                  <a:extLst>
                    <a:ext uri="{9D8B030D-6E8A-4147-A177-3AD203B41FA5}">
                      <a16:colId xmlns:a16="http://schemas.microsoft.com/office/drawing/2014/main" val="20002"/>
                    </a:ext>
                  </a:extLst>
                </a:gridCol>
              </a:tblGrid>
              <a:tr h="441706">
                <a:tc>
                  <a:txBody>
                    <a:bodyPr/>
                    <a:lstStyle/>
                    <a:p>
                      <a:r>
                        <a:rPr lang="en-US" sz="1600" dirty="0"/>
                        <a:t>Project Milestones</a:t>
                      </a:r>
                      <a:endParaRPr lang="en-US" sz="1200" b="0" dirty="0">
                        <a:solidFill>
                          <a:schemeClr val="tx2"/>
                        </a:solidFill>
                      </a:endParaRPr>
                    </a:p>
                  </a:txBody>
                  <a:tcPr/>
                </a:tc>
                <a:tc>
                  <a:txBody>
                    <a:bodyPr/>
                    <a:lstStyle/>
                    <a:p>
                      <a:r>
                        <a:rPr lang="en-US" sz="1000" dirty="0"/>
                        <a:t>Percent Complete</a:t>
                      </a:r>
                    </a:p>
                  </a:txBody>
                  <a:tcPr/>
                </a:tc>
                <a:tc>
                  <a:txBody>
                    <a:bodyPr/>
                    <a:lstStyle/>
                    <a:p>
                      <a:r>
                        <a:rPr lang="en-US" sz="1000" dirty="0"/>
                        <a:t>Date Complete</a:t>
                      </a:r>
                    </a:p>
                  </a:txBody>
                  <a:tcPr/>
                </a:tc>
                <a:extLst>
                  <a:ext uri="{0D108BD9-81ED-4DB2-BD59-A6C34878D82A}">
                    <a16:rowId xmlns:a16="http://schemas.microsoft.com/office/drawing/2014/main" val="10000"/>
                  </a:ext>
                </a:extLst>
              </a:tr>
              <a:tr h="295084">
                <a:tc>
                  <a:txBody>
                    <a:bodyPr/>
                    <a:lstStyle/>
                    <a:p>
                      <a:r>
                        <a:rPr lang="en-US" sz="1200" baseline="0" dirty="0">
                          <a:effectLst/>
                        </a:rPr>
                        <a:t>No Milestone Required</a:t>
                      </a:r>
                    </a:p>
                    <a:p>
                      <a:endParaRPr lang="en-US" sz="1200" baseline="0" dirty="0">
                        <a:effectLst/>
                      </a:endParaRP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0002"/>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baseline="0" dirty="0"/>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10003"/>
                  </a:ext>
                </a:extLst>
              </a:tr>
              <a:tr h="33144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tc>
                  <a:txBody>
                    <a:bodyPr/>
                    <a:lstStyle/>
                    <a:p>
                      <a:pPr marL="0" algn="l" defTabSz="457200" rtl="0" eaLnBrk="1" latinLnBrk="0" hangingPunct="1"/>
                      <a:endParaRPr lang="en-US" sz="1200" kern="1200" dirty="0">
                        <a:solidFill>
                          <a:schemeClr val="tx1"/>
                        </a:solidFill>
                        <a:latin typeface="+mn-lt"/>
                        <a:ea typeface="+mn-ea"/>
                        <a:cs typeface="+mn-cs"/>
                      </a:endParaRPr>
                    </a:p>
                  </a:txBody>
                  <a:tcPr>
                    <a:solidFill>
                      <a:schemeClr val="bg1">
                        <a:lumMod val="75000"/>
                        <a:alpha val="20000"/>
                      </a:schemeClr>
                    </a:solidFill>
                  </a:tcPr>
                </a:tc>
                <a:extLst>
                  <a:ext uri="{0D108BD9-81ED-4DB2-BD59-A6C34878D82A}">
                    <a16:rowId xmlns:a16="http://schemas.microsoft.com/office/drawing/2014/main" val="1581077941"/>
                  </a:ext>
                </a:extLst>
              </a:tr>
            </a:tbl>
          </a:graphicData>
        </a:graphic>
      </p:graphicFrame>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Tree>
    <p:extLst>
      <p:ext uri="{BB962C8B-B14F-4D97-AF65-F5344CB8AC3E}">
        <p14:creationId xmlns:p14="http://schemas.microsoft.com/office/powerpoint/2010/main" val="37037392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798" y="-139700"/>
            <a:ext cx="8089901" cy="888829"/>
          </a:xfrm>
        </p:spPr>
        <p:txBody>
          <a:bodyPr/>
          <a:lstStyle/>
          <a:p>
            <a:r>
              <a:rPr lang="en-US" sz="1800" dirty="0"/>
              <a:t>NREL Wind – 1.3.9.401 - A2e EMC Support</a:t>
            </a:r>
            <a:br>
              <a:rPr lang="en-US" sz="2000" dirty="0"/>
            </a:br>
            <a:r>
              <a:rPr lang="en-US" sz="2400" dirty="0">
                <a:solidFill>
                  <a:schemeClr val="bg1"/>
                </a:solidFill>
              </a:rPr>
              <a:t>FY19 Q4 Project </a:t>
            </a:r>
            <a:r>
              <a:rPr lang="en-US" sz="2400" dirty="0"/>
              <a:t>Milestone Status</a:t>
            </a:r>
          </a:p>
        </p:txBody>
      </p:sp>
      <p:sp>
        <p:nvSpPr>
          <p:cNvPr id="15" name="TextBox 14"/>
          <p:cNvSpPr txBox="1"/>
          <p:nvPr/>
        </p:nvSpPr>
        <p:spPr>
          <a:xfrm>
            <a:off x="1499016" y="2428407"/>
            <a:ext cx="914400" cy="914400"/>
          </a:xfrm>
          <a:prstGeom prst="rect">
            <a:avLst/>
          </a:prstGeom>
        </p:spPr>
        <p:txBody>
          <a:bodyPr vert="horz" wrap="non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sp>
        <p:nvSpPr>
          <p:cNvPr id="3" name="TextBox 2"/>
          <p:cNvSpPr txBox="1"/>
          <p:nvPr/>
        </p:nvSpPr>
        <p:spPr>
          <a:xfrm>
            <a:off x="5934456" y="237744"/>
            <a:ext cx="3080397" cy="539496"/>
          </a:xfrm>
          <a:prstGeom prst="rect">
            <a:avLst/>
          </a:prstGeom>
        </p:spPr>
        <p:txBody>
          <a:bodyPr vert="horz" wrap="square" lIns="91440" tIns="45720" rIns="91440" bIns="45720" rtlCol="0">
            <a:normAutofit/>
          </a:body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323" b="1" i="0" u="none" strike="noStrike" kern="1200" cap="none" spc="0" normalizeH="0" baseline="0" noProof="0" dirty="0">
              <a:ln>
                <a:noFill/>
              </a:ln>
              <a:solidFill>
                <a:srgbClr val="FFFFFF"/>
              </a:solidFill>
              <a:effectLst/>
              <a:uLnTx/>
              <a:uFillTx/>
              <a:latin typeface="Arial Narrow"/>
              <a:ea typeface="ＭＳ Ｐゴシック"/>
              <a:cs typeface="Arial Narrow"/>
            </a:endParaRPr>
          </a:p>
        </p:txBody>
      </p:sp>
      <p:graphicFrame>
        <p:nvGraphicFramePr>
          <p:cNvPr id="7" name="Table 6">
            <a:extLst>
              <a:ext uri="{FF2B5EF4-FFF2-40B4-BE49-F238E27FC236}">
                <a16:creationId xmlns:a16="http://schemas.microsoft.com/office/drawing/2014/main" id="{41C3A0B6-4FB9-4C30-9741-AC3B9BE1119C}"/>
              </a:ext>
            </a:extLst>
          </p:cNvPr>
          <p:cNvGraphicFramePr>
            <a:graphicFrameLocks noGrp="1"/>
          </p:cNvGraphicFramePr>
          <p:nvPr>
            <p:extLst>
              <p:ext uri="{D42A27DB-BD31-4B8C-83A1-F6EECF244321}">
                <p14:modId xmlns:p14="http://schemas.microsoft.com/office/powerpoint/2010/main" val="2297306058"/>
              </p:ext>
            </p:extLst>
          </p:nvPr>
        </p:nvGraphicFramePr>
        <p:xfrm>
          <a:off x="75501" y="1059605"/>
          <a:ext cx="8939352" cy="5426539"/>
        </p:xfrm>
        <a:graphic>
          <a:graphicData uri="http://schemas.openxmlformats.org/drawingml/2006/table">
            <a:tbl>
              <a:tblPr firstRow="1" bandRow="1">
                <a:tableStyleId>{616DA210-FB5B-4158-B5E0-FEB733F419BA}</a:tableStyleId>
              </a:tblPr>
              <a:tblGrid>
                <a:gridCol w="8939352">
                  <a:extLst>
                    <a:ext uri="{9D8B030D-6E8A-4147-A177-3AD203B41FA5}">
                      <a16:colId xmlns:a16="http://schemas.microsoft.com/office/drawing/2014/main" val="20000"/>
                    </a:ext>
                  </a:extLst>
                </a:gridCol>
              </a:tblGrid>
              <a:tr h="2613001">
                <a:tc>
                  <a:txBody>
                    <a:bodyPr/>
                    <a:lstStyle/>
                    <a:p>
                      <a:r>
                        <a:rPr lang="en-US" sz="1200" dirty="0"/>
                        <a:t>Work accomplished this</a:t>
                      </a:r>
                      <a:r>
                        <a:rPr lang="en-US" sz="1200" baseline="0" dirty="0"/>
                        <a:t> q</a:t>
                      </a:r>
                      <a:r>
                        <a:rPr lang="en-US" sz="1200" baseline="0" dirty="0">
                          <a:solidFill>
                            <a:schemeClr val="tx1"/>
                          </a:solidFill>
                        </a:rPr>
                        <a:t>uarter</a:t>
                      </a:r>
                      <a:r>
                        <a:rPr lang="en-US" sz="1200" dirty="0">
                          <a:solidFill>
                            <a:schemeClr val="tx1"/>
                          </a:solidFill>
                        </a:rPr>
                        <a:t>:</a:t>
                      </a:r>
                    </a:p>
                    <a:p>
                      <a:endParaRPr lang="en-US" sz="1200" dirty="0">
                        <a:solidFill>
                          <a:schemeClr val="tx1"/>
                        </a:solidFill>
                      </a:endParaRPr>
                    </a:p>
                    <a:p>
                      <a:pPr marL="171450" indent="-171450">
                        <a:buFont typeface="Arial" panose="020B0604020202020204" pitchFamily="34" charset="0"/>
                        <a:buChar char="•"/>
                      </a:pPr>
                      <a:endParaRPr lang="en-US" sz="1200" b="0" i="0" baseline="0" dirty="0">
                        <a:solidFill>
                          <a:srgbClr val="000C14"/>
                        </a:solidFill>
                      </a:endParaRPr>
                    </a:p>
                    <a:p>
                      <a:pPr marL="171450" indent="-171450">
                        <a:buFont typeface="Arial" panose="020B0604020202020204" pitchFamily="34" charset="0"/>
                        <a:buChar char="•"/>
                      </a:pPr>
                      <a:endParaRPr lang="en-US" sz="1200" b="0" i="0" baseline="0" dirty="0">
                        <a:solidFill>
                          <a:srgbClr val="000C14"/>
                        </a:solidFill>
                      </a:endParaRPr>
                    </a:p>
                    <a:p>
                      <a:endParaRPr lang="en-US" sz="1200" b="0" i="0" baseline="0" dirty="0">
                        <a:solidFill>
                          <a:schemeClr val="accent6">
                            <a:lumMod val="75000"/>
                          </a:schemeClr>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1" i="0" baseline="0" dirty="0">
                        <a:solidFill>
                          <a:schemeClr val="accent3"/>
                        </a:solidFill>
                      </a:endParaRPr>
                    </a:p>
                  </a:txBody>
                  <a:tcPr/>
                </a:tc>
                <a:extLst>
                  <a:ext uri="{0D108BD9-81ED-4DB2-BD59-A6C34878D82A}">
                    <a16:rowId xmlns:a16="http://schemas.microsoft.com/office/drawing/2014/main" val="10000"/>
                  </a:ext>
                </a:extLst>
              </a:tr>
              <a:tr h="2813538">
                <a:tc>
                  <a:txBody>
                    <a:bodyPr/>
                    <a:lstStyle/>
                    <a:p>
                      <a:r>
                        <a:rPr lang="en-US" sz="1200" b="1" dirty="0"/>
                        <a:t>90</a:t>
                      </a:r>
                      <a:r>
                        <a:rPr lang="en-US" sz="1200" b="1" baseline="0" dirty="0"/>
                        <a:t>-Day Outlook:</a:t>
                      </a:r>
                      <a:endParaRPr lang="en-US" sz="1200" b="0" baseline="0" dirty="0">
                        <a:solidFill>
                          <a:schemeClr val="accent6">
                            <a:lumMod val="75000"/>
                          </a:schemeClr>
                        </a:solidFill>
                      </a:endParaRPr>
                    </a:p>
                    <a:p>
                      <a:endParaRPr lang="en-US" sz="1200" b="0" baseline="0" dirty="0">
                        <a:solidFill>
                          <a:schemeClr val="accent6">
                            <a:lumMod val="75000"/>
                          </a:schemeClr>
                        </a:solidFill>
                      </a:endParaRPr>
                    </a:p>
                    <a:p>
                      <a:pPr marL="171450" indent="-171450">
                        <a:buFont typeface="Arial" panose="020B0604020202020204" pitchFamily="34" charset="0"/>
                        <a:buChar char="•"/>
                      </a:pPr>
                      <a:r>
                        <a:rPr lang="en-US" sz="1200" b="0" baseline="0" dirty="0">
                          <a:solidFill>
                            <a:srgbClr val="000C14"/>
                          </a:solidFill>
                        </a:rPr>
                        <a:t>Support DOE on FY20 A2e AOP planning</a:t>
                      </a:r>
                    </a:p>
                  </a:txBody>
                  <a:tcPr>
                    <a:solidFill>
                      <a:schemeClr val="bg1">
                        <a:lumMod val="75000"/>
                        <a:alpha val="2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3458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p:nvPr>
        </p:nvSpPr>
        <p:spPr>
          <a:xfrm>
            <a:off x="177800" y="0"/>
            <a:ext cx="8064500" cy="793750"/>
          </a:xfrm>
        </p:spPr>
        <p:txBody>
          <a:bodyPr/>
          <a:lstStyle/>
          <a:p>
            <a:r>
              <a:rPr lang="en-US" sz="1800" dirty="0"/>
              <a:t>NREL Wind – 1.3.1.402 - WFIP II Extended Analysis </a:t>
            </a:r>
            <a:br>
              <a:rPr lang="en-US" sz="1800" dirty="0"/>
            </a:br>
            <a:r>
              <a:rPr lang="en-US" sz="2400" dirty="0">
                <a:solidFill>
                  <a:schemeClr val="bg1"/>
                </a:solidFill>
              </a:rPr>
              <a:t>FY19 Q4 Project </a:t>
            </a:r>
            <a:r>
              <a:rPr lang="en-US" sz="2400" dirty="0"/>
              <a:t>Overview</a:t>
            </a:r>
          </a:p>
        </p:txBody>
      </p:sp>
      <p:graphicFrame>
        <p:nvGraphicFramePr>
          <p:cNvPr id="8" name="Content Placeholder 7"/>
          <p:cNvGraphicFramePr>
            <a:graphicFrameLocks noGrp="1"/>
          </p:cNvGraphicFramePr>
          <p:nvPr>
            <p:ph sz="quarter" idx="3"/>
            <p:extLst>
              <p:ext uri="{D42A27DB-BD31-4B8C-83A1-F6EECF244321}">
                <p14:modId xmlns:p14="http://schemas.microsoft.com/office/powerpoint/2010/main" val="2790908607"/>
              </p:ext>
            </p:extLst>
          </p:nvPr>
        </p:nvGraphicFramePr>
        <p:xfrm>
          <a:off x="6172672" y="1050877"/>
          <a:ext cx="2877543" cy="5544995"/>
        </p:xfrm>
        <a:graphic>
          <a:graphicData uri="http://schemas.openxmlformats.org/drawingml/2006/table">
            <a:tbl>
              <a:tblPr firstRow="1" bandRow="1">
                <a:tableStyleId>{073A0DAA-6AF3-43AB-8588-CEC1D06C72B9}</a:tableStyleId>
              </a:tblPr>
              <a:tblGrid>
                <a:gridCol w="2877543">
                  <a:extLst>
                    <a:ext uri="{9D8B030D-6E8A-4147-A177-3AD203B41FA5}">
                      <a16:colId xmlns:a16="http://schemas.microsoft.com/office/drawing/2014/main" val="20000"/>
                    </a:ext>
                  </a:extLst>
                </a:gridCol>
              </a:tblGrid>
              <a:tr h="424156">
                <a:tc>
                  <a:txBody>
                    <a:bodyPr/>
                    <a:lstStyle/>
                    <a:p>
                      <a:pPr algn="ctr"/>
                      <a:r>
                        <a:rPr lang="en-US" sz="1800" dirty="0"/>
                        <a:t>Project</a:t>
                      </a:r>
                      <a:r>
                        <a:rPr lang="en-US" sz="1800" baseline="0" dirty="0"/>
                        <a:t> </a:t>
                      </a:r>
                      <a:r>
                        <a:rPr lang="en-US" sz="1800" dirty="0"/>
                        <a:t>Attributes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2444">
                <a:tc>
                  <a:txBody>
                    <a:bodyPr/>
                    <a:lstStyle/>
                    <a:p>
                      <a:pPr algn="ctr"/>
                      <a:r>
                        <a:rPr lang="en-US" sz="1200" b="1" dirty="0"/>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97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Total: $215,000 (Carryover: $0, 2019 Budget Authority: $215,000)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72444">
                <a:tc>
                  <a:txBody>
                    <a:bodyPr/>
                    <a:lstStyle/>
                    <a:p>
                      <a:pPr algn="ctr"/>
                      <a:r>
                        <a:rPr lang="en-US" sz="1200" b="1" dirty="0"/>
                        <a:t>Project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53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solidFill>
                            <a:schemeClr val="tx1"/>
                          </a:solidFill>
                        </a:rPr>
                        <a:t>Caroline Draxl </a:t>
                      </a:r>
                    </a:p>
                    <a:p>
                      <a:pPr marL="0" marR="0" indent="0" algn="l" defTabSz="457200" rtl="0" eaLnBrk="1" fontAlgn="auto" latinLnBrk="0" hangingPunct="1">
                        <a:lnSpc>
                          <a:spcPct val="100000"/>
                        </a:lnSpc>
                        <a:spcBef>
                          <a:spcPts val="0"/>
                        </a:spcBef>
                        <a:spcAft>
                          <a:spcPts val="0"/>
                        </a:spcAft>
                        <a:buClrTx/>
                        <a:buSzTx/>
                        <a:buFontTx/>
                        <a:buNone/>
                        <a:tabLst/>
                        <a:defRPr/>
                      </a:pPr>
                      <a:r>
                        <a:rPr lang="it-IT" sz="1200" dirty="0">
                          <a:solidFill>
                            <a:schemeClr val="tx1"/>
                          </a:solidFill>
                        </a:rPr>
                        <a:t>caroline.draxl@nrel.gov</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72444">
                <a:tc>
                  <a:txBody>
                    <a:bodyPr/>
                    <a:lstStyle/>
                    <a:p>
                      <a:pPr algn="ctr"/>
                      <a:r>
                        <a:rPr lang="en-US" sz="1200" b="1" dirty="0"/>
                        <a:t>DOE Lead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03474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Michael Derby michael.derby@ee.doe.gov</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72444">
                <a:tc>
                  <a:txBody>
                    <a:bodyPr/>
                    <a:lstStyle/>
                    <a:p>
                      <a:pPr algn="ctr"/>
                      <a:r>
                        <a:rPr lang="en-US" sz="1200" b="1" dirty="0"/>
                        <a:t>Key Personnel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05548">
                <a:tc>
                  <a:txBody>
                    <a:bodyPr/>
                    <a:lstStyle/>
                    <a:p>
                      <a:r>
                        <a:rPr lang="en-US" sz="1200" kern="1200" dirty="0">
                          <a:solidFill>
                            <a:schemeClr val="tx1"/>
                          </a:solidFill>
                          <a:latin typeface="+mn-lt"/>
                          <a:ea typeface="+mn-ea"/>
                          <a:cs typeface="+mn-cs"/>
                        </a:rPr>
                        <a:t>Caroline Draxl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31487297"/>
              </p:ext>
            </p:extLst>
          </p:nvPr>
        </p:nvGraphicFramePr>
        <p:xfrm>
          <a:off x="0" y="1018994"/>
          <a:ext cx="6096000" cy="2304883"/>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4489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Project</a:t>
                      </a:r>
                      <a:r>
                        <a:rPr lang="en-US" sz="1400" dirty="0">
                          <a:effectLst>
                            <a:outerShdw blurRad="38100" dist="38100" dir="2700000" algn="tl">
                              <a:srgbClr val="000000">
                                <a:alpha val="43137"/>
                              </a:srgbClr>
                            </a:outerShdw>
                          </a:effectLst>
                        </a:rPr>
                        <a:t> </a:t>
                      </a:r>
                      <a:r>
                        <a:rPr lang="en-US" sz="1400" dirty="0"/>
                        <a:t> Summary</a:t>
                      </a:r>
                      <a:endParaRPr lang="en-US" sz="1400" b="1" dirty="0"/>
                    </a:p>
                  </a:txBody>
                  <a:tcPr/>
                </a:tc>
                <a:extLst>
                  <a:ext uri="{0D108BD9-81ED-4DB2-BD59-A6C34878D82A}">
                    <a16:rowId xmlns:a16="http://schemas.microsoft.com/office/drawing/2014/main" val="10000"/>
                  </a:ext>
                </a:extLst>
              </a:tr>
              <a:tr h="1859988">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solidFill>
                            <a:schemeClr val="tx1"/>
                          </a:solidFill>
                        </a:rPr>
                        <a:t>Through WFIP2, significant forecast improvements were made by improving how numerical weather predictions (NWP) model treat complex terrain, vertical mixing between the surface and the upper atmosphere, and the impact of turbulence in the horizontal as well as vertical. Several of these have been included in the recent release of NOAA's current operational weather forecast model. However, there are other known significant sources of turbine-height forecast error that were beyond the scope of the planned WFIP2 analysis, such as errors arising within the NWP models from the land-surface models (LSMs) and the treatment of clouds. These sources of error can be addressed with additional simulations and by making use of the extensive data set collected during WFIP2.</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35961622"/>
              </p:ext>
            </p:extLst>
          </p:nvPr>
        </p:nvGraphicFramePr>
        <p:xfrm>
          <a:off x="0" y="3323877"/>
          <a:ext cx="6096000" cy="3538695"/>
        </p:xfrm>
        <a:graphic>
          <a:graphicData uri="http://schemas.openxmlformats.org/drawingml/2006/table">
            <a:tbl>
              <a:tblPr firstRow="1" bandRow="1">
                <a:tableStyleId>{F5AB1C69-6EDB-4FF4-983F-18BD219EF322}</a:tableStyleId>
              </a:tblPr>
              <a:tblGrid>
                <a:gridCol w="6096000">
                  <a:extLst>
                    <a:ext uri="{9D8B030D-6E8A-4147-A177-3AD203B41FA5}">
                      <a16:colId xmlns:a16="http://schemas.microsoft.com/office/drawing/2014/main" val="20000"/>
                    </a:ext>
                  </a:extLst>
                </a:gridCol>
              </a:tblGrid>
              <a:tr h="40687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Project Objective &amp; Impact</a:t>
                      </a:r>
                      <a:endParaRPr lang="en-US" sz="1200" b="1" strike="sngStrike" dirty="0">
                        <a:solidFill>
                          <a:srgbClr val="FF0000"/>
                        </a:solidFill>
                      </a:endParaRPr>
                    </a:p>
                  </a:txBody>
                  <a:tcPr/>
                </a:tc>
                <a:extLst>
                  <a:ext uri="{0D108BD9-81ED-4DB2-BD59-A6C34878D82A}">
                    <a16:rowId xmlns:a16="http://schemas.microsoft.com/office/drawing/2014/main" val="10000"/>
                  </a:ext>
                </a:extLst>
              </a:tr>
              <a:tr h="2585421">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The WFIP 2 dataset is a unique resource in complex terrain owing both to the extent of observations over many atmospheric scales and more than a full year of continuous measurements. We propose to use this dataset in new and expanded analyses to improve forecast accuracy through developing additional improvements to the model physics and wind power forecasting techniques. New analyses will focus on improving the LSM and cloud parameterizations in the forecast models. Additional development will build on WFIP2 progress in mathematically describing horizontal variability of turbulence and improved numerical treatment of complex topography. Methods of uncertainty quantification will be used to understand key model sensitivities to LSM and cloud parameters as well as to define overall uncertainties in improved model forecasts. Knowledge gained will be transferred, in collaboration with NOAA, to the National Weather Service’s foundational weather forecast models.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Overall Project Goals and Objectives </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Evaluation and improvement of the representation of boundary-layer turbulence and surface energy exchange</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Improved understanding of model treatment of clouds on turbine-level winds</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Further improvements to model representations of horizontal variability</a:t>
                      </a:r>
                    </a:p>
                    <a:p>
                      <a:pPr marL="169863" marR="0" lvl="0" indent="-169863"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kern="1200" dirty="0">
                          <a:solidFill>
                            <a:schemeClr val="tx1"/>
                          </a:solidFill>
                          <a:latin typeface="+mn-lt"/>
                          <a:ea typeface="+mn-ea"/>
                          <a:cs typeface="+mn-cs"/>
                        </a:rPr>
                        <a:t>●  Quantification of model uncertainties and application of formal verification and validation methods to model improvements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1574037"/>
      </p:ext>
    </p:extLst>
  </p:cSld>
  <p:clrMapOvr>
    <a:masterClrMapping/>
  </p:clrMapOvr>
</p:sld>
</file>

<file path=ppt/theme/theme1.xml><?xml version="1.0" encoding="utf-8"?>
<a:theme xmlns:a="http://schemas.openxmlformats.org/drawingml/2006/main" name="eere_template_blue">
  <a:themeElements>
    <a:clrScheme name="~~~ EERE Colors ~~~">
      <a:dk1>
        <a:srgbClr val="50565C"/>
      </a:dk1>
      <a:lt1>
        <a:sysClr val="window" lastClr="FFFFFF"/>
      </a:lt1>
      <a:dk2>
        <a:srgbClr val="6A737B"/>
      </a:dk2>
      <a:lt2>
        <a:srgbClr val="EEECE1"/>
      </a:lt2>
      <a:accent1>
        <a:srgbClr val="7AC143"/>
      </a:accent1>
      <a:accent2>
        <a:srgbClr val="FFD200"/>
      </a:accent2>
      <a:accent3>
        <a:srgbClr val="00A4E4"/>
      </a:accent3>
      <a:accent4>
        <a:srgbClr val="006892"/>
      </a:accent4>
      <a:accent5>
        <a:srgbClr val="00853F"/>
      </a:accent5>
      <a:accent6>
        <a:srgbClr val="F58025"/>
      </a:accent6>
      <a:hlink>
        <a:srgbClr val="006892"/>
      </a:hlink>
      <a:folHlink>
        <a:srgbClr val="6A73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fontScale="85000" lnSpcReduction="10000"/>
      </a:bodyPr>
      <a:lstStyle>
        <a:defPPr marL="0" marR="0" indent="0" algn="l" defTabSz="457200" rtl="0" eaLnBrk="1" fontAlgn="auto" latinLnBrk="0" hangingPunct="1">
          <a:lnSpc>
            <a:spcPct val="100000"/>
          </a:lnSpc>
          <a:spcBef>
            <a:spcPct val="20000"/>
          </a:spcBef>
          <a:spcAft>
            <a:spcPts val="0"/>
          </a:spcAft>
          <a:buClrTx/>
          <a:buSzTx/>
          <a:buFont typeface="Arial"/>
          <a:buNone/>
          <a:tabLst/>
          <a:defRPr kumimoji="0" sz="2323" b="1" i="0" u="none" strike="noStrike" kern="1200" cap="none" spc="0" normalizeH="0" baseline="0" noProof="0" dirty="0" smtClean="0">
            <a:ln>
              <a:noFill/>
            </a:ln>
            <a:solidFill>
              <a:srgbClr val="FFFFFF"/>
            </a:solidFill>
            <a:effectLst/>
            <a:uLnTx/>
            <a:uFillTx/>
            <a:latin typeface="Arial Narrow"/>
            <a:ea typeface="+mn-ea"/>
            <a:cs typeface="Arial Narrow"/>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38C61C416BF842B933A31A89411AD8" ma:contentTypeVersion="14" ma:contentTypeDescription="Create a new document." ma:contentTypeScope="" ma:versionID="fe923e7cd2f794f0831bc80fd8ce9c24">
  <xsd:schema xmlns:xsd="http://www.w3.org/2001/XMLSchema" xmlns:xs="http://www.w3.org/2001/XMLSchema" xmlns:p="http://schemas.microsoft.com/office/2006/metadata/properties" xmlns:ns2="8b1c8175-d729-4560-a234-f7aab2e93775" targetNamespace="http://schemas.microsoft.com/office/2006/metadata/properties" ma:root="true" ma:fieldsID="b5cec9a70b0d8416abd08fe33150f629" ns2:_="">
    <xsd:import namespace="8b1c8175-d729-4560-a234-f7aab2e93775"/>
    <xsd:element name="properties">
      <xsd:complexType>
        <xsd:sequence>
          <xsd:element name="documentManagement">
            <xsd:complexType>
              <xsd:all>
                <xsd:element ref="ns2:Wind_x0020_or_x0020_Water_x0020_Program" minOccurs="0"/>
                <xsd:element ref="ns2:Fiscal_x0020_Year" minOccurs="0"/>
                <xsd:element ref="ns2:Quarter" minOccurs="0"/>
                <xsd:element ref="ns2:Status" minOccurs="0"/>
                <xsd:element ref="ns2:Document_x0020_Type" minOccurs="0"/>
                <xsd:element ref="ns2:Submission_x0020_Status" minOccurs="0"/>
                <xsd:element ref="ns2:Lis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c8175-d729-4560-a234-f7aab2e93775" elementFormDefault="qualified">
    <xsd:import namespace="http://schemas.microsoft.com/office/2006/documentManagement/types"/>
    <xsd:import namespace="http://schemas.microsoft.com/office/infopath/2007/PartnerControls"/>
    <xsd:element name="Wind_x0020_or_x0020_Water_x0020_Program" ma:index="2" nillable="true" ma:displayName="Program" ma:default="Wind" ma:description="Indicate whether the deck is associated with a Wind or Water Program" ma:format="Dropdown" ma:internalName="Wind_x0020_or_x0020_Water_x0020_Program" ma:readOnly="false">
      <xsd:simpleType>
        <xsd:union memberTypes="dms:Text">
          <xsd:simpleType>
            <xsd:restriction base="dms:Choice">
              <xsd:enumeration value="**PLEASE CHOOSE ONE**"/>
              <xsd:enumeration value="Water"/>
              <xsd:enumeration value="Wind"/>
              <xsd:enumeration value="Template"/>
            </xsd:restriction>
          </xsd:simpleType>
        </xsd:union>
      </xsd:simpleType>
    </xsd:element>
    <xsd:element name="Fiscal_x0020_Year" ma:index="3" nillable="true" ma:displayName="Fiscal Year" ma:default="**PLEASE CHOOSE ONE**" ma:description="Fiscal Year for Slide Deck" ma:format="Dropdown" ma:internalName="Fiscal_x0020_Year" ma:readOnly="false">
      <xsd:simpleType>
        <xsd:union memberTypes="dms:Text">
          <xsd:simpleType>
            <xsd:restriction base="dms:Choice">
              <xsd:enumeration value="**PLEASE CHOOSE ONE**"/>
              <xsd:enumeration value="FY11"/>
              <xsd:enumeration value="FY12"/>
              <xsd:enumeration value="FY13"/>
              <xsd:enumeration value="FY14"/>
              <xsd:enumeration value="FY15"/>
              <xsd:enumeration value="FY16"/>
              <xsd:enumeration value="FY17"/>
              <xsd:enumeration value="FY18"/>
              <xsd:enumeration value="FY19"/>
              <xsd:enumeration value="FY20"/>
              <xsd:enumeration value="FY21"/>
            </xsd:restriction>
          </xsd:simpleType>
        </xsd:union>
      </xsd:simpleType>
    </xsd:element>
    <xsd:element name="Quarter" ma:index="4" nillable="true" ma:displayName="Quarter" ma:default="**PLEASE CHOOSE ONE**" ma:description="Fiscal Year Quarter" ma:format="Dropdown" ma:internalName="Quarter" ma:readOnly="false">
      <xsd:simpleType>
        <xsd:union memberTypes="dms:Text">
          <xsd:simpleType>
            <xsd:restriction base="dms:Choice">
              <xsd:enumeration value="**PLEASE CHOOSE ONE**"/>
              <xsd:enumeration value="Q1"/>
              <xsd:enumeration value="Q2"/>
              <xsd:enumeration value="Q3"/>
              <xsd:enumeration value="Q4"/>
              <xsd:enumeration value="Templates"/>
            </xsd:restriction>
          </xsd:simpleType>
        </xsd:union>
      </xsd:simpleType>
    </xsd:element>
    <xsd:element name="Status" ma:index="7" nillable="true" ma:displayName="Status" ma:default="Need to Complete Write-ups" ma:format="Dropdown" ma:internalName="Status" ma:readOnly="false">
      <xsd:simpleType>
        <xsd:union memberTypes="dms:Text">
          <xsd:simpleType>
            <xsd:restriction base="dms:Choice">
              <xsd:enumeration value="Need to Complete Write-ups"/>
              <xsd:enumeration value="Integrator Edits"/>
              <xsd:enumeration value="Platform Lead Edits"/>
              <xsd:enumeration value="Comm Edits"/>
              <xsd:enumeration value="LPM Edits"/>
              <xsd:enumeration value="CD Edits"/>
              <xsd:enumeration value="DOE Edits"/>
              <xsd:enumeration value="Final/Complete"/>
              <xsd:enumeration value="Template"/>
            </xsd:restriction>
          </xsd:simpleType>
        </xsd:union>
      </xsd:simpleType>
    </xsd:element>
    <xsd:element name="Document_x0020_Type" ma:index="8" nillable="true" ma:displayName="Document Type" ma:default="Report" ma:format="Dropdown" ma:internalName="Document_x0020_Type" ma:readOnly="false">
      <xsd:simpleType>
        <xsd:union memberTypes="dms:Text">
          <xsd:simpleType>
            <xsd:restriction base="dms:Choice">
              <xsd:enumeration value="Report"/>
              <xsd:enumeration value="Excel Master Workbook"/>
              <xsd:enumeration value="Combined Report"/>
              <xsd:enumeration value="Template"/>
            </xsd:restriction>
          </xsd:simpleType>
        </xsd:union>
      </xsd:simpleType>
    </xsd:element>
    <xsd:element name="Submission_x0020_Status" ma:index="9" nillable="true" ma:displayName="Submission Status" ma:default="In Progress at NREL" ma:format="Dropdown" ma:internalName="Submission_x0020_Status" ma:readOnly="false">
      <xsd:simpleType>
        <xsd:union memberTypes="dms:Text">
          <xsd:simpleType>
            <xsd:restriction base="dms:Choice">
              <xsd:enumeration value="In Progress at NREL"/>
              <xsd:enumeration value="Submitted to DOE"/>
              <xsd:enumeration value="At NREL for Revision"/>
              <xsd:enumeration value="Resubmitted to DOE - Comments addressed"/>
              <xsd:enumeration value="Template"/>
            </xsd:restriction>
          </xsd:simpleType>
        </xsd:union>
      </xsd:simpleType>
    </xsd:element>
    <xsd:element name="List_x0020_Order" ma:index="10" nillable="true" ma:displayName="List Order" ma:internalName="List_x0020_Order"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ubmission_x0020_Status xmlns="8b1c8175-d729-4560-a234-f7aab2e93775">In Progress at NREL</Submission_x0020_Status>
    <List_x0020_Order xmlns="8b1c8175-d729-4560-a234-f7aab2e93775" xsi:nil="true"/>
    <Wind_x0020_or_x0020_Water_x0020_Program xmlns="8b1c8175-d729-4560-a234-f7aab2e93775">Wind</Wind_x0020_or_x0020_Water_x0020_Program>
    <Status xmlns="8b1c8175-d729-4560-a234-f7aab2e93775">Final/Complete</Status>
    <Document_x0020_Type xmlns="8b1c8175-d729-4560-a234-f7aab2e93775">Report</Document_x0020_Type>
    <Quarter xmlns="8b1c8175-d729-4560-a234-f7aab2e93775">Q4</Quarter>
    <Fiscal_x0020_Year xmlns="8b1c8175-d729-4560-a234-f7aab2e93775">FY19</Fiscal_x0020_Year>
  </documentManagement>
</p:properties>
</file>

<file path=customXml/itemProps1.xml><?xml version="1.0" encoding="utf-8"?>
<ds:datastoreItem xmlns:ds="http://schemas.openxmlformats.org/officeDocument/2006/customXml" ds:itemID="{8177A742-ED31-42A6-BC5B-12245B5707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c8175-d729-4560-a234-f7aab2e937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2B9705-BC32-4D80-8755-EAD3FE0360B7}">
  <ds:schemaRefs>
    <ds:schemaRef ds:uri="http://schemas.microsoft.com/sharepoint/v3/contenttype/forms"/>
  </ds:schemaRefs>
</ds:datastoreItem>
</file>

<file path=customXml/itemProps3.xml><?xml version="1.0" encoding="utf-8"?>
<ds:datastoreItem xmlns:ds="http://schemas.openxmlformats.org/officeDocument/2006/customXml" ds:itemID="{2284BB66-815E-43B5-9C60-980666BBCEDC}">
  <ds:schemaRefs>
    <ds:schemaRef ds:uri="8b1c8175-d729-4560-a234-f7aab2e9377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33324</TotalTime>
  <Words>12201</Words>
  <Application>Microsoft Macintosh PowerPoint</Application>
  <PresentationFormat>On-screen Show (4:3)</PresentationFormat>
  <Paragraphs>1301</Paragraphs>
  <Slides>87</Slides>
  <Notes>87</Notes>
  <HiddenSlides>14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Arial</vt:lpstr>
      <vt:lpstr>Arial Narrow</vt:lpstr>
      <vt:lpstr>Calibri</vt:lpstr>
      <vt:lpstr>Segoe UI</vt:lpstr>
      <vt:lpstr>Symbol</vt:lpstr>
      <vt:lpstr>eere_template_blue</vt:lpstr>
      <vt:lpstr>NREL Wind – 1.3 - Atmosphere to Electrons (A2e) FY19 Q4 Project Status Overview</vt:lpstr>
      <vt:lpstr>NREL Wind – 1.3.1.401 - A2e: Measurement, Testing, and Verification (WFIP Support) Project Modification Tracking</vt:lpstr>
      <vt:lpstr>NREL Wind – 1.3.1.401 - A2e: Measurement, Testing, and Verification (WFIP Support) FY19 Q4 Project Overview</vt:lpstr>
      <vt:lpstr>NREL Wind – 1.3.1.401 - A2e: Measurement, Testing, and Verification (WFIP Support) FY19 Q4 Project Performance Overview</vt:lpstr>
      <vt:lpstr>NREL Wind - 1.3.1.401 - A2e: Measurement, Testing, and Verification (WFIP Support) FY19 Q4 Project Financial Status</vt:lpstr>
      <vt:lpstr>NREL Wind – 1.3.1.401 - A2e: Measurement, Testing, and Verification (WFIP Support) FY19 Q4 Project Milestone Status</vt:lpstr>
      <vt:lpstr>NREL Wind – 1.3.1.401 - A2e: Measurement, Testing, and Verification (WFIP Support) FY19 Q4 Project Milestone Status</vt:lpstr>
      <vt:lpstr>NREL Wind – 1.3.1.402 - WFIP II Extended Analysis Project Modification Tracking</vt:lpstr>
      <vt:lpstr>NREL Wind – 1.3.1.402 - WFIP II Extended Analysis  FY19 Q4 Project Overview</vt:lpstr>
      <vt:lpstr>NREL Wind – 1.3.1.402 - WFIP II Extended Analysis FY19 Q4 Project Performance Overview</vt:lpstr>
      <vt:lpstr>NREL Wind – 1.3.1.402 - WFIP II Extended Analysis  FY19 Q4 Project Financial Status</vt:lpstr>
      <vt:lpstr>NREL Wind – 1.3.1.402 - WFIP II Extended Analysis  FY19 Q4 Project Milestone Status</vt:lpstr>
      <vt:lpstr>NREL Wind – 1.3.1.402 - WFIP II Extended Analysis  FY19 Q4 Project Milestone Status</vt:lpstr>
      <vt:lpstr>NREL Wind – 1.3.2.401 - MMC - Model Development &amp; Validation Project Modification Tracking</vt:lpstr>
      <vt:lpstr>NREL Wind – 1.3.2.401 - MMC - Model Development &amp; Validation FY19 Q4 Project Overview</vt:lpstr>
      <vt:lpstr>NREL Wind – 1.3.2.401 - MMC - Model Development &amp; Validation FY19 Q4 Project Performance Overview</vt:lpstr>
      <vt:lpstr>NREL Wind - 1.3.2.401 - MMC - Model Development &amp; Validation FY19 Q4 Project Financial Status</vt:lpstr>
      <vt:lpstr>NREL Wind – 1.3.2.401 - MMC - Model Development &amp; Validation FY19 Q4 Project Milestone Status</vt:lpstr>
      <vt:lpstr>NREL Wind – 1.3.2.401 - MMC - Model Development &amp; Validation FY19 Q4 Project Milestone Status</vt:lpstr>
      <vt:lpstr>NREL Wind – 1.3.3.401 - High-Fidelity Modeling Project Modification Tracking</vt:lpstr>
      <vt:lpstr>NREL Wind – 1.3.3.401 - High-Fidelity Modeling FY19 Q4 Project Overview</vt:lpstr>
      <vt:lpstr>NREL Wind – 1.3.3.401 - High-Fidelity Modeling FY19 Q4 Project Performance Overview</vt:lpstr>
      <vt:lpstr>NREL Wind - 1.3.3.401 - High-Fidelity Modeling FY19 Q4 Project Financial Status</vt:lpstr>
      <vt:lpstr>NREL Wind – 1.3.3.401 - High-Fidelity Modeling FY19 Q4 Project Milestone Status</vt:lpstr>
      <vt:lpstr>NREL Wind – 1.3.3.401 - High-Fidelity Modeling FY19 Q4 Project Milestone Status</vt:lpstr>
      <vt:lpstr>NREL Wind – 1.3.3.402 - Energy Research and Forecast Modeling Project Modification Tracking</vt:lpstr>
      <vt:lpstr>NREL Wind – 1.3.3.402 - Energy Research and Forecast Modeling FY19 Q4 Project Overview</vt:lpstr>
      <vt:lpstr>NREL Wind – 1.3.3.402 - Energy Research and Forecast Modeling FY19 Q4 Project Performance Overview</vt:lpstr>
      <vt:lpstr>NREL Wind - 1.3.3.402 - Energy Research and Forecast Modeling FY19 Q4 Project Financial Status</vt:lpstr>
      <vt:lpstr>NREL Wind – 1.3.3.402 - Energy Research and Forecast Modeling FY19 Q4 Project Milestone Status</vt:lpstr>
      <vt:lpstr>NREL Wind – 1.3.3.402 - Energy Research and Forecast Modeling FY19 Q4 Project Milestone Status</vt:lpstr>
      <vt:lpstr>NREL Wind – 1.3.4.401 - Rotor Wake Measurements &amp; Predictions for Validation Project Modification Tracking</vt:lpstr>
      <vt:lpstr>NREL Wind – 1.3.4.401 - Rotor Wake Measurements &amp; Predictions for Validation FY19 Q4 Project Overview</vt:lpstr>
      <vt:lpstr>NREL Wind – 1.3.4.401 - Rotor Wake Measurements &amp; Predictions for Validation FY19 Q4 Project Performance Overview</vt:lpstr>
      <vt:lpstr>NREL Wind - 1.3.4.401 - Rotor Wake Measurements &amp; Predictions for Validation FY19 Q4 Project Financial Status</vt:lpstr>
      <vt:lpstr>NREL Wind – 1.3.4.401 - Rotor Wake Measurements &amp; Predictions for Validation FY19 Q4 Project Milestone Status</vt:lpstr>
      <vt:lpstr>NREL Wind – 1.3.4.401 - Rotor Wake Measurements &amp; Predictions for Validation FY19 Q4 Project Milestone Status</vt:lpstr>
      <vt:lpstr>NREL Wind – 1.3.4.403 - Aeroacoustic Assessment of Wind Plant Control Project Modification Tracking</vt:lpstr>
      <vt:lpstr>NREL Wind – 1.3.4.403 - Aeroacoustic Assessment of Wind Plant Control FY19 Q4 Project Overview</vt:lpstr>
      <vt:lpstr>NREL Wind – 1.3.4.403 - Aeroacoustic Assessment of Wind Plant Control FY19 Q4 Project Performance Overview</vt:lpstr>
      <vt:lpstr>NREL Wind - 1.3.4.403 - Aeroacoustic Assessment of Wind Plant Control FY19 Q4 Project Financial Status</vt:lpstr>
      <vt:lpstr>NREL Wind – 1.3.4.403 - Aeroacoustic Assessment of Wind Plant Control FY19 Q4 Project Milestone Status</vt:lpstr>
      <vt:lpstr>NREL Wind – 1.3.4.403 - Aeroacoustic Assessment of Wind Plant Control FY19 Q4 Project Milestone Status</vt:lpstr>
      <vt:lpstr>NREL Wind – 1.3.4.404 - American Wake Experiment (AWAKEN) Project Modification Tracking</vt:lpstr>
      <vt:lpstr>NREL Wind – 1.3.4.404 - American Wake Experiment (AWAKEN) FY19 Q4 Project Overview</vt:lpstr>
      <vt:lpstr>NREL Wind – 1.3.4.404 - American Wake Experiment (AWAKEN) FY19 Q4 Project Performance Overview</vt:lpstr>
      <vt:lpstr>NREL Wind - 1.3.4.404 - American Wake Experiment (AWAKEN) FY19 Q4 Project Financial Status</vt:lpstr>
      <vt:lpstr>NREL Wind – 1.3.4.404 - American Wake Experiment (AWAKEN) FY19 Q4 Project Milestone Status</vt:lpstr>
      <vt:lpstr>NREL Wind – 1.3.4.404 - American Wake Experiment (AWAKEN) FY19 Q4 Project Milestone Status</vt:lpstr>
      <vt:lpstr>NREL Wind – 1.3.5.401 - Advanced Flow Control Science for Wind Plants Project Modification Tracking</vt:lpstr>
      <vt:lpstr>NREL Wind – 1.3.5.401 - Advanced Flow Control Science for Wind Plants FY19 Q4 Project Overview</vt:lpstr>
      <vt:lpstr>NREL Wind – 1.3.5.401 - Advanced Flow Control Science for Wind Plants FY19 Q4 Project Performance Overview</vt:lpstr>
      <vt:lpstr>NREL Wind - 1.3.5.401 - Advanced Flow Control Science for Wind Plants FY19 Q4 Project Financial Status</vt:lpstr>
      <vt:lpstr>NREL Wind – 1.3.5.401 - Advanced Flow Control Science for Wind Plants FY19 Q4 Project Milestone Status</vt:lpstr>
      <vt:lpstr>NREL Wind – 1.3.5.401 - Advanced Flow Control Science for Wind Plants FY19 Q4 Project Milestone Status</vt:lpstr>
      <vt:lpstr>NREL Wind – 1.3.5.402 - Enabling Autonomous Wind Plants through Consensus Control Project Modification Tracking</vt:lpstr>
      <vt:lpstr>NREL Wind – 1.3.5.402 - Enabling Autonomous Wind Plants through Consensus Control FY19 Q4 Project Overview</vt:lpstr>
      <vt:lpstr>NREL Wind – 1.3.5.402 - Enabling Autonomous Wind Plants through Consensus Control FY19 Q4 Project Performance Overview</vt:lpstr>
      <vt:lpstr>NREL Wind – 1.3.5.402 - Enabling Autonomous Wind Plants through Consensus Control FY19 Q4 Project Financial Status</vt:lpstr>
      <vt:lpstr>NREL Wind – 1.3.5.402 - Enabling Autonomous Wind Plants through Consensus Control FY19 Q4 Project Milestone Status</vt:lpstr>
      <vt:lpstr>NREL Wind – 1.3.5.402 - Enabling Autonomous Wind Plants through Consensus Control FY19 Q4 Project Milestone Status</vt:lpstr>
      <vt:lpstr>NREL Wind – 1.3.6.401 - Systems Engineering &amp; Optimization Project Modification Tracking</vt:lpstr>
      <vt:lpstr>NREL Wind – 1.3.6.401 - Systems Engineering &amp; Optimization FY19 Q4 Project Overview</vt:lpstr>
      <vt:lpstr>NREL Wind – 1.3.6.401 - Systems Engineering &amp; Optimization FY19 Q4 Project Performance Overview</vt:lpstr>
      <vt:lpstr>NREL Wind - 1.3.6.401 - Systems Engineering &amp; Optimization FY19 Q4 Project Financial Status</vt:lpstr>
      <vt:lpstr>NREL Wind – 1.3.6.401 - Systems Engineering &amp; Optimization FY19 Q4 Project Milestone Status</vt:lpstr>
      <vt:lpstr>NREL Wind – 1.3.6.401 - Systems Engineering &amp; Optimization FY19 Q4 Project Milestone Status</vt:lpstr>
      <vt:lpstr>NREL Wind – 1.3.6.402 - Multi Physics Model Validation &amp; UQ Project Modification Tracking</vt:lpstr>
      <vt:lpstr>NREL Wind – 1.3.6.402 - Multi Physics Model Validation &amp; UQ FY19 Q4 Project Overview</vt:lpstr>
      <vt:lpstr>NREL Wind – 1.3.6.402 - Multi Physics Model Validation &amp; UQ FY19 Q4 Project Performance Overview</vt:lpstr>
      <vt:lpstr>NREL Wind - 1.3.6.402 - Multi Physics Model Validation &amp; UQ FY19 Q4 Project Financial Status</vt:lpstr>
      <vt:lpstr>NREL Wind – 1.3.6.402 - Multi Physics Model Validation &amp; UQ FY19 Q4 Project Milestone Status</vt:lpstr>
      <vt:lpstr>NREL Wind – 1.3.6.402 - Multi Physics Model Validation &amp; UQ FY19 Q4 Project Milestone Status</vt:lpstr>
      <vt:lpstr>NREL Wind – 1.3.6.402 - Multi Physics Model Validation &amp; UQ FY19 Q4 Project Milestone Status</vt:lpstr>
      <vt:lpstr>NREL Wind – 1.3.6.403 - Modeling and Validation for Offshore Wind Project Modification Tracking</vt:lpstr>
      <vt:lpstr>NREL Wind – 1.3.6.403 - Modeling and Validation for Offshore Wind FY19 Q4 Project Overview</vt:lpstr>
      <vt:lpstr>NREL Wind – 1.3.6.403 - Modeling and Validation for Offshore Wind FY19 Q4 Project Performance Overview</vt:lpstr>
      <vt:lpstr>NREL Wind - 1.3.6.403 - Modeling and Validation for Offshore Wind FY19 Q4 Project Financial Status</vt:lpstr>
      <vt:lpstr>NREL Wind – 1.3.6.403 - Modeling and Validation for Offshore Wind FY19 Q4 Project Milestone Status</vt:lpstr>
      <vt:lpstr>NREL Wind – 1.3.6.403 - Modeling and Validation for Offshore Wind FY19 Q4 Project Milestone Status</vt:lpstr>
      <vt:lpstr>NREL Wind – 1.3.6.403 - Modeling and Validation for Offshore Wind FY19 Q4 Project Milestone Status</vt:lpstr>
      <vt:lpstr>NREL Wind – 1.3.9.401 - A2e EMC Support Project Modification Tracking</vt:lpstr>
      <vt:lpstr>NREL Wind – 1.3.9.401 - A2e EMC Support FY19 Q4 Project Overview</vt:lpstr>
      <vt:lpstr>NREL Wind – 1.3.9.401 - A2e EMC Support FY19 Q4 Project Performance Overview</vt:lpstr>
      <vt:lpstr>NREL Wind - 1.3.9.401 - A2e EMC Support FY19 Q4 Project Financial Status</vt:lpstr>
      <vt:lpstr>NREL Wind – 1.3.9.401 - A2e EMC Support FY19 Q4 Project Milestone Status</vt:lpstr>
      <vt:lpstr>NREL Wind – 1.3.9.401 - A2e EMC Support FY19 Q4 Project Milestone Status</vt:lpstr>
    </vt:vector>
  </TitlesOfParts>
  <Company>NREL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NREL_Wind_1.3_FY19_Q2</dc:title>
  <dc:creator>bbabiuch</dc:creator>
  <cp:lastModifiedBy>Hamilton, Nicholas</cp:lastModifiedBy>
  <cp:revision>2074</cp:revision>
  <cp:lastPrinted>2019-07-17T18:17:15Z</cp:lastPrinted>
  <dcterms:created xsi:type="dcterms:W3CDTF">2009-08-10T19:26:51Z</dcterms:created>
  <dcterms:modified xsi:type="dcterms:W3CDTF">2020-01-16T16:03:51Z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0x0101003A38C61C416BF842B933A31A89411AD8</vt:lpwstr>
  </property>
  <property fmtid="{D5CDD505-2E9C-101B-9397-08002B2CF9AE}" pid="3" name="Display Order">
    <vt:lpwstr/>
  </property>
</Properties>
</file>