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983" r:id="rId5"/>
    <p:sldId id="984" r:id="rId6"/>
    <p:sldId id="985" r:id="rId7"/>
    <p:sldId id="986" r:id="rId8"/>
    <p:sldId id="987" r:id="rId9"/>
    <p:sldId id="988" r:id="rId1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orient="horz" pos="2693">
          <p15:clr>
            <a:srgbClr val="A4A3A4"/>
          </p15:clr>
        </p15:guide>
        <p15:guide id="4" orient="horz" pos="702">
          <p15:clr>
            <a:srgbClr val="A4A3A4"/>
          </p15:clr>
        </p15:guide>
        <p15:guide id="5" pos="5517">
          <p15:clr>
            <a:srgbClr val="A4A3A4"/>
          </p15:clr>
        </p15:guide>
        <p15:guide id="6" pos="3263">
          <p15:clr>
            <a:srgbClr val="A4A3A4"/>
          </p15:clr>
        </p15:guide>
        <p15:guide id="7" pos="211">
          <p15:clr>
            <a:srgbClr val="A4A3A4"/>
          </p15:clr>
        </p15:guide>
      </p15:sldGuideLst>
    </p:ext>
    <p:ext uri="{2D200454-40CA-4A62-9FC3-DE9A4176ACB9}">
      <p15:notesGuideLst xmlns:p15="http://schemas.microsoft.com/office/powerpoint/2012/main">
        <p15:guide id="1" orient="horz">
          <p15:clr>
            <a:srgbClr val="A4A3A4"/>
          </p15:clr>
        </p15:guide>
        <p15:guide id="2" pos="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rby" initials="MRD" lastIdx="9" clrIdx="0"/>
  <p:cmAuthor id="1" name="jjonkman" initials="jmj" lastIdx="1" clrIdx="1"/>
  <p:cmAuthor id="2" name="Jonkman, Jason" initials="JJ"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a:srgbClr val="50565C"/>
    <a:srgbClr val="FF8181"/>
    <a:srgbClr val="000000"/>
    <a:srgbClr val="9999FF"/>
    <a:srgbClr val="CC99FF"/>
    <a:srgbClr val="DDDDDD"/>
    <a:srgbClr val="E7EBEE"/>
    <a:srgbClr val="EAEAE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11" autoAdjust="0"/>
    <p:restoredTop sz="93038" autoAdjust="0"/>
  </p:normalViewPr>
  <p:slideViewPr>
    <p:cSldViewPr snapToGrid="0">
      <p:cViewPr varScale="1">
        <p:scale>
          <a:sx n="122" d="100"/>
          <a:sy n="122" d="100"/>
        </p:scale>
        <p:origin x="804" y="72"/>
      </p:cViewPr>
      <p:guideLst>
        <p:guide orient="horz" pos="4319"/>
        <p:guide orient="horz"/>
        <p:guide orient="horz" pos="2693"/>
        <p:guide orient="horz" pos="702"/>
        <p:guide pos="5517"/>
        <p:guide pos="3263"/>
        <p:guide pos="211"/>
      </p:guideLst>
    </p:cSldViewPr>
  </p:slideViewPr>
  <p:notesTextViewPr>
    <p:cViewPr>
      <p:scale>
        <a:sx n="100" d="100"/>
        <a:sy n="100" d="100"/>
      </p:scale>
      <p:origin x="0" y="0"/>
    </p:cViewPr>
  </p:notesTextViewPr>
  <p:sorterViewPr>
    <p:cViewPr varScale="1">
      <p:scale>
        <a:sx n="100" d="100"/>
        <a:sy n="100" d="100"/>
      </p:scale>
      <p:origin x="0" y="-15776"/>
    </p:cViewPr>
  </p:sorterViewPr>
  <p:notesViewPr>
    <p:cSldViewPr snapToGrid="0">
      <p:cViewPr>
        <p:scale>
          <a:sx n="100" d="100"/>
          <a:sy n="100" d="100"/>
        </p:scale>
        <p:origin x="3420" y="-126"/>
      </p:cViewPr>
      <p:guideLst>
        <p:guide orient="horz"/>
        <p:guide pos="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https://sp2013.nrel.gov/sites/NWTC/wind/DOE%20Quarterly%20Reporting/NREL_Wind_FY20_Q1_Fin.repor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FY20 Q1</c:v>
                </c:pt>
                <c:pt idx="2">
                  <c:v>FY20 Q2</c:v>
                </c:pt>
                <c:pt idx="3">
                  <c:v>FY20 Q3</c:v>
                </c:pt>
                <c:pt idx="4">
                  <c:v>FY20 Q4</c:v>
                </c:pt>
              </c:strCache>
            </c:strRef>
          </c:cat>
          <c:val>
            <c:numRef>
              <c:f>'1.3 - Atmosphere to Electrons'!$K$32:$K$36</c:f>
              <c:numCache>
                <c:formatCode>_("$"* #,##0_);_("$"* \(#,##0\);_("$"* "-"_);_(@_)</c:formatCode>
                <c:ptCount val="5"/>
                <c:pt idx="0">
                  <c:v>388517</c:v>
                </c:pt>
                <c:pt idx="1">
                  <c:v>293248</c:v>
                </c:pt>
                <c:pt idx="2">
                  <c:v>0</c:v>
                </c:pt>
                <c:pt idx="3">
                  <c:v>0</c:v>
                </c:pt>
                <c:pt idx="4">
                  <c:v>0</c:v>
                </c:pt>
              </c:numCache>
            </c:numRef>
          </c:val>
          <c:extLst>
            <c:ext xmlns:c16="http://schemas.microsoft.com/office/drawing/2014/chart" uri="{C3380CC4-5D6E-409C-BE32-E72D297353CC}">
              <c16:uniqueId val="{00000000-20F2-4545-B991-4A9CC6A2435A}"/>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FY20 Q1</c:v>
                </c:pt>
                <c:pt idx="2">
                  <c:v>FY20 Q2</c:v>
                </c:pt>
                <c:pt idx="3">
                  <c:v>FY20 Q3</c:v>
                </c:pt>
                <c:pt idx="4">
                  <c:v>FY20 Q4</c:v>
                </c:pt>
              </c:strCache>
            </c:strRef>
          </c:cat>
          <c:val>
            <c:numRef>
              <c:f>'1.3 - Atmosphere to Electrons'!$M$32:$M$36</c:f>
              <c:numCache>
                <c:formatCode>_("$"* #,##0_);_("$"* \(#,##0\);_("$"* "-"_);_(@_)</c:formatCode>
                <c:ptCount val="5"/>
                <c:pt idx="0">
                  <c:v>388517</c:v>
                </c:pt>
                <c:pt idx="1">
                  <c:v>388517</c:v>
                </c:pt>
                <c:pt idx="2">
                  <c:v>388517</c:v>
                </c:pt>
                <c:pt idx="3">
                  <c:v>388517</c:v>
                </c:pt>
                <c:pt idx="4">
                  <c:v>388517</c:v>
                </c:pt>
              </c:numCache>
            </c:numRef>
          </c:val>
          <c:smooth val="0"/>
          <c:extLst>
            <c:ext xmlns:c16="http://schemas.microsoft.com/office/drawing/2014/chart" uri="{C3380CC4-5D6E-409C-BE32-E72D297353CC}">
              <c16:uniqueId val="{00000001-20F2-4545-B991-4A9CC6A2435A}"/>
            </c:ext>
          </c:extLst>
        </c:ser>
        <c:ser>
          <c:idx val="5"/>
          <c:order val="1"/>
          <c:tx>
            <c:strRef>
              <c:f>'1.3 - Atmosphere to Electrons'!$N$1</c:f>
              <c:strCache>
                <c:ptCount val="1"/>
                <c:pt idx="0">
                  <c:v>FY20 Funding Received (Cum.)</c:v>
                </c:pt>
              </c:strCache>
            </c:strRef>
          </c:tx>
          <c:cat>
            <c:strRef>
              <c:f>'1.3 - Atmosphere to Electrons'!$B$8:$B$12</c:f>
              <c:strCache>
                <c:ptCount val="5"/>
                <c:pt idx="0">
                  <c:v>0</c:v>
                </c:pt>
                <c:pt idx="1">
                  <c:v>FY20 Q1</c:v>
                </c:pt>
                <c:pt idx="2">
                  <c:v>FY20 Q2</c:v>
                </c:pt>
                <c:pt idx="3">
                  <c:v>FY20 Q3</c:v>
                </c:pt>
                <c:pt idx="4">
                  <c:v>FY20 Q4</c:v>
                </c:pt>
              </c:strCache>
            </c:strRef>
          </c:cat>
          <c:val>
            <c:numRef>
              <c:f>'1.3 - Atmosphere to Electrons'!$N$32:$N$36</c:f>
              <c:numCache>
                <c:formatCode>_("$"* #,##0_);_("$"* \(#,##0\);_("$"* "-"_);_(@_)</c:formatCode>
                <c:ptCount val="5"/>
                <c:pt idx="0">
                  <c:v>388517</c:v>
                </c:pt>
                <c:pt idx="1">
                  <c:v>388517</c:v>
                </c:pt>
                <c:pt idx="2">
                  <c:v>#N/A</c:v>
                </c:pt>
                <c:pt idx="3">
                  <c:v>#N/A</c:v>
                </c:pt>
                <c:pt idx="4">
                  <c:v>#N/A</c:v>
                </c:pt>
              </c:numCache>
            </c:numRef>
          </c:val>
          <c:smooth val="0"/>
          <c:extLst>
            <c:ext xmlns:c16="http://schemas.microsoft.com/office/drawing/2014/chart" uri="{C3380CC4-5D6E-409C-BE32-E72D297353CC}">
              <c16:uniqueId val="{00000002-20F2-4545-B991-4A9CC6A2435A}"/>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Electrons'!$O$32:$O$36</c:f>
              <c:numCache>
                <c:formatCode>_("$"* #,##0_);_("$"* \(#,##0\);_("$"* "-"_);_(@_)</c:formatCode>
                <c:ptCount val="5"/>
                <c:pt idx="0">
                  <c:v>0</c:v>
                </c:pt>
                <c:pt idx="1">
                  <c:v>170532</c:v>
                </c:pt>
                <c:pt idx="2">
                  <c:v>249832</c:v>
                </c:pt>
                <c:pt idx="3">
                  <c:v>319459</c:v>
                </c:pt>
                <c:pt idx="4">
                  <c:v>388517</c:v>
                </c:pt>
              </c:numCache>
            </c:numRef>
          </c:val>
          <c:smooth val="0"/>
          <c:extLst>
            <c:ext xmlns:c16="http://schemas.microsoft.com/office/drawing/2014/chart" uri="{C3380CC4-5D6E-409C-BE32-E72D297353CC}">
              <c16:uniqueId val="{00000003-20F2-4545-B991-4A9CC6A2435A}"/>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FY20 Q1</c:v>
                </c:pt>
                <c:pt idx="2">
                  <c:v>FY20 Q2</c:v>
                </c:pt>
                <c:pt idx="3">
                  <c:v>FY20 Q3</c:v>
                </c:pt>
                <c:pt idx="4">
                  <c:v>FY20 Q4</c:v>
                </c:pt>
              </c:strCache>
            </c:strRef>
          </c:cat>
          <c:val>
            <c:numRef>
              <c:f>'1.3 - Atmosphere to Electrons'!$P$32:$P$36</c:f>
              <c:numCache>
                <c:formatCode>_("$"* #,##0_);_("$"* \(#,##0\);_("$"* "-"_);_(@_)</c:formatCode>
                <c:ptCount val="5"/>
                <c:pt idx="0">
                  <c:v>0</c:v>
                </c:pt>
                <c:pt idx="1">
                  <c:v>49379</c:v>
                </c:pt>
                <c:pt idx="2">
                  <c:v>#N/A</c:v>
                </c:pt>
                <c:pt idx="3">
                  <c:v>#N/A</c:v>
                </c:pt>
                <c:pt idx="4">
                  <c:v>#N/A</c:v>
                </c:pt>
              </c:numCache>
            </c:numRef>
          </c:val>
          <c:smooth val="0"/>
          <c:extLst>
            <c:ext xmlns:c16="http://schemas.microsoft.com/office/drawing/2014/chart" uri="{C3380CC4-5D6E-409C-BE32-E72D297353CC}">
              <c16:uniqueId val="{00000004-20F2-4545-B991-4A9CC6A2435A}"/>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FY20 Q1</c:v>
                </c:pt>
                <c:pt idx="2">
                  <c:v>FY20 Q2</c:v>
                </c:pt>
                <c:pt idx="3">
                  <c:v>FY20 Q3</c:v>
                </c:pt>
                <c:pt idx="4">
                  <c:v>FY20 Q4</c:v>
                </c:pt>
              </c:strCache>
            </c:strRef>
          </c:cat>
          <c:val>
            <c:numRef>
              <c:f>'1.3 - Atmosphere to Electrons'!$Q$32:$Q$36</c:f>
              <c:numCache>
                <c:formatCode>_("$"* #,##0_);_("$"* \(#,##0\);_("$"* "-"_);_(@_)</c:formatCode>
                <c:ptCount val="5"/>
                <c:pt idx="0">
                  <c:v>0</c:v>
                </c:pt>
                <c:pt idx="1">
                  <c:v>95269</c:v>
                </c:pt>
                <c:pt idx="2">
                  <c:v>#N/A</c:v>
                </c:pt>
                <c:pt idx="3">
                  <c:v>#N/A</c:v>
                </c:pt>
                <c:pt idx="4">
                  <c:v>#N/A</c:v>
                </c:pt>
              </c:numCache>
            </c:numRef>
          </c:val>
          <c:smooth val="0"/>
          <c:extLst>
            <c:ext xmlns:c16="http://schemas.microsoft.com/office/drawing/2014/chart" uri="{C3380CC4-5D6E-409C-BE32-E72D297353CC}">
              <c16:uniqueId val="{00000005-20F2-4545-B991-4A9CC6A2435A}"/>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96207538-5816-45A3-9D35-9C9F0780A84F}" type="TxLink">
            <a:rPr lang="en-US" sz="1600" b="1" i="0" u="none" strike="noStrike">
              <a:solidFill>
                <a:srgbClr val="000000"/>
              </a:solidFill>
              <a:latin typeface="Calibri"/>
              <a:cs typeface="Calibri"/>
            </a:rPr>
            <a:pPr algn="ctr"/>
            <a:t>1.3.4.403 - Aeroacoustic Assessment of Wind Plant Control</a:t>
          </a:fld>
          <a:endParaRPr lang="en-US" sz="1600" b="1"/>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428BA028-D6B2-44AE-ADD9-580B7344AC32}" type="datetime1">
              <a:rPr lang="en-US"/>
              <a:pPr>
                <a:defRPr/>
              </a:pPr>
              <a:t>1/16/2020</a:t>
            </a:fld>
            <a:endParaRPr lang="en-US"/>
          </a:p>
        </p:txBody>
      </p:sp>
      <p:sp>
        <p:nvSpPr>
          <p:cNvPr id="4" name="Footer Placeholder 3"/>
          <p:cNvSpPr>
            <a:spLocks noGrp="1"/>
          </p:cNvSpPr>
          <p:nvPr>
            <p:ph type="ftr" sz="quarter" idx="2"/>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1578E697-5E23-46F8-A477-DD547FC56C79}" type="slidenum">
              <a:rPr lang="en-US"/>
              <a:pPr>
                <a:defRPr/>
              </a:pPr>
              <a:t>‹#›</a:t>
            </a:fld>
            <a:endParaRPr lang="en-US"/>
          </a:p>
        </p:txBody>
      </p:sp>
    </p:spTree>
    <p:extLst>
      <p:ext uri="{BB962C8B-B14F-4D97-AF65-F5344CB8AC3E}">
        <p14:creationId xmlns:p14="http://schemas.microsoft.com/office/powerpoint/2010/main" val="99426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C7D2BEDD-EFDA-4D32-8DDB-E52596FD4F85}" type="datetime1">
              <a:rPr lang="en-US"/>
              <a:pPr>
                <a:defRPr/>
              </a:pPr>
              <a:t>1/16/2020</a:t>
            </a:fld>
            <a:endParaRPr lang="en-US"/>
          </a:p>
        </p:txBody>
      </p:sp>
      <p:sp>
        <p:nvSpPr>
          <p:cNvPr id="15364" name="Slide Image Placeholder 3"/>
          <p:cNvSpPr>
            <a:spLocks noGrp="1" noRot="1" noChangeAspect="1"/>
          </p:cNvSpPr>
          <p:nvPr>
            <p:ph type="sldImg" idx="2"/>
          </p:nvPr>
        </p:nvSpPr>
        <p:spPr bwMode="auto">
          <a:xfrm>
            <a:off x="1184275" y="698500"/>
            <a:ext cx="4643438" cy="34845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0724" y="4415080"/>
            <a:ext cx="5608954" cy="4183539"/>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28F97C2A-7A01-4E17-AB7F-EBC256165B02}" type="slidenum">
              <a:rPr lang="en-US"/>
              <a:pPr>
                <a:defRPr/>
              </a:pPr>
              <a:t>‹#›</a:t>
            </a:fld>
            <a:endParaRPr lang="en-US"/>
          </a:p>
        </p:txBody>
      </p:sp>
    </p:spTree>
    <p:extLst>
      <p:ext uri="{BB962C8B-B14F-4D97-AF65-F5344CB8AC3E}">
        <p14:creationId xmlns:p14="http://schemas.microsoft.com/office/powerpoint/2010/main" val="98021799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8288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5267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6976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210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5459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3413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3" descr="08616.jpg"/>
          <p:cNvPicPr>
            <a:picLocks noChangeAspect="1"/>
          </p:cNvPicPr>
          <p:nvPr userDrawn="1"/>
        </p:nvPicPr>
        <p:blipFill>
          <a:blip r:embed="rId2"/>
          <a:srcRect l="8728"/>
          <a:stretch>
            <a:fillRect/>
          </a:stretch>
        </p:blipFill>
        <p:spPr bwMode="auto">
          <a:xfrm>
            <a:off x="0" y="868363"/>
            <a:ext cx="8345488" cy="4251325"/>
          </a:xfrm>
          <a:prstGeom prst="rect">
            <a:avLst/>
          </a:prstGeom>
          <a:noFill/>
          <a:ln w="9525">
            <a:noFill/>
            <a:miter lim="800000"/>
            <a:headEnd/>
            <a:tailEnd/>
          </a:ln>
        </p:spPr>
      </p:pic>
      <p:pic>
        <p:nvPicPr>
          <p:cNvPr id="8" name="Picture 2"/>
          <p:cNvPicPr>
            <a:picLocks noChangeAspect="1" noChangeArrowheads="1"/>
          </p:cNvPicPr>
          <p:nvPr userDrawn="1"/>
        </p:nvPicPr>
        <p:blipFill>
          <a:blip r:embed="rId3"/>
          <a:srcRect/>
          <a:stretch>
            <a:fillRect/>
          </a:stretch>
        </p:blipFill>
        <p:spPr bwMode="auto">
          <a:xfrm>
            <a:off x="2612927" y="453951"/>
            <a:ext cx="4564062" cy="4906963"/>
          </a:xfrm>
          <a:prstGeom prst="rect">
            <a:avLst/>
          </a:prstGeom>
          <a:noFill/>
          <a:ln w="9525">
            <a:noFill/>
            <a:miter lim="800000"/>
            <a:headEnd/>
            <a:tailEnd/>
          </a:ln>
        </p:spPr>
      </p:pic>
      <p:sp>
        <p:nvSpPr>
          <p:cNvPr id="9"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12" name="Group 20"/>
          <p:cNvGrpSpPr>
            <a:grpSpLocks/>
          </p:cNvGrpSpPr>
          <p:nvPr/>
        </p:nvGrpSpPr>
        <p:grpSpPr bwMode="auto">
          <a:xfrm flipH="1" flipV="1">
            <a:off x="0" y="920750"/>
            <a:ext cx="9144000" cy="55563"/>
            <a:chOff x="0" y="832104"/>
            <a:chExt cx="9144000" cy="54864"/>
          </a:xfrm>
        </p:grpSpPr>
        <p:sp>
          <p:nvSpPr>
            <p:cNvPr id="1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6"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7"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1"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3"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25" name="Group 20"/>
          <p:cNvGrpSpPr>
            <a:grpSpLocks/>
          </p:cNvGrpSpPr>
          <p:nvPr/>
        </p:nvGrpSpPr>
        <p:grpSpPr bwMode="auto">
          <a:xfrm flipH="1" flipV="1">
            <a:off x="0" y="920750"/>
            <a:ext cx="9144000" cy="55563"/>
            <a:chOff x="0" y="832104"/>
            <a:chExt cx="9144000" cy="54864"/>
          </a:xfrm>
        </p:grpSpPr>
        <p:sp>
          <p:nvSpPr>
            <p:cNvPr id="26"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9"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30"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31" name="Rectangle 20"/>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2" name="Rectangle 21"/>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nvGrpSpPr>
          <p:cNvPr id="36" name="Group 21"/>
          <p:cNvGrpSpPr>
            <a:grpSpLocks/>
          </p:cNvGrpSpPr>
          <p:nvPr/>
        </p:nvGrpSpPr>
        <p:grpSpPr bwMode="auto">
          <a:xfrm flipH="1" flipV="1">
            <a:off x="0" y="920750"/>
            <a:ext cx="9144000" cy="55563"/>
            <a:chOff x="0" y="832104"/>
            <a:chExt cx="9144000" cy="54864"/>
          </a:xfrm>
        </p:grpSpPr>
        <p:sp>
          <p:nvSpPr>
            <p:cNvPr id="37" name="Rectangle 29"/>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8" name="Rectangle 30"/>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9" name="Rectangle 31"/>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pic>
        <p:nvPicPr>
          <p:cNvPr id="40" name="Picture 32"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 name="Title 1"/>
          <p:cNvSpPr>
            <a:spLocks noGrp="1"/>
          </p:cNvSpPr>
          <p:nvPr>
            <p:ph type="ctrTitle"/>
          </p:nvPr>
        </p:nvSpPr>
        <p:spPr>
          <a:xfrm>
            <a:off x="202680" y="147797"/>
            <a:ext cx="5626620" cy="603505"/>
          </a:xfrm>
          <a:prstGeom prst="rect">
            <a:avLst/>
          </a:prstGeom>
        </p:spPr>
        <p:txBody>
          <a:bodyPr lIns="0" rIns="0">
            <a:normAutofit/>
          </a:bodyPr>
          <a:lstStyle>
            <a:lvl1pPr algn="l">
              <a:defRPr sz="1600">
                <a:solidFill>
                  <a:srgbClr val="FFFFFF"/>
                </a:solidFill>
                <a:latin typeface="Arial Narrow"/>
                <a:cs typeface="Arial Narrow"/>
              </a:defRPr>
            </a:lvl1pPr>
          </a:lstStyle>
          <a:p>
            <a:r>
              <a:rPr lang="en-US"/>
              <a:t>Click to edit Master title style</a:t>
            </a:r>
            <a:endParaRPr lang="en-US" dirty="0"/>
          </a:p>
        </p:txBody>
      </p:sp>
      <p:sp>
        <p:nvSpPr>
          <p:cNvPr id="20"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5C168197-6065-4CAE-865D-96FF82B4C655}"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pic>
        <p:nvPicPr>
          <p:cNvPr id="42" name="Picture 11" descr="http://farm2.static.flickr.com/1079/762561606_010157b0ec.jpg"/>
          <p:cNvPicPr>
            <a:picLocks noChangeAspect="1" noChangeArrowheads="1"/>
          </p:cNvPicPr>
          <p:nvPr userDrawn="1"/>
        </p:nvPicPr>
        <p:blipFill>
          <a:blip r:embed="rId5"/>
          <a:srcRect/>
          <a:stretch>
            <a:fillRect/>
          </a:stretch>
        </p:blipFill>
        <p:spPr bwMode="auto">
          <a:xfrm>
            <a:off x="4278183" y="976315"/>
            <a:ext cx="3005137" cy="4129087"/>
          </a:xfrm>
          <a:prstGeom prst="rect">
            <a:avLst/>
          </a:prstGeom>
          <a:noFill/>
          <a:ln w="9525">
            <a:noFill/>
            <a:miter lim="800000"/>
            <a:headEnd/>
            <a:tailEnd/>
          </a:ln>
        </p:spPr>
      </p:pic>
      <p:pic>
        <p:nvPicPr>
          <p:cNvPr id="41" name="Picture 9" descr="Hoover Dam"/>
          <p:cNvPicPr>
            <a:picLocks noChangeAspect="1" noChangeArrowheads="1"/>
          </p:cNvPicPr>
          <p:nvPr userDrawn="1"/>
        </p:nvPicPr>
        <p:blipFill>
          <a:blip r:embed="rId6"/>
          <a:srcRect/>
          <a:stretch>
            <a:fillRect/>
          </a:stretch>
        </p:blipFill>
        <p:spPr bwMode="auto">
          <a:xfrm>
            <a:off x="5886450" y="975355"/>
            <a:ext cx="3257550" cy="4159250"/>
          </a:xfrm>
          <a:prstGeom prst="rect">
            <a:avLst/>
          </a:prstGeom>
          <a:noFill/>
          <a:ln w="9525">
            <a:noFill/>
            <a:miter lim="800000"/>
            <a:headEnd/>
            <a:tailEnd/>
          </a:ln>
        </p:spPr>
      </p:pic>
      <p:sp>
        <p:nvSpPr>
          <p:cNvPr id="33" name="Rectangle 25"/>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4" name="Rectangle 26"/>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5" name="Rectangle 27"/>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defRPr>
            </a:lvl1pPr>
          </a:lstStyle>
          <a:p>
            <a:pPr lvl="0"/>
            <a:r>
              <a:rPr lang="en-US" noProof="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Arial Narrow"/>
                <a:cs typeface="Arial Narrow"/>
              </a:defRPr>
            </a:lvl1pPr>
          </a:lstStyle>
          <a:p>
            <a:pPr lvl="0"/>
            <a:r>
              <a:rPr lang="en-US" noProof="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Arial Narrow" pitchFamily="34" charset="0"/>
              </a:defRPr>
            </a:lvl1pPr>
            <a:lvl5pPr>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7800" y="0"/>
            <a:ext cx="8326438" cy="625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sz="half" idx="1"/>
          </p:nvPr>
        </p:nvSpPr>
        <p:spPr>
          <a:xfrm>
            <a:off x="274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able Placeholder 2"/>
          <p:cNvSpPr>
            <a:spLocks noGrp="1"/>
          </p:cNvSpPr>
          <p:nvPr>
            <p:ph type="tbl" idx="1"/>
          </p:nvPr>
        </p:nvSpPr>
        <p:spPr>
          <a:xfrm>
            <a:off x="274638" y="1141413"/>
            <a:ext cx="8229600" cy="5110162"/>
          </a:xfr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07950"/>
            <a:ext cx="5664200" cy="79375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8229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4638" y="3771900"/>
            <a:ext cx="8229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107950"/>
            <a:ext cx="5664200" cy="793750"/>
          </a:xfrm>
        </p:spPr>
        <p:txBody>
          <a:bodyPr/>
          <a:lstStyle/>
          <a:p>
            <a:r>
              <a:rPr lang="en-US"/>
              <a:t>Click to edit Master title style</a:t>
            </a:r>
          </a:p>
        </p:txBody>
      </p:sp>
      <p:sp>
        <p:nvSpPr>
          <p:cNvPr id="3" name="Content Placeholder 2"/>
          <p:cNvSpPr>
            <a:spLocks noGrp="1"/>
          </p:cNvSpPr>
          <p:nvPr>
            <p:ph sz="quarter" idx="1"/>
          </p:nvPr>
        </p:nvSpPr>
        <p:spPr>
          <a:xfrm>
            <a:off x="274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65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74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465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atin typeface="Calibri" pitchFamily="34" charset="0"/>
              </a:defRPr>
            </a:lvl1pPr>
            <a:lvl2pPr>
              <a:defRPr sz="2000">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5"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6"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9" name="Group 20"/>
          <p:cNvGrpSpPr>
            <a:grpSpLocks/>
          </p:cNvGrpSpPr>
          <p:nvPr/>
        </p:nvGrpSpPr>
        <p:grpSpPr bwMode="auto">
          <a:xfrm flipH="1" flipV="1">
            <a:off x="0" y="920750"/>
            <a:ext cx="9144000" cy="55563"/>
            <a:chOff x="0" y="832104"/>
            <a:chExt cx="9144000" cy="54864"/>
          </a:xfrm>
        </p:grpSpPr>
        <p:sp>
          <p:nvSpPr>
            <p:cNvPr id="1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15"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6C52A675-F98B-460A-B2F7-9B4DBF37CD8F}"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sp>
        <p:nvSpPr>
          <p:cNvPr id="16"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7"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8"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19" name="Group 20"/>
          <p:cNvGrpSpPr>
            <a:grpSpLocks/>
          </p:cNvGrpSpPr>
          <p:nvPr/>
        </p:nvGrpSpPr>
        <p:grpSpPr bwMode="auto">
          <a:xfrm flipH="1" flipV="1">
            <a:off x="0" y="920750"/>
            <a:ext cx="9144000" cy="55563"/>
            <a:chOff x="0" y="832104"/>
            <a:chExt cx="9144000" cy="54864"/>
          </a:xfrm>
        </p:grpSpPr>
        <p:sp>
          <p:nvSpPr>
            <p:cNvPr id="2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2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25" name="Rectangle 17"/>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6" name="Rectangle 20"/>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1"/>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5"/>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a:t>Click to edit Master title style</a:t>
            </a:r>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idx="1"/>
          </p:nvPr>
        </p:nvSpPr>
        <p:spPr>
          <a:xfrm>
            <a:off x="274638" y="1141413"/>
            <a:ext cx="8229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hart Placeholder 2"/>
          <p:cNvSpPr>
            <a:spLocks noGrp="1"/>
          </p:cNvSpPr>
          <p:nvPr>
            <p:ph type="chart" idx="1"/>
          </p:nvPr>
        </p:nvSpPr>
        <p:spPr>
          <a:xfrm>
            <a:off x="274638" y="1141413"/>
            <a:ext cx="8229600" cy="5110162"/>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28" name="Title Placeholder 13"/>
          <p:cNvSpPr>
            <a:spLocks noGrp="1"/>
          </p:cNvSpPr>
          <p:nvPr>
            <p:ph type="title"/>
          </p:nvPr>
        </p:nvSpPr>
        <p:spPr bwMode="auto">
          <a:xfrm>
            <a:off x="177800"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14"/>
          <p:cNvSpPr>
            <a:spLocks noGrp="1"/>
          </p:cNvSpPr>
          <p:nvPr>
            <p:ph type="body" idx="1"/>
          </p:nvPr>
        </p:nvSpPr>
        <p:spPr bwMode="auto">
          <a:xfrm>
            <a:off x="274638" y="1141413"/>
            <a:ext cx="8229600" cy="511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p:cNvSpPr txBox="1">
            <a:spLocks/>
          </p:cNvSpPr>
          <p:nvPr/>
        </p:nvSpPr>
        <p:spPr>
          <a:xfrm>
            <a:off x="252413"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cs typeface="Arial" charset="0"/>
              </a:rPr>
              <a:t>Wind and Water Power Program</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19"/>
          <a:srcRect/>
          <a:stretch>
            <a:fillRect/>
          </a:stretch>
        </p:blipFill>
        <p:spPr bwMode="auto">
          <a:xfrm>
            <a:off x="6121400" y="276225"/>
            <a:ext cx="2743200" cy="412750"/>
          </a:xfrm>
          <a:prstGeom prst="rect">
            <a:avLst/>
          </a:prstGeom>
          <a:noFill/>
          <a:ln w="9525">
            <a:noFill/>
            <a:miter lim="800000"/>
            <a:headEnd/>
            <a:tailEnd/>
          </a:ln>
        </p:spPr>
      </p:pic>
      <p:sp>
        <p:nvSpPr>
          <p:cNvPr id="1037" name="Text Box 13"/>
          <p:cNvSpPr txBox="1">
            <a:spLocks noChangeArrowheads="1"/>
          </p:cNvSpPr>
          <p:nvPr/>
        </p:nvSpPr>
        <p:spPr bwMode="auto">
          <a:xfrm>
            <a:off x="0" y="6594475"/>
            <a:ext cx="395288" cy="244475"/>
          </a:xfrm>
          <a:prstGeom prst="rect">
            <a:avLst/>
          </a:prstGeom>
          <a:noFill/>
          <a:ln w="9525">
            <a:noFill/>
            <a:miter lim="800000"/>
            <a:headEnd/>
            <a:tailEnd/>
          </a:ln>
          <a:effectLst/>
        </p:spPr>
        <p:txBody>
          <a:bodyPr>
            <a:spAutoFit/>
          </a:bodyPr>
          <a:lstStyle/>
          <a:p>
            <a:pPr defTabSz="914400">
              <a:spcBef>
                <a:spcPct val="50000"/>
              </a:spcBef>
              <a:defRPr/>
            </a:pPr>
            <a:fld id="{685A4D8C-8835-48E0-9E5B-795B970DA8C6}" type="slidenum">
              <a:rPr lang="en-US" sz="1000">
                <a:solidFill>
                  <a:schemeClr val="bg1"/>
                </a:solidFill>
                <a:latin typeface="Arial" charset="0"/>
              </a:rPr>
              <a:pPr defTabSz="914400">
                <a:spcBef>
                  <a:spcPct val="50000"/>
                </a:spcBef>
                <a:defRPr/>
              </a:pPr>
              <a:t>‹#›</a:t>
            </a:fld>
            <a:endParaRPr lang="en-US" sz="100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875" r:id="rId1"/>
    <p:sldLayoutId id="2147483860" r:id="rId2"/>
    <p:sldLayoutId id="2147483861" r:id="rId3"/>
    <p:sldLayoutId id="2147483862" r:id="rId4"/>
    <p:sldLayoutId id="2147483863" r:id="rId5"/>
    <p:sldLayoutId id="2147483864" r:id="rId6"/>
    <p:sldLayoutId id="2147483876"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0" fontAlgn="base" hangingPunct="0">
        <a:lnSpc>
          <a:spcPts val="2800"/>
        </a:lnSpc>
        <a:spcBef>
          <a:spcPct val="0"/>
        </a:spcBef>
        <a:spcAft>
          <a:spcPct val="0"/>
        </a:spcAft>
        <a:defRPr sz="3000" kern="1200">
          <a:solidFill>
            <a:srgbClr val="FFFFFF"/>
          </a:solidFill>
          <a:latin typeface="Calibri" pitchFamily="34" charset="0"/>
          <a:ea typeface="ＭＳ Ｐゴシック" pitchFamily="-108" charset="-128"/>
          <a:cs typeface="Calibri" pitchFamily="34" charset="0"/>
        </a:defRPr>
      </a:lvl1pPr>
      <a:lvl2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2pPr>
      <a:lvl3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3pPr>
      <a:lvl4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4pPr>
      <a:lvl5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5pPr>
      <a:lvl6pPr marL="4572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292929"/>
          </a:solidFill>
          <a:latin typeface="Calibri" pitchFamily="34" charset="0"/>
          <a:ea typeface="ＭＳ Ｐゴシック" pitchFamily="-108"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292929"/>
          </a:solidFill>
          <a:latin typeface="Calibri" pitchFamily="34" charset="0"/>
          <a:ea typeface="ＭＳ Ｐゴシック" pitchFamily="-108" charset="-128"/>
          <a:cs typeface="Calibri" pitchFamily="34"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4pPr>
      <a:lvl5pPr marL="20574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icholas.Hamilton@nrel.gov"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1.3.4.403 - Aeroacoustic Assessment of Wind Plant Control</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935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1.3.4.403 - Aeroacoustic Assessment of Wind Plant Control</a:t>
            </a:r>
            <a:br>
              <a:rPr lang="en-US" sz="2400" dirty="0"/>
            </a:br>
            <a:r>
              <a:rPr lang="en-US" sz="2400" dirty="0">
                <a:solidFill>
                  <a:prstClr val="white"/>
                </a:solidFill>
              </a:rPr>
              <a:t>FY20 Q1</a:t>
            </a:r>
            <a:r>
              <a:rPr lang="en-US" sz="2400" dirty="0">
                <a:solidFill>
                  <a:schemeClr val="bg1"/>
                </a:solidFill>
              </a:rPr>
              <a:t>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017829803"/>
              </p:ext>
            </p:extLst>
          </p:nvPr>
        </p:nvGraphicFramePr>
        <p:xfrm>
          <a:off x="6172672" y="1050877"/>
          <a:ext cx="2877543" cy="6950543"/>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$388,517 (Carryover: $388,517, 2020 Budget Authority: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r>
                        <a:rPr lang="en-US" sz="1200" dirty="0">
                          <a:solidFill>
                            <a:schemeClr val="tx1"/>
                          </a:solidFill>
                        </a:rPr>
                        <a:t>Nicholas Hamilton </a:t>
                      </a:r>
                      <a:r>
                        <a:rPr lang="en-US" sz="1200" dirty="0">
                          <a:solidFill>
                            <a:schemeClr val="tx1"/>
                          </a:solidFill>
                          <a:hlinkClick r:id="rId3"/>
                        </a:rPr>
                        <a:t>nicholas.Hamilton@nrel.gov</a:t>
                      </a:r>
                      <a:endParaRPr lang="en-US" sz="1200" dirty="0">
                        <a:solidFill>
                          <a:schemeClr val="tx1"/>
                        </a:solidFill>
                      </a:endParaRPr>
                    </a:p>
                    <a:p>
                      <a:r>
                        <a:rPr lang="en-US" sz="1200" dirty="0">
                          <a:solidFill>
                            <a:schemeClr val="tx1"/>
                          </a:solidFill>
                        </a:rPr>
                        <a:t>303-384-6945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a:t>
                      </a:r>
                      <a:r>
                        <a:rPr lang="en-US" sz="1200" baseline="0" dirty="0">
                          <a:solidFill>
                            <a:schemeClr val="tx1"/>
                          </a:solidFill>
                          <a:hlinkClick r:id="rId4"/>
                        </a:rPr>
                        <a:t>michael.derby@ee.doe.gov</a:t>
                      </a: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s-IS" sz="1200" baseline="0" dirty="0"/>
                        <a:t>202-586-6830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Nicholas Hamilton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05548">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661590"/>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a:t>
                      </a:r>
                      <a:r>
                        <a:rPr lang="en-US" sz="1050" dirty="0">
                          <a:effectLst>
                            <a:outerShdw blurRad="38100" dist="38100" dir="2700000" algn="tl">
                              <a:srgbClr val="000000">
                                <a:alpha val="43137"/>
                              </a:srgbClr>
                            </a:outerShdw>
                          </a:effectLst>
                        </a:rPr>
                        <a:t> </a:t>
                      </a:r>
                      <a:r>
                        <a:rPr lang="en-US" sz="1050" dirty="0"/>
                        <a:t> Summary</a:t>
                      </a:r>
                      <a:endParaRPr lang="en-US" sz="105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The extent to which modern wind plant control strategies induce additional aeroacoustic emissions from additional separation and other flow interaction dynamic effects is not known, and may have a significant impact on future wind plant development and wind turbine siting. Off-nominal rotor control by prescribed yaw misalignment is expected to induce periodic flow separation locally along the rotor blades and change the aerodynamic interaction with the local flow field. Given public concerns about wind turbine noise and the need for observational data required for regulators to establish noise restrictions, potential acoustic emissions resulting from active control must be understood prior to commercial deployment and the development of practical noise reduction methods and technology. Additional downstream acoustic propagation effects introduced by active yaw and or thrust control must be investigated and understood for modern wind plant control strategies to be successfully implemented at the utility scale. </a:t>
                      </a:r>
                      <a:endParaRPr lang="en-US" sz="105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 Objective &amp; Impact</a:t>
                      </a:r>
                      <a:endParaRPr lang="en-US" sz="105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Aeroacoustics project objectives are focused on quantifying the additional acoustic emissions introduced by implementing modern wind turbine and wind plant control strategies. Acoustic noise produced by wind turbines is one of the limiting factors on their operation and one of the constraints placed on development of wind plants. Specific FY19 and FY20 objectives are to:</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dirty="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Experimentally quantify the aeroacoustic emissions of a utility scale wind turbine operating under yawed conditions.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Determine the nature of the changes to the overall sound pressure level directivity under the influence of yaw misalignment.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Update and validate aeroacoustic modeling software to integrate into current OpenFAST framework against observational data collected experimentally.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Disseminate findings of aeroacoustic field observations for a utility-scale wind turbine operating under prescribed yaw offsets though peer-reviewed journal publications </a:t>
                      </a:r>
                      <a:endParaRPr lang="en-US" sz="105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70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1.3.4.403 - Aeroacoustic Assessment of Wind Plant Control</a:t>
            </a:r>
            <a:br>
              <a:rPr lang="en-US" sz="2400" dirty="0"/>
            </a:br>
            <a:r>
              <a:rPr lang="en-US" sz="2400" dirty="0">
                <a:solidFill>
                  <a:prstClr val="white"/>
                </a:solidFill>
              </a:rPr>
              <a:t>FY20 Q1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916453024"/>
              </p:ext>
            </p:extLst>
          </p:nvPr>
        </p:nvGraphicFramePr>
        <p:xfrm>
          <a:off x="84337" y="1024660"/>
          <a:ext cx="8977601" cy="5556908"/>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71% underspent. </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i="0" u="none" strike="noStrike" kern="1200" dirty="0">
                          <a:solidFill>
                            <a:schemeClr val="dk1"/>
                          </a:solidFill>
                          <a:effectLst/>
                          <a:latin typeface="+mn-lt"/>
                          <a:ea typeface="+mn-ea"/>
                          <a:cs typeface="+mn-cs"/>
                        </a:rPr>
                        <a:t>Project is underspent due to a delay in the acquisition of instrumentation and equipment required to execute the experimental test plan. The scope of measurements planned for the Aeroacoustics project requires that extra care be placed on instrument selection, to ensure compliance with relevant measurement standards and to ensure data quality throughout the project. Instrumentation acquisition is currently under way. Purchase orders for acoustic instrumentation and data acquisition systems have been placed. Delivery of equipment to NREL is expected by February 5, 2020.</a:t>
                      </a:r>
                    </a:p>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Lab – Procurement/Acquisition Delay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Schedule is on track – quarterly milestone/deliverable met on time.</a:t>
                      </a:r>
                    </a:p>
                    <a:p>
                      <a:pPr marL="0" algn="l" defTabSz="457200" rtl="0" eaLnBrk="1" latinLnBrk="0" hangingPunct="1"/>
                      <a:r>
                        <a:rPr lang="en-US" sz="1400" b="1" i="1" kern="1200" dirty="0">
                          <a:solidFill>
                            <a:schemeClr val="tx1"/>
                          </a:solidFill>
                          <a:latin typeface="+mn-lt"/>
                          <a:ea typeface="+mn-ea"/>
                          <a:cs typeface="+mn-cs"/>
                        </a:rPr>
                        <a:t>Despite the delay in purchasing equipment, the Q1 milestone goal was to identify the proper instrumentation to purchase.  That was accomplished.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472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Financial Status</a:t>
            </a:r>
          </a:p>
        </p:txBody>
      </p:sp>
      <p:sp>
        <p:nvSpPr>
          <p:cNvPr id="12" name="TextBox 11"/>
          <p:cNvSpPr txBox="1"/>
          <p:nvPr/>
        </p:nvSpPr>
        <p:spPr>
          <a:xfrm>
            <a:off x="364858" y="1068408"/>
            <a:ext cx="782055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(FY20 Budget Authority: $0; FY20 Beginning Uncosteds: $388,517)</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r>
              <a:rPr lang="en-US" sz="1100" dirty="0">
                <a:solidFill>
                  <a:schemeClr val="tx1"/>
                </a:solidFill>
              </a:rPr>
              <a:t>The procurement process has been initiated for acoustic instrumentation and data acquisition platforms to make measurements in support of the Aeroacoustics project. Project budget for equipment was scheduled for FY19Q4 and FY20Q1 but has been delayed to ensure that the correct instrumentation is acquired. Purchase orders for acoustic recording equipment (</a:t>
            </a:r>
            <a:r>
              <a:rPr lang="en-US" sz="1100" dirty="0" err="1">
                <a:solidFill>
                  <a:schemeClr val="tx1"/>
                </a:solidFill>
              </a:rPr>
              <a:t>Brüel</a:t>
            </a:r>
            <a:r>
              <a:rPr lang="en-US" sz="1100" dirty="0">
                <a:solidFill>
                  <a:schemeClr val="tx1"/>
                </a:solidFill>
              </a:rPr>
              <a:t> &amp; </a:t>
            </a:r>
            <a:r>
              <a:rPr lang="en-US" sz="1100" dirty="0" err="1">
                <a:solidFill>
                  <a:schemeClr val="tx1"/>
                </a:solidFill>
              </a:rPr>
              <a:t>Kjær</a:t>
            </a:r>
            <a:r>
              <a:rPr lang="en-US" sz="1100" dirty="0">
                <a:solidFill>
                  <a:schemeClr val="tx1"/>
                </a:solidFill>
              </a:rPr>
              <a:t> microphones, preamplifiers, signal conditioners, ~$39k), data acquisition systems (National Instruments  ~$32k),  processing software (Delta ~$2k), cabling/soundboards/hardware (~$14k), are being processed. All equipment is scheduled to arrive in January/February and will not interfere with project milestones.</a:t>
            </a:r>
            <a:endParaRPr lang="en-US" sz="1100" b="1" dirty="0">
              <a:solidFill>
                <a:schemeClr val="tx1"/>
              </a:solidFill>
            </a:endParaRPr>
          </a:p>
        </p:txBody>
      </p:sp>
      <p:graphicFrame>
        <p:nvGraphicFramePr>
          <p:cNvPr id="7" name="Chart 6">
            <a:extLst>
              <a:ext uri="{FF2B5EF4-FFF2-40B4-BE49-F238E27FC236}">
                <a16:creationId xmlns:a16="http://schemas.microsoft.com/office/drawing/2014/main" id="{00000000-0008-0000-0600-000011000000}"/>
              </a:ext>
            </a:extLst>
          </p:cNvPr>
          <p:cNvGraphicFramePr>
            <a:graphicFrameLocks/>
          </p:cNvGraphicFramePr>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1.3.4.403 - Aeroacoustic Assessment of Wind Plant Control</a:t>
            </a:r>
            <a:br>
              <a:rPr lang="en-US" sz="20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407092317"/>
              </p:ext>
            </p:extLst>
          </p:nvPr>
        </p:nvGraphicFramePr>
        <p:xfrm>
          <a:off x="82061" y="1031494"/>
          <a:ext cx="9028527" cy="24533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400" dirty="0"/>
                        <a:t>Project Milestones</a:t>
                      </a:r>
                      <a:endParaRPr lang="en-US" sz="14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Q1: Specify instrumentation needs to make point measurements for time- and frequency-domain assessment of aeroacoustic emissions of GE 1.5 MW wind turbine</a:t>
                      </a:r>
                    </a:p>
                  </a:txBody>
                  <a:tcPr/>
                </a:tc>
                <a:tc>
                  <a:txBody>
                    <a:bodyPr/>
                    <a:lstStyle/>
                    <a:p>
                      <a:r>
                        <a:rPr lang="en-US" sz="1200" dirty="0"/>
                        <a:t>100%</a:t>
                      </a:r>
                    </a:p>
                  </a:txBody>
                  <a:tcPr/>
                </a:tc>
                <a:tc>
                  <a:txBody>
                    <a:bodyPr/>
                    <a:lstStyle/>
                    <a:p>
                      <a:r>
                        <a:rPr lang="en-US" sz="1200" dirty="0"/>
                        <a:t>12/23/19</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Q2: Deploy instrumentation around DOE-owned GE 1.5 MW wind turbine at NREL Flatirons campus and begin data acquisition, quality assurance, and quality control processes for audio data.</a:t>
                      </a:r>
                    </a:p>
                  </a:txBody>
                  <a:tcPr>
                    <a:solidFill>
                      <a:schemeClr val="bg1">
                        <a:lumMod val="75000"/>
                        <a:alpha val="20000"/>
                      </a:schemeClr>
                    </a:solidFill>
                  </a:tcPr>
                </a:tc>
                <a:tc>
                  <a:txBody>
                    <a:bodyPr/>
                    <a:lstStyle/>
                    <a:p>
                      <a:pPr marL="0" algn="l" defTabSz="457200" rtl="0" eaLnBrk="1" latinLnBrk="0" hangingPunct="1"/>
                      <a:r>
                        <a:rPr lang="en-US" sz="1200" strike="sngStrike" kern="1200" dirty="0">
                          <a:solidFill>
                            <a:schemeClr val="tx1"/>
                          </a:solidFill>
                          <a:latin typeface="+mn-lt"/>
                          <a:ea typeface="+mn-ea"/>
                          <a:cs typeface="+mn-cs"/>
                        </a:rPr>
                        <a:t>15%</a:t>
                      </a: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baseline="0" dirty="0"/>
                        <a:t>Q3: Complete technical report on aeroacoustic code verifications using the updated framework of aeroacoustics module and physics models to interface with NREL modeling tools.</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Q4: Submit article to peer-reviewed scientific publication detailing the aeroacoustic tests performed as part of the project and quantifying the changes in acoustic emission introduced by operating a utility-scale wind turbine in yawed conditions.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txBody>
                  <a:tcPr/>
                </a:tc>
                <a:extLst>
                  <a:ext uri="{0D108BD9-81ED-4DB2-BD59-A6C34878D82A}">
                    <a16:rowId xmlns:a16="http://schemas.microsoft.com/office/drawing/2014/main" val="276569476"/>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231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1.3.4.403 - Aeroacoustic Assessment of Wind Plant Control</a:t>
            </a:r>
            <a:br>
              <a:rPr lang="en-US" sz="1800" dirty="0"/>
            </a:br>
            <a:r>
              <a:rPr lang="en-US" sz="2400" dirty="0">
                <a:solidFill>
                  <a:prstClr val="white"/>
                </a:solidFill>
              </a:rPr>
              <a:t>FY20 Q1</a:t>
            </a:r>
            <a:r>
              <a:rPr lang="en-US" sz="2400" dirty="0">
                <a:solidFill>
                  <a:schemeClr val="bg1"/>
                </a:solidFill>
              </a:rPr>
              <a:t>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1707670808"/>
              </p:ext>
            </p:extLst>
          </p:nvPr>
        </p:nvGraphicFramePr>
        <p:xfrm>
          <a:off x="82062" y="1059605"/>
          <a:ext cx="8932791" cy="5462576"/>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741492">
                <a:tc>
                  <a:txBody>
                    <a:bodyPr/>
                    <a:lstStyle/>
                    <a:p>
                      <a:r>
                        <a:rPr lang="en-US" sz="1200" dirty="0"/>
                        <a:t>Work accomplished this</a:t>
                      </a:r>
                      <a:r>
                        <a:rPr lang="en-US" sz="1200" baseline="0" dirty="0"/>
                        <a:t> quarter</a:t>
                      </a:r>
                      <a:r>
                        <a:rPr lang="en-US" sz="1200" dirty="0"/>
                        <a:t>: </a:t>
                      </a:r>
                      <a:endParaRPr lang="en-US" sz="1200" b="0" dirty="0"/>
                    </a:p>
                    <a:p>
                      <a:pPr marL="171450" indent="-171450">
                        <a:buFont typeface="Arial" panose="020B0604020202020204" pitchFamily="34" charset="0"/>
                        <a:buChar char="•"/>
                      </a:pPr>
                      <a:r>
                        <a:rPr lang="en-US" sz="1050" b="0" dirty="0"/>
                        <a:t>A review of all measurement standards for wind turbine noise testing (IEC 61400-11, IOA NWG, 2013), sound level meters (IEC 61672), low-frequency noise (ANSI/ASA S12.9-2016/Part 7), and characterization of acoustic effects (NT ACOU 112, 2002) was undertaken to ensure that all instrumentation acquired complies with the standards and that measurement data will be of sufficient quality to benefit the wind turbine noise research community.</a:t>
                      </a:r>
                    </a:p>
                    <a:p>
                      <a:pPr marL="171450" indent="-171450">
                        <a:buFont typeface="Arial" panose="020B0604020202020204" pitchFamily="34" charset="0"/>
                        <a:buChar char="•"/>
                      </a:pPr>
                      <a:r>
                        <a:rPr lang="en-US" sz="1050" b="0" dirty="0"/>
                        <a:t>Measurement locations, data acquisition system configuration, and cabling for power and communications were specified in sufficient detail to recommend specific equipment choices.</a:t>
                      </a:r>
                    </a:p>
                    <a:p>
                      <a:pPr marL="171450" indent="-171450">
                        <a:buFont typeface="Arial" panose="020B0604020202020204" pitchFamily="34" charset="0"/>
                        <a:buChar char="•"/>
                      </a:pPr>
                      <a:r>
                        <a:rPr lang="en-US" sz="1050" b="0" dirty="0"/>
                        <a:t>Testing locations were visually inspected for access, site suitability, and accuracy. All test locations were reviewed with US Fish and Wildlife (measurements will take place on Rocky Flats National Wildlife Refuge). </a:t>
                      </a:r>
                    </a:p>
                    <a:p>
                      <a:pPr marL="171450" indent="-171450">
                        <a:buFont typeface="Arial" panose="020B0604020202020204" pitchFamily="34" charset="0"/>
                        <a:buChar char="•"/>
                      </a:pPr>
                      <a:r>
                        <a:rPr lang="en-US" sz="1050" b="0" dirty="0"/>
                        <a:t>The test plan and measurement locations have been communicated with US Fish and Wildlife and are included in the renewed Special Use Permit for NREL.</a:t>
                      </a:r>
                    </a:p>
                    <a:p>
                      <a:pPr marL="171450" indent="-171450">
                        <a:buFont typeface="Arial" panose="020B0604020202020204" pitchFamily="34" charset="0"/>
                        <a:buChar char="•"/>
                      </a:pPr>
                      <a:r>
                        <a:rPr lang="en-US" sz="1050" b="0" dirty="0"/>
                        <a:t>A project review under NEPA has been initiated with DOE/NREL and is expected to be complete by Feb. 7, well before deployment of instrumentation.</a:t>
                      </a:r>
                    </a:p>
                    <a:p>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p>
                      <a:pPr marL="171450" indent="-171450">
                        <a:buFont typeface="Arial" panose="020B0604020202020204" pitchFamily="34" charset="0"/>
                        <a:buChar char="•"/>
                      </a:pPr>
                      <a:r>
                        <a:rPr lang="en-US" sz="1050" b="0" i="0" dirty="0">
                          <a:solidFill>
                            <a:schemeClr val="tx1"/>
                          </a:solidFill>
                        </a:rPr>
                        <a:t>Wind turbine noise consultants, Delta and FORCE, have been contacted to discuss project summary and data processing/analysis standards for acoustic metrics beyond standard noise test (low-frequency noise, amplitude modulation, impulsivity, and tonality)</a:t>
                      </a:r>
                    </a:p>
                  </a:txBody>
                  <a:tcPr/>
                </a:tc>
                <a:extLst>
                  <a:ext uri="{0D108BD9-81ED-4DB2-BD59-A6C34878D82A}">
                    <a16:rowId xmlns:a16="http://schemas.microsoft.com/office/drawing/2014/main" val="10000"/>
                  </a:ext>
                </a:extLst>
              </a:tr>
              <a:tr h="2721084">
                <a:tc>
                  <a:txBody>
                    <a:bodyPr/>
                    <a:lstStyle/>
                    <a:p>
                      <a:r>
                        <a:rPr lang="en-US" sz="1200" b="1" dirty="0"/>
                        <a:t>90</a:t>
                      </a:r>
                      <a:r>
                        <a:rPr lang="en-US" sz="1200" b="1" baseline="0" dirty="0"/>
                        <a:t>-Day Outlook</a:t>
                      </a:r>
                      <a:r>
                        <a:rPr lang="en-US" sz="1200" b="1" baseline="0" dirty="0">
                          <a:solidFill>
                            <a:schemeClr val="tx1"/>
                          </a:solidFill>
                        </a:rPr>
                        <a:t>:</a:t>
                      </a:r>
                    </a:p>
                    <a:p>
                      <a:endParaRPr lang="en-US" sz="1200" b="1" baseline="0" dirty="0">
                        <a:solidFill>
                          <a:schemeClr val="tx1"/>
                        </a:solidFill>
                      </a:endParaRPr>
                    </a:p>
                    <a:p>
                      <a:r>
                        <a:rPr lang="en-US" sz="1200" b="0" baseline="0" dirty="0">
                          <a:solidFill>
                            <a:schemeClr val="tx1"/>
                          </a:solidFill>
                        </a:rPr>
                        <a:t>FY20 Q2 will be focused on testing functionality, connectivity, and compliance of all instrumentation and equipment required to execute the test plan developed in FY19 Q4. In the first part of the quarter, a detailed schedule for observations will be produced to guide the testing of instrumentation on site before deployment for measurements. Any modifications to the test plan as required by outside constraints (sensor placement, site access, coordination with other research) will be </a:t>
                      </a:r>
                      <a:r>
                        <a:rPr lang="en-US" sz="1200" b="0" baseline="0">
                          <a:solidFill>
                            <a:schemeClr val="tx1"/>
                          </a:solidFill>
                        </a:rPr>
                        <a:t>factored into </a:t>
                      </a:r>
                      <a:r>
                        <a:rPr lang="en-US" sz="1200" b="0" baseline="0" dirty="0">
                          <a:solidFill>
                            <a:schemeClr val="tx1"/>
                          </a:solidFill>
                        </a:rPr>
                        <a:t>and incorporated into the working test plan document.</a:t>
                      </a: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rPr>
                        <a:t>Continued engagement with the wind turbine aeroacoustics research community will inform instrument specification and acquisition and avoid pitfalls in data collection and processing. No public dissemination of test results is planned for the aeroacoustics project until FY20 Q3.</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0236523"/>
      </p:ext>
    </p:extLst>
  </p:cSld>
  <p:clrMapOvr>
    <a:masterClrMapping/>
  </p:clrMapOvr>
</p:sld>
</file>

<file path=ppt/theme/theme1.xml><?xml version="1.0" encoding="utf-8"?>
<a:theme xmlns:a="http://schemas.openxmlformats.org/drawingml/2006/main" name="eere_template_blue">
  <a:themeElements>
    <a:clrScheme name="~~~ EERE Colors ~~~">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38C61C416BF842B933A31A89411AD8" ma:contentTypeVersion="14" ma:contentTypeDescription="Create a new document." ma:contentTypeScope="" ma:versionID="fe923e7cd2f794f0831bc80fd8ce9c24">
  <xsd:schema xmlns:xsd="http://www.w3.org/2001/XMLSchema" xmlns:xs="http://www.w3.org/2001/XMLSchema" xmlns:p="http://schemas.microsoft.com/office/2006/metadata/properties" xmlns:ns2="8b1c8175-d729-4560-a234-f7aab2e93775" targetNamespace="http://schemas.microsoft.com/office/2006/metadata/properties" ma:root="true" ma:fieldsID="b5cec9a70b0d8416abd08fe33150f629" ns2:_="">
    <xsd:import namespace="8b1c8175-d729-4560-a234-f7aab2e93775"/>
    <xsd:element name="properties">
      <xsd:complexType>
        <xsd:sequence>
          <xsd:element name="documentManagement">
            <xsd:complexType>
              <xsd:all>
                <xsd:element ref="ns2:Wind_x0020_or_x0020_Water_x0020_Program" minOccurs="0"/>
                <xsd:element ref="ns2:Fiscal_x0020_Year" minOccurs="0"/>
                <xsd:element ref="ns2:Quarter" minOccurs="0"/>
                <xsd:element ref="ns2:Status" minOccurs="0"/>
                <xsd:element ref="ns2:Document_x0020_Type" minOccurs="0"/>
                <xsd:element ref="ns2:Submission_x0020_Status" minOccurs="0"/>
                <xsd:element ref="ns2:Lis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c8175-d729-4560-a234-f7aab2e93775" elementFormDefault="qualified">
    <xsd:import namespace="http://schemas.microsoft.com/office/2006/documentManagement/types"/>
    <xsd:import namespace="http://schemas.microsoft.com/office/infopath/2007/PartnerControls"/>
    <xsd:element name="Wind_x0020_or_x0020_Water_x0020_Program" ma:index="2" nillable="true" ma:displayName="Program" ma:default="Wind" ma:description="Indicate whether the deck is associated with a Wind or Water Program" ma:format="Dropdown" ma:internalName="Wind_x0020_or_x0020_Water_x0020_Program" ma:readOnly="false">
      <xsd:simpleType>
        <xsd:union memberTypes="dms:Text">
          <xsd:simpleType>
            <xsd:restriction base="dms:Choice">
              <xsd:enumeration value="**PLEASE CHOOSE ONE**"/>
              <xsd:enumeration value="Water"/>
              <xsd:enumeration value="Wind"/>
              <xsd:enumeration value="Template"/>
            </xsd:restriction>
          </xsd:simpleType>
        </xsd:union>
      </xsd:simpleType>
    </xsd:element>
    <xsd:element name="Fiscal_x0020_Year" ma:index="3" nillable="true" ma:displayName="Fiscal Year" ma:default="**PLEASE CHOOSE ONE**" ma:description="Fiscal Year for Slide Deck" ma:format="Dropdown" ma:internalName="Fiscal_x0020_Year" ma:readOnly="false">
      <xsd:simpleType>
        <xsd:union memberTypes="dms:Text">
          <xsd:simpleType>
            <xsd:restriction base="dms:Choice">
              <xsd:enumeration value="**PLEASE CHOOSE ONE**"/>
              <xsd:enumeration value="FY11"/>
              <xsd:enumeration value="FY12"/>
              <xsd:enumeration value="FY13"/>
              <xsd:enumeration value="FY14"/>
              <xsd:enumeration value="FY15"/>
              <xsd:enumeration value="FY16"/>
              <xsd:enumeration value="FY17"/>
              <xsd:enumeration value="FY18"/>
              <xsd:enumeration value="FY19"/>
              <xsd:enumeration value="FY20"/>
              <xsd:enumeration value="FY21"/>
            </xsd:restriction>
          </xsd:simpleType>
        </xsd:union>
      </xsd:simpleType>
    </xsd:element>
    <xsd:element name="Quarter" ma:index="4" nillable="true" ma:displayName="Quarter" ma:default="**PLEASE CHOOSE ONE**" ma:description="Fiscal Year Quarter" ma:format="Dropdown" ma:internalName="Quarter" ma:readOnly="false">
      <xsd:simpleType>
        <xsd:union memberTypes="dms:Text">
          <xsd:simpleType>
            <xsd:restriction base="dms:Choice">
              <xsd:enumeration value="**PLEASE CHOOSE ONE**"/>
              <xsd:enumeration value="Q1"/>
              <xsd:enumeration value="Q2"/>
              <xsd:enumeration value="Q3"/>
              <xsd:enumeration value="Q4"/>
              <xsd:enumeration value="Templates"/>
            </xsd:restriction>
          </xsd:simpleType>
        </xsd:union>
      </xsd:simpleType>
    </xsd:element>
    <xsd:element name="Status" ma:index="7" nillable="true" ma:displayName="Status" ma:default="Need to Complete Write-ups" ma:format="Dropdown" ma:internalName="Status" ma:readOnly="false">
      <xsd:simpleType>
        <xsd:union memberTypes="dms:Text">
          <xsd:simpleType>
            <xsd:restriction base="dms:Choice">
              <xsd:enumeration value="Need to Complete Write-ups"/>
              <xsd:enumeration value="Integrator Edits"/>
              <xsd:enumeration value="Platform Lead Edits"/>
              <xsd:enumeration value="Comm Edits"/>
              <xsd:enumeration value="LPM Edits"/>
              <xsd:enumeration value="CD Edits"/>
              <xsd:enumeration value="DOE Edits"/>
              <xsd:enumeration value="Final/Complete"/>
              <xsd:enumeration value="Template"/>
            </xsd:restriction>
          </xsd:simpleType>
        </xsd:union>
      </xsd:simpleType>
    </xsd:element>
    <xsd:element name="Document_x0020_Type" ma:index="8" nillable="true" ma:displayName="Document Type" ma:default="Report" ma:format="Dropdown" ma:internalName="Document_x0020_Type" ma:readOnly="false">
      <xsd:simpleType>
        <xsd:union memberTypes="dms:Text">
          <xsd:simpleType>
            <xsd:restriction base="dms:Choice">
              <xsd:enumeration value="Report"/>
              <xsd:enumeration value="Excel Master Workbook"/>
              <xsd:enumeration value="Combined Report"/>
              <xsd:enumeration value="Template"/>
            </xsd:restriction>
          </xsd:simpleType>
        </xsd:union>
      </xsd:simpleType>
    </xsd:element>
    <xsd:element name="Submission_x0020_Status" ma:index="9" nillable="true" ma:displayName="Submission Status" ma:default="In Progress at NREL" ma:format="Dropdown" ma:internalName="Submission_x0020_Status" ma:readOnly="false">
      <xsd:simpleType>
        <xsd:union memberTypes="dms:Text">
          <xsd:simpleType>
            <xsd:restriction base="dms:Choice">
              <xsd:enumeration value="In Progress at NREL"/>
              <xsd:enumeration value="Submitted to DOE"/>
              <xsd:enumeration value="At NREL for Revision"/>
              <xsd:enumeration value="Resubmitted to DOE - Comments addressed"/>
              <xsd:enumeration value="Template"/>
            </xsd:restriction>
          </xsd:simpleType>
        </xsd:union>
      </xsd:simpleType>
    </xsd:element>
    <xsd:element name="List_x0020_Order" ma:index="10" nillable="true" ma:displayName="List Order" ma:internalName="List_x0020_Order"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ubmission_x0020_Status xmlns="8b1c8175-d729-4560-a234-f7aab2e93775">In Progress at NREL</Submission_x0020_Status>
    <List_x0020_Order xmlns="8b1c8175-d729-4560-a234-f7aab2e93775" xsi:nil="true"/>
    <Wind_x0020_or_x0020_Water_x0020_Program xmlns="8b1c8175-d729-4560-a234-f7aab2e93775">Wind</Wind_x0020_or_x0020_Water_x0020_Program>
    <Status xmlns="8b1c8175-d729-4560-a234-f7aab2e93775">Need to Complete Write-ups</Status>
    <Document_x0020_Type xmlns="8b1c8175-d729-4560-a234-f7aab2e93775">Report</Document_x0020_Type>
    <Quarter xmlns="8b1c8175-d729-4560-a234-f7aab2e93775">Q1</Quarter>
    <Fiscal_x0020_Year xmlns="8b1c8175-d729-4560-a234-f7aab2e93775">FY20</Fiscal_x0020_Yea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7A742-ED31-42A6-BC5B-12245B5707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c8175-d729-4560-a234-f7aab2e937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84BB66-815E-43B5-9C60-980666BBCED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b1c8175-d729-4560-a234-f7aab2e93775"/>
    <ds:schemaRef ds:uri="http://www.w3.org/XML/1998/namespace"/>
    <ds:schemaRef ds:uri="http://purl.org/dc/dcmitype/"/>
  </ds:schemaRefs>
</ds:datastoreItem>
</file>

<file path=customXml/itemProps3.xml><?xml version="1.0" encoding="utf-8"?>
<ds:datastoreItem xmlns:ds="http://schemas.openxmlformats.org/officeDocument/2006/customXml" ds:itemID="{FE2B9705-BC32-4D80-8755-EAD3FE0360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34491</TotalTime>
  <Words>1285</Words>
  <Application>Microsoft Office PowerPoint</Application>
  <PresentationFormat>On-screen Show (4:3)</PresentationFormat>
  <Paragraphs>92</Paragraphs>
  <Slides>6</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Narrow</vt:lpstr>
      <vt:lpstr>Calibri</vt:lpstr>
      <vt:lpstr>eere_template_blue</vt:lpstr>
      <vt:lpstr>NREL Wind – 1.3.4.403 - Aeroacoustic Assessment of Wind Plant Control Project Modification Tracking</vt:lpstr>
      <vt:lpstr>NREL Wind – 1.3.4.403 - Aeroacoustic Assessment of Wind Plant Control FY20 Q1 Project Overview</vt:lpstr>
      <vt:lpstr>NREL Wind – 1.3.4.403 - Aeroacoustic Assessment of Wind Plant Control FY20 Q1 Project Performance Overview</vt:lpstr>
      <vt:lpstr>NREL Wind - 1.3.4.403 - Aeroacoustic Assessment of Wind Plant Control FY20 Q1 Project Financial Status</vt:lpstr>
      <vt:lpstr>NREL Wind – 1.3.4.403 - Aeroacoustic Assessment of Wind Plant Control FY20 Q1 Project Milestone Status</vt:lpstr>
      <vt:lpstr>NREL Wind – 1.3.4.403 - Aeroacoustic Assessment of Wind Plant Control FY20 Q1 Project Milestone Status</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NREL_Wind_1.3_FY20_Q1</dc:title>
  <dc:creator>bbabiuch</dc:creator>
  <cp:lastModifiedBy>David Dunn</cp:lastModifiedBy>
  <cp:revision>2152</cp:revision>
  <cp:lastPrinted>2020-01-16T16:42:58Z</cp:lastPrinted>
  <dcterms:created xsi:type="dcterms:W3CDTF">2009-08-10T19:26:51Z</dcterms:created>
  <dcterms:modified xsi:type="dcterms:W3CDTF">2020-01-16T16:51:31Z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0x0101003A38C61C416BF842B933A31A89411AD8</vt:lpwstr>
  </property>
  <property fmtid="{D5CDD505-2E9C-101B-9397-08002B2CF9AE}" pid="3" name="Display Order">
    <vt:lpwstr/>
  </property>
</Properties>
</file>