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rawings/drawing1.xml" ContentType="application/vnd.openxmlformats-officedocument.drawingml.chartshapes+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charts/style1.xml" ContentType="application/vnd.ms-office.chartstyle+xml"/>
  <Override PartName="/ppt/notesMasters/notesMaster1.xml" ContentType="application/vnd.openxmlformats-officedocument.presentationml.notesMaster+xml"/>
  <Override PartName="/ppt/commentAuthors.xml" ContentType="application/vnd.openxmlformats-officedocument.presentationml.commentAuthors+xml"/>
  <Override PartName="/ppt/charts/chart1.xml" ContentType="application/vnd.openxmlformats-officedocument.drawingml.chart+xml"/>
  <Override PartName="/ppt/theme/themeOverride1.xml" ContentType="application/vnd.openxmlformats-officedocument.themeOverride+xml"/>
  <Override PartName="/ppt/charts/colors1.xml" ContentType="application/vnd.ms-office.chartcolor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815" r:id="rId2"/>
    <p:sldId id="782" r:id="rId3"/>
    <p:sldId id="810" r:id="rId4"/>
    <p:sldId id="813" r:id="rId5"/>
    <p:sldId id="814" r:id="rId6"/>
    <p:sldId id="796" r:id="rId7"/>
    <p:sldId id="812" r:id="rId8"/>
    <p:sldId id="803" r:id="rId9"/>
    <p:sldId id="816" r:id="rId10"/>
    <p:sldId id="799" r:id="rId11"/>
    <p:sldId id="790" r:id="rId12"/>
    <p:sldId id="817" r:id="rId13"/>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4319">
          <p15:clr>
            <a:srgbClr val="A4A3A4"/>
          </p15:clr>
        </p15:guide>
        <p15:guide id="2" orient="horz">
          <p15:clr>
            <a:srgbClr val="A4A3A4"/>
          </p15:clr>
        </p15:guide>
        <p15:guide id="3" orient="horz" pos="2693">
          <p15:clr>
            <a:srgbClr val="A4A3A4"/>
          </p15:clr>
        </p15:guide>
        <p15:guide id="4" orient="horz" pos="702">
          <p15:clr>
            <a:srgbClr val="A4A3A4"/>
          </p15:clr>
        </p15:guide>
        <p15:guide id="5" pos="5517">
          <p15:clr>
            <a:srgbClr val="A4A3A4"/>
          </p15:clr>
        </p15:guide>
        <p15:guide id="6" pos="3263">
          <p15:clr>
            <a:srgbClr val="A4A3A4"/>
          </p15:clr>
        </p15:guide>
        <p15:guide id="7" pos="211">
          <p15:clr>
            <a:srgbClr val="A4A3A4"/>
          </p15:clr>
        </p15:guide>
      </p15:sldGuideLst>
    </p:ext>
    <p:ext uri="{2D200454-40CA-4A62-9FC3-DE9A4176ACB9}">
      <p15:notesGuideLst xmlns:p15="http://schemas.microsoft.com/office/powerpoint/2012/main">
        <p15:guide id="1" orient="horz">
          <p15:clr>
            <a:srgbClr val="A4A3A4"/>
          </p15:clr>
        </p15:guide>
        <p15:guide id="2" pos="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Derby" initials="MRD"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FF"/>
    <a:srgbClr val="CC99FF"/>
    <a:srgbClr val="DDDDDD"/>
    <a:srgbClr val="E7EBEE"/>
    <a:srgbClr val="EAEAEA"/>
    <a:srgbClr val="4D4D4D"/>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93" autoAdjust="0"/>
    <p:restoredTop sz="87663" autoAdjust="0"/>
  </p:normalViewPr>
  <p:slideViewPr>
    <p:cSldViewPr snapToGrid="0">
      <p:cViewPr varScale="1">
        <p:scale>
          <a:sx n="76" d="100"/>
          <a:sy n="76" d="100"/>
        </p:scale>
        <p:origin x="1038" y="78"/>
      </p:cViewPr>
      <p:guideLst>
        <p:guide orient="horz" pos="4319"/>
        <p:guide orient="horz"/>
        <p:guide orient="horz" pos="2693"/>
        <p:guide orient="horz" pos="702"/>
        <p:guide pos="5517"/>
        <p:guide pos="3263"/>
        <p:guide pos="2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972" y="1224"/>
      </p:cViewPr>
      <p:guideLst>
        <p:guide orient="horz"/>
        <p:guide pos="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C:\Users\Raphael.Tisch\Desktop\Q%20Tempates%20to%20send%20to%20labs\SNL\SNL_Water_FY16_Q1_Fin.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5261093705931665E-2"/>
          <c:y val="0.16849520582107588"/>
          <c:w val="0.88499911545389653"/>
          <c:h val="0.58779067178052313"/>
        </c:manualLayout>
      </c:layout>
      <c:barChart>
        <c:barDir val="col"/>
        <c:grouping val="clustered"/>
        <c:varyColors val="0"/>
        <c:ser>
          <c:idx val="5"/>
          <c:order val="5"/>
          <c:tx>
            <c:strRef>
              <c:f>'1.0 - MHK'!$K$1</c:f>
              <c:strCache>
                <c:ptCount val="1"/>
                <c:pt idx="0">
                  <c:v>Uncosted &amp; Uncommitted Funds</c:v>
                </c:pt>
              </c:strCache>
            </c:strRef>
          </c:tx>
          <c:spPr>
            <a:solidFill>
              <a:srgbClr val="C0504D">
                <a:lumMod val="40000"/>
                <a:lumOff val="60000"/>
              </a:srgbClr>
            </a:solidFill>
            <a:ln>
              <a:noFill/>
            </a:ln>
            <a:effectLst/>
          </c:spPr>
          <c:invertIfNegative val="0"/>
          <c:val>
            <c:numRef>
              <c:f>'1.0 - MHK'!$K$44:$K$48</c:f>
              <c:numCache>
                <c:formatCode>_("$"* #,##0_);_("$"* \(#,##0\);_("$"* "-"_);_(@_)</c:formatCode>
                <c:ptCount val="5"/>
                <c:pt idx="0">
                  <c:v>605445</c:v>
                </c:pt>
                <c:pt idx="1">
                  <c:v>0</c:v>
                </c:pt>
                <c:pt idx="2">
                  <c:v>0</c:v>
                </c:pt>
                <c:pt idx="3">
                  <c:v>0</c:v>
                </c:pt>
                <c:pt idx="4">
                  <c:v>0</c:v>
                </c:pt>
              </c:numCache>
            </c:numRef>
          </c:val>
        </c:ser>
        <c:dLbls>
          <c:showLegendKey val="0"/>
          <c:showVal val="0"/>
          <c:showCatName val="0"/>
          <c:showSerName val="0"/>
          <c:showPercent val="0"/>
          <c:showBubbleSize val="0"/>
        </c:dLbls>
        <c:gapWidth val="150"/>
        <c:axId val="73986808"/>
        <c:axId val="73987200"/>
      </c:barChart>
      <c:lineChart>
        <c:grouping val="standard"/>
        <c:varyColors val="0"/>
        <c:ser>
          <c:idx val="0"/>
          <c:order val="0"/>
          <c:tx>
            <c:strRef>
              <c:f>'1.0 - MHK'!$M$1</c:f>
              <c:strCache>
                <c:ptCount val="1"/>
                <c:pt idx="0">
                  <c:v>Total Funding Level (Cum.)</c:v>
                </c:pt>
              </c:strCache>
            </c:strRef>
          </c:tx>
          <c:spPr>
            <a:ln w="28575" cap="rnd">
              <a:solidFill>
                <a:schemeClr val="accent2">
                  <a:lumMod val="75000"/>
                </a:schemeClr>
              </a:solidFill>
              <a:round/>
            </a:ln>
            <a:effectLst/>
          </c:spPr>
          <c:marker>
            <c:symbol val="none"/>
          </c:marker>
          <c:cat>
            <c:strRef>
              <c:f>'1.0 - MHK'!$B$44:$B$48</c:f>
              <c:strCache>
                <c:ptCount val="5"/>
                <c:pt idx="0">
                  <c:v>0</c:v>
                </c:pt>
                <c:pt idx="1">
                  <c:v>FY16 Q1</c:v>
                </c:pt>
                <c:pt idx="2">
                  <c:v>FY16 Q2</c:v>
                </c:pt>
                <c:pt idx="3">
                  <c:v>FY16 Q3</c:v>
                </c:pt>
                <c:pt idx="4">
                  <c:v>FY16 Q4</c:v>
                </c:pt>
              </c:strCache>
            </c:strRef>
          </c:cat>
          <c:val>
            <c:numRef>
              <c:f>'1.0 - MHK'!$M$44:$M$48</c:f>
              <c:numCache>
                <c:formatCode>_("$"* #,##0_);_("$"* \(#,##0\);_("$"* "-"_);_(@_)</c:formatCode>
                <c:ptCount val="5"/>
                <c:pt idx="0">
                  <c:v>955445</c:v>
                </c:pt>
                <c:pt idx="1">
                  <c:v>955445</c:v>
                </c:pt>
                <c:pt idx="2">
                  <c:v>955445</c:v>
                </c:pt>
                <c:pt idx="3">
                  <c:v>955445</c:v>
                </c:pt>
                <c:pt idx="4">
                  <c:v>955445</c:v>
                </c:pt>
              </c:numCache>
            </c:numRef>
          </c:val>
          <c:smooth val="0"/>
        </c:ser>
        <c:ser>
          <c:idx val="1"/>
          <c:order val="1"/>
          <c:tx>
            <c:strRef>
              <c:f>'1.0 - MHK'!$N$1</c:f>
              <c:strCache>
                <c:ptCount val="1"/>
                <c:pt idx="0">
                  <c:v>FY2016 Funding Received (Cum.)</c:v>
                </c:pt>
              </c:strCache>
            </c:strRef>
          </c:tx>
          <c:spPr>
            <a:ln w="28575" cap="rnd">
              <a:solidFill>
                <a:schemeClr val="accent6">
                  <a:lumMod val="75000"/>
                </a:schemeClr>
              </a:solidFill>
              <a:round/>
            </a:ln>
            <a:effectLst/>
          </c:spPr>
          <c:marker>
            <c:symbol val="circle"/>
            <c:size val="7"/>
            <c:spPr>
              <a:solidFill>
                <a:schemeClr val="accent6">
                  <a:lumMod val="75000"/>
                </a:schemeClr>
              </a:solidFill>
              <a:ln w="9525">
                <a:solidFill>
                  <a:schemeClr val="accent6">
                    <a:lumMod val="50000"/>
                  </a:schemeClr>
                </a:solidFill>
              </a:ln>
              <a:effectLst/>
            </c:spPr>
          </c:marker>
          <c:cat>
            <c:strRef>
              <c:f>'1.0 - MHK'!$B$44:$B$48</c:f>
              <c:strCache>
                <c:ptCount val="5"/>
                <c:pt idx="0">
                  <c:v>0</c:v>
                </c:pt>
                <c:pt idx="1">
                  <c:v>FY16 Q1</c:v>
                </c:pt>
                <c:pt idx="2">
                  <c:v>FY16 Q2</c:v>
                </c:pt>
                <c:pt idx="3">
                  <c:v>FY16 Q3</c:v>
                </c:pt>
                <c:pt idx="4">
                  <c:v>FY16 Q4</c:v>
                </c:pt>
              </c:strCache>
            </c:strRef>
          </c:cat>
          <c:val>
            <c:numRef>
              <c:f>'1.0 - MHK'!$N$44:$N$48</c:f>
              <c:numCache>
                <c:formatCode>_("$"* #,##0_);_("$"* \(#,##0\);_("$"* "-"_);_(@_)</c:formatCode>
                <c:ptCount val="5"/>
                <c:pt idx="0">
                  <c:v>605445</c:v>
                </c:pt>
                <c:pt idx="1">
                  <c:v>605445</c:v>
                </c:pt>
                <c:pt idx="2">
                  <c:v>#N/A</c:v>
                </c:pt>
                <c:pt idx="3">
                  <c:v>#N/A</c:v>
                </c:pt>
                <c:pt idx="4">
                  <c:v>#N/A</c:v>
                </c:pt>
              </c:numCache>
            </c:numRef>
          </c:val>
          <c:smooth val="0"/>
        </c:ser>
        <c:ser>
          <c:idx val="2"/>
          <c:order val="2"/>
          <c:tx>
            <c:strRef>
              <c:f>'1.0 - MHK'!$O$1</c:f>
              <c:strCache>
                <c:ptCount val="1"/>
                <c:pt idx="0">
                  <c:v>Projected Recipient Spend Plan (Cum.)</c:v>
                </c:pt>
              </c:strCache>
            </c:strRef>
          </c:tx>
          <c:spPr>
            <a:ln w="28575" cap="rnd">
              <a:solidFill>
                <a:schemeClr val="accent1"/>
              </a:solidFill>
              <a:prstDash val="dashDot"/>
              <a:round/>
            </a:ln>
            <a:effectLst/>
          </c:spPr>
          <c:marker>
            <c:symbol val="diamond"/>
            <c:size val="7"/>
            <c:spPr>
              <a:solidFill>
                <a:srgbClr val="FF0000"/>
              </a:solidFill>
              <a:ln w="9525">
                <a:solidFill>
                  <a:schemeClr val="accent1"/>
                </a:solidFill>
              </a:ln>
              <a:effectLst/>
            </c:spPr>
          </c:marker>
          <c:cat>
            <c:strRef>
              <c:f>'1.0 - MHK'!$B$44:$B$48</c:f>
              <c:strCache>
                <c:ptCount val="5"/>
                <c:pt idx="0">
                  <c:v>0</c:v>
                </c:pt>
                <c:pt idx="1">
                  <c:v>FY16 Q1</c:v>
                </c:pt>
                <c:pt idx="2">
                  <c:v>FY16 Q2</c:v>
                </c:pt>
                <c:pt idx="3">
                  <c:v>FY16 Q3</c:v>
                </c:pt>
                <c:pt idx="4">
                  <c:v>FY16 Q4</c:v>
                </c:pt>
              </c:strCache>
            </c:strRef>
          </c:cat>
          <c:val>
            <c:numRef>
              <c:f>'1.0 - MHK'!$O$44:$O$48</c:f>
              <c:numCache>
                <c:formatCode>_("$"* #,##0_);_("$"* \(#,##0\);_("$"* "-"_);_(@_)</c:formatCode>
                <c:ptCount val="5"/>
                <c:pt idx="0">
                  <c:v>0</c:v>
                </c:pt>
                <c:pt idx="1">
                  <c:v>161620</c:v>
                </c:pt>
                <c:pt idx="2">
                  <c:v>361048</c:v>
                </c:pt>
                <c:pt idx="3">
                  <c:v>549874</c:v>
                </c:pt>
                <c:pt idx="4">
                  <c:v>754700</c:v>
                </c:pt>
              </c:numCache>
            </c:numRef>
          </c:val>
          <c:smooth val="0"/>
        </c:ser>
        <c:ser>
          <c:idx val="3"/>
          <c:order val="3"/>
          <c:tx>
            <c:strRef>
              <c:f>'1.0 - MHK'!$P$1</c:f>
              <c:strCache>
                <c:ptCount val="1"/>
                <c:pt idx="0">
                  <c:v>Actual Accrued or Invoiced Costs (Cum.)</c:v>
                </c:pt>
              </c:strCache>
            </c:strRef>
          </c:tx>
          <c:spPr>
            <a:ln w="28575" cap="rnd">
              <a:solidFill>
                <a:srgbClr val="00B050"/>
              </a:solidFill>
              <a:round/>
            </a:ln>
            <a:effectLst/>
          </c:spPr>
          <c:marker>
            <c:symbol val="diamond"/>
            <c:size val="7"/>
            <c:spPr>
              <a:solidFill>
                <a:srgbClr val="FF0000"/>
              </a:solidFill>
              <a:ln w="9525">
                <a:solidFill>
                  <a:schemeClr val="accent4"/>
                </a:solidFill>
              </a:ln>
              <a:effectLst/>
            </c:spPr>
          </c:marker>
          <c:cat>
            <c:strRef>
              <c:f>'1.0 - MHK'!$B$44:$B$48</c:f>
              <c:strCache>
                <c:ptCount val="5"/>
                <c:pt idx="0">
                  <c:v>0</c:v>
                </c:pt>
                <c:pt idx="1">
                  <c:v>FY16 Q1</c:v>
                </c:pt>
                <c:pt idx="2">
                  <c:v>FY16 Q2</c:v>
                </c:pt>
                <c:pt idx="3">
                  <c:v>FY16 Q3</c:v>
                </c:pt>
                <c:pt idx="4">
                  <c:v>FY16 Q4</c:v>
                </c:pt>
              </c:strCache>
            </c:strRef>
          </c:cat>
          <c:val>
            <c:numRef>
              <c:f>'1.0 - MHK'!$P$44:$P$48</c:f>
              <c:numCache>
                <c:formatCode>_("$"* #,##0_);_("$"* \(#,##0\);_("$"* "-"_);_(@_)</c:formatCode>
                <c:ptCount val="5"/>
                <c:pt idx="0">
                  <c:v>0</c:v>
                </c:pt>
                <c:pt idx="1">
                  <c:v>#N/A</c:v>
                </c:pt>
                <c:pt idx="2">
                  <c:v>#N/A</c:v>
                </c:pt>
                <c:pt idx="3">
                  <c:v>#N/A</c:v>
                </c:pt>
                <c:pt idx="4">
                  <c:v>#N/A</c:v>
                </c:pt>
              </c:numCache>
            </c:numRef>
          </c:val>
          <c:smooth val="0"/>
        </c:ser>
        <c:ser>
          <c:idx val="4"/>
          <c:order val="4"/>
          <c:tx>
            <c:strRef>
              <c:f>'1.0 - MHK'!$Q$1</c:f>
              <c:strCache>
                <c:ptCount val="1"/>
                <c:pt idx="0">
                  <c:v>Actuals + Commitments (Cum)</c:v>
                </c:pt>
              </c:strCache>
            </c:strRef>
          </c:tx>
          <c:spPr>
            <a:ln w="28575" cap="rnd">
              <a:solidFill>
                <a:schemeClr val="accent4">
                  <a:lumMod val="75000"/>
                </a:schemeClr>
              </a:solidFill>
              <a:round/>
            </a:ln>
            <a:effectLst/>
          </c:spPr>
          <c:marker>
            <c:symbol val="triangle"/>
            <c:size val="7"/>
            <c:spPr>
              <a:solidFill>
                <a:srgbClr val="7030A0"/>
              </a:solidFill>
              <a:ln w="9525">
                <a:solidFill>
                  <a:schemeClr val="accent4">
                    <a:lumMod val="75000"/>
                  </a:schemeClr>
                </a:solidFill>
              </a:ln>
              <a:effectLst/>
            </c:spPr>
          </c:marker>
          <c:cat>
            <c:strRef>
              <c:f>'1.0 - MHK'!$B$44:$B$48</c:f>
              <c:strCache>
                <c:ptCount val="5"/>
                <c:pt idx="0">
                  <c:v>0</c:v>
                </c:pt>
                <c:pt idx="1">
                  <c:v>FY16 Q1</c:v>
                </c:pt>
                <c:pt idx="2">
                  <c:v>FY16 Q2</c:v>
                </c:pt>
                <c:pt idx="3">
                  <c:v>FY16 Q3</c:v>
                </c:pt>
                <c:pt idx="4">
                  <c:v>FY16 Q4</c:v>
                </c:pt>
              </c:strCache>
            </c:strRef>
          </c:cat>
          <c:val>
            <c:numRef>
              <c:f>'1.0 - MHK'!$Q$44:$Q$48</c:f>
              <c:numCache>
                <c:formatCode>_("$"* #,##0_);_("$"* \(#,##0\);_("$"* "-"_);_(@_)</c:formatCode>
                <c:ptCount val="5"/>
                <c:pt idx="0">
                  <c:v>0</c:v>
                </c:pt>
                <c:pt idx="1">
                  <c:v>#N/A</c:v>
                </c:pt>
                <c:pt idx="2">
                  <c:v>#N/A</c:v>
                </c:pt>
                <c:pt idx="3">
                  <c:v>#N/A</c:v>
                </c:pt>
                <c:pt idx="4">
                  <c:v>#N/A</c:v>
                </c:pt>
              </c:numCache>
            </c:numRef>
          </c:val>
          <c:smooth val="0"/>
        </c:ser>
        <c:dLbls>
          <c:showLegendKey val="0"/>
          <c:showVal val="0"/>
          <c:showCatName val="0"/>
          <c:showSerName val="0"/>
          <c:showPercent val="0"/>
          <c:showBubbleSize val="0"/>
        </c:dLbls>
        <c:marker val="1"/>
        <c:smooth val="0"/>
        <c:axId val="73986808"/>
        <c:axId val="73987200"/>
      </c:lineChart>
      <c:catAx>
        <c:axId val="73986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87200"/>
        <c:crosses val="autoZero"/>
        <c:auto val="1"/>
        <c:lblAlgn val="ctr"/>
        <c:lblOffset val="100"/>
        <c:noMultiLvlLbl val="0"/>
      </c:catAx>
      <c:valAx>
        <c:axId val="73987200"/>
        <c:scaling>
          <c:orientation val="minMax"/>
        </c:scaling>
        <c:delete val="0"/>
        <c:axPos val="l"/>
        <c:majorGridlines>
          <c:spPr>
            <a:ln w="9525" cap="flat" cmpd="sng" algn="ctr">
              <a:solidFill>
                <a:schemeClr val="bg1">
                  <a:lumMod val="50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986808"/>
        <c:crosses val="autoZero"/>
        <c:crossBetween val="midCat"/>
      </c:valAx>
      <c:spPr>
        <a:solidFill>
          <a:schemeClr val="bg1">
            <a:lumMod val="85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0.08025</cdr:x>
      <cdr:y>0.04301</cdr:y>
    </cdr:from>
    <cdr:to>
      <cdr:x>0.74206</cdr:x>
      <cdr:y>0.18183</cdr:y>
    </cdr:to>
    <cdr:sp macro="" textlink="">
      <cdr:nvSpPr>
        <cdr:cNvPr id="3" name="TextBox 2"/>
        <cdr:cNvSpPr txBox="1"/>
      </cdr:nvSpPr>
      <cdr:spPr>
        <a:xfrm xmlns:a="http://schemas.openxmlformats.org/drawingml/2006/main">
          <a:off x="681779" y="179917"/>
          <a:ext cx="5622325" cy="580767"/>
        </a:xfrm>
        <a:prstGeom xmlns:a="http://schemas.openxmlformats.org/drawingml/2006/main" prst="rect">
          <a:avLst/>
        </a:prstGeom>
      </cdr:spPr>
      <cdr:txBody>
        <a:bodyPr xmlns:a="http://schemas.openxmlformats.org/drawingml/2006/main" vertOverflow="clip" vert="horz" wrap="square" lIns="91440" tIns="45720" rIns="91440" bIns="45720" rtlCol="0">
          <a:normAutofit fontScale="85000" lnSpcReduction="10000"/>
        </a:bodyPr>
        <a:lstStyle xmlns:a="http://schemas.openxmlformats.org/drawingml/2006/main"/>
        <a:p xmlns:a="http://schemas.openxmlformats.org/drawingml/2006/main">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smtClean="0">
            <a:ln>
              <a:noFill/>
            </a:ln>
            <a:solidFill>
              <a:srgbClr val="FFFFFF"/>
            </a:solidFill>
            <a:effectLst/>
            <a:uLnTx/>
            <a:uFillTx/>
            <a:latin typeface="Arial Narrow"/>
            <a:ea typeface="+mn-ea"/>
            <a:cs typeface="Arial Narrow"/>
          </a:endParaRPr>
        </a:p>
      </cdr:txBody>
    </cdr:sp>
  </cdr:relSizeAnchor>
  <cdr:relSizeAnchor xmlns:cdr="http://schemas.openxmlformats.org/drawingml/2006/chartDrawing">
    <cdr:from>
      <cdr:x>0.09043</cdr:x>
      <cdr:y>0.03415</cdr:y>
    </cdr:from>
    <cdr:to>
      <cdr:x>0.88752</cdr:x>
      <cdr:y>0.19364</cdr:y>
    </cdr:to>
    <cdr:sp macro="" textlink="">
      <cdr:nvSpPr>
        <cdr:cNvPr id="4" name="TextBox 3"/>
        <cdr:cNvSpPr txBox="1"/>
      </cdr:nvSpPr>
      <cdr:spPr>
        <a:xfrm xmlns:a="http://schemas.openxmlformats.org/drawingml/2006/main">
          <a:off x="768277" y="142846"/>
          <a:ext cx="6771502" cy="667265"/>
        </a:xfrm>
        <a:prstGeom xmlns:a="http://schemas.openxmlformats.org/drawingml/2006/main" prst="rect">
          <a:avLst/>
        </a:prstGeom>
      </cdr:spPr>
      <cdr:txBody>
        <a:bodyPr xmlns:a="http://schemas.openxmlformats.org/drawingml/2006/main" vertOverflow="clip" vert="horz" wrap="square" lIns="91440" tIns="45720" rIns="91440" bIns="45720" rtlCol="0">
          <a:normAutofit fontScale="85000" lnSpcReduction="10000"/>
        </a:bodyPr>
        <a:lstStyle xmlns:a="http://schemas.openxmlformats.org/drawingml/2006/main"/>
        <a:p xmlns:a="http://schemas.openxmlformats.org/drawingml/2006/main">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2323" b="1" i="0" u="none" strike="noStrike" kern="1200" cap="none" spc="0" normalizeH="0" baseline="0" noProof="0" dirty="0" smtClean="0">
              <a:ln>
                <a:noFill/>
              </a:ln>
              <a:solidFill>
                <a:schemeClr val="tx1"/>
              </a:solidFill>
              <a:effectLst/>
              <a:uLnTx/>
              <a:uFillTx/>
              <a:latin typeface="Arial Narrow"/>
              <a:ea typeface="+mn-ea"/>
              <a:cs typeface="Arial Narrow"/>
            </a:rPr>
            <a:t>1.2.3.405 – Advanced Sprocket Design</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428BA028-D6B2-44AE-ADD9-580B7344AC32}" type="datetime1">
              <a:rPr lang="en-US"/>
              <a:pPr>
                <a:defRPr/>
              </a:pPr>
              <a:t>1/2/2019</a:t>
            </a:fld>
            <a:endParaRPr lang="en-US"/>
          </a:p>
        </p:txBody>
      </p:sp>
      <p:sp>
        <p:nvSpPr>
          <p:cNvPr id="4" name="Footer Placeholder 3"/>
          <p:cNvSpPr>
            <a:spLocks noGrp="1"/>
          </p:cNvSpPr>
          <p:nvPr>
            <p:ph type="ftr" sz="quarter" idx="2"/>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1578E697-5E23-46F8-A477-DD547FC56C79}" type="slidenum">
              <a:rPr lang="en-US"/>
              <a:pPr>
                <a:defRPr/>
              </a:pPr>
              <a:t>‹#›</a:t>
            </a:fld>
            <a:endParaRPr lang="en-US"/>
          </a:p>
        </p:txBody>
      </p:sp>
    </p:spTree>
    <p:extLst>
      <p:ext uri="{BB962C8B-B14F-4D97-AF65-F5344CB8AC3E}">
        <p14:creationId xmlns:p14="http://schemas.microsoft.com/office/powerpoint/2010/main" val="994269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C7D2BEDD-EFDA-4D32-8DDB-E52596FD4F85}" type="datetime1">
              <a:rPr lang="en-US"/>
              <a:pPr>
                <a:defRPr/>
              </a:pPr>
              <a:t>1/2/2019</a:t>
            </a:fld>
            <a:endParaRPr lang="en-US"/>
          </a:p>
        </p:txBody>
      </p:sp>
      <p:sp>
        <p:nvSpPr>
          <p:cNvPr id="15364" name="Slide Image Placeholder 3"/>
          <p:cNvSpPr>
            <a:spLocks noGrp="1" noRot="1" noChangeAspect="1"/>
          </p:cNvSpPr>
          <p:nvPr>
            <p:ph type="sldImg" idx="2"/>
          </p:nvPr>
        </p:nvSpPr>
        <p:spPr bwMode="auto">
          <a:xfrm>
            <a:off x="1184275" y="698500"/>
            <a:ext cx="4643438" cy="3484563"/>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0724" y="4415080"/>
            <a:ext cx="5608954" cy="4183539"/>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28F97C2A-7A01-4E17-AB7F-EBC256165B02}" type="slidenum">
              <a:rPr lang="en-US"/>
              <a:pPr>
                <a:defRPr/>
              </a:pPr>
              <a:t>‹#›</a:t>
            </a:fld>
            <a:endParaRPr lang="en-US"/>
          </a:p>
        </p:txBody>
      </p:sp>
    </p:spTree>
    <p:extLst>
      <p:ext uri="{BB962C8B-B14F-4D97-AF65-F5344CB8AC3E}">
        <p14:creationId xmlns:p14="http://schemas.microsoft.com/office/powerpoint/2010/main" val="980217998"/>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a:t>
            </a:fld>
            <a:endParaRPr lang="en-US"/>
          </a:p>
        </p:txBody>
      </p:sp>
    </p:spTree>
    <p:extLst>
      <p:ext uri="{BB962C8B-B14F-4D97-AF65-F5344CB8AC3E}">
        <p14:creationId xmlns:p14="http://schemas.microsoft.com/office/powerpoint/2010/main" val="149187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smtClean="0"/>
              <a:t>Graphic generated by the Financial</a:t>
            </a:r>
            <a:r>
              <a:rPr lang="en-US" baseline="0" dirty="0" smtClean="0"/>
              <a:t> </a:t>
            </a:r>
            <a:r>
              <a:rPr lang="en-US" baseline="0" smtClean="0"/>
              <a:t>Tracking Spreadsheet</a:t>
            </a:r>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10</a:t>
            </a:fld>
            <a:endParaRPr lang="en-US"/>
          </a:p>
        </p:txBody>
      </p:sp>
    </p:spTree>
    <p:extLst>
      <p:ext uri="{BB962C8B-B14F-4D97-AF65-F5344CB8AC3E}">
        <p14:creationId xmlns:p14="http://schemas.microsoft.com/office/powerpoint/2010/main" val="404061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smtClean="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11</a:t>
            </a:fld>
            <a:endParaRPr lang="en-US"/>
          </a:p>
        </p:txBody>
      </p:sp>
    </p:spTree>
    <p:extLst>
      <p:ext uri="{BB962C8B-B14F-4D97-AF65-F5344CB8AC3E}">
        <p14:creationId xmlns:p14="http://schemas.microsoft.com/office/powerpoint/2010/main" val="733603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smtClean="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12</a:t>
            </a:fld>
            <a:endParaRPr lang="en-US"/>
          </a:p>
        </p:txBody>
      </p:sp>
    </p:spTree>
    <p:extLst>
      <p:ext uri="{BB962C8B-B14F-4D97-AF65-F5344CB8AC3E}">
        <p14:creationId xmlns:p14="http://schemas.microsoft.com/office/powerpoint/2010/main" val="355274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2</a:t>
            </a:fld>
            <a:endParaRPr lang="en-US"/>
          </a:p>
        </p:txBody>
      </p:sp>
    </p:spTree>
    <p:extLst>
      <p:ext uri="{BB962C8B-B14F-4D97-AF65-F5344CB8AC3E}">
        <p14:creationId xmlns:p14="http://schemas.microsoft.com/office/powerpoint/2010/main" val="4186172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b="0" baseline="0" dirty="0" smtClean="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3</a:t>
            </a:fld>
            <a:endParaRPr lang="en-US"/>
          </a:p>
        </p:txBody>
      </p:sp>
    </p:spTree>
    <p:extLst>
      <p:ext uri="{BB962C8B-B14F-4D97-AF65-F5344CB8AC3E}">
        <p14:creationId xmlns:p14="http://schemas.microsoft.com/office/powerpoint/2010/main" val="4134192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b="0" baseline="0" dirty="0" smtClean="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4</a:t>
            </a:fld>
            <a:endParaRPr lang="en-US"/>
          </a:p>
        </p:txBody>
      </p:sp>
    </p:spTree>
    <p:extLst>
      <p:ext uri="{BB962C8B-B14F-4D97-AF65-F5344CB8AC3E}">
        <p14:creationId xmlns:p14="http://schemas.microsoft.com/office/powerpoint/2010/main" val="178680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b="0" baseline="0" dirty="0" smtClean="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5</a:t>
            </a:fld>
            <a:endParaRPr lang="en-US"/>
          </a:p>
        </p:txBody>
      </p:sp>
    </p:spTree>
    <p:extLst>
      <p:ext uri="{BB962C8B-B14F-4D97-AF65-F5344CB8AC3E}">
        <p14:creationId xmlns:p14="http://schemas.microsoft.com/office/powerpoint/2010/main" val="171238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should only be ONE WBS overview slide per WBS Deck, summarizing the WBS Status stoplights that appear on slide 1 of each 3-slide </a:t>
            </a:r>
            <a:r>
              <a:rPr lang="en-US" baseline="0" dirty="0" err="1" smtClean="0"/>
              <a:t>subdeck</a:t>
            </a:r>
            <a:r>
              <a:rPr lang="en-US" baseline="0" dirty="0" smtClean="0"/>
              <a:t>. </a:t>
            </a:r>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6</a:t>
            </a:fld>
            <a:endParaRPr lang="en-US"/>
          </a:p>
        </p:txBody>
      </p:sp>
    </p:spTree>
    <p:extLst>
      <p:ext uri="{BB962C8B-B14F-4D97-AF65-F5344CB8AC3E}">
        <p14:creationId xmlns:p14="http://schemas.microsoft.com/office/powerpoint/2010/main" val="706089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7</a:t>
            </a:fld>
            <a:endParaRPr lang="en-US"/>
          </a:p>
        </p:txBody>
      </p:sp>
    </p:spTree>
    <p:extLst>
      <p:ext uri="{BB962C8B-B14F-4D97-AF65-F5344CB8AC3E}">
        <p14:creationId xmlns:p14="http://schemas.microsoft.com/office/powerpoint/2010/main" val="706089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8</a:t>
            </a:fld>
            <a:endParaRPr lang="en-US"/>
          </a:p>
        </p:txBody>
      </p:sp>
    </p:spTree>
    <p:extLst>
      <p:ext uri="{BB962C8B-B14F-4D97-AF65-F5344CB8AC3E}">
        <p14:creationId xmlns:p14="http://schemas.microsoft.com/office/powerpoint/2010/main" val="289338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1/2/2019</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9</a:t>
            </a:fld>
            <a:endParaRPr lang="en-US"/>
          </a:p>
        </p:txBody>
      </p:sp>
    </p:spTree>
    <p:extLst>
      <p:ext uri="{BB962C8B-B14F-4D97-AF65-F5344CB8AC3E}">
        <p14:creationId xmlns:p14="http://schemas.microsoft.com/office/powerpoint/2010/main" val="2194238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13" descr="08616.jpg"/>
          <p:cNvPicPr>
            <a:picLocks noChangeAspect="1"/>
          </p:cNvPicPr>
          <p:nvPr userDrawn="1"/>
        </p:nvPicPr>
        <p:blipFill>
          <a:blip r:embed="rId2"/>
          <a:srcRect l="8728"/>
          <a:stretch>
            <a:fillRect/>
          </a:stretch>
        </p:blipFill>
        <p:spPr bwMode="auto">
          <a:xfrm>
            <a:off x="0" y="868363"/>
            <a:ext cx="8345488" cy="4251325"/>
          </a:xfrm>
          <a:prstGeom prst="rect">
            <a:avLst/>
          </a:prstGeom>
          <a:noFill/>
          <a:ln w="9525">
            <a:noFill/>
            <a:miter lim="800000"/>
            <a:headEnd/>
            <a:tailEnd/>
          </a:ln>
        </p:spPr>
      </p:pic>
      <p:pic>
        <p:nvPicPr>
          <p:cNvPr id="8" name="Picture 2"/>
          <p:cNvPicPr>
            <a:picLocks noChangeAspect="1" noChangeArrowheads="1"/>
          </p:cNvPicPr>
          <p:nvPr userDrawn="1"/>
        </p:nvPicPr>
        <p:blipFill>
          <a:blip r:embed="rId3"/>
          <a:srcRect/>
          <a:stretch>
            <a:fillRect/>
          </a:stretch>
        </p:blipFill>
        <p:spPr bwMode="auto">
          <a:xfrm>
            <a:off x="2612927" y="453951"/>
            <a:ext cx="4564062" cy="4906963"/>
          </a:xfrm>
          <a:prstGeom prst="rect">
            <a:avLst/>
          </a:prstGeom>
          <a:noFill/>
          <a:ln w="9525">
            <a:noFill/>
            <a:miter lim="800000"/>
            <a:headEnd/>
            <a:tailEnd/>
          </a:ln>
        </p:spPr>
      </p:pic>
      <p:sp>
        <p:nvSpPr>
          <p:cNvPr id="9"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12" name="Group 20"/>
          <p:cNvGrpSpPr>
            <a:grpSpLocks/>
          </p:cNvGrpSpPr>
          <p:nvPr/>
        </p:nvGrpSpPr>
        <p:grpSpPr bwMode="auto">
          <a:xfrm flipH="1" flipV="1">
            <a:off x="0" y="920750"/>
            <a:ext cx="9144000" cy="55563"/>
            <a:chOff x="0" y="832104"/>
            <a:chExt cx="9144000" cy="54864"/>
          </a:xfrm>
        </p:grpSpPr>
        <p:sp>
          <p:nvSpPr>
            <p:cNvPr id="1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6"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7"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1"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3"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25" name="Group 20"/>
          <p:cNvGrpSpPr>
            <a:grpSpLocks/>
          </p:cNvGrpSpPr>
          <p:nvPr/>
        </p:nvGrpSpPr>
        <p:grpSpPr bwMode="auto">
          <a:xfrm flipH="1" flipV="1">
            <a:off x="0" y="920750"/>
            <a:ext cx="9144000" cy="55563"/>
            <a:chOff x="0" y="832104"/>
            <a:chExt cx="9144000" cy="54864"/>
          </a:xfrm>
        </p:grpSpPr>
        <p:sp>
          <p:nvSpPr>
            <p:cNvPr id="26"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9"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30"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31" name="Rectangle 20"/>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2" name="Rectangle 21"/>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nvGrpSpPr>
          <p:cNvPr id="36" name="Group 21"/>
          <p:cNvGrpSpPr>
            <a:grpSpLocks/>
          </p:cNvGrpSpPr>
          <p:nvPr/>
        </p:nvGrpSpPr>
        <p:grpSpPr bwMode="auto">
          <a:xfrm flipH="1" flipV="1">
            <a:off x="0" y="920750"/>
            <a:ext cx="9144000" cy="55563"/>
            <a:chOff x="0" y="832104"/>
            <a:chExt cx="9144000" cy="54864"/>
          </a:xfrm>
        </p:grpSpPr>
        <p:sp>
          <p:nvSpPr>
            <p:cNvPr id="37" name="Rectangle 29"/>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8" name="Rectangle 30"/>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9" name="Rectangle 31"/>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pic>
        <p:nvPicPr>
          <p:cNvPr id="40" name="Picture 32"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 name="Title 1"/>
          <p:cNvSpPr>
            <a:spLocks noGrp="1"/>
          </p:cNvSpPr>
          <p:nvPr>
            <p:ph type="ctrTitle"/>
          </p:nvPr>
        </p:nvSpPr>
        <p:spPr>
          <a:xfrm>
            <a:off x="202680" y="147797"/>
            <a:ext cx="5626620" cy="603505"/>
          </a:xfrm>
          <a:prstGeom prst="rect">
            <a:avLst/>
          </a:prstGeom>
        </p:spPr>
        <p:txBody>
          <a:bodyPr lIns="0" rIns="0">
            <a:normAutofit/>
          </a:bodyPr>
          <a:lstStyle>
            <a:lvl1pPr algn="l">
              <a:defRPr sz="1600">
                <a:solidFill>
                  <a:srgbClr val="FFFFFF"/>
                </a:solidFill>
                <a:latin typeface="Arial Narrow"/>
                <a:cs typeface="Arial Narrow"/>
              </a:defRPr>
            </a:lvl1pPr>
          </a:lstStyle>
          <a:p>
            <a:r>
              <a:rPr lang="en-US" smtClean="0"/>
              <a:t>Click to edit Master title style</a:t>
            </a:r>
            <a:endParaRPr lang="en-US" dirty="0"/>
          </a:p>
        </p:txBody>
      </p:sp>
      <p:sp>
        <p:nvSpPr>
          <p:cNvPr id="20"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5C168197-6065-4CAE-865D-96FF82B4C655}"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pic>
        <p:nvPicPr>
          <p:cNvPr id="42" name="Picture 11" descr="http://farm2.static.flickr.com/1079/762561606_010157b0ec.jpg"/>
          <p:cNvPicPr>
            <a:picLocks noChangeAspect="1" noChangeArrowheads="1"/>
          </p:cNvPicPr>
          <p:nvPr userDrawn="1"/>
        </p:nvPicPr>
        <p:blipFill>
          <a:blip r:embed="rId5"/>
          <a:srcRect/>
          <a:stretch>
            <a:fillRect/>
          </a:stretch>
        </p:blipFill>
        <p:spPr bwMode="auto">
          <a:xfrm>
            <a:off x="4278183" y="976315"/>
            <a:ext cx="3005137" cy="4129087"/>
          </a:xfrm>
          <a:prstGeom prst="rect">
            <a:avLst/>
          </a:prstGeom>
          <a:noFill/>
          <a:ln w="9525">
            <a:noFill/>
            <a:miter lim="800000"/>
            <a:headEnd/>
            <a:tailEnd/>
          </a:ln>
        </p:spPr>
      </p:pic>
      <p:pic>
        <p:nvPicPr>
          <p:cNvPr id="41" name="Picture 9" descr="Hoover Dam"/>
          <p:cNvPicPr>
            <a:picLocks noChangeAspect="1" noChangeArrowheads="1"/>
          </p:cNvPicPr>
          <p:nvPr userDrawn="1"/>
        </p:nvPicPr>
        <p:blipFill>
          <a:blip r:embed="rId6"/>
          <a:srcRect/>
          <a:stretch>
            <a:fillRect/>
          </a:stretch>
        </p:blipFill>
        <p:spPr bwMode="auto">
          <a:xfrm>
            <a:off x="5886450" y="975355"/>
            <a:ext cx="3257550" cy="4159250"/>
          </a:xfrm>
          <a:prstGeom prst="rect">
            <a:avLst/>
          </a:prstGeom>
          <a:noFill/>
          <a:ln w="9525">
            <a:noFill/>
            <a:miter lim="800000"/>
            <a:headEnd/>
            <a:tailEnd/>
          </a:ln>
        </p:spPr>
      </p:pic>
      <p:sp>
        <p:nvSpPr>
          <p:cNvPr id="33" name="Rectangle 25"/>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4" name="Rectangle 26"/>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5" name="Rectangle 27"/>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17"/>
          <p:cNvSpPr>
            <a:spLocks noGrp="1"/>
          </p:cNvSpPr>
          <p:nvPr>
            <p:ph type="body" sz="quarter" idx="10"/>
          </p:nvPr>
        </p:nvSpPr>
        <p:spPr>
          <a:xfrm>
            <a:off x="6054500" y="5206075"/>
            <a:ext cx="3082300" cy="33112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defRPr>
            </a:lvl1pPr>
          </a:lstStyle>
          <a:p>
            <a:pPr lvl="0"/>
            <a:r>
              <a:rPr lang="en-US" noProof="0" smtClean="0"/>
              <a:t>Click to edit Master text styles</a:t>
            </a:r>
          </a:p>
        </p:txBody>
      </p:sp>
      <p:sp>
        <p:nvSpPr>
          <p:cNvPr id="24" name="Text Placeholder 22"/>
          <p:cNvSpPr>
            <a:spLocks noGrp="1"/>
          </p:cNvSpPr>
          <p:nvPr>
            <p:ph type="body" sz="quarter" idx="12"/>
          </p:nvPr>
        </p:nvSpPr>
        <p:spPr>
          <a:xfrm>
            <a:off x="6054450" y="5543500"/>
            <a:ext cx="3089550" cy="734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Arial Narrow"/>
                <a:cs typeface="Arial Narrow"/>
              </a:defRPr>
            </a:lvl1pPr>
          </a:lstStyle>
          <a:p>
            <a:pPr lvl="0"/>
            <a:r>
              <a:rPr lang="en-US" noProof="0" smtClean="0"/>
              <a:t>Click to edit Master text styles</a:t>
            </a:r>
          </a:p>
        </p:txBody>
      </p:sp>
      <p:sp>
        <p:nvSpPr>
          <p:cNvPr id="19" name="Text Placeholder 18"/>
          <p:cNvSpPr>
            <a:spLocks noGrp="1"/>
          </p:cNvSpPr>
          <p:nvPr>
            <p:ph type="body" sz="quarter" idx="13"/>
          </p:nvPr>
        </p:nvSpPr>
        <p:spPr>
          <a:xfrm>
            <a:off x="168100" y="5672913"/>
            <a:ext cx="1390650" cy="288687"/>
          </a:xfrm>
        </p:spPr>
        <p:txBody>
          <a:bodyPr>
            <a:normAutofit/>
          </a:bodyPr>
          <a:lstStyle>
            <a:lvl1pPr>
              <a:buNone/>
              <a:defRPr sz="1200">
                <a:solidFill>
                  <a:schemeClr val="bg1"/>
                </a:solidFill>
                <a:latin typeface="Arial Narrow" pitchFamily="34" charset="0"/>
              </a:defRPr>
            </a:lvl1pPr>
            <a:lvl5pPr>
              <a:defRPr/>
            </a:lvl5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7800" y="0"/>
            <a:ext cx="8326438" cy="625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sz="half" idx="1"/>
          </p:nvPr>
        </p:nvSpPr>
        <p:spPr>
          <a:xfrm>
            <a:off x="274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74638" y="1141413"/>
            <a:ext cx="8229600" cy="5110162"/>
          </a:xfrm>
        </p:spPr>
        <p:txBody>
          <a:bodyPr/>
          <a:lstStyle/>
          <a:p>
            <a:pPr lvl="0"/>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107950"/>
            <a:ext cx="5664200" cy="79375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8229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4638" y="3771900"/>
            <a:ext cx="8229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107950"/>
            <a:ext cx="5664200" cy="793750"/>
          </a:xfrm>
        </p:spPr>
        <p:txBody>
          <a:bodyPr/>
          <a:lstStyle/>
          <a:p>
            <a:r>
              <a:rPr lang="en-US"/>
              <a:t>Click to edit Master title style</a:t>
            </a:r>
          </a:p>
        </p:txBody>
      </p:sp>
      <p:sp>
        <p:nvSpPr>
          <p:cNvPr id="3" name="Content Placeholder 2"/>
          <p:cNvSpPr>
            <a:spLocks noGrp="1"/>
          </p:cNvSpPr>
          <p:nvPr>
            <p:ph sz="quarter" idx="1"/>
          </p:nvPr>
        </p:nvSpPr>
        <p:spPr>
          <a:xfrm>
            <a:off x="274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65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74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465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atin typeface="Calibri" pitchFamily="34" charset="0"/>
              </a:defRPr>
            </a:lvl1pPr>
            <a:lvl2pPr>
              <a:defRPr sz="2000">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17097"/>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85975"/>
            <a:ext cx="4040188"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317097"/>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085975"/>
            <a:ext cx="4041775"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38250"/>
            <a:ext cx="5111750" cy="5286375"/>
          </a:xfrm>
          <a:prstGeom prst="rect">
            <a:avLst/>
          </a:prstGeo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908000"/>
            <a:ext cx="3008313" cy="456202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5"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6"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9" name="Group 20"/>
          <p:cNvGrpSpPr>
            <a:grpSpLocks/>
          </p:cNvGrpSpPr>
          <p:nvPr/>
        </p:nvGrpSpPr>
        <p:grpSpPr bwMode="auto">
          <a:xfrm flipH="1" flipV="1">
            <a:off x="0" y="920750"/>
            <a:ext cx="9144000" cy="55563"/>
            <a:chOff x="0" y="832104"/>
            <a:chExt cx="9144000" cy="54864"/>
          </a:xfrm>
        </p:grpSpPr>
        <p:sp>
          <p:nvSpPr>
            <p:cNvPr id="1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15"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6C52A675-F98B-460A-B2F7-9B4DBF37CD8F}"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sp>
        <p:nvSpPr>
          <p:cNvPr id="16"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7"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8"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19" name="Group 20"/>
          <p:cNvGrpSpPr>
            <a:grpSpLocks/>
          </p:cNvGrpSpPr>
          <p:nvPr/>
        </p:nvGrpSpPr>
        <p:grpSpPr bwMode="auto">
          <a:xfrm flipH="1" flipV="1">
            <a:off x="0" y="920750"/>
            <a:ext cx="9144000" cy="55563"/>
            <a:chOff x="0" y="832104"/>
            <a:chExt cx="9144000" cy="54864"/>
          </a:xfrm>
        </p:grpSpPr>
        <p:sp>
          <p:nvSpPr>
            <p:cNvPr id="2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2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25" name="Rectangle 17"/>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6" name="Rectangle 20"/>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1"/>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5"/>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7" name="Title 1"/>
          <p:cNvSpPr>
            <a:spLocks noGrp="1"/>
          </p:cNvSpPr>
          <p:nvPr>
            <p:ph type="ctrTitle"/>
          </p:nvPr>
        </p:nvSpPr>
        <p:spPr>
          <a:xfrm>
            <a:off x="685800" y="3081845"/>
            <a:ext cx="7772400" cy="1020763"/>
          </a:xfrm>
        </p:spPr>
        <p:txBody>
          <a:bodyPr/>
          <a:lstStyle>
            <a:lvl1pPr>
              <a:defRPr>
                <a:solidFill>
                  <a:schemeClr val="tx1"/>
                </a:solidFill>
              </a:defRPr>
            </a:lvl1pPr>
          </a:lstStyle>
          <a:p>
            <a:r>
              <a:rPr lang="en-US" smtClean="0"/>
              <a:t>Click to edit Master title style</a:t>
            </a:r>
            <a:endParaRPr lang="en-US"/>
          </a:p>
        </p:txBody>
      </p:sp>
      <p:sp>
        <p:nvSpPr>
          <p:cNvPr id="8" name="Subtitle 2"/>
          <p:cNvSpPr>
            <a:spLocks noGrp="1"/>
          </p:cNvSpPr>
          <p:nvPr>
            <p:ph type="subTitle" idx="1"/>
          </p:nvPr>
        </p:nvSpPr>
        <p:spPr>
          <a:xfrm>
            <a:off x="685800" y="4102608"/>
            <a:ext cx="6400800" cy="990600"/>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idx="1"/>
          </p:nvPr>
        </p:nvSpPr>
        <p:spPr>
          <a:xfrm>
            <a:off x="274638" y="1141413"/>
            <a:ext cx="8229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hart Placeholder 2"/>
          <p:cNvSpPr>
            <a:spLocks noGrp="1"/>
          </p:cNvSpPr>
          <p:nvPr>
            <p:ph type="chart" idx="1"/>
          </p:nvPr>
        </p:nvSpPr>
        <p:spPr>
          <a:xfrm>
            <a:off x="274638" y="1141413"/>
            <a:ext cx="8229600" cy="5110162"/>
          </a:xfr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6"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28" name="Title Placeholder 13"/>
          <p:cNvSpPr>
            <a:spLocks noGrp="1"/>
          </p:cNvSpPr>
          <p:nvPr>
            <p:ph type="title"/>
          </p:nvPr>
        </p:nvSpPr>
        <p:spPr bwMode="auto">
          <a:xfrm>
            <a:off x="177800" y="107950"/>
            <a:ext cx="5664200" cy="7937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Text Placeholder 14"/>
          <p:cNvSpPr>
            <a:spLocks noGrp="1"/>
          </p:cNvSpPr>
          <p:nvPr>
            <p:ph type="body" idx="1"/>
          </p:nvPr>
        </p:nvSpPr>
        <p:spPr bwMode="auto">
          <a:xfrm>
            <a:off x="274638" y="1141413"/>
            <a:ext cx="8229600" cy="5110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Text Placeholder 9"/>
          <p:cNvSpPr txBox="1">
            <a:spLocks/>
          </p:cNvSpPr>
          <p:nvPr/>
        </p:nvSpPr>
        <p:spPr>
          <a:xfrm>
            <a:off x="252413"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cs typeface="Arial" charset="0"/>
              </a:rPr>
              <a:t>Wind and Water Power Program</a:t>
            </a:r>
          </a:p>
        </p:txBody>
      </p:sp>
      <p:grpSp>
        <p:nvGrpSpPr>
          <p:cNvPr id="1031" name="Group 20"/>
          <p:cNvGrpSpPr>
            <a:grpSpLocks/>
          </p:cNvGrpSpPr>
          <p:nvPr/>
        </p:nvGrpSpPr>
        <p:grpSpPr bwMode="auto">
          <a:xfrm flipH="1" flipV="1">
            <a:off x="0" y="920750"/>
            <a:ext cx="9144000" cy="55563"/>
            <a:chOff x="0" y="832104"/>
            <a:chExt cx="9144000" cy="54864"/>
          </a:xfrm>
        </p:grpSpPr>
        <p:sp>
          <p:nvSpPr>
            <p:cNvPr id="2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033" name="Picture 18" descr="doe_logo_ppt.png"/>
          <p:cNvPicPr>
            <a:picLocks noChangeAspect="1"/>
          </p:cNvPicPr>
          <p:nvPr/>
        </p:nvPicPr>
        <p:blipFill>
          <a:blip r:embed="rId19"/>
          <a:srcRect/>
          <a:stretch>
            <a:fillRect/>
          </a:stretch>
        </p:blipFill>
        <p:spPr bwMode="auto">
          <a:xfrm>
            <a:off x="6121400" y="276225"/>
            <a:ext cx="2743200" cy="412750"/>
          </a:xfrm>
          <a:prstGeom prst="rect">
            <a:avLst/>
          </a:prstGeom>
          <a:noFill/>
          <a:ln w="9525">
            <a:noFill/>
            <a:miter lim="800000"/>
            <a:headEnd/>
            <a:tailEnd/>
          </a:ln>
        </p:spPr>
      </p:pic>
      <p:sp>
        <p:nvSpPr>
          <p:cNvPr id="1037" name="Text Box 13"/>
          <p:cNvSpPr txBox="1">
            <a:spLocks noChangeArrowheads="1"/>
          </p:cNvSpPr>
          <p:nvPr/>
        </p:nvSpPr>
        <p:spPr bwMode="auto">
          <a:xfrm>
            <a:off x="0" y="6594475"/>
            <a:ext cx="395288" cy="244475"/>
          </a:xfrm>
          <a:prstGeom prst="rect">
            <a:avLst/>
          </a:prstGeom>
          <a:noFill/>
          <a:ln w="9525">
            <a:noFill/>
            <a:miter lim="800000"/>
            <a:headEnd/>
            <a:tailEnd/>
          </a:ln>
          <a:effectLst/>
        </p:spPr>
        <p:txBody>
          <a:bodyPr>
            <a:spAutoFit/>
          </a:bodyPr>
          <a:lstStyle/>
          <a:p>
            <a:pPr defTabSz="914400">
              <a:spcBef>
                <a:spcPct val="50000"/>
              </a:spcBef>
              <a:defRPr/>
            </a:pPr>
            <a:fld id="{685A4D8C-8835-48E0-9E5B-795B970DA8C6}" type="slidenum">
              <a:rPr lang="en-US" sz="1000">
                <a:solidFill>
                  <a:schemeClr val="bg1"/>
                </a:solidFill>
                <a:latin typeface="Arial" charset="0"/>
              </a:rPr>
              <a:pPr defTabSz="914400">
                <a:spcBef>
                  <a:spcPct val="50000"/>
                </a:spcBef>
                <a:defRPr/>
              </a:pPr>
              <a:t>‹#›</a:t>
            </a:fld>
            <a:endParaRPr lang="en-US" sz="1000">
              <a:solidFill>
                <a:schemeClr val="bg1"/>
              </a:solidFill>
              <a:latin typeface="Arial" charset="0"/>
            </a:endParaRPr>
          </a:p>
        </p:txBody>
      </p:sp>
    </p:spTree>
  </p:cSld>
  <p:clrMap bg1="lt1" tx1="dk1" bg2="lt2" tx2="dk2" accent1="accent1" accent2="accent2" accent3="accent3" accent4="accent4" accent5="accent5" accent6="accent6" hlink="hlink" folHlink="folHlink"/>
  <p:sldLayoutIdLst>
    <p:sldLayoutId id="2147483875" r:id="rId1"/>
    <p:sldLayoutId id="2147483860" r:id="rId2"/>
    <p:sldLayoutId id="2147483861" r:id="rId3"/>
    <p:sldLayoutId id="2147483862" r:id="rId4"/>
    <p:sldLayoutId id="2147483863" r:id="rId5"/>
    <p:sldLayoutId id="2147483864" r:id="rId6"/>
    <p:sldLayoutId id="2147483876"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0" fontAlgn="base" hangingPunct="0">
        <a:lnSpc>
          <a:spcPts val="2800"/>
        </a:lnSpc>
        <a:spcBef>
          <a:spcPct val="0"/>
        </a:spcBef>
        <a:spcAft>
          <a:spcPct val="0"/>
        </a:spcAft>
        <a:defRPr sz="3000" kern="1200">
          <a:solidFill>
            <a:srgbClr val="FFFFFF"/>
          </a:solidFill>
          <a:latin typeface="Calibri" pitchFamily="34" charset="0"/>
          <a:ea typeface="ＭＳ Ｐゴシック" pitchFamily="-108" charset="-128"/>
          <a:cs typeface="Calibri" pitchFamily="34" charset="0"/>
        </a:defRPr>
      </a:lvl1pPr>
      <a:lvl2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2pPr>
      <a:lvl3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3pPr>
      <a:lvl4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4pPr>
      <a:lvl5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5pPr>
      <a:lvl6pPr marL="4572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6pPr>
      <a:lvl7pPr marL="9144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7pPr>
      <a:lvl8pPr marL="13716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8pPr>
      <a:lvl9pPr marL="18288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rgbClr val="292929"/>
          </a:solidFill>
          <a:latin typeface="Calibri" pitchFamily="34" charset="0"/>
          <a:ea typeface="ＭＳ Ｐゴシック" pitchFamily="-108"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292929"/>
          </a:solidFill>
          <a:latin typeface="Calibri" pitchFamily="34" charset="0"/>
          <a:ea typeface="ＭＳ Ｐゴシック" pitchFamily="-108" charset="-128"/>
          <a:cs typeface="Calibri" pitchFamily="34" charset="0"/>
        </a:defRPr>
      </a:lvl2pPr>
      <a:lvl3pPr marL="11430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4pPr>
      <a:lvl5pPr marL="20574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raphael.tisch@ee.doe.go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mailto:jsmith@url.com"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hyperlink" Target="mailto:jdoe@ee.url.gov"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Quarterly Report Due Dates</a:t>
            </a:r>
            <a:endParaRPr lang="en-US" dirty="0"/>
          </a:p>
        </p:txBody>
      </p:sp>
      <p:sp>
        <p:nvSpPr>
          <p:cNvPr id="3" name="Rectangle 2"/>
          <p:cNvSpPr/>
          <p:nvPr/>
        </p:nvSpPr>
        <p:spPr>
          <a:xfrm>
            <a:off x="177800" y="1761278"/>
            <a:ext cx="8437563" cy="1815882"/>
          </a:xfrm>
          <a:prstGeom prst="rect">
            <a:avLst/>
          </a:prstGeom>
        </p:spPr>
        <p:txBody>
          <a:bodyPr wrap="square">
            <a:spAutoFit/>
          </a:bodyPr>
          <a:lstStyle/>
          <a:p>
            <a:pPr marL="171450" indent="-171450">
              <a:buFont typeface="Arial" panose="020B0604020202020204" pitchFamily="34" charset="0"/>
              <a:buChar char="•"/>
            </a:pPr>
            <a:r>
              <a:rPr lang="en-US" sz="2800" dirty="0" smtClean="0">
                <a:ea typeface="ＭＳ Ｐゴシック" pitchFamily="-108" charset="-128"/>
              </a:rPr>
              <a:t>FY19 </a:t>
            </a:r>
            <a:r>
              <a:rPr lang="en-US" sz="2800" dirty="0">
                <a:ea typeface="ＭＳ Ｐゴシック" pitchFamily="-108" charset="-128"/>
              </a:rPr>
              <a:t>Q1 reports Due to HQ by COB</a:t>
            </a:r>
            <a:r>
              <a:rPr lang="en-US" sz="2800" dirty="0" smtClean="0">
                <a:ea typeface="ＭＳ Ｐゴシック" pitchFamily="-108" charset="-128"/>
              </a:rPr>
              <a:t>: 1/14/19 </a:t>
            </a:r>
            <a:endParaRPr lang="en-US" sz="2800" dirty="0">
              <a:ea typeface="ＭＳ Ｐゴシック" pitchFamily="-108" charset="-128"/>
            </a:endParaRPr>
          </a:p>
          <a:p>
            <a:pPr marL="171450" indent="-171450">
              <a:buFont typeface="Arial" panose="020B0604020202020204" pitchFamily="34" charset="0"/>
              <a:buChar char="•"/>
            </a:pPr>
            <a:r>
              <a:rPr lang="en-US" sz="2800" dirty="0" smtClean="0">
                <a:ea typeface="ＭＳ Ｐゴシック" pitchFamily="-108" charset="-128"/>
              </a:rPr>
              <a:t>FY19 </a:t>
            </a:r>
            <a:r>
              <a:rPr lang="en-US" sz="2800" dirty="0">
                <a:ea typeface="ＭＳ Ｐゴシック" pitchFamily="-108" charset="-128"/>
              </a:rPr>
              <a:t>Q2 reports Due to HQ by COB</a:t>
            </a:r>
            <a:r>
              <a:rPr lang="en-US" sz="2800" dirty="0" smtClean="0">
                <a:ea typeface="ＭＳ Ｐゴシック" pitchFamily="-108" charset="-128"/>
              </a:rPr>
              <a:t>: 4/12/2019</a:t>
            </a:r>
            <a:endParaRPr lang="en-US" sz="2800" dirty="0">
              <a:ea typeface="ＭＳ Ｐゴシック" pitchFamily="-108" charset="-128"/>
            </a:endParaRPr>
          </a:p>
          <a:p>
            <a:pPr marL="171450" indent="-171450">
              <a:buFont typeface="Arial" panose="020B0604020202020204" pitchFamily="34" charset="0"/>
              <a:buChar char="•"/>
            </a:pPr>
            <a:r>
              <a:rPr lang="en-US" sz="2800" dirty="0" smtClean="0">
                <a:ea typeface="ＭＳ Ｐゴシック" pitchFamily="-108" charset="-128"/>
              </a:rPr>
              <a:t>FY19 </a:t>
            </a:r>
            <a:r>
              <a:rPr lang="en-US" sz="2800" dirty="0">
                <a:ea typeface="ＭＳ Ｐゴシック" pitchFamily="-108" charset="-128"/>
              </a:rPr>
              <a:t>Q3 reports Due to HQ by COB</a:t>
            </a:r>
            <a:r>
              <a:rPr lang="en-US" sz="2800" dirty="0" smtClean="0">
                <a:ea typeface="ＭＳ Ｐゴシック" pitchFamily="-108" charset="-128"/>
              </a:rPr>
              <a:t>: 7/15/2019</a:t>
            </a:r>
            <a:endParaRPr lang="en-US" sz="2800" dirty="0">
              <a:ea typeface="ＭＳ Ｐゴシック" pitchFamily="-108" charset="-128"/>
            </a:endParaRPr>
          </a:p>
          <a:p>
            <a:pPr marL="171450" indent="-171450">
              <a:buFont typeface="Arial" panose="020B0604020202020204" pitchFamily="34" charset="0"/>
              <a:buChar char="•"/>
            </a:pPr>
            <a:r>
              <a:rPr lang="en-US" sz="2800" dirty="0" smtClean="0">
                <a:ea typeface="ＭＳ Ｐゴシック" pitchFamily="-108" charset="-128"/>
              </a:rPr>
              <a:t>FY19 </a:t>
            </a:r>
            <a:r>
              <a:rPr lang="en-US" sz="2800" dirty="0">
                <a:ea typeface="ＭＳ Ｐゴシック" pitchFamily="-108" charset="-128"/>
              </a:rPr>
              <a:t>Q4 reports Due to HQ by COB</a:t>
            </a:r>
            <a:r>
              <a:rPr lang="en-US" sz="2800" dirty="0" smtClean="0">
                <a:ea typeface="ＭＳ Ｐゴシック" pitchFamily="-108" charset="-128"/>
              </a:rPr>
              <a:t>: 10/16/2019</a:t>
            </a:r>
            <a:endParaRPr lang="en-US" sz="2800" dirty="0">
              <a:ea typeface="ＭＳ Ｐゴシック" pitchFamily="-108" charset="-128"/>
            </a:endParaRPr>
          </a:p>
        </p:txBody>
      </p:sp>
      <p:sp>
        <p:nvSpPr>
          <p:cNvPr id="4" name="Rectangle 3"/>
          <p:cNvSpPr/>
          <p:nvPr/>
        </p:nvSpPr>
        <p:spPr>
          <a:xfrm>
            <a:off x="384845" y="1080614"/>
            <a:ext cx="8012231" cy="6160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solidFill>
                  <a:srgbClr val="FF0000"/>
                </a:solidFill>
              </a:rPr>
              <a:t>PLEASE follow the file-name saving </a:t>
            </a:r>
            <a:r>
              <a:rPr lang="en-US" sz="2400" b="1" dirty="0">
                <a:solidFill>
                  <a:srgbClr val="FF0000"/>
                </a:solidFill>
              </a:rPr>
              <a:t>format on slide 2</a:t>
            </a:r>
          </a:p>
        </p:txBody>
      </p:sp>
    </p:spTree>
    <p:extLst>
      <p:ext uri="{BB962C8B-B14F-4D97-AF65-F5344CB8AC3E}">
        <p14:creationId xmlns:p14="http://schemas.microsoft.com/office/powerpoint/2010/main" val="3219010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a:t>Lab [Program] - [WBS # - </a:t>
            </a:r>
            <a:r>
              <a:rPr lang="en-US" sz="1800" dirty="0" smtClean="0"/>
              <a:t>Project Title]</a:t>
            </a:r>
            <a:br>
              <a:rPr lang="en-US" sz="1800" dirty="0" smtClean="0"/>
            </a:br>
            <a:r>
              <a:rPr lang="en-US" sz="2400" dirty="0" smtClean="0"/>
              <a:t>FY18 </a:t>
            </a:r>
            <a:r>
              <a:rPr lang="en-US" sz="2400" dirty="0"/>
              <a:t>Q[X</a:t>
            </a:r>
            <a:r>
              <a:rPr lang="en-US" sz="2400" dirty="0" smtClean="0">
                <a:solidFill>
                  <a:schemeClr val="bg1"/>
                </a:solidFill>
              </a:rPr>
              <a:t>] Project </a:t>
            </a:r>
            <a:r>
              <a:rPr lang="en-US" sz="2400" dirty="0" smtClean="0"/>
              <a:t>Financial Status</a:t>
            </a:r>
            <a:endParaRPr lang="en-US" sz="2400" dirty="0"/>
          </a:p>
        </p:txBody>
      </p:sp>
      <p:sp>
        <p:nvSpPr>
          <p:cNvPr id="12" name="TextBox 11"/>
          <p:cNvSpPr txBox="1"/>
          <p:nvPr/>
        </p:nvSpPr>
        <p:spPr>
          <a:xfrm>
            <a:off x="369194" y="1068408"/>
            <a:ext cx="8395859" cy="398585"/>
          </a:xfrm>
          <a:prstGeom prst="rect">
            <a:avLst/>
          </a:prstGeom>
        </p:spPr>
        <p:txBody>
          <a:bodyPr vert="horz" wrap="square" lIns="91440" tIns="45720" rIns="91440" bIns="45720" rtlCol="0">
            <a:no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b="1" i="0" u="none" strike="noStrike" kern="1200" cap="none" spc="0" normalizeH="0" baseline="0" noProof="0" dirty="0" smtClean="0">
                <a:ln>
                  <a:noFill/>
                </a:ln>
                <a:effectLst/>
                <a:uLnTx/>
                <a:uFillTx/>
                <a:latin typeface="Arial Narrow"/>
                <a:ea typeface="+mn-ea"/>
                <a:cs typeface="Arial Narrow"/>
              </a:rPr>
              <a:t>Project Financials (</a:t>
            </a:r>
            <a:r>
              <a:rPr kumimoji="0" lang="en-US" b="1" i="0" u="none" strike="noStrike" kern="1200" cap="none" spc="0" normalizeH="0" baseline="0" noProof="0" dirty="0" smtClean="0">
                <a:ln>
                  <a:noFill/>
                </a:ln>
                <a:effectLst/>
                <a:uLnTx/>
                <a:uFillTx/>
                <a:latin typeface="Arial Narrow"/>
                <a:ea typeface="+mn-ea"/>
                <a:cs typeface="Arial Narrow"/>
              </a:rPr>
              <a:t>FY19 </a:t>
            </a:r>
            <a:r>
              <a:rPr kumimoji="0" lang="en-US" b="1" i="0" u="none" strike="noStrike" kern="1200" cap="none" spc="0" normalizeH="0" baseline="0" noProof="0" dirty="0" smtClean="0">
                <a:ln>
                  <a:noFill/>
                </a:ln>
                <a:effectLst/>
                <a:uLnTx/>
                <a:uFillTx/>
                <a:latin typeface="Arial Narrow"/>
                <a:ea typeface="+mn-ea"/>
                <a:cs typeface="Arial Narrow"/>
              </a:rPr>
              <a:t>Budget</a:t>
            </a:r>
            <a:r>
              <a:rPr kumimoji="0" lang="en-US" b="1" i="0" u="none" strike="noStrike" kern="1200" cap="none" spc="0" normalizeH="0" noProof="0" dirty="0" smtClean="0">
                <a:ln>
                  <a:noFill/>
                </a:ln>
                <a:effectLst/>
                <a:uLnTx/>
                <a:uFillTx/>
                <a:latin typeface="Arial Narrow"/>
                <a:ea typeface="+mn-ea"/>
                <a:cs typeface="Arial Narrow"/>
              </a:rPr>
              <a:t> Authority</a:t>
            </a:r>
            <a:r>
              <a:rPr kumimoji="0" lang="en-US" b="1" i="0" u="none" strike="noStrike" kern="1200" cap="none" spc="0" normalizeH="0" baseline="0" noProof="0" dirty="0" smtClean="0">
                <a:ln>
                  <a:noFill/>
                </a:ln>
                <a:effectLst/>
                <a:uLnTx/>
                <a:uFillTx/>
                <a:latin typeface="Arial Narrow"/>
                <a:ea typeface="+mn-ea"/>
                <a:cs typeface="Arial Narrow"/>
              </a:rPr>
              <a:t>: $______; </a:t>
            </a:r>
            <a:r>
              <a:rPr lang="en-US" b="1" dirty="0" smtClean="0">
                <a:latin typeface="Arial Narrow"/>
                <a:ea typeface="+mn-ea"/>
                <a:cs typeface="Arial Narrow"/>
              </a:rPr>
              <a:t>FY18 Beginning </a:t>
            </a:r>
            <a:r>
              <a:rPr lang="en-US" b="1" dirty="0" err="1" smtClean="0">
                <a:latin typeface="Arial Narrow"/>
                <a:ea typeface="+mn-ea"/>
                <a:cs typeface="Arial Narrow"/>
              </a:rPr>
              <a:t>Uncosteds</a:t>
            </a:r>
            <a:r>
              <a:rPr kumimoji="0" lang="en-US" b="1" i="0" u="none" strike="noStrike" kern="1200" cap="none" spc="0" normalizeH="0" baseline="0" noProof="0" dirty="0" smtClean="0">
                <a:ln>
                  <a:noFill/>
                </a:ln>
                <a:effectLst/>
                <a:uLnTx/>
                <a:uFillTx/>
                <a:latin typeface="Arial Narrow"/>
                <a:ea typeface="+mn-ea"/>
                <a:cs typeface="Arial Narrow"/>
              </a:rPr>
              <a:t>: $___)</a:t>
            </a:r>
          </a:p>
        </p:txBody>
      </p:sp>
      <p:sp>
        <p:nvSpPr>
          <p:cNvPr id="11" name="Content Placeholder 3"/>
          <p:cNvSpPr>
            <a:spLocks noGrp="1"/>
          </p:cNvSpPr>
          <p:nvPr>
            <p:ph sz="quarter" idx="2"/>
          </p:nvPr>
        </p:nvSpPr>
        <p:spPr>
          <a:xfrm>
            <a:off x="269692" y="5814646"/>
            <a:ext cx="8792245" cy="715107"/>
          </a:xfrm>
          <a:ln>
            <a:solidFill>
              <a:schemeClr val="accent3">
                <a:lumMod val="75000"/>
              </a:schemeClr>
            </a:solidFill>
          </a:ln>
        </p:spPr>
        <p:txBody>
          <a:bodyPr/>
          <a:lstStyle/>
          <a:p>
            <a:pPr marL="0" indent="0">
              <a:buNone/>
            </a:pPr>
            <a:r>
              <a:rPr lang="en-US" sz="1400" b="1" dirty="0" smtClean="0"/>
              <a:t>Subcontracts/Commitments: </a:t>
            </a:r>
            <a:r>
              <a:rPr lang="en-US" sz="1400" dirty="0" smtClean="0">
                <a:solidFill>
                  <a:schemeClr val="accent6">
                    <a:lumMod val="75000"/>
                  </a:schemeClr>
                </a:solidFill>
              </a:rPr>
              <a:t>Brief Description of purpose, amount committed, expected timeframe for invoicing/spending committed funds. (Ex: $75k subcontract to </a:t>
            </a:r>
            <a:r>
              <a:rPr lang="en-US" sz="1400" dirty="0" err="1" smtClean="0">
                <a:solidFill>
                  <a:schemeClr val="accent6">
                    <a:lumMod val="75000"/>
                  </a:schemeClr>
                </a:solidFill>
              </a:rPr>
              <a:t>Spacely</a:t>
            </a:r>
            <a:r>
              <a:rPr lang="en-US" sz="1400" dirty="0" smtClean="0">
                <a:solidFill>
                  <a:schemeClr val="accent6">
                    <a:lumMod val="75000"/>
                  </a:schemeClr>
                </a:solidFill>
              </a:rPr>
              <a:t> Sprockets for one Cog due in Q3 FY17.  Expected subcontract invoicing </a:t>
            </a:r>
            <a:r>
              <a:rPr lang="en-US" sz="1400" dirty="0" err="1" smtClean="0">
                <a:solidFill>
                  <a:schemeClr val="accent6">
                    <a:lumMod val="75000"/>
                  </a:schemeClr>
                </a:solidFill>
              </a:rPr>
              <a:t>avg</a:t>
            </a:r>
            <a:r>
              <a:rPr lang="en-US" sz="1400" dirty="0" smtClean="0">
                <a:solidFill>
                  <a:schemeClr val="accent6">
                    <a:lumMod val="75000"/>
                  </a:schemeClr>
                </a:solidFill>
              </a:rPr>
              <a:t> $7.5k per month from Jan. </a:t>
            </a:r>
            <a:r>
              <a:rPr lang="en-US" sz="1400" dirty="0" smtClean="0">
                <a:solidFill>
                  <a:schemeClr val="accent6">
                    <a:lumMod val="75000"/>
                  </a:schemeClr>
                </a:solidFill>
              </a:rPr>
              <a:t>2019 </a:t>
            </a:r>
            <a:r>
              <a:rPr lang="en-US" sz="1400" dirty="0" smtClean="0">
                <a:solidFill>
                  <a:schemeClr val="accent6">
                    <a:lumMod val="75000"/>
                  </a:schemeClr>
                </a:solidFill>
              </a:rPr>
              <a:t>– June </a:t>
            </a:r>
            <a:r>
              <a:rPr lang="en-US" sz="1400" dirty="0" smtClean="0">
                <a:solidFill>
                  <a:schemeClr val="accent6">
                    <a:lumMod val="75000"/>
                  </a:schemeClr>
                </a:solidFill>
              </a:rPr>
              <a:t>2019)</a:t>
            </a:r>
            <a:endParaRPr lang="en-US" sz="1400" b="1" dirty="0" smtClean="0">
              <a:solidFill>
                <a:schemeClr val="accent6">
                  <a:lumMod val="75000"/>
                </a:schemeClr>
              </a:solidFill>
            </a:endParaRPr>
          </a:p>
        </p:txBody>
      </p:sp>
      <p:graphicFrame>
        <p:nvGraphicFramePr>
          <p:cNvPr id="8" name="Chart 7"/>
          <p:cNvGraphicFramePr>
            <a:graphicFrameLocks/>
          </p:cNvGraphicFramePr>
          <p:nvPr>
            <p:extLst>
              <p:ext uri="{D42A27DB-BD31-4B8C-83A1-F6EECF244321}">
                <p14:modId xmlns:p14="http://schemas.microsoft.com/office/powerpoint/2010/main" val="3127184510"/>
              </p:ext>
            </p:extLst>
          </p:nvPr>
        </p:nvGraphicFramePr>
        <p:xfrm>
          <a:off x="269691" y="1512959"/>
          <a:ext cx="8495361" cy="418350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107950"/>
            <a:ext cx="5963693" cy="793750"/>
          </a:xfrm>
        </p:spPr>
        <p:txBody>
          <a:bodyPr/>
          <a:lstStyle/>
          <a:p>
            <a:r>
              <a:rPr lang="en-US" sz="1800" dirty="0"/>
              <a:t>Lab [Program] - [WBS # - </a:t>
            </a:r>
            <a:r>
              <a:rPr lang="en-US" sz="1800" dirty="0" smtClean="0"/>
              <a:t>Project Title]</a:t>
            </a:r>
            <a:r>
              <a:rPr lang="en-US" sz="2000" dirty="0" smtClean="0"/>
              <a:t/>
            </a:r>
            <a:br>
              <a:rPr lang="en-US" sz="2000" dirty="0" smtClean="0"/>
            </a:br>
            <a:r>
              <a:rPr lang="en-US" sz="2400" dirty="0" smtClean="0">
                <a:solidFill>
                  <a:schemeClr val="bg1"/>
                </a:solidFill>
              </a:rPr>
              <a:t>FY18 </a:t>
            </a:r>
            <a:r>
              <a:rPr lang="en-US" sz="2400" dirty="0">
                <a:solidFill>
                  <a:schemeClr val="bg1"/>
                </a:solidFill>
              </a:rPr>
              <a:t>Q[X] </a:t>
            </a:r>
            <a:r>
              <a:rPr lang="en-US" sz="2400" dirty="0" smtClean="0">
                <a:solidFill>
                  <a:schemeClr val="bg1"/>
                </a:solidFill>
              </a:rPr>
              <a:t>Project </a:t>
            </a:r>
            <a:r>
              <a:rPr lang="en-US" sz="2400" dirty="0" smtClean="0"/>
              <a:t>Milestone Status</a:t>
            </a:r>
            <a:endParaRPr lang="en-US" sz="2400" dirty="0"/>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smtClean="0">
              <a:ln>
                <a:noFill/>
              </a:ln>
              <a:solidFill>
                <a:srgbClr val="FFFFFF"/>
              </a:solidFill>
              <a:effectLst/>
              <a:uLnTx/>
              <a:uFillTx/>
              <a:latin typeface="Arial Narrow"/>
              <a:ea typeface="+mn-ea"/>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122842819"/>
              </p:ext>
            </p:extLst>
          </p:nvPr>
        </p:nvGraphicFramePr>
        <p:xfrm>
          <a:off x="82062" y="1048378"/>
          <a:ext cx="8829925" cy="5163551"/>
        </p:xfrm>
        <a:graphic>
          <a:graphicData uri="http://schemas.openxmlformats.org/drawingml/2006/table">
            <a:tbl>
              <a:tblPr firstRow="1" bandRow="1">
                <a:tableStyleId>{616DA210-FB5B-4158-B5E0-FEB733F419BA}</a:tableStyleId>
              </a:tblPr>
              <a:tblGrid>
                <a:gridCol w="7105303"/>
                <a:gridCol w="862311"/>
                <a:gridCol w="862311"/>
              </a:tblGrid>
              <a:tr h="1417251">
                <a:tc>
                  <a:txBody>
                    <a:bodyPr/>
                    <a:lstStyle/>
                    <a:p>
                      <a:r>
                        <a:rPr lang="en-US" sz="1600" dirty="0" smtClean="0"/>
                        <a:t>Project Milestones</a:t>
                      </a:r>
                      <a:r>
                        <a:rPr lang="en-US" sz="1600" dirty="0" smtClean="0">
                          <a:solidFill>
                            <a:schemeClr val="accent6">
                              <a:lumMod val="75000"/>
                            </a:schemeClr>
                          </a:solidFill>
                        </a:rPr>
                        <a:t> </a:t>
                      </a:r>
                      <a:r>
                        <a:rPr lang="en-US" sz="1200" b="0" dirty="0" smtClean="0">
                          <a:solidFill>
                            <a:schemeClr val="accent6">
                              <a:lumMod val="75000"/>
                            </a:schemeClr>
                          </a:solidFill>
                        </a:rPr>
                        <a:t>(Add additional</a:t>
                      </a:r>
                      <a:r>
                        <a:rPr lang="en-US" sz="1200" b="0" baseline="0" dirty="0" smtClean="0">
                          <a:solidFill>
                            <a:schemeClr val="accent6">
                              <a:lumMod val="75000"/>
                            </a:schemeClr>
                          </a:solidFill>
                        </a:rPr>
                        <a:t> Rows for milestones if you have multiple milestones for a given quarter) If a project has multiple milestones for a given quarter (due to multiple tasks or otherwise), the stoplight determination for the project should reflect the POOREST performing milestone in that quarter.   E.g. – If a project has four Q1 milestones, 3 green and 1 red, the milestone status for the overall project should be red.  If more than one milestone is yellow or red, the Issue Category assigned to the project should represent the GREATEST issue affecting the project overall.</a:t>
                      </a:r>
                      <a:endParaRPr lang="en-US" sz="1200" b="0" dirty="0">
                        <a:solidFill>
                          <a:schemeClr val="accent6">
                            <a:lumMod val="75000"/>
                          </a:schemeClr>
                        </a:solidFill>
                      </a:endParaRPr>
                    </a:p>
                  </a:txBody>
                  <a:tcPr/>
                </a:tc>
                <a:tc>
                  <a:txBody>
                    <a:bodyPr/>
                    <a:lstStyle/>
                    <a:p>
                      <a:r>
                        <a:rPr lang="en-US" sz="1000" dirty="0" smtClean="0"/>
                        <a:t>Percent Complete</a:t>
                      </a:r>
                      <a:endParaRPr lang="en-US" sz="1000" dirty="0"/>
                    </a:p>
                  </a:txBody>
                  <a:tcPr/>
                </a:tc>
                <a:tc>
                  <a:txBody>
                    <a:bodyPr/>
                    <a:lstStyle/>
                    <a:p>
                      <a:r>
                        <a:rPr lang="en-US" sz="1000" dirty="0" smtClean="0"/>
                        <a:t>Date Complete</a:t>
                      </a:r>
                      <a:endParaRPr lang="en-US" sz="1000" dirty="0"/>
                    </a:p>
                  </a:txBody>
                  <a:tcPr/>
                </a:tc>
              </a:tr>
              <a:tr h="606023">
                <a:tc>
                  <a:txBody>
                    <a:bodyPr/>
                    <a:lstStyle/>
                    <a:p>
                      <a:r>
                        <a:rPr lang="en-US" sz="1400" b="0" i="1" dirty="0" smtClean="0">
                          <a:solidFill>
                            <a:schemeClr val="tx1"/>
                          </a:solidFill>
                          <a:effectLst/>
                        </a:rPr>
                        <a:t>GO/NO-GO Milestone:  </a:t>
                      </a:r>
                      <a:r>
                        <a:rPr lang="en-US" sz="1400" b="0" i="1" dirty="0" smtClean="0">
                          <a:solidFill>
                            <a:schemeClr val="accent6">
                              <a:lumMod val="75000"/>
                            </a:schemeClr>
                          </a:solidFill>
                          <a:effectLst/>
                        </a:rPr>
                        <a:t>List</a:t>
                      </a:r>
                      <a:r>
                        <a:rPr lang="en-US" sz="1400" b="0" i="1" baseline="0" dirty="0" smtClean="0">
                          <a:solidFill>
                            <a:schemeClr val="accent6">
                              <a:lumMod val="75000"/>
                            </a:schemeClr>
                          </a:solidFill>
                          <a:effectLst/>
                        </a:rPr>
                        <a:t> it separately at the top, with description, and Due Date</a:t>
                      </a:r>
                      <a:endParaRPr lang="en-US" sz="1400" b="0" i="1" dirty="0" smtClean="0">
                        <a:solidFill>
                          <a:schemeClr val="accent6">
                            <a:lumMod val="75000"/>
                          </a:schemeClr>
                        </a:solidFill>
                        <a:effectLst/>
                      </a:endParaRPr>
                    </a:p>
                  </a:txBody>
                  <a:tcPr>
                    <a:solidFill>
                      <a:schemeClr val="bg1">
                        <a:lumMod val="75000"/>
                        <a:alpha val="20000"/>
                      </a:schemeClr>
                    </a:solidFill>
                  </a:tcPr>
                </a:tc>
                <a:tc>
                  <a:txBody>
                    <a:bodyPr/>
                    <a:lstStyle/>
                    <a:p>
                      <a:endParaRPr lang="en-US" sz="1400" dirty="0"/>
                    </a:p>
                  </a:txBody>
                  <a:tcPr>
                    <a:solidFill>
                      <a:schemeClr val="bg1">
                        <a:lumMod val="75000"/>
                        <a:alpha val="20000"/>
                      </a:schemeClr>
                    </a:solidFill>
                  </a:tcPr>
                </a:tc>
                <a:tc>
                  <a:txBody>
                    <a:bodyPr/>
                    <a:lstStyle/>
                    <a:p>
                      <a:endParaRPr lang="en-US" sz="1400" dirty="0"/>
                    </a:p>
                  </a:txBody>
                  <a:tcPr>
                    <a:solidFill>
                      <a:schemeClr val="bg1">
                        <a:lumMod val="75000"/>
                        <a:alpha val="20000"/>
                      </a:schemeClr>
                    </a:solidFill>
                  </a:tcPr>
                </a:tc>
              </a:tr>
              <a:tr h="560896">
                <a:tc>
                  <a:txBody>
                    <a:bodyPr/>
                    <a:lstStyle/>
                    <a:p>
                      <a:r>
                        <a:rPr lang="en-US" sz="1400" i="1" dirty="0" smtClean="0">
                          <a:solidFill>
                            <a:schemeClr val="tx1"/>
                          </a:solidFill>
                          <a:effectLst/>
                        </a:rPr>
                        <a:t>FY18 </a:t>
                      </a:r>
                      <a:r>
                        <a:rPr lang="en-US" sz="1400" i="1" dirty="0" err="1" smtClean="0">
                          <a:solidFill>
                            <a:schemeClr val="tx1"/>
                          </a:solidFill>
                          <a:effectLst/>
                        </a:rPr>
                        <a:t>Qx</a:t>
                      </a:r>
                      <a:r>
                        <a:rPr lang="en-US" sz="1400" i="1" dirty="0" smtClean="0">
                          <a:solidFill>
                            <a:schemeClr val="tx1"/>
                          </a:solidFill>
                          <a:effectLst/>
                        </a:rPr>
                        <a:t>:</a:t>
                      </a:r>
                      <a:r>
                        <a:rPr lang="en-US" sz="1400" i="1" baseline="0" dirty="0" smtClean="0">
                          <a:solidFill>
                            <a:schemeClr val="tx1"/>
                          </a:solidFill>
                          <a:effectLst/>
                        </a:rPr>
                        <a:t>  Description (if necessary)</a:t>
                      </a:r>
                      <a:endParaRPr lang="en-US" sz="1400" i="1" dirty="0" smtClean="0">
                        <a:solidFill>
                          <a:schemeClr val="tx1"/>
                        </a:solidFill>
                        <a:effectLst/>
                      </a:endParaRPr>
                    </a:p>
                  </a:txBody>
                  <a:tcPr/>
                </a:tc>
                <a:tc>
                  <a:txBody>
                    <a:bodyPr/>
                    <a:lstStyle/>
                    <a:p>
                      <a:endParaRPr lang="en-US" sz="1400" dirty="0"/>
                    </a:p>
                  </a:txBody>
                  <a:tcPr/>
                </a:tc>
                <a:tc>
                  <a:txBody>
                    <a:bodyPr/>
                    <a:lstStyle/>
                    <a:p>
                      <a:endParaRPr lang="en-US" sz="1400" dirty="0"/>
                    </a:p>
                  </a:txBody>
                  <a:tcPr/>
                </a:tc>
              </a:tr>
              <a:tr h="761312">
                <a:tc>
                  <a:txBody>
                    <a:bodyPr/>
                    <a:lstStyle/>
                    <a:p>
                      <a:r>
                        <a:rPr lang="en-US" sz="1200" dirty="0" smtClean="0"/>
                        <a:t>FY19 </a:t>
                      </a:r>
                      <a:r>
                        <a:rPr lang="en-US" sz="1200" dirty="0" smtClean="0"/>
                        <a:t>Q1</a:t>
                      </a:r>
                      <a:r>
                        <a:rPr lang="en-US" sz="1200" baseline="0" dirty="0" smtClean="0"/>
                        <a:t> Project Milestone Description</a:t>
                      </a:r>
                      <a:r>
                        <a:rPr lang="en-US" sz="1200" baseline="0" dirty="0" smtClean="0">
                          <a:effectLst/>
                        </a:rPr>
                        <a:t>: </a:t>
                      </a:r>
                      <a:r>
                        <a:rPr lang="en-US" sz="1400" baseline="0" dirty="0" smtClean="0">
                          <a:solidFill>
                            <a:schemeClr val="accent6">
                              <a:lumMod val="75000"/>
                            </a:schemeClr>
                          </a:solidFill>
                          <a:effectLst/>
                        </a:rPr>
                        <a:t>If Milestones are modified from the original AOP, please indicate milestone </a:t>
                      </a:r>
                      <a:r>
                        <a:rPr lang="en-US" sz="1400" baseline="0" dirty="0" smtClean="0">
                          <a:solidFill>
                            <a:srgbClr val="FF0000"/>
                          </a:solidFill>
                          <a:effectLst/>
                        </a:rPr>
                        <a:t>modifications</a:t>
                      </a:r>
                      <a:r>
                        <a:rPr lang="en-US" sz="1400" baseline="0" dirty="0" smtClean="0">
                          <a:solidFill>
                            <a:schemeClr val="accent6">
                              <a:lumMod val="75000"/>
                            </a:schemeClr>
                          </a:solidFill>
                          <a:effectLst/>
                        </a:rPr>
                        <a:t> in </a:t>
                      </a:r>
                      <a:r>
                        <a:rPr lang="en-US" sz="1400" baseline="0" dirty="0" smtClean="0">
                          <a:solidFill>
                            <a:srgbClr val="FF0000"/>
                          </a:solidFill>
                          <a:effectLst/>
                        </a:rPr>
                        <a:t>RED text</a:t>
                      </a:r>
                      <a:r>
                        <a:rPr lang="en-US" sz="1400" baseline="0" dirty="0" smtClean="0">
                          <a:solidFill>
                            <a:schemeClr val="tx1"/>
                          </a:solidFill>
                          <a:effectLst/>
                        </a:rPr>
                        <a:t>.</a:t>
                      </a:r>
                      <a:endParaRPr lang="en-US" sz="1400" i="1" dirty="0" smtClean="0">
                        <a:solidFill>
                          <a:schemeClr val="tx1"/>
                        </a:solidFill>
                        <a:effectLst/>
                      </a:endParaRPr>
                    </a:p>
                  </a:txBody>
                  <a:tcPr/>
                </a:tc>
                <a:tc>
                  <a:txBody>
                    <a:bodyPr/>
                    <a:lstStyle/>
                    <a:p>
                      <a:endParaRPr lang="en-US" sz="1400" dirty="0"/>
                    </a:p>
                  </a:txBody>
                  <a:tcPr/>
                </a:tc>
                <a:tc>
                  <a:txBody>
                    <a:bodyPr/>
                    <a:lstStyle/>
                    <a:p>
                      <a:endParaRPr lang="en-US" sz="1400" dirty="0"/>
                    </a:p>
                  </a:txBody>
                  <a:tcPr/>
                </a:tc>
              </a:tr>
              <a:tr h="6060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FY19 </a:t>
                      </a:r>
                      <a:r>
                        <a:rPr lang="en-US" sz="1200" dirty="0" smtClean="0"/>
                        <a:t>Q2</a:t>
                      </a:r>
                      <a:r>
                        <a:rPr lang="en-US" sz="1200" baseline="0" dirty="0" smtClean="0"/>
                        <a:t> Project Milestone Description:  </a:t>
                      </a:r>
                      <a:endParaRPr lang="en-US" sz="1200" dirty="0" smtClean="0"/>
                    </a:p>
                  </a:txBody>
                  <a:tcPr>
                    <a:solidFill>
                      <a:schemeClr val="bg1">
                        <a:lumMod val="75000"/>
                        <a:alpha val="20000"/>
                      </a:schemeClr>
                    </a:solidFill>
                  </a:tcPr>
                </a:tc>
                <a:tc>
                  <a:txBody>
                    <a:bodyPr/>
                    <a:lstStyle/>
                    <a:p>
                      <a:endParaRPr lang="en-US" sz="1400" dirty="0"/>
                    </a:p>
                  </a:txBody>
                  <a:tcPr>
                    <a:solidFill>
                      <a:schemeClr val="bg1">
                        <a:lumMod val="75000"/>
                        <a:alpha val="20000"/>
                      </a:schemeClr>
                    </a:solidFill>
                  </a:tcPr>
                </a:tc>
                <a:tc>
                  <a:txBody>
                    <a:bodyPr/>
                    <a:lstStyle/>
                    <a:p>
                      <a:endParaRPr lang="en-US" sz="1400" dirty="0"/>
                    </a:p>
                  </a:txBody>
                  <a:tcPr>
                    <a:solidFill>
                      <a:schemeClr val="bg1">
                        <a:lumMod val="75000"/>
                        <a:alpha val="20000"/>
                      </a:schemeClr>
                    </a:solidFill>
                  </a:tcPr>
                </a:tc>
              </a:tr>
              <a:tr h="6060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FY19 </a:t>
                      </a:r>
                      <a:r>
                        <a:rPr lang="en-US" sz="1200" dirty="0" smtClean="0"/>
                        <a:t>Q3</a:t>
                      </a:r>
                      <a:r>
                        <a:rPr lang="en-US" sz="1200" baseline="0" dirty="0" smtClean="0"/>
                        <a:t> Project Milestone Description:</a:t>
                      </a:r>
                      <a:endParaRPr lang="en-US" sz="1200" b="1" dirty="0" smtClean="0"/>
                    </a:p>
                  </a:txBody>
                  <a:tcPr/>
                </a:tc>
                <a:tc>
                  <a:txBody>
                    <a:bodyPr/>
                    <a:lstStyle/>
                    <a:p>
                      <a:endParaRPr lang="en-US" sz="1400" dirty="0"/>
                    </a:p>
                  </a:txBody>
                  <a:tcPr/>
                </a:tc>
                <a:tc>
                  <a:txBody>
                    <a:bodyPr/>
                    <a:lstStyle/>
                    <a:p>
                      <a:endParaRPr lang="en-US" sz="1400" dirty="0"/>
                    </a:p>
                  </a:txBody>
                  <a:tcPr/>
                </a:tc>
              </a:tr>
              <a:tr h="6060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FY19 </a:t>
                      </a:r>
                      <a:r>
                        <a:rPr lang="en-US" sz="1200" dirty="0" smtClean="0"/>
                        <a:t>Q4</a:t>
                      </a:r>
                      <a:r>
                        <a:rPr lang="en-US" sz="1200" baseline="0" dirty="0" smtClean="0"/>
                        <a:t> Project Milestone Description:</a:t>
                      </a:r>
                      <a:endParaRPr lang="en-US" sz="1200" i="1" dirty="0" smtClean="0"/>
                    </a:p>
                  </a:txBody>
                  <a:tcPr>
                    <a:solidFill>
                      <a:schemeClr val="bg1">
                        <a:lumMod val="75000"/>
                        <a:alpha val="20000"/>
                      </a:schemeClr>
                    </a:solidFill>
                  </a:tcPr>
                </a:tc>
                <a:tc>
                  <a:txBody>
                    <a:bodyPr/>
                    <a:lstStyle/>
                    <a:p>
                      <a:endParaRPr lang="en-US" sz="1400" dirty="0"/>
                    </a:p>
                  </a:txBody>
                  <a:tcPr>
                    <a:solidFill>
                      <a:schemeClr val="bg1">
                        <a:lumMod val="75000"/>
                        <a:alpha val="20000"/>
                      </a:schemeClr>
                    </a:solidFill>
                  </a:tcPr>
                </a:tc>
                <a:tc>
                  <a:txBody>
                    <a:bodyPr/>
                    <a:lstStyle/>
                    <a:p>
                      <a:endParaRPr lang="en-US" sz="1400" dirty="0"/>
                    </a:p>
                  </a:txBody>
                  <a:tcPr>
                    <a:solidFill>
                      <a:schemeClr val="bg1">
                        <a:lumMod val="75000"/>
                        <a:alpha val="20000"/>
                      </a:schemeClr>
                    </a:solidFill>
                  </a:tcPr>
                </a:tc>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smtClean="0">
              <a:ln>
                <a:noFill/>
              </a:ln>
              <a:solidFill>
                <a:srgbClr val="FFFFFF"/>
              </a:solidFill>
              <a:effectLst/>
              <a:uLnTx/>
              <a:uFillTx/>
              <a:latin typeface="Arial Narrow"/>
              <a:ea typeface="+mn-ea"/>
              <a:cs typeface="Arial Narrow"/>
            </a:endParaRPr>
          </a:p>
        </p:txBody>
      </p:sp>
      <p:sp>
        <p:nvSpPr>
          <p:cNvPr id="7" name="Line Callout 1 6"/>
          <p:cNvSpPr/>
          <p:nvPr/>
        </p:nvSpPr>
        <p:spPr>
          <a:xfrm>
            <a:off x="5605116" y="4431526"/>
            <a:ext cx="3166280" cy="1980819"/>
          </a:xfrm>
          <a:prstGeom prst="borderCallout1">
            <a:avLst>
              <a:gd name="adj1" fmla="val 43554"/>
              <a:gd name="adj2" fmla="val -7664"/>
              <a:gd name="adj3" fmla="val -116882"/>
              <a:gd name="adj4" fmla="val -32539"/>
            </a:avLst>
          </a:prstGeom>
          <a:solidFill>
            <a:srgbClr val="CC99FF"/>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7030A0"/>
                </a:solidFill>
              </a:rPr>
              <a:t>Please indicate here what TYPE of milestone (SMART, Progress Measure)</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107950"/>
            <a:ext cx="5963693" cy="793750"/>
          </a:xfrm>
        </p:spPr>
        <p:txBody>
          <a:bodyPr/>
          <a:lstStyle/>
          <a:p>
            <a:r>
              <a:rPr lang="en-US" sz="1800" dirty="0"/>
              <a:t>Lab [Program] - [WBS # - </a:t>
            </a:r>
            <a:r>
              <a:rPr lang="en-US" sz="1800" dirty="0" smtClean="0"/>
              <a:t>Project Title]</a:t>
            </a:r>
            <a:r>
              <a:rPr lang="en-US" sz="2000" dirty="0" smtClean="0"/>
              <a:t/>
            </a:r>
            <a:br>
              <a:rPr lang="en-US" sz="2000" dirty="0" smtClean="0"/>
            </a:br>
            <a:r>
              <a:rPr lang="en-US" sz="2400" dirty="0" smtClean="0">
                <a:solidFill>
                  <a:schemeClr val="bg1"/>
                </a:solidFill>
              </a:rPr>
              <a:t>FY18 </a:t>
            </a:r>
            <a:r>
              <a:rPr lang="en-US" sz="2400" dirty="0">
                <a:solidFill>
                  <a:schemeClr val="bg1"/>
                </a:solidFill>
              </a:rPr>
              <a:t>Q[X] </a:t>
            </a:r>
            <a:r>
              <a:rPr lang="en-US" sz="2400" dirty="0" smtClean="0">
                <a:solidFill>
                  <a:schemeClr val="bg1"/>
                </a:solidFill>
              </a:rPr>
              <a:t>Accomplishments &amp; Outlook</a:t>
            </a:r>
            <a:endParaRPr lang="en-US" sz="2400" dirty="0"/>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smtClean="0">
              <a:ln>
                <a:noFill/>
              </a:ln>
              <a:solidFill>
                <a:srgbClr val="FFFFFF"/>
              </a:solidFill>
              <a:effectLst/>
              <a:uLnTx/>
              <a:uFillTx/>
              <a:latin typeface="Arial Narrow"/>
              <a:ea typeface="+mn-ea"/>
              <a:cs typeface="Arial Narrow"/>
            </a:endParaRPr>
          </a:p>
        </p:txBody>
      </p:sp>
      <p:graphicFrame>
        <p:nvGraphicFramePr>
          <p:cNvPr id="2" name="Table 1"/>
          <p:cNvGraphicFramePr>
            <a:graphicFrameLocks noGrp="1"/>
          </p:cNvGraphicFramePr>
          <p:nvPr>
            <p:extLst>
              <p:ext uri="{D42A27DB-BD31-4B8C-83A1-F6EECF244321}">
                <p14:modId xmlns:p14="http://schemas.microsoft.com/office/powerpoint/2010/main" val="2748699875"/>
              </p:ext>
            </p:extLst>
          </p:nvPr>
        </p:nvGraphicFramePr>
        <p:xfrm>
          <a:off x="82062" y="1164921"/>
          <a:ext cx="8932791" cy="5387333"/>
        </p:xfrm>
        <a:graphic>
          <a:graphicData uri="http://schemas.openxmlformats.org/drawingml/2006/table">
            <a:tbl>
              <a:tblPr firstRow="1" bandRow="1">
                <a:tableStyleId>{616DA210-FB5B-4158-B5E0-FEB733F419BA}</a:tableStyleId>
              </a:tblPr>
              <a:tblGrid>
                <a:gridCol w="8932791"/>
              </a:tblGrid>
              <a:tr h="2594122">
                <a:tc>
                  <a:txBody>
                    <a:bodyPr/>
                    <a:lstStyle/>
                    <a:p>
                      <a:r>
                        <a:rPr lang="en-US" sz="1400" dirty="0" smtClean="0"/>
                        <a:t>Work accomplished this</a:t>
                      </a:r>
                      <a:r>
                        <a:rPr lang="en-US" sz="1400" baseline="0" dirty="0" smtClean="0"/>
                        <a:t> quarter</a:t>
                      </a:r>
                      <a:r>
                        <a:rPr lang="en-US" sz="1400" dirty="0" smtClean="0"/>
                        <a:t>: </a:t>
                      </a:r>
                      <a:r>
                        <a:rPr lang="en-US" sz="1400" b="0" baseline="0" dirty="0" smtClean="0">
                          <a:solidFill>
                            <a:schemeClr val="accent6">
                              <a:lumMod val="75000"/>
                            </a:schemeClr>
                          </a:solidFill>
                        </a:rPr>
                        <a:t>Highlight major work accomplishments (please add another slide to the deck if you need extra space for this description)</a:t>
                      </a:r>
                    </a:p>
                    <a:p>
                      <a:endParaRPr lang="en-US" sz="1400" b="0" i="1" baseline="0" dirty="0" smtClean="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baseline="0" dirty="0" smtClean="0">
                          <a:solidFill>
                            <a:schemeClr val="accent3">
                              <a:lumMod val="40000"/>
                              <a:lumOff val="60000"/>
                            </a:schemeClr>
                          </a:solidFill>
                        </a:rPr>
                        <a:t>Public Outreach/Industry Engagement: </a:t>
                      </a:r>
                      <a:r>
                        <a:rPr lang="en-US" sz="1400" b="0" baseline="0" dirty="0" smtClean="0">
                          <a:solidFill>
                            <a:schemeClr val="accent6">
                              <a:lumMod val="75000"/>
                            </a:schemeClr>
                          </a:solidFill>
                        </a:rPr>
                        <a:t>(Publications, videos, presentations, photos, journal article submissions, webinars, industry round-tables, news coverage, updated web content)</a:t>
                      </a:r>
                    </a:p>
                    <a:p>
                      <a:r>
                        <a:rPr lang="en-US" sz="1400" b="1" i="0" dirty="0" smtClean="0">
                          <a:solidFill>
                            <a:schemeClr val="tx1"/>
                          </a:solidFill>
                        </a:rPr>
                        <a:t> </a:t>
                      </a:r>
                    </a:p>
                  </a:txBody>
                  <a:tcPr/>
                </a:tc>
              </a:tr>
              <a:tr h="2793211">
                <a:tc>
                  <a:txBody>
                    <a:bodyPr/>
                    <a:lstStyle/>
                    <a:p>
                      <a:r>
                        <a:rPr lang="en-US" sz="1400" b="1" dirty="0" smtClean="0"/>
                        <a:t>90</a:t>
                      </a:r>
                      <a:r>
                        <a:rPr lang="en-US" sz="1400" b="1" baseline="0" dirty="0" smtClean="0"/>
                        <a:t>-Day Outlook: </a:t>
                      </a:r>
                      <a:r>
                        <a:rPr lang="en-US" sz="1400" b="0" baseline="0" dirty="0" smtClean="0">
                          <a:solidFill>
                            <a:schemeClr val="accent6">
                              <a:lumMod val="75000"/>
                            </a:schemeClr>
                          </a:solidFill>
                        </a:rPr>
                        <a:t>Anticipated work for next quarter (please add another slide to the deck if you need extra space for this description)</a:t>
                      </a:r>
                    </a:p>
                    <a:p>
                      <a:endParaRPr lang="en-US" sz="1400" b="0" baseline="0" dirty="0" smtClean="0">
                        <a:solidFill>
                          <a:schemeClr val="accent6">
                            <a:lumMod val="75000"/>
                          </a:schemeClr>
                        </a:solidFill>
                      </a:endParaRPr>
                    </a:p>
                    <a:p>
                      <a:endParaRPr lang="en-US" sz="1400" b="0" baseline="0" dirty="0" smtClean="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baseline="0" dirty="0" smtClean="0">
                          <a:solidFill>
                            <a:schemeClr val="accent3">
                              <a:lumMod val="40000"/>
                              <a:lumOff val="60000"/>
                            </a:schemeClr>
                          </a:solidFill>
                        </a:rPr>
                        <a:t>Upcoming Public Outreach/Industry Engagement: </a:t>
                      </a:r>
                      <a:r>
                        <a:rPr lang="en-US" sz="1400" b="0" baseline="0" dirty="0" smtClean="0">
                          <a:solidFill>
                            <a:schemeClr val="accent6">
                              <a:lumMod val="75000"/>
                            </a:schemeClr>
                          </a:solidFill>
                        </a:rPr>
                        <a:t>(Publications, videos, presentations, photos, journal article submissions, webinars, industry round-tables, news coverage, updated web content, etc.)</a:t>
                      </a:r>
                    </a:p>
                    <a:p>
                      <a:endParaRPr lang="en-US" sz="1400" b="1" dirty="0" smtClean="0">
                        <a:solidFill>
                          <a:schemeClr val="accent6">
                            <a:lumMod val="75000"/>
                          </a:schemeClr>
                        </a:solidFill>
                      </a:endParaRPr>
                    </a:p>
                  </a:txBody>
                  <a:tcPr>
                    <a:solidFill>
                      <a:schemeClr val="bg1">
                        <a:lumMod val="75000"/>
                        <a:alpha val="20000"/>
                      </a:schemeClr>
                    </a:solidFill>
                  </a:tcPr>
                </a:tc>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smtClean="0">
              <a:ln>
                <a:noFill/>
              </a:ln>
              <a:solidFill>
                <a:srgbClr val="FFFFFF"/>
              </a:solidFill>
              <a:effectLst/>
              <a:uLnTx/>
              <a:uFillTx/>
              <a:latin typeface="Arial Narrow"/>
              <a:ea typeface="+mn-ea"/>
              <a:cs typeface="Arial Narrow"/>
            </a:endParaRPr>
          </a:p>
        </p:txBody>
      </p:sp>
    </p:spTree>
    <p:extLst>
      <p:ext uri="{BB962C8B-B14F-4D97-AF65-F5344CB8AC3E}">
        <p14:creationId xmlns:p14="http://schemas.microsoft.com/office/powerpoint/2010/main" val="4140563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43719" y="4189055"/>
            <a:ext cx="2947988" cy="2857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2400" y="1030310"/>
            <a:ext cx="8811490" cy="5430831"/>
          </a:xfrm>
          <a:prstGeom prst="rect">
            <a:avLst/>
          </a:prstGeom>
        </p:spPr>
        <p:txBody>
          <a:bodyPr wrap="square">
            <a:normAutofit lnSpcReduction="10000"/>
          </a:bodyPr>
          <a:lstStyle/>
          <a:p>
            <a:pPr lvl="0" algn="just" defTabSz="914400"/>
            <a:r>
              <a:rPr lang="en-US" sz="1300" b="1" dirty="0" smtClean="0">
                <a:solidFill>
                  <a:srgbClr val="50565C"/>
                </a:solidFill>
                <a:ea typeface="Times New Roman" pitchFamily="18" charset="0"/>
              </a:rPr>
              <a:t>The Technical Quarterly Progress Reports should be prepared keeping in mind that serve an important purpose:</a:t>
            </a:r>
            <a:endParaRPr lang="en-US" sz="1300" b="1" dirty="0" smtClean="0">
              <a:solidFill>
                <a:srgbClr val="50565C"/>
              </a:solidFill>
            </a:endParaRPr>
          </a:p>
          <a:p>
            <a:pPr lvl="0" algn="just" defTabSz="914400" eaLnBrk="0" hangingPunct="0"/>
            <a:r>
              <a:rPr lang="en-US" sz="1400" dirty="0" smtClean="0">
                <a:solidFill>
                  <a:srgbClr val="50565C"/>
                </a:solidFill>
                <a:ea typeface="Times New Roman" pitchFamily="18" charset="0"/>
              </a:rPr>
              <a:t>To provide the technical management team a concise record of the progress made during the reporting period and any problems encountered that would affect the accomplishment of goals established for the work, impact the project schedule, or may require redirection. These reports are intended to be stand-alone documents, with sufficient technical detail that one unfamiliar with the project can quickly understand the scope, context, and status of the work.  </a:t>
            </a:r>
            <a:endParaRPr lang="en-US" sz="1400" b="1" dirty="0" smtClean="0">
              <a:solidFill>
                <a:srgbClr val="50565C"/>
              </a:solidFill>
              <a:ea typeface="Times New Roman" pitchFamily="18" charset="0"/>
            </a:endParaRPr>
          </a:p>
          <a:p>
            <a:pPr lvl="0" algn="just" defTabSz="914400"/>
            <a:endParaRPr lang="en-US" sz="800" b="1" dirty="0" smtClean="0">
              <a:solidFill>
                <a:srgbClr val="50565C"/>
              </a:solidFill>
              <a:ea typeface="Times New Roman" pitchFamily="18" charset="0"/>
            </a:endParaRPr>
          </a:p>
          <a:p>
            <a:pPr lvl="0" algn="just" defTabSz="914400"/>
            <a:r>
              <a:rPr lang="en-US" sz="1400" b="1" dirty="0" smtClean="0">
                <a:solidFill>
                  <a:srgbClr val="50565C"/>
                </a:solidFill>
                <a:ea typeface="Times New Roman" pitchFamily="18" charset="0"/>
              </a:rPr>
              <a:t>Reporting</a:t>
            </a:r>
          </a:p>
          <a:p>
            <a:pPr lvl="0" algn="just" defTabSz="914400"/>
            <a:r>
              <a:rPr lang="en-US" sz="1400" dirty="0">
                <a:solidFill>
                  <a:srgbClr val="50565C"/>
                </a:solidFill>
                <a:ea typeface="Times New Roman" pitchFamily="18" charset="0"/>
              </a:rPr>
              <a:t>This template contains a </a:t>
            </a:r>
            <a:r>
              <a:rPr lang="en-US" sz="1400" dirty="0" smtClean="0">
                <a:solidFill>
                  <a:srgbClr val="50565C"/>
                </a:solidFill>
                <a:ea typeface="Times New Roman" pitchFamily="18" charset="0"/>
              </a:rPr>
              <a:t>Project Status Overview slide, a Project Modification Tracking slide (where necessary), </a:t>
            </a:r>
            <a:r>
              <a:rPr lang="en-US" sz="1400" dirty="0">
                <a:solidFill>
                  <a:srgbClr val="50565C"/>
                </a:solidFill>
                <a:ea typeface="Times New Roman" pitchFamily="18" charset="0"/>
              </a:rPr>
              <a:t>and 3 slides for each project status update. </a:t>
            </a:r>
            <a:r>
              <a:rPr lang="en-US" sz="1400" dirty="0" smtClean="0">
                <a:solidFill>
                  <a:srgbClr val="50565C"/>
                </a:solidFill>
                <a:ea typeface="Times New Roman" pitchFamily="18" charset="0"/>
              </a:rPr>
              <a:t>Slides </a:t>
            </a:r>
            <a:r>
              <a:rPr lang="en-US" sz="1400" dirty="0">
                <a:solidFill>
                  <a:srgbClr val="50565C"/>
                </a:solidFill>
                <a:ea typeface="Times New Roman" pitchFamily="18" charset="0"/>
              </a:rPr>
              <a:t>for all projects under a given </a:t>
            </a:r>
            <a:r>
              <a:rPr lang="en-US" sz="1400" u="sng" dirty="0" smtClean="0">
                <a:solidFill>
                  <a:srgbClr val="50565C"/>
                </a:solidFill>
                <a:ea typeface="Times New Roman" pitchFamily="18" charset="0"/>
              </a:rPr>
              <a:t>WBS Activity level</a:t>
            </a:r>
            <a:r>
              <a:rPr lang="en-US" sz="1400" dirty="0">
                <a:solidFill>
                  <a:srgbClr val="50565C"/>
                </a:solidFill>
                <a:ea typeface="Times New Roman" pitchFamily="18" charset="0"/>
              </a:rPr>
              <a:t> </a:t>
            </a:r>
            <a:r>
              <a:rPr lang="en-US" sz="1400" dirty="0" smtClean="0">
                <a:solidFill>
                  <a:srgbClr val="50565C"/>
                </a:solidFill>
                <a:ea typeface="Times New Roman" pitchFamily="18" charset="0"/>
              </a:rPr>
              <a:t>(e.g</a:t>
            </a:r>
            <a:r>
              <a:rPr lang="en-US" sz="1400" dirty="0">
                <a:solidFill>
                  <a:srgbClr val="50565C"/>
                </a:solidFill>
                <a:ea typeface="Times New Roman" pitchFamily="18" charset="0"/>
              </a:rPr>
              <a:t>. - 01.02.03.04.567  = 01(Office).02(Program).</a:t>
            </a:r>
            <a:r>
              <a:rPr lang="en-US" sz="1400" b="1" dirty="0">
                <a:solidFill>
                  <a:srgbClr val="50565C"/>
                </a:solidFill>
                <a:ea typeface="Times New Roman" pitchFamily="18" charset="0"/>
              </a:rPr>
              <a:t>03(Activity).</a:t>
            </a:r>
            <a:r>
              <a:rPr lang="en-US" sz="1400" dirty="0">
                <a:solidFill>
                  <a:srgbClr val="50565C"/>
                </a:solidFill>
                <a:ea typeface="Times New Roman" pitchFamily="18" charset="0"/>
              </a:rPr>
              <a:t>04(Sub-activity).567(Project)) should be saved </a:t>
            </a:r>
            <a:r>
              <a:rPr lang="en-US" sz="1400" dirty="0" smtClean="0">
                <a:solidFill>
                  <a:srgbClr val="50565C"/>
                </a:solidFill>
                <a:ea typeface="Times New Roman" pitchFamily="18" charset="0"/>
              </a:rPr>
              <a:t>together.  For example, all projects that begin with 01.02.03.xx.xxx would be submitted together as one PowerPoint deck)</a:t>
            </a:r>
            <a:endParaRPr lang="en-US" sz="1400" dirty="0">
              <a:solidFill>
                <a:srgbClr val="50565C"/>
              </a:solidFill>
              <a:ea typeface="Times New Roman" pitchFamily="18" charset="0"/>
            </a:endParaRPr>
          </a:p>
          <a:p>
            <a:pPr lvl="0" algn="just" defTabSz="914400"/>
            <a:endParaRPr lang="en-US" sz="1400" dirty="0" smtClean="0">
              <a:solidFill>
                <a:srgbClr val="000000"/>
              </a:solidFill>
              <a:ea typeface="Times New Roman" pitchFamily="18" charset="0"/>
            </a:endParaRPr>
          </a:p>
          <a:p>
            <a:pPr marL="342900" lvl="0" indent="-342900" algn="just" defTabSz="914400">
              <a:buAutoNum type="arabicPeriod"/>
            </a:pPr>
            <a:r>
              <a:rPr lang="en-US" sz="1400" b="1" dirty="0" smtClean="0">
                <a:solidFill>
                  <a:srgbClr val="50565C"/>
                </a:solidFill>
              </a:rPr>
              <a:t>File </a:t>
            </a:r>
            <a:r>
              <a:rPr lang="en-US" sz="1400" b="1" dirty="0">
                <a:solidFill>
                  <a:srgbClr val="50565C"/>
                </a:solidFill>
              </a:rPr>
              <a:t>Name: (</a:t>
            </a:r>
            <a:r>
              <a:rPr lang="en-US" sz="1400" u="sng" dirty="0">
                <a:solidFill>
                  <a:srgbClr val="FF0000"/>
                </a:solidFill>
              </a:rPr>
              <a:t>the first digit in the WBS is a Wind/Water identifier, you do NOT need to include this</a:t>
            </a:r>
            <a:r>
              <a:rPr lang="en-US" sz="1400" b="1" dirty="0">
                <a:solidFill>
                  <a:srgbClr val="50565C"/>
                </a:solidFill>
              </a:rPr>
              <a:t>)</a:t>
            </a:r>
          </a:p>
          <a:p>
            <a:pPr marL="342900" lvl="0" indent="-342900" algn="just" defTabSz="914400" eaLnBrk="0" hangingPunct="0"/>
            <a:r>
              <a:rPr lang="en-US" sz="1400" dirty="0" smtClean="0">
                <a:solidFill>
                  <a:srgbClr val="50565C"/>
                </a:solidFill>
              </a:rPr>
              <a:t>	</a:t>
            </a:r>
            <a:r>
              <a:rPr lang="en-US" sz="1400" dirty="0" err="1" smtClean="0">
                <a:solidFill>
                  <a:srgbClr val="50565C"/>
                </a:solidFill>
              </a:rPr>
              <a:t>Lab_Program_WBS_FY_Quarter.ppxt</a:t>
            </a:r>
            <a:endParaRPr lang="en-US" sz="1400" dirty="0" smtClean="0">
              <a:solidFill>
                <a:srgbClr val="50565C"/>
              </a:solidFill>
            </a:endParaRPr>
          </a:p>
          <a:p>
            <a:pPr marL="342900" lvl="0" indent="-342900" algn="just" defTabSz="914400" eaLnBrk="0" hangingPunct="0"/>
            <a:r>
              <a:rPr lang="en-US" sz="1400" b="1" dirty="0">
                <a:solidFill>
                  <a:srgbClr val="50565C"/>
                </a:solidFill>
              </a:rPr>
              <a:t>	</a:t>
            </a:r>
            <a:r>
              <a:rPr lang="en-US" sz="1400" dirty="0" smtClean="0"/>
              <a:t>Using the WBS Example Above: </a:t>
            </a:r>
            <a:r>
              <a:rPr lang="en-US" sz="1400" b="1" dirty="0" smtClean="0">
                <a:solidFill>
                  <a:srgbClr val="FF0000"/>
                </a:solidFill>
              </a:rPr>
              <a:t>NREL_Wind_2.3_FY19_Q1.pptx</a:t>
            </a:r>
            <a:endParaRPr lang="en-US" sz="1400" b="1" dirty="0">
              <a:solidFill>
                <a:srgbClr val="FF0000"/>
              </a:solidFill>
            </a:endParaRPr>
          </a:p>
          <a:p>
            <a:pPr marL="342900" lvl="0" indent="-342900" algn="just" defTabSz="914400" eaLnBrk="0" hangingPunct="0"/>
            <a:endParaRPr lang="en-US" sz="1400" dirty="0" smtClean="0">
              <a:solidFill>
                <a:srgbClr val="50565C"/>
              </a:solidFill>
            </a:endParaRPr>
          </a:p>
          <a:p>
            <a:pPr marL="342900" lvl="0" indent="-342900" algn="just" defTabSz="914400" eaLnBrk="0" hangingPunct="0">
              <a:buFont typeface="+mj-lt"/>
              <a:buAutoNum type="arabicPeriod" startAt="2"/>
            </a:pPr>
            <a:r>
              <a:rPr lang="en-US" sz="1400" b="1" u="sng" dirty="0" smtClean="0">
                <a:solidFill>
                  <a:srgbClr val="50565C"/>
                </a:solidFill>
                <a:ea typeface="Times New Roman" pitchFamily="18" charset="0"/>
              </a:rPr>
              <a:t>DUE DATE</a:t>
            </a:r>
            <a:r>
              <a:rPr lang="en-US" sz="1400" dirty="0" smtClean="0">
                <a:solidFill>
                  <a:srgbClr val="50565C"/>
                </a:solidFill>
                <a:ea typeface="Times New Roman" pitchFamily="18" charset="0"/>
              </a:rPr>
              <a:t>: Reports are due </a:t>
            </a:r>
            <a:r>
              <a:rPr lang="en-US" sz="1400" b="1" dirty="0" smtClean="0">
                <a:solidFill>
                  <a:srgbClr val="50565C"/>
                </a:solidFill>
                <a:ea typeface="Times New Roman" pitchFamily="18" charset="0"/>
              </a:rPr>
              <a:t>10 business days</a:t>
            </a:r>
            <a:r>
              <a:rPr lang="en-US" sz="1400" dirty="0" smtClean="0">
                <a:solidFill>
                  <a:srgbClr val="50565C"/>
                </a:solidFill>
                <a:ea typeface="Times New Roman" pitchFamily="18" charset="0"/>
              </a:rPr>
              <a:t> after the end of each FY quarter. (see dates on previous slide)</a:t>
            </a:r>
          </a:p>
          <a:p>
            <a:pPr lvl="0" algn="just" defTabSz="914400" eaLnBrk="0" hangingPunct="0"/>
            <a:endParaRPr lang="en-US" sz="1400" b="1" dirty="0">
              <a:solidFill>
                <a:srgbClr val="50565C"/>
              </a:solidFill>
              <a:ea typeface="Times New Roman" pitchFamily="18" charset="0"/>
            </a:endParaRPr>
          </a:p>
          <a:p>
            <a:pPr lvl="0" algn="just" defTabSz="914400" eaLnBrk="0" hangingPunct="0"/>
            <a:r>
              <a:rPr lang="en-US" sz="1300" b="1" dirty="0" smtClean="0">
                <a:solidFill>
                  <a:srgbClr val="50565C"/>
                </a:solidFill>
                <a:ea typeface="Times New Roman" pitchFamily="18" charset="0"/>
              </a:rPr>
              <a:t>Roles and Responsibilities:</a:t>
            </a:r>
          </a:p>
          <a:p>
            <a:pPr marL="342900" lvl="0" indent="-342900" algn="just" defTabSz="914400" eaLnBrk="0" hangingPunct="0">
              <a:buAutoNum type="arabicPeriod"/>
            </a:pPr>
            <a:r>
              <a:rPr lang="en-US" sz="1400" dirty="0" smtClean="0">
                <a:solidFill>
                  <a:srgbClr val="50565C"/>
                </a:solidFill>
                <a:ea typeface="Times New Roman" pitchFamily="18" charset="0"/>
              </a:rPr>
              <a:t>Each sub-deck should be completed by the PI conducting the work</a:t>
            </a:r>
          </a:p>
          <a:p>
            <a:pPr marL="342900" lvl="0" indent="-342900" algn="just" defTabSz="914400" eaLnBrk="0" hangingPunct="0">
              <a:buAutoNum type="arabicPeriod"/>
            </a:pPr>
            <a:r>
              <a:rPr lang="en-US" sz="1400" b="1" dirty="0">
                <a:solidFill>
                  <a:srgbClr val="50565C"/>
                </a:solidFill>
                <a:ea typeface="Times New Roman" pitchFamily="18" charset="0"/>
              </a:rPr>
              <a:t>Lab leads </a:t>
            </a:r>
            <a:r>
              <a:rPr lang="en-US" sz="1400" dirty="0">
                <a:solidFill>
                  <a:srgbClr val="50565C"/>
                </a:solidFill>
                <a:ea typeface="Times New Roman" pitchFamily="18" charset="0"/>
              </a:rPr>
              <a:t>should compile, QC, </a:t>
            </a:r>
            <a:r>
              <a:rPr lang="en-US" sz="1400" u="sng" dirty="0">
                <a:solidFill>
                  <a:srgbClr val="50565C"/>
                </a:solidFill>
                <a:ea typeface="Times New Roman" pitchFamily="18" charset="0"/>
              </a:rPr>
              <a:t>assign issue categories</a:t>
            </a:r>
            <a:r>
              <a:rPr lang="en-US" sz="1400" dirty="0">
                <a:solidFill>
                  <a:srgbClr val="50565C"/>
                </a:solidFill>
                <a:ea typeface="Times New Roman" pitchFamily="18" charset="0"/>
              </a:rPr>
              <a:t> to R/Y stoplights. </a:t>
            </a:r>
          </a:p>
          <a:p>
            <a:pPr marL="342900" lvl="0" indent="-342900" algn="just" defTabSz="914400" eaLnBrk="0" hangingPunct="0">
              <a:buAutoNum type="arabicPeriod"/>
            </a:pPr>
            <a:r>
              <a:rPr lang="en-US" sz="1400" dirty="0" smtClean="0">
                <a:solidFill>
                  <a:srgbClr val="50565C"/>
                </a:solidFill>
                <a:ea typeface="Times New Roman" pitchFamily="18" charset="0"/>
              </a:rPr>
              <a:t>All slide decks should be submitted to HQ via email to </a:t>
            </a:r>
            <a:r>
              <a:rPr lang="en-US" sz="1400" dirty="0" smtClean="0">
                <a:solidFill>
                  <a:srgbClr val="50565C"/>
                </a:solidFill>
                <a:ea typeface="Times New Roman" pitchFamily="18" charset="0"/>
                <a:hlinkClick r:id="rId3"/>
              </a:rPr>
              <a:t>raphael.tisch@ee.doe.gov</a:t>
            </a:r>
            <a:r>
              <a:rPr lang="en-US" sz="1400" dirty="0" smtClean="0">
                <a:solidFill>
                  <a:srgbClr val="50565C"/>
                </a:solidFill>
                <a:ea typeface="Times New Roman" pitchFamily="18" charset="0"/>
              </a:rPr>
              <a:t> no later than the dates listed in the NOTES below.</a:t>
            </a:r>
          </a:p>
        </p:txBody>
      </p:sp>
      <p:sp>
        <p:nvSpPr>
          <p:cNvPr id="4" name="Title 3"/>
          <p:cNvSpPr>
            <a:spLocks noGrp="1"/>
          </p:cNvSpPr>
          <p:nvPr>
            <p:ph type="title"/>
          </p:nvPr>
        </p:nvSpPr>
        <p:spPr>
          <a:xfrm>
            <a:off x="0" y="0"/>
            <a:ext cx="6130344" cy="905774"/>
          </a:xfrm>
        </p:spPr>
        <p:txBody>
          <a:bodyPr/>
          <a:lstStyle/>
          <a:p>
            <a:r>
              <a:rPr lang="en-US" sz="2000" b="1" dirty="0" smtClean="0"/>
              <a:t>Quarterly Reporting Template Preparation Overview </a:t>
            </a:r>
            <a:r>
              <a:rPr lang="en-US" sz="2000" b="1" dirty="0" smtClean="0">
                <a:solidFill>
                  <a:srgbClr val="FF0000"/>
                </a:solidFill>
              </a:rPr>
              <a:t>(</a:t>
            </a:r>
            <a:r>
              <a:rPr lang="en-US" sz="2000" b="1" dirty="0">
                <a:solidFill>
                  <a:srgbClr val="FF0000"/>
                </a:solidFill>
              </a:rPr>
              <a:t>delete slide when submitting final</a:t>
            </a:r>
            <a:r>
              <a:rPr lang="en-US" sz="2000" b="1" dirty="0" smtClean="0">
                <a:solidFill>
                  <a:srgbClr val="FF0000"/>
                </a:solidFill>
              </a:rPr>
              <a:t>)</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800" y="107950"/>
            <a:ext cx="5765800" cy="793750"/>
          </a:xfrm>
        </p:spPr>
        <p:txBody>
          <a:bodyPr>
            <a:noAutofit/>
          </a:bodyPr>
          <a:lstStyle/>
          <a:p>
            <a:r>
              <a:rPr lang="en-US" sz="2000" b="1" dirty="0" smtClean="0"/>
              <a:t>Quarterly Reporting Template Preparation Overview </a:t>
            </a:r>
            <a:r>
              <a:rPr lang="en-US" sz="2000" b="1" dirty="0">
                <a:solidFill>
                  <a:srgbClr val="FF0000"/>
                </a:solidFill>
              </a:rPr>
              <a:t>(delete slide when submitting final)</a:t>
            </a:r>
            <a:endParaRPr lang="en-US" sz="2000" b="1" dirty="0"/>
          </a:p>
        </p:txBody>
      </p:sp>
      <p:sp>
        <p:nvSpPr>
          <p:cNvPr id="15" name="Rectangle 14"/>
          <p:cNvSpPr/>
          <p:nvPr/>
        </p:nvSpPr>
        <p:spPr>
          <a:xfrm>
            <a:off x="152400" y="1097280"/>
            <a:ext cx="8811490" cy="4370427"/>
          </a:xfrm>
          <a:prstGeom prst="rect">
            <a:avLst/>
          </a:prstGeom>
        </p:spPr>
        <p:txBody>
          <a:bodyPr wrap="square">
            <a:spAutoFit/>
          </a:bodyPr>
          <a:lstStyle/>
          <a:p>
            <a:pPr marL="342900" indent="-342900" algn="just" defTabSz="914400" eaLnBrk="0" hangingPunct="0"/>
            <a:r>
              <a:rPr lang="en-US" sz="1400" b="1" u="sng" dirty="0">
                <a:solidFill>
                  <a:schemeClr val="accent6">
                    <a:lumMod val="75000"/>
                  </a:schemeClr>
                </a:solidFill>
              </a:rPr>
              <a:t>Stop Light </a:t>
            </a:r>
            <a:r>
              <a:rPr lang="en-US" sz="1400" b="1" dirty="0">
                <a:solidFill>
                  <a:srgbClr val="50565C"/>
                </a:solidFill>
              </a:rPr>
              <a:t>color </a:t>
            </a:r>
            <a:r>
              <a:rPr lang="en-US" sz="1400" b="1" dirty="0" smtClean="0">
                <a:solidFill>
                  <a:srgbClr val="50565C"/>
                </a:solidFill>
              </a:rPr>
              <a:t>codes:</a:t>
            </a:r>
          </a:p>
          <a:p>
            <a:pPr marL="342900" indent="-342900" algn="just" defTabSz="914400" eaLnBrk="0" hangingPunct="0">
              <a:buFont typeface="Arial" pitchFamily="34" charset="0"/>
              <a:buChar char="•"/>
            </a:pPr>
            <a:r>
              <a:rPr lang="en-US" sz="1400" dirty="0">
                <a:solidFill>
                  <a:srgbClr val="50565C"/>
                </a:solidFill>
              </a:rPr>
              <a:t>F</a:t>
            </a:r>
            <a:r>
              <a:rPr lang="en-US" sz="1400" dirty="0" smtClean="0">
                <a:solidFill>
                  <a:srgbClr val="50565C"/>
                </a:solidFill>
              </a:rPr>
              <a:t>or </a:t>
            </a:r>
            <a:r>
              <a:rPr lang="en-US" sz="1400" dirty="0">
                <a:solidFill>
                  <a:srgbClr val="50565C"/>
                </a:solidFill>
              </a:rPr>
              <a:t>the relevant </a:t>
            </a:r>
            <a:r>
              <a:rPr lang="en-US" sz="1400" dirty="0" smtClean="0">
                <a:solidFill>
                  <a:srgbClr val="50565C"/>
                </a:solidFill>
              </a:rPr>
              <a:t>sections, stoplight assessments should </a:t>
            </a:r>
            <a:r>
              <a:rPr lang="en-US" sz="1400" dirty="0">
                <a:solidFill>
                  <a:srgbClr val="50565C"/>
                </a:solidFill>
              </a:rPr>
              <a:t>be determined by the </a:t>
            </a:r>
            <a:r>
              <a:rPr lang="en-US" sz="1400" dirty="0" smtClean="0">
                <a:solidFill>
                  <a:srgbClr val="50565C"/>
                </a:solidFill>
              </a:rPr>
              <a:t>PI (with assistance from the financial team, if necessary). </a:t>
            </a:r>
          </a:p>
          <a:p>
            <a:pPr algn="just" defTabSz="914400" eaLnBrk="0" hangingPunct="0"/>
            <a:r>
              <a:rPr lang="en-US" sz="1400" dirty="0" smtClean="0">
                <a:solidFill>
                  <a:srgbClr val="50565C"/>
                </a:solidFill>
              </a:rPr>
              <a:t>	</a:t>
            </a:r>
          </a:p>
          <a:p>
            <a:pPr algn="just" defTabSz="914400" eaLnBrk="0" hangingPunct="0"/>
            <a:r>
              <a:rPr lang="en-US" sz="1400" dirty="0">
                <a:solidFill>
                  <a:srgbClr val="50565C"/>
                </a:solidFill>
              </a:rPr>
              <a:t>	</a:t>
            </a:r>
            <a:r>
              <a:rPr lang="en-US" sz="1400" u="sng" dirty="0" smtClean="0">
                <a:solidFill>
                  <a:srgbClr val="50565C"/>
                </a:solidFill>
              </a:rPr>
              <a:t>Financial Status</a:t>
            </a:r>
          </a:p>
          <a:p>
            <a:pPr marL="1200150" lvl="2" indent="-285750" algn="just" defTabSz="914400" eaLnBrk="0" hangingPunct="0">
              <a:buFont typeface="Arial" pitchFamily="34" charset="0"/>
              <a:buChar char="•"/>
            </a:pPr>
            <a:r>
              <a:rPr lang="en-US" sz="1400" dirty="0" smtClean="0">
                <a:solidFill>
                  <a:srgbClr val="00B050"/>
                </a:solidFill>
              </a:rPr>
              <a:t>Green</a:t>
            </a:r>
            <a:r>
              <a:rPr lang="en-US" sz="1400" dirty="0" smtClean="0">
                <a:solidFill>
                  <a:srgbClr val="50565C"/>
                </a:solidFill>
              </a:rPr>
              <a:t> = </a:t>
            </a:r>
            <a:r>
              <a:rPr lang="en-US" sz="1400" dirty="0">
                <a:solidFill>
                  <a:srgbClr val="50565C"/>
                </a:solidFill>
              </a:rPr>
              <a:t>C</a:t>
            </a:r>
            <a:r>
              <a:rPr lang="en-US" sz="1400" dirty="0" smtClean="0">
                <a:solidFill>
                  <a:srgbClr val="50565C"/>
                </a:solidFill>
              </a:rPr>
              <a:t>umulative spend plan variance is between 15.5% and -15.5%</a:t>
            </a:r>
          </a:p>
          <a:p>
            <a:pPr marL="1200150" lvl="2" indent="-285750" algn="just" defTabSz="914400" eaLnBrk="0" hangingPunct="0">
              <a:buFont typeface="Arial" pitchFamily="34" charset="0"/>
              <a:buChar char="•"/>
            </a:pPr>
            <a:r>
              <a:rPr lang="en-US" sz="1400" dirty="0">
                <a:solidFill>
                  <a:schemeClr val="accent2">
                    <a:lumMod val="75000"/>
                  </a:schemeClr>
                </a:solidFill>
              </a:rPr>
              <a:t>Yellow</a:t>
            </a:r>
            <a:r>
              <a:rPr lang="en-US" sz="1400" dirty="0">
                <a:solidFill>
                  <a:srgbClr val="50565C"/>
                </a:solidFill>
              </a:rPr>
              <a:t> = C</a:t>
            </a:r>
            <a:r>
              <a:rPr lang="en-US" sz="1400" dirty="0" smtClean="0">
                <a:solidFill>
                  <a:srgbClr val="50565C"/>
                </a:solidFill>
              </a:rPr>
              <a:t>umulative </a:t>
            </a:r>
            <a:r>
              <a:rPr lang="en-US" sz="1400" dirty="0">
                <a:solidFill>
                  <a:srgbClr val="50565C"/>
                </a:solidFill>
              </a:rPr>
              <a:t>spend plan variance </a:t>
            </a:r>
            <a:r>
              <a:rPr lang="en-US" sz="1400" dirty="0" smtClean="0">
                <a:solidFill>
                  <a:srgbClr val="50565C"/>
                </a:solidFill>
              </a:rPr>
              <a:t>between +15.5% and +35.5% </a:t>
            </a:r>
            <a:r>
              <a:rPr lang="en-US" sz="1400" dirty="0">
                <a:solidFill>
                  <a:srgbClr val="50565C"/>
                </a:solidFill>
              </a:rPr>
              <a:t>(overspend)</a:t>
            </a:r>
          </a:p>
          <a:p>
            <a:pPr marL="1200150" lvl="2" indent="-285750" algn="just" defTabSz="914400" eaLnBrk="0" hangingPunct="0">
              <a:buFont typeface="Arial" pitchFamily="34" charset="0"/>
              <a:buChar char="•"/>
            </a:pPr>
            <a:r>
              <a:rPr lang="en-US" sz="1400" dirty="0" smtClean="0">
                <a:solidFill>
                  <a:schemeClr val="accent2">
                    <a:lumMod val="75000"/>
                  </a:schemeClr>
                </a:solidFill>
              </a:rPr>
              <a:t>Yellow</a:t>
            </a:r>
            <a:r>
              <a:rPr lang="en-US" sz="1400" dirty="0" smtClean="0">
                <a:solidFill>
                  <a:srgbClr val="50565C"/>
                </a:solidFill>
              </a:rPr>
              <a:t> = Cumulative spend plan variance is between -15.5% and -35.5%</a:t>
            </a:r>
          </a:p>
          <a:p>
            <a:pPr marL="1200150" lvl="2" indent="-285750" algn="just" defTabSz="914400" eaLnBrk="0" hangingPunct="0">
              <a:buFont typeface="Arial" pitchFamily="34" charset="0"/>
              <a:buChar char="•"/>
            </a:pPr>
            <a:r>
              <a:rPr lang="en-US" sz="1400" dirty="0" smtClean="0">
                <a:solidFill>
                  <a:srgbClr val="FF0000"/>
                </a:solidFill>
              </a:rPr>
              <a:t>Red</a:t>
            </a:r>
            <a:r>
              <a:rPr lang="en-US" sz="1400" dirty="0" smtClean="0">
                <a:solidFill>
                  <a:srgbClr val="50565C"/>
                </a:solidFill>
              </a:rPr>
              <a:t> = </a:t>
            </a:r>
            <a:r>
              <a:rPr lang="en-US" sz="1400" dirty="0">
                <a:solidFill>
                  <a:srgbClr val="50565C"/>
                </a:solidFill>
              </a:rPr>
              <a:t>C</a:t>
            </a:r>
            <a:r>
              <a:rPr lang="en-US" sz="1400" dirty="0" smtClean="0">
                <a:solidFill>
                  <a:srgbClr val="50565C"/>
                </a:solidFill>
              </a:rPr>
              <a:t>umulative spend plan </a:t>
            </a:r>
            <a:r>
              <a:rPr lang="en-US" sz="1400" dirty="0"/>
              <a:t>variance is </a:t>
            </a:r>
            <a:r>
              <a:rPr lang="en-US" sz="1400" dirty="0" smtClean="0"/>
              <a:t>&lt;-35.5%  or &gt;+35.5% (overspend)</a:t>
            </a:r>
            <a:endParaRPr lang="en-US" sz="1400" dirty="0" smtClean="0">
              <a:solidFill>
                <a:srgbClr val="50565C"/>
              </a:solidFill>
            </a:endParaRPr>
          </a:p>
          <a:p>
            <a:pPr algn="just" defTabSz="914400" eaLnBrk="0" hangingPunct="0"/>
            <a:r>
              <a:rPr lang="en-US" sz="1400" dirty="0">
                <a:solidFill>
                  <a:srgbClr val="50565C"/>
                </a:solidFill>
              </a:rPr>
              <a:t>	</a:t>
            </a:r>
            <a:endParaRPr lang="en-US" sz="1400" dirty="0" smtClean="0">
              <a:solidFill>
                <a:srgbClr val="50565C"/>
              </a:solidFill>
            </a:endParaRPr>
          </a:p>
          <a:p>
            <a:pPr algn="just" defTabSz="914400" eaLnBrk="0" hangingPunct="0"/>
            <a:r>
              <a:rPr lang="en-US" sz="1400" dirty="0">
                <a:solidFill>
                  <a:srgbClr val="50565C"/>
                </a:solidFill>
              </a:rPr>
              <a:t>	</a:t>
            </a:r>
            <a:r>
              <a:rPr lang="en-US" sz="1400" u="sng" dirty="0" smtClean="0">
                <a:solidFill>
                  <a:srgbClr val="50565C"/>
                </a:solidFill>
              </a:rPr>
              <a:t>Schedule/Milestones</a:t>
            </a:r>
          </a:p>
          <a:p>
            <a:pPr marL="1200150" lvl="2" indent="-285750" algn="just" defTabSz="914400" eaLnBrk="0" hangingPunct="0">
              <a:buFont typeface="Arial" pitchFamily="34" charset="0"/>
              <a:buChar char="•"/>
            </a:pPr>
            <a:r>
              <a:rPr lang="en-US" sz="1400" dirty="0">
                <a:solidFill>
                  <a:srgbClr val="00B050"/>
                </a:solidFill>
              </a:rPr>
              <a:t>Green</a:t>
            </a:r>
            <a:r>
              <a:rPr lang="en-US" sz="1400" dirty="0">
                <a:solidFill>
                  <a:srgbClr val="50565C"/>
                </a:solidFill>
              </a:rPr>
              <a:t> = </a:t>
            </a:r>
            <a:r>
              <a:rPr lang="en-US" sz="1400" dirty="0" smtClean="0">
                <a:solidFill>
                  <a:srgbClr val="50565C"/>
                </a:solidFill>
              </a:rPr>
              <a:t>Milestone(s) is/are met on time, as noted in the AOP, or other official documentation.</a:t>
            </a:r>
            <a:endParaRPr lang="en-US" sz="1400" dirty="0">
              <a:solidFill>
                <a:srgbClr val="50565C"/>
              </a:solidFill>
            </a:endParaRPr>
          </a:p>
          <a:p>
            <a:pPr marL="1200150" lvl="2" indent="-285750" algn="just" defTabSz="914400" eaLnBrk="0" hangingPunct="0">
              <a:buFont typeface="Arial" pitchFamily="34" charset="0"/>
              <a:buChar char="•"/>
            </a:pPr>
            <a:r>
              <a:rPr lang="en-US" sz="1400" dirty="0">
                <a:solidFill>
                  <a:schemeClr val="accent2">
                    <a:lumMod val="75000"/>
                  </a:schemeClr>
                </a:solidFill>
              </a:rPr>
              <a:t>Yellow</a:t>
            </a:r>
            <a:r>
              <a:rPr lang="en-US" sz="1400" dirty="0">
                <a:solidFill>
                  <a:srgbClr val="50565C"/>
                </a:solidFill>
              </a:rPr>
              <a:t> = </a:t>
            </a:r>
            <a:r>
              <a:rPr lang="en-US" sz="1400" dirty="0" smtClean="0">
                <a:solidFill>
                  <a:srgbClr val="50565C"/>
                </a:solidFill>
              </a:rPr>
              <a:t>Milestone(s) deadline delayed by 1 quarter</a:t>
            </a:r>
          </a:p>
          <a:p>
            <a:pPr marL="1200150" lvl="2" indent="-285750" algn="just" defTabSz="914400" eaLnBrk="0" hangingPunct="0">
              <a:buFont typeface="Arial" pitchFamily="34" charset="0"/>
              <a:buChar char="•"/>
            </a:pPr>
            <a:r>
              <a:rPr lang="en-US" sz="1400" dirty="0" smtClean="0">
                <a:solidFill>
                  <a:srgbClr val="FF0000"/>
                </a:solidFill>
              </a:rPr>
              <a:t>Red</a:t>
            </a:r>
            <a:r>
              <a:rPr lang="en-US" sz="1400" dirty="0" smtClean="0">
                <a:solidFill>
                  <a:srgbClr val="50565C"/>
                </a:solidFill>
              </a:rPr>
              <a:t> </a:t>
            </a:r>
            <a:r>
              <a:rPr lang="en-US" sz="1400" dirty="0">
                <a:solidFill>
                  <a:srgbClr val="50565C"/>
                </a:solidFill>
              </a:rPr>
              <a:t>= </a:t>
            </a:r>
            <a:r>
              <a:rPr lang="en-US" sz="1400" dirty="0" smtClean="0">
                <a:solidFill>
                  <a:srgbClr val="50565C"/>
                </a:solidFill>
              </a:rPr>
              <a:t>Milestone(s) is/will be delayed by two or more quarters</a:t>
            </a:r>
          </a:p>
          <a:p>
            <a:pPr algn="just" defTabSz="914400" eaLnBrk="0" hangingPunct="0"/>
            <a:endParaRPr lang="en-US" sz="1300" b="1" dirty="0" smtClean="0">
              <a:solidFill>
                <a:srgbClr val="50565C"/>
              </a:solidFill>
            </a:endParaRPr>
          </a:p>
          <a:p>
            <a:pPr marL="342900" lvl="0" indent="-342900" algn="just" defTabSz="914400" eaLnBrk="0" hangingPunct="0"/>
            <a:r>
              <a:rPr lang="en-US" sz="1300" b="1" dirty="0" smtClean="0">
                <a:solidFill>
                  <a:srgbClr val="50565C"/>
                </a:solidFill>
              </a:rPr>
              <a:t>Project </a:t>
            </a:r>
            <a:r>
              <a:rPr lang="en-US" sz="1300" b="1" dirty="0">
                <a:solidFill>
                  <a:srgbClr val="50565C"/>
                </a:solidFill>
              </a:rPr>
              <a:t>Reviews</a:t>
            </a:r>
            <a:r>
              <a:rPr lang="en-US" sz="1300" dirty="0">
                <a:solidFill>
                  <a:srgbClr val="50565C"/>
                </a:solidFill>
              </a:rPr>
              <a:t>:</a:t>
            </a:r>
          </a:p>
          <a:p>
            <a:pPr marL="342900" lvl="0" indent="-342900" algn="just" defTabSz="914400" eaLnBrk="0" hangingPunct="0"/>
            <a:r>
              <a:rPr lang="en-US" sz="1400" dirty="0">
                <a:solidFill>
                  <a:srgbClr val="50565C"/>
                </a:solidFill>
              </a:rPr>
              <a:t>	</a:t>
            </a:r>
            <a:r>
              <a:rPr lang="en-US" sz="1400" dirty="0" smtClean="0">
                <a:solidFill>
                  <a:srgbClr val="50565C"/>
                </a:solidFill>
              </a:rPr>
              <a:t>Each quarter a lab submits quarterly reports, HQ Technical Leads and Monitors are required to review and provide feedback to the labs on quarterly progress for those projects that are behind schedule.  In addition, ALL submissions undergo a thorough review by the Quarterly Report Process Lead to ensure quality and sufficiency of details provided. </a:t>
            </a:r>
          </a:p>
        </p:txBody>
      </p:sp>
    </p:spTree>
    <p:extLst>
      <p:ext uri="{BB962C8B-B14F-4D97-AF65-F5344CB8AC3E}">
        <p14:creationId xmlns:p14="http://schemas.microsoft.com/office/powerpoint/2010/main" val="2517505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b="1" dirty="0" smtClean="0"/>
              <a:t>Issue Categorization </a:t>
            </a:r>
            <a:r>
              <a:rPr lang="en-US" sz="2400" b="1" dirty="0">
                <a:solidFill>
                  <a:srgbClr val="FF0000"/>
                </a:solidFill>
              </a:rPr>
              <a:t>(delete slide when submitting final)</a:t>
            </a:r>
            <a:endParaRPr lang="en-US" sz="2400" b="1" dirty="0"/>
          </a:p>
        </p:txBody>
      </p:sp>
      <p:sp>
        <p:nvSpPr>
          <p:cNvPr id="15" name="Rectangle 14"/>
          <p:cNvSpPr/>
          <p:nvPr/>
        </p:nvSpPr>
        <p:spPr>
          <a:xfrm>
            <a:off x="0" y="1097280"/>
            <a:ext cx="9144000" cy="1169551"/>
          </a:xfrm>
          <a:prstGeom prst="rect">
            <a:avLst/>
          </a:prstGeom>
        </p:spPr>
        <p:txBody>
          <a:bodyPr wrap="square">
            <a:spAutoFit/>
          </a:bodyPr>
          <a:lstStyle/>
          <a:p>
            <a:pPr marL="342900" indent="-342900" defTabSz="914400" eaLnBrk="0" hangingPunct="0">
              <a:buFont typeface="Arial" panose="020B0604020202020204" pitchFamily="34" charset="0"/>
              <a:buChar char="•"/>
            </a:pPr>
            <a:r>
              <a:rPr lang="en-US" sz="1400" b="1" dirty="0" smtClean="0">
                <a:solidFill>
                  <a:srgbClr val="FF0000"/>
                </a:solidFill>
              </a:rPr>
              <a:t>Leads for the Wind and Water Programs at the National Labs are responsible for assigning issue categories </a:t>
            </a:r>
            <a:r>
              <a:rPr lang="en-US" sz="1400" dirty="0" smtClean="0">
                <a:solidFill>
                  <a:schemeClr val="tx2"/>
                </a:solidFill>
              </a:rPr>
              <a:t>to all projects with Red or Yellow Milestones or Financials. </a:t>
            </a:r>
            <a:r>
              <a:rPr lang="en-US" sz="1400" dirty="0" smtClean="0">
                <a:solidFill>
                  <a:schemeClr val="tx1">
                    <a:lumMod val="50000"/>
                  </a:schemeClr>
                </a:solidFill>
              </a:rPr>
              <a:t> </a:t>
            </a:r>
            <a:r>
              <a:rPr lang="en-US" sz="1400" b="1" dirty="0">
                <a:solidFill>
                  <a:schemeClr val="tx1">
                    <a:lumMod val="50000"/>
                  </a:schemeClr>
                </a:solidFill>
              </a:rPr>
              <a:t>Issue Category Assignments </a:t>
            </a:r>
            <a:r>
              <a:rPr lang="en-US" sz="1400" b="1" dirty="0" smtClean="0">
                <a:solidFill>
                  <a:schemeClr val="tx1">
                    <a:lumMod val="50000"/>
                  </a:schemeClr>
                </a:solidFill>
              </a:rPr>
              <a:t>should NOT be made by the project PI. </a:t>
            </a:r>
            <a:r>
              <a:rPr lang="en-US" sz="1400" b="1" dirty="0" smtClean="0">
                <a:solidFill>
                  <a:schemeClr val="accent6">
                    <a:lumMod val="75000"/>
                  </a:schemeClr>
                </a:solidFill>
              </a:rPr>
              <a:t> </a:t>
            </a:r>
            <a:endParaRPr lang="en-US" sz="1400" b="1" dirty="0">
              <a:solidFill>
                <a:schemeClr val="accent6">
                  <a:lumMod val="75000"/>
                </a:schemeClr>
              </a:solidFill>
            </a:endParaRPr>
          </a:p>
          <a:p>
            <a:pPr marL="342900" indent="-342900" defTabSz="914400" eaLnBrk="0" hangingPunct="0">
              <a:buFont typeface="Arial" panose="020B0604020202020204" pitchFamily="34" charset="0"/>
              <a:buChar char="•"/>
            </a:pPr>
            <a:r>
              <a:rPr lang="en-US" sz="1400" b="1" u="sng" dirty="0" smtClean="0">
                <a:solidFill>
                  <a:schemeClr val="tx2"/>
                </a:solidFill>
              </a:rPr>
              <a:t>Issue categories should be noted on the STATUS OVERVIEW SLIDE</a:t>
            </a:r>
            <a:r>
              <a:rPr lang="en-US" sz="1400" dirty="0" smtClean="0">
                <a:solidFill>
                  <a:schemeClr val="tx2"/>
                </a:solidFill>
              </a:rPr>
              <a:t>, </a:t>
            </a:r>
            <a:r>
              <a:rPr lang="en-US" sz="1400" dirty="0">
                <a:solidFill>
                  <a:schemeClr val="tx2"/>
                </a:solidFill>
              </a:rPr>
              <a:t>See Template Slide </a:t>
            </a:r>
            <a:r>
              <a:rPr lang="en-US" sz="1400" dirty="0" smtClean="0">
                <a:solidFill>
                  <a:schemeClr val="tx2"/>
                </a:solidFill>
              </a:rPr>
              <a:t>6 </a:t>
            </a:r>
            <a:r>
              <a:rPr lang="en-US" sz="1400" dirty="0">
                <a:solidFill>
                  <a:schemeClr val="tx2"/>
                </a:solidFill>
              </a:rPr>
              <a:t>(overview)</a:t>
            </a:r>
          </a:p>
          <a:p>
            <a:pPr marL="342900" indent="-342900" defTabSz="914400" eaLnBrk="0" hangingPunct="0"/>
            <a:endParaRPr lang="en-US" sz="1400" b="1" dirty="0" smtClean="0">
              <a:solidFill>
                <a:srgbClr val="CC99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97828758"/>
              </p:ext>
            </p:extLst>
          </p:nvPr>
        </p:nvGraphicFramePr>
        <p:xfrm>
          <a:off x="152400" y="2116661"/>
          <a:ext cx="8811490" cy="4311435"/>
        </p:xfrm>
        <a:graphic>
          <a:graphicData uri="http://schemas.openxmlformats.org/drawingml/2006/table">
            <a:tbl>
              <a:tblPr>
                <a:tableStyleId>{0505E3EF-67EA-436B-97B2-0124C06EBD24}</a:tableStyleId>
              </a:tblPr>
              <a:tblGrid>
                <a:gridCol w="2249606"/>
                <a:gridCol w="6561884"/>
              </a:tblGrid>
              <a:tr h="275537">
                <a:tc>
                  <a:txBody>
                    <a:bodyPr/>
                    <a:lstStyle/>
                    <a:p>
                      <a:pPr marL="0" algn="l" defTabSz="457200" rtl="0" eaLnBrk="1" fontAlgn="ctr" latinLnBrk="0" hangingPunct="1"/>
                      <a:r>
                        <a:rPr lang="en-US" sz="1400" b="1" u="none" strike="noStrike" kern="1200" dirty="0">
                          <a:effectLst/>
                        </a:rPr>
                        <a:t>Issue Category</a:t>
                      </a:r>
                      <a:endParaRPr lang="en-US" sz="1400" b="1" u="none" strike="noStrike" kern="1200" dirty="0">
                        <a:solidFill>
                          <a:schemeClr val="dk1"/>
                        </a:solidFill>
                        <a:effectLst/>
                        <a:latin typeface="+mn-lt"/>
                        <a:ea typeface="+mn-ea"/>
                        <a:cs typeface="+mn-cs"/>
                      </a:endParaRPr>
                    </a:p>
                  </a:txBody>
                  <a:tcPr marR="6724" marT="6724" marB="0" anchor="ctr"/>
                </a:tc>
                <a:tc>
                  <a:txBody>
                    <a:bodyPr/>
                    <a:lstStyle/>
                    <a:p>
                      <a:pPr marL="0" algn="l" defTabSz="457200" rtl="0" eaLnBrk="1" fontAlgn="ctr" latinLnBrk="0" hangingPunct="1"/>
                      <a:r>
                        <a:rPr lang="en-US" sz="1400" b="1" u="none" strike="noStrike" kern="1200" dirty="0">
                          <a:effectLst/>
                        </a:rPr>
                        <a:t>Assignment Rational </a:t>
                      </a:r>
                      <a:endParaRPr lang="en-US" sz="1400" b="1" u="none" strike="noStrike" kern="1200" dirty="0">
                        <a:solidFill>
                          <a:schemeClr val="dk1"/>
                        </a:solidFill>
                        <a:effectLst/>
                        <a:latin typeface="+mn-lt"/>
                        <a:ea typeface="+mn-ea"/>
                        <a:cs typeface="+mn-cs"/>
                      </a:endParaRPr>
                    </a:p>
                  </a:txBody>
                  <a:tcPr marR="6724" marT="6724" marB="0" anchor="ctr"/>
                </a:tc>
              </a:tr>
              <a:tr h="756731">
                <a:tc>
                  <a:txBody>
                    <a:bodyPr/>
                    <a:lstStyle/>
                    <a:p>
                      <a:pPr marL="0" algn="l" defTabSz="457200" rtl="0" eaLnBrk="1" fontAlgn="ctr" latinLnBrk="0" hangingPunct="1"/>
                      <a:r>
                        <a:rPr lang="en-US" sz="1400" u="none" strike="noStrike" kern="1200">
                          <a:effectLst/>
                        </a:rPr>
                        <a:t>HQ - Funding Delay/Rebalance</a:t>
                      </a:r>
                      <a:endParaRPr lang="en-US" sz="1400" u="none" strike="noStrike" kern="1200">
                        <a:solidFill>
                          <a:schemeClr val="dk1"/>
                        </a:solidFill>
                        <a:effectLst/>
                        <a:latin typeface="+mn-lt"/>
                        <a:ea typeface="+mn-ea"/>
                        <a:cs typeface="+mn-cs"/>
                      </a:endParaRPr>
                    </a:p>
                  </a:txBody>
                  <a:tcPr marR="6724" marT="6724" marB="0" anchor="ctr"/>
                </a:tc>
                <a:tc>
                  <a:txBody>
                    <a:bodyPr/>
                    <a:lstStyle/>
                    <a:p>
                      <a:pPr marL="0" algn="l" defTabSz="457200" rtl="0" eaLnBrk="1" fontAlgn="ctr" latinLnBrk="0" hangingPunct="1"/>
                      <a:r>
                        <a:rPr lang="en-US" sz="1400" u="none" strike="noStrike" kern="1200" dirty="0">
                          <a:effectLst/>
                        </a:rPr>
                        <a:t>Milestones or financial targets missed due to funding delays from HQ, or is related to a programmatic budget rebalance.</a:t>
                      </a:r>
                      <a:endParaRPr lang="en-US" sz="1400" u="none" strike="noStrike" kern="1200" dirty="0">
                        <a:solidFill>
                          <a:schemeClr val="dk1"/>
                        </a:solidFill>
                        <a:effectLst/>
                        <a:latin typeface="+mn-lt"/>
                        <a:ea typeface="+mn-ea"/>
                        <a:cs typeface="+mn-cs"/>
                      </a:endParaRPr>
                    </a:p>
                  </a:txBody>
                  <a:tcPr marR="6724" marT="6724" marB="0" anchor="ctr"/>
                </a:tc>
              </a:tr>
              <a:tr h="504487">
                <a:tc>
                  <a:txBody>
                    <a:bodyPr/>
                    <a:lstStyle/>
                    <a:p>
                      <a:pPr marL="0" algn="l" defTabSz="457200" rtl="0" eaLnBrk="1" fontAlgn="ctr" latinLnBrk="0" hangingPunct="1"/>
                      <a:r>
                        <a:rPr lang="en-US" sz="1400" u="none" strike="noStrike" kern="1200">
                          <a:effectLst/>
                        </a:rPr>
                        <a:t>HQ - Guidance</a:t>
                      </a:r>
                      <a:endParaRPr lang="en-US" sz="1400" u="none" strike="noStrike" kern="1200">
                        <a:solidFill>
                          <a:schemeClr val="dk1"/>
                        </a:solidFill>
                        <a:effectLst/>
                        <a:latin typeface="+mn-lt"/>
                        <a:ea typeface="+mn-ea"/>
                        <a:cs typeface="+mn-cs"/>
                      </a:endParaRPr>
                    </a:p>
                  </a:txBody>
                  <a:tcPr marR="6724" marT="6724" marB="0" anchor="ctr"/>
                </a:tc>
                <a:tc>
                  <a:txBody>
                    <a:bodyPr/>
                    <a:lstStyle/>
                    <a:p>
                      <a:pPr marL="0" algn="l" defTabSz="457200" rtl="0" eaLnBrk="1" fontAlgn="ctr" latinLnBrk="0" hangingPunct="1"/>
                      <a:r>
                        <a:rPr lang="en-US" sz="1400" u="none" strike="noStrike" kern="1200">
                          <a:effectLst/>
                        </a:rPr>
                        <a:t>Milestones or financial targets missed due to HQ directing a change to the project scope or budget</a:t>
                      </a:r>
                      <a:endParaRPr lang="en-US" sz="1400" u="none" strike="noStrike" kern="1200">
                        <a:solidFill>
                          <a:schemeClr val="dk1"/>
                        </a:solidFill>
                        <a:effectLst/>
                        <a:latin typeface="+mn-lt"/>
                        <a:ea typeface="+mn-ea"/>
                        <a:cs typeface="+mn-cs"/>
                      </a:endParaRPr>
                    </a:p>
                  </a:txBody>
                  <a:tcPr marR="6724" marT="6724" marB="0" anchor="ctr"/>
                </a:tc>
              </a:tr>
              <a:tr h="504487">
                <a:tc>
                  <a:txBody>
                    <a:bodyPr/>
                    <a:lstStyle/>
                    <a:p>
                      <a:pPr marL="0" algn="l" defTabSz="457200" rtl="0" eaLnBrk="1" fontAlgn="ctr" latinLnBrk="0" hangingPunct="1"/>
                      <a:r>
                        <a:rPr lang="en-US" sz="1400" u="none" strike="noStrike" kern="1200" dirty="0">
                          <a:effectLst/>
                        </a:rPr>
                        <a:t>HQ - Action/Decision Pending</a:t>
                      </a:r>
                      <a:endParaRPr lang="en-US" sz="1400" u="none" strike="noStrike" kern="1200" dirty="0">
                        <a:solidFill>
                          <a:schemeClr val="dk1"/>
                        </a:solidFill>
                        <a:effectLst/>
                        <a:latin typeface="+mn-lt"/>
                        <a:ea typeface="+mn-ea"/>
                        <a:cs typeface="+mn-cs"/>
                      </a:endParaRPr>
                    </a:p>
                  </a:txBody>
                  <a:tcPr marR="6724" marT="6724" marB="0" anchor="ctr"/>
                </a:tc>
                <a:tc>
                  <a:txBody>
                    <a:bodyPr/>
                    <a:lstStyle/>
                    <a:p>
                      <a:pPr marL="0" algn="l" defTabSz="457200" rtl="0" eaLnBrk="1" fontAlgn="ctr" latinLnBrk="0" hangingPunct="1"/>
                      <a:r>
                        <a:rPr lang="en-US" sz="1400" u="none" strike="noStrike" kern="1200">
                          <a:effectLst/>
                        </a:rPr>
                        <a:t>Milestones or financial targets missed due to pending HQ Action or Decision</a:t>
                      </a:r>
                      <a:endParaRPr lang="en-US" sz="1400" u="none" strike="noStrike" kern="1200">
                        <a:solidFill>
                          <a:schemeClr val="dk1"/>
                        </a:solidFill>
                        <a:effectLst/>
                        <a:latin typeface="+mn-lt"/>
                        <a:ea typeface="+mn-ea"/>
                        <a:cs typeface="+mn-cs"/>
                      </a:endParaRPr>
                    </a:p>
                  </a:txBody>
                  <a:tcPr marR="6724" marT="6724" marB="0" anchor="ctr"/>
                </a:tc>
              </a:tr>
              <a:tr h="756731">
                <a:tc>
                  <a:txBody>
                    <a:bodyPr/>
                    <a:lstStyle/>
                    <a:p>
                      <a:pPr marL="0" algn="l" defTabSz="457200" rtl="0" eaLnBrk="1" fontAlgn="ctr" latinLnBrk="0" hangingPunct="1"/>
                      <a:r>
                        <a:rPr lang="en-US" sz="1400" u="none" strike="noStrike" kern="1200">
                          <a:effectLst/>
                        </a:rPr>
                        <a:t>Lab – Administrative</a:t>
                      </a:r>
                      <a:endParaRPr lang="en-US" sz="1400" u="none" strike="noStrike" kern="1200">
                        <a:solidFill>
                          <a:schemeClr val="dk1"/>
                        </a:solidFill>
                        <a:effectLst/>
                        <a:latin typeface="+mn-lt"/>
                        <a:ea typeface="+mn-ea"/>
                        <a:cs typeface="+mn-cs"/>
                      </a:endParaRPr>
                    </a:p>
                  </a:txBody>
                  <a:tcPr marR="6724" marT="6724" marB="0" anchor="ctr"/>
                </a:tc>
                <a:tc>
                  <a:txBody>
                    <a:bodyPr/>
                    <a:lstStyle/>
                    <a:p>
                      <a:pPr marL="0" algn="l" defTabSz="457200" rtl="0" eaLnBrk="1" fontAlgn="ctr" latinLnBrk="0" hangingPunct="1"/>
                      <a:r>
                        <a:rPr lang="en-US" sz="1400" u="none" strike="noStrike" kern="1200">
                          <a:effectLst/>
                        </a:rPr>
                        <a:t>Milestones or financial targets missed due to lab internal accounting processes (i.e. billed invoice to the wrong task #, forgot to apply time to task, etc.)</a:t>
                      </a:r>
                      <a:endParaRPr lang="en-US" sz="1400" u="none" strike="noStrike" kern="1200">
                        <a:solidFill>
                          <a:schemeClr val="dk1"/>
                        </a:solidFill>
                        <a:effectLst/>
                        <a:latin typeface="+mn-lt"/>
                        <a:ea typeface="+mn-ea"/>
                        <a:cs typeface="+mn-cs"/>
                      </a:endParaRPr>
                    </a:p>
                  </a:txBody>
                  <a:tcPr marR="6724" marT="6724" marB="0" anchor="ctr"/>
                </a:tc>
              </a:tr>
              <a:tr h="756731">
                <a:tc>
                  <a:txBody>
                    <a:bodyPr/>
                    <a:lstStyle/>
                    <a:p>
                      <a:pPr marL="0" algn="l" defTabSz="457200" rtl="0" eaLnBrk="1" fontAlgn="ctr" latinLnBrk="0" hangingPunct="1"/>
                      <a:r>
                        <a:rPr lang="en-US" sz="1400" u="none" strike="noStrike" kern="1200">
                          <a:effectLst/>
                        </a:rPr>
                        <a:t>Lab – Procurement/Acquisition Delay</a:t>
                      </a:r>
                      <a:endParaRPr lang="en-US" sz="1400" u="none" strike="noStrike" kern="1200">
                        <a:solidFill>
                          <a:schemeClr val="dk1"/>
                        </a:solidFill>
                        <a:effectLst/>
                        <a:latin typeface="+mn-lt"/>
                        <a:ea typeface="+mn-ea"/>
                        <a:cs typeface="+mn-cs"/>
                      </a:endParaRPr>
                    </a:p>
                  </a:txBody>
                  <a:tcPr marR="6724" marT="6724" marB="0" anchor="ctr"/>
                </a:tc>
                <a:tc>
                  <a:txBody>
                    <a:bodyPr/>
                    <a:lstStyle/>
                    <a:p>
                      <a:pPr marL="0" algn="l" defTabSz="457200" rtl="0" eaLnBrk="1" fontAlgn="ctr" latinLnBrk="0" hangingPunct="1"/>
                      <a:r>
                        <a:rPr lang="en-US" sz="1400" u="none" strike="noStrike" kern="1200" dirty="0">
                          <a:effectLst/>
                        </a:rPr>
                        <a:t>[Pre-award issue category]  Milestones or financial targets missed due to delays developing, issuing, or finalizing a subcontract/capital purchase</a:t>
                      </a:r>
                      <a:endParaRPr lang="en-US" sz="1400" u="none" strike="noStrike" kern="1200" dirty="0">
                        <a:solidFill>
                          <a:schemeClr val="dk1"/>
                        </a:solidFill>
                        <a:effectLst/>
                        <a:latin typeface="+mn-lt"/>
                        <a:ea typeface="+mn-ea"/>
                        <a:cs typeface="+mn-cs"/>
                      </a:endParaRPr>
                    </a:p>
                  </a:txBody>
                  <a:tcPr marR="6724" marT="6724" marB="0" anchor="ctr"/>
                </a:tc>
              </a:tr>
              <a:tr h="756731">
                <a:tc>
                  <a:txBody>
                    <a:bodyPr/>
                    <a:lstStyle/>
                    <a:p>
                      <a:pPr marL="0" algn="l" defTabSz="457200" rtl="0" eaLnBrk="1" fontAlgn="ctr" latinLnBrk="0" hangingPunct="1"/>
                      <a:r>
                        <a:rPr lang="en-US" sz="1400" u="none" strike="noStrike" kern="1200" dirty="0">
                          <a:effectLst/>
                        </a:rPr>
                        <a:t>Lab - Subcontractor</a:t>
                      </a:r>
                      <a:endParaRPr lang="en-US" sz="1400" u="none" strike="noStrike" kern="1200" dirty="0">
                        <a:solidFill>
                          <a:schemeClr val="dk1"/>
                        </a:solidFill>
                        <a:effectLst/>
                        <a:latin typeface="+mn-lt"/>
                        <a:ea typeface="+mn-ea"/>
                        <a:cs typeface="+mn-cs"/>
                      </a:endParaRPr>
                    </a:p>
                  </a:txBody>
                  <a:tcPr marR="6724" marT="6724" marB="0" anchor="ctr"/>
                </a:tc>
                <a:tc>
                  <a:txBody>
                    <a:bodyPr/>
                    <a:lstStyle/>
                    <a:p>
                      <a:pPr marL="0" algn="l" defTabSz="457200" rtl="0" eaLnBrk="1" fontAlgn="ctr" latinLnBrk="0" hangingPunct="1"/>
                      <a:r>
                        <a:rPr lang="en-US" sz="1400" u="none" strike="noStrike" kern="1200" dirty="0" smtClean="0">
                          <a:effectLst/>
                        </a:rPr>
                        <a:t>[Post-award </a:t>
                      </a:r>
                      <a:r>
                        <a:rPr lang="en-US" sz="1400" u="none" strike="noStrike" kern="1200" dirty="0">
                          <a:effectLst/>
                        </a:rPr>
                        <a:t>issue category]  Milestones or financial targets missed due to missing/delayed invoices, deliverables from subcontracted entity</a:t>
                      </a:r>
                      <a:endParaRPr lang="en-US" sz="1400" u="none" strike="noStrike" kern="1200" dirty="0">
                        <a:solidFill>
                          <a:schemeClr val="dk1"/>
                        </a:solidFill>
                        <a:effectLst/>
                        <a:latin typeface="+mn-lt"/>
                        <a:ea typeface="+mn-ea"/>
                        <a:cs typeface="+mn-cs"/>
                      </a:endParaRPr>
                    </a:p>
                  </a:txBody>
                  <a:tcPr marR="6724" marT="6724" marB="0" anchor="ctr"/>
                </a:tc>
              </a:tr>
            </a:tbl>
          </a:graphicData>
        </a:graphic>
      </p:graphicFrame>
    </p:spTree>
    <p:extLst>
      <p:ext uri="{BB962C8B-B14F-4D97-AF65-F5344CB8AC3E}">
        <p14:creationId xmlns:p14="http://schemas.microsoft.com/office/powerpoint/2010/main" val="380826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b="1" dirty="0" smtClean="0"/>
              <a:t>Issue Categorization </a:t>
            </a:r>
            <a:r>
              <a:rPr lang="en-US" sz="2400" b="1" dirty="0" smtClean="0">
                <a:solidFill>
                  <a:srgbClr val="FF0000"/>
                </a:solidFill>
              </a:rPr>
              <a:t>(delete slide when submitting final)</a:t>
            </a:r>
            <a:endParaRPr lang="en-US" sz="2400"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44211524"/>
              </p:ext>
            </p:extLst>
          </p:nvPr>
        </p:nvGraphicFramePr>
        <p:xfrm>
          <a:off x="152400" y="2116661"/>
          <a:ext cx="8811490" cy="4393321"/>
        </p:xfrm>
        <a:graphic>
          <a:graphicData uri="http://schemas.openxmlformats.org/drawingml/2006/table">
            <a:tbl>
              <a:tblPr>
                <a:tableStyleId>{0505E3EF-67EA-436B-97B2-0124C06EBD24}</a:tableStyleId>
              </a:tblPr>
              <a:tblGrid>
                <a:gridCol w="2249606"/>
                <a:gridCol w="6561884"/>
              </a:tblGrid>
              <a:tr h="271628">
                <a:tc>
                  <a:txBody>
                    <a:bodyPr/>
                    <a:lstStyle/>
                    <a:p>
                      <a:pPr marL="0" algn="l" defTabSz="457200" rtl="0" eaLnBrk="1" fontAlgn="ctr" latinLnBrk="0" hangingPunct="1"/>
                      <a:r>
                        <a:rPr lang="en-US" sz="1400" b="1" u="none" strike="noStrike" kern="1200" dirty="0">
                          <a:effectLst/>
                        </a:rPr>
                        <a:t>Issue Category</a:t>
                      </a:r>
                      <a:endParaRPr lang="en-US" sz="1400" b="1" u="none" strike="noStrike" kern="1200" dirty="0">
                        <a:solidFill>
                          <a:schemeClr val="dk1"/>
                        </a:solidFill>
                        <a:effectLst/>
                        <a:latin typeface="+mn-lt"/>
                        <a:ea typeface="+mn-ea"/>
                        <a:cs typeface="+mn-cs"/>
                      </a:endParaRPr>
                    </a:p>
                  </a:txBody>
                  <a:tcPr marR="6724" marT="6724" marB="0" anchor="ctr"/>
                </a:tc>
                <a:tc>
                  <a:txBody>
                    <a:bodyPr/>
                    <a:lstStyle/>
                    <a:p>
                      <a:pPr marL="0" algn="l" defTabSz="457200" rtl="0" eaLnBrk="1" fontAlgn="ctr" latinLnBrk="0" hangingPunct="1"/>
                      <a:r>
                        <a:rPr lang="en-US" sz="1400" b="1" u="none" strike="noStrike" kern="1200" dirty="0">
                          <a:effectLst/>
                        </a:rPr>
                        <a:t>Assignment Rational </a:t>
                      </a:r>
                      <a:endParaRPr lang="en-US" sz="1400" b="1" u="none" strike="noStrike" kern="1200" dirty="0">
                        <a:solidFill>
                          <a:schemeClr val="dk1"/>
                        </a:solidFill>
                        <a:effectLst/>
                        <a:latin typeface="+mn-lt"/>
                        <a:ea typeface="+mn-ea"/>
                        <a:cs typeface="+mn-cs"/>
                      </a:endParaRPr>
                    </a:p>
                  </a:txBody>
                  <a:tcPr marR="6724" marT="6724" marB="0" anchor="ctr"/>
                </a:tc>
              </a:tr>
              <a:tr h="745994">
                <a:tc>
                  <a:txBody>
                    <a:bodyPr/>
                    <a:lstStyle/>
                    <a:p>
                      <a:pPr marL="0" algn="l" defTabSz="457200" rtl="0" eaLnBrk="1" fontAlgn="ctr" latinLnBrk="0" hangingPunct="1"/>
                      <a:r>
                        <a:rPr lang="en-US" sz="1400" u="none" strike="noStrike" kern="1200" dirty="0">
                          <a:solidFill>
                            <a:schemeClr val="dk1"/>
                          </a:solidFill>
                          <a:effectLst/>
                          <a:latin typeface="+mn-lt"/>
                          <a:ea typeface="+mn-ea"/>
                          <a:cs typeface="+mn-cs"/>
                        </a:rPr>
                        <a:t>Lab - External Project Partner</a:t>
                      </a:r>
                    </a:p>
                  </a:txBody>
                  <a:tcPr marR="9525" marT="9525" marB="0" anchor="ctr"/>
                </a:tc>
                <a:tc>
                  <a:txBody>
                    <a:bodyPr/>
                    <a:lstStyle/>
                    <a:p>
                      <a:pPr marL="0" algn="l" defTabSz="457200" rtl="0" eaLnBrk="1" fontAlgn="ctr" latinLnBrk="0" hangingPunct="1"/>
                      <a:r>
                        <a:rPr lang="en-US" sz="1400" u="none" strike="noStrike" kern="1200">
                          <a:solidFill>
                            <a:schemeClr val="dk1"/>
                          </a:solidFill>
                          <a:effectLst/>
                          <a:latin typeface="+mn-lt"/>
                          <a:ea typeface="+mn-ea"/>
                          <a:cs typeface="+mn-cs"/>
                        </a:rPr>
                        <a:t>[Post-award issue category] Milestones or financial targets missed due to project partner (FOA awardee, other lab, etc.) deliverable delays, or awaiting guidance/action from project partner</a:t>
                      </a:r>
                    </a:p>
                  </a:txBody>
                  <a:tcPr marR="9525" marT="9525" marB="0" anchor="ctr"/>
                </a:tc>
              </a:tr>
              <a:tr h="640388">
                <a:tc>
                  <a:txBody>
                    <a:bodyPr/>
                    <a:lstStyle/>
                    <a:p>
                      <a:pPr marL="0" algn="l" defTabSz="457200" rtl="0" eaLnBrk="1" fontAlgn="ctr" latinLnBrk="0" hangingPunct="1"/>
                      <a:r>
                        <a:rPr lang="en-US" sz="1400" u="none" strike="noStrike" kern="1200">
                          <a:solidFill>
                            <a:schemeClr val="dk1"/>
                          </a:solidFill>
                          <a:effectLst/>
                          <a:latin typeface="+mn-lt"/>
                          <a:ea typeface="+mn-ea"/>
                          <a:cs typeface="+mn-cs"/>
                        </a:rPr>
                        <a:t>Lab - Project or Budget Planning</a:t>
                      </a:r>
                    </a:p>
                  </a:txBody>
                  <a:tcPr marR="9525" marT="9525" marB="0" anchor="ctr"/>
                </a:tc>
                <a:tc>
                  <a:txBody>
                    <a:bodyPr/>
                    <a:lstStyle/>
                    <a:p>
                      <a:pPr marL="0" algn="l" defTabSz="457200" rtl="0" eaLnBrk="1" fontAlgn="ctr" latinLnBrk="0" hangingPunct="1"/>
                      <a:r>
                        <a:rPr lang="en-US" sz="1400" u="none" strike="noStrike" kern="1200" dirty="0" smtClean="0">
                          <a:solidFill>
                            <a:schemeClr val="dk1"/>
                          </a:solidFill>
                          <a:effectLst/>
                          <a:latin typeface="+mn-lt"/>
                          <a:ea typeface="+mn-ea"/>
                          <a:cs typeface="+mn-cs"/>
                        </a:rPr>
                        <a:t>Milestones </a:t>
                      </a:r>
                      <a:r>
                        <a:rPr lang="en-US" sz="1400" u="none" strike="noStrike" kern="1200" dirty="0">
                          <a:solidFill>
                            <a:schemeClr val="dk1"/>
                          </a:solidFill>
                          <a:effectLst/>
                          <a:latin typeface="+mn-lt"/>
                          <a:ea typeface="+mn-ea"/>
                          <a:cs typeface="+mn-cs"/>
                        </a:rPr>
                        <a:t>or financial targets missed due to insufficient planning during the AOP development phase (i.e. weak milestones, poor budget development, etc.)</a:t>
                      </a:r>
                    </a:p>
                  </a:txBody>
                  <a:tcPr marR="9525" marT="9525" marB="0" anchor="ctr"/>
                </a:tc>
              </a:tr>
              <a:tr h="497329">
                <a:tc>
                  <a:txBody>
                    <a:bodyPr/>
                    <a:lstStyle/>
                    <a:p>
                      <a:pPr marL="0" algn="l" defTabSz="457200" rtl="0" eaLnBrk="1" fontAlgn="ctr" latinLnBrk="0" hangingPunct="1"/>
                      <a:r>
                        <a:rPr lang="en-US" sz="1400" u="none" strike="noStrike" kern="1200">
                          <a:solidFill>
                            <a:schemeClr val="dk1"/>
                          </a:solidFill>
                          <a:effectLst/>
                          <a:latin typeface="+mn-lt"/>
                          <a:ea typeface="+mn-ea"/>
                          <a:cs typeface="+mn-cs"/>
                        </a:rPr>
                        <a:t>Lab - Project Execution</a:t>
                      </a:r>
                    </a:p>
                  </a:txBody>
                  <a:tcPr marR="9525" marT="9525" marB="0" anchor="ctr"/>
                </a:tc>
                <a:tc>
                  <a:txBody>
                    <a:bodyPr/>
                    <a:lstStyle/>
                    <a:p>
                      <a:pPr marL="0" algn="l" defTabSz="457200" rtl="0" eaLnBrk="1" fontAlgn="ctr" latinLnBrk="0" hangingPunct="1"/>
                      <a:r>
                        <a:rPr lang="en-US" sz="1400" u="none" strike="noStrike" kern="1200" dirty="0" smtClean="0">
                          <a:solidFill>
                            <a:schemeClr val="dk1"/>
                          </a:solidFill>
                          <a:effectLst/>
                          <a:latin typeface="+mn-lt"/>
                          <a:ea typeface="+mn-ea"/>
                          <a:cs typeface="+mn-cs"/>
                        </a:rPr>
                        <a:t>Milestones </a:t>
                      </a:r>
                      <a:r>
                        <a:rPr lang="en-US" sz="1400" u="none" strike="noStrike" kern="1200" dirty="0">
                          <a:solidFill>
                            <a:schemeClr val="dk1"/>
                          </a:solidFill>
                          <a:effectLst/>
                          <a:latin typeface="+mn-lt"/>
                          <a:ea typeface="+mn-ea"/>
                          <a:cs typeface="+mn-cs"/>
                        </a:rPr>
                        <a:t>or financial targets missed due to under-performance</a:t>
                      </a:r>
                    </a:p>
                  </a:txBody>
                  <a:tcPr marR="9525" marT="9525" marB="0" anchor="ctr"/>
                </a:tc>
              </a:tr>
              <a:tr h="745994">
                <a:tc>
                  <a:txBody>
                    <a:bodyPr/>
                    <a:lstStyle/>
                    <a:p>
                      <a:pPr marL="0" algn="l" defTabSz="457200" rtl="0" eaLnBrk="1" fontAlgn="ctr" latinLnBrk="0" hangingPunct="1"/>
                      <a:r>
                        <a:rPr lang="en-US" sz="1400" u="none" strike="noStrike" kern="1200">
                          <a:solidFill>
                            <a:schemeClr val="dk1"/>
                          </a:solidFill>
                          <a:effectLst/>
                          <a:latin typeface="+mn-lt"/>
                          <a:ea typeface="+mn-ea"/>
                          <a:cs typeface="+mn-cs"/>
                        </a:rPr>
                        <a:t>Lab - Technical Delay</a:t>
                      </a:r>
                    </a:p>
                  </a:txBody>
                  <a:tcPr marR="9525" marT="9525" marB="0" anchor="ctr"/>
                </a:tc>
                <a:tc>
                  <a:txBody>
                    <a:bodyPr/>
                    <a:lstStyle/>
                    <a:p>
                      <a:pPr marL="0" algn="l" defTabSz="457200" rtl="0" eaLnBrk="1" fontAlgn="ctr" latinLnBrk="0" hangingPunct="1"/>
                      <a:r>
                        <a:rPr lang="en-US" sz="1400" u="none" strike="noStrike" kern="1200">
                          <a:solidFill>
                            <a:schemeClr val="dk1"/>
                          </a:solidFill>
                          <a:effectLst/>
                          <a:latin typeface="+mn-lt"/>
                          <a:ea typeface="+mn-ea"/>
                          <a:cs typeface="+mn-cs"/>
                        </a:rPr>
                        <a:t>Milestones or financial targets missed due to technical issues relating to hardware malfunctions, unpredictable technical challenges</a:t>
                      </a:r>
                    </a:p>
                  </a:txBody>
                  <a:tcPr marR="9525" marT="9525" marB="0" anchor="ctr"/>
                </a:tc>
              </a:tr>
              <a:tr h="745994">
                <a:tc>
                  <a:txBody>
                    <a:bodyPr/>
                    <a:lstStyle/>
                    <a:p>
                      <a:pPr marL="0" algn="l" defTabSz="457200" rtl="0" eaLnBrk="1" fontAlgn="ctr" latinLnBrk="0" hangingPunct="1"/>
                      <a:r>
                        <a:rPr lang="en-US" sz="1400" u="none" strike="noStrike" kern="1200">
                          <a:solidFill>
                            <a:schemeClr val="dk1"/>
                          </a:solidFill>
                          <a:effectLst/>
                          <a:latin typeface="+mn-lt"/>
                          <a:ea typeface="+mn-ea"/>
                          <a:cs typeface="+mn-cs"/>
                        </a:rPr>
                        <a:t>Lab - Staffing</a:t>
                      </a:r>
                    </a:p>
                  </a:txBody>
                  <a:tcPr marR="9525" marT="9525" marB="0" anchor="ctr"/>
                </a:tc>
                <a:tc>
                  <a:txBody>
                    <a:bodyPr/>
                    <a:lstStyle/>
                    <a:p>
                      <a:pPr marL="0" algn="l" defTabSz="457200" rtl="0" eaLnBrk="1" fontAlgn="ctr" latinLnBrk="0" hangingPunct="1"/>
                      <a:r>
                        <a:rPr lang="en-US" sz="1400" u="none" strike="noStrike" kern="1200">
                          <a:solidFill>
                            <a:schemeClr val="dk1"/>
                          </a:solidFill>
                          <a:effectLst/>
                          <a:latin typeface="+mn-lt"/>
                          <a:ea typeface="+mn-ea"/>
                          <a:cs typeface="+mn-cs"/>
                        </a:rPr>
                        <a:t>Milestones or financial targets missed due to lack of staff, departure of staff, temporarily reassigned staff, etc.</a:t>
                      </a:r>
                    </a:p>
                  </a:txBody>
                  <a:tcPr marR="9525" marT="9525" marB="0" anchor="ctr"/>
                </a:tc>
              </a:tr>
              <a:tr h="745994">
                <a:tc>
                  <a:txBody>
                    <a:bodyPr/>
                    <a:lstStyle/>
                    <a:p>
                      <a:pPr marL="0" algn="l" defTabSz="457200" rtl="0" eaLnBrk="1" fontAlgn="ctr" latinLnBrk="0" hangingPunct="1"/>
                      <a:r>
                        <a:rPr lang="en-US" sz="1400" u="none" strike="noStrike" kern="1200">
                          <a:solidFill>
                            <a:schemeClr val="dk1"/>
                          </a:solidFill>
                          <a:effectLst/>
                          <a:latin typeface="+mn-lt"/>
                          <a:ea typeface="+mn-ea"/>
                          <a:cs typeface="+mn-cs"/>
                        </a:rPr>
                        <a:t>Force Majeure</a:t>
                      </a:r>
                    </a:p>
                  </a:txBody>
                  <a:tcPr marR="9525" marT="9525" marB="0" anchor="ctr"/>
                </a:tc>
                <a:tc>
                  <a:txBody>
                    <a:bodyPr/>
                    <a:lstStyle/>
                    <a:p>
                      <a:pPr marL="0" algn="l" defTabSz="457200" rtl="0" eaLnBrk="1" fontAlgn="ctr" latinLnBrk="0" hangingPunct="1"/>
                      <a:r>
                        <a:rPr lang="en-US" sz="1400" u="none" strike="noStrike" kern="1200" dirty="0">
                          <a:solidFill>
                            <a:schemeClr val="dk1"/>
                          </a:solidFill>
                          <a:effectLst/>
                          <a:latin typeface="+mn-lt"/>
                          <a:ea typeface="+mn-ea"/>
                          <a:cs typeface="+mn-cs"/>
                        </a:rPr>
                        <a:t>Milestones or financial targets missed due to weather, flooding, wildfire, acts of nature, mass social unrest, etc.</a:t>
                      </a:r>
                    </a:p>
                  </a:txBody>
                  <a:tcPr marR="9525" marT="9525" marB="0" anchor="ctr"/>
                </a:tc>
              </a:tr>
            </a:tbl>
          </a:graphicData>
        </a:graphic>
      </p:graphicFrame>
      <p:sp>
        <p:nvSpPr>
          <p:cNvPr id="5" name="Rectangle 4"/>
          <p:cNvSpPr/>
          <p:nvPr/>
        </p:nvSpPr>
        <p:spPr>
          <a:xfrm>
            <a:off x="0" y="1097280"/>
            <a:ext cx="9144000" cy="1169551"/>
          </a:xfrm>
          <a:prstGeom prst="rect">
            <a:avLst/>
          </a:prstGeom>
        </p:spPr>
        <p:txBody>
          <a:bodyPr wrap="square">
            <a:spAutoFit/>
          </a:bodyPr>
          <a:lstStyle/>
          <a:p>
            <a:pPr marL="342900" indent="-342900" defTabSz="914400" eaLnBrk="0" hangingPunct="0">
              <a:buFont typeface="Arial" panose="020B0604020202020204" pitchFamily="34" charset="0"/>
              <a:buChar char="•"/>
            </a:pPr>
            <a:r>
              <a:rPr lang="en-US" sz="1400" dirty="0" smtClean="0">
                <a:solidFill>
                  <a:schemeClr val="tx2"/>
                </a:solidFill>
              </a:rPr>
              <a:t>Leads for the Wind and Water Programs at the National Labs are responsible for assigning issue categories to  all projects with Red or Yellow Milestones or Financials.  </a:t>
            </a:r>
            <a:r>
              <a:rPr lang="en-US" sz="1400" b="1" dirty="0">
                <a:solidFill>
                  <a:srgbClr val="FF0000"/>
                </a:solidFill>
              </a:rPr>
              <a:t>Issue Category Assignments </a:t>
            </a:r>
            <a:r>
              <a:rPr lang="en-US" sz="1400" b="1" dirty="0" smtClean="0">
                <a:solidFill>
                  <a:srgbClr val="FF0000"/>
                </a:solidFill>
              </a:rPr>
              <a:t>should NOT be made by the project PI.</a:t>
            </a:r>
            <a:r>
              <a:rPr lang="en-US" sz="1400" b="1" dirty="0" smtClean="0">
                <a:solidFill>
                  <a:schemeClr val="tx2"/>
                </a:solidFill>
              </a:rPr>
              <a:t>  </a:t>
            </a:r>
            <a:endParaRPr lang="en-US" sz="1400" b="1" dirty="0">
              <a:solidFill>
                <a:schemeClr val="tx2"/>
              </a:solidFill>
            </a:endParaRPr>
          </a:p>
          <a:p>
            <a:pPr marL="342900" indent="-342900" defTabSz="914400" eaLnBrk="0" hangingPunct="0">
              <a:buFont typeface="Arial" panose="020B0604020202020204" pitchFamily="34" charset="0"/>
              <a:buChar char="•"/>
            </a:pPr>
            <a:r>
              <a:rPr lang="en-US" sz="1400" b="1" u="sng" dirty="0" smtClean="0">
                <a:solidFill>
                  <a:schemeClr val="tx2"/>
                </a:solidFill>
              </a:rPr>
              <a:t>Issue categories should be noted on the STATUS OVERVIEW SLIDE</a:t>
            </a:r>
            <a:r>
              <a:rPr lang="en-US" sz="1400" dirty="0" smtClean="0">
                <a:solidFill>
                  <a:schemeClr val="tx2"/>
                </a:solidFill>
              </a:rPr>
              <a:t>, </a:t>
            </a:r>
            <a:r>
              <a:rPr lang="en-US" sz="1400" dirty="0">
                <a:solidFill>
                  <a:schemeClr val="tx2"/>
                </a:solidFill>
              </a:rPr>
              <a:t>See Template Slide </a:t>
            </a:r>
            <a:r>
              <a:rPr lang="en-US" sz="1400" dirty="0" smtClean="0">
                <a:solidFill>
                  <a:schemeClr val="tx2"/>
                </a:solidFill>
              </a:rPr>
              <a:t>6 </a:t>
            </a:r>
            <a:r>
              <a:rPr lang="en-US" sz="1400" dirty="0">
                <a:solidFill>
                  <a:schemeClr val="tx2"/>
                </a:solidFill>
              </a:rPr>
              <a:t>(overview)</a:t>
            </a:r>
          </a:p>
          <a:p>
            <a:pPr marL="342900" indent="-342900" defTabSz="914400" eaLnBrk="0" hangingPunct="0"/>
            <a:endParaRPr lang="en-US" sz="1400" b="1" dirty="0" smtClean="0">
              <a:solidFill>
                <a:srgbClr val="CC99FF"/>
              </a:solidFill>
            </a:endParaRPr>
          </a:p>
        </p:txBody>
      </p:sp>
    </p:spTree>
    <p:extLst>
      <p:ext uri="{BB962C8B-B14F-4D97-AF65-F5344CB8AC3E}">
        <p14:creationId xmlns:p14="http://schemas.microsoft.com/office/powerpoint/2010/main" val="3684019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[Lab] Wind </a:t>
            </a:r>
            <a:r>
              <a:rPr lang="en-US" sz="1800" dirty="0"/>
              <a:t>– [WBS </a:t>
            </a:r>
            <a:r>
              <a:rPr lang="en-US" sz="1800" dirty="0" smtClean="0"/>
              <a:t># - WBS Category Title]</a:t>
            </a:r>
            <a:r>
              <a:rPr lang="en-US" sz="2800" dirty="0" smtClean="0"/>
              <a:t/>
            </a:r>
            <a:br>
              <a:rPr lang="en-US" sz="2800" dirty="0" smtClean="0"/>
            </a:br>
            <a:r>
              <a:rPr lang="en-US" sz="2400" dirty="0" smtClean="0"/>
              <a:t>FY18 </a:t>
            </a:r>
            <a:r>
              <a:rPr lang="en-US" sz="2400" dirty="0"/>
              <a:t>Q[X] Project Status Overview</a:t>
            </a:r>
          </a:p>
        </p:txBody>
      </p:sp>
      <p:graphicFrame>
        <p:nvGraphicFramePr>
          <p:cNvPr id="6" name="Table 5"/>
          <p:cNvGraphicFramePr>
            <a:graphicFrameLocks noGrp="1"/>
          </p:cNvGraphicFramePr>
          <p:nvPr>
            <p:extLst>
              <p:ext uri="{D42A27DB-BD31-4B8C-83A1-F6EECF244321}">
                <p14:modId xmlns:p14="http://schemas.microsoft.com/office/powerpoint/2010/main" val="3594001637"/>
              </p:ext>
            </p:extLst>
          </p:nvPr>
        </p:nvGraphicFramePr>
        <p:xfrm>
          <a:off x="0" y="1064692"/>
          <a:ext cx="9144000" cy="3766614"/>
        </p:xfrm>
        <a:graphic>
          <a:graphicData uri="http://schemas.openxmlformats.org/drawingml/2006/table">
            <a:tbl>
              <a:tblPr firstRow="1" bandRow="1">
                <a:tableStyleId>{073A0DAA-6AF3-43AB-8588-CEC1D06C72B9}</a:tableStyleId>
              </a:tblPr>
              <a:tblGrid>
                <a:gridCol w="3099932"/>
                <a:gridCol w="3099932"/>
                <a:gridCol w="2944136"/>
              </a:tblGrid>
              <a:tr h="457573">
                <a:tc>
                  <a:txBody>
                    <a:bodyPr/>
                    <a:lstStyle/>
                    <a:p>
                      <a:r>
                        <a:rPr lang="en-US" sz="2000" dirty="0" smtClean="0"/>
                        <a:t>Project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tc>
                  <a:txBody>
                    <a:bodyPr/>
                    <a:lstStyle/>
                    <a:p>
                      <a:pPr algn="ctr"/>
                      <a:r>
                        <a:rPr lang="en-US" sz="2000" dirty="0" smtClean="0"/>
                        <a:t>Financial</a:t>
                      </a:r>
                      <a:r>
                        <a:rPr lang="en-US" sz="2000" baseline="0" dirty="0" smtClean="0"/>
                        <a:t> Status</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tc>
                  <a:txBody>
                    <a:bodyPr/>
                    <a:lstStyle/>
                    <a:p>
                      <a:pPr algn="ctr"/>
                      <a:r>
                        <a:rPr lang="en-US" sz="2000" dirty="0" smtClean="0"/>
                        <a:t>Schedule/ Milestones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tr>
              <a:tr h="696283">
                <a:tc>
                  <a:txBody>
                    <a:bodyPr/>
                    <a:lstStyle/>
                    <a:p>
                      <a:r>
                        <a:rPr lang="en-US" sz="1200" dirty="0" smtClean="0"/>
                        <a:t>Project</a:t>
                      </a:r>
                      <a:r>
                        <a:rPr lang="en-US" sz="1200" baseline="0" dirty="0" smtClean="0"/>
                        <a:t> WBS # – Project Title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HQ – Action/Decision Pending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457200" rtl="0" eaLnBrk="1" latinLnBrk="0" hangingPunct="1"/>
                      <a:r>
                        <a:rPr lang="en-US" sz="1800" kern="1200" dirty="0" smtClean="0">
                          <a:solidFill>
                            <a:schemeClr val="dk1"/>
                          </a:solidFill>
                          <a:latin typeface="+mn-lt"/>
                          <a:ea typeface="+mn-ea"/>
                          <a:cs typeface="+mn-cs"/>
                        </a:rPr>
                        <a:t>HQ – Action/Decision Pending</a:t>
                      </a:r>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10096">
                <a:tc>
                  <a:txBody>
                    <a:bodyPr/>
                    <a:lstStyle/>
                    <a:p>
                      <a:r>
                        <a:rPr lang="en-US" sz="1200" dirty="0" smtClean="0"/>
                        <a:t>1.1.2</a:t>
                      </a:r>
                      <a:r>
                        <a:rPr lang="en-US" sz="1200" baseline="0" dirty="0" smtClean="0"/>
                        <a:t> - Project Title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696283">
                <a:tc>
                  <a:txBody>
                    <a:bodyPr/>
                    <a:lstStyle/>
                    <a:p>
                      <a:r>
                        <a:rPr lang="en-US" sz="1200" dirty="0" smtClean="0"/>
                        <a:t>1.1.3 - </a:t>
                      </a:r>
                      <a:r>
                        <a:rPr lang="en-US" sz="1200" baseline="0" dirty="0" smtClean="0"/>
                        <a:t>Project Title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Lab</a:t>
                      </a:r>
                      <a:r>
                        <a:rPr lang="en-US" baseline="0" dirty="0" smtClean="0">
                          <a:solidFill>
                            <a:schemeClr val="bg1"/>
                          </a:solidFill>
                        </a:rPr>
                        <a:t> – Project or Budget Planning</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dirty="0" smtClean="0"/>
                        <a:t>Lab - Staffing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962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1.1.4 - </a:t>
                      </a:r>
                      <a:r>
                        <a:rPr lang="en-US" sz="1200" baseline="0" dirty="0" smtClean="0"/>
                        <a:t>Project Title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Lab – External Project Partner</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61009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1.2.1 - </a:t>
                      </a:r>
                      <a:r>
                        <a:rPr lang="en-US" sz="1200" baseline="0" dirty="0" smtClean="0"/>
                        <a:t>Project Title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sp>
        <p:nvSpPr>
          <p:cNvPr id="7" name="Line Callout 1 6"/>
          <p:cNvSpPr/>
          <p:nvPr/>
        </p:nvSpPr>
        <p:spPr>
          <a:xfrm>
            <a:off x="245660" y="4527270"/>
            <a:ext cx="5076966" cy="1980819"/>
          </a:xfrm>
          <a:prstGeom prst="borderCallout1">
            <a:avLst>
              <a:gd name="adj1" fmla="val -6743"/>
              <a:gd name="adj2" fmla="val 47508"/>
              <a:gd name="adj3" fmla="val -74900"/>
              <a:gd name="adj4" fmla="val 82252"/>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The fill color in the boxes under each column heading should correspond to the assessments made for each of the projects included in the sub-decks below. </a:t>
            </a:r>
          </a:p>
          <a:p>
            <a:pPr algn="ctr"/>
            <a:endParaRPr lang="en-US" dirty="0">
              <a:solidFill>
                <a:srgbClr val="000000"/>
              </a:solidFill>
            </a:endParaRPr>
          </a:p>
          <a:p>
            <a:pPr algn="ctr"/>
            <a:r>
              <a:rPr lang="en-US" dirty="0" smtClean="0">
                <a:solidFill>
                  <a:srgbClr val="000000"/>
                </a:solidFill>
              </a:rPr>
              <a:t>This is intended to be a quick snapshot of the status of all included projects</a:t>
            </a:r>
            <a:endParaRPr lang="en-US" dirty="0">
              <a:solidFill>
                <a:srgbClr val="000000"/>
              </a:solidFill>
            </a:endParaRPr>
          </a:p>
        </p:txBody>
      </p:sp>
      <p:sp>
        <p:nvSpPr>
          <p:cNvPr id="5" name="Line Callout 1 4"/>
          <p:cNvSpPr/>
          <p:nvPr/>
        </p:nvSpPr>
        <p:spPr>
          <a:xfrm>
            <a:off x="5581935" y="4527270"/>
            <a:ext cx="3166280" cy="1980819"/>
          </a:xfrm>
          <a:prstGeom prst="borderCallout1">
            <a:avLst>
              <a:gd name="adj1" fmla="val -6743"/>
              <a:gd name="adj2" fmla="val 47508"/>
              <a:gd name="adj3" fmla="val -79034"/>
              <a:gd name="adj4" fmla="val 27423"/>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chemeClr val="tx1"/>
                </a:solidFill>
              </a:rPr>
              <a:t>Issue Categories should be noted on this slide for each RED and YELLOW stoplight</a:t>
            </a:r>
            <a:endParaRPr lang="en-US" dirty="0">
              <a:solidFill>
                <a:schemeClr val="tx1"/>
              </a:solidFill>
            </a:endParaRPr>
          </a:p>
        </p:txBody>
      </p:sp>
    </p:spTree>
    <p:extLst>
      <p:ext uri="{BB962C8B-B14F-4D97-AF65-F5344CB8AC3E}">
        <p14:creationId xmlns:p14="http://schemas.microsoft.com/office/powerpoint/2010/main" val="108224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[Lab] Wind </a:t>
            </a:r>
            <a:r>
              <a:rPr lang="en-US" sz="1800" dirty="0"/>
              <a:t>– [WBS </a:t>
            </a:r>
            <a:r>
              <a:rPr lang="en-US" sz="1800" dirty="0" smtClean="0"/>
              <a:t># - Project Title]</a:t>
            </a:r>
            <a:r>
              <a:rPr lang="en-US" sz="2800" dirty="0" smtClean="0"/>
              <a:t/>
            </a:r>
            <a:br>
              <a:rPr lang="en-US" sz="2800" dirty="0" smtClean="0"/>
            </a:br>
            <a:r>
              <a:rPr lang="en-US" sz="2400" dirty="0" smtClean="0"/>
              <a:t>Project Modification Tracking</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999577425"/>
              </p:ext>
            </p:extLst>
          </p:nvPr>
        </p:nvGraphicFramePr>
        <p:xfrm>
          <a:off x="118277" y="1132763"/>
          <a:ext cx="9025722" cy="1625454"/>
        </p:xfrm>
        <a:graphic>
          <a:graphicData uri="http://schemas.openxmlformats.org/drawingml/2006/table">
            <a:tbl>
              <a:tblPr firstRow="1" bandRow="1">
                <a:tableStyleId>{5C22544A-7EE6-4342-B048-85BDC9FD1C3A}</a:tableStyleId>
              </a:tblPr>
              <a:tblGrid>
                <a:gridCol w="837066"/>
                <a:gridCol w="1141471"/>
                <a:gridCol w="3436883"/>
                <a:gridCol w="888368"/>
                <a:gridCol w="2721934"/>
              </a:tblGrid>
              <a:tr h="619614">
                <a:tc>
                  <a:txBody>
                    <a:bodyPr/>
                    <a:lstStyle/>
                    <a:p>
                      <a:pPr algn="ctr"/>
                      <a:r>
                        <a:rPr lang="en-US" sz="1400" dirty="0" err="1" smtClean="0"/>
                        <a:t>Aprv</a:t>
                      </a:r>
                      <a:r>
                        <a:rPr lang="en-US" sz="1400" dirty="0" smtClean="0"/>
                        <a:t>. Date</a:t>
                      </a:r>
                      <a:endParaRPr lang="en-US" sz="1400" dirty="0"/>
                    </a:p>
                  </a:txBody>
                  <a:tcPr anchor="ctr"/>
                </a:tc>
                <a:tc>
                  <a:txBody>
                    <a:bodyPr/>
                    <a:lstStyle/>
                    <a:p>
                      <a:pPr algn="ctr"/>
                      <a:r>
                        <a:rPr lang="en-US" sz="1400" dirty="0" smtClean="0"/>
                        <a:t>Requested</a:t>
                      </a:r>
                      <a:r>
                        <a:rPr lang="en-US" sz="1400" baseline="0" dirty="0" smtClean="0"/>
                        <a:t> By </a:t>
                      </a:r>
                      <a:endParaRPr lang="en-US" sz="1400" dirty="0"/>
                    </a:p>
                  </a:txBody>
                  <a:tcPr anchor="ctr"/>
                </a:tc>
                <a:tc>
                  <a:txBody>
                    <a:bodyPr/>
                    <a:lstStyle/>
                    <a:p>
                      <a:pPr algn="ctr"/>
                      <a:r>
                        <a:rPr lang="en-US" sz="1400" dirty="0" smtClean="0"/>
                        <a:t>Detailed Reason for</a:t>
                      </a:r>
                      <a:r>
                        <a:rPr lang="en-US" sz="1400" baseline="0" dirty="0" smtClean="0"/>
                        <a:t> Modification</a:t>
                      </a:r>
                      <a:endParaRPr lang="en-US" sz="1400" dirty="0"/>
                    </a:p>
                  </a:txBody>
                  <a:tcPr anchor="ctr"/>
                </a:tc>
                <a:tc>
                  <a:txBody>
                    <a:bodyPr/>
                    <a:lstStyle/>
                    <a:p>
                      <a:pPr algn="ctr"/>
                      <a:r>
                        <a:rPr lang="en-US" sz="1400" dirty="0" smtClean="0"/>
                        <a:t>Budget Change</a:t>
                      </a:r>
                      <a:endParaRPr lang="en-US" sz="1400" dirty="0"/>
                    </a:p>
                  </a:txBody>
                  <a:tcPr anchor="ctr"/>
                </a:tc>
                <a:tc>
                  <a:txBody>
                    <a:bodyPr/>
                    <a:lstStyle/>
                    <a:p>
                      <a:pPr algn="ctr"/>
                      <a:r>
                        <a:rPr lang="en-US" sz="1400" dirty="0" smtClean="0"/>
                        <a:t>Milestone</a:t>
                      </a:r>
                      <a:r>
                        <a:rPr lang="en-US" sz="1400" baseline="0" dirty="0" smtClean="0"/>
                        <a:t> Changes </a:t>
                      </a:r>
                      <a:endParaRPr lang="en-US" sz="1400" dirty="0"/>
                    </a:p>
                  </a:txBody>
                  <a:tcPr anchor="ctr"/>
                </a:tc>
              </a:tr>
              <a:tr h="949880">
                <a:tc>
                  <a:txBody>
                    <a:bodyPr/>
                    <a:lstStyle/>
                    <a:p>
                      <a:r>
                        <a:rPr lang="en-US" sz="1200" dirty="0" smtClean="0"/>
                        <a:t>Date Mod was Approved in the</a:t>
                      </a:r>
                      <a:r>
                        <a:rPr lang="en-US" sz="1200" baseline="0" dirty="0" smtClean="0"/>
                        <a:t> AOP</a:t>
                      </a:r>
                      <a:endParaRPr lang="en-US" sz="1200" dirty="0"/>
                    </a:p>
                  </a:txBody>
                  <a:tcPr/>
                </a:tc>
                <a:tc>
                  <a:txBody>
                    <a:bodyPr/>
                    <a:lstStyle/>
                    <a:p>
                      <a:r>
                        <a:rPr lang="en-US" sz="1200" dirty="0" smtClean="0"/>
                        <a:t>Name</a:t>
                      </a:r>
                      <a:endParaRPr lang="en-US" sz="1200" baseline="0" dirty="0" smtClean="0"/>
                    </a:p>
                    <a:p>
                      <a:r>
                        <a:rPr lang="en-US" sz="1200" baseline="0" dirty="0" smtClean="0"/>
                        <a:t>(Lab or HQ staff)</a:t>
                      </a:r>
                    </a:p>
                  </a:txBody>
                  <a:tcPr/>
                </a:tc>
                <a:tc>
                  <a:txBody>
                    <a:bodyPr/>
                    <a:lstStyle/>
                    <a:p>
                      <a:r>
                        <a:rPr lang="en-US" sz="1200" dirty="0" smtClean="0"/>
                        <a:t>Please</a:t>
                      </a:r>
                      <a:r>
                        <a:rPr lang="en-US" sz="1200" baseline="0" dirty="0" smtClean="0"/>
                        <a:t> provide as much information here regarding the need for the modification (Why requested, expected outcome, project impacts, financial impacts, scope changes, etc.)</a:t>
                      </a:r>
                      <a:endParaRPr lang="en-US" sz="1200" dirty="0"/>
                    </a:p>
                  </a:txBody>
                  <a:tcPr/>
                </a:tc>
                <a:tc>
                  <a:txBody>
                    <a:bodyPr/>
                    <a:lstStyle/>
                    <a:p>
                      <a:r>
                        <a:rPr lang="en-US" sz="1200" dirty="0" smtClean="0"/>
                        <a:t>+/-</a:t>
                      </a:r>
                      <a:r>
                        <a:rPr lang="en-US" sz="1200" baseline="0" dirty="0" smtClean="0"/>
                        <a:t> $500k, etc.</a:t>
                      </a:r>
                      <a:endParaRPr lang="en-US" sz="1200" dirty="0"/>
                    </a:p>
                  </a:txBody>
                  <a:tcPr/>
                </a:tc>
                <a:tc>
                  <a:txBody>
                    <a:bodyPr/>
                    <a:lstStyle/>
                    <a:p>
                      <a:r>
                        <a:rPr lang="en-US" sz="1200" dirty="0" smtClean="0"/>
                        <a:t>Please summarize any milestone</a:t>
                      </a:r>
                      <a:r>
                        <a:rPr lang="en-US" sz="1200" baseline="0" dirty="0" smtClean="0"/>
                        <a:t> changes</a:t>
                      </a:r>
                      <a:endParaRPr lang="en-US" sz="1200" dirty="0"/>
                    </a:p>
                  </a:txBody>
                  <a:tcPr/>
                </a:tc>
              </a:tr>
            </a:tbl>
          </a:graphicData>
        </a:graphic>
      </p:graphicFrame>
      <p:sp>
        <p:nvSpPr>
          <p:cNvPr id="6" name="Rectangle 5"/>
          <p:cNvSpPr/>
          <p:nvPr/>
        </p:nvSpPr>
        <p:spPr>
          <a:xfrm>
            <a:off x="136478" y="2811436"/>
            <a:ext cx="8898340" cy="32754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A modification slide should be completed for EVERY project that receives an AOP modification (increase in project funding, decrease in funding, change in project scope, etc.), and should be inserted before the Project Snapshot Slide of the modified project.</a:t>
            </a:r>
          </a:p>
          <a:p>
            <a:endParaRPr lang="en-US" dirty="0" smtClean="0"/>
          </a:p>
          <a:p>
            <a:r>
              <a:rPr lang="en-US" dirty="0" smtClean="0"/>
              <a:t>If </a:t>
            </a:r>
            <a:r>
              <a:rPr lang="en-US" dirty="0"/>
              <a:t>there are no modifications to your project, please “hide” this slide for use later, if necessary.</a:t>
            </a:r>
          </a:p>
          <a:p>
            <a:endParaRPr lang="en-US" dirty="0"/>
          </a:p>
          <a:p>
            <a:pPr marL="285750" indent="-285750">
              <a:buFont typeface="Arial" panose="020B0604020202020204" pitchFamily="34" charset="0"/>
              <a:buChar char="•"/>
            </a:pPr>
            <a:r>
              <a:rPr lang="en-US" b="1" dirty="0" smtClean="0"/>
              <a:t>This is NOT modification request form.</a:t>
            </a:r>
            <a:r>
              <a:rPr lang="en-US" dirty="0" smtClean="0"/>
              <a:t>  Any modifications should be discussed with the appropriate HQ team lead.</a:t>
            </a:r>
          </a:p>
          <a:p>
            <a:pPr marL="285750" indent="-285750">
              <a:buFont typeface="Arial" panose="020B0604020202020204" pitchFamily="34" charset="0"/>
              <a:buChar char="•"/>
            </a:pPr>
            <a:r>
              <a:rPr lang="en-US" b="1" dirty="0" smtClean="0"/>
              <a:t>This form is NOT required for new projects added mid-year.</a:t>
            </a:r>
          </a:p>
          <a:p>
            <a:pPr algn="ctr"/>
            <a:endParaRPr lang="en-US" dirty="0"/>
          </a:p>
        </p:txBody>
      </p:sp>
    </p:spTree>
    <p:extLst>
      <p:ext uri="{BB962C8B-B14F-4D97-AF65-F5344CB8AC3E}">
        <p14:creationId xmlns:p14="http://schemas.microsoft.com/office/powerpoint/2010/main" val="1155818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US" sz="1800" dirty="0" smtClean="0"/>
              <a:t>[Lab] Wind </a:t>
            </a:r>
            <a:r>
              <a:rPr lang="en-US" sz="1800" dirty="0"/>
              <a:t>- [WBS </a:t>
            </a:r>
            <a:r>
              <a:rPr lang="en-US" sz="1800" dirty="0" smtClean="0"/>
              <a:t># - Project Title]</a:t>
            </a:r>
            <a:r>
              <a:rPr lang="en-US" sz="2400" dirty="0" smtClean="0"/>
              <a:t/>
            </a:r>
            <a:br>
              <a:rPr lang="en-US" sz="2400" dirty="0" smtClean="0"/>
            </a:br>
            <a:r>
              <a:rPr lang="en-US" sz="2400" dirty="0" smtClean="0">
                <a:solidFill>
                  <a:schemeClr val="bg1"/>
                </a:solidFill>
              </a:rPr>
              <a:t>FY18 </a:t>
            </a:r>
            <a:r>
              <a:rPr lang="en-US" sz="2400" dirty="0">
                <a:solidFill>
                  <a:schemeClr val="bg1"/>
                </a:solidFill>
              </a:rPr>
              <a:t>Q[X</a:t>
            </a:r>
            <a:r>
              <a:rPr lang="en-US" sz="2400" dirty="0" smtClean="0">
                <a:solidFill>
                  <a:schemeClr val="bg1"/>
                </a:solidFill>
              </a:rPr>
              <a:t>] Project </a:t>
            </a:r>
            <a:r>
              <a:rPr lang="en-US" sz="2400" dirty="0" smtClean="0"/>
              <a:t>Overview</a:t>
            </a:r>
            <a:endParaRPr lang="en-US" sz="2400" dirty="0"/>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2510940126"/>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tblGrid>
              <a:tr h="424156">
                <a:tc>
                  <a:txBody>
                    <a:bodyPr/>
                    <a:lstStyle/>
                    <a:p>
                      <a:pPr algn="ctr"/>
                      <a:r>
                        <a:rPr lang="en-US" sz="1800" dirty="0" smtClean="0"/>
                        <a:t>Project</a:t>
                      </a:r>
                      <a:r>
                        <a:rPr lang="en-US" sz="1800" baseline="0" dirty="0" smtClean="0"/>
                        <a:t> </a:t>
                      </a:r>
                      <a:r>
                        <a:rPr lang="en-US" sz="1800" dirty="0" smtClean="0"/>
                        <a:t>Attributes</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444">
                <a:tc>
                  <a:txBody>
                    <a:bodyPr/>
                    <a:lstStyle/>
                    <a:p>
                      <a:pPr algn="ctr"/>
                      <a:r>
                        <a:rPr lang="en-US" sz="1200" b="1" dirty="0" smtClean="0"/>
                        <a:t>Budget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Total:</a:t>
                      </a:r>
                      <a:r>
                        <a:rPr lang="en-US" sz="1200" baseline="0" dirty="0" smtClean="0"/>
                        <a:t> </a:t>
                      </a:r>
                      <a:r>
                        <a:rPr lang="en-US" sz="1200" baseline="0" dirty="0" smtClean="0">
                          <a:solidFill>
                            <a:schemeClr val="accent6">
                              <a:lumMod val="75000"/>
                            </a:schemeClr>
                          </a:solidFill>
                        </a:rPr>
                        <a:t>$150,000 </a:t>
                      </a:r>
                      <a:r>
                        <a:rPr lang="en-US" sz="1200" baseline="0" dirty="0" smtClean="0"/>
                        <a:t>(</a:t>
                      </a:r>
                      <a:r>
                        <a:rPr lang="en-US" sz="1200" dirty="0" smtClean="0"/>
                        <a:t>Carryover:</a:t>
                      </a:r>
                      <a:r>
                        <a:rPr lang="en-US" sz="1200" baseline="0" dirty="0" smtClean="0"/>
                        <a:t> </a:t>
                      </a:r>
                      <a:r>
                        <a:rPr lang="en-US" sz="1200" baseline="0" dirty="0" smtClean="0">
                          <a:solidFill>
                            <a:schemeClr val="accent6">
                              <a:lumMod val="75000"/>
                            </a:schemeClr>
                          </a:solidFill>
                        </a:rPr>
                        <a:t>$</a:t>
                      </a:r>
                      <a:r>
                        <a:rPr lang="en-US" sz="1200" dirty="0" smtClean="0">
                          <a:solidFill>
                            <a:schemeClr val="accent6">
                              <a:lumMod val="75000"/>
                            </a:schemeClr>
                          </a:solidFill>
                        </a:rPr>
                        <a:t>50k </a:t>
                      </a:r>
                      <a:r>
                        <a:rPr lang="en-US" sz="1200" dirty="0" smtClean="0"/>
                        <a:t>,</a:t>
                      </a:r>
                      <a:r>
                        <a:rPr lang="en-US" sz="1200" baseline="0" dirty="0" smtClean="0"/>
                        <a:t> </a:t>
                      </a:r>
                      <a:r>
                        <a:rPr lang="en-US" sz="1200" dirty="0" smtClean="0"/>
                        <a:t>2018 Budget Authority: $</a:t>
                      </a:r>
                      <a:r>
                        <a:rPr lang="en-US" sz="1200" dirty="0" smtClean="0">
                          <a:solidFill>
                            <a:schemeClr val="accent6">
                              <a:lumMod val="75000"/>
                            </a:schemeClr>
                          </a:solidFill>
                        </a:rPr>
                        <a:t>100k</a:t>
                      </a:r>
                      <a:r>
                        <a:rPr lang="en-US"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444">
                <a:tc>
                  <a:txBody>
                    <a:bodyPr/>
                    <a:lstStyle/>
                    <a:p>
                      <a:pPr algn="ctr"/>
                      <a:r>
                        <a:rPr lang="en-US" sz="1200" b="1" dirty="0" smtClean="0"/>
                        <a:t>Project PI</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6">
                              <a:lumMod val="75000"/>
                            </a:schemeClr>
                          </a:solidFill>
                        </a:rPr>
                        <a:t>Dana</a:t>
                      </a:r>
                      <a:r>
                        <a:rPr lang="en-US" sz="1200" baseline="0" dirty="0" smtClean="0">
                          <a:solidFill>
                            <a:schemeClr val="accent6">
                              <a:lumMod val="75000"/>
                            </a:schemeClr>
                          </a:solidFill>
                        </a:rPr>
                        <a:t> D. Science</a:t>
                      </a:r>
                      <a:endParaRPr lang="en-US" sz="1200" dirty="0" smtClean="0">
                        <a:solidFill>
                          <a:schemeClr val="accent6">
                            <a:lumMod val="75000"/>
                          </a:schemeClr>
                        </a:solidFill>
                      </a:endParaRPr>
                    </a:p>
                    <a:p>
                      <a:r>
                        <a:rPr lang="en-US" sz="1200" dirty="0" smtClean="0">
                          <a:hlinkClick r:id="rId3"/>
                        </a:rPr>
                        <a:t>DDSci@NL.com</a:t>
                      </a:r>
                      <a:r>
                        <a:rPr lang="en-US" sz="1200" baseline="0" dirty="0" smtClean="0"/>
                        <a:t> </a:t>
                      </a:r>
                    </a:p>
                    <a:p>
                      <a:r>
                        <a:rPr lang="en-US" sz="1200" dirty="0" smtClean="0">
                          <a:solidFill>
                            <a:schemeClr val="accent6">
                              <a:lumMod val="75000"/>
                            </a:schemeClr>
                          </a:solidFill>
                        </a:rPr>
                        <a:t>213-123-4567</a:t>
                      </a: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444">
                <a:tc>
                  <a:txBody>
                    <a:bodyPr/>
                    <a:lstStyle/>
                    <a:p>
                      <a:pPr algn="ctr"/>
                      <a:r>
                        <a:rPr lang="en-US" sz="1200" b="1" dirty="0" smtClean="0"/>
                        <a:t>DOE Lead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chemeClr val="accent6">
                              <a:lumMod val="75000"/>
                            </a:schemeClr>
                          </a:solidFill>
                        </a:rPr>
                        <a:t>Pat Q. Fed</a:t>
                      </a:r>
                      <a:endParaRPr lang="en-US" sz="1200" dirty="0" smtClean="0">
                        <a:solidFill>
                          <a:schemeClr val="accent6">
                            <a:lumMod val="75000"/>
                          </a:schemeClr>
                        </a:solidFill>
                      </a:endParaRPr>
                    </a:p>
                    <a:p>
                      <a:r>
                        <a:rPr lang="en-US" sz="1200" dirty="0" smtClean="0">
                          <a:hlinkClick r:id="rId4"/>
                        </a:rPr>
                        <a:t>Pfed@ee.url.gov</a:t>
                      </a:r>
                      <a:r>
                        <a:rPr lang="en-US" sz="1200" baseline="0" dirty="0" smtClean="0"/>
                        <a:t> </a:t>
                      </a:r>
                    </a:p>
                    <a:p>
                      <a:r>
                        <a:rPr lang="en-US" sz="1200" dirty="0" smtClean="0">
                          <a:solidFill>
                            <a:schemeClr val="accent6">
                              <a:lumMod val="75000"/>
                            </a:schemeClr>
                          </a:solidFill>
                        </a:rPr>
                        <a:t>202-123-1234</a:t>
                      </a: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444">
                <a:tc>
                  <a:txBody>
                    <a:bodyPr/>
                    <a:lstStyle/>
                    <a:p>
                      <a:pPr algn="ctr"/>
                      <a:r>
                        <a:rPr lang="en-US" sz="1200" b="1" dirty="0" smtClean="0"/>
                        <a:t>Key Personnel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05548">
                <a:tc>
                  <a:txBody>
                    <a:bodyPr/>
                    <a:lstStyle/>
                    <a:p>
                      <a:r>
                        <a:rPr lang="en-US" sz="1200" dirty="0" smtClean="0">
                          <a:solidFill>
                            <a:schemeClr val="accent6">
                              <a:lumMod val="75000"/>
                            </a:schemeClr>
                          </a:solidFill>
                        </a:rPr>
                        <a:t>Names</a:t>
                      </a:r>
                      <a:endParaRPr lang="en-US" sz="1200" dirty="0">
                        <a:solidFill>
                          <a:schemeClr val="accent6">
                            <a:lumMod val="75000"/>
                          </a:schemeClr>
                        </a:solidFill>
                      </a:endParaRPr>
                    </a:p>
                    <a:p>
                      <a:r>
                        <a:rPr lang="en-US" sz="1200" dirty="0" smtClean="0">
                          <a:solidFill>
                            <a:schemeClr val="accent6">
                              <a:lumMod val="75000"/>
                            </a:schemeClr>
                          </a:solidFill>
                        </a:rPr>
                        <a:t>Emails</a:t>
                      </a: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32154747"/>
              </p:ext>
            </p:extLst>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t>Project</a:t>
                      </a:r>
                      <a:r>
                        <a:rPr lang="en-US" sz="1800" dirty="0" smtClean="0">
                          <a:effectLst>
                            <a:outerShdw blurRad="38100" dist="38100" dir="2700000" algn="tl">
                              <a:srgbClr val="000000">
                                <a:alpha val="43137"/>
                              </a:srgbClr>
                            </a:outerShdw>
                          </a:effectLst>
                        </a:rPr>
                        <a:t> </a:t>
                      </a:r>
                      <a:r>
                        <a:rPr lang="en-US" sz="1800" dirty="0" smtClean="0"/>
                        <a:t> Summary</a:t>
                      </a:r>
                      <a:endParaRPr lang="en-US" sz="1800" b="1" dirty="0" smtClean="0"/>
                    </a:p>
                  </a:txBody>
                  <a:tcPr/>
                </a:tc>
              </a:tr>
              <a:tr h="205997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smtClean="0">
                          <a:solidFill>
                            <a:schemeClr val="accent6">
                              <a:lumMod val="75000"/>
                            </a:schemeClr>
                          </a:solidFill>
                        </a:rPr>
                        <a:t>Summarize from AOP</a:t>
                      </a:r>
                    </a:p>
                    <a:p>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73950691"/>
              </p:ext>
            </p:extLst>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t>Project Objective &amp; Impact</a:t>
                      </a:r>
                      <a:endParaRPr lang="en-US" sz="1800" b="1" strike="sngStrike" dirty="0" smtClean="0">
                        <a:solidFill>
                          <a:srgbClr val="FF0000"/>
                        </a:solidFill>
                      </a:endParaRPr>
                    </a:p>
                  </a:txBody>
                  <a:tcPr/>
                </a:tc>
              </a:tr>
              <a:tr h="258542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smtClean="0">
                          <a:solidFill>
                            <a:schemeClr val="accent6">
                              <a:lumMod val="75000"/>
                            </a:schemeClr>
                          </a:solidFill>
                        </a:rPr>
                        <a:t>Summarize from AOP</a:t>
                      </a:r>
                    </a:p>
                    <a:p>
                      <a:endParaRPr lang="en-US" dirty="0"/>
                    </a:p>
                  </a:txBody>
                  <a:tcPr/>
                </a:tc>
              </a:tr>
            </a:tbl>
          </a:graphicData>
        </a:graphic>
      </p:graphicFrame>
    </p:spTree>
    <p:extLst>
      <p:ext uri="{BB962C8B-B14F-4D97-AF65-F5344CB8AC3E}">
        <p14:creationId xmlns:p14="http://schemas.microsoft.com/office/powerpoint/2010/main" val="3766823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US" sz="1800" dirty="0" smtClean="0"/>
              <a:t>[Lab] Wind </a:t>
            </a:r>
            <a:r>
              <a:rPr lang="en-US" sz="1800" dirty="0"/>
              <a:t>- [WBS </a:t>
            </a:r>
            <a:r>
              <a:rPr lang="en-US" sz="1800" dirty="0" smtClean="0"/>
              <a:t># - Project Title]</a:t>
            </a:r>
            <a:r>
              <a:rPr lang="en-US" sz="2400" dirty="0" smtClean="0"/>
              <a:t/>
            </a:r>
            <a:br>
              <a:rPr lang="en-US" sz="2400" dirty="0" smtClean="0"/>
            </a:br>
            <a:r>
              <a:rPr lang="en-US" sz="2400" dirty="0" smtClean="0">
                <a:solidFill>
                  <a:schemeClr val="bg1"/>
                </a:solidFill>
              </a:rPr>
              <a:t>FY18 </a:t>
            </a:r>
            <a:r>
              <a:rPr lang="en-US" sz="2400" dirty="0">
                <a:solidFill>
                  <a:schemeClr val="bg1"/>
                </a:solidFill>
              </a:rPr>
              <a:t>Q[X</a:t>
            </a:r>
            <a:r>
              <a:rPr lang="en-US" sz="2400" dirty="0" smtClean="0">
                <a:solidFill>
                  <a:schemeClr val="bg1"/>
                </a:solidFill>
              </a:rPr>
              <a:t>] Project </a:t>
            </a:r>
            <a:r>
              <a:rPr lang="en-US" sz="2400" dirty="0" smtClean="0"/>
              <a:t>Performance Overview</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3715979324"/>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gridCol w="636777"/>
                <a:gridCol w="7722241"/>
              </a:tblGrid>
              <a:tr h="390826">
                <a:tc gridSpan="3">
                  <a:txBody>
                    <a:bodyPr/>
                    <a:lstStyle/>
                    <a:p>
                      <a:pPr algn="ctr"/>
                      <a:r>
                        <a:rPr lang="en-US" dirty="0" smtClean="0"/>
                        <a:t>Project Status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r>
              <a:tr h="400788">
                <a:tc>
                  <a:txBody>
                    <a:bodyPr/>
                    <a:lstStyle/>
                    <a:p>
                      <a:pPr algn="ctr"/>
                      <a:r>
                        <a:rPr lang="en-US" sz="1200" b="1" dirty="0" smtClean="0"/>
                        <a:t>Cat.</a:t>
                      </a:r>
                      <a:endParaRPr lang="en-US" sz="12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St.</a:t>
                      </a:r>
                      <a:endParaRPr lang="en-US" sz="12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5006">
                <a:tc rowSpan="5">
                  <a:txBody>
                    <a:bodyPr/>
                    <a:lstStyle/>
                    <a:p>
                      <a:pPr algn="ctr"/>
                      <a:r>
                        <a:rPr lang="en-US" sz="1200" dirty="0" smtClean="0"/>
                        <a:t>Fin.</a:t>
                      </a:r>
                      <a:endParaRPr lang="en-US"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Q1</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rowSpan="4">
                  <a:txBody>
                    <a:bodyPr/>
                    <a:lstStyle/>
                    <a:p>
                      <a:pPr algn="l"/>
                      <a:r>
                        <a:rPr lang="en-US" sz="1400" b="0" dirty="0" smtClean="0">
                          <a:solidFill>
                            <a:schemeClr val="accent6">
                              <a:lumMod val="75000"/>
                            </a:schemeClr>
                          </a:solidFill>
                        </a:rPr>
                        <a:t>Comments justifying the assigned Issue Category should be clear enough that someone with no knowledge of the project can understand why the category was selected.</a:t>
                      </a:r>
                      <a:endParaRPr lang="en-US" sz="1400" b="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5007">
                <a:tc vMerge="1">
                  <a:txBody>
                    <a:bodyPr/>
                    <a:lstStyle/>
                    <a:p>
                      <a:endParaRPr lang="en-US"/>
                    </a:p>
                  </a:txBody>
                  <a:tcPr/>
                </a:tc>
                <a:tc>
                  <a:txBody>
                    <a:bodyPr/>
                    <a:lstStyle/>
                    <a:p>
                      <a:pPr algn="ctr"/>
                      <a:r>
                        <a:rPr lang="en-US" dirty="0" smtClean="0"/>
                        <a:t>Q2</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r>
              <a:tr h="605007">
                <a:tc vMerge="1">
                  <a:txBody>
                    <a:bodyPr/>
                    <a:lstStyle/>
                    <a:p>
                      <a:endParaRPr lang="en-US"/>
                    </a:p>
                  </a:txBody>
                  <a:tcPr/>
                </a:tc>
                <a:tc>
                  <a:txBody>
                    <a:bodyPr/>
                    <a:lstStyle/>
                    <a:p>
                      <a:pPr algn="ctr"/>
                      <a:r>
                        <a:rPr lang="en-US" dirty="0" smtClean="0"/>
                        <a:t>Q3</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r>
              <a:tr h="261014">
                <a:tc vMerge="1">
                  <a:txBody>
                    <a:bodyPr/>
                    <a:lstStyle/>
                    <a:p>
                      <a:endParaRPr lang="en-US"/>
                    </a:p>
                  </a:txBody>
                  <a:tcPr/>
                </a:tc>
                <a:tc rowSpan="2">
                  <a:txBody>
                    <a:bodyPr/>
                    <a:lstStyle/>
                    <a:p>
                      <a:pPr algn="ctr"/>
                      <a:r>
                        <a:rPr lang="en-US" dirty="0" smtClean="0"/>
                        <a:t>Q4</a:t>
                      </a: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7030A0"/>
                          </a:solidFill>
                        </a:rPr>
                        <a:t>Category: HQ – Funding Delay/Rebalance</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9065">
                <a:tc rowSpan="5">
                  <a:txBody>
                    <a:bodyPr/>
                    <a:lstStyle/>
                    <a:p>
                      <a:pPr algn="ctr"/>
                      <a:r>
                        <a:rPr lang="en-US" sz="1200" dirty="0" smtClean="0"/>
                        <a:t>Mil.</a:t>
                      </a:r>
                      <a:endParaRPr lang="en-US"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Q1</a:t>
                      </a:r>
                      <a:endParaRPr lang="en-US" sz="18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rowSpan="4">
                  <a:txBody>
                    <a:bodyPr/>
                    <a:lstStyle/>
                    <a:p>
                      <a:r>
                        <a:rPr lang="en-US" sz="1400" b="0" kern="1200" dirty="0" smtClean="0">
                          <a:solidFill>
                            <a:schemeClr val="accent6">
                              <a:lumMod val="75000"/>
                            </a:schemeClr>
                          </a:solidFill>
                          <a:latin typeface="+mn-lt"/>
                          <a:ea typeface="+mn-ea"/>
                          <a:cs typeface="+mn-cs"/>
                        </a:rPr>
                        <a:t>Schedule is on track – quarterly milestone/deliverable met on time.</a:t>
                      </a:r>
                      <a:endParaRPr lang="en-US" sz="1400" b="0" kern="1200" dirty="0">
                        <a:solidFill>
                          <a:schemeClr val="accent6">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Q2</a:t>
                      </a:r>
                      <a:endParaRPr lang="en-US" sz="18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Q3</a:t>
                      </a:r>
                      <a:endParaRPr lang="en-US" sz="18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Q4</a:t>
                      </a:r>
                      <a:endParaRPr lang="en-US" sz="18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rgbClr val="7030A0"/>
                          </a:solidFill>
                          <a:latin typeface="+mn-lt"/>
                          <a:ea typeface="+mn-ea"/>
                          <a:cs typeface="+mn-cs"/>
                        </a:rPr>
                        <a:t>Category: n/a</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7" name="Straight Connector 6"/>
          <p:cNvCxnSpPr>
            <a:stCxn id="5" idx="2"/>
          </p:cNvCxnSpPr>
          <p:nvPr/>
        </p:nvCxnSpPr>
        <p:spPr>
          <a:xfrm flipH="1">
            <a:off x="4410301" y="4885151"/>
            <a:ext cx="3513574" cy="788467"/>
          </a:xfrm>
          <a:prstGeom prst="line">
            <a:avLst/>
          </a:prstGeom>
          <a:ln>
            <a:solidFill>
              <a:srgbClr val="7030A0"/>
            </a:solidFill>
            <a:tailEnd type="triangle" w="lg" len="lg"/>
          </a:ln>
        </p:spPr>
        <p:style>
          <a:lnRef idx="3">
            <a:schemeClr val="accent5"/>
          </a:lnRef>
          <a:fillRef idx="0">
            <a:schemeClr val="accent5"/>
          </a:fillRef>
          <a:effectRef idx="2">
            <a:schemeClr val="accent5"/>
          </a:effectRef>
          <a:fontRef idx="minor">
            <a:schemeClr val="tx1"/>
          </a:fontRef>
        </p:style>
      </p:cxnSp>
      <p:cxnSp>
        <p:nvCxnSpPr>
          <p:cNvPr id="11" name="Straight Connector 10"/>
          <p:cNvCxnSpPr>
            <a:stCxn id="5" idx="0"/>
          </p:cNvCxnSpPr>
          <p:nvPr/>
        </p:nvCxnSpPr>
        <p:spPr>
          <a:xfrm flipH="1" flipV="1">
            <a:off x="4410299" y="2855935"/>
            <a:ext cx="3513576" cy="662534"/>
          </a:xfrm>
          <a:prstGeom prst="line">
            <a:avLst/>
          </a:prstGeom>
          <a:ln>
            <a:solidFill>
              <a:srgbClr val="7030A0"/>
            </a:solidFill>
            <a:tailEnd type="triangle" w="lg" len="lg"/>
          </a:ln>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4650810" y="3518469"/>
            <a:ext cx="6546130" cy="1366682"/>
          </a:xfrm>
          <a:prstGeom prst="rect">
            <a:avLst/>
          </a:prstGeom>
          <a:effectLst>
            <a:outerShdw blurRad="190500" dist="241300" dir="2460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have a </a:t>
            </a:r>
            <a:r>
              <a:rPr lang="en-US" dirty="0" smtClean="0">
                <a:solidFill>
                  <a:srgbClr val="FFFF00"/>
                </a:solidFill>
              </a:rPr>
              <a:t>YELLOW</a:t>
            </a:r>
            <a:r>
              <a:rPr lang="en-US" dirty="0" smtClean="0"/>
              <a:t> or </a:t>
            </a:r>
            <a:r>
              <a:rPr lang="en-US" dirty="0" smtClean="0">
                <a:solidFill>
                  <a:srgbClr val="FF0000"/>
                </a:solidFill>
              </a:rPr>
              <a:t>RED </a:t>
            </a:r>
            <a:r>
              <a:rPr lang="en-US" dirty="0" smtClean="0">
                <a:solidFill>
                  <a:schemeClr val="bg1"/>
                </a:solidFill>
              </a:rPr>
              <a:t>stoplight for Financials or Milestones, please provide a *</a:t>
            </a:r>
            <a:r>
              <a:rPr lang="en-US" dirty="0" smtClean="0">
                <a:solidFill>
                  <a:schemeClr val="bg2">
                    <a:lumMod val="25000"/>
                  </a:schemeClr>
                </a:solidFill>
              </a:rPr>
              <a:t>detailed</a:t>
            </a:r>
            <a:r>
              <a:rPr lang="en-US" dirty="0" smtClean="0">
                <a:solidFill>
                  <a:schemeClr val="bg1"/>
                </a:solidFill>
              </a:rPr>
              <a:t>* explanation in the comments area – </a:t>
            </a:r>
            <a:r>
              <a:rPr lang="en-US" b="1" dirty="0" smtClean="0">
                <a:solidFill>
                  <a:schemeClr val="bg1"/>
                </a:solidFill>
              </a:rPr>
              <a:t>AND</a:t>
            </a:r>
            <a:r>
              <a:rPr lang="en-US" dirty="0" smtClean="0">
                <a:solidFill>
                  <a:schemeClr val="bg1"/>
                </a:solidFill>
              </a:rPr>
              <a:t> the steps you are taking to overcome the issue.  </a:t>
            </a:r>
          </a:p>
          <a:p>
            <a:pPr algn="ctr"/>
            <a:endParaRPr lang="en-US" b="1" dirty="0">
              <a:solidFill>
                <a:schemeClr val="bg1"/>
              </a:solidFill>
            </a:endParaRPr>
          </a:p>
        </p:txBody>
      </p:sp>
    </p:spTree>
    <p:extLst>
      <p:ext uri="{BB962C8B-B14F-4D97-AF65-F5344CB8AC3E}">
        <p14:creationId xmlns:p14="http://schemas.microsoft.com/office/powerpoint/2010/main" val="1269992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eere_template_blue">
  <a:themeElements>
    <a:clrScheme name="~~~ EERE Colors ~~~">
      <a:dk1>
        <a:srgbClr val="50565C"/>
      </a:dk1>
      <a:lt1>
        <a:sysClr val="window" lastClr="FFFFFF"/>
      </a:lt1>
      <a:dk2>
        <a:srgbClr val="6A737B"/>
      </a:dk2>
      <a:lt2>
        <a:srgbClr val="EEECE1"/>
      </a:lt2>
      <a:accent1>
        <a:srgbClr val="7AC143"/>
      </a:accent1>
      <a:accent2>
        <a:srgbClr val="FFD200"/>
      </a:accent2>
      <a:accent3>
        <a:srgbClr val="00A4E4"/>
      </a:accent3>
      <a:accent4>
        <a:srgbClr val="006892"/>
      </a:accent4>
      <a:accent5>
        <a:srgbClr val="00853F"/>
      </a:accent5>
      <a:accent6>
        <a:srgbClr val="F58025"/>
      </a:accent6>
      <a:hlink>
        <a:srgbClr val="006892"/>
      </a:hlink>
      <a:folHlink>
        <a:srgbClr val="6A73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38C61C416BF842B933A31A89411AD8" ma:contentTypeVersion="14" ma:contentTypeDescription="Create a new document." ma:contentTypeScope="" ma:versionID="fe923e7cd2f794f0831bc80fd8ce9c24">
  <xsd:schema xmlns:xsd="http://www.w3.org/2001/XMLSchema" xmlns:xs="http://www.w3.org/2001/XMLSchema" xmlns:p="http://schemas.microsoft.com/office/2006/metadata/properties" xmlns:ns2="8b1c8175-d729-4560-a234-f7aab2e93775" targetNamespace="http://schemas.microsoft.com/office/2006/metadata/properties" ma:root="true" ma:fieldsID="b5cec9a70b0d8416abd08fe33150f629" ns2:_="">
    <xsd:import namespace="8b1c8175-d729-4560-a234-f7aab2e93775"/>
    <xsd:element name="properties">
      <xsd:complexType>
        <xsd:sequence>
          <xsd:element name="documentManagement">
            <xsd:complexType>
              <xsd:all>
                <xsd:element ref="ns2:Wind_x0020_or_x0020_Water_x0020_Program" minOccurs="0"/>
                <xsd:element ref="ns2:Fiscal_x0020_Year" minOccurs="0"/>
                <xsd:element ref="ns2:Quarter" minOccurs="0"/>
                <xsd:element ref="ns2:Status" minOccurs="0"/>
                <xsd:element ref="ns2:Document_x0020_Type" minOccurs="0"/>
                <xsd:element ref="ns2:Submission_x0020_Status" minOccurs="0"/>
                <xsd:element ref="ns2:Lis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c8175-d729-4560-a234-f7aab2e93775" elementFormDefault="qualified">
    <xsd:import namespace="http://schemas.microsoft.com/office/2006/documentManagement/types"/>
    <xsd:import namespace="http://schemas.microsoft.com/office/infopath/2007/PartnerControls"/>
    <xsd:element name="Wind_x0020_or_x0020_Water_x0020_Program" ma:index="2" nillable="true" ma:displayName="Program" ma:default="Wind" ma:description="Indicate whether the deck is associated with a Wind or Water Program" ma:format="Dropdown" ma:internalName="Wind_x0020_or_x0020_Water_x0020_Program" ma:readOnly="false">
      <xsd:simpleType>
        <xsd:union memberTypes="dms:Text">
          <xsd:simpleType>
            <xsd:restriction base="dms:Choice">
              <xsd:enumeration value="**PLEASE CHOOSE ONE**"/>
              <xsd:enumeration value="Water"/>
              <xsd:enumeration value="Wind"/>
              <xsd:enumeration value="Template"/>
            </xsd:restriction>
          </xsd:simpleType>
        </xsd:union>
      </xsd:simpleType>
    </xsd:element>
    <xsd:element name="Fiscal_x0020_Year" ma:index="3" nillable="true" ma:displayName="Fiscal Year" ma:default="**PLEASE CHOOSE ONE**" ma:description="Fiscal Year for Slide Deck" ma:format="Dropdown" ma:internalName="Fiscal_x0020_Year" ma:readOnly="false">
      <xsd:simpleType>
        <xsd:union memberTypes="dms:Text">
          <xsd:simpleType>
            <xsd:restriction base="dms:Choice">
              <xsd:enumeration value="**PLEASE CHOOSE ONE**"/>
              <xsd:enumeration value="FY11"/>
              <xsd:enumeration value="FY12"/>
              <xsd:enumeration value="FY13"/>
              <xsd:enumeration value="FY14"/>
              <xsd:enumeration value="FY15"/>
              <xsd:enumeration value="FY16"/>
              <xsd:enumeration value="FY17"/>
              <xsd:enumeration value="FY18"/>
              <xsd:enumeration value="FY19"/>
              <xsd:enumeration value="FY20"/>
              <xsd:enumeration value="FY21"/>
            </xsd:restriction>
          </xsd:simpleType>
        </xsd:union>
      </xsd:simpleType>
    </xsd:element>
    <xsd:element name="Quarter" ma:index="4" nillable="true" ma:displayName="Quarter" ma:default="**PLEASE CHOOSE ONE**" ma:description="Fiscal Year Quarter" ma:format="Dropdown" ma:internalName="Quarter" ma:readOnly="false">
      <xsd:simpleType>
        <xsd:union memberTypes="dms:Text">
          <xsd:simpleType>
            <xsd:restriction base="dms:Choice">
              <xsd:enumeration value="**PLEASE CHOOSE ONE**"/>
              <xsd:enumeration value="Q1"/>
              <xsd:enumeration value="Q2"/>
              <xsd:enumeration value="Q3"/>
              <xsd:enumeration value="Q4"/>
              <xsd:enumeration value="Templates"/>
            </xsd:restriction>
          </xsd:simpleType>
        </xsd:union>
      </xsd:simpleType>
    </xsd:element>
    <xsd:element name="Status" ma:index="7" nillable="true" ma:displayName="Status" ma:default="Need to Complete Write-ups" ma:format="Dropdown" ma:internalName="Status" ma:readOnly="false">
      <xsd:simpleType>
        <xsd:union memberTypes="dms:Text">
          <xsd:simpleType>
            <xsd:restriction base="dms:Choice">
              <xsd:enumeration value="Need to Complete Write-ups"/>
              <xsd:enumeration value="Integrator Edits"/>
              <xsd:enumeration value="Platform Lead Edits"/>
              <xsd:enumeration value="Comm Edits"/>
              <xsd:enumeration value="LPM Edits"/>
              <xsd:enumeration value="CD Edits"/>
              <xsd:enumeration value="DOE Edits"/>
              <xsd:enumeration value="Final/Complete"/>
              <xsd:enumeration value="Template"/>
            </xsd:restriction>
          </xsd:simpleType>
        </xsd:union>
      </xsd:simpleType>
    </xsd:element>
    <xsd:element name="Document_x0020_Type" ma:index="8" nillable="true" ma:displayName="Document Type" ma:default="Report" ma:format="Dropdown" ma:internalName="Document_x0020_Type" ma:readOnly="false">
      <xsd:simpleType>
        <xsd:union memberTypes="dms:Text">
          <xsd:simpleType>
            <xsd:restriction base="dms:Choice">
              <xsd:enumeration value="Report"/>
              <xsd:enumeration value="Excel Master Workbook"/>
              <xsd:enumeration value="Combined Report"/>
              <xsd:enumeration value="Template"/>
            </xsd:restriction>
          </xsd:simpleType>
        </xsd:union>
      </xsd:simpleType>
    </xsd:element>
    <xsd:element name="Submission_x0020_Status" ma:index="9" nillable="true" ma:displayName="Submission Status" ma:default="In Progress at NREL" ma:format="Dropdown" ma:internalName="Submission_x0020_Status" ma:readOnly="false">
      <xsd:simpleType>
        <xsd:union memberTypes="dms:Text">
          <xsd:simpleType>
            <xsd:restriction base="dms:Choice">
              <xsd:enumeration value="In Progress at NREL"/>
              <xsd:enumeration value="Submitted to DOE"/>
              <xsd:enumeration value="At NREL for Revision"/>
              <xsd:enumeration value="Resubmitted to DOE - Comments addressed"/>
              <xsd:enumeration value="Template"/>
            </xsd:restriction>
          </xsd:simpleType>
        </xsd:union>
      </xsd:simpleType>
    </xsd:element>
    <xsd:element name="List_x0020_Order" ma:index="10" nillable="true" ma:displayName="List Order" ma:internalName="List_x0020_Order"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ubmission_x0020_Status xmlns="8b1c8175-d729-4560-a234-f7aab2e93775">Template</Submission_x0020_Status>
    <Fiscal_x0020_Year xmlns="8b1c8175-d729-4560-a234-f7aab2e93775">FY19</Fiscal_x0020_Year>
    <Wind_x0020_or_x0020_Water_x0020_Program xmlns="8b1c8175-d729-4560-a234-f7aab2e93775">Wind</Wind_x0020_or_x0020_Water_x0020_Program>
    <Status xmlns="8b1c8175-d729-4560-a234-f7aab2e93775">Template</Status>
    <Quarter xmlns="8b1c8175-d729-4560-a234-f7aab2e93775">Templates</Quarter>
    <Document_x0020_Type xmlns="8b1c8175-d729-4560-a234-f7aab2e93775">Template</Document_x0020_Type>
    <List_x0020_Order xmlns="8b1c8175-d729-4560-a234-f7aab2e93775" xsi:nil="true"/>
  </documentManagement>
</p:properties>
</file>

<file path=customXml/itemProps1.xml><?xml version="1.0" encoding="utf-8"?>
<ds:datastoreItem xmlns:ds="http://schemas.openxmlformats.org/officeDocument/2006/customXml" ds:itemID="{B5C98C3D-9FFD-42D1-B066-D68FC14946AB}"/>
</file>

<file path=customXml/itemProps2.xml><?xml version="1.0" encoding="utf-8"?>
<ds:datastoreItem xmlns:ds="http://schemas.openxmlformats.org/officeDocument/2006/customXml" ds:itemID="{6CFFE4B9-F323-47CE-82F4-C44C305AA559}"/>
</file>

<file path=customXml/itemProps3.xml><?xml version="1.0" encoding="utf-8"?>
<ds:datastoreItem xmlns:ds="http://schemas.openxmlformats.org/officeDocument/2006/customXml" ds:itemID="{68C1FEBC-9F0F-426E-84E0-9C37A07080F2}"/>
</file>

<file path=docProps/app.xml><?xml version="1.0" encoding="utf-8"?>
<Properties xmlns="http://schemas.openxmlformats.org/officeDocument/2006/extended-properties" xmlns:vt="http://schemas.openxmlformats.org/officeDocument/2006/docPropsVTypes">
  <Template/>
  <TotalTime>20748</TotalTime>
  <Words>1671</Words>
  <Application>Microsoft Office PowerPoint</Application>
  <PresentationFormat>On-screen Show (4:3)</PresentationFormat>
  <Paragraphs>199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Arial Narrow</vt:lpstr>
      <vt:lpstr>Calibri</vt:lpstr>
      <vt:lpstr>Times New Roman</vt:lpstr>
      <vt:lpstr>eere_template_blue</vt:lpstr>
      <vt:lpstr>Quarterly Report Due Dates</vt:lpstr>
      <vt:lpstr>Quarterly Reporting Template Preparation Overview (delete slide when submitting final)</vt:lpstr>
      <vt:lpstr>Quarterly Reporting Template Preparation Overview (delete slide when submitting final)</vt:lpstr>
      <vt:lpstr>Issue Categorization (delete slide when submitting final)</vt:lpstr>
      <vt:lpstr>Issue Categorization (delete slide when submitting final)</vt:lpstr>
      <vt:lpstr>[Lab] Wind – [WBS # - WBS Category Title] FY18 Q[X] Project Status Overview</vt:lpstr>
      <vt:lpstr>[Lab] Wind – [WBS # - Project Title] Project Modification Tracking</vt:lpstr>
      <vt:lpstr>[Lab] Wind - [WBS # - Project Title] FY18 Q[X] Project Overview</vt:lpstr>
      <vt:lpstr>[Lab] Wind - [WBS # - Project Title] FY18 Q[X] Project Performance Overview</vt:lpstr>
      <vt:lpstr>Lab [Program] - [WBS # - Project Title] FY18 Q[X] Project Financial Status</vt:lpstr>
      <vt:lpstr>Lab [Program] - [WBS # - Project Title] FY18 Q[X] Project Milestone Status</vt:lpstr>
      <vt:lpstr>Lab [Program] - [WBS # - Project Title] FY18 Q[X] Accomplishments &amp; Outlook</vt:lpstr>
    </vt:vector>
  </TitlesOfParts>
  <Company>NREL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bbabiuch</dc:creator>
  <cp:lastModifiedBy>Tisch, Raphael (CONTR)</cp:lastModifiedBy>
  <cp:revision>1686</cp:revision>
  <cp:lastPrinted>2012-03-19T19:52:44Z</cp:lastPrinted>
  <dcterms:created xsi:type="dcterms:W3CDTF">2009-08-10T19:26:51Z</dcterms:created>
  <dcterms:modified xsi:type="dcterms:W3CDTF">2019-01-02T21:08:27Z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0x0101003A38C61C416BF842B933A31A89411AD8</vt:lpwstr>
  </property>
</Properties>
</file>