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drawings/drawing2.xml" ContentType="application/vnd.openxmlformats-officedocument.drawingml.chartshape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drawings/drawing3.xml" ContentType="application/vnd.openxmlformats-officedocument.drawingml.chartshape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drawings/drawing4.xml" ContentType="application/vnd.openxmlformats-officedocument.drawingml.chartshape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drawings/drawing5.xml" ContentType="application/vnd.openxmlformats-officedocument.drawingml.chartshape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6.xml" ContentType="application/vnd.openxmlformats-officedocument.drawingml.chart+xml"/>
  <Override PartName="/ppt/theme/themeOverride6.xml" ContentType="application/vnd.openxmlformats-officedocument.themeOverride+xml"/>
  <Override PartName="/ppt/drawings/drawing6.xml" ContentType="application/vnd.openxmlformats-officedocument.drawingml.chartshape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7.xml" ContentType="application/vnd.openxmlformats-officedocument.drawingml.chart+xml"/>
  <Override PartName="/ppt/theme/themeOverride7.xml" ContentType="application/vnd.openxmlformats-officedocument.themeOverride+xml"/>
  <Override PartName="/ppt/drawings/drawing7.xml" ContentType="application/vnd.openxmlformats-officedocument.drawingml.chartshape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rts/chart8.xml" ContentType="application/vnd.openxmlformats-officedocument.drawingml.chart+xml"/>
  <Override PartName="/ppt/theme/themeOverride8.xml" ContentType="application/vnd.openxmlformats-officedocument.themeOverride+xml"/>
  <Override PartName="/ppt/drawings/drawing8.xml" ContentType="application/vnd.openxmlformats-officedocument.drawingml.chartshape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rts/chart9.xml" ContentType="application/vnd.openxmlformats-officedocument.drawingml.chart+xml"/>
  <Override PartName="/ppt/theme/themeOverride9.xml" ContentType="application/vnd.openxmlformats-officedocument.themeOverride+xml"/>
  <Override PartName="/ppt/drawings/drawing9.xml" ContentType="application/vnd.openxmlformats-officedocument.drawingml.chartshape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charts/chart10.xml" ContentType="application/vnd.openxmlformats-officedocument.drawingml.chart+xml"/>
  <Override PartName="/ppt/theme/themeOverride10.xml" ContentType="application/vnd.openxmlformats-officedocument.themeOverride+xml"/>
  <Override PartName="/ppt/drawings/drawing10.xml" ContentType="application/vnd.openxmlformats-officedocument.drawingml.chartshape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charts/chart11.xml" ContentType="application/vnd.openxmlformats-officedocument.drawingml.chart+xml"/>
  <Override PartName="/ppt/theme/themeOverride11.xml" ContentType="application/vnd.openxmlformats-officedocument.themeOverride+xml"/>
  <Override PartName="/ppt/drawings/drawing11.xml" ContentType="application/vnd.openxmlformats-officedocument.drawingml.chartshape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3"/>
  </p:notesMasterIdLst>
  <p:handoutMasterIdLst>
    <p:handoutMasterId r:id="rId74"/>
  </p:handoutMasterIdLst>
  <p:sldIdLst>
    <p:sldId id="850" r:id="rId5"/>
    <p:sldId id="971" r:id="rId6"/>
    <p:sldId id="972" r:id="rId7"/>
    <p:sldId id="973" r:id="rId8"/>
    <p:sldId id="974" r:id="rId9"/>
    <p:sldId id="975" r:id="rId10"/>
    <p:sldId id="976" r:id="rId11"/>
    <p:sldId id="855" r:id="rId12"/>
    <p:sldId id="952" r:id="rId13"/>
    <p:sldId id="953" r:id="rId14"/>
    <p:sldId id="954" r:id="rId15"/>
    <p:sldId id="955" r:id="rId16"/>
    <p:sldId id="956" r:id="rId17"/>
    <p:sldId id="861" r:id="rId18"/>
    <p:sldId id="862" r:id="rId19"/>
    <p:sldId id="936" r:id="rId20"/>
    <p:sldId id="864" r:id="rId21"/>
    <p:sldId id="865" r:id="rId22"/>
    <p:sldId id="866" r:id="rId23"/>
    <p:sldId id="1011" r:id="rId24"/>
    <p:sldId id="978" r:id="rId25"/>
    <p:sldId id="979" r:id="rId26"/>
    <p:sldId id="980" r:id="rId27"/>
    <p:sldId id="981" r:id="rId28"/>
    <p:sldId id="982" r:id="rId29"/>
    <p:sldId id="867" r:id="rId30"/>
    <p:sldId id="868" r:id="rId31"/>
    <p:sldId id="937" r:id="rId32"/>
    <p:sldId id="870" r:id="rId33"/>
    <p:sldId id="871" r:id="rId34"/>
    <p:sldId id="872" r:id="rId35"/>
    <p:sldId id="983" r:id="rId36"/>
    <p:sldId id="984" r:id="rId37"/>
    <p:sldId id="985" r:id="rId38"/>
    <p:sldId id="986" r:id="rId39"/>
    <p:sldId id="987" r:id="rId40"/>
    <p:sldId id="988" r:id="rId41"/>
    <p:sldId id="989" r:id="rId42"/>
    <p:sldId id="990" r:id="rId43"/>
    <p:sldId id="991" r:id="rId44"/>
    <p:sldId id="992" r:id="rId45"/>
    <p:sldId id="993" r:id="rId46"/>
    <p:sldId id="994" r:id="rId47"/>
    <p:sldId id="879" r:id="rId48"/>
    <p:sldId id="880" r:id="rId49"/>
    <p:sldId id="939" r:id="rId50"/>
    <p:sldId id="882" r:id="rId51"/>
    <p:sldId id="883" r:id="rId52"/>
    <p:sldId id="884" r:id="rId53"/>
    <p:sldId id="999" r:id="rId54"/>
    <p:sldId id="1000" r:id="rId55"/>
    <p:sldId id="1001" r:id="rId56"/>
    <p:sldId id="1002" r:id="rId57"/>
    <p:sldId id="1003" r:id="rId58"/>
    <p:sldId id="1004" r:id="rId59"/>
    <p:sldId id="885" r:id="rId60"/>
    <p:sldId id="886" r:id="rId61"/>
    <p:sldId id="940" r:id="rId62"/>
    <p:sldId id="888" r:id="rId63"/>
    <p:sldId id="889" r:id="rId64"/>
    <p:sldId id="890" r:id="rId65"/>
    <p:sldId id="897" r:id="rId66"/>
    <p:sldId id="898" r:id="rId67"/>
    <p:sldId id="942" r:id="rId68"/>
    <p:sldId id="900" r:id="rId69"/>
    <p:sldId id="901" r:id="rId70"/>
    <p:sldId id="963" r:id="rId71"/>
    <p:sldId id="964" r:id="rId72"/>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a:cs typeface="ＭＳ Ｐゴシック"/>
      </a:defRPr>
    </a:lvl1pPr>
    <a:lvl2pPr marL="457200" algn="l" defTabSz="457200" rtl="0" fontAlgn="base">
      <a:spcBef>
        <a:spcPct val="0"/>
      </a:spcBef>
      <a:spcAft>
        <a:spcPct val="0"/>
      </a:spcAft>
      <a:defRPr kern="1200">
        <a:solidFill>
          <a:schemeClr val="tx1"/>
        </a:solidFill>
        <a:latin typeface="Arial" pitchFamily="34" charset="0"/>
        <a:ea typeface="ＭＳ Ｐゴシック"/>
        <a:cs typeface="ＭＳ Ｐゴシック"/>
      </a:defRPr>
    </a:lvl2pPr>
    <a:lvl3pPr marL="914400" algn="l" defTabSz="457200" rtl="0" fontAlgn="base">
      <a:spcBef>
        <a:spcPct val="0"/>
      </a:spcBef>
      <a:spcAft>
        <a:spcPct val="0"/>
      </a:spcAft>
      <a:defRPr kern="1200">
        <a:solidFill>
          <a:schemeClr val="tx1"/>
        </a:solidFill>
        <a:latin typeface="Arial" pitchFamily="34" charset="0"/>
        <a:ea typeface="ＭＳ Ｐゴシック"/>
        <a:cs typeface="ＭＳ Ｐゴシック"/>
      </a:defRPr>
    </a:lvl3pPr>
    <a:lvl4pPr marL="1371600" algn="l" defTabSz="457200" rtl="0" fontAlgn="base">
      <a:spcBef>
        <a:spcPct val="0"/>
      </a:spcBef>
      <a:spcAft>
        <a:spcPct val="0"/>
      </a:spcAft>
      <a:defRPr kern="1200">
        <a:solidFill>
          <a:schemeClr val="tx1"/>
        </a:solidFill>
        <a:latin typeface="Arial" pitchFamily="34" charset="0"/>
        <a:ea typeface="ＭＳ Ｐゴシック"/>
        <a:cs typeface="ＭＳ Ｐゴシック"/>
      </a:defRPr>
    </a:lvl4pPr>
    <a:lvl5pPr marL="1828800" algn="l" defTabSz="457200" rtl="0" fontAlgn="base">
      <a:spcBef>
        <a:spcPct val="0"/>
      </a:spcBef>
      <a:spcAft>
        <a:spcPct val="0"/>
      </a:spcAft>
      <a:defRPr kern="1200">
        <a:solidFill>
          <a:schemeClr val="tx1"/>
        </a:solidFill>
        <a:latin typeface="Arial" pitchFamily="34" charset="0"/>
        <a:ea typeface="ＭＳ Ｐゴシック"/>
        <a:cs typeface="ＭＳ Ｐゴシック"/>
      </a:defRPr>
    </a:lvl5pPr>
    <a:lvl6pPr marL="2286000" algn="l" defTabSz="914400" rtl="0" eaLnBrk="1" latinLnBrk="0" hangingPunct="1">
      <a:defRPr kern="1200">
        <a:solidFill>
          <a:schemeClr val="tx1"/>
        </a:solidFill>
        <a:latin typeface="Arial" pitchFamily="34" charset="0"/>
        <a:ea typeface="ＭＳ Ｐゴシック"/>
        <a:cs typeface="ＭＳ Ｐゴシック"/>
      </a:defRPr>
    </a:lvl6pPr>
    <a:lvl7pPr marL="2743200" algn="l" defTabSz="914400" rtl="0" eaLnBrk="1" latinLnBrk="0" hangingPunct="1">
      <a:defRPr kern="1200">
        <a:solidFill>
          <a:schemeClr val="tx1"/>
        </a:solidFill>
        <a:latin typeface="Arial" pitchFamily="34" charset="0"/>
        <a:ea typeface="ＭＳ Ｐゴシック"/>
        <a:cs typeface="ＭＳ Ｐゴシック"/>
      </a:defRPr>
    </a:lvl7pPr>
    <a:lvl8pPr marL="3200400" algn="l" defTabSz="914400" rtl="0" eaLnBrk="1" latinLnBrk="0" hangingPunct="1">
      <a:defRPr kern="1200">
        <a:solidFill>
          <a:schemeClr val="tx1"/>
        </a:solidFill>
        <a:latin typeface="Arial" pitchFamily="34" charset="0"/>
        <a:ea typeface="ＭＳ Ｐゴシック"/>
        <a:cs typeface="ＭＳ Ｐゴシック"/>
      </a:defRPr>
    </a:lvl8pPr>
    <a:lvl9pPr marL="3657600" algn="l" defTabSz="914400" rtl="0" eaLnBrk="1" latinLnBrk="0" hangingPunct="1">
      <a:defRPr kern="1200">
        <a:solidFill>
          <a:schemeClr val="tx1"/>
        </a:solidFill>
        <a:latin typeface="Arial" pitchFamily="34" charset="0"/>
        <a:ea typeface="ＭＳ Ｐゴシック"/>
        <a:cs typeface="ＭＳ Ｐゴシック"/>
      </a:defRPr>
    </a:lvl9pPr>
  </p:defaultTextStyle>
  <p:extLst>
    <p:ext uri="{EFAFB233-063F-42B5-8137-9DF3F51BA10A}">
      <p15:sldGuideLst xmlns:p15="http://schemas.microsoft.com/office/powerpoint/2012/main">
        <p15:guide id="1" orient="horz" pos="4319">
          <p15:clr>
            <a:srgbClr val="A4A3A4"/>
          </p15:clr>
        </p15:guide>
        <p15:guide id="2" orient="horz">
          <p15:clr>
            <a:srgbClr val="A4A3A4"/>
          </p15:clr>
        </p15:guide>
        <p15:guide id="3" orient="horz" pos="2693">
          <p15:clr>
            <a:srgbClr val="A4A3A4"/>
          </p15:clr>
        </p15:guide>
        <p15:guide id="4" orient="horz" pos="702">
          <p15:clr>
            <a:srgbClr val="A4A3A4"/>
          </p15:clr>
        </p15:guide>
        <p15:guide id="5" pos="5517">
          <p15:clr>
            <a:srgbClr val="A4A3A4"/>
          </p15:clr>
        </p15:guide>
        <p15:guide id="6" pos="3263">
          <p15:clr>
            <a:srgbClr val="A4A3A4"/>
          </p15:clr>
        </p15:guide>
        <p15:guide id="7" pos="211">
          <p15:clr>
            <a:srgbClr val="A4A3A4"/>
          </p15:clr>
        </p15:guide>
      </p15:sldGuideLst>
    </p:ext>
    <p:ext uri="{2D200454-40CA-4A62-9FC3-DE9A4176ACB9}">
      <p15:notesGuideLst xmlns:p15="http://schemas.microsoft.com/office/powerpoint/2012/main">
        <p15:guide id="1" orient="horz">
          <p15:clr>
            <a:srgbClr val="A4A3A4"/>
          </p15:clr>
        </p15:guide>
        <p15:guide id="2" pos="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hael Derby" initials="MRD" lastIdx="9" clrIdx="0"/>
  <p:cmAuthor id="1" name="jjonkman" initials="jmj" lastIdx="1" clrIdx="1"/>
  <p:cmAuthor id="2" name="Jonkman, Jason" initials="JJ" lastIdx="3"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C14"/>
    <a:srgbClr val="50565C"/>
    <a:srgbClr val="FF8181"/>
    <a:srgbClr val="000000"/>
    <a:srgbClr val="9999FF"/>
    <a:srgbClr val="CC99FF"/>
    <a:srgbClr val="DDDDDD"/>
    <a:srgbClr val="E7EBEE"/>
    <a:srgbClr val="EAEAEA"/>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33" autoAdjust="0"/>
    <p:restoredTop sz="93038" autoAdjust="0"/>
  </p:normalViewPr>
  <p:slideViewPr>
    <p:cSldViewPr snapToGrid="0">
      <p:cViewPr>
        <p:scale>
          <a:sx n="80" d="100"/>
          <a:sy n="80" d="100"/>
        </p:scale>
        <p:origin x="540" y="-608"/>
      </p:cViewPr>
      <p:guideLst>
        <p:guide orient="horz" pos="4319"/>
        <p:guide orient="horz"/>
        <p:guide orient="horz" pos="2693"/>
        <p:guide orient="horz" pos="702"/>
        <p:guide pos="5517"/>
        <p:guide pos="3263"/>
        <p:guide pos="211"/>
      </p:guideLst>
    </p:cSldViewPr>
  </p:slideViewPr>
  <p:notesTextViewPr>
    <p:cViewPr>
      <p:scale>
        <a:sx n="100" d="100"/>
        <a:sy n="100" d="100"/>
      </p:scale>
      <p:origin x="0" y="0"/>
    </p:cViewPr>
  </p:notesTextViewPr>
  <p:sorterViewPr>
    <p:cViewPr varScale="1">
      <p:scale>
        <a:sx n="100" d="100"/>
        <a:sy n="100" d="100"/>
      </p:scale>
      <p:origin x="0" y="-20888"/>
    </p:cViewPr>
  </p:sorterViewPr>
  <p:notesViewPr>
    <p:cSldViewPr snapToGrid="0">
      <p:cViewPr>
        <p:scale>
          <a:sx n="100" d="100"/>
          <a:sy n="100" d="100"/>
        </p:scale>
        <p:origin x="3420" y="-126"/>
      </p:cViewPr>
      <p:guideLst>
        <p:guide orient="horz"/>
        <p:guide pos="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https://sp2013.nrel.gov/sites/NWTC/wind/DOE%20Quarterly%20Reporting/NREL_Wind_FY20_Q1_Fin.report.xlsx" TargetMode="External"/><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3" Type="http://schemas.openxmlformats.org/officeDocument/2006/relationships/chartUserShapes" Target="../drawings/drawing10.xml"/><Relationship Id="rId2" Type="http://schemas.openxmlformats.org/officeDocument/2006/relationships/oleObject" Target="https://sp2013.nrel.gov/sites/NWTC/wind/DOE%20Quarterly%20Reporting/NREL_Wind_FY20_Q1_Fin.report.xlsx" TargetMode="External"/><Relationship Id="rId1" Type="http://schemas.openxmlformats.org/officeDocument/2006/relationships/themeOverride" Target="../theme/themeOverride10.xml"/></Relationships>
</file>

<file path=ppt/charts/_rels/chart11.xml.rels><?xml version="1.0" encoding="UTF-8" standalone="yes"?>
<Relationships xmlns="http://schemas.openxmlformats.org/package/2006/relationships"><Relationship Id="rId3" Type="http://schemas.openxmlformats.org/officeDocument/2006/relationships/chartUserShapes" Target="../drawings/drawing11.xml"/><Relationship Id="rId2" Type="http://schemas.openxmlformats.org/officeDocument/2006/relationships/oleObject" Target="https://sp2013.nrel.gov/sites/NWTC/wind/DOE%20Quarterly%20Reporting/NREL_Wind_FY20_Q1_Fin.report.xlsx" TargetMode="External"/><Relationship Id="rId1" Type="http://schemas.openxmlformats.org/officeDocument/2006/relationships/themeOverride" Target="../theme/themeOverride11.xml"/></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oleObject" Target="https://sp2013.nrel.gov/sites/NWTC/wind/DOE%20Quarterly%20Reporting/NREL_Wind_FY20_Q1_Fin.report.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3" Type="http://schemas.openxmlformats.org/officeDocument/2006/relationships/chartUserShapes" Target="../drawings/drawing3.xml"/><Relationship Id="rId2" Type="http://schemas.openxmlformats.org/officeDocument/2006/relationships/oleObject" Target="https://sp2013.nrel.gov/sites/NWTC/wind/DOE%20Quarterly%20Reporting/NREL_Wind_FY20_Q1_Fin.report.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3" Type="http://schemas.openxmlformats.org/officeDocument/2006/relationships/chartUserShapes" Target="../drawings/drawing4.xml"/><Relationship Id="rId2" Type="http://schemas.openxmlformats.org/officeDocument/2006/relationships/oleObject" Target="https://sp2013.nrel.gov/sites/NWTC/wind/DOE%20Quarterly%20Reporting/NREL_Wind_FY20_Q1_Fin.report.xlsx"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3" Type="http://schemas.openxmlformats.org/officeDocument/2006/relationships/chartUserShapes" Target="../drawings/drawing5.xml"/><Relationship Id="rId2" Type="http://schemas.openxmlformats.org/officeDocument/2006/relationships/oleObject" Target="https://sp2013.nrel.gov/sites/NWTC/wind/DOE%20Quarterly%20Reporting/NREL_Wind_FY20_Q1_Fin.report.xlsx" TargetMode="External"/><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3" Type="http://schemas.openxmlformats.org/officeDocument/2006/relationships/chartUserShapes" Target="../drawings/drawing6.xml"/><Relationship Id="rId2" Type="http://schemas.openxmlformats.org/officeDocument/2006/relationships/oleObject" Target="https://sp2013.nrel.gov/sites/NWTC/wind/DOE%20Quarterly%20Reporting/NREL_Wind_FY20_Q1_Fin.report.xlsx" TargetMode="External"/><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3" Type="http://schemas.openxmlformats.org/officeDocument/2006/relationships/chartUserShapes" Target="../drawings/drawing7.xml"/><Relationship Id="rId2" Type="http://schemas.openxmlformats.org/officeDocument/2006/relationships/oleObject" Target="https://sp2013.nrel.gov/sites/NWTC/wind/DOE%20Quarterly%20Reporting/NREL_Wind_FY20_Q1_Fin.report.xlsx" TargetMode="External"/><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3" Type="http://schemas.openxmlformats.org/officeDocument/2006/relationships/chartUserShapes" Target="../drawings/drawing8.xml"/><Relationship Id="rId2" Type="http://schemas.openxmlformats.org/officeDocument/2006/relationships/oleObject" Target="https://sp2013.nrel.gov/sites/NWTC/wind/DOE%20Quarterly%20Reporting/NREL_Wind_FY20_Q1_Fin.report.xlsx" TargetMode="External"/><Relationship Id="rId1" Type="http://schemas.openxmlformats.org/officeDocument/2006/relationships/themeOverride" Target="../theme/themeOverride8.xml"/></Relationships>
</file>

<file path=ppt/charts/_rels/chart9.xml.rels><?xml version="1.0" encoding="UTF-8" standalone="yes"?>
<Relationships xmlns="http://schemas.openxmlformats.org/package/2006/relationships"><Relationship Id="rId3" Type="http://schemas.openxmlformats.org/officeDocument/2006/relationships/chartUserShapes" Target="../drawings/drawing9.xml"/><Relationship Id="rId2" Type="http://schemas.openxmlformats.org/officeDocument/2006/relationships/oleObject" Target="https://sp2013.nrel.gov/sites/NWTC/wind/DOE%20Quarterly%20Reporting/NREL_Wind_FY20_Q1_Fin.report.xlsx" TargetMode="External"/><Relationship Id="rId1" Type="http://schemas.openxmlformats.org/officeDocument/2006/relationships/themeOverride" Target="../theme/themeOverrid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02979703033255"/>
          <c:y val="0.15268679442163252"/>
          <c:w val="0.83113522342581936"/>
          <c:h val="0.60884425366948614"/>
        </c:manualLayout>
      </c:layout>
      <c:barChart>
        <c:barDir val="col"/>
        <c:grouping val="clustered"/>
        <c:varyColors val="0"/>
        <c:ser>
          <c:idx val="4"/>
          <c:order val="5"/>
          <c:tx>
            <c:strRef>
              <c:f>'1.3 - Atmosphere to Electrons'!$K$1</c:f>
              <c:strCache>
                <c:ptCount val="1"/>
                <c:pt idx="0">
                  <c:v>Uncosted &amp; Uncommitted Funds</c:v>
                </c:pt>
              </c:strCache>
            </c:strRef>
          </c:tx>
          <c:spPr>
            <a:solidFill>
              <a:srgbClr val="C0504D">
                <a:lumMod val="40000"/>
                <a:lumOff val="60000"/>
              </a:srgbClr>
            </a:solidFill>
          </c:spPr>
          <c:invertIfNegative val="0"/>
          <c:cat>
            <c:strRef>
              <c:f>'1.3 - Atmosphere to Electrons'!$B$2:$B$6</c:f>
              <c:strCache>
                <c:ptCount val="5"/>
                <c:pt idx="0">
                  <c:v>0</c:v>
                </c:pt>
                <c:pt idx="1">
                  <c:v>FY20 Q1</c:v>
                </c:pt>
                <c:pt idx="2">
                  <c:v>FY20 Q2</c:v>
                </c:pt>
                <c:pt idx="3">
                  <c:v>FY20 Q3</c:v>
                </c:pt>
                <c:pt idx="4">
                  <c:v>FY20 Q4</c:v>
                </c:pt>
              </c:strCache>
            </c:strRef>
          </c:cat>
          <c:val>
            <c:numRef>
              <c:f>'1.3 - Atmosphere to Electrons'!$K$2:$K$6</c:f>
              <c:numCache>
                <c:formatCode>_("$"* #,##0_);_("$"* \(#,##0\);_("$"* "-"_);_(@_)</c:formatCode>
                <c:ptCount val="5"/>
                <c:pt idx="0">
                  <c:v>137814</c:v>
                </c:pt>
                <c:pt idx="1">
                  <c:v>118710</c:v>
                </c:pt>
                <c:pt idx="2">
                  <c:v>0</c:v>
                </c:pt>
                <c:pt idx="3">
                  <c:v>0</c:v>
                </c:pt>
                <c:pt idx="4">
                  <c:v>0</c:v>
                </c:pt>
              </c:numCache>
            </c:numRef>
          </c:val>
          <c:extLst>
            <c:ext xmlns:c16="http://schemas.microsoft.com/office/drawing/2014/chart" uri="{C3380CC4-5D6E-409C-BE32-E72D297353CC}">
              <c16:uniqueId val="{00000000-591A-4D13-B451-1B77717EC8FF}"/>
            </c:ext>
          </c:extLst>
        </c:ser>
        <c:dLbls>
          <c:showLegendKey val="0"/>
          <c:showVal val="0"/>
          <c:showCatName val="0"/>
          <c:showSerName val="0"/>
          <c:showPercent val="0"/>
          <c:showBubbleSize val="0"/>
        </c:dLbls>
        <c:gapWidth val="150"/>
        <c:axId val="223312048"/>
        <c:axId val="223312440"/>
      </c:barChart>
      <c:lineChart>
        <c:grouping val="standard"/>
        <c:varyColors val="0"/>
        <c:ser>
          <c:idx val="1"/>
          <c:order val="0"/>
          <c:tx>
            <c:strRef>
              <c:f>'1.3 - Atmosphere to Electrons'!$M$1</c:f>
              <c:strCache>
                <c:ptCount val="1"/>
                <c:pt idx="0">
                  <c:v>Total Funding Level (Cum.)</c:v>
                </c:pt>
              </c:strCache>
            </c:strRef>
          </c:tx>
          <c:marker>
            <c:symbol val="none"/>
          </c:marker>
          <c:cat>
            <c:strRef>
              <c:f>'1.3 - Atmosphere to Electrons'!$B$2:$B$6</c:f>
              <c:strCache>
                <c:ptCount val="5"/>
                <c:pt idx="0">
                  <c:v>0</c:v>
                </c:pt>
                <c:pt idx="1">
                  <c:v>FY20 Q1</c:v>
                </c:pt>
                <c:pt idx="2">
                  <c:v>FY20 Q2</c:v>
                </c:pt>
                <c:pt idx="3">
                  <c:v>FY20 Q3</c:v>
                </c:pt>
                <c:pt idx="4">
                  <c:v>FY20 Q4</c:v>
                </c:pt>
              </c:strCache>
            </c:strRef>
          </c:cat>
          <c:val>
            <c:numRef>
              <c:f>'1.3 - Atmosphere to Electrons'!$M$2:$M$6</c:f>
              <c:numCache>
                <c:formatCode>_("$"* #,##0_);_("$"* \(#,##0\);_("$"* "-"_);_(@_)</c:formatCode>
                <c:ptCount val="5"/>
                <c:pt idx="0">
                  <c:v>387814</c:v>
                </c:pt>
                <c:pt idx="1">
                  <c:v>387814</c:v>
                </c:pt>
                <c:pt idx="2">
                  <c:v>387814</c:v>
                </c:pt>
                <c:pt idx="3">
                  <c:v>387814</c:v>
                </c:pt>
                <c:pt idx="4">
                  <c:v>387814</c:v>
                </c:pt>
              </c:numCache>
            </c:numRef>
          </c:val>
          <c:smooth val="0"/>
          <c:extLst>
            <c:ext xmlns:c16="http://schemas.microsoft.com/office/drawing/2014/chart" uri="{C3380CC4-5D6E-409C-BE32-E72D297353CC}">
              <c16:uniqueId val="{00000001-591A-4D13-B451-1B77717EC8FF}"/>
            </c:ext>
          </c:extLst>
        </c:ser>
        <c:ser>
          <c:idx val="5"/>
          <c:order val="1"/>
          <c:tx>
            <c:strRef>
              <c:f>'1.3 - Atmosphere to Electrons'!$N$1</c:f>
              <c:strCache>
                <c:ptCount val="1"/>
                <c:pt idx="0">
                  <c:v>FY20 Funding Received (Cum.)</c:v>
                </c:pt>
              </c:strCache>
            </c:strRef>
          </c:tx>
          <c:cat>
            <c:strRef>
              <c:f>'1.3 - Atmosphere to Electrons'!$B$2:$B$6</c:f>
              <c:strCache>
                <c:ptCount val="5"/>
                <c:pt idx="0">
                  <c:v>0</c:v>
                </c:pt>
                <c:pt idx="1">
                  <c:v>FY20 Q1</c:v>
                </c:pt>
                <c:pt idx="2">
                  <c:v>FY20 Q2</c:v>
                </c:pt>
                <c:pt idx="3">
                  <c:v>FY20 Q3</c:v>
                </c:pt>
                <c:pt idx="4">
                  <c:v>FY20 Q4</c:v>
                </c:pt>
              </c:strCache>
            </c:strRef>
          </c:cat>
          <c:val>
            <c:numRef>
              <c:f>'1.3 - Atmosphere to Electrons'!$N$2:$N$6</c:f>
              <c:numCache>
                <c:formatCode>_("$"* #,##0_);_("$"* \(#,##0\);_("$"* "-"_);_(@_)</c:formatCode>
                <c:ptCount val="5"/>
                <c:pt idx="0">
                  <c:v>137814</c:v>
                </c:pt>
                <c:pt idx="1">
                  <c:v>179480</c:v>
                </c:pt>
                <c:pt idx="2">
                  <c:v>#N/A</c:v>
                </c:pt>
                <c:pt idx="3">
                  <c:v>#N/A</c:v>
                </c:pt>
                <c:pt idx="4">
                  <c:v>#N/A</c:v>
                </c:pt>
              </c:numCache>
            </c:numRef>
          </c:val>
          <c:smooth val="0"/>
          <c:extLst>
            <c:ext xmlns:c16="http://schemas.microsoft.com/office/drawing/2014/chart" uri="{C3380CC4-5D6E-409C-BE32-E72D297353CC}">
              <c16:uniqueId val="{00000002-591A-4D13-B451-1B77717EC8FF}"/>
            </c:ext>
          </c:extLst>
        </c:ser>
        <c:ser>
          <c:idx val="0"/>
          <c:order val="2"/>
          <c:tx>
            <c:strRef>
              <c:f>'1.3 - Atmosphere to Electrons'!$O$1</c:f>
              <c:strCache>
                <c:ptCount val="1"/>
                <c:pt idx="0">
                  <c:v>Projected Recipient Spend Plan (Cum.)</c:v>
                </c:pt>
              </c:strCache>
            </c:strRef>
          </c:tx>
          <c:spPr>
            <a:ln>
              <a:prstDash val="lgDashDotDot"/>
            </a:ln>
          </c:spPr>
          <c:marker>
            <c:spPr>
              <a:solidFill>
                <a:srgbClr val="FF0000"/>
              </a:solidFill>
            </c:spPr>
          </c:marker>
          <c:cat>
            <c:strRef>
              <c:f>'1.3 - Atmosphere to Electrons'!$B$2:$B$6</c:f>
              <c:strCache>
                <c:ptCount val="5"/>
                <c:pt idx="0">
                  <c:v>0</c:v>
                </c:pt>
                <c:pt idx="1">
                  <c:v>FY20 Q1</c:v>
                </c:pt>
                <c:pt idx="2">
                  <c:v>FY20 Q2</c:v>
                </c:pt>
                <c:pt idx="3">
                  <c:v>FY20 Q3</c:v>
                </c:pt>
                <c:pt idx="4">
                  <c:v>FY20 Q4</c:v>
                </c:pt>
              </c:strCache>
            </c:strRef>
          </c:cat>
          <c:val>
            <c:numRef>
              <c:f>'1.3 - Atmosphere to Electrons'!$O$2:$O$6</c:f>
              <c:numCache>
                <c:formatCode>_("$"* #,##0_);_("$"* \(#,##0\);_("$"* "-"_);_(@_)</c:formatCode>
                <c:ptCount val="5"/>
                <c:pt idx="0">
                  <c:v>0</c:v>
                </c:pt>
                <c:pt idx="1">
                  <c:v>73506</c:v>
                </c:pt>
                <c:pt idx="2">
                  <c:v>140783</c:v>
                </c:pt>
                <c:pt idx="3">
                  <c:v>230171</c:v>
                </c:pt>
                <c:pt idx="4">
                  <c:v>310851</c:v>
                </c:pt>
              </c:numCache>
            </c:numRef>
          </c:val>
          <c:smooth val="0"/>
          <c:extLst>
            <c:ext xmlns:c16="http://schemas.microsoft.com/office/drawing/2014/chart" uri="{C3380CC4-5D6E-409C-BE32-E72D297353CC}">
              <c16:uniqueId val="{00000003-591A-4D13-B451-1B77717EC8FF}"/>
            </c:ext>
          </c:extLst>
        </c:ser>
        <c:ser>
          <c:idx val="3"/>
          <c:order val="3"/>
          <c:tx>
            <c:strRef>
              <c:f>'1.3 - Atmosphere to Electrons'!$P$1</c:f>
              <c:strCache>
                <c:ptCount val="1"/>
                <c:pt idx="0">
                  <c:v>Actual Accrued or Invoiced Costs (Cum.)</c:v>
                </c:pt>
              </c:strCache>
            </c:strRef>
          </c:tx>
          <c:spPr>
            <a:ln>
              <a:solidFill>
                <a:srgbClr val="00B050"/>
              </a:solidFill>
            </a:ln>
          </c:spPr>
          <c:marker>
            <c:symbol val="diamond"/>
            <c:size val="7"/>
            <c:spPr>
              <a:solidFill>
                <a:srgbClr val="FF0000"/>
              </a:solidFill>
            </c:spPr>
          </c:marker>
          <c:cat>
            <c:strRef>
              <c:f>'1.3 - Atmosphere to Electrons'!$B$2:$B$6</c:f>
              <c:strCache>
                <c:ptCount val="5"/>
                <c:pt idx="0">
                  <c:v>0</c:v>
                </c:pt>
                <c:pt idx="1">
                  <c:v>FY20 Q1</c:v>
                </c:pt>
                <c:pt idx="2">
                  <c:v>FY20 Q2</c:v>
                </c:pt>
                <c:pt idx="3">
                  <c:v>FY20 Q3</c:v>
                </c:pt>
                <c:pt idx="4">
                  <c:v>FY20 Q4</c:v>
                </c:pt>
              </c:strCache>
            </c:strRef>
          </c:cat>
          <c:val>
            <c:numRef>
              <c:f>'1.3 - Atmosphere to Electrons'!$P$2:$P$6</c:f>
              <c:numCache>
                <c:formatCode>_("$"* #,##0_);_("$"* \(#,##0\);_("$"* "-"_);_(@_)</c:formatCode>
                <c:ptCount val="5"/>
                <c:pt idx="0">
                  <c:v>0</c:v>
                </c:pt>
                <c:pt idx="1">
                  <c:v>60679</c:v>
                </c:pt>
                <c:pt idx="2">
                  <c:v>#N/A</c:v>
                </c:pt>
                <c:pt idx="3">
                  <c:v>#N/A</c:v>
                </c:pt>
                <c:pt idx="4">
                  <c:v>#N/A</c:v>
                </c:pt>
              </c:numCache>
            </c:numRef>
          </c:val>
          <c:smooth val="0"/>
          <c:extLst>
            <c:ext xmlns:c16="http://schemas.microsoft.com/office/drawing/2014/chart" uri="{C3380CC4-5D6E-409C-BE32-E72D297353CC}">
              <c16:uniqueId val="{00000004-591A-4D13-B451-1B77717EC8FF}"/>
            </c:ext>
          </c:extLst>
        </c:ser>
        <c:ser>
          <c:idx val="2"/>
          <c:order val="4"/>
          <c:tx>
            <c:strRef>
              <c:f>'1.3 - Atmosphere to Electrons'!$Q$1</c:f>
              <c:strCache>
                <c:ptCount val="1"/>
                <c:pt idx="0">
                  <c:v>Actuals + Commitments (Cum)</c:v>
                </c:pt>
              </c:strCache>
            </c:strRef>
          </c:tx>
          <c:spPr>
            <a:ln>
              <a:solidFill>
                <a:srgbClr val="8064A2">
                  <a:lumMod val="75000"/>
                </a:srgbClr>
              </a:solidFill>
            </a:ln>
          </c:spPr>
          <c:marker>
            <c:spPr>
              <a:solidFill>
                <a:srgbClr val="8064A2">
                  <a:lumMod val="75000"/>
                </a:srgbClr>
              </a:solidFill>
              <a:ln>
                <a:solidFill>
                  <a:srgbClr val="8064A2">
                    <a:lumMod val="75000"/>
                  </a:srgbClr>
                </a:solidFill>
              </a:ln>
            </c:spPr>
          </c:marker>
          <c:cat>
            <c:strRef>
              <c:f>'1.3 - Atmosphere to Electrons'!$B$2:$B$6</c:f>
              <c:strCache>
                <c:ptCount val="5"/>
                <c:pt idx="0">
                  <c:v>0</c:v>
                </c:pt>
                <c:pt idx="1">
                  <c:v>FY20 Q1</c:v>
                </c:pt>
                <c:pt idx="2">
                  <c:v>FY20 Q2</c:v>
                </c:pt>
                <c:pt idx="3">
                  <c:v>FY20 Q3</c:v>
                </c:pt>
                <c:pt idx="4">
                  <c:v>FY20 Q4</c:v>
                </c:pt>
              </c:strCache>
            </c:strRef>
          </c:cat>
          <c:val>
            <c:numRef>
              <c:f>'1.3 - Atmosphere to Electrons'!$Q$2:$Q$6</c:f>
              <c:numCache>
                <c:formatCode>_("$"* #,##0_);_("$"* \(#,##0\);_("$"* "-"_);_(@_)</c:formatCode>
                <c:ptCount val="5"/>
                <c:pt idx="0">
                  <c:v>0</c:v>
                </c:pt>
                <c:pt idx="1">
                  <c:v>60770</c:v>
                </c:pt>
                <c:pt idx="2">
                  <c:v>#N/A</c:v>
                </c:pt>
                <c:pt idx="3">
                  <c:v>#N/A</c:v>
                </c:pt>
                <c:pt idx="4">
                  <c:v>#N/A</c:v>
                </c:pt>
              </c:numCache>
            </c:numRef>
          </c:val>
          <c:smooth val="0"/>
          <c:extLst>
            <c:ext xmlns:c16="http://schemas.microsoft.com/office/drawing/2014/chart" uri="{C3380CC4-5D6E-409C-BE32-E72D297353CC}">
              <c16:uniqueId val="{00000005-591A-4D13-B451-1B77717EC8FF}"/>
            </c:ext>
          </c:extLst>
        </c:ser>
        <c:dLbls>
          <c:showLegendKey val="0"/>
          <c:showVal val="0"/>
          <c:showCatName val="0"/>
          <c:showSerName val="0"/>
          <c:showPercent val="0"/>
          <c:showBubbleSize val="0"/>
        </c:dLbls>
        <c:marker val="1"/>
        <c:smooth val="0"/>
        <c:axId val="223312048"/>
        <c:axId val="223312440"/>
      </c:lineChart>
      <c:catAx>
        <c:axId val="223312048"/>
        <c:scaling>
          <c:orientation val="minMax"/>
        </c:scaling>
        <c:delete val="0"/>
        <c:axPos val="b"/>
        <c:numFmt formatCode="General" sourceLinked="0"/>
        <c:majorTickMark val="out"/>
        <c:minorTickMark val="none"/>
        <c:tickLblPos val="nextTo"/>
        <c:crossAx val="223312440"/>
        <c:crosses val="autoZero"/>
        <c:auto val="1"/>
        <c:lblAlgn val="ctr"/>
        <c:lblOffset val="100"/>
        <c:noMultiLvlLbl val="0"/>
      </c:catAx>
      <c:valAx>
        <c:axId val="223312440"/>
        <c:scaling>
          <c:orientation val="minMax"/>
        </c:scaling>
        <c:delete val="0"/>
        <c:axPos val="l"/>
        <c:majorGridlines/>
        <c:numFmt formatCode="_(&quot;$&quot;* #,##0_);_(&quot;$&quot;* \(#,##0\);_(&quot;$&quot;* &quot;-&quot;_);_(@_)" sourceLinked="1"/>
        <c:majorTickMark val="out"/>
        <c:minorTickMark val="none"/>
        <c:tickLblPos val="nextTo"/>
        <c:crossAx val="223312048"/>
        <c:crosses val="autoZero"/>
        <c:crossBetween val="midCat"/>
      </c:valAx>
      <c:spPr>
        <a:solidFill>
          <a:schemeClr val="bg1">
            <a:lumMod val="85000"/>
          </a:schemeClr>
        </a:solidFill>
        <a:ln>
          <a:solidFill>
            <a:schemeClr val="bg1">
              <a:lumMod val="85000"/>
            </a:schemeClr>
          </a:solidFill>
        </a:ln>
      </c:spPr>
    </c:plotArea>
    <c:legend>
      <c:legendPos val="b"/>
      <c:layout>
        <c:manualLayout>
          <c:xMode val="edge"/>
          <c:yMode val="edge"/>
          <c:x val="0.11833082632544388"/>
          <c:y val="0.83725864781504855"/>
          <c:w val="0.76332461326715639"/>
          <c:h val="0.12752575846713851"/>
        </c:manualLayout>
      </c:layout>
      <c:overlay val="0"/>
    </c:legend>
    <c:plotVisOnly val="1"/>
    <c:dispBlanksAs val="span"/>
    <c:showDLblsOverMax val="0"/>
  </c:chart>
  <c:externalData r:id="rId2">
    <c:autoUpdate val="0"/>
  </c:externalData>
  <c:userShapes r:id="rId3"/>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02979703033255"/>
          <c:y val="0.15268679442163252"/>
          <c:w val="0.83113522342581936"/>
          <c:h val="0.60884425366948614"/>
        </c:manualLayout>
      </c:layout>
      <c:barChart>
        <c:barDir val="col"/>
        <c:grouping val="clustered"/>
        <c:varyColors val="0"/>
        <c:ser>
          <c:idx val="4"/>
          <c:order val="5"/>
          <c:tx>
            <c:strRef>
              <c:f>'1.3 - Atmosphere to Electrons'!$K$1</c:f>
              <c:strCache>
                <c:ptCount val="1"/>
                <c:pt idx="0">
                  <c:v>Uncosted &amp; Uncommitted Funds</c:v>
                </c:pt>
              </c:strCache>
            </c:strRef>
          </c:tx>
          <c:spPr>
            <a:solidFill>
              <a:srgbClr val="C0504D">
                <a:lumMod val="40000"/>
                <a:lumOff val="60000"/>
              </a:srgbClr>
            </a:solidFill>
          </c:spPr>
          <c:invertIfNegative val="0"/>
          <c:cat>
            <c:strRef>
              <c:f>'1.3 - Atmosphere to Electrons'!$B$8:$B$12</c:f>
              <c:strCache>
                <c:ptCount val="5"/>
                <c:pt idx="0">
                  <c:v>0</c:v>
                </c:pt>
                <c:pt idx="1">
                  <c:v>FY20 Q1</c:v>
                </c:pt>
                <c:pt idx="2">
                  <c:v>FY20 Q2</c:v>
                </c:pt>
                <c:pt idx="3">
                  <c:v>FY20 Q3</c:v>
                </c:pt>
                <c:pt idx="4">
                  <c:v>FY20 Q4</c:v>
                </c:pt>
              </c:strCache>
            </c:strRef>
          </c:cat>
          <c:val>
            <c:numRef>
              <c:f>'1.3 - Atmosphere to Electrons'!$K$56:$K$60</c:f>
              <c:numCache>
                <c:formatCode>_("$"* #,##0_);_("$"* \(#,##0\);_("$"* "-"_);_(@_)</c:formatCode>
                <c:ptCount val="5"/>
                <c:pt idx="0">
                  <c:v>235344</c:v>
                </c:pt>
                <c:pt idx="1">
                  <c:v>-60178</c:v>
                </c:pt>
                <c:pt idx="2">
                  <c:v>0</c:v>
                </c:pt>
                <c:pt idx="3">
                  <c:v>0</c:v>
                </c:pt>
                <c:pt idx="4">
                  <c:v>0</c:v>
                </c:pt>
              </c:numCache>
            </c:numRef>
          </c:val>
          <c:extLst>
            <c:ext xmlns:c16="http://schemas.microsoft.com/office/drawing/2014/chart" uri="{C3380CC4-5D6E-409C-BE32-E72D297353CC}">
              <c16:uniqueId val="{00000000-ABD5-4167-98DF-2FCDB5C9F43C}"/>
            </c:ext>
          </c:extLst>
        </c:ser>
        <c:dLbls>
          <c:showLegendKey val="0"/>
          <c:showVal val="0"/>
          <c:showCatName val="0"/>
          <c:showSerName val="0"/>
          <c:showPercent val="0"/>
          <c:showBubbleSize val="0"/>
        </c:dLbls>
        <c:gapWidth val="150"/>
        <c:axId val="223311656"/>
        <c:axId val="174061248"/>
      </c:barChart>
      <c:lineChart>
        <c:grouping val="standard"/>
        <c:varyColors val="0"/>
        <c:ser>
          <c:idx val="1"/>
          <c:order val="0"/>
          <c:tx>
            <c:strRef>
              <c:f>'1.3 - Atmosphere to Electrons'!$M$1</c:f>
              <c:strCache>
                <c:ptCount val="1"/>
                <c:pt idx="0">
                  <c:v>Total Funding Level (Cum.)</c:v>
                </c:pt>
              </c:strCache>
            </c:strRef>
          </c:tx>
          <c:marker>
            <c:symbol val="none"/>
          </c:marker>
          <c:cat>
            <c:strRef>
              <c:f>'1.3 - Atmosphere to Electrons'!$B$8:$B$12</c:f>
              <c:strCache>
                <c:ptCount val="5"/>
                <c:pt idx="0">
                  <c:v>0</c:v>
                </c:pt>
                <c:pt idx="1">
                  <c:v>FY20 Q1</c:v>
                </c:pt>
                <c:pt idx="2">
                  <c:v>FY20 Q2</c:v>
                </c:pt>
                <c:pt idx="3">
                  <c:v>FY20 Q3</c:v>
                </c:pt>
                <c:pt idx="4">
                  <c:v>FY20 Q4</c:v>
                </c:pt>
              </c:strCache>
            </c:strRef>
          </c:cat>
          <c:val>
            <c:numRef>
              <c:f>'1.3 - Atmosphere to Electrons'!$M$56:$M$60</c:f>
              <c:numCache>
                <c:formatCode>_("$"* #,##0_);_("$"* \(#,##0\);_("$"* "-"_);_(@_)</c:formatCode>
                <c:ptCount val="5"/>
                <c:pt idx="0">
                  <c:v>1015344</c:v>
                </c:pt>
                <c:pt idx="1">
                  <c:v>1015344</c:v>
                </c:pt>
                <c:pt idx="2">
                  <c:v>1015344</c:v>
                </c:pt>
                <c:pt idx="3">
                  <c:v>1015344</c:v>
                </c:pt>
                <c:pt idx="4">
                  <c:v>1015344</c:v>
                </c:pt>
              </c:numCache>
            </c:numRef>
          </c:val>
          <c:smooth val="0"/>
          <c:extLst>
            <c:ext xmlns:c16="http://schemas.microsoft.com/office/drawing/2014/chart" uri="{C3380CC4-5D6E-409C-BE32-E72D297353CC}">
              <c16:uniqueId val="{00000001-ABD5-4167-98DF-2FCDB5C9F43C}"/>
            </c:ext>
          </c:extLst>
        </c:ser>
        <c:ser>
          <c:idx val="5"/>
          <c:order val="1"/>
          <c:tx>
            <c:strRef>
              <c:f>'1.3 - Atmosphere to Electrons'!$N$1</c:f>
              <c:strCache>
                <c:ptCount val="1"/>
                <c:pt idx="0">
                  <c:v>FY20 Funding Received (Cum.)</c:v>
                </c:pt>
              </c:strCache>
            </c:strRef>
          </c:tx>
          <c:cat>
            <c:strRef>
              <c:f>'1.3 - Atmosphere to Electrons'!$B$8:$B$12</c:f>
              <c:strCache>
                <c:ptCount val="5"/>
                <c:pt idx="0">
                  <c:v>0</c:v>
                </c:pt>
                <c:pt idx="1">
                  <c:v>FY20 Q1</c:v>
                </c:pt>
                <c:pt idx="2">
                  <c:v>FY20 Q2</c:v>
                </c:pt>
                <c:pt idx="3">
                  <c:v>FY20 Q3</c:v>
                </c:pt>
                <c:pt idx="4">
                  <c:v>FY20 Q4</c:v>
                </c:pt>
              </c:strCache>
            </c:strRef>
          </c:cat>
          <c:val>
            <c:numRef>
              <c:f>'1.3 - Atmosphere to Electrons'!$N$56:$N$60</c:f>
              <c:numCache>
                <c:formatCode>_("$"* #,##0_);_("$"* \(#,##0\);_("$"* "-"_);_(@_)</c:formatCode>
                <c:ptCount val="5"/>
                <c:pt idx="0">
                  <c:v>235344</c:v>
                </c:pt>
                <c:pt idx="1">
                  <c:v>365344</c:v>
                </c:pt>
                <c:pt idx="2">
                  <c:v>#N/A</c:v>
                </c:pt>
                <c:pt idx="3">
                  <c:v>#N/A</c:v>
                </c:pt>
                <c:pt idx="4">
                  <c:v>#N/A</c:v>
                </c:pt>
              </c:numCache>
            </c:numRef>
          </c:val>
          <c:smooth val="0"/>
          <c:extLst>
            <c:ext xmlns:c16="http://schemas.microsoft.com/office/drawing/2014/chart" uri="{C3380CC4-5D6E-409C-BE32-E72D297353CC}">
              <c16:uniqueId val="{00000002-ABD5-4167-98DF-2FCDB5C9F43C}"/>
            </c:ext>
          </c:extLst>
        </c:ser>
        <c:ser>
          <c:idx val="0"/>
          <c:order val="2"/>
          <c:tx>
            <c:strRef>
              <c:f>'1.3 - Atmosphere to Electrons'!$O$1</c:f>
              <c:strCache>
                <c:ptCount val="1"/>
                <c:pt idx="0">
                  <c:v>Projected Recipient Spend Plan (Cum.)</c:v>
                </c:pt>
              </c:strCache>
            </c:strRef>
          </c:tx>
          <c:spPr>
            <a:ln>
              <a:prstDash val="lgDashDotDot"/>
            </a:ln>
          </c:spPr>
          <c:marker>
            <c:spPr>
              <a:solidFill>
                <a:srgbClr val="FF0000"/>
              </a:solidFill>
            </c:spPr>
          </c:marker>
          <c:cat>
            <c:strRef>
              <c:f>'1.3 - Atmosphere to Electrons'!$B$8:$B$12</c:f>
              <c:strCache>
                <c:ptCount val="5"/>
                <c:pt idx="0">
                  <c:v>0</c:v>
                </c:pt>
                <c:pt idx="1">
                  <c:v>FY20 Q1</c:v>
                </c:pt>
                <c:pt idx="2">
                  <c:v>FY20 Q2</c:v>
                </c:pt>
                <c:pt idx="3">
                  <c:v>FY20 Q3</c:v>
                </c:pt>
                <c:pt idx="4">
                  <c:v>FY20 Q4</c:v>
                </c:pt>
              </c:strCache>
            </c:strRef>
          </c:cat>
          <c:val>
            <c:numRef>
              <c:f>'1.3 - Atmosphere to Electrons'!$O$56:$O$60</c:f>
              <c:numCache>
                <c:formatCode>_("$"* #,##0_);_("$"* \(#,##0\);_("$"* "-"_);_(@_)</c:formatCode>
                <c:ptCount val="5"/>
                <c:pt idx="0">
                  <c:v>0</c:v>
                </c:pt>
                <c:pt idx="1">
                  <c:v>243626</c:v>
                </c:pt>
                <c:pt idx="2">
                  <c:v>420474</c:v>
                </c:pt>
                <c:pt idx="3">
                  <c:v>645150</c:v>
                </c:pt>
                <c:pt idx="4">
                  <c:v>797072</c:v>
                </c:pt>
              </c:numCache>
            </c:numRef>
          </c:val>
          <c:smooth val="0"/>
          <c:extLst>
            <c:ext xmlns:c16="http://schemas.microsoft.com/office/drawing/2014/chart" uri="{C3380CC4-5D6E-409C-BE32-E72D297353CC}">
              <c16:uniqueId val="{00000003-ABD5-4167-98DF-2FCDB5C9F43C}"/>
            </c:ext>
          </c:extLst>
        </c:ser>
        <c:ser>
          <c:idx val="3"/>
          <c:order val="3"/>
          <c:tx>
            <c:strRef>
              <c:f>'1.3 - Atmosphere to Electrons'!$P$1</c:f>
              <c:strCache>
                <c:ptCount val="1"/>
                <c:pt idx="0">
                  <c:v>Actual Accrued or Invoiced Costs (Cum.)</c:v>
                </c:pt>
              </c:strCache>
            </c:strRef>
          </c:tx>
          <c:spPr>
            <a:ln>
              <a:solidFill>
                <a:srgbClr val="00B050"/>
              </a:solidFill>
            </a:ln>
          </c:spPr>
          <c:marker>
            <c:symbol val="diamond"/>
            <c:size val="7"/>
            <c:spPr>
              <a:solidFill>
                <a:srgbClr val="FF0000"/>
              </a:solidFill>
            </c:spPr>
          </c:marker>
          <c:cat>
            <c:strRef>
              <c:f>'1.3 - Atmosphere to Electrons'!$B$8:$B$12</c:f>
              <c:strCache>
                <c:ptCount val="5"/>
                <c:pt idx="0">
                  <c:v>0</c:v>
                </c:pt>
                <c:pt idx="1">
                  <c:v>FY20 Q1</c:v>
                </c:pt>
                <c:pt idx="2">
                  <c:v>FY20 Q2</c:v>
                </c:pt>
                <c:pt idx="3">
                  <c:v>FY20 Q3</c:v>
                </c:pt>
                <c:pt idx="4">
                  <c:v>FY20 Q4</c:v>
                </c:pt>
              </c:strCache>
            </c:strRef>
          </c:cat>
          <c:val>
            <c:numRef>
              <c:f>'1.3 - Atmosphere to Electrons'!$P$56:$P$60</c:f>
              <c:numCache>
                <c:formatCode>_("$"* #,##0_);_("$"* \(#,##0\);_("$"* "-"_);_(@_)</c:formatCode>
                <c:ptCount val="5"/>
                <c:pt idx="0">
                  <c:v>0</c:v>
                </c:pt>
                <c:pt idx="1">
                  <c:v>263283</c:v>
                </c:pt>
                <c:pt idx="2">
                  <c:v>#N/A</c:v>
                </c:pt>
                <c:pt idx="3">
                  <c:v>#N/A</c:v>
                </c:pt>
                <c:pt idx="4">
                  <c:v>#N/A</c:v>
                </c:pt>
              </c:numCache>
            </c:numRef>
          </c:val>
          <c:smooth val="0"/>
          <c:extLst>
            <c:ext xmlns:c16="http://schemas.microsoft.com/office/drawing/2014/chart" uri="{C3380CC4-5D6E-409C-BE32-E72D297353CC}">
              <c16:uniqueId val="{00000004-ABD5-4167-98DF-2FCDB5C9F43C}"/>
            </c:ext>
          </c:extLst>
        </c:ser>
        <c:ser>
          <c:idx val="2"/>
          <c:order val="4"/>
          <c:tx>
            <c:strRef>
              <c:f>'1.3 - Atmosphere to Electrons'!$Q$1</c:f>
              <c:strCache>
                <c:ptCount val="1"/>
                <c:pt idx="0">
                  <c:v>Actuals + Commitments (Cum)</c:v>
                </c:pt>
              </c:strCache>
            </c:strRef>
          </c:tx>
          <c:spPr>
            <a:ln>
              <a:solidFill>
                <a:srgbClr val="8064A2">
                  <a:lumMod val="75000"/>
                </a:srgbClr>
              </a:solidFill>
            </a:ln>
          </c:spPr>
          <c:marker>
            <c:spPr>
              <a:solidFill>
                <a:srgbClr val="8064A2">
                  <a:lumMod val="75000"/>
                </a:srgbClr>
              </a:solidFill>
              <a:ln>
                <a:solidFill>
                  <a:srgbClr val="8064A2">
                    <a:lumMod val="75000"/>
                  </a:srgbClr>
                </a:solidFill>
              </a:ln>
            </c:spPr>
          </c:marker>
          <c:cat>
            <c:strRef>
              <c:f>'1.3 - Atmosphere to Electrons'!$B$8:$B$12</c:f>
              <c:strCache>
                <c:ptCount val="5"/>
                <c:pt idx="0">
                  <c:v>0</c:v>
                </c:pt>
                <c:pt idx="1">
                  <c:v>FY20 Q1</c:v>
                </c:pt>
                <c:pt idx="2">
                  <c:v>FY20 Q2</c:v>
                </c:pt>
                <c:pt idx="3">
                  <c:v>FY20 Q3</c:v>
                </c:pt>
                <c:pt idx="4">
                  <c:v>FY20 Q4</c:v>
                </c:pt>
              </c:strCache>
            </c:strRef>
          </c:cat>
          <c:val>
            <c:numRef>
              <c:f>'1.3 - Atmosphere to Electrons'!$Q$56:$Q$60</c:f>
              <c:numCache>
                <c:formatCode>_("$"* #,##0_);_("$"* \(#,##0\);_("$"* "-"_);_(@_)</c:formatCode>
                <c:ptCount val="5"/>
                <c:pt idx="0">
                  <c:v>0</c:v>
                </c:pt>
                <c:pt idx="1">
                  <c:v>425522</c:v>
                </c:pt>
                <c:pt idx="2">
                  <c:v>#N/A</c:v>
                </c:pt>
                <c:pt idx="3">
                  <c:v>#N/A</c:v>
                </c:pt>
                <c:pt idx="4">
                  <c:v>#N/A</c:v>
                </c:pt>
              </c:numCache>
            </c:numRef>
          </c:val>
          <c:smooth val="0"/>
          <c:extLst>
            <c:ext xmlns:c16="http://schemas.microsoft.com/office/drawing/2014/chart" uri="{C3380CC4-5D6E-409C-BE32-E72D297353CC}">
              <c16:uniqueId val="{00000005-ABD5-4167-98DF-2FCDB5C9F43C}"/>
            </c:ext>
          </c:extLst>
        </c:ser>
        <c:dLbls>
          <c:showLegendKey val="0"/>
          <c:showVal val="0"/>
          <c:showCatName val="0"/>
          <c:showSerName val="0"/>
          <c:showPercent val="0"/>
          <c:showBubbleSize val="0"/>
        </c:dLbls>
        <c:marker val="1"/>
        <c:smooth val="0"/>
        <c:axId val="223311656"/>
        <c:axId val="174061248"/>
      </c:lineChart>
      <c:catAx>
        <c:axId val="223311656"/>
        <c:scaling>
          <c:orientation val="minMax"/>
        </c:scaling>
        <c:delete val="0"/>
        <c:axPos val="b"/>
        <c:numFmt formatCode="General" sourceLinked="0"/>
        <c:majorTickMark val="out"/>
        <c:minorTickMark val="none"/>
        <c:tickLblPos val="nextTo"/>
        <c:crossAx val="174061248"/>
        <c:crosses val="autoZero"/>
        <c:auto val="1"/>
        <c:lblAlgn val="ctr"/>
        <c:lblOffset val="100"/>
        <c:noMultiLvlLbl val="0"/>
      </c:catAx>
      <c:valAx>
        <c:axId val="174061248"/>
        <c:scaling>
          <c:orientation val="minMax"/>
        </c:scaling>
        <c:delete val="0"/>
        <c:axPos val="l"/>
        <c:majorGridlines/>
        <c:numFmt formatCode="_(&quot;$&quot;* #,##0_);_(&quot;$&quot;* \(#,##0\);_(&quot;$&quot;* &quot;-&quot;_);_(@_)" sourceLinked="1"/>
        <c:majorTickMark val="out"/>
        <c:minorTickMark val="none"/>
        <c:tickLblPos val="nextTo"/>
        <c:crossAx val="223311656"/>
        <c:crosses val="autoZero"/>
        <c:crossBetween val="midCat"/>
      </c:valAx>
      <c:spPr>
        <a:solidFill>
          <a:schemeClr val="bg1">
            <a:lumMod val="85000"/>
          </a:schemeClr>
        </a:solidFill>
        <a:ln>
          <a:solidFill>
            <a:schemeClr val="bg1">
              <a:lumMod val="85000"/>
            </a:schemeClr>
          </a:solidFill>
        </a:ln>
      </c:spPr>
    </c:plotArea>
    <c:legend>
      <c:legendPos val="b"/>
      <c:layout>
        <c:manualLayout>
          <c:xMode val="edge"/>
          <c:yMode val="edge"/>
          <c:x val="0.11833082632544388"/>
          <c:y val="0.83725864781504855"/>
          <c:w val="0.76332461326715639"/>
          <c:h val="0.12752575846713851"/>
        </c:manualLayout>
      </c:layout>
      <c:overlay val="0"/>
    </c:legend>
    <c:plotVisOnly val="1"/>
    <c:dispBlanksAs val="span"/>
    <c:showDLblsOverMax val="0"/>
  </c:chart>
  <c:externalData r:id="rId2">
    <c:autoUpdate val="0"/>
  </c:externalData>
  <c:userShapes r:id="rId3"/>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02979703033255"/>
          <c:y val="0.15268679442163252"/>
          <c:w val="0.83113522342581936"/>
          <c:h val="0.60884425366948614"/>
        </c:manualLayout>
      </c:layout>
      <c:barChart>
        <c:barDir val="col"/>
        <c:grouping val="clustered"/>
        <c:varyColors val="0"/>
        <c:ser>
          <c:idx val="4"/>
          <c:order val="5"/>
          <c:tx>
            <c:strRef>
              <c:f>'1.3 - Atmosphere to Electrons'!$K$1</c:f>
              <c:strCache>
                <c:ptCount val="1"/>
                <c:pt idx="0">
                  <c:v>Uncosted &amp; Uncommitted Funds</c:v>
                </c:pt>
              </c:strCache>
            </c:strRef>
          </c:tx>
          <c:spPr>
            <a:solidFill>
              <a:srgbClr val="C0504D">
                <a:lumMod val="40000"/>
                <a:lumOff val="60000"/>
              </a:srgbClr>
            </a:solidFill>
          </c:spPr>
          <c:invertIfNegative val="0"/>
          <c:cat>
            <c:strRef>
              <c:f>'1.3 - Atmosphere to Electrons'!$B$8:$B$12</c:f>
              <c:strCache>
                <c:ptCount val="5"/>
                <c:pt idx="0">
                  <c:v>0</c:v>
                </c:pt>
                <c:pt idx="1">
                  <c:v>FY20 Q1</c:v>
                </c:pt>
                <c:pt idx="2">
                  <c:v>FY20 Q2</c:v>
                </c:pt>
                <c:pt idx="3">
                  <c:v>FY20 Q3</c:v>
                </c:pt>
                <c:pt idx="4">
                  <c:v>FY20 Q4</c:v>
                </c:pt>
              </c:strCache>
            </c:strRef>
          </c:cat>
          <c:val>
            <c:numRef>
              <c:f>'1.3 - Atmosphere to Electrons'!$K$62:$K$66</c:f>
              <c:numCache>
                <c:formatCode>_("$"* #,##0_);_("$"* \(#,##0\);_("$"* "-"_);_(@_)</c:formatCode>
                <c:ptCount val="5"/>
                <c:pt idx="0">
                  <c:v>404254</c:v>
                </c:pt>
                <c:pt idx="1">
                  <c:v>312530</c:v>
                </c:pt>
                <c:pt idx="2">
                  <c:v>0</c:v>
                </c:pt>
                <c:pt idx="3">
                  <c:v>0</c:v>
                </c:pt>
                <c:pt idx="4">
                  <c:v>0</c:v>
                </c:pt>
              </c:numCache>
            </c:numRef>
          </c:val>
          <c:extLst>
            <c:ext xmlns:c16="http://schemas.microsoft.com/office/drawing/2014/chart" uri="{C3380CC4-5D6E-409C-BE32-E72D297353CC}">
              <c16:uniqueId val="{00000000-7AA9-46F7-BF06-80E05B228660}"/>
            </c:ext>
          </c:extLst>
        </c:ser>
        <c:dLbls>
          <c:showLegendKey val="0"/>
          <c:showVal val="0"/>
          <c:showCatName val="0"/>
          <c:showSerName val="0"/>
          <c:showPercent val="0"/>
          <c:showBubbleSize val="0"/>
        </c:dLbls>
        <c:gapWidth val="150"/>
        <c:axId val="534321592"/>
        <c:axId val="534321984"/>
      </c:barChart>
      <c:lineChart>
        <c:grouping val="standard"/>
        <c:varyColors val="0"/>
        <c:ser>
          <c:idx val="1"/>
          <c:order val="0"/>
          <c:tx>
            <c:strRef>
              <c:f>'1.3 - Atmosphere to Electrons'!$M$1</c:f>
              <c:strCache>
                <c:ptCount val="1"/>
                <c:pt idx="0">
                  <c:v>Total Funding Level (Cum.)</c:v>
                </c:pt>
              </c:strCache>
            </c:strRef>
          </c:tx>
          <c:marker>
            <c:symbol val="none"/>
          </c:marker>
          <c:cat>
            <c:strRef>
              <c:f>'1.3 - Atmosphere to Electrons'!$B$8:$B$12</c:f>
              <c:strCache>
                <c:ptCount val="5"/>
                <c:pt idx="0">
                  <c:v>0</c:v>
                </c:pt>
                <c:pt idx="1">
                  <c:v>FY20 Q1</c:v>
                </c:pt>
                <c:pt idx="2">
                  <c:v>FY20 Q2</c:v>
                </c:pt>
                <c:pt idx="3">
                  <c:v>FY20 Q3</c:v>
                </c:pt>
                <c:pt idx="4">
                  <c:v>FY20 Q4</c:v>
                </c:pt>
              </c:strCache>
            </c:strRef>
          </c:cat>
          <c:val>
            <c:numRef>
              <c:f>'1.3 - Atmosphere to Electrons'!$M$62:$M$66</c:f>
              <c:numCache>
                <c:formatCode>_("$"* #,##0_);_("$"* \(#,##0\);_("$"* "-"_);_(@_)</c:formatCode>
                <c:ptCount val="5"/>
                <c:pt idx="0">
                  <c:v>1444254</c:v>
                </c:pt>
                <c:pt idx="1">
                  <c:v>1444254</c:v>
                </c:pt>
                <c:pt idx="2">
                  <c:v>1444254</c:v>
                </c:pt>
                <c:pt idx="3">
                  <c:v>1444254</c:v>
                </c:pt>
                <c:pt idx="4">
                  <c:v>1444254</c:v>
                </c:pt>
              </c:numCache>
            </c:numRef>
          </c:val>
          <c:smooth val="0"/>
          <c:extLst>
            <c:ext xmlns:c16="http://schemas.microsoft.com/office/drawing/2014/chart" uri="{C3380CC4-5D6E-409C-BE32-E72D297353CC}">
              <c16:uniqueId val="{00000001-7AA9-46F7-BF06-80E05B228660}"/>
            </c:ext>
          </c:extLst>
        </c:ser>
        <c:ser>
          <c:idx val="5"/>
          <c:order val="1"/>
          <c:tx>
            <c:strRef>
              <c:f>'1.3 - Atmosphere to Electrons'!$N$1</c:f>
              <c:strCache>
                <c:ptCount val="1"/>
                <c:pt idx="0">
                  <c:v>FY20 Funding Received (Cum.)</c:v>
                </c:pt>
              </c:strCache>
            </c:strRef>
          </c:tx>
          <c:cat>
            <c:strRef>
              <c:f>'1.3 - Atmosphere to Electrons'!$B$8:$B$12</c:f>
              <c:strCache>
                <c:ptCount val="5"/>
                <c:pt idx="0">
                  <c:v>0</c:v>
                </c:pt>
                <c:pt idx="1">
                  <c:v>FY20 Q1</c:v>
                </c:pt>
                <c:pt idx="2">
                  <c:v>FY20 Q2</c:v>
                </c:pt>
                <c:pt idx="3">
                  <c:v>FY20 Q3</c:v>
                </c:pt>
                <c:pt idx="4">
                  <c:v>FY20 Q4</c:v>
                </c:pt>
              </c:strCache>
            </c:strRef>
          </c:cat>
          <c:val>
            <c:numRef>
              <c:f>'1.3 - Atmosphere to Electrons'!$N$62:$N$66</c:f>
              <c:numCache>
                <c:formatCode>_("$"* #,##0_);_("$"* \(#,##0\);_("$"* "-"_);_(@_)</c:formatCode>
                <c:ptCount val="5"/>
                <c:pt idx="0">
                  <c:v>404254</c:v>
                </c:pt>
                <c:pt idx="1">
                  <c:v>577587</c:v>
                </c:pt>
                <c:pt idx="2">
                  <c:v>#N/A</c:v>
                </c:pt>
                <c:pt idx="3">
                  <c:v>#N/A</c:v>
                </c:pt>
                <c:pt idx="4">
                  <c:v>#N/A</c:v>
                </c:pt>
              </c:numCache>
            </c:numRef>
          </c:val>
          <c:smooth val="0"/>
          <c:extLst>
            <c:ext xmlns:c16="http://schemas.microsoft.com/office/drawing/2014/chart" uri="{C3380CC4-5D6E-409C-BE32-E72D297353CC}">
              <c16:uniqueId val="{00000002-7AA9-46F7-BF06-80E05B228660}"/>
            </c:ext>
          </c:extLst>
        </c:ser>
        <c:ser>
          <c:idx val="0"/>
          <c:order val="2"/>
          <c:tx>
            <c:strRef>
              <c:f>'1.3 - Atmosphere to Electrons'!$O$1</c:f>
              <c:strCache>
                <c:ptCount val="1"/>
                <c:pt idx="0">
                  <c:v>Projected Recipient Spend Plan (Cum.)</c:v>
                </c:pt>
              </c:strCache>
            </c:strRef>
          </c:tx>
          <c:spPr>
            <a:ln>
              <a:prstDash val="lgDashDotDot"/>
            </a:ln>
          </c:spPr>
          <c:marker>
            <c:spPr>
              <a:solidFill>
                <a:srgbClr val="FF0000"/>
              </a:solidFill>
            </c:spPr>
          </c:marker>
          <c:cat>
            <c:strRef>
              <c:f>'1.3 - Atmosphere to Electrons'!$B$8:$B$12</c:f>
              <c:strCache>
                <c:ptCount val="5"/>
                <c:pt idx="0">
                  <c:v>0</c:v>
                </c:pt>
                <c:pt idx="1">
                  <c:v>FY20 Q1</c:v>
                </c:pt>
                <c:pt idx="2">
                  <c:v>FY20 Q2</c:v>
                </c:pt>
                <c:pt idx="3">
                  <c:v>FY20 Q3</c:v>
                </c:pt>
                <c:pt idx="4">
                  <c:v>FY20 Q4</c:v>
                </c:pt>
              </c:strCache>
            </c:strRef>
          </c:cat>
          <c:val>
            <c:numRef>
              <c:f>'1.3 - Atmosphere to Electrons'!$O$62:$O$66</c:f>
              <c:numCache>
                <c:formatCode>_("$"* #,##0_);_("$"* \(#,##0\);_("$"* "-"_);_(@_)</c:formatCode>
                <c:ptCount val="5"/>
                <c:pt idx="0">
                  <c:v>0</c:v>
                </c:pt>
                <c:pt idx="1">
                  <c:v>455498</c:v>
                </c:pt>
                <c:pt idx="2">
                  <c:v>746096</c:v>
                </c:pt>
                <c:pt idx="3">
                  <c:v>1130556</c:v>
                </c:pt>
                <c:pt idx="4">
                  <c:v>1444254</c:v>
                </c:pt>
              </c:numCache>
            </c:numRef>
          </c:val>
          <c:smooth val="0"/>
          <c:extLst>
            <c:ext xmlns:c16="http://schemas.microsoft.com/office/drawing/2014/chart" uri="{C3380CC4-5D6E-409C-BE32-E72D297353CC}">
              <c16:uniqueId val="{00000003-7AA9-46F7-BF06-80E05B228660}"/>
            </c:ext>
          </c:extLst>
        </c:ser>
        <c:ser>
          <c:idx val="3"/>
          <c:order val="3"/>
          <c:tx>
            <c:strRef>
              <c:f>'1.3 - Atmosphere to Electrons'!$P$1</c:f>
              <c:strCache>
                <c:ptCount val="1"/>
                <c:pt idx="0">
                  <c:v>Actual Accrued or Invoiced Costs (Cum.)</c:v>
                </c:pt>
              </c:strCache>
            </c:strRef>
          </c:tx>
          <c:spPr>
            <a:ln>
              <a:solidFill>
                <a:srgbClr val="00B050"/>
              </a:solidFill>
            </a:ln>
          </c:spPr>
          <c:marker>
            <c:symbol val="diamond"/>
            <c:size val="7"/>
            <c:spPr>
              <a:solidFill>
                <a:srgbClr val="FF0000"/>
              </a:solidFill>
            </c:spPr>
          </c:marker>
          <c:cat>
            <c:strRef>
              <c:f>'1.3 - Atmosphere to Electrons'!$B$8:$B$12</c:f>
              <c:strCache>
                <c:ptCount val="5"/>
                <c:pt idx="0">
                  <c:v>0</c:v>
                </c:pt>
                <c:pt idx="1">
                  <c:v>FY20 Q1</c:v>
                </c:pt>
                <c:pt idx="2">
                  <c:v>FY20 Q2</c:v>
                </c:pt>
                <c:pt idx="3">
                  <c:v>FY20 Q3</c:v>
                </c:pt>
                <c:pt idx="4">
                  <c:v>FY20 Q4</c:v>
                </c:pt>
              </c:strCache>
            </c:strRef>
          </c:cat>
          <c:val>
            <c:numRef>
              <c:f>'1.3 - Atmosphere to Electrons'!$P$62:$P$66</c:f>
              <c:numCache>
                <c:formatCode>_("$"* #,##0_);_("$"* \(#,##0\);_("$"* "-"_);_(@_)</c:formatCode>
                <c:ptCount val="5"/>
                <c:pt idx="0">
                  <c:v>0</c:v>
                </c:pt>
                <c:pt idx="1">
                  <c:v>233457</c:v>
                </c:pt>
                <c:pt idx="2">
                  <c:v>#N/A</c:v>
                </c:pt>
                <c:pt idx="3">
                  <c:v>#N/A</c:v>
                </c:pt>
                <c:pt idx="4">
                  <c:v>#N/A</c:v>
                </c:pt>
              </c:numCache>
            </c:numRef>
          </c:val>
          <c:smooth val="0"/>
          <c:extLst>
            <c:ext xmlns:c16="http://schemas.microsoft.com/office/drawing/2014/chart" uri="{C3380CC4-5D6E-409C-BE32-E72D297353CC}">
              <c16:uniqueId val="{00000004-7AA9-46F7-BF06-80E05B228660}"/>
            </c:ext>
          </c:extLst>
        </c:ser>
        <c:ser>
          <c:idx val="2"/>
          <c:order val="4"/>
          <c:tx>
            <c:strRef>
              <c:f>'1.3 - Atmosphere to Electrons'!$Q$1</c:f>
              <c:strCache>
                <c:ptCount val="1"/>
                <c:pt idx="0">
                  <c:v>Actuals + Commitments (Cum)</c:v>
                </c:pt>
              </c:strCache>
            </c:strRef>
          </c:tx>
          <c:spPr>
            <a:ln>
              <a:solidFill>
                <a:srgbClr val="8064A2">
                  <a:lumMod val="75000"/>
                </a:srgbClr>
              </a:solidFill>
            </a:ln>
          </c:spPr>
          <c:marker>
            <c:spPr>
              <a:solidFill>
                <a:srgbClr val="8064A2">
                  <a:lumMod val="75000"/>
                </a:srgbClr>
              </a:solidFill>
              <a:ln>
                <a:solidFill>
                  <a:srgbClr val="8064A2">
                    <a:lumMod val="75000"/>
                  </a:srgbClr>
                </a:solidFill>
              </a:ln>
            </c:spPr>
          </c:marker>
          <c:cat>
            <c:strRef>
              <c:f>'1.3 - Atmosphere to Electrons'!$B$8:$B$12</c:f>
              <c:strCache>
                <c:ptCount val="5"/>
                <c:pt idx="0">
                  <c:v>0</c:v>
                </c:pt>
                <c:pt idx="1">
                  <c:v>FY20 Q1</c:v>
                </c:pt>
                <c:pt idx="2">
                  <c:v>FY20 Q2</c:v>
                </c:pt>
                <c:pt idx="3">
                  <c:v>FY20 Q3</c:v>
                </c:pt>
                <c:pt idx="4">
                  <c:v>FY20 Q4</c:v>
                </c:pt>
              </c:strCache>
            </c:strRef>
          </c:cat>
          <c:val>
            <c:numRef>
              <c:f>'1.3 - Atmosphere to Electrons'!$Q$62:$Q$66</c:f>
              <c:numCache>
                <c:formatCode>_("$"* #,##0_);_("$"* \(#,##0\);_("$"* "-"_);_(@_)</c:formatCode>
                <c:ptCount val="5"/>
                <c:pt idx="0">
                  <c:v>0</c:v>
                </c:pt>
                <c:pt idx="1">
                  <c:v>265057</c:v>
                </c:pt>
                <c:pt idx="2">
                  <c:v>#N/A</c:v>
                </c:pt>
                <c:pt idx="3">
                  <c:v>#N/A</c:v>
                </c:pt>
                <c:pt idx="4">
                  <c:v>#N/A</c:v>
                </c:pt>
              </c:numCache>
            </c:numRef>
          </c:val>
          <c:smooth val="0"/>
          <c:extLst>
            <c:ext xmlns:c16="http://schemas.microsoft.com/office/drawing/2014/chart" uri="{C3380CC4-5D6E-409C-BE32-E72D297353CC}">
              <c16:uniqueId val="{00000005-7AA9-46F7-BF06-80E05B228660}"/>
            </c:ext>
          </c:extLst>
        </c:ser>
        <c:dLbls>
          <c:showLegendKey val="0"/>
          <c:showVal val="0"/>
          <c:showCatName val="0"/>
          <c:showSerName val="0"/>
          <c:showPercent val="0"/>
          <c:showBubbleSize val="0"/>
        </c:dLbls>
        <c:marker val="1"/>
        <c:smooth val="0"/>
        <c:axId val="534321592"/>
        <c:axId val="534321984"/>
      </c:lineChart>
      <c:catAx>
        <c:axId val="534321592"/>
        <c:scaling>
          <c:orientation val="minMax"/>
        </c:scaling>
        <c:delete val="0"/>
        <c:axPos val="b"/>
        <c:numFmt formatCode="General" sourceLinked="0"/>
        <c:majorTickMark val="out"/>
        <c:minorTickMark val="none"/>
        <c:tickLblPos val="nextTo"/>
        <c:crossAx val="534321984"/>
        <c:crosses val="autoZero"/>
        <c:auto val="1"/>
        <c:lblAlgn val="ctr"/>
        <c:lblOffset val="100"/>
        <c:noMultiLvlLbl val="0"/>
      </c:catAx>
      <c:valAx>
        <c:axId val="534321984"/>
        <c:scaling>
          <c:orientation val="minMax"/>
        </c:scaling>
        <c:delete val="0"/>
        <c:axPos val="l"/>
        <c:majorGridlines/>
        <c:numFmt formatCode="_(&quot;$&quot;* #,##0_);_(&quot;$&quot;* \(#,##0\);_(&quot;$&quot;* &quot;-&quot;_);_(@_)" sourceLinked="1"/>
        <c:majorTickMark val="out"/>
        <c:minorTickMark val="none"/>
        <c:tickLblPos val="nextTo"/>
        <c:crossAx val="534321592"/>
        <c:crosses val="autoZero"/>
        <c:crossBetween val="midCat"/>
      </c:valAx>
      <c:spPr>
        <a:solidFill>
          <a:schemeClr val="bg1">
            <a:lumMod val="85000"/>
          </a:schemeClr>
        </a:solidFill>
        <a:ln>
          <a:solidFill>
            <a:schemeClr val="bg1">
              <a:lumMod val="85000"/>
            </a:schemeClr>
          </a:solidFill>
        </a:ln>
      </c:spPr>
    </c:plotArea>
    <c:legend>
      <c:legendPos val="b"/>
      <c:layout>
        <c:manualLayout>
          <c:xMode val="edge"/>
          <c:yMode val="edge"/>
          <c:x val="0.11833082632544388"/>
          <c:y val="0.83725864781504855"/>
          <c:w val="0.76332461326715639"/>
          <c:h val="0.12752575846713851"/>
        </c:manualLayout>
      </c:layout>
      <c:overlay val="0"/>
    </c:legend>
    <c:plotVisOnly val="1"/>
    <c:dispBlanksAs val="span"/>
    <c:showDLblsOverMax val="0"/>
  </c:chart>
  <c:externalData r:id="rId2">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02979703033255"/>
          <c:y val="0.15268679442163252"/>
          <c:w val="0.83113522342581936"/>
          <c:h val="0.60884425366948614"/>
        </c:manualLayout>
      </c:layout>
      <c:barChart>
        <c:barDir val="col"/>
        <c:grouping val="clustered"/>
        <c:varyColors val="0"/>
        <c:ser>
          <c:idx val="4"/>
          <c:order val="5"/>
          <c:tx>
            <c:strRef>
              <c:f>'1.3 - Atmosphere to Electrons'!$K$1</c:f>
              <c:strCache>
                <c:ptCount val="1"/>
                <c:pt idx="0">
                  <c:v>Uncosted &amp; Uncommitted Funds</c:v>
                </c:pt>
              </c:strCache>
            </c:strRef>
          </c:tx>
          <c:spPr>
            <a:solidFill>
              <a:srgbClr val="C0504D">
                <a:lumMod val="40000"/>
                <a:lumOff val="60000"/>
              </a:srgbClr>
            </a:solidFill>
          </c:spPr>
          <c:invertIfNegative val="0"/>
          <c:cat>
            <c:strRef>
              <c:f>'1.3 - Atmosphere to Electrons'!$B$8:$B$12</c:f>
              <c:strCache>
                <c:ptCount val="5"/>
                <c:pt idx="0">
                  <c:v>0</c:v>
                </c:pt>
                <c:pt idx="1">
                  <c:v>FY20 Q1</c:v>
                </c:pt>
                <c:pt idx="2">
                  <c:v>FY20 Q2</c:v>
                </c:pt>
                <c:pt idx="3">
                  <c:v>FY20 Q3</c:v>
                </c:pt>
                <c:pt idx="4">
                  <c:v>FY20 Q4</c:v>
                </c:pt>
              </c:strCache>
            </c:strRef>
          </c:cat>
          <c:val>
            <c:numRef>
              <c:f>'1.3 - Atmosphere to Electrons'!$K$8:$K$12</c:f>
              <c:numCache>
                <c:formatCode>_("$"* #,##0_);_("$"* \(#,##0\);_("$"* "-"_);_(@_)</c:formatCode>
                <c:ptCount val="5"/>
                <c:pt idx="0">
                  <c:v>158502</c:v>
                </c:pt>
                <c:pt idx="1">
                  <c:v>171033</c:v>
                </c:pt>
                <c:pt idx="2">
                  <c:v>0</c:v>
                </c:pt>
                <c:pt idx="3">
                  <c:v>0</c:v>
                </c:pt>
                <c:pt idx="4">
                  <c:v>0</c:v>
                </c:pt>
              </c:numCache>
            </c:numRef>
          </c:val>
          <c:extLst>
            <c:ext xmlns:c16="http://schemas.microsoft.com/office/drawing/2014/chart" uri="{C3380CC4-5D6E-409C-BE32-E72D297353CC}">
              <c16:uniqueId val="{00000000-A3D3-4A28-A6F6-C9625AE60519}"/>
            </c:ext>
          </c:extLst>
        </c:ser>
        <c:dLbls>
          <c:showLegendKey val="0"/>
          <c:showVal val="0"/>
          <c:showCatName val="0"/>
          <c:showSerName val="0"/>
          <c:showPercent val="0"/>
          <c:showBubbleSize val="0"/>
        </c:dLbls>
        <c:gapWidth val="150"/>
        <c:axId val="539289768"/>
        <c:axId val="539290160"/>
      </c:barChart>
      <c:lineChart>
        <c:grouping val="standard"/>
        <c:varyColors val="0"/>
        <c:ser>
          <c:idx val="1"/>
          <c:order val="0"/>
          <c:tx>
            <c:strRef>
              <c:f>'1.3 - Atmosphere to Electrons'!$M$1</c:f>
              <c:strCache>
                <c:ptCount val="1"/>
                <c:pt idx="0">
                  <c:v>Total Funding Level (Cum.)</c:v>
                </c:pt>
              </c:strCache>
            </c:strRef>
          </c:tx>
          <c:marker>
            <c:symbol val="none"/>
          </c:marker>
          <c:cat>
            <c:strRef>
              <c:f>'1.3 - Atmosphere to Electrons'!$B$8:$B$12</c:f>
              <c:strCache>
                <c:ptCount val="5"/>
                <c:pt idx="0">
                  <c:v>0</c:v>
                </c:pt>
                <c:pt idx="1">
                  <c:v>FY20 Q1</c:v>
                </c:pt>
                <c:pt idx="2">
                  <c:v>FY20 Q2</c:v>
                </c:pt>
                <c:pt idx="3">
                  <c:v>FY20 Q3</c:v>
                </c:pt>
                <c:pt idx="4">
                  <c:v>FY20 Q4</c:v>
                </c:pt>
              </c:strCache>
            </c:strRef>
          </c:cat>
          <c:val>
            <c:numRef>
              <c:f>'1.3 - Atmosphere to Electrons'!$M$8:$M$12</c:f>
              <c:numCache>
                <c:formatCode>_("$"* #,##0_);_("$"* \(#,##0\);_("$"* "-"_);_(@_)</c:formatCode>
                <c:ptCount val="5"/>
                <c:pt idx="0">
                  <c:v>783502</c:v>
                </c:pt>
                <c:pt idx="1">
                  <c:v>783502</c:v>
                </c:pt>
                <c:pt idx="2">
                  <c:v>783502</c:v>
                </c:pt>
                <c:pt idx="3">
                  <c:v>783502</c:v>
                </c:pt>
                <c:pt idx="4">
                  <c:v>783502</c:v>
                </c:pt>
              </c:numCache>
            </c:numRef>
          </c:val>
          <c:smooth val="0"/>
          <c:extLst>
            <c:ext xmlns:c16="http://schemas.microsoft.com/office/drawing/2014/chart" uri="{C3380CC4-5D6E-409C-BE32-E72D297353CC}">
              <c16:uniqueId val="{00000001-A3D3-4A28-A6F6-C9625AE60519}"/>
            </c:ext>
          </c:extLst>
        </c:ser>
        <c:ser>
          <c:idx val="5"/>
          <c:order val="1"/>
          <c:tx>
            <c:strRef>
              <c:f>'1.3 - Atmosphere to Electrons'!$N$1</c:f>
              <c:strCache>
                <c:ptCount val="1"/>
                <c:pt idx="0">
                  <c:v>FY20 Funding Received (Cum.)</c:v>
                </c:pt>
              </c:strCache>
            </c:strRef>
          </c:tx>
          <c:cat>
            <c:strRef>
              <c:f>'1.3 - Atmosphere to Electrons'!$B$8:$B$12</c:f>
              <c:strCache>
                <c:ptCount val="5"/>
                <c:pt idx="0">
                  <c:v>0</c:v>
                </c:pt>
                <c:pt idx="1">
                  <c:v>FY20 Q1</c:v>
                </c:pt>
                <c:pt idx="2">
                  <c:v>FY20 Q2</c:v>
                </c:pt>
                <c:pt idx="3">
                  <c:v>FY20 Q3</c:v>
                </c:pt>
                <c:pt idx="4">
                  <c:v>FY20 Q4</c:v>
                </c:pt>
              </c:strCache>
            </c:strRef>
          </c:cat>
          <c:val>
            <c:numRef>
              <c:f>'1.3 - Atmosphere to Electrons'!$N$8:$N$12</c:f>
              <c:numCache>
                <c:formatCode>_("$"* #,##0_);_("$"* \(#,##0\);_("$"* "-"_);_(@_)</c:formatCode>
                <c:ptCount val="5"/>
                <c:pt idx="0">
                  <c:v>158502</c:v>
                </c:pt>
                <c:pt idx="1">
                  <c:v>262668</c:v>
                </c:pt>
                <c:pt idx="2">
                  <c:v>#N/A</c:v>
                </c:pt>
                <c:pt idx="3">
                  <c:v>#N/A</c:v>
                </c:pt>
                <c:pt idx="4">
                  <c:v>#N/A</c:v>
                </c:pt>
              </c:numCache>
            </c:numRef>
          </c:val>
          <c:smooth val="0"/>
          <c:extLst>
            <c:ext xmlns:c16="http://schemas.microsoft.com/office/drawing/2014/chart" uri="{C3380CC4-5D6E-409C-BE32-E72D297353CC}">
              <c16:uniqueId val="{00000002-A3D3-4A28-A6F6-C9625AE60519}"/>
            </c:ext>
          </c:extLst>
        </c:ser>
        <c:ser>
          <c:idx val="0"/>
          <c:order val="2"/>
          <c:tx>
            <c:strRef>
              <c:f>'1.3 - Atmosphere to Electrons'!$O$1</c:f>
              <c:strCache>
                <c:ptCount val="1"/>
                <c:pt idx="0">
                  <c:v>Projected Recipient Spend Plan (Cum.)</c:v>
                </c:pt>
              </c:strCache>
            </c:strRef>
          </c:tx>
          <c:spPr>
            <a:ln>
              <a:prstDash val="lgDashDotDot"/>
            </a:ln>
          </c:spPr>
          <c:marker>
            <c:spPr>
              <a:solidFill>
                <a:srgbClr val="FF0000"/>
              </a:solidFill>
            </c:spPr>
          </c:marker>
          <c:cat>
            <c:strRef>
              <c:f>'1.3 - Atmosphere to Electrons'!$B$8:$B$12</c:f>
              <c:strCache>
                <c:ptCount val="5"/>
                <c:pt idx="0">
                  <c:v>0</c:v>
                </c:pt>
                <c:pt idx="1">
                  <c:v>FY20 Q1</c:v>
                </c:pt>
                <c:pt idx="2">
                  <c:v>FY20 Q2</c:v>
                </c:pt>
                <c:pt idx="3">
                  <c:v>FY20 Q3</c:v>
                </c:pt>
                <c:pt idx="4">
                  <c:v>FY20 Q4</c:v>
                </c:pt>
              </c:strCache>
            </c:strRef>
          </c:cat>
          <c:val>
            <c:numRef>
              <c:f>'1.3 - Atmosphere to Electrons'!$O$8:$O$12</c:f>
              <c:numCache>
                <c:formatCode>_("$"* #,##0_);_("$"* \(#,##0\);_("$"* "-"_);_(@_)</c:formatCode>
                <c:ptCount val="5"/>
                <c:pt idx="0">
                  <c:v>0</c:v>
                </c:pt>
                <c:pt idx="1">
                  <c:v>256299</c:v>
                </c:pt>
                <c:pt idx="2">
                  <c:v>374073</c:v>
                </c:pt>
                <c:pt idx="3">
                  <c:v>501170</c:v>
                </c:pt>
                <c:pt idx="4">
                  <c:v>626088</c:v>
                </c:pt>
              </c:numCache>
            </c:numRef>
          </c:val>
          <c:smooth val="0"/>
          <c:extLst>
            <c:ext xmlns:c16="http://schemas.microsoft.com/office/drawing/2014/chart" uri="{C3380CC4-5D6E-409C-BE32-E72D297353CC}">
              <c16:uniqueId val="{00000003-A3D3-4A28-A6F6-C9625AE60519}"/>
            </c:ext>
          </c:extLst>
        </c:ser>
        <c:ser>
          <c:idx val="3"/>
          <c:order val="3"/>
          <c:tx>
            <c:strRef>
              <c:f>'1.3 - Atmosphere to Electrons'!$P$1</c:f>
              <c:strCache>
                <c:ptCount val="1"/>
                <c:pt idx="0">
                  <c:v>Actual Accrued or Invoiced Costs (Cum.)</c:v>
                </c:pt>
              </c:strCache>
            </c:strRef>
          </c:tx>
          <c:spPr>
            <a:ln>
              <a:solidFill>
                <a:srgbClr val="00B050"/>
              </a:solidFill>
            </a:ln>
          </c:spPr>
          <c:marker>
            <c:symbol val="diamond"/>
            <c:size val="7"/>
            <c:spPr>
              <a:solidFill>
                <a:srgbClr val="FF0000"/>
              </a:solidFill>
            </c:spPr>
          </c:marker>
          <c:cat>
            <c:strRef>
              <c:f>'1.3 - Atmosphere to Electrons'!$B$8:$B$12</c:f>
              <c:strCache>
                <c:ptCount val="5"/>
                <c:pt idx="0">
                  <c:v>0</c:v>
                </c:pt>
                <c:pt idx="1">
                  <c:v>FY20 Q1</c:v>
                </c:pt>
                <c:pt idx="2">
                  <c:v>FY20 Q2</c:v>
                </c:pt>
                <c:pt idx="3">
                  <c:v>FY20 Q3</c:v>
                </c:pt>
                <c:pt idx="4">
                  <c:v>FY20 Q4</c:v>
                </c:pt>
              </c:strCache>
            </c:strRef>
          </c:cat>
          <c:val>
            <c:numRef>
              <c:f>'1.3 - Atmosphere to Electrons'!$P$8:$P$12</c:f>
              <c:numCache>
                <c:formatCode>_("$"* #,##0_);_("$"* \(#,##0\);_("$"* "-"_);_(@_)</c:formatCode>
                <c:ptCount val="5"/>
                <c:pt idx="0">
                  <c:v>0</c:v>
                </c:pt>
                <c:pt idx="1">
                  <c:v>91635</c:v>
                </c:pt>
                <c:pt idx="2">
                  <c:v>#N/A</c:v>
                </c:pt>
                <c:pt idx="3">
                  <c:v>#N/A</c:v>
                </c:pt>
                <c:pt idx="4">
                  <c:v>#N/A</c:v>
                </c:pt>
              </c:numCache>
            </c:numRef>
          </c:val>
          <c:smooth val="0"/>
          <c:extLst>
            <c:ext xmlns:c16="http://schemas.microsoft.com/office/drawing/2014/chart" uri="{C3380CC4-5D6E-409C-BE32-E72D297353CC}">
              <c16:uniqueId val="{00000004-A3D3-4A28-A6F6-C9625AE60519}"/>
            </c:ext>
          </c:extLst>
        </c:ser>
        <c:ser>
          <c:idx val="2"/>
          <c:order val="4"/>
          <c:tx>
            <c:strRef>
              <c:f>'1.3 - Atmosphere to Electrons'!$Q$1</c:f>
              <c:strCache>
                <c:ptCount val="1"/>
                <c:pt idx="0">
                  <c:v>Actuals + Commitments (Cum)</c:v>
                </c:pt>
              </c:strCache>
            </c:strRef>
          </c:tx>
          <c:spPr>
            <a:ln>
              <a:solidFill>
                <a:srgbClr val="8064A2">
                  <a:lumMod val="75000"/>
                </a:srgbClr>
              </a:solidFill>
            </a:ln>
          </c:spPr>
          <c:marker>
            <c:spPr>
              <a:solidFill>
                <a:srgbClr val="8064A2">
                  <a:lumMod val="75000"/>
                </a:srgbClr>
              </a:solidFill>
              <a:ln>
                <a:solidFill>
                  <a:srgbClr val="8064A2">
                    <a:lumMod val="75000"/>
                  </a:srgbClr>
                </a:solidFill>
              </a:ln>
            </c:spPr>
          </c:marker>
          <c:cat>
            <c:strRef>
              <c:f>'1.3 - Atmosphere to Electrons'!$B$8:$B$12</c:f>
              <c:strCache>
                <c:ptCount val="5"/>
                <c:pt idx="0">
                  <c:v>0</c:v>
                </c:pt>
                <c:pt idx="1">
                  <c:v>FY20 Q1</c:v>
                </c:pt>
                <c:pt idx="2">
                  <c:v>FY20 Q2</c:v>
                </c:pt>
                <c:pt idx="3">
                  <c:v>FY20 Q3</c:v>
                </c:pt>
                <c:pt idx="4">
                  <c:v>FY20 Q4</c:v>
                </c:pt>
              </c:strCache>
            </c:strRef>
          </c:cat>
          <c:val>
            <c:numRef>
              <c:f>'1.3 - Atmosphere to Electrons'!$Q$8:$Q$12</c:f>
              <c:numCache>
                <c:formatCode>_("$"* #,##0_);_("$"* \(#,##0\);_("$"* "-"_);_(@_)</c:formatCode>
                <c:ptCount val="5"/>
                <c:pt idx="0">
                  <c:v>0</c:v>
                </c:pt>
                <c:pt idx="1">
                  <c:v>91635</c:v>
                </c:pt>
                <c:pt idx="2">
                  <c:v>#N/A</c:v>
                </c:pt>
                <c:pt idx="3">
                  <c:v>#N/A</c:v>
                </c:pt>
                <c:pt idx="4">
                  <c:v>#N/A</c:v>
                </c:pt>
              </c:numCache>
            </c:numRef>
          </c:val>
          <c:smooth val="0"/>
          <c:extLst>
            <c:ext xmlns:c16="http://schemas.microsoft.com/office/drawing/2014/chart" uri="{C3380CC4-5D6E-409C-BE32-E72D297353CC}">
              <c16:uniqueId val="{00000005-A3D3-4A28-A6F6-C9625AE60519}"/>
            </c:ext>
          </c:extLst>
        </c:ser>
        <c:dLbls>
          <c:showLegendKey val="0"/>
          <c:showVal val="0"/>
          <c:showCatName val="0"/>
          <c:showSerName val="0"/>
          <c:showPercent val="0"/>
          <c:showBubbleSize val="0"/>
        </c:dLbls>
        <c:marker val="1"/>
        <c:smooth val="0"/>
        <c:axId val="539289768"/>
        <c:axId val="539290160"/>
      </c:lineChart>
      <c:catAx>
        <c:axId val="539289768"/>
        <c:scaling>
          <c:orientation val="minMax"/>
        </c:scaling>
        <c:delete val="0"/>
        <c:axPos val="b"/>
        <c:numFmt formatCode="General" sourceLinked="0"/>
        <c:majorTickMark val="out"/>
        <c:minorTickMark val="none"/>
        <c:tickLblPos val="nextTo"/>
        <c:crossAx val="539290160"/>
        <c:crosses val="autoZero"/>
        <c:auto val="1"/>
        <c:lblAlgn val="ctr"/>
        <c:lblOffset val="100"/>
        <c:noMultiLvlLbl val="0"/>
      </c:catAx>
      <c:valAx>
        <c:axId val="539290160"/>
        <c:scaling>
          <c:orientation val="minMax"/>
        </c:scaling>
        <c:delete val="0"/>
        <c:axPos val="l"/>
        <c:majorGridlines/>
        <c:numFmt formatCode="_(&quot;$&quot;* #,##0_);_(&quot;$&quot;* \(#,##0\);_(&quot;$&quot;* &quot;-&quot;_);_(@_)" sourceLinked="1"/>
        <c:majorTickMark val="out"/>
        <c:minorTickMark val="none"/>
        <c:tickLblPos val="nextTo"/>
        <c:crossAx val="539289768"/>
        <c:crosses val="autoZero"/>
        <c:crossBetween val="midCat"/>
      </c:valAx>
      <c:spPr>
        <a:solidFill>
          <a:schemeClr val="bg1">
            <a:lumMod val="85000"/>
          </a:schemeClr>
        </a:solidFill>
        <a:ln>
          <a:solidFill>
            <a:schemeClr val="bg1">
              <a:lumMod val="85000"/>
            </a:schemeClr>
          </a:solidFill>
        </a:ln>
      </c:spPr>
    </c:plotArea>
    <c:legend>
      <c:legendPos val="b"/>
      <c:layout>
        <c:manualLayout>
          <c:xMode val="edge"/>
          <c:yMode val="edge"/>
          <c:x val="0.11833082632544388"/>
          <c:y val="0.83725864781504855"/>
          <c:w val="0.76332461326715639"/>
          <c:h val="0.12752575846713851"/>
        </c:manualLayout>
      </c:layout>
      <c:overlay val="0"/>
    </c:legend>
    <c:plotVisOnly val="1"/>
    <c:dispBlanksAs val="span"/>
    <c:showDLblsOverMax val="0"/>
  </c:chart>
  <c:externalData r:id="rId2">
    <c:autoUpdate val="0"/>
  </c:externalData>
  <c:userShapes r:id="rId3"/>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02979703033255"/>
          <c:y val="0.15268679442163252"/>
          <c:w val="0.83113522342581936"/>
          <c:h val="0.60884425366948614"/>
        </c:manualLayout>
      </c:layout>
      <c:barChart>
        <c:barDir val="col"/>
        <c:grouping val="clustered"/>
        <c:varyColors val="0"/>
        <c:ser>
          <c:idx val="4"/>
          <c:order val="5"/>
          <c:tx>
            <c:strRef>
              <c:f>'1.3 - Atmosphere to Electrons'!$K$1</c:f>
              <c:strCache>
                <c:ptCount val="1"/>
                <c:pt idx="0">
                  <c:v>Uncosted &amp; Uncommitted Funds</c:v>
                </c:pt>
              </c:strCache>
            </c:strRef>
          </c:tx>
          <c:spPr>
            <a:solidFill>
              <a:srgbClr val="C0504D">
                <a:lumMod val="40000"/>
                <a:lumOff val="60000"/>
              </a:srgbClr>
            </a:solidFill>
          </c:spPr>
          <c:invertIfNegative val="0"/>
          <c:cat>
            <c:strRef>
              <c:f>'1.3 - Atmosphere to Electrons'!$B$2:$B$6</c:f>
              <c:strCache>
                <c:ptCount val="5"/>
                <c:pt idx="0">
                  <c:v>0</c:v>
                </c:pt>
                <c:pt idx="1">
                  <c:v>FY20 Q1</c:v>
                </c:pt>
                <c:pt idx="2">
                  <c:v>FY20 Q2</c:v>
                </c:pt>
                <c:pt idx="3">
                  <c:v>FY20 Q3</c:v>
                </c:pt>
                <c:pt idx="4">
                  <c:v>FY20 Q4</c:v>
                </c:pt>
              </c:strCache>
            </c:strRef>
          </c:cat>
          <c:val>
            <c:numRef>
              <c:f>'1.3 - Atmosphere to Electrons'!$K$14:$K$18</c:f>
              <c:numCache>
                <c:formatCode>_("$"* #,##0_);_("$"* \(#,##0\);_("$"* "-"_);_(@_)</c:formatCode>
                <c:ptCount val="5"/>
                <c:pt idx="0">
                  <c:v>420350</c:v>
                </c:pt>
                <c:pt idx="1">
                  <c:v>201013</c:v>
                </c:pt>
                <c:pt idx="2">
                  <c:v>0</c:v>
                </c:pt>
                <c:pt idx="3">
                  <c:v>0</c:v>
                </c:pt>
                <c:pt idx="4">
                  <c:v>0</c:v>
                </c:pt>
              </c:numCache>
            </c:numRef>
          </c:val>
          <c:extLst>
            <c:ext xmlns:c16="http://schemas.microsoft.com/office/drawing/2014/chart" uri="{C3380CC4-5D6E-409C-BE32-E72D297353CC}">
              <c16:uniqueId val="{00000000-B66B-4B44-8C39-8E01813A76DE}"/>
            </c:ext>
          </c:extLst>
        </c:ser>
        <c:dLbls>
          <c:showLegendKey val="0"/>
          <c:showVal val="0"/>
          <c:showCatName val="0"/>
          <c:showSerName val="0"/>
          <c:showPercent val="0"/>
          <c:showBubbleSize val="0"/>
        </c:dLbls>
        <c:gapWidth val="150"/>
        <c:axId val="539290944"/>
        <c:axId val="539291336"/>
      </c:barChart>
      <c:lineChart>
        <c:grouping val="standard"/>
        <c:varyColors val="0"/>
        <c:ser>
          <c:idx val="1"/>
          <c:order val="0"/>
          <c:tx>
            <c:strRef>
              <c:f>'1.3 - Atmosphere to Electrons'!$M$1</c:f>
              <c:strCache>
                <c:ptCount val="1"/>
                <c:pt idx="0">
                  <c:v>Total Funding Level (Cum.)</c:v>
                </c:pt>
              </c:strCache>
            </c:strRef>
          </c:tx>
          <c:marker>
            <c:symbol val="none"/>
          </c:marker>
          <c:cat>
            <c:strRef>
              <c:f>'1.3 - Atmosphere to Electrons'!$B$2:$B$6</c:f>
              <c:strCache>
                <c:ptCount val="5"/>
                <c:pt idx="0">
                  <c:v>0</c:v>
                </c:pt>
                <c:pt idx="1">
                  <c:v>FY20 Q1</c:v>
                </c:pt>
                <c:pt idx="2">
                  <c:v>FY20 Q2</c:v>
                </c:pt>
                <c:pt idx="3">
                  <c:v>FY20 Q3</c:v>
                </c:pt>
                <c:pt idx="4">
                  <c:v>FY20 Q4</c:v>
                </c:pt>
              </c:strCache>
            </c:strRef>
          </c:cat>
          <c:val>
            <c:numRef>
              <c:f>'1.3 - Atmosphere to Electrons'!$M$14:$M$18</c:f>
              <c:numCache>
                <c:formatCode>_("$"* #,##0_);_("$"* \(#,##0\);_("$"* "-"_);_(@_)</c:formatCode>
                <c:ptCount val="5"/>
                <c:pt idx="0">
                  <c:v>1895350</c:v>
                </c:pt>
                <c:pt idx="1">
                  <c:v>1895350</c:v>
                </c:pt>
                <c:pt idx="2">
                  <c:v>1895350</c:v>
                </c:pt>
                <c:pt idx="3">
                  <c:v>1895350</c:v>
                </c:pt>
                <c:pt idx="4">
                  <c:v>1895350</c:v>
                </c:pt>
              </c:numCache>
            </c:numRef>
          </c:val>
          <c:smooth val="0"/>
          <c:extLst>
            <c:ext xmlns:c16="http://schemas.microsoft.com/office/drawing/2014/chart" uri="{C3380CC4-5D6E-409C-BE32-E72D297353CC}">
              <c16:uniqueId val="{00000001-B66B-4B44-8C39-8E01813A76DE}"/>
            </c:ext>
          </c:extLst>
        </c:ser>
        <c:ser>
          <c:idx val="5"/>
          <c:order val="1"/>
          <c:tx>
            <c:strRef>
              <c:f>'1.3 - Atmosphere to Electrons'!$N$1</c:f>
              <c:strCache>
                <c:ptCount val="1"/>
                <c:pt idx="0">
                  <c:v>FY20 Funding Received (Cum.)</c:v>
                </c:pt>
              </c:strCache>
            </c:strRef>
          </c:tx>
          <c:cat>
            <c:strRef>
              <c:f>'1.3 - Atmosphere to Electrons'!$B$2:$B$6</c:f>
              <c:strCache>
                <c:ptCount val="5"/>
                <c:pt idx="0">
                  <c:v>0</c:v>
                </c:pt>
                <c:pt idx="1">
                  <c:v>FY20 Q1</c:v>
                </c:pt>
                <c:pt idx="2">
                  <c:v>FY20 Q2</c:v>
                </c:pt>
                <c:pt idx="3">
                  <c:v>FY20 Q3</c:v>
                </c:pt>
                <c:pt idx="4">
                  <c:v>FY20 Q4</c:v>
                </c:pt>
              </c:strCache>
            </c:strRef>
          </c:cat>
          <c:val>
            <c:numRef>
              <c:f>'1.3 - Atmosphere to Electrons'!$N$14:$N$18</c:f>
              <c:numCache>
                <c:formatCode>_("$"* #,##0_);_("$"* \(#,##0\);_("$"* "-"_);_(@_)</c:formatCode>
                <c:ptCount val="5"/>
                <c:pt idx="0">
                  <c:v>420350</c:v>
                </c:pt>
                <c:pt idx="1">
                  <c:v>666184</c:v>
                </c:pt>
                <c:pt idx="2">
                  <c:v>#N/A</c:v>
                </c:pt>
                <c:pt idx="3">
                  <c:v>#N/A</c:v>
                </c:pt>
                <c:pt idx="4">
                  <c:v>#N/A</c:v>
                </c:pt>
              </c:numCache>
            </c:numRef>
          </c:val>
          <c:smooth val="0"/>
          <c:extLst>
            <c:ext xmlns:c16="http://schemas.microsoft.com/office/drawing/2014/chart" uri="{C3380CC4-5D6E-409C-BE32-E72D297353CC}">
              <c16:uniqueId val="{00000002-B66B-4B44-8C39-8E01813A76DE}"/>
            </c:ext>
          </c:extLst>
        </c:ser>
        <c:ser>
          <c:idx val="0"/>
          <c:order val="2"/>
          <c:tx>
            <c:strRef>
              <c:f>'1.3 - Atmosphere to Electrons'!$O$1</c:f>
              <c:strCache>
                <c:ptCount val="1"/>
                <c:pt idx="0">
                  <c:v>Projected Recipient Spend Plan (Cum.)</c:v>
                </c:pt>
              </c:strCache>
            </c:strRef>
          </c:tx>
          <c:spPr>
            <a:ln>
              <a:prstDash val="lgDashDotDot"/>
            </a:ln>
          </c:spPr>
          <c:marker>
            <c:spPr>
              <a:solidFill>
                <a:srgbClr val="FF0000"/>
              </a:solidFill>
            </c:spPr>
          </c:marker>
          <c:cat>
            <c:strRef>
              <c:f>'1.3 - Atmosphere to Electrons'!$B$2:$B$6</c:f>
              <c:strCache>
                <c:ptCount val="5"/>
                <c:pt idx="0">
                  <c:v>0</c:v>
                </c:pt>
                <c:pt idx="1">
                  <c:v>FY20 Q1</c:v>
                </c:pt>
                <c:pt idx="2">
                  <c:v>FY20 Q2</c:v>
                </c:pt>
                <c:pt idx="3">
                  <c:v>FY20 Q3</c:v>
                </c:pt>
                <c:pt idx="4">
                  <c:v>FY20 Q4</c:v>
                </c:pt>
              </c:strCache>
            </c:strRef>
          </c:cat>
          <c:val>
            <c:numRef>
              <c:f>'1.3 - Atmosphere to Electrons'!$O$14:$O$18</c:f>
              <c:numCache>
                <c:formatCode>_("$"* #,##0_);_("$"* \(#,##0\);_("$"* "-"_);_(@_)</c:formatCode>
                <c:ptCount val="5"/>
                <c:pt idx="0">
                  <c:v>0</c:v>
                </c:pt>
                <c:pt idx="1">
                  <c:v>356742</c:v>
                </c:pt>
                <c:pt idx="2">
                  <c:v>693527</c:v>
                </c:pt>
                <c:pt idx="3">
                  <c:v>1115745</c:v>
                </c:pt>
                <c:pt idx="4">
                  <c:v>1517998</c:v>
                </c:pt>
              </c:numCache>
            </c:numRef>
          </c:val>
          <c:smooth val="0"/>
          <c:extLst>
            <c:ext xmlns:c16="http://schemas.microsoft.com/office/drawing/2014/chart" uri="{C3380CC4-5D6E-409C-BE32-E72D297353CC}">
              <c16:uniqueId val="{00000003-B66B-4B44-8C39-8E01813A76DE}"/>
            </c:ext>
          </c:extLst>
        </c:ser>
        <c:ser>
          <c:idx val="3"/>
          <c:order val="3"/>
          <c:tx>
            <c:strRef>
              <c:f>'1.3 - Atmosphere to Electrons'!$P$1</c:f>
              <c:strCache>
                <c:ptCount val="1"/>
                <c:pt idx="0">
                  <c:v>Actual Accrued or Invoiced Costs (Cum.)</c:v>
                </c:pt>
              </c:strCache>
            </c:strRef>
          </c:tx>
          <c:spPr>
            <a:ln>
              <a:solidFill>
                <a:srgbClr val="00B050"/>
              </a:solidFill>
            </a:ln>
          </c:spPr>
          <c:marker>
            <c:symbol val="diamond"/>
            <c:size val="7"/>
            <c:spPr>
              <a:solidFill>
                <a:srgbClr val="FF0000"/>
              </a:solidFill>
            </c:spPr>
          </c:marker>
          <c:cat>
            <c:strRef>
              <c:f>'1.3 - Atmosphere to Electrons'!$B$2:$B$6</c:f>
              <c:strCache>
                <c:ptCount val="5"/>
                <c:pt idx="0">
                  <c:v>0</c:v>
                </c:pt>
                <c:pt idx="1">
                  <c:v>FY20 Q1</c:v>
                </c:pt>
                <c:pt idx="2">
                  <c:v>FY20 Q2</c:v>
                </c:pt>
                <c:pt idx="3">
                  <c:v>FY20 Q3</c:v>
                </c:pt>
                <c:pt idx="4">
                  <c:v>FY20 Q4</c:v>
                </c:pt>
              </c:strCache>
            </c:strRef>
          </c:cat>
          <c:val>
            <c:numRef>
              <c:f>'1.3 - Atmosphere to Electrons'!$P$14:$P$18</c:f>
              <c:numCache>
                <c:formatCode>_("$"* #,##0_);_("$"* \(#,##0\);_("$"* "-"_);_(@_)</c:formatCode>
                <c:ptCount val="5"/>
                <c:pt idx="0">
                  <c:v>0</c:v>
                </c:pt>
                <c:pt idx="1">
                  <c:v>420969</c:v>
                </c:pt>
                <c:pt idx="2">
                  <c:v>#N/A</c:v>
                </c:pt>
                <c:pt idx="3">
                  <c:v>#N/A</c:v>
                </c:pt>
                <c:pt idx="4">
                  <c:v>#N/A</c:v>
                </c:pt>
              </c:numCache>
            </c:numRef>
          </c:val>
          <c:smooth val="0"/>
          <c:extLst>
            <c:ext xmlns:c16="http://schemas.microsoft.com/office/drawing/2014/chart" uri="{C3380CC4-5D6E-409C-BE32-E72D297353CC}">
              <c16:uniqueId val="{00000004-B66B-4B44-8C39-8E01813A76DE}"/>
            </c:ext>
          </c:extLst>
        </c:ser>
        <c:ser>
          <c:idx val="2"/>
          <c:order val="4"/>
          <c:tx>
            <c:strRef>
              <c:f>'1.3 - Atmosphere to Electrons'!$Q$1</c:f>
              <c:strCache>
                <c:ptCount val="1"/>
                <c:pt idx="0">
                  <c:v>Actuals + Commitments (Cum)</c:v>
                </c:pt>
              </c:strCache>
            </c:strRef>
          </c:tx>
          <c:spPr>
            <a:ln>
              <a:solidFill>
                <a:srgbClr val="8064A2">
                  <a:lumMod val="75000"/>
                </a:srgbClr>
              </a:solidFill>
            </a:ln>
          </c:spPr>
          <c:marker>
            <c:spPr>
              <a:solidFill>
                <a:srgbClr val="8064A2">
                  <a:lumMod val="75000"/>
                </a:srgbClr>
              </a:solidFill>
              <a:ln>
                <a:solidFill>
                  <a:srgbClr val="8064A2">
                    <a:lumMod val="75000"/>
                  </a:srgbClr>
                </a:solidFill>
              </a:ln>
            </c:spPr>
          </c:marker>
          <c:cat>
            <c:strRef>
              <c:f>'1.3 - Atmosphere to Electrons'!$B$2:$B$6</c:f>
              <c:strCache>
                <c:ptCount val="5"/>
                <c:pt idx="0">
                  <c:v>0</c:v>
                </c:pt>
                <c:pt idx="1">
                  <c:v>FY20 Q1</c:v>
                </c:pt>
                <c:pt idx="2">
                  <c:v>FY20 Q2</c:v>
                </c:pt>
                <c:pt idx="3">
                  <c:v>FY20 Q3</c:v>
                </c:pt>
                <c:pt idx="4">
                  <c:v>FY20 Q4</c:v>
                </c:pt>
              </c:strCache>
            </c:strRef>
          </c:cat>
          <c:val>
            <c:numRef>
              <c:f>'1.3 - Atmosphere to Electrons'!$Q$14:$Q$18</c:f>
              <c:numCache>
                <c:formatCode>_("$"* #,##0_);_("$"* \(#,##0\);_("$"* "-"_);_(@_)</c:formatCode>
                <c:ptCount val="5"/>
                <c:pt idx="0">
                  <c:v>0</c:v>
                </c:pt>
                <c:pt idx="1">
                  <c:v>465171</c:v>
                </c:pt>
                <c:pt idx="2">
                  <c:v>#N/A</c:v>
                </c:pt>
                <c:pt idx="3">
                  <c:v>#N/A</c:v>
                </c:pt>
                <c:pt idx="4">
                  <c:v>#N/A</c:v>
                </c:pt>
              </c:numCache>
            </c:numRef>
          </c:val>
          <c:smooth val="0"/>
          <c:extLst>
            <c:ext xmlns:c16="http://schemas.microsoft.com/office/drawing/2014/chart" uri="{C3380CC4-5D6E-409C-BE32-E72D297353CC}">
              <c16:uniqueId val="{00000005-B66B-4B44-8C39-8E01813A76DE}"/>
            </c:ext>
          </c:extLst>
        </c:ser>
        <c:dLbls>
          <c:showLegendKey val="0"/>
          <c:showVal val="0"/>
          <c:showCatName val="0"/>
          <c:showSerName val="0"/>
          <c:showPercent val="0"/>
          <c:showBubbleSize val="0"/>
        </c:dLbls>
        <c:marker val="1"/>
        <c:smooth val="0"/>
        <c:axId val="539290944"/>
        <c:axId val="539291336"/>
      </c:lineChart>
      <c:catAx>
        <c:axId val="539290944"/>
        <c:scaling>
          <c:orientation val="minMax"/>
        </c:scaling>
        <c:delete val="0"/>
        <c:axPos val="b"/>
        <c:numFmt formatCode="General" sourceLinked="0"/>
        <c:majorTickMark val="out"/>
        <c:minorTickMark val="none"/>
        <c:tickLblPos val="nextTo"/>
        <c:crossAx val="539291336"/>
        <c:crosses val="autoZero"/>
        <c:auto val="1"/>
        <c:lblAlgn val="ctr"/>
        <c:lblOffset val="100"/>
        <c:noMultiLvlLbl val="0"/>
      </c:catAx>
      <c:valAx>
        <c:axId val="539291336"/>
        <c:scaling>
          <c:orientation val="minMax"/>
        </c:scaling>
        <c:delete val="0"/>
        <c:axPos val="l"/>
        <c:majorGridlines/>
        <c:numFmt formatCode="_(&quot;$&quot;* #,##0_);_(&quot;$&quot;* \(#,##0\);_(&quot;$&quot;* &quot;-&quot;_);_(@_)" sourceLinked="1"/>
        <c:majorTickMark val="out"/>
        <c:minorTickMark val="none"/>
        <c:tickLblPos val="nextTo"/>
        <c:crossAx val="539290944"/>
        <c:crosses val="autoZero"/>
        <c:crossBetween val="midCat"/>
      </c:valAx>
      <c:spPr>
        <a:solidFill>
          <a:schemeClr val="bg1">
            <a:lumMod val="85000"/>
          </a:schemeClr>
        </a:solidFill>
        <a:ln>
          <a:solidFill>
            <a:schemeClr val="bg1">
              <a:lumMod val="85000"/>
            </a:schemeClr>
          </a:solidFill>
        </a:ln>
      </c:spPr>
    </c:plotArea>
    <c:legend>
      <c:legendPos val="b"/>
      <c:layout>
        <c:manualLayout>
          <c:xMode val="edge"/>
          <c:yMode val="edge"/>
          <c:x val="0.11833082632544388"/>
          <c:y val="0.83725864781504855"/>
          <c:w val="0.76332461326715639"/>
          <c:h val="0.12752575846713851"/>
        </c:manualLayout>
      </c:layout>
      <c:overlay val="0"/>
    </c:legend>
    <c:plotVisOnly val="1"/>
    <c:dispBlanksAs val="span"/>
    <c:showDLblsOverMax val="0"/>
  </c:chart>
  <c:externalData r:id="rId2">
    <c:autoUpdate val="0"/>
  </c:externalData>
  <c:userShapes r:id="rId3"/>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02979703033255"/>
          <c:y val="0.15268679442163252"/>
          <c:w val="0.83113522342581936"/>
          <c:h val="0.60884425366948614"/>
        </c:manualLayout>
      </c:layout>
      <c:barChart>
        <c:barDir val="col"/>
        <c:grouping val="clustered"/>
        <c:varyColors val="0"/>
        <c:ser>
          <c:idx val="4"/>
          <c:order val="5"/>
          <c:tx>
            <c:strRef>
              <c:f>'1.3 - Atmosphere to Electrons'!$K$1</c:f>
              <c:strCache>
                <c:ptCount val="1"/>
                <c:pt idx="0">
                  <c:v>Uncosted &amp; Uncommitted Funds</c:v>
                </c:pt>
              </c:strCache>
            </c:strRef>
          </c:tx>
          <c:spPr>
            <a:solidFill>
              <a:srgbClr val="C0504D">
                <a:lumMod val="40000"/>
                <a:lumOff val="60000"/>
              </a:srgbClr>
            </a:solidFill>
          </c:spPr>
          <c:invertIfNegative val="0"/>
          <c:cat>
            <c:strRef>
              <c:f>'1.3 - Atmosphere to Electrons'!$B$8:$B$12</c:f>
              <c:strCache>
                <c:ptCount val="5"/>
                <c:pt idx="0">
                  <c:v>0</c:v>
                </c:pt>
                <c:pt idx="1">
                  <c:v>FY20 Q1</c:v>
                </c:pt>
                <c:pt idx="2">
                  <c:v>FY20 Q2</c:v>
                </c:pt>
                <c:pt idx="3">
                  <c:v>FY20 Q3</c:v>
                </c:pt>
                <c:pt idx="4">
                  <c:v>FY20 Q4</c:v>
                </c:pt>
              </c:strCache>
            </c:strRef>
          </c:cat>
          <c:val>
            <c:numRef>
              <c:f>'1.3 - Atmosphere to Electrons'!$K$20:$K$24</c:f>
              <c:numCache>
                <c:formatCode>_("$"* #,##0_);_("$"* \(#,##0\);_("$"* "-"_);_(@_)</c:formatCode>
                <c:ptCount val="5"/>
                <c:pt idx="0">
                  <c:v>6173</c:v>
                </c:pt>
                <c:pt idx="1">
                  <c:v>33744</c:v>
                </c:pt>
                <c:pt idx="2">
                  <c:v>0</c:v>
                </c:pt>
                <c:pt idx="3">
                  <c:v>0</c:v>
                </c:pt>
                <c:pt idx="4">
                  <c:v>0</c:v>
                </c:pt>
              </c:numCache>
            </c:numRef>
          </c:val>
          <c:extLst>
            <c:ext xmlns:c16="http://schemas.microsoft.com/office/drawing/2014/chart" uri="{C3380CC4-5D6E-409C-BE32-E72D297353CC}">
              <c16:uniqueId val="{00000000-7661-4ED7-B32F-09A526A82E27}"/>
            </c:ext>
          </c:extLst>
        </c:ser>
        <c:dLbls>
          <c:showLegendKey val="0"/>
          <c:showVal val="0"/>
          <c:showCatName val="0"/>
          <c:showSerName val="0"/>
          <c:showPercent val="0"/>
          <c:showBubbleSize val="0"/>
        </c:dLbls>
        <c:gapWidth val="150"/>
        <c:axId val="174112040"/>
        <c:axId val="174112432"/>
      </c:barChart>
      <c:lineChart>
        <c:grouping val="standard"/>
        <c:varyColors val="0"/>
        <c:ser>
          <c:idx val="1"/>
          <c:order val="0"/>
          <c:tx>
            <c:strRef>
              <c:f>'1.3 - Atmosphere to Electrons'!$M$1</c:f>
              <c:strCache>
                <c:ptCount val="1"/>
                <c:pt idx="0">
                  <c:v>Total Funding Level (Cum.)</c:v>
                </c:pt>
              </c:strCache>
            </c:strRef>
          </c:tx>
          <c:marker>
            <c:symbol val="none"/>
          </c:marker>
          <c:cat>
            <c:strRef>
              <c:f>'1.3 - Atmosphere to Electrons'!$B$8:$B$12</c:f>
              <c:strCache>
                <c:ptCount val="5"/>
                <c:pt idx="0">
                  <c:v>0</c:v>
                </c:pt>
                <c:pt idx="1">
                  <c:v>FY20 Q1</c:v>
                </c:pt>
                <c:pt idx="2">
                  <c:v>FY20 Q2</c:v>
                </c:pt>
                <c:pt idx="3">
                  <c:v>FY20 Q3</c:v>
                </c:pt>
                <c:pt idx="4">
                  <c:v>FY20 Q4</c:v>
                </c:pt>
              </c:strCache>
            </c:strRef>
          </c:cat>
          <c:val>
            <c:numRef>
              <c:f>'1.3 - Atmosphere to Electrons'!$M$20:$M$24</c:f>
              <c:numCache>
                <c:formatCode>_("$"* #,##0_);_("$"* \(#,##0\);_("$"* "-"_);_(@_)</c:formatCode>
                <c:ptCount val="5"/>
                <c:pt idx="0">
                  <c:v>56173</c:v>
                </c:pt>
                <c:pt idx="1">
                  <c:v>56173</c:v>
                </c:pt>
                <c:pt idx="2">
                  <c:v>56173</c:v>
                </c:pt>
                <c:pt idx="3">
                  <c:v>56173</c:v>
                </c:pt>
                <c:pt idx="4">
                  <c:v>56173</c:v>
                </c:pt>
              </c:numCache>
            </c:numRef>
          </c:val>
          <c:smooth val="0"/>
          <c:extLst>
            <c:ext xmlns:c16="http://schemas.microsoft.com/office/drawing/2014/chart" uri="{C3380CC4-5D6E-409C-BE32-E72D297353CC}">
              <c16:uniqueId val="{00000001-7661-4ED7-B32F-09A526A82E27}"/>
            </c:ext>
          </c:extLst>
        </c:ser>
        <c:ser>
          <c:idx val="5"/>
          <c:order val="1"/>
          <c:tx>
            <c:strRef>
              <c:f>'1.3 - Atmosphere to Electrons'!$N$1</c:f>
              <c:strCache>
                <c:ptCount val="1"/>
                <c:pt idx="0">
                  <c:v>FY20 Funding Received (Cum.)</c:v>
                </c:pt>
              </c:strCache>
            </c:strRef>
          </c:tx>
          <c:cat>
            <c:strRef>
              <c:f>'1.3 - Atmosphere to Electrons'!$B$8:$B$12</c:f>
              <c:strCache>
                <c:ptCount val="5"/>
                <c:pt idx="0">
                  <c:v>0</c:v>
                </c:pt>
                <c:pt idx="1">
                  <c:v>FY20 Q1</c:v>
                </c:pt>
                <c:pt idx="2">
                  <c:v>FY20 Q2</c:v>
                </c:pt>
                <c:pt idx="3">
                  <c:v>FY20 Q3</c:v>
                </c:pt>
                <c:pt idx="4">
                  <c:v>FY20 Q4</c:v>
                </c:pt>
              </c:strCache>
            </c:strRef>
          </c:cat>
          <c:val>
            <c:numRef>
              <c:f>'1.3 - Atmosphere to Electrons'!$N$20:$N$24</c:f>
              <c:numCache>
                <c:formatCode>_("$"* #,##0_);_("$"* \(#,##0\);_("$"* "-"_);_(@_)</c:formatCode>
                <c:ptCount val="5"/>
                <c:pt idx="0">
                  <c:v>6173</c:v>
                </c:pt>
                <c:pt idx="1">
                  <c:v>39508</c:v>
                </c:pt>
                <c:pt idx="2">
                  <c:v>#N/A</c:v>
                </c:pt>
                <c:pt idx="3">
                  <c:v>#N/A</c:v>
                </c:pt>
                <c:pt idx="4">
                  <c:v>#N/A</c:v>
                </c:pt>
              </c:numCache>
            </c:numRef>
          </c:val>
          <c:smooth val="0"/>
          <c:extLst>
            <c:ext xmlns:c16="http://schemas.microsoft.com/office/drawing/2014/chart" uri="{C3380CC4-5D6E-409C-BE32-E72D297353CC}">
              <c16:uniqueId val="{00000002-7661-4ED7-B32F-09A526A82E27}"/>
            </c:ext>
          </c:extLst>
        </c:ser>
        <c:ser>
          <c:idx val="0"/>
          <c:order val="2"/>
          <c:tx>
            <c:strRef>
              <c:f>'1.3 - Atmosphere to Electrons'!$O$1</c:f>
              <c:strCache>
                <c:ptCount val="1"/>
                <c:pt idx="0">
                  <c:v>Projected Recipient Spend Plan (Cum.)</c:v>
                </c:pt>
              </c:strCache>
            </c:strRef>
          </c:tx>
          <c:spPr>
            <a:ln>
              <a:prstDash val="lgDashDotDot"/>
            </a:ln>
          </c:spPr>
          <c:marker>
            <c:spPr>
              <a:solidFill>
                <a:srgbClr val="FF0000"/>
              </a:solidFill>
            </c:spPr>
          </c:marker>
          <c:cat>
            <c:strRef>
              <c:f>'1.3 - Atmosphere to Electrons'!$B$8:$B$12</c:f>
              <c:strCache>
                <c:ptCount val="5"/>
                <c:pt idx="0">
                  <c:v>0</c:v>
                </c:pt>
                <c:pt idx="1">
                  <c:v>FY20 Q1</c:v>
                </c:pt>
                <c:pt idx="2">
                  <c:v>FY20 Q2</c:v>
                </c:pt>
                <c:pt idx="3">
                  <c:v>FY20 Q3</c:v>
                </c:pt>
                <c:pt idx="4">
                  <c:v>FY20 Q4</c:v>
                </c:pt>
              </c:strCache>
            </c:strRef>
          </c:cat>
          <c:val>
            <c:numRef>
              <c:f>'1.3 - Atmosphere to Electrons'!$O$20:$O$24</c:f>
              <c:numCache>
                <c:formatCode>_("$"* #,##0_);_("$"* \(#,##0\);_("$"* "-"_);_(@_)</c:formatCode>
                <c:ptCount val="5"/>
                <c:pt idx="0">
                  <c:v>0</c:v>
                </c:pt>
                <c:pt idx="1">
                  <c:v>14524</c:v>
                </c:pt>
                <c:pt idx="2">
                  <c:v>26065</c:v>
                </c:pt>
                <c:pt idx="3">
                  <c:v>48220</c:v>
                </c:pt>
                <c:pt idx="4">
                  <c:v>56173</c:v>
                </c:pt>
              </c:numCache>
            </c:numRef>
          </c:val>
          <c:smooth val="0"/>
          <c:extLst>
            <c:ext xmlns:c16="http://schemas.microsoft.com/office/drawing/2014/chart" uri="{C3380CC4-5D6E-409C-BE32-E72D297353CC}">
              <c16:uniqueId val="{00000003-7661-4ED7-B32F-09A526A82E27}"/>
            </c:ext>
          </c:extLst>
        </c:ser>
        <c:ser>
          <c:idx val="3"/>
          <c:order val="3"/>
          <c:tx>
            <c:strRef>
              <c:f>'1.3 - Atmosphere to Electrons'!$P$1</c:f>
              <c:strCache>
                <c:ptCount val="1"/>
                <c:pt idx="0">
                  <c:v>Actual Accrued or Invoiced Costs (Cum.)</c:v>
                </c:pt>
              </c:strCache>
            </c:strRef>
          </c:tx>
          <c:spPr>
            <a:ln>
              <a:solidFill>
                <a:srgbClr val="00B050"/>
              </a:solidFill>
            </a:ln>
          </c:spPr>
          <c:marker>
            <c:symbol val="diamond"/>
            <c:size val="7"/>
            <c:spPr>
              <a:solidFill>
                <a:srgbClr val="FF0000"/>
              </a:solidFill>
            </c:spPr>
          </c:marker>
          <c:cat>
            <c:strRef>
              <c:f>'1.3 - Atmosphere to Electrons'!$B$8:$B$12</c:f>
              <c:strCache>
                <c:ptCount val="5"/>
                <c:pt idx="0">
                  <c:v>0</c:v>
                </c:pt>
                <c:pt idx="1">
                  <c:v>FY20 Q1</c:v>
                </c:pt>
                <c:pt idx="2">
                  <c:v>FY20 Q2</c:v>
                </c:pt>
                <c:pt idx="3">
                  <c:v>FY20 Q3</c:v>
                </c:pt>
                <c:pt idx="4">
                  <c:v>FY20 Q4</c:v>
                </c:pt>
              </c:strCache>
            </c:strRef>
          </c:cat>
          <c:val>
            <c:numRef>
              <c:f>'1.3 - Atmosphere to Electrons'!$P$20:$P$24</c:f>
              <c:numCache>
                <c:formatCode>_("$"* #,##0_);_("$"* \(#,##0\);_("$"* "-"_);_(@_)</c:formatCode>
                <c:ptCount val="5"/>
                <c:pt idx="0">
                  <c:v>0</c:v>
                </c:pt>
                <c:pt idx="1">
                  <c:v>5764</c:v>
                </c:pt>
                <c:pt idx="2">
                  <c:v>#N/A</c:v>
                </c:pt>
                <c:pt idx="3">
                  <c:v>#N/A</c:v>
                </c:pt>
                <c:pt idx="4">
                  <c:v>#N/A</c:v>
                </c:pt>
              </c:numCache>
            </c:numRef>
          </c:val>
          <c:smooth val="0"/>
          <c:extLst>
            <c:ext xmlns:c16="http://schemas.microsoft.com/office/drawing/2014/chart" uri="{C3380CC4-5D6E-409C-BE32-E72D297353CC}">
              <c16:uniqueId val="{00000004-7661-4ED7-B32F-09A526A82E27}"/>
            </c:ext>
          </c:extLst>
        </c:ser>
        <c:ser>
          <c:idx val="2"/>
          <c:order val="4"/>
          <c:tx>
            <c:strRef>
              <c:f>'1.3 - Atmosphere to Electrons'!$Q$1</c:f>
              <c:strCache>
                <c:ptCount val="1"/>
                <c:pt idx="0">
                  <c:v>Actuals + Commitments (Cum)</c:v>
                </c:pt>
              </c:strCache>
            </c:strRef>
          </c:tx>
          <c:spPr>
            <a:ln>
              <a:solidFill>
                <a:srgbClr val="8064A2">
                  <a:lumMod val="75000"/>
                </a:srgbClr>
              </a:solidFill>
            </a:ln>
          </c:spPr>
          <c:marker>
            <c:spPr>
              <a:solidFill>
                <a:srgbClr val="8064A2">
                  <a:lumMod val="75000"/>
                </a:srgbClr>
              </a:solidFill>
              <a:ln>
                <a:solidFill>
                  <a:srgbClr val="8064A2">
                    <a:lumMod val="75000"/>
                  </a:srgbClr>
                </a:solidFill>
              </a:ln>
            </c:spPr>
          </c:marker>
          <c:cat>
            <c:strRef>
              <c:f>'1.3 - Atmosphere to Electrons'!$B$8:$B$12</c:f>
              <c:strCache>
                <c:ptCount val="5"/>
                <c:pt idx="0">
                  <c:v>0</c:v>
                </c:pt>
                <c:pt idx="1">
                  <c:v>FY20 Q1</c:v>
                </c:pt>
                <c:pt idx="2">
                  <c:v>FY20 Q2</c:v>
                </c:pt>
                <c:pt idx="3">
                  <c:v>FY20 Q3</c:v>
                </c:pt>
                <c:pt idx="4">
                  <c:v>FY20 Q4</c:v>
                </c:pt>
              </c:strCache>
            </c:strRef>
          </c:cat>
          <c:val>
            <c:numRef>
              <c:f>'1.3 - Atmosphere to Electrons'!$Q$20:$Q$24</c:f>
              <c:numCache>
                <c:formatCode>_("$"* #,##0_);_("$"* \(#,##0\);_("$"* "-"_);_(@_)</c:formatCode>
                <c:ptCount val="5"/>
                <c:pt idx="0">
                  <c:v>0</c:v>
                </c:pt>
                <c:pt idx="1">
                  <c:v>5764</c:v>
                </c:pt>
                <c:pt idx="2">
                  <c:v>#N/A</c:v>
                </c:pt>
                <c:pt idx="3">
                  <c:v>#N/A</c:v>
                </c:pt>
                <c:pt idx="4">
                  <c:v>#N/A</c:v>
                </c:pt>
              </c:numCache>
            </c:numRef>
          </c:val>
          <c:smooth val="0"/>
          <c:extLst>
            <c:ext xmlns:c16="http://schemas.microsoft.com/office/drawing/2014/chart" uri="{C3380CC4-5D6E-409C-BE32-E72D297353CC}">
              <c16:uniqueId val="{00000005-7661-4ED7-B32F-09A526A82E27}"/>
            </c:ext>
          </c:extLst>
        </c:ser>
        <c:dLbls>
          <c:showLegendKey val="0"/>
          <c:showVal val="0"/>
          <c:showCatName val="0"/>
          <c:showSerName val="0"/>
          <c:showPercent val="0"/>
          <c:showBubbleSize val="0"/>
        </c:dLbls>
        <c:marker val="1"/>
        <c:smooth val="0"/>
        <c:axId val="174112040"/>
        <c:axId val="174112432"/>
      </c:lineChart>
      <c:catAx>
        <c:axId val="174112040"/>
        <c:scaling>
          <c:orientation val="minMax"/>
        </c:scaling>
        <c:delete val="0"/>
        <c:axPos val="b"/>
        <c:numFmt formatCode="General" sourceLinked="0"/>
        <c:majorTickMark val="out"/>
        <c:minorTickMark val="none"/>
        <c:tickLblPos val="nextTo"/>
        <c:crossAx val="174112432"/>
        <c:crosses val="autoZero"/>
        <c:auto val="1"/>
        <c:lblAlgn val="ctr"/>
        <c:lblOffset val="100"/>
        <c:noMultiLvlLbl val="0"/>
      </c:catAx>
      <c:valAx>
        <c:axId val="174112432"/>
        <c:scaling>
          <c:orientation val="minMax"/>
        </c:scaling>
        <c:delete val="0"/>
        <c:axPos val="l"/>
        <c:majorGridlines/>
        <c:numFmt formatCode="_(&quot;$&quot;* #,##0_);_(&quot;$&quot;* \(#,##0\);_(&quot;$&quot;* &quot;-&quot;_);_(@_)" sourceLinked="1"/>
        <c:majorTickMark val="out"/>
        <c:minorTickMark val="none"/>
        <c:tickLblPos val="nextTo"/>
        <c:crossAx val="174112040"/>
        <c:crosses val="autoZero"/>
        <c:crossBetween val="midCat"/>
      </c:valAx>
      <c:spPr>
        <a:solidFill>
          <a:schemeClr val="bg1">
            <a:lumMod val="85000"/>
          </a:schemeClr>
        </a:solidFill>
        <a:ln>
          <a:solidFill>
            <a:schemeClr val="bg1">
              <a:lumMod val="85000"/>
            </a:schemeClr>
          </a:solidFill>
        </a:ln>
      </c:spPr>
    </c:plotArea>
    <c:legend>
      <c:legendPos val="b"/>
      <c:layout>
        <c:manualLayout>
          <c:xMode val="edge"/>
          <c:yMode val="edge"/>
          <c:x val="0.11833082632544388"/>
          <c:y val="0.83725864781504855"/>
          <c:w val="0.76332461326715639"/>
          <c:h val="0.12752575846713851"/>
        </c:manualLayout>
      </c:layout>
      <c:overlay val="0"/>
    </c:legend>
    <c:plotVisOnly val="1"/>
    <c:dispBlanksAs val="span"/>
    <c:showDLblsOverMax val="0"/>
  </c:chart>
  <c:externalData r:id="rId2">
    <c:autoUpdate val="0"/>
  </c:externalData>
  <c:userShapes r:id="rId3"/>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02979703033255"/>
          <c:y val="0.15268679442163252"/>
          <c:w val="0.83113522342581936"/>
          <c:h val="0.60884425366948614"/>
        </c:manualLayout>
      </c:layout>
      <c:barChart>
        <c:barDir val="col"/>
        <c:grouping val="clustered"/>
        <c:varyColors val="0"/>
        <c:ser>
          <c:idx val="4"/>
          <c:order val="5"/>
          <c:tx>
            <c:strRef>
              <c:f>'1.3 - Atmosphere to Electrons'!$K$1</c:f>
              <c:strCache>
                <c:ptCount val="1"/>
                <c:pt idx="0">
                  <c:v>Uncosted &amp; Uncommitted Funds</c:v>
                </c:pt>
              </c:strCache>
            </c:strRef>
          </c:tx>
          <c:spPr>
            <a:solidFill>
              <a:srgbClr val="C0504D">
                <a:lumMod val="40000"/>
                <a:lumOff val="60000"/>
              </a:srgbClr>
            </a:solidFill>
          </c:spPr>
          <c:invertIfNegative val="0"/>
          <c:cat>
            <c:strRef>
              <c:f>'1.3 - Atmosphere to Electrons'!$B$2:$B$6</c:f>
              <c:strCache>
                <c:ptCount val="5"/>
                <c:pt idx="0">
                  <c:v>0</c:v>
                </c:pt>
                <c:pt idx="1">
                  <c:v>FY20 Q1</c:v>
                </c:pt>
                <c:pt idx="2">
                  <c:v>FY20 Q2</c:v>
                </c:pt>
                <c:pt idx="3">
                  <c:v>FY20 Q3</c:v>
                </c:pt>
                <c:pt idx="4">
                  <c:v>FY20 Q4</c:v>
                </c:pt>
              </c:strCache>
            </c:strRef>
          </c:cat>
          <c:val>
            <c:numRef>
              <c:f>'1.3 - Atmosphere to Electrons'!$K$26:$K$30</c:f>
              <c:numCache>
                <c:formatCode>_("$"* #,##0_);_("$"* \(#,##0\);_("$"* "-"_);_(@_)</c:formatCode>
                <c:ptCount val="5"/>
                <c:pt idx="0">
                  <c:v>523832</c:v>
                </c:pt>
                <c:pt idx="1">
                  <c:v>65712</c:v>
                </c:pt>
                <c:pt idx="2">
                  <c:v>0</c:v>
                </c:pt>
                <c:pt idx="3">
                  <c:v>0</c:v>
                </c:pt>
                <c:pt idx="4">
                  <c:v>0</c:v>
                </c:pt>
              </c:numCache>
            </c:numRef>
          </c:val>
          <c:extLst>
            <c:ext xmlns:c16="http://schemas.microsoft.com/office/drawing/2014/chart" uri="{C3380CC4-5D6E-409C-BE32-E72D297353CC}">
              <c16:uniqueId val="{00000000-EF1E-4D49-822E-AFA84FBEF662}"/>
            </c:ext>
          </c:extLst>
        </c:ser>
        <c:dLbls>
          <c:showLegendKey val="0"/>
          <c:showVal val="0"/>
          <c:showCatName val="0"/>
          <c:showSerName val="0"/>
          <c:showPercent val="0"/>
          <c:showBubbleSize val="0"/>
        </c:dLbls>
        <c:gapWidth val="150"/>
        <c:axId val="174113216"/>
        <c:axId val="174060464"/>
      </c:barChart>
      <c:lineChart>
        <c:grouping val="standard"/>
        <c:varyColors val="0"/>
        <c:ser>
          <c:idx val="1"/>
          <c:order val="0"/>
          <c:tx>
            <c:strRef>
              <c:f>'1.3 - Atmosphere to Electrons'!$M$1</c:f>
              <c:strCache>
                <c:ptCount val="1"/>
                <c:pt idx="0">
                  <c:v>Total Funding Level (Cum.)</c:v>
                </c:pt>
              </c:strCache>
            </c:strRef>
          </c:tx>
          <c:marker>
            <c:symbol val="none"/>
          </c:marker>
          <c:cat>
            <c:strRef>
              <c:f>'1.3 - Atmosphere to Electrons'!$B$2:$B$6</c:f>
              <c:strCache>
                <c:ptCount val="5"/>
                <c:pt idx="0">
                  <c:v>0</c:v>
                </c:pt>
                <c:pt idx="1">
                  <c:v>FY20 Q1</c:v>
                </c:pt>
                <c:pt idx="2">
                  <c:v>FY20 Q2</c:v>
                </c:pt>
                <c:pt idx="3">
                  <c:v>FY20 Q3</c:v>
                </c:pt>
                <c:pt idx="4">
                  <c:v>FY20 Q4</c:v>
                </c:pt>
              </c:strCache>
            </c:strRef>
          </c:cat>
          <c:val>
            <c:numRef>
              <c:f>'1.3 - Atmosphere to Electrons'!$M$26:$M$30</c:f>
              <c:numCache>
                <c:formatCode>_("$"* #,##0_);_("$"* \(#,##0\);_("$"* "-"_);_(@_)</c:formatCode>
                <c:ptCount val="5"/>
                <c:pt idx="0">
                  <c:v>2623832</c:v>
                </c:pt>
                <c:pt idx="1">
                  <c:v>2623832</c:v>
                </c:pt>
                <c:pt idx="2">
                  <c:v>2623832</c:v>
                </c:pt>
                <c:pt idx="3">
                  <c:v>2623832</c:v>
                </c:pt>
                <c:pt idx="4">
                  <c:v>2623832</c:v>
                </c:pt>
              </c:numCache>
            </c:numRef>
          </c:val>
          <c:smooth val="0"/>
          <c:extLst>
            <c:ext xmlns:c16="http://schemas.microsoft.com/office/drawing/2014/chart" uri="{C3380CC4-5D6E-409C-BE32-E72D297353CC}">
              <c16:uniqueId val="{00000001-EF1E-4D49-822E-AFA84FBEF662}"/>
            </c:ext>
          </c:extLst>
        </c:ser>
        <c:ser>
          <c:idx val="5"/>
          <c:order val="1"/>
          <c:tx>
            <c:strRef>
              <c:f>'1.3 - Atmosphere to Electrons'!$N$1</c:f>
              <c:strCache>
                <c:ptCount val="1"/>
                <c:pt idx="0">
                  <c:v>FY20 Funding Received (Cum.)</c:v>
                </c:pt>
              </c:strCache>
            </c:strRef>
          </c:tx>
          <c:cat>
            <c:strRef>
              <c:f>'1.3 - Atmosphere to Electrons'!$B$2:$B$6</c:f>
              <c:strCache>
                <c:ptCount val="5"/>
                <c:pt idx="0">
                  <c:v>0</c:v>
                </c:pt>
                <c:pt idx="1">
                  <c:v>FY20 Q1</c:v>
                </c:pt>
                <c:pt idx="2">
                  <c:v>FY20 Q2</c:v>
                </c:pt>
                <c:pt idx="3">
                  <c:v>FY20 Q3</c:v>
                </c:pt>
                <c:pt idx="4">
                  <c:v>FY20 Q4</c:v>
                </c:pt>
              </c:strCache>
            </c:strRef>
          </c:cat>
          <c:val>
            <c:numRef>
              <c:f>'1.3 - Atmosphere to Electrons'!$N$26:$N$30</c:f>
              <c:numCache>
                <c:formatCode>_("$"* #,##0_);_("$"* \(#,##0\);_("$"* "-"_);_(@_)</c:formatCode>
                <c:ptCount val="5"/>
                <c:pt idx="0">
                  <c:v>523832</c:v>
                </c:pt>
                <c:pt idx="1">
                  <c:v>715499</c:v>
                </c:pt>
                <c:pt idx="2">
                  <c:v>#N/A</c:v>
                </c:pt>
                <c:pt idx="3">
                  <c:v>#N/A</c:v>
                </c:pt>
                <c:pt idx="4">
                  <c:v>#N/A</c:v>
                </c:pt>
              </c:numCache>
            </c:numRef>
          </c:val>
          <c:smooth val="0"/>
          <c:extLst>
            <c:ext xmlns:c16="http://schemas.microsoft.com/office/drawing/2014/chart" uri="{C3380CC4-5D6E-409C-BE32-E72D297353CC}">
              <c16:uniqueId val="{00000002-EF1E-4D49-822E-AFA84FBEF662}"/>
            </c:ext>
          </c:extLst>
        </c:ser>
        <c:ser>
          <c:idx val="0"/>
          <c:order val="2"/>
          <c:tx>
            <c:strRef>
              <c:f>'1.3 - Atmosphere to Electrons'!$O$1</c:f>
              <c:strCache>
                <c:ptCount val="1"/>
                <c:pt idx="0">
                  <c:v>Projected Recipient Spend Plan (Cum.)</c:v>
                </c:pt>
              </c:strCache>
            </c:strRef>
          </c:tx>
          <c:spPr>
            <a:ln>
              <a:prstDash val="lgDashDotDot"/>
            </a:ln>
          </c:spPr>
          <c:marker>
            <c:spPr>
              <a:solidFill>
                <a:srgbClr val="FF0000"/>
              </a:solidFill>
            </c:spPr>
          </c:marker>
          <c:cat>
            <c:strRef>
              <c:f>'1.3 - Atmosphere to Electrons'!$B$2:$B$6</c:f>
              <c:strCache>
                <c:ptCount val="5"/>
                <c:pt idx="0">
                  <c:v>0</c:v>
                </c:pt>
                <c:pt idx="1">
                  <c:v>FY20 Q1</c:v>
                </c:pt>
                <c:pt idx="2">
                  <c:v>FY20 Q2</c:v>
                </c:pt>
                <c:pt idx="3">
                  <c:v>FY20 Q3</c:v>
                </c:pt>
                <c:pt idx="4">
                  <c:v>FY20 Q4</c:v>
                </c:pt>
              </c:strCache>
            </c:strRef>
          </c:cat>
          <c:val>
            <c:numRef>
              <c:f>'1.3 - Atmosphere to Electrons'!$O$26:$O$30</c:f>
              <c:numCache>
                <c:formatCode>_("$"* #,##0_);_("$"* \(#,##0\);_("$"* "-"_);_(@_)</c:formatCode>
                <c:ptCount val="5"/>
                <c:pt idx="0">
                  <c:v>0</c:v>
                </c:pt>
                <c:pt idx="1">
                  <c:v>370608</c:v>
                </c:pt>
                <c:pt idx="2">
                  <c:v>765944</c:v>
                </c:pt>
                <c:pt idx="3">
                  <c:v>1799294</c:v>
                </c:pt>
                <c:pt idx="4">
                  <c:v>2097008</c:v>
                </c:pt>
              </c:numCache>
            </c:numRef>
          </c:val>
          <c:smooth val="0"/>
          <c:extLst>
            <c:ext xmlns:c16="http://schemas.microsoft.com/office/drawing/2014/chart" uri="{C3380CC4-5D6E-409C-BE32-E72D297353CC}">
              <c16:uniqueId val="{00000003-EF1E-4D49-822E-AFA84FBEF662}"/>
            </c:ext>
          </c:extLst>
        </c:ser>
        <c:ser>
          <c:idx val="3"/>
          <c:order val="3"/>
          <c:tx>
            <c:strRef>
              <c:f>'1.3 - Atmosphere to Electrons'!$P$1</c:f>
              <c:strCache>
                <c:ptCount val="1"/>
                <c:pt idx="0">
                  <c:v>Actual Accrued or Invoiced Costs (Cum.)</c:v>
                </c:pt>
              </c:strCache>
            </c:strRef>
          </c:tx>
          <c:spPr>
            <a:ln>
              <a:solidFill>
                <a:srgbClr val="00B050"/>
              </a:solidFill>
            </a:ln>
          </c:spPr>
          <c:marker>
            <c:symbol val="diamond"/>
            <c:size val="7"/>
            <c:spPr>
              <a:solidFill>
                <a:srgbClr val="FF0000"/>
              </a:solidFill>
            </c:spPr>
          </c:marker>
          <c:cat>
            <c:strRef>
              <c:f>'1.3 - Atmosphere to Electrons'!$B$2:$B$6</c:f>
              <c:strCache>
                <c:ptCount val="5"/>
                <c:pt idx="0">
                  <c:v>0</c:v>
                </c:pt>
                <c:pt idx="1">
                  <c:v>FY20 Q1</c:v>
                </c:pt>
                <c:pt idx="2">
                  <c:v>FY20 Q2</c:v>
                </c:pt>
                <c:pt idx="3">
                  <c:v>FY20 Q3</c:v>
                </c:pt>
                <c:pt idx="4">
                  <c:v>FY20 Q4</c:v>
                </c:pt>
              </c:strCache>
            </c:strRef>
          </c:cat>
          <c:val>
            <c:numRef>
              <c:f>'1.3 - Atmosphere to Electrons'!$P$26:$P$30</c:f>
              <c:numCache>
                <c:formatCode>_("$"* #,##0_);_("$"* \(#,##0\);_("$"* "-"_);_(@_)</c:formatCode>
                <c:ptCount val="5"/>
                <c:pt idx="0">
                  <c:v>0</c:v>
                </c:pt>
                <c:pt idx="1">
                  <c:v>538739</c:v>
                </c:pt>
                <c:pt idx="2">
                  <c:v>#N/A</c:v>
                </c:pt>
                <c:pt idx="3">
                  <c:v>#N/A</c:v>
                </c:pt>
                <c:pt idx="4">
                  <c:v>#N/A</c:v>
                </c:pt>
              </c:numCache>
            </c:numRef>
          </c:val>
          <c:smooth val="0"/>
          <c:extLst>
            <c:ext xmlns:c16="http://schemas.microsoft.com/office/drawing/2014/chart" uri="{C3380CC4-5D6E-409C-BE32-E72D297353CC}">
              <c16:uniqueId val="{00000004-EF1E-4D49-822E-AFA84FBEF662}"/>
            </c:ext>
          </c:extLst>
        </c:ser>
        <c:ser>
          <c:idx val="2"/>
          <c:order val="4"/>
          <c:tx>
            <c:strRef>
              <c:f>'1.3 - Atmosphere to Electrons'!$Q$1</c:f>
              <c:strCache>
                <c:ptCount val="1"/>
                <c:pt idx="0">
                  <c:v>Actuals + Commitments (Cum)</c:v>
                </c:pt>
              </c:strCache>
            </c:strRef>
          </c:tx>
          <c:spPr>
            <a:ln>
              <a:solidFill>
                <a:srgbClr val="8064A2">
                  <a:lumMod val="75000"/>
                </a:srgbClr>
              </a:solidFill>
            </a:ln>
          </c:spPr>
          <c:marker>
            <c:spPr>
              <a:solidFill>
                <a:srgbClr val="8064A2">
                  <a:lumMod val="75000"/>
                </a:srgbClr>
              </a:solidFill>
              <a:ln>
                <a:solidFill>
                  <a:srgbClr val="8064A2">
                    <a:lumMod val="75000"/>
                  </a:srgbClr>
                </a:solidFill>
              </a:ln>
            </c:spPr>
          </c:marker>
          <c:cat>
            <c:strRef>
              <c:f>'1.3 - Atmosphere to Electrons'!$B$2:$B$6</c:f>
              <c:strCache>
                <c:ptCount val="5"/>
                <c:pt idx="0">
                  <c:v>0</c:v>
                </c:pt>
                <c:pt idx="1">
                  <c:v>FY20 Q1</c:v>
                </c:pt>
                <c:pt idx="2">
                  <c:v>FY20 Q2</c:v>
                </c:pt>
                <c:pt idx="3">
                  <c:v>FY20 Q3</c:v>
                </c:pt>
                <c:pt idx="4">
                  <c:v>FY20 Q4</c:v>
                </c:pt>
              </c:strCache>
            </c:strRef>
          </c:cat>
          <c:val>
            <c:numRef>
              <c:f>'1.3 - Atmosphere to Electrons'!$Q$26:$Q$30</c:f>
              <c:numCache>
                <c:formatCode>_("$"* #,##0_);_("$"* \(#,##0\);_("$"* "-"_);_(@_)</c:formatCode>
                <c:ptCount val="5"/>
                <c:pt idx="0">
                  <c:v>0</c:v>
                </c:pt>
                <c:pt idx="1">
                  <c:v>649787</c:v>
                </c:pt>
                <c:pt idx="2">
                  <c:v>#N/A</c:v>
                </c:pt>
                <c:pt idx="3">
                  <c:v>#N/A</c:v>
                </c:pt>
                <c:pt idx="4">
                  <c:v>#N/A</c:v>
                </c:pt>
              </c:numCache>
            </c:numRef>
          </c:val>
          <c:smooth val="0"/>
          <c:extLst>
            <c:ext xmlns:c16="http://schemas.microsoft.com/office/drawing/2014/chart" uri="{C3380CC4-5D6E-409C-BE32-E72D297353CC}">
              <c16:uniqueId val="{00000005-EF1E-4D49-822E-AFA84FBEF662}"/>
            </c:ext>
          </c:extLst>
        </c:ser>
        <c:dLbls>
          <c:showLegendKey val="0"/>
          <c:showVal val="0"/>
          <c:showCatName val="0"/>
          <c:showSerName val="0"/>
          <c:showPercent val="0"/>
          <c:showBubbleSize val="0"/>
        </c:dLbls>
        <c:marker val="1"/>
        <c:smooth val="0"/>
        <c:axId val="174113216"/>
        <c:axId val="174060464"/>
      </c:lineChart>
      <c:catAx>
        <c:axId val="174113216"/>
        <c:scaling>
          <c:orientation val="minMax"/>
        </c:scaling>
        <c:delete val="0"/>
        <c:axPos val="b"/>
        <c:numFmt formatCode="General" sourceLinked="0"/>
        <c:majorTickMark val="out"/>
        <c:minorTickMark val="none"/>
        <c:tickLblPos val="nextTo"/>
        <c:crossAx val="174060464"/>
        <c:crosses val="autoZero"/>
        <c:auto val="1"/>
        <c:lblAlgn val="ctr"/>
        <c:lblOffset val="100"/>
        <c:noMultiLvlLbl val="0"/>
      </c:catAx>
      <c:valAx>
        <c:axId val="174060464"/>
        <c:scaling>
          <c:orientation val="minMax"/>
        </c:scaling>
        <c:delete val="0"/>
        <c:axPos val="l"/>
        <c:majorGridlines/>
        <c:numFmt formatCode="_(&quot;$&quot;* #,##0_);_(&quot;$&quot;* \(#,##0\);_(&quot;$&quot;* &quot;-&quot;_);_(@_)" sourceLinked="1"/>
        <c:majorTickMark val="out"/>
        <c:minorTickMark val="none"/>
        <c:tickLblPos val="nextTo"/>
        <c:crossAx val="174113216"/>
        <c:crosses val="autoZero"/>
        <c:crossBetween val="midCat"/>
      </c:valAx>
      <c:spPr>
        <a:solidFill>
          <a:schemeClr val="bg1">
            <a:lumMod val="85000"/>
          </a:schemeClr>
        </a:solidFill>
        <a:ln>
          <a:solidFill>
            <a:schemeClr val="bg1">
              <a:lumMod val="85000"/>
            </a:schemeClr>
          </a:solidFill>
        </a:ln>
      </c:spPr>
    </c:plotArea>
    <c:legend>
      <c:legendPos val="b"/>
      <c:layout>
        <c:manualLayout>
          <c:xMode val="edge"/>
          <c:yMode val="edge"/>
          <c:x val="0.11833082632544388"/>
          <c:y val="0.83725864781504855"/>
          <c:w val="0.76332461326715639"/>
          <c:h val="0.12752575846713851"/>
        </c:manualLayout>
      </c:layout>
      <c:overlay val="0"/>
    </c:legend>
    <c:plotVisOnly val="1"/>
    <c:dispBlanksAs val="span"/>
    <c:showDLblsOverMax val="0"/>
  </c:chart>
  <c:externalData r:id="rId2">
    <c:autoUpdate val="0"/>
  </c:externalData>
  <c:userShapes r:id="rId3"/>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02979703033255"/>
          <c:y val="0.15268679442163252"/>
          <c:w val="0.83113522342581936"/>
          <c:h val="0.60884425366948614"/>
        </c:manualLayout>
      </c:layout>
      <c:barChart>
        <c:barDir val="col"/>
        <c:grouping val="clustered"/>
        <c:varyColors val="0"/>
        <c:ser>
          <c:idx val="4"/>
          <c:order val="5"/>
          <c:tx>
            <c:strRef>
              <c:f>'1.3 - Atmosphere to Electrons'!$K$1</c:f>
              <c:strCache>
                <c:ptCount val="1"/>
                <c:pt idx="0">
                  <c:v>Uncosted &amp; Uncommitted Funds</c:v>
                </c:pt>
              </c:strCache>
            </c:strRef>
          </c:tx>
          <c:spPr>
            <a:solidFill>
              <a:srgbClr val="C0504D">
                <a:lumMod val="40000"/>
                <a:lumOff val="60000"/>
              </a:srgbClr>
            </a:solidFill>
          </c:spPr>
          <c:invertIfNegative val="0"/>
          <c:cat>
            <c:strRef>
              <c:f>'1.3 - Atmosphere to Electrons'!$B$8:$B$12</c:f>
              <c:strCache>
                <c:ptCount val="5"/>
                <c:pt idx="0">
                  <c:v>0</c:v>
                </c:pt>
                <c:pt idx="1">
                  <c:v>FY20 Q1</c:v>
                </c:pt>
                <c:pt idx="2">
                  <c:v>FY20 Q2</c:v>
                </c:pt>
                <c:pt idx="3">
                  <c:v>FY20 Q3</c:v>
                </c:pt>
                <c:pt idx="4">
                  <c:v>FY20 Q4</c:v>
                </c:pt>
              </c:strCache>
            </c:strRef>
          </c:cat>
          <c:val>
            <c:numRef>
              <c:f>'1.3 - Atmosphere to Electrons'!$K$32:$K$36</c:f>
              <c:numCache>
                <c:formatCode>_("$"* #,##0_);_("$"* \(#,##0\);_("$"* "-"_);_(@_)</c:formatCode>
                <c:ptCount val="5"/>
                <c:pt idx="0">
                  <c:v>388517</c:v>
                </c:pt>
                <c:pt idx="1">
                  <c:v>293248</c:v>
                </c:pt>
                <c:pt idx="2">
                  <c:v>0</c:v>
                </c:pt>
                <c:pt idx="3">
                  <c:v>0</c:v>
                </c:pt>
                <c:pt idx="4">
                  <c:v>0</c:v>
                </c:pt>
              </c:numCache>
            </c:numRef>
          </c:val>
          <c:extLst>
            <c:ext xmlns:c16="http://schemas.microsoft.com/office/drawing/2014/chart" uri="{C3380CC4-5D6E-409C-BE32-E72D297353CC}">
              <c16:uniqueId val="{00000000-20F2-4545-B991-4A9CC6A2435A}"/>
            </c:ext>
          </c:extLst>
        </c:ser>
        <c:dLbls>
          <c:showLegendKey val="0"/>
          <c:showVal val="0"/>
          <c:showCatName val="0"/>
          <c:showSerName val="0"/>
          <c:showPercent val="0"/>
          <c:showBubbleSize val="0"/>
        </c:dLbls>
        <c:gapWidth val="150"/>
        <c:axId val="223311656"/>
        <c:axId val="174061248"/>
      </c:barChart>
      <c:lineChart>
        <c:grouping val="standard"/>
        <c:varyColors val="0"/>
        <c:ser>
          <c:idx val="1"/>
          <c:order val="0"/>
          <c:tx>
            <c:strRef>
              <c:f>'1.3 - Atmosphere to Electrons'!$M$1</c:f>
              <c:strCache>
                <c:ptCount val="1"/>
                <c:pt idx="0">
                  <c:v>Total Funding Level (Cum.)</c:v>
                </c:pt>
              </c:strCache>
            </c:strRef>
          </c:tx>
          <c:marker>
            <c:symbol val="none"/>
          </c:marker>
          <c:cat>
            <c:strRef>
              <c:f>'1.3 - Atmosphere to Electrons'!$B$8:$B$12</c:f>
              <c:strCache>
                <c:ptCount val="5"/>
                <c:pt idx="0">
                  <c:v>0</c:v>
                </c:pt>
                <c:pt idx="1">
                  <c:v>FY20 Q1</c:v>
                </c:pt>
                <c:pt idx="2">
                  <c:v>FY20 Q2</c:v>
                </c:pt>
                <c:pt idx="3">
                  <c:v>FY20 Q3</c:v>
                </c:pt>
                <c:pt idx="4">
                  <c:v>FY20 Q4</c:v>
                </c:pt>
              </c:strCache>
            </c:strRef>
          </c:cat>
          <c:val>
            <c:numRef>
              <c:f>'1.3 - Atmosphere to Electrons'!$M$32:$M$36</c:f>
              <c:numCache>
                <c:formatCode>_("$"* #,##0_);_("$"* \(#,##0\);_("$"* "-"_);_(@_)</c:formatCode>
                <c:ptCount val="5"/>
                <c:pt idx="0">
                  <c:v>388517</c:v>
                </c:pt>
                <c:pt idx="1">
                  <c:v>388517</c:v>
                </c:pt>
                <c:pt idx="2">
                  <c:v>388517</c:v>
                </c:pt>
                <c:pt idx="3">
                  <c:v>388517</c:v>
                </c:pt>
                <c:pt idx="4">
                  <c:v>388517</c:v>
                </c:pt>
              </c:numCache>
            </c:numRef>
          </c:val>
          <c:smooth val="0"/>
          <c:extLst>
            <c:ext xmlns:c16="http://schemas.microsoft.com/office/drawing/2014/chart" uri="{C3380CC4-5D6E-409C-BE32-E72D297353CC}">
              <c16:uniqueId val="{00000001-20F2-4545-B991-4A9CC6A2435A}"/>
            </c:ext>
          </c:extLst>
        </c:ser>
        <c:ser>
          <c:idx val="5"/>
          <c:order val="1"/>
          <c:tx>
            <c:strRef>
              <c:f>'1.3 - Atmosphere to Electrons'!$N$1</c:f>
              <c:strCache>
                <c:ptCount val="1"/>
                <c:pt idx="0">
                  <c:v>FY20 Funding Received (Cum.)</c:v>
                </c:pt>
              </c:strCache>
            </c:strRef>
          </c:tx>
          <c:cat>
            <c:strRef>
              <c:f>'1.3 - Atmosphere to Electrons'!$B$8:$B$12</c:f>
              <c:strCache>
                <c:ptCount val="5"/>
                <c:pt idx="0">
                  <c:v>0</c:v>
                </c:pt>
                <c:pt idx="1">
                  <c:v>FY20 Q1</c:v>
                </c:pt>
                <c:pt idx="2">
                  <c:v>FY20 Q2</c:v>
                </c:pt>
                <c:pt idx="3">
                  <c:v>FY20 Q3</c:v>
                </c:pt>
                <c:pt idx="4">
                  <c:v>FY20 Q4</c:v>
                </c:pt>
              </c:strCache>
            </c:strRef>
          </c:cat>
          <c:val>
            <c:numRef>
              <c:f>'1.3 - Atmosphere to Electrons'!$N$32:$N$36</c:f>
              <c:numCache>
                <c:formatCode>_("$"* #,##0_);_("$"* \(#,##0\);_("$"* "-"_);_(@_)</c:formatCode>
                <c:ptCount val="5"/>
                <c:pt idx="0">
                  <c:v>388517</c:v>
                </c:pt>
                <c:pt idx="1">
                  <c:v>388517</c:v>
                </c:pt>
                <c:pt idx="2">
                  <c:v>#N/A</c:v>
                </c:pt>
                <c:pt idx="3">
                  <c:v>#N/A</c:v>
                </c:pt>
                <c:pt idx="4">
                  <c:v>#N/A</c:v>
                </c:pt>
              </c:numCache>
            </c:numRef>
          </c:val>
          <c:smooth val="0"/>
          <c:extLst>
            <c:ext xmlns:c16="http://schemas.microsoft.com/office/drawing/2014/chart" uri="{C3380CC4-5D6E-409C-BE32-E72D297353CC}">
              <c16:uniqueId val="{00000002-20F2-4545-B991-4A9CC6A2435A}"/>
            </c:ext>
          </c:extLst>
        </c:ser>
        <c:ser>
          <c:idx val="0"/>
          <c:order val="2"/>
          <c:tx>
            <c:strRef>
              <c:f>'1.3 - Atmosphere to Electrons'!$O$1</c:f>
              <c:strCache>
                <c:ptCount val="1"/>
                <c:pt idx="0">
                  <c:v>Projected Recipient Spend Plan (Cum.)</c:v>
                </c:pt>
              </c:strCache>
            </c:strRef>
          </c:tx>
          <c:spPr>
            <a:ln>
              <a:prstDash val="lgDashDotDot"/>
            </a:ln>
          </c:spPr>
          <c:marker>
            <c:spPr>
              <a:solidFill>
                <a:srgbClr val="FF0000"/>
              </a:solidFill>
            </c:spPr>
          </c:marker>
          <c:cat>
            <c:strRef>
              <c:f>'1.3 - Atmosphere to Electrons'!$B$8:$B$12</c:f>
              <c:strCache>
                <c:ptCount val="5"/>
                <c:pt idx="0">
                  <c:v>0</c:v>
                </c:pt>
                <c:pt idx="1">
                  <c:v>FY20 Q1</c:v>
                </c:pt>
                <c:pt idx="2">
                  <c:v>FY20 Q2</c:v>
                </c:pt>
                <c:pt idx="3">
                  <c:v>FY20 Q3</c:v>
                </c:pt>
                <c:pt idx="4">
                  <c:v>FY20 Q4</c:v>
                </c:pt>
              </c:strCache>
            </c:strRef>
          </c:cat>
          <c:val>
            <c:numRef>
              <c:f>'1.3 - Atmosphere to Electrons'!$O$32:$O$36</c:f>
              <c:numCache>
                <c:formatCode>_("$"* #,##0_);_("$"* \(#,##0\);_("$"* "-"_);_(@_)</c:formatCode>
                <c:ptCount val="5"/>
                <c:pt idx="0">
                  <c:v>0</c:v>
                </c:pt>
                <c:pt idx="1">
                  <c:v>170532</c:v>
                </c:pt>
                <c:pt idx="2">
                  <c:v>249832</c:v>
                </c:pt>
                <c:pt idx="3">
                  <c:v>319459</c:v>
                </c:pt>
                <c:pt idx="4">
                  <c:v>388517</c:v>
                </c:pt>
              </c:numCache>
            </c:numRef>
          </c:val>
          <c:smooth val="0"/>
          <c:extLst>
            <c:ext xmlns:c16="http://schemas.microsoft.com/office/drawing/2014/chart" uri="{C3380CC4-5D6E-409C-BE32-E72D297353CC}">
              <c16:uniqueId val="{00000003-20F2-4545-B991-4A9CC6A2435A}"/>
            </c:ext>
          </c:extLst>
        </c:ser>
        <c:ser>
          <c:idx val="3"/>
          <c:order val="3"/>
          <c:tx>
            <c:strRef>
              <c:f>'1.3 - Atmosphere to Electrons'!$P$1</c:f>
              <c:strCache>
                <c:ptCount val="1"/>
                <c:pt idx="0">
                  <c:v>Actual Accrued or Invoiced Costs (Cum.)</c:v>
                </c:pt>
              </c:strCache>
            </c:strRef>
          </c:tx>
          <c:spPr>
            <a:ln>
              <a:solidFill>
                <a:srgbClr val="00B050"/>
              </a:solidFill>
            </a:ln>
          </c:spPr>
          <c:marker>
            <c:symbol val="diamond"/>
            <c:size val="7"/>
            <c:spPr>
              <a:solidFill>
                <a:srgbClr val="FF0000"/>
              </a:solidFill>
            </c:spPr>
          </c:marker>
          <c:cat>
            <c:strRef>
              <c:f>'1.3 - Atmosphere to Electrons'!$B$8:$B$12</c:f>
              <c:strCache>
                <c:ptCount val="5"/>
                <c:pt idx="0">
                  <c:v>0</c:v>
                </c:pt>
                <c:pt idx="1">
                  <c:v>FY20 Q1</c:v>
                </c:pt>
                <c:pt idx="2">
                  <c:v>FY20 Q2</c:v>
                </c:pt>
                <c:pt idx="3">
                  <c:v>FY20 Q3</c:v>
                </c:pt>
                <c:pt idx="4">
                  <c:v>FY20 Q4</c:v>
                </c:pt>
              </c:strCache>
            </c:strRef>
          </c:cat>
          <c:val>
            <c:numRef>
              <c:f>'1.3 - Atmosphere to Electrons'!$P$32:$P$36</c:f>
              <c:numCache>
                <c:formatCode>_("$"* #,##0_);_("$"* \(#,##0\);_("$"* "-"_);_(@_)</c:formatCode>
                <c:ptCount val="5"/>
                <c:pt idx="0">
                  <c:v>0</c:v>
                </c:pt>
                <c:pt idx="1">
                  <c:v>49379</c:v>
                </c:pt>
                <c:pt idx="2">
                  <c:v>#N/A</c:v>
                </c:pt>
                <c:pt idx="3">
                  <c:v>#N/A</c:v>
                </c:pt>
                <c:pt idx="4">
                  <c:v>#N/A</c:v>
                </c:pt>
              </c:numCache>
            </c:numRef>
          </c:val>
          <c:smooth val="0"/>
          <c:extLst>
            <c:ext xmlns:c16="http://schemas.microsoft.com/office/drawing/2014/chart" uri="{C3380CC4-5D6E-409C-BE32-E72D297353CC}">
              <c16:uniqueId val="{00000004-20F2-4545-B991-4A9CC6A2435A}"/>
            </c:ext>
          </c:extLst>
        </c:ser>
        <c:ser>
          <c:idx val="2"/>
          <c:order val="4"/>
          <c:tx>
            <c:strRef>
              <c:f>'1.3 - Atmosphere to Electrons'!$Q$1</c:f>
              <c:strCache>
                <c:ptCount val="1"/>
                <c:pt idx="0">
                  <c:v>Actuals + Commitments (Cum)</c:v>
                </c:pt>
              </c:strCache>
            </c:strRef>
          </c:tx>
          <c:spPr>
            <a:ln>
              <a:solidFill>
                <a:srgbClr val="8064A2">
                  <a:lumMod val="75000"/>
                </a:srgbClr>
              </a:solidFill>
            </a:ln>
          </c:spPr>
          <c:marker>
            <c:spPr>
              <a:solidFill>
                <a:srgbClr val="8064A2">
                  <a:lumMod val="75000"/>
                </a:srgbClr>
              </a:solidFill>
              <a:ln>
                <a:solidFill>
                  <a:srgbClr val="8064A2">
                    <a:lumMod val="75000"/>
                  </a:srgbClr>
                </a:solidFill>
              </a:ln>
            </c:spPr>
          </c:marker>
          <c:cat>
            <c:strRef>
              <c:f>'1.3 - Atmosphere to Electrons'!$B$8:$B$12</c:f>
              <c:strCache>
                <c:ptCount val="5"/>
                <c:pt idx="0">
                  <c:v>0</c:v>
                </c:pt>
                <c:pt idx="1">
                  <c:v>FY20 Q1</c:v>
                </c:pt>
                <c:pt idx="2">
                  <c:v>FY20 Q2</c:v>
                </c:pt>
                <c:pt idx="3">
                  <c:v>FY20 Q3</c:v>
                </c:pt>
                <c:pt idx="4">
                  <c:v>FY20 Q4</c:v>
                </c:pt>
              </c:strCache>
            </c:strRef>
          </c:cat>
          <c:val>
            <c:numRef>
              <c:f>'1.3 - Atmosphere to Electrons'!$Q$32:$Q$36</c:f>
              <c:numCache>
                <c:formatCode>_("$"* #,##0_);_("$"* \(#,##0\);_("$"* "-"_);_(@_)</c:formatCode>
                <c:ptCount val="5"/>
                <c:pt idx="0">
                  <c:v>0</c:v>
                </c:pt>
                <c:pt idx="1">
                  <c:v>95269</c:v>
                </c:pt>
                <c:pt idx="2">
                  <c:v>#N/A</c:v>
                </c:pt>
                <c:pt idx="3">
                  <c:v>#N/A</c:v>
                </c:pt>
                <c:pt idx="4">
                  <c:v>#N/A</c:v>
                </c:pt>
              </c:numCache>
            </c:numRef>
          </c:val>
          <c:smooth val="0"/>
          <c:extLst>
            <c:ext xmlns:c16="http://schemas.microsoft.com/office/drawing/2014/chart" uri="{C3380CC4-5D6E-409C-BE32-E72D297353CC}">
              <c16:uniqueId val="{00000005-20F2-4545-B991-4A9CC6A2435A}"/>
            </c:ext>
          </c:extLst>
        </c:ser>
        <c:dLbls>
          <c:showLegendKey val="0"/>
          <c:showVal val="0"/>
          <c:showCatName val="0"/>
          <c:showSerName val="0"/>
          <c:showPercent val="0"/>
          <c:showBubbleSize val="0"/>
        </c:dLbls>
        <c:marker val="1"/>
        <c:smooth val="0"/>
        <c:axId val="223311656"/>
        <c:axId val="174061248"/>
      </c:lineChart>
      <c:catAx>
        <c:axId val="223311656"/>
        <c:scaling>
          <c:orientation val="minMax"/>
        </c:scaling>
        <c:delete val="0"/>
        <c:axPos val="b"/>
        <c:numFmt formatCode="General" sourceLinked="0"/>
        <c:majorTickMark val="out"/>
        <c:minorTickMark val="none"/>
        <c:tickLblPos val="nextTo"/>
        <c:crossAx val="174061248"/>
        <c:crosses val="autoZero"/>
        <c:auto val="1"/>
        <c:lblAlgn val="ctr"/>
        <c:lblOffset val="100"/>
        <c:noMultiLvlLbl val="0"/>
      </c:catAx>
      <c:valAx>
        <c:axId val="174061248"/>
        <c:scaling>
          <c:orientation val="minMax"/>
        </c:scaling>
        <c:delete val="0"/>
        <c:axPos val="l"/>
        <c:majorGridlines/>
        <c:numFmt formatCode="_(&quot;$&quot;* #,##0_);_(&quot;$&quot;* \(#,##0\);_(&quot;$&quot;* &quot;-&quot;_);_(@_)" sourceLinked="1"/>
        <c:majorTickMark val="out"/>
        <c:minorTickMark val="none"/>
        <c:tickLblPos val="nextTo"/>
        <c:crossAx val="223311656"/>
        <c:crosses val="autoZero"/>
        <c:crossBetween val="midCat"/>
      </c:valAx>
      <c:spPr>
        <a:solidFill>
          <a:schemeClr val="bg1">
            <a:lumMod val="85000"/>
          </a:schemeClr>
        </a:solidFill>
        <a:ln>
          <a:solidFill>
            <a:schemeClr val="bg1">
              <a:lumMod val="85000"/>
            </a:schemeClr>
          </a:solidFill>
        </a:ln>
      </c:spPr>
    </c:plotArea>
    <c:legend>
      <c:legendPos val="b"/>
      <c:layout>
        <c:manualLayout>
          <c:xMode val="edge"/>
          <c:yMode val="edge"/>
          <c:x val="0.11833082632544388"/>
          <c:y val="0.83725864781504855"/>
          <c:w val="0.76332461326715639"/>
          <c:h val="0.12752575846713851"/>
        </c:manualLayout>
      </c:layout>
      <c:overlay val="0"/>
    </c:legend>
    <c:plotVisOnly val="1"/>
    <c:dispBlanksAs val="span"/>
    <c:showDLblsOverMax val="0"/>
  </c:chart>
  <c:externalData r:id="rId2">
    <c:autoUpdate val="0"/>
  </c:externalData>
  <c:userShapes r:id="rId3"/>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02979703033255"/>
          <c:y val="0.15268679442163252"/>
          <c:w val="0.83113522342581936"/>
          <c:h val="0.60884425366948614"/>
        </c:manualLayout>
      </c:layout>
      <c:barChart>
        <c:barDir val="col"/>
        <c:grouping val="clustered"/>
        <c:varyColors val="0"/>
        <c:ser>
          <c:idx val="4"/>
          <c:order val="5"/>
          <c:tx>
            <c:strRef>
              <c:f>'1.3 - Atmosphere to Electrons'!$K$1</c:f>
              <c:strCache>
                <c:ptCount val="1"/>
                <c:pt idx="0">
                  <c:v>Uncosted &amp; Uncommitted Funds</c:v>
                </c:pt>
              </c:strCache>
            </c:strRef>
          </c:tx>
          <c:spPr>
            <a:solidFill>
              <a:srgbClr val="C0504D">
                <a:lumMod val="40000"/>
                <a:lumOff val="60000"/>
              </a:srgbClr>
            </a:solidFill>
          </c:spPr>
          <c:invertIfNegative val="0"/>
          <c:cat>
            <c:strRef>
              <c:f>'1.3 - Atmosphere to Electrons'!$B$2:$B$6</c:f>
              <c:strCache>
                <c:ptCount val="5"/>
                <c:pt idx="0">
                  <c:v>0</c:v>
                </c:pt>
                <c:pt idx="1">
                  <c:v>FY20 Q1</c:v>
                </c:pt>
                <c:pt idx="2">
                  <c:v>FY20 Q2</c:v>
                </c:pt>
                <c:pt idx="3">
                  <c:v>FY20 Q3</c:v>
                </c:pt>
                <c:pt idx="4">
                  <c:v>FY20 Q4</c:v>
                </c:pt>
              </c:strCache>
            </c:strRef>
          </c:cat>
          <c:val>
            <c:numRef>
              <c:f>'1.3 - Atmosphere to Electrons'!$K$38:$K$42</c:f>
              <c:numCache>
                <c:formatCode>_("$"* #,##0_);_("$"* \(#,##0\);_("$"* "-"_);_(@_)</c:formatCode>
                <c:ptCount val="5"/>
                <c:pt idx="0">
                  <c:v>139628</c:v>
                </c:pt>
                <c:pt idx="1">
                  <c:v>207143</c:v>
                </c:pt>
                <c:pt idx="2">
                  <c:v>0</c:v>
                </c:pt>
                <c:pt idx="3">
                  <c:v>0</c:v>
                </c:pt>
                <c:pt idx="4">
                  <c:v>0</c:v>
                </c:pt>
              </c:numCache>
            </c:numRef>
          </c:val>
          <c:extLst>
            <c:ext xmlns:c16="http://schemas.microsoft.com/office/drawing/2014/chart" uri="{C3380CC4-5D6E-409C-BE32-E72D297353CC}">
              <c16:uniqueId val="{00000000-B3D3-4F9C-9F2D-C4DB13F482BB}"/>
            </c:ext>
          </c:extLst>
        </c:ser>
        <c:dLbls>
          <c:showLegendKey val="0"/>
          <c:showVal val="0"/>
          <c:showCatName val="0"/>
          <c:showSerName val="0"/>
          <c:showPercent val="0"/>
          <c:showBubbleSize val="0"/>
        </c:dLbls>
        <c:gapWidth val="150"/>
        <c:axId val="174062032"/>
        <c:axId val="534320808"/>
      </c:barChart>
      <c:lineChart>
        <c:grouping val="standard"/>
        <c:varyColors val="0"/>
        <c:ser>
          <c:idx val="1"/>
          <c:order val="0"/>
          <c:tx>
            <c:strRef>
              <c:f>'1.3 - Atmosphere to Electrons'!$M$1</c:f>
              <c:strCache>
                <c:ptCount val="1"/>
                <c:pt idx="0">
                  <c:v>Total Funding Level (Cum.)</c:v>
                </c:pt>
              </c:strCache>
            </c:strRef>
          </c:tx>
          <c:marker>
            <c:symbol val="none"/>
          </c:marker>
          <c:cat>
            <c:strRef>
              <c:f>'1.3 - Atmosphere to Electrons'!$B$2:$B$6</c:f>
              <c:strCache>
                <c:ptCount val="5"/>
                <c:pt idx="0">
                  <c:v>0</c:v>
                </c:pt>
                <c:pt idx="1">
                  <c:v>FY20 Q1</c:v>
                </c:pt>
                <c:pt idx="2">
                  <c:v>FY20 Q2</c:v>
                </c:pt>
                <c:pt idx="3">
                  <c:v>FY20 Q3</c:v>
                </c:pt>
                <c:pt idx="4">
                  <c:v>FY20 Q4</c:v>
                </c:pt>
              </c:strCache>
            </c:strRef>
          </c:cat>
          <c:val>
            <c:numRef>
              <c:f>'1.3 - Atmosphere to Electrons'!$M$38:$M$42</c:f>
              <c:numCache>
                <c:formatCode>_("$"* #,##0_);_("$"* \(#,##0\);_("$"* "-"_);_(@_)</c:formatCode>
                <c:ptCount val="5"/>
                <c:pt idx="0">
                  <c:v>1049628</c:v>
                </c:pt>
                <c:pt idx="1">
                  <c:v>1049628</c:v>
                </c:pt>
                <c:pt idx="2">
                  <c:v>1049628</c:v>
                </c:pt>
                <c:pt idx="3">
                  <c:v>1049628</c:v>
                </c:pt>
                <c:pt idx="4">
                  <c:v>1049628</c:v>
                </c:pt>
              </c:numCache>
            </c:numRef>
          </c:val>
          <c:smooth val="0"/>
          <c:extLst>
            <c:ext xmlns:c16="http://schemas.microsoft.com/office/drawing/2014/chart" uri="{C3380CC4-5D6E-409C-BE32-E72D297353CC}">
              <c16:uniqueId val="{00000001-B3D3-4F9C-9F2D-C4DB13F482BB}"/>
            </c:ext>
          </c:extLst>
        </c:ser>
        <c:ser>
          <c:idx val="5"/>
          <c:order val="1"/>
          <c:tx>
            <c:strRef>
              <c:f>'1.3 - Atmosphere to Electrons'!$N$1</c:f>
              <c:strCache>
                <c:ptCount val="1"/>
                <c:pt idx="0">
                  <c:v>FY20 Funding Received (Cum.)</c:v>
                </c:pt>
              </c:strCache>
            </c:strRef>
          </c:tx>
          <c:cat>
            <c:strRef>
              <c:f>'1.3 - Atmosphere to Electrons'!$B$2:$B$6</c:f>
              <c:strCache>
                <c:ptCount val="5"/>
                <c:pt idx="0">
                  <c:v>0</c:v>
                </c:pt>
                <c:pt idx="1">
                  <c:v>FY20 Q1</c:v>
                </c:pt>
                <c:pt idx="2">
                  <c:v>FY20 Q2</c:v>
                </c:pt>
                <c:pt idx="3">
                  <c:v>FY20 Q3</c:v>
                </c:pt>
                <c:pt idx="4">
                  <c:v>FY20 Q4</c:v>
                </c:pt>
              </c:strCache>
            </c:strRef>
          </c:cat>
          <c:val>
            <c:numRef>
              <c:f>'1.3 - Atmosphere to Electrons'!$N$38:$N$42</c:f>
              <c:numCache>
                <c:formatCode>_("$"* #,##0_);_("$"* \(#,##0\);_("$"* "-"_);_(@_)</c:formatCode>
                <c:ptCount val="5"/>
                <c:pt idx="0">
                  <c:v>139628</c:v>
                </c:pt>
                <c:pt idx="1">
                  <c:v>291298</c:v>
                </c:pt>
                <c:pt idx="2">
                  <c:v>#N/A</c:v>
                </c:pt>
                <c:pt idx="3">
                  <c:v>#N/A</c:v>
                </c:pt>
                <c:pt idx="4">
                  <c:v>#N/A</c:v>
                </c:pt>
              </c:numCache>
            </c:numRef>
          </c:val>
          <c:smooth val="0"/>
          <c:extLst>
            <c:ext xmlns:c16="http://schemas.microsoft.com/office/drawing/2014/chart" uri="{C3380CC4-5D6E-409C-BE32-E72D297353CC}">
              <c16:uniqueId val="{00000002-B3D3-4F9C-9F2D-C4DB13F482BB}"/>
            </c:ext>
          </c:extLst>
        </c:ser>
        <c:ser>
          <c:idx val="0"/>
          <c:order val="2"/>
          <c:tx>
            <c:strRef>
              <c:f>'1.3 - Atmosphere to Electrons'!$O$1</c:f>
              <c:strCache>
                <c:ptCount val="1"/>
                <c:pt idx="0">
                  <c:v>Projected Recipient Spend Plan (Cum.)</c:v>
                </c:pt>
              </c:strCache>
            </c:strRef>
          </c:tx>
          <c:spPr>
            <a:ln>
              <a:prstDash val="lgDashDotDot"/>
            </a:ln>
          </c:spPr>
          <c:marker>
            <c:spPr>
              <a:solidFill>
                <a:srgbClr val="FF0000"/>
              </a:solidFill>
            </c:spPr>
          </c:marker>
          <c:cat>
            <c:strRef>
              <c:f>'1.3 - Atmosphere to Electrons'!$B$2:$B$6</c:f>
              <c:strCache>
                <c:ptCount val="5"/>
                <c:pt idx="0">
                  <c:v>0</c:v>
                </c:pt>
                <c:pt idx="1">
                  <c:v>FY20 Q1</c:v>
                </c:pt>
                <c:pt idx="2">
                  <c:v>FY20 Q2</c:v>
                </c:pt>
                <c:pt idx="3">
                  <c:v>FY20 Q3</c:v>
                </c:pt>
                <c:pt idx="4">
                  <c:v>FY20 Q4</c:v>
                </c:pt>
              </c:strCache>
            </c:strRef>
          </c:cat>
          <c:val>
            <c:numRef>
              <c:f>'1.3 - Atmosphere to Electrons'!$O$38:$O$42</c:f>
              <c:numCache>
                <c:formatCode>_("$"* #,##0_);_("$"* \(#,##0\);_("$"* "-"_);_(@_)</c:formatCode>
                <c:ptCount val="5"/>
                <c:pt idx="0">
                  <c:v>0</c:v>
                </c:pt>
                <c:pt idx="1">
                  <c:v>211923</c:v>
                </c:pt>
                <c:pt idx="2">
                  <c:v>403128</c:v>
                </c:pt>
                <c:pt idx="3">
                  <c:v>644307</c:v>
                </c:pt>
                <c:pt idx="4">
                  <c:v>871282</c:v>
                </c:pt>
              </c:numCache>
            </c:numRef>
          </c:val>
          <c:smooth val="0"/>
          <c:extLst>
            <c:ext xmlns:c16="http://schemas.microsoft.com/office/drawing/2014/chart" uri="{C3380CC4-5D6E-409C-BE32-E72D297353CC}">
              <c16:uniqueId val="{00000003-B3D3-4F9C-9F2D-C4DB13F482BB}"/>
            </c:ext>
          </c:extLst>
        </c:ser>
        <c:ser>
          <c:idx val="3"/>
          <c:order val="3"/>
          <c:tx>
            <c:strRef>
              <c:f>'1.3 - Atmosphere to Electrons'!$P$1</c:f>
              <c:strCache>
                <c:ptCount val="1"/>
                <c:pt idx="0">
                  <c:v>Actual Accrued or Invoiced Costs (Cum.)</c:v>
                </c:pt>
              </c:strCache>
            </c:strRef>
          </c:tx>
          <c:spPr>
            <a:ln>
              <a:solidFill>
                <a:srgbClr val="00B050"/>
              </a:solidFill>
            </a:ln>
          </c:spPr>
          <c:marker>
            <c:symbol val="diamond"/>
            <c:size val="7"/>
            <c:spPr>
              <a:solidFill>
                <a:srgbClr val="FF0000"/>
              </a:solidFill>
            </c:spPr>
          </c:marker>
          <c:cat>
            <c:strRef>
              <c:f>'1.3 - Atmosphere to Electrons'!$B$2:$B$6</c:f>
              <c:strCache>
                <c:ptCount val="5"/>
                <c:pt idx="0">
                  <c:v>0</c:v>
                </c:pt>
                <c:pt idx="1">
                  <c:v>FY20 Q1</c:v>
                </c:pt>
                <c:pt idx="2">
                  <c:v>FY20 Q2</c:v>
                </c:pt>
                <c:pt idx="3">
                  <c:v>FY20 Q3</c:v>
                </c:pt>
                <c:pt idx="4">
                  <c:v>FY20 Q4</c:v>
                </c:pt>
              </c:strCache>
            </c:strRef>
          </c:cat>
          <c:val>
            <c:numRef>
              <c:f>'1.3 - Atmosphere to Electrons'!$P$38:$P$42</c:f>
              <c:numCache>
                <c:formatCode>_("$"* #,##0_);_("$"* \(#,##0\);_("$"* "-"_);_(@_)</c:formatCode>
                <c:ptCount val="5"/>
                <c:pt idx="0">
                  <c:v>0</c:v>
                </c:pt>
                <c:pt idx="1">
                  <c:v>84155</c:v>
                </c:pt>
                <c:pt idx="2">
                  <c:v>#N/A</c:v>
                </c:pt>
                <c:pt idx="3">
                  <c:v>#N/A</c:v>
                </c:pt>
                <c:pt idx="4">
                  <c:v>#N/A</c:v>
                </c:pt>
              </c:numCache>
            </c:numRef>
          </c:val>
          <c:smooth val="0"/>
          <c:extLst>
            <c:ext xmlns:c16="http://schemas.microsoft.com/office/drawing/2014/chart" uri="{C3380CC4-5D6E-409C-BE32-E72D297353CC}">
              <c16:uniqueId val="{00000004-B3D3-4F9C-9F2D-C4DB13F482BB}"/>
            </c:ext>
          </c:extLst>
        </c:ser>
        <c:ser>
          <c:idx val="2"/>
          <c:order val="4"/>
          <c:tx>
            <c:strRef>
              <c:f>'1.3 - Atmosphere to Electrons'!$Q$1</c:f>
              <c:strCache>
                <c:ptCount val="1"/>
                <c:pt idx="0">
                  <c:v>Actuals + Commitments (Cum)</c:v>
                </c:pt>
              </c:strCache>
            </c:strRef>
          </c:tx>
          <c:spPr>
            <a:ln>
              <a:solidFill>
                <a:srgbClr val="8064A2">
                  <a:lumMod val="75000"/>
                </a:srgbClr>
              </a:solidFill>
            </a:ln>
          </c:spPr>
          <c:marker>
            <c:spPr>
              <a:solidFill>
                <a:srgbClr val="8064A2">
                  <a:lumMod val="75000"/>
                </a:srgbClr>
              </a:solidFill>
              <a:ln>
                <a:solidFill>
                  <a:srgbClr val="8064A2">
                    <a:lumMod val="75000"/>
                  </a:srgbClr>
                </a:solidFill>
              </a:ln>
            </c:spPr>
          </c:marker>
          <c:cat>
            <c:strRef>
              <c:f>'1.3 - Atmosphere to Electrons'!$B$2:$B$6</c:f>
              <c:strCache>
                <c:ptCount val="5"/>
                <c:pt idx="0">
                  <c:v>0</c:v>
                </c:pt>
                <c:pt idx="1">
                  <c:v>FY20 Q1</c:v>
                </c:pt>
                <c:pt idx="2">
                  <c:v>FY20 Q2</c:v>
                </c:pt>
                <c:pt idx="3">
                  <c:v>FY20 Q3</c:v>
                </c:pt>
                <c:pt idx="4">
                  <c:v>FY20 Q4</c:v>
                </c:pt>
              </c:strCache>
            </c:strRef>
          </c:cat>
          <c:val>
            <c:numRef>
              <c:f>'1.3 - Atmosphere to Electrons'!$Q$38:$Q$42</c:f>
              <c:numCache>
                <c:formatCode>_("$"* #,##0_);_("$"* \(#,##0\);_("$"* "-"_);_(@_)</c:formatCode>
                <c:ptCount val="5"/>
                <c:pt idx="0">
                  <c:v>0</c:v>
                </c:pt>
                <c:pt idx="1">
                  <c:v>84155</c:v>
                </c:pt>
                <c:pt idx="2">
                  <c:v>#N/A</c:v>
                </c:pt>
                <c:pt idx="3">
                  <c:v>#N/A</c:v>
                </c:pt>
                <c:pt idx="4">
                  <c:v>#N/A</c:v>
                </c:pt>
              </c:numCache>
            </c:numRef>
          </c:val>
          <c:smooth val="0"/>
          <c:extLst>
            <c:ext xmlns:c16="http://schemas.microsoft.com/office/drawing/2014/chart" uri="{C3380CC4-5D6E-409C-BE32-E72D297353CC}">
              <c16:uniqueId val="{00000005-B3D3-4F9C-9F2D-C4DB13F482BB}"/>
            </c:ext>
          </c:extLst>
        </c:ser>
        <c:dLbls>
          <c:showLegendKey val="0"/>
          <c:showVal val="0"/>
          <c:showCatName val="0"/>
          <c:showSerName val="0"/>
          <c:showPercent val="0"/>
          <c:showBubbleSize val="0"/>
        </c:dLbls>
        <c:marker val="1"/>
        <c:smooth val="0"/>
        <c:axId val="174062032"/>
        <c:axId val="534320808"/>
      </c:lineChart>
      <c:catAx>
        <c:axId val="174062032"/>
        <c:scaling>
          <c:orientation val="minMax"/>
        </c:scaling>
        <c:delete val="0"/>
        <c:axPos val="b"/>
        <c:numFmt formatCode="General" sourceLinked="0"/>
        <c:majorTickMark val="out"/>
        <c:minorTickMark val="none"/>
        <c:tickLblPos val="nextTo"/>
        <c:crossAx val="534320808"/>
        <c:crosses val="autoZero"/>
        <c:auto val="1"/>
        <c:lblAlgn val="ctr"/>
        <c:lblOffset val="100"/>
        <c:noMultiLvlLbl val="0"/>
      </c:catAx>
      <c:valAx>
        <c:axId val="534320808"/>
        <c:scaling>
          <c:orientation val="minMax"/>
        </c:scaling>
        <c:delete val="0"/>
        <c:axPos val="l"/>
        <c:majorGridlines/>
        <c:numFmt formatCode="_(&quot;$&quot;* #,##0_);_(&quot;$&quot;* \(#,##0\);_(&quot;$&quot;* &quot;-&quot;_);_(@_)" sourceLinked="1"/>
        <c:majorTickMark val="out"/>
        <c:minorTickMark val="none"/>
        <c:tickLblPos val="nextTo"/>
        <c:crossAx val="174062032"/>
        <c:crosses val="autoZero"/>
        <c:crossBetween val="midCat"/>
      </c:valAx>
      <c:spPr>
        <a:solidFill>
          <a:schemeClr val="bg1">
            <a:lumMod val="85000"/>
          </a:schemeClr>
        </a:solidFill>
        <a:ln>
          <a:solidFill>
            <a:schemeClr val="bg1">
              <a:lumMod val="85000"/>
            </a:schemeClr>
          </a:solidFill>
        </a:ln>
      </c:spPr>
    </c:plotArea>
    <c:legend>
      <c:legendPos val="b"/>
      <c:layout>
        <c:manualLayout>
          <c:xMode val="edge"/>
          <c:yMode val="edge"/>
          <c:x val="0.11833082632544388"/>
          <c:y val="0.83725864781504855"/>
          <c:w val="0.76332461326715639"/>
          <c:h val="0.12752575846713851"/>
        </c:manualLayout>
      </c:layout>
      <c:overlay val="0"/>
    </c:legend>
    <c:plotVisOnly val="1"/>
    <c:dispBlanksAs val="span"/>
    <c:showDLblsOverMax val="0"/>
  </c:chart>
  <c:externalData r:id="rId2">
    <c:autoUpdate val="0"/>
  </c:externalData>
  <c:userShapes r:id="rId3"/>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02979703033255"/>
          <c:y val="0.15268679442163252"/>
          <c:w val="0.83113522342581936"/>
          <c:h val="0.60884425366948614"/>
        </c:manualLayout>
      </c:layout>
      <c:barChart>
        <c:barDir val="col"/>
        <c:grouping val="clustered"/>
        <c:varyColors val="0"/>
        <c:ser>
          <c:idx val="4"/>
          <c:order val="5"/>
          <c:tx>
            <c:strRef>
              <c:f>'1.3 - Atmosphere to Electrons'!$K$1</c:f>
              <c:strCache>
                <c:ptCount val="1"/>
                <c:pt idx="0">
                  <c:v>Uncosted &amp; Uncommitted Funds</c:v>
                </c:pt>
              </c:strCache>
            </c:strRef>
          </c:tx>
          <c:spPr>
            <a:solidFill>
              <a:srgbClr val="C0504D">
                <a:lumMod val="40000"/>
                <a:lumOff val="60000"/>
              </a:srgbClr>
            </a:solidFill>
          </c:spPr>
          <c:invertIfNegative val="0"/>
          <c:cat>
            <c:strRef>
              <c:f>'1.3 - Atmosphere to Electrons'!$B$8:$B$12</c:f>
              <c:strCache>
                <c:ptCount val="5"/>
                <c:pt idx="0">
                  <c:v>0</c:v>
                </c:pt>
                <c:pt idx="1">
                  <c:v>FY20 Q1</c:v>
                </c:pt>
                <c:pt idx="2">
                  <c:v>FY20 Q2</c:v>
                </c:pt>
                <c:pt idx="3">
                  <c:v>FY20 Q3</c:v>
                </c:pt>
                <c:pt idx="4">
                  <c:v>FY20 Q4</c:v>
                </c:pt>
              </c:strCache>
            </c:strRef>
          </c:cat>
          <c:val>
            <c:numRef>
              <c:f>'1.3 - Atmosphere to Electrons'!$K$44:$K$48</c:f>
              <c:numCache>
                <c:formatCode>_("$"* #,##0_);_("$"* \(#,##0\);_("$"* "-"_);_(@_)</c:formatCode>
                <c:ptCount val="5"/>
                <c:pt idx="0">
                  <c:v>397156</c:v>
                </c:pt>
                <c:pt idx="1">
                  <c:v>145153</c:v>
                </c:pt>
                <c:pt idx="2">
                  <c:v>0</c:v>
                </c:pt>
                <c:pt idx="3">
                  <c:v>0</c:v>
                </c:pt>
                <c:pt idx="4">
                  <c:v>0</c:v>
                </c:pt>
              </c:numCache>
            </c:numRef>
          </c:val>
          <c:extLst>
            <c:ext xmlns:c16="http://schemas.microsoft.com/office/drawing/2014/chart" uri="{C3380CC4-5D6E-409C-BE32-E72D297353CC}">
              <c16:uniqueId val="{00000000-E3AF-426C-B5A8-7FB26A458D3B}"/>
            </c:ext>
          </c:extLst>
        </c:ser>
        <c:dLbls>
          <c:showLegendKey val="0"/>
          <c:showVal val="0"/>
          <c:showCatName val="0"/>
          <c:showSerName val="0"/>
          <c:showPercent val="0"/>
          <c:showBubbleSize val="0"/>
        </c:dLbls>
        <c:gapWidth val="150"/>
        <c:axId val="223311656"/>
        <c:axId val="174061248"/>
      </c:barChart>
      <c:lineChart>
        <c:grouping val="standard"/>
        <c:varyColors val="0"/>
        <c:ser>
          <c:idx val="1"/>
          <c:order val="0"/>
          <c:tx>
            <c:strRef>
              <c:f>'1.3 - Atmosphere to Electrons'!$M$1</c:f>
              <c:strCache>
                <c:ptCount val="1"/>
                <c:pt idx="0">
                  <c:v>Total Funding Level (Cum.)</c:v>
                </c:pt>
              </c:strCache>
            </c:strRef>
          </c:tx>
          <c:marker>
            <c:symbol val="none"/>
          </c:marker>
          <c:cat>
            <c:strRef>
              <c:f>'1.3 - Atmosphere to Electrons'!$B$8:$B$12</c:f>
              <c:strCache>
                <c:ptCount val="5"/>
                <c:pt idx="0">
                  <c:v>0</c:v>
                </c:pt>
                <c:pt idx="1">
                  <c:v>FY20 Q1</c:v>
                </c:pt>
                <c:pt idx="2">
                  <c:v>FY20 Q2</c:v>
                </c:pt>
                <c:pt idx="3">
                  <c:v>FY20 Q3</c:v>
                </c:pt>
                <c:pt idx="4">
                  <c:v>FY20 Q4</c:v>
                </c:pt>
              </c:strCache>
            </c:strRef>
          </c:cat>
          <c:val>
            <c:numRef>
              <c:f>'1.3 - Atmosphere to Electrons'!$M$44:$M$48</c:f>
              <c:numCache>
                <c:formatCode>_("$"* #,##0_);_("$"* \(#,##0\);_("$"* "-"_);_(@_)</c:formatCode>
                <c:ptCount val="5"/>
                <c:pt idx="0">
                  <c:v>1397156</c:v>
                </c:pt>
                <c:pt idx="1">
                  <c:v>1397156</c:v>
                </c:pt>
                <c:pt idx="2">
                  <c:v>1397156</c:v>
                </c:pt>
                <c:pt idx="3">
                  <c:v>1397156</c:v>
                </c:pt>
                <c:pt idx="4">
                  <c:v>1397156</c:v>
                </c:pt>
              </c:numCache>
            </c:numRef>
          </c:val>
          <c:smooth val="0"/>
          <c:extLst>
            <c:ext xmlns:c16="http://schemas.microsoft.com/office/drawing/2014/chart" uri="{C3380CC4-5D6E-409C-BE32-E72D297353CC}">
              <c16:uniqueId val="{00000001-E3AF-426C-B5A8-7FB26A458D3B}"/>
            </c:ext>
          </c:extLst>
        </c:ser>
        <c:ser>
          <c:idx val="5"/>
          <c:order val="1"/>
          <c:tx>
            <c:strRef>
              <c:f>'1.3 - Atmosphere to Electrons'!$N$1</c:f>
              <c:strCache>
                <c:ptCount val="1"/>
                <c:pt idx="0">
                  <c:v>FY20 Funding Received (Cum.)</c:v>
                </c:pt>
              </c:strCache>
            </c:strRef>
          </c:tx>
          <c:cat>
            <c:strRef>
              <c:f>'1.3 - Atmosphere to Electrons'!$B$8:$B$12</c:f>
              <c:strCache>
                <c:ptCount val="5"/>
                <c:pt idx="0">
                  <c:v>0</c:v>
                </c:pt>
                <c:pt idx="1">
                  <c:v>FY20 Q1</c:v>
                </c:pt>
                <c:pt idx="2">
                  <c:v>FY20 Q2</c:v>
                </c:pt>
                <c:pt idx="3">
                  <c:v>FY20 Q3</c:v>
                </c:pt>
                <c:pt idx="4">
                  <c:v>FY20 Q4</c:v>
                </c:pt>
              </c:strCache>
            </c:strRef>
          </c:cat>
          <c:val>
            <c:numRef>
              <c:f>'1.3 - Atmosphere to Electrons'!$N$44:$N$48</c:f>
              <c:numCache>
                <c:formatCode>_("$"* #,##0_);_("$"* \(#,##0\);_("$"* "-"_);_(@_)</c:formatCode>
                <c:ptCount val="5"/>
                <c:pt idx="0">
                  <c:v>397156</c:v>
                </c:pt>
                <c:pt idx="1">
                  <c:v>563822</c:v>
                </c:pt>
                <c:pt idx="2">
                  <c:v>#N/A</c:v>
                </c:pt>
                <c:pt idx="3">
                  <c:v>#N/A</c:v>
                </c:pt>
                <c:pt idx="4">
                  <c:v>#N/A</c:v>
                </c:pt>
              </c:numCache>
            </c:numRef>
          </c:val>
          <c:smooth val="0"/>
          <c:extLst>
            <c:ext xmlns:c16="http://schemas.microsoft.com/office/drawing/2014/chart" uri="{C3380CC4-5D6E-409C-BE32-E72D297353CC}">
              <c16:uniqueId val="{00000002-E3AF-426C-B5A8-7FB26A458D3B}"/>
            </c:ext>
          </c:extLst>
        </c:ser>
        <c:ser>
          <c:idx val="0"/>
          <c:order val="2"/>
          <c:tx>
            <c:strRef>
              <c:f>'1.3 - Atmosphere to Electrons'!$O$1</c:f>
              <c:strCache>
                <c:ptCount val="1"/>
                <c:pt idx="0">
                  <c:v>Projected Recipient Spend Plan (Cum.)</c:v>
                </c:pt>
              </c:strCache>
            </c:strRef>
          </c:tx>
          <c:spPr>
            <a:ln>
              <a:prstDash val="lgDashDotDot"/>
            </a:ln>
          </c:spPr>
          <c:marker>
            <c:spPr>
              <a:solidFill>
                <a:srgbClr val="FF0000"/>
              </a:solidFill>
            </c:spPr>
          </c:marker>
          <c:cat>
            <c:strRef>
              <c:f>'1.3 - Atmosphere to Electrons'!$B$8:$B$12</c:f>
              <c:strCache>
                <c:ptCount val="5"/>
                <c:pt idx="0">
                  <c:v>0</c:v>
                </c:pt>
                <c:pt idx="1">
                  <c:v>FY20 Q1</c:v>
                </c:pt>
                <c:pt idx="2">
                  <c:v>FY20 Q2</c:v>
                </c:pt>
                <c:pt idx="3">
                  <c:v>FY20 Q3</c:v>
                </c:pt>
                <c:pt idx="4">
                  <c:v>FY20 Q4</c:v>
                </c:pt>
              </c:strCache>
            </c:strRef>
          </c:cat>
          <c:val>
            <c:numRef>
              <c:f>'1.3 - Atmosphere to Electrons'!$O$44:$O$48</c:f>
              <c:numCache>
                <c:formatCode>_("$"* #,##0_);_("$"* \(#,##0\);_("$"* "-"_);_(@_)</c:formatCode>
                <c:ptCount val="5"/>
                <c:pt idx="0">
                  <c:v>0</c:v>
                </c:pt>
                <c:pt idx="1">
                  <c:v>349474</c:v>
                </c:pt>
                <c:pt idx="2">
                  <c:v>556099</c:v>
                </c:pt>
                <c:pt idx="3">
                  <c:v>818319</c:v>
                </c:pt>
                <c:pt idx="4">
                  <c:v>1093280</c:v>
                </c:pt>
              </c:numCache>
            </c:numRef>
          </c:val>
          <c:smooth val="0"/>
          <c:extLst>
            <c:ext xmlns:c16="http://schemas.microsoft.com/office/drawing/2014/chart" uri="{C3380CC4-5D6E-409C-BE32-E72D297353CC}">
              <c16:uniqueId val="{00000003-E3AF-426C-B5A8-7FB26A458D3B}"/>
            </c:ext>
          </c:extLst>
        </c:ser>
        <c:ser>
          <c:idx val="3"/>
          <c:order val="3"/>
          <c:tx>
            <c:strRef>
              <c:f>'1.3 - Atmosphere to Electrons'!$P$1</c:f>
              <c:strCache>
                <c:ptCount val="1"/>
                <c:pt idx="0">
                  <c:v>Actual Accrued or Invoiced Costs (Cum.)</c:v>
                </c:pt>
              </c:strCache>
            </c:strRef>
          </c:tx>
          <c:spPr>
            <a:ln>
              <a:solidFill>
                <a:srgbClr val="00B050"/>
              </a:solidFill>
            </a:ln>
          </c:spPr>
          <c:marker>
            <c:symbol val="diamond"/>
            <c:size val="7"/>
            <c:spPr>
              <a:solidFill>
                <a:srgbClr val="FF0000"/>
              </a:solidFill>
            </c:spPr>
          </c:marker>
          <c:cat>
            <c:strRef>
              <c:f>'1.3 - Atmosphere to Electrons'!$B$8:$B$12</c:f>
              <c:strCache>
                <c:ptCount val="5"/>
                <c:pt idx="0">
                  <c:v>0</c:v>
                </c:pt>
                <c:pt idx="1">
                  <c:v>FY20 Q1</c:v>
                </c:pt>
                <c:pt idx="2">
                  <c:v>FY20 Q2</c:v>
                </c:pt>
                <c:pt idx="3">
                  <c:v>FY20 Q3</c:v>
                </c:pt>
                <c:pt idx="4">
                  <c:v>FY20 Q4</c:v>
                </c:pt>
              </c:strCache>
            </c:strRef>
          </c:cat>
          <c:val>
            <c:numRef>
              <c:f>'1.3 - Atmosphere to Electrons'!$P$44:$P$48</c:f>
              <c:numCache>
                <c:formatCode>_("$"* #,##0_);_("$"* \(#,##0\);_("$"* "-"_);_(@_)</c:formatCode>
                <c:ptCount val="5"/>
                <c:pt idx="0">
                  <c:v>0</c:v>
                </c:pt>
                <c:pt idx="1">
                  <c:v>294817</c:v>
                </c:pt>
                <c:pt idx="2">
                  <c:v>#N/A</c:v>
                </c:pt>
                <c:pt idx="3">
                  <c:v>#N/A</c:v>
                </c:pt>
                <c:pt idx="4">
                  <c:v>#N/A</c:v>
                </c:pt>
              </c:numCache>
            </c:numRef>
          </c:val>
          <c:smooth val="0"/>
          <c:extLst>
            <c:ext xmlns:c16="http://schemas.microsoft.com/office/drawing/2014/chart" uri="{C3380CC4-5D6E-409C-BE32-E72D297353CC}">
              <c16:uniqueId val="{00000004-E3AF-426C-B5A8-7FB26A458D3B}"/>
            </c:ext>
          </c:extLst>
        </c:ser>
        <c:ser>
          <c:idx val="2"/>
          <c:order val="4"/>
          <c:tx>
            <c:strRef>
              <c:f>'1.3 - Atmosphere to Electrons'!$Q$1</c:f>
              <c:strCache>
                <c:ptCount val="1"/>
                <c:pt idx="0">
                  <c:v>Actuals + Commitments (Cum)</c:v>
                </c:pt>
              </c:strCache>
            </c:strRef>
          </c:tx>
          <c:spPr>
            <a:ln>
              <a:solidFill>
                <a:srgbClr val="8064A2">
                  <a:lumMod val="75000"/>
                </a:srgbClr>
              </a:solidFill>
            </a:ln>
          </c:spPr>
          <c:marker>
            <c:spPr>
              <a:solidFill>
                <a:srgbClr val="8064A2">
                  <a:lumMod val="75000"/>
                </a:srgbClr>
              </a:solidFill>
              <a:ln>
                <a:solidFill>
                  <a:srgbClr val="8064A2">
                    <a:lumMod val="75000"/>
                  </a:srgbClr>
                </a:solidFill>
              </a:ln>
            </c:spPr>
          </c:marker>
          <c:cat>
            <c:strRef>
              <c:f>'1.3 - Atmosphere to Electrons'!$B$8:$B$12</c:f>
              <c:strCache>
                <c:ptCount val="5"/>
                <c:pt idx="0">
                  <c:v>0</c:v>
                </c:pt>
                <c:pt idx="1">
                  <c:v>FY20 Q1</c:v>
                </c:pt>
                <c:pt idx="2">
                  <c:v>FY20 Q2</c:v>
                </c:pt>
                <c:pt idx="3">
                  <c:v>FY20 Q3</c:v>
                </c:pt>
                <c:pt idx="4">
                  <c:v>FY20 Q4</c:v>
                </c:pt>
              </c:strCache>
            </c:strRef>
          </c:cat>
          <c:val>
            <c:numRef>
              <c:f>'1.3 - Atmosphere to Electrons'!$Q$44:$Q$48</c:f>
              <c:numCache>
                <c:formatCode>_("$"* #,##0_);_("$"* \(#,##0\);_("$"* "-"_);_(@_)</c:formatCode>
                <c:ptCount val="5"/>
                <c:pt idx="0">
                  <c:v>0</c:v>
                </c:pt>
                <c:pt idx="1">
                  <c:v>418669</c:v>
                </c:pt>
                <c:pt idx="2">
                  <c:v>#N/A</c:v>
                </c:pt>
                <c:pt idx="3">
                  <c:v>#N/A</c:v>
                </c:pt>
                <c:pt idx="4">
                  <c:v>#N/A</c:v>
                </c:pt>
              </c:numCache>
            </c:numRef>
          </c:val>
          <c:smooth val="0"/>
          <c:extLst>
            <c:ext xmlns:c16="http://schemas.microsoft.com/office/drawing/2014/chart" uri="{C3380CC4-5D6E-409C-BE32-E72D297353CC}">
              <c16:uniqueId val="{00000005-E3AF-426C-B5A8-7FB26A458D3B}"/>
            </c:ext>
          </c:extLst>
        </c:ser>
        <c:dLbls>
          <c:showLegendKey val="0"/>
          <c:showVal val="0"/>
          <c:showCatName val="0"/>
          <c:showSerName val="0"/>
          <c:showPercent val="0"/>
          <c:showBubbleSize val="0"/>
        </c:dLbls>
        <c:marker val="1"/>
        <c:smooth val="0"/>
        <c:axId val="223311656"/>
        <c:axId val="174061248"/>
      </c:lineChart>
      <c:catAx>
        <c:axId val="223311656"/>
        <c:scaling>
          <c:orientation val="minMax"/>
        </c:scaling>
        <c:delete val="0"/>
        <c:axPos val="b"/>
        <c:numFmt formatCode="General" sourceLinked="0"/>
        <c:majorTickMark val="out"/>
        <c:minorTickMark val="none"/>
        <c:tickLblPos val="nextTo"/>
        <c:crossAx val="174061248"/>
        <c:crosses val="autoZero"/>
        <c:auto val="1"/>
        <c:lblAlgn val="ctr"/>
        <c:lblOffset val="100"/>
        <c:noMultiLvlLbl val="0"/>
      </c:catAx>
      <c:valAx>
        <c:axId val="174061248"/>
        <c:scaling>
          <c:orientation val="minMax"/>
        </c:scaling>
        <c:delete val="0"/>
        <c:axPos val="l"/>
        <c:majorGridlines/>
        <c:numFmt formatCode="_(&quot;$&quot;* #,##0_);_(&quot;$&quot;* \(#,##0\);_(&quot;$&quot;* &quot;-&quot;_);_(@_)" sourceLinked="1"/>
        <c:majorTickMark val="out"/>
        <c:minorTickMark val="none"/>
        <c:tickLblPos val="nextTo"/>
        <c:crossAx val="223311656"/>
        <c:crosses val="autoZero"/>
        <c:crossBetween val="midCat"/>
      </c:valAx>
      <c:spPr>
        <a:solidFill>
          <a:schemeClr val="bg1">
            <a:lumMod val="85000"/>
          </a:schemeClr>
        </a:solidFill>
        <a:ln>
          <a:solidFill>
            <a:schemeClr val="bg1">
              <a:lumMod val="85000"/>
            </a:schemeClr>
          </a:solidFill>
        </a:ln>
      </c:spPr>
    </c:plotArea>
    <c:legend>
      <c:legendPos val="b"/>
      <c:layout>
        <c:manualLayout>
          <c:xMode val="edge"/>
          <c:yMode val="edge"/>
          <c:x val="0.11833082632544388"/>
          <c:y val="0.83725864781504855"/>
          <c:w val="0.76332461326715639"/>
          <c:h val="0.12752575846713851"/>
        </c:manualLayout>
      </c:layout>
      <c:overlay val="0"/>
    </c:legend>
    <c:plotVisOnly val="1"/>
    <c:dispBlanksAs val="span"/>
    <c:showDLblsOverMax val="0"/>
  </c:chart>
  <c:externalData r:id="rId2">
    <c:autoUpdate val="0"/>
  </c:externalData>
  <c:userShapes r:id="rId3"/>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02979703033255"/>
          <c:y val="0.15268679442163252"/>
          <c:w val="0.83113522342581936"/>
          <c:h val="0.60884425366948614"/>
        </c:manualLayout>
      </c:layout>
      <c:barChart>
        <c:barDir val="col"/>
        <c:grouping val="clustered"/>
        <c:varyColors val="0"/>
        <c:ser>
          <c:idx val="4"/>
          <c:order val="5"/>
          <c:tx>
            <c:strRef>
              <c:f>'1.3 - Atmosphere to Electrons'!$K$1</c:f>
              <c:strCache>
                <c:ptCount val="1"/>
                <c:pt idx="0">
                  <c:v>Uncosted &amp; Uncommitted Funds</c:v>
                </c:pt>
              </c:strCache>
            </c:strRef>
          </c:tx>
          <c:spPr>
            <a:solidFill>
              <a:srgbClr val="C0504D">
                <a:lumMod val="40000"/>
                <a:lumOff val="60000"/>
              </a:srgbClr>
            </a:solidFill>
          </c:spPr>
          <c:invertIfNegative val="0"/>
          <c:cat>
            <c:strRef>
              <c:f>'1.3 - Atmosphere to Electrons'!$B$2:$B$6</c:f>
              <c:strCache>
                <c:ptCount val="5"/>
                <c:pt idx="0">
                  <c:v>0</c:v>
                </c:pt>
                <c:pt idx="1">
                  <c:v>FY20 Q1</c:v>
                </c:pt>
                <c:pt idx="2">
                  <c:v>FY20 Q2</c:v>
                </c:pt>
                <c:pt idx="3">
                  <c:v>FY20 Q3</c:v>
                </c:pt>
                <c:pt idx="4">
                  <c:v>FY20 Q4</c:v>
                </c:pt>
              </c:strCache>
            </c:strRef>
          </c:cat>
          <c:val>
            <c:numRef>
              <c:f>'1.3 - Atmosphere to Electrons'!$K$50:$K$54</c:f>
              <c:numCache>
                <c:formatCode>_("$"* #,##0_);_("$"* \(#,##0\);_("$"* "-"_);_(@_)</c:formatCode>
                <c:ptCount val="5"/>
                <c:pt idx="0">
                  <c:v>249999</c:v>
                </c:pt>
                <c:pt idx="1">
                  <c:v>208721</c:v>
                </c:pt>
                <c:pt idx="2">
                  <c:v>0</c:v>
                </c:pt>
                <c:pt idx="3">
                  <c:v>0</c:v>
                </c:pt>
                <c:pt idx="4">
                  <c:v>0</c:v>
                </c:pt>
              </c:numCache>
            </c:numRef>
          </c:val>
          <c:extLst>
            <c:ext xmlns:c16="http://schemas.microsoft.com/office/drawing/2014/chart" uri="{C3380CC4-5D6E-409C-BE32-E72D297353CC}">
              <c16:uniqueId val="{00000000-6049-4DDE-BF30-8D048E79DB1A}"/>
            </c:ext>
          </c:extLst>
        </c:ser>
        <c:dLbls>
          <c:showLegendKey val="0"/>
          <c:showVal val="0"/>
          <c:showCatName val="0"/>
          <c:showSerName val="0"/>
          <c:showPercent val="0"/>
          <c:showBubbleSize val="0"/>
        </c:dLbls>
        <c:gapWidth val="150"/>
        <c:axId val="174062032"/>
        <c:axId val="534320808"/>
      </c:barChart>
      <c:lineChart>
        <c:grouping val="standard"/>
        <c:varyColors val="0"/>
        <c:ser>
          <c:idx val="1"/>
          <c:order val="0"/>
          <c:tx>
            <c:strRef>
              <c:f>'1.3 - Atmosphere to Electrons'!$M$1</c:f>
              <c:strCache>
                <c:ptCount val="1"/>
                <c:pt idx="0">
                  <c:v>Total Funding Level (Cum.)</c:v>
                </c:pt>
              </c:strCache>
            </c:strRef>
          </c:tx>
          <c:marker>
            <c:symbol val="none"/>
          </c:marker>
          <c:cat>
            <c:strRef>
              <c:f>'1.3 - Atmosphere to Electrons'!$B$2:$B$6</c:f>
              <c:strCache>
                <c:ptCount val="5"/>
                <c:pt idx="0">
                  <c:v>0</c:v>
                </c:pt>
                <c:pt idx="1">
                  <c:v>FY20 Q1</c:v>
                </c:pt>
                <c:pt idx="2">
                  <c:v>FY20 Q2</c:v>
                </c:pt>
                <c:pt idx="3">
                  <c:v>FY20 Q3</c:v>
                </c:pt>
                <c:pt idx="4">
                  <c:v>FY20 Q4</c:v>
                </c:pt>
              </c:strCache>
            </c:strRef>
          </c:cat>
          <c:val>
            <c:numRef>
              <c:f>'1.3 - Atmosphere to Electrons'!$M$50:$M$54</c:f>
              <c:numCache>
                <c:formatCode>_("$"* #,##0_);_("$"* \(#,##0\);_("$"* "-"_);_(@_)</c:formatCode>
                <c:ptCount val="5"/>
                <c:pt idx="0">
                  <c:v>249999</c:v>
                </c:pt>
                <c:pt idx="1">
                  <c:v>249999</c:v>
                </c:pt>
                <c:pt idx="2">
                  <c:v>249999</c:v>
                </c:pt>
                <c:pt idx="3">
                  <c:v>249999</c:v>
                </c:pt>
                <c:pt idx="4">
                  <c:v>249999</c:v>
                </c:pt>
              </c:numCache>
            </c:numRef>
          </c:val>
          <c:smooth val="0"/>
          <c:extLst>
            <c:ext xmlns:c16="http://schemas.microsoft.com/office/drawing/2014/chart" uri="{C3380CC4-5D6E-409C-BE32-E72D297353CC}">
              <c16:uniqueId val="{00000001-6049-4DDE-BF30-8D048E79DB1A}"/>
            </c:ext>
          </c:extLst>
        </c:ser>
        <c:ser>
          <c:idx val="5"/>
          <c:order val="1"/>
          <c:tx>
            <c:strRef>
              <c:f>'1.3 - Atmosphere to Electrons'!$N$1</c:f>
              <c:strCache>
                <c:ptCount val="1"/>
                <c:pt idx="0">
                  <c:v>FY20 Funding Received (Cum.)</c:v>
                </c:pt>
              </c:strCache>
            </c:strRef>
          </c:tx>
          <c:cat>
            <c:strRef>
              <c:f>'1.3 - Atmosphere to Electrons'!$B$2:$B$6</c:f>
              <c:strCache>
                <c:ptCount val="5"/>
                <c:pt idx="0">
                  <c:v>0</c:v>
                </c:pt>
                <c:pt idx="1">
                  <c:v>FY20 Q1</c:v>
                </c:pt>
                <c:pt idx="2">
                  <c:v>FY20 Q2</c:v>
                </c:pt>
                <c:pt idx="3">
                  <c:v>FY20 Q3</c:v>
                </c:pt>
                <c:pt idx="4">
                  <c:v>FY20 Q4</c:v>
                </c:pt>
              </c:strCache>
            </c:strRef>
          </c:cat>
          <c:val>
            <c:numRef>
              <c:f>'1.3 - Atmosphere to Electrons'!$N$50:$N$54</c:f>
              <c:numCache>
                <c:formatCode>_("$"* #,##0_);_("$"* \(#,##0\);_("$"* "-"_);_(@_)</c:formatCode>
                <c:ptCount val="5"/>
                <c:pt idx="0">
                  <c:v>249999</c:v>
                </c:pt>
                <c:pt idx="1">
                  <c:v>249999</c:v>
                </c:pt>
                <c:pt idx="2">
                  <c:v>#N/A</c:v>
                </c:pt>
                <c:pt idx="3">
                  <c:v>#N/A</c:v>
                </c:pt>
                <c:pt idx="4">
                  <c:v>#N/A</c:v>
                </c:pt>
              </c:numCache>
            </c:numRef>
          </c:val>
          <c:smooth val="0"/>
          <c:extLst>
            <c:ext xmlns:c16="http://schemas.microsoft.com/office/drawing/2014/chart" uri="{C3380CC4-5D6E-409C-BE32-E72D297353CC}">
              <c16:uniqueId val="{00000002-6049-4DDE-BF30-8D048E79DB1A}"/>
            </c:ext>
          </c:extLst>
        </c:ser>
        <c:ser>
          <c:idx val="0"/>
          <c:order val="2"/>
          <c:tx>
            <c:strRef>
              <c:f>'1.3 - Atmosphere to Electrons'!$O$1</c:f>
              <c:strCache>
                <c:ptCount val="1"/>
                <c:pt idx="0">
                  <c:v>Projected Recipient Spend Plan (Cum.)</c:v>
                </c:pt>
              </c:strCache>
            </c:strRef>
          </c:tx>
          <c:spPr>
            <a:ln>
              <a:prstDash val="lgDashDotDot"/>
            </a:ln>
          </c:spPr>
          <c:marker>
            <c:spPr>
              <a:solidFill>
                <a:srgbClr val="FF0000"/>
              </a:solidFill>
            </c:spPr>
          </c:marker>
          <c:cat>
            <c:strRef>
              <c:f>'1.3 - Atmosphere to Electrons'!$B$2:$B$6</c:f>
              <c:strCache>
                <c:ptCount val="5"/>
                <c:pt idx="0">
                  <c:v>0</c:v>
                </c:pt>
                <c:pt idx="1">
                  <c:v>FY20 Q1</c:v>
                </c:pt>
                <c:pt idx="2">
                  <c:v>FY20 Q2</c:v>
                </c:pt>
                <c:pt idx="3">
                  <c:v>FY20 Q3</c:v>
                </c:pt>
                <c:pt idx="4">
                  <c:v>FY20 Q4</c:v>
                </c:pt>
              </c:strCache>
            </c:strRef>
          </c:cat>
          <c:val>
            <c:numRef>
              <c:f>'1.3 - Atmosphere to Electrons'!$O$50:$O$54</c:f>
              <c:numCache>
                <c:formatCode>_("$"* #,##0_);_("$"* \(#,##0\);_("$"* "-"_);_(@_)</c:formatCode>
                <c:ptCount val="5"/>
                <c:pt idx="0">
                  <c:v>0</c:v>
                </c:pt>
                <c:pt idx="1">
                  <c:v>24211</c:v>
                </c:pt>
                <c:pt idx="2">
                  <c:v>47003</c:v>
                </c:pt>
                <c:pt idx="3">
                  <c:v>75876</c:v>
                </c:pt>
                <c:pt idx="4">
                  <c:v>103326</c:v>
                </c:pt>
              </c:numCache>
            </c:numRef>
          </c:val>
          <c:smooth val="0"/>
          <c:extLst>
            <c:ext xmlns:c16="http://schemas.microsoft.com/office/drawing/2014/chart" uri="{C3380CC4-5D6E-409C-BE32-E72D297353CC}">
              <c16:uniqueId val="{00000003-6049-4DDE-BF30-8D048E79DB1A}"/>
            </c:ext>
          </c:extLst>
        </c:ser>
        <c:ser>
          <c:idx val="3"/>
          <c:order val="3"/>
          <c:tx>
            <c:strRef>
              <c:f>'1.3 - Atmosphere to Electrons'!$P$1</c:f>
              <c:strCache>
                <c:ptCount val="1"/>
                <c:pt idx="0">
                  <c:v>Actual Accrued or Invoiced Costs (Cum.)</c:v>
                </c:pt>
              </c:strCache>
            </c:strRef>
          </c:tx>
          <c:spPr>
            <a:ln>
              <a:solidFill>
                <a:srgbClr val="00B050"/>
              </a:solidFill>
            </a:ln>
          </c:spPr>
          <c:marker>
            <c:symbol val="diamond"/>
            <c:size val="7"/>
            <c:spPr>
              <a:solidFill>
                <a:srgbClr val="FF0000"/>
              </a:solidFill>
            </c:spPr>
          </c:marker>
          <c:cat>
            <c:strRef>
              <c:f>'1.3 - Atmosphere to Electrons'!$B$2:$B$6</c:f>
              <c:strCache>
                <c:ptCount val="5"/>
                <c:pt idx="0">
                  <c:v>0</c:v>
                </c:pt>
                <c:pt idx="1">
                  <c:v>FY20 Q1</c:v>
                </c:pt>
                <c:pt idx="2">
                  <c:v>FY20 Q2</c:v>
                </c:pt>
                <c:pt idx="3">
                  <c:v>FY20 Q3</c:v>
                </c:pt>
                <c:pt idx="4">
                  <c:v>FY20 Q4</c:v>
                </c:pt>
              </c:strCache>
            </c:strRef>
          </c:cat>
          <c:val>
            <c:numRef>
              <c:f>'1.3 - Atmosphere to Electrons'!$P$50:$P$54</c:f>
              <c:numCache>
                <c:formatCode>_("$"* #,##0_);_("$"* \(#,##0\);_("$"* "-"_);_(@_)</c:formatCode>
                <c:ptCount val="5"/>
                <c:pt idx="0">
                  <c:v>0</c:v>
                </c:pt>
                <c:pt idx="1">
                  <c:v>1984</c:v>
                </c:pt>
                <c:pt idx="2">
                  <c:v>#N/A</c:v>
                </c:pt>
                <c:pt idx="3">
                  <c:v>#N/A</c:v>
                </c:pt>
                <c:pt idx="4">
                  <c:v>#N/A</c:v>
                </c:pt>
              </c:numCache>
            </c:numRef>
          </c:val>
          <c:smooth val="0"/>
          <c:extLst>
            <c:ext xmlns:c16="http://schemas.microsoft.com/office/drawing/2014/chart" uri="{C3380CC4-5D6E-409C-BE32-E72D297353CC}">
              <c16:uniqueId val="{00000004-6049-4DDE-BF30-8D048E79DB1A}"/>
            </c:ext>
          </c:extLst>
        </c:ser>
        <c:ser>
          <c:idx val="2"/>
          <c:order val="4"/>
          <c:tx>
            <c:strRef>
              <c:f>'1.3 - Atmosphere to Electrons'!$Q$1</c:f>
              <c:strCache>
                <c:ptCount val="1"/>
                <c:pt idx="0">
                  <c:v>Actuals + Commitments (Cum)</c:v>
                </c:pt>
              </c:strCache>
            </c:strRef>
          </c:tx>
          <c:spPr>
            <a:ln>
              <a:solidFill>
                <a:srgbClr val="8064A2">
                  <a:lumMod val="75000"/>
                </a:srgbClr>
              </a:solidFill>
            </a:ln>
          </c:spPr>
          <c:marker>
            <c:spPr>
              <a:solidFill>
                <a:srgbClr val="8064A2">
                  <a:lumMod val="75000"/>
                </a:srgbClr>
              </a:solidFill>
              <a:ln>
                <a:solidFill>
                  <a:srgbClr val="8064A2">
                    <a:lumMod val="75000"/>
                  </a:srgbClr>
                </a:solidFill>
              </a:ln>
            </c:spPr>
          </c:marker>
          <c:cat>
            <c:strRef>
              <c:f>'1.3 - Atmosphere to Electrons'!$B$2:$B$6</c:f>
              <c:strCache>
                <c:ptCount val="5"/>
                <c:pt idx="0">
                  <c:v>0</c:v>
                </c:pt>
                <c:pt idx="1">
                  <c:v>FY20 Q1</c:v>
                </c:pt>
                <c:pt idx="2">
                  <c:v>FY20 Q2</c:v>
                </c:pt>
                <c:pt idx="3">
                  <c:v>FY20 Q3</c:v>
                </c:pt>
                <c:pt idx="4">
                  <c:v>FY20 Q4</c:v>
                </c:pt>
              </c:strCache>
            </c:strRef>
          </c:cat>
          <c:val>
            <c:numRef>
              <c:f>'1.3 - Atmosphere to Electrons'!$Q$50:$Q$54</c:f>
              <c:numCache>
                <c:formatCode>_("$"* #,##0_);_("$"* \(#,##0\);_("$"* "-"_);_(@_)</c:formatCode>
                <c:ptCount val="5"/>
                <c:pt idx="0">
                  <c:v>0</c:v>
                </c:pt>
                <c:pt idx="1">
                  <c:v>41278</c:v>
                </c:pt>
                <c:pt idx="2">
                  <c:v>#N/A</c:v>
                </c:pt>
                <c:pt idx="3">
                  <c:v>#N/A</c:v>
                </c:pt>
                <c:pt idx="4">
                  <c:v>#N/A</c:v>
                </c:pt>
              </c:numCache>
            </c:numRef>
          </c:val>
          <c:smooth val="0"/>
          <c:extLst>
            <c:ext xmlns:c16="http://schemas.microsoft.com/office/drawing/2014/chart" uri="{C3380CC4-5D6E-409C-BE32-E72D297353CC}">
              <c16:uniqueId val="{00000005-6049-4DDE-BF30-8D048E79DB1A}"/>
            </c:ext>
          </c:extLst>
        </c:ser>
        <c:dLbls>
          <c:showLegendKey val="0"/>
          <c:showVal val="0"/>
          <c:showCatName val="0"/>
          <c:showSerName val="0"/>
          <c:showPercent val="0"/>
          <c:showBubbleSize val="0"/>
        </c:dLbls>
        <c:marker val="1"/>
        <c:smooth val="0"/>
        <c:axId val="174062032"/>
        <c:axId val="534320808"/>
      </c:lineChart>
      <c:catAx>
        <c:axId val="174062032"/>
        <c:scaling>
          <c:orientation val="minMax"/>
        </c:scaling>
        <c:delete val="0"/>
        <c:axPos val="b"/>
        <c:numFmt formatCode="General" sourceLinked="0"/>
        <c:majorTickMark val="out"/>
        <c:minorTickMark val="none"/>
        <c:tickLblPos val="nextTo"/>
        <c:crossAx val="534320808"/>
        <c:crosses val="autoZero"/>
        <c:auto val="1"/>
        <c:lblAlgn val="ctr"/>
        <c:lblOffset val="100"/>
        <c:noMultiLvlLbl val="0"/>
      </c:catAx>
      <c:valAx>
        <c:axId val="534320808"/>
        <c:scaling>
          <c:orientation val="minMax"/>
        </c:scaling>
        <c:delete val="0"/>
        <c:axPos val="l"/>
        <c:majorGridlines/>
        <c:numFmt formatCode="_(&quot;$&quot;* #,##0_);_(&quot;$&quot;* \(#,##0\);_(&quot;$&quot;* &quot;-&quot;_);_(@_)" sourceLinked="1"/>
        <c:majorTickMark val="out"/>
        <c:minorTickMark val="none"/>
        <c:tickLblPos val="nextTo"/>
        <c:crossAx val="174062032"/>
        <c:crosses val="autoZero"/>
        <c:crossBetween val="midCat"/>
      </c:valAx>
      <c:spPr>
        <a:solidFill>
          <a:schemeClr val="bg1">
            <a:lumMod val="85000"/>
          </a:schemeClr>
        </a:solidFill>
        <a:ln>
          <a:solidFill>
            <a:schemeClr val="bg1">
              <a:lumMod val="85000"/>
            </a:schemeClr>
          </a:solidFill>
        </a:ln>
      </c:spPr>
    </c:plotArea>
    <c:legend>
      <c:legendPos val="b"/>
      <c:layout>
        <c:manualLayout>
          <c:xMode val="edge"/>
          <c:yMode val="edge"/>
          <c:x val="0.11833082632544388"/>
          <c:y val="0.83725864781504855"/>
          <c:w val="0.76332461326715639"/>
          <c:h val="0.12752575846713851"/>
        </c:manualLayout>
      </c:layout>
      <c:overlay val="0"/>
    </c:legend>
    <c:plotVisOnly val="1"/>
    <c:dispBlanksAs val="span"/>
    <c:showDLblsOverMax val="0"/>
  </c:chart>
  <c:externalData r:id="rId2">
    <c:autoUpdate val="0"/>
  </c:externalData>
  <c:userShapes r:id="rId3"/>
</c:chartSpace>
</file>

<file path=ppt/comments/comment1.xml><?xml version="1.0" encoding="utf-8"?>
<p:cmLst xmlns:a="http://schemas.openxmlformats.org/drawingml/2006/main" xmlns:r="http://schemas.openxmlformats.org/officeDocument/2006/relationships" xmlns:p="http://schemas.openxmlformats.org/presentationml/2006/main">
  <p:cm authorId="2" dt="2020-01-11T09:46:12.837" idx="3">
    <p:pos x="984" y="4889"/>
    <p:text>Where did this come from?  The Q2 allocations have not yet been assigned as far as I know.</p:text>
    <p:extLst>
      <p:ext uri="{C676402C-5697-4E1C-873F-D02D1690AC5C}">
        <p15:threadingInfo xmlns:p15="http://schemas.microsoft.com/office/powerpoint/2012/main" timeZoneBias="420"/>
      </p:ext>
    </p:extLst>
  </p:cm>
</p:cmLst>
</file>

<file path=ppt/drawings/drawing1.xml><?xml version="1.0" encoding="utf-8"?>
<c:userShapes xmlns:c="http://schemas.openxmlformats.org/drawingml/2006/chart">
  <cdr:relSizeAnchor xmlns:cdr="http://schemas.openxmlformats.org/drawingml/2006/chartDrawing">
    <cdr:from>
      <cdr:x>0</cdr:x>
      <cdr:y>0.0161</cdr:y>
    </cdr:from>
    <cdr:to>
      <cdr:x>1</cdr:x>
      <cdr:y>0.12721</cdr:y>
    </cdr:to>
    <cdr:sp macro="" textlink="">
      <cdr:nvSpPr>
        <cdr:cNvPr id="3" name="TextBox 1"/>
        <cdr:cNvSpPr txBox="1"/>
      </cdr:nvSpPr>
      <cdr:spPr>
        <a:xfrm xmlns:a="http://schemas.openxmlformats.org/drawingml/2006/main">
          <a:off x="0" y="66247"/>
          <a:ext cx="6858000" cy="457200"/>
        </a:xfrm>
        <a:prstGeom xmlns:a="http://schemas.openxmlformats.org/drawingml/2006/main" prst="rect">
          <a:avLst/>
        </a:prstGeom>
      </cdr:spPr>
      <cdr:txBody>
        <a:bodyPr xmlns:a="http://schemas.openxmlformats.org/drawingml/2006/main" vertOverflow="clip" wrap="square" lIns="45720" tIns="45720" rIns="45720" bIns="45720" rtlCol="0"/>
        <a:lstStyle xmlns:a="http://schemas.openxmlformats.org/drawingml/2006/main"/>
        <a:p xmlns:a="http://schemas.openxmlformats.org/drawingml/2006/main">
          <a:pPr algn="ctr"/>
          <a:fld id="{EB3098ED-CFF5-42FF-9716-094B8754166E}" type="TxLink">
            <a:rPr lang="en-US" sz="1600" b="1" i="0" u="none" strike="noStrike">
              <a:solidFill>
                <a:srgbClr val="000000"/>
              </a:solidFill>
              <a:latin typeface="Calibri"/>
              <a:cs typeface="Calibri"/>
            </a:rPr>
            <a:pPr algn="ctr"/>
            <a:t>1.3.1.402 - WFIP II Extended Analysis</a:t>
          </a:fld>
          <a:endParaRPr lang="en-US" sz="1600" b="1"/>
        </a:p>
      </cdr:txBody>
    </cdr:sp>
  </cdr:relSizeAnchor>
</c:userShapes>
</file>

<file path=ppt/drawings/drawing10.xml><?xml version="1.0" encoding="utf-8"?>
<c:userShapes xmlns:c="http://schemas.openxmlformats.org/drawingml/2006/chart">
  <cdr:relSizeAnchor xmlns:cdr="http://schemas.openxmlformats.org/drawingml/2006/chartDrawing">
    <cdr:from>
      <cdr:x>0</cdr:x>
      <cdr:y>0.02194</cdr:y>
    </cdr:from>
    <cdr:to>
      <cdr:x>1</cdr:x>
      <cdr:y>0.13305</cdr:y>
    </cdr:to>
    <cdr:sp macro="" textlink="">
      <cdr:nvSpPr>
        <cdr:cNvPr id="5" name="TextBox 1"/>
        <cdr:cNvSpPr txBox="1"/>
      </cdr:nvSpPr>
      <cdr:spPr>
        <a:xfrm xmlns:a="http://schemas.openxmlformats.org/drawingml/2006/main">
          <a:off x="91440" y="90279"/>
          <a:ext cx="6858000" cy="457200"/>
        </a:xfrm>
        <a:prstGeom xmlns:a="http://schemas.openxmlformats.org/drawingml/2006/main" prst="rect">
          <a:avLst/>
        </a:prstGeom>
      </cdr:spPr>
      <cdr:txBody>
        <a:bodyPr xmlns:a="http://schemas.openxmlformats.org/drawingml/2006/main" vertOverflow="clip" wrap="square" lIns="45720" rIns="45720" rtlCol="0"/>
        <a:lstStyle xmlns:a="http://schemas.openxmlformats.org/drawingml/2006/main"/>
        <a:p xmlns:a="http://schemas.openxmlformats.org/drawingml/2006/main">
          <a:pPr algn="ctr"/>
          <a:fld id="{E7B4A082-D71C-4272-8E60-2EEC1483B8AB}" type="TxLink">
            <a:rPr lang="en-US" sz="1600" b="1" i="0" u="none" strike="noStrike">
              <a:solidFill>
                <a:srgbClr val="000000"/>
              </a:solidFill>
              <a:latin typeface="Calibri"/>
              <a:cs typeface="Calibri"/>
            </a:rPr>
            <a:pPr algn="ctr"/>
            <a:t>1.3.6.401 - Systems Engineering &amp; Optimization</a:t>
          </a:fld>
          <a:endParaRPr lang="en-US" sz="1600" b="1"/>
        </a:p>
      </cdr:txBody>
    </cdr:sp>
  </cdr:relSizeAnchor>
</c:userShapes>
</file>

<file path=ppt/drawings/drawing11.xml><?xml version="1.0" encoding="utf-8"?>
<c:userShapes xmlns:c="http://schemas.openxmlformats.org/drawingml/2006/chart">
  <cdr:relSizeAnchor xmlns:cdr="http://schemas.openxmlformats.org/drawingml/2006/chartDrawing">
    <cdr:from>
      <cdr:x>0</cdr:x>
      <cdr:y>0.02194</cdr:y>
    </cdr:from>
    <cdr:to>
      <cdr:x>1</cdr:x>
      <cdr:y>0.13305</cdr:y>
    </cdr:to>
    <cdr:sp macro="" textlink="">
      <cdr:nvSpPr>
        <cdr:cNvPr id="5" name="TextBox 1"/>
        <cdr:cNvSpPr txBox="1"/>
      </cdr:nvSpPr>
      <cdr:spPr>
        <a:xfrm xmlns:a="http://schemas.openxmlformats.org/drawingml/2006/main">
          <a:off x="91440" y="90279"/>
          <a:ext cx="6858000" cy="457200"/>
        </a:xfrm>
        <a:prstGeom xmlns:a="http://schemas.openxmlformats.org/drawingml/2006/main" prst="rect">
          <a:avLst/>
        </a:prstGeom>
      </cdr:spPr>
      <cdr:txBody>
        <a:bodyPr xmlns:a="http://schemas.openxmlformats.org/drawingml/2006/main" vertOverflow="clip" wrap="square" lIns="45720" rIns="45720" rtlCol="0"/>
        <a:lstStyle xmlns:a="http://schemas.openxmlformats.org/drawingml/2006/main"/>
        <a:p xmlns:a="http://schemas.openxmlformats.org/drawingml/2006/main">
          <a:pPr algn="ctr"/>
          <a:fld id="{8CE41892-648D-43BE-B9F9-2FAF864DB1D3}" type="TxLink">
            <a:rPr lang="en-US" sz="1600" b="1" i="0" u="none" strike="noStrike">
              <a:solidFill>
                <a:srgbClr val="000000"/>
              </a:solidFill>
              <a:latin typeface="Calibri"/>
              <a:cs typeface="Calibri"/>
            </a:rPr>
            <a:pPr algn="ctr"/>
            <a:t>1.3.6.403 - Modeling and Validation for Offshore Wind</a:t>
          </a:fld>
          <a:endParaRPr lang="en-US" sz="1600" b="1"/>
        </a:p>
      </cdr:txBody>
    </cdr:sp>
  </cdr:relSizeAnchor>
</c:userShapes>
</file>

<file path=ppt/drawings/drawing2.xml><?xml version="1.0" encoding="utf-8"?>
<c:userShapes xmlns:c="http://schemas.openxmlformats.org/drawingml/2006/chart">
  <cdr:relSizeAnchor xmlns:cdr="http://schemas.openxmlformats.org/drawingml/2006/chartDrawing">
    <cdr:from>
      <cdr:x>0</cdr:x>
      <cdr:y>0.02194</cdr:y>
    </cdr:from>
    <cdr:to>
      <cdr:x>1</cdr:x>
      <cdr:y>0.13305</cdr:y>
    </cdr:to>
    <cdr:sp macro="" textlink="">
      <cdr:nvSpPr>
        <cdr:cNvPr id="5" name="TextBox 1"/>
        <cdr:cNvSpPr txBox="1"/>
      </cdr:nvSpPr>
      <cdr:spPr>
        <a:xfrm xmlns:a="http://schemas.openxmlformats.org/drawingml/2006/main">
          <a:off x="91440" y="90279"/>
          <a:ext cx="6858000" cy="457200"/>
        </a:xfrm>
        <a:prstGeom xmlns:a="http://schemas.openxmlformats.org/drawingml/2006/main" prst="rect">
          <a:avLst/>
        </a:prstGeom>
      </cdr:spPr>
      <cdr:txBody>
        <a:bodyPr xmlns:a="http://schemas.openxmlformats.org/drawingml/2006/main" vertOverflow="clip" wrap="square" lIns="45720" rIns="45720" rtlCol="0"/>
        <a:lstStyle xmlns:a="http://schemas.openxmlformats.org/drawingml/2006/main"/>
        <a:p xmlns:a="http://schemas.openxmlformats.org/drawingml/2006/main">
          <a:pPr algn="ctr"/>
          <a:fld id="{DF5BF821-6A5E-44BC-A60A-CE2212420A08}" type="TxLink">
            <a:rPr lang="en-US" sz="1600" b="1" i="0" u="none" strike="noStrike">
              <a:solidFill>
                <a:srgbClr val="000000"/>
              </a:solidFill>
              <a:latin typeface="Calibri"/>
              <a:cs typeface="Calibri"/>
            </a:rPr>
            <a:pPr algn="ctr"/>
            <a:t>1.3.2.401 - MMC - Model Development &amp; Validation</a:t>
          </a:fld>
          <a:endParaRPr lang="en-US" sz="1600" b="1"/>
        </a:p>
      </cdr:txBody>
    </cdr:sp>
  </cdr:relSizeAnchor>
</c:userShapes>
</file>

<file path=ppt/drawings/drawing3.xml><?xml version="1.0" encoding="utf-8"?>
<c:userShapes xmlns:c="http://schemas.openxmlformats.org/drawingml/2006/chart">
  <cdr:relSizeAnchor xmlns:cdr="http://schemas.openxmlformats.org/drawingml/2006/chartDrawing">
    <cdr:from>
      <cdr:x>0</cdr:x>
      <cdr:y>0.0161</cdr:y>
    </cdr:from>
    <cdr:to>
      <cdr:x>1</cdr:x>
      <cdr:y>0.12721</cdr:y>
    </cdr:to>
    <cdr:sp macro="" textlink="">
      <cdr:nvSpPr>
        <cdr:cNvPr id="3" name="TextBox 1"/>
        <cdr:cNvSpPr txBox="1"/>
      </cdr:nvSpPr>
      <cdr:spPr>
        <a:xfrm xmlns:a="http://schemas.openxmlformats.org/drawingml/2006/main">
          <a:off x="0" y="66247"/>
          <a:ext cx="6858000" cy="457200"/>
        </a:xfrm>
        <a:prstGeom xmlns:a="http://schemas.openxmlformats.org/drawingml/2006/main" prst="rect">
          <a:avLst/>
        </a:prstGeom>
      </cdr:spPr>
      <cdr:txBody>
        <a:bodyPr xmlns:a="http://schemas.openxmlformats.org/drawingml/2006/main" vertOverflow="clip" wrap="square" lIns="45720" tIns="45720" rIns="45720" bIns="45720" rtlCol="0"/>
        <a:lstStyle xmlns:a="http://schemas.openxmlformats.org/drawingml/2006/main"/>
        <a:p xmlns:a="http://schemas.openxmlformats.org/drawingml/2006/main">
          <a:pPr algn="ctr"/>
          <a:fld id="{E84A3AEB-6C27-40EE-AF02-0A91B072981B}" type="TxLink">
            <a:rPr lang="en-US" sz="1600" b="1" i="0" u="none" strike="noStrike">
              <a:solidFill>
                <a:srgbClr val="000000"/>
              </a:solidFill>
              <a:latin typeface="Calibri"/>
              <a:cs typeface="Calibri"/>
            </a:rPr>
            <a:pPr algn="ctr"/>
            <a:t>1.3.3.401 - High-Fidelity Modeling</a:t>
          </a:fld>
          <a:endParaRPr lang="en-US" sz="1600" b="1"/>
        </a:p>
      </cdr:txBody>
    </cdr:sp>
  </cdr:relSizeAnchor>
</c:userShapes>
</file>

<file path=ppt/drawings/drawing4.xml><?xml version="1.0" encoding="utf-8"?>
<c:userShapes xmlns:c="http://schemas.openxmlformats.org/drawingml/2006/chart">
  <cdr:relSizeAnchor xmlns:cdr="http://schemas.openxmlformats.org/drawingml/2006/chartDrawing">
    <cdr:from>
      <cdr:x>0</cdr:x>
      <cdr:y>0.02194</cdr:y>
    </cdr:from>
    <cdr:to>
      <cdr:x>1</cdr:x>
      <cdr:y>0.13305</cdr:y>
    </cdr:to>
    <cdr:sp macro="" textlink="">
      <cdr:nvSpPr>
        <cdr:cNvPr id="5" name="TextBox 1"/>
        <cdr:cNvSpPr txBox="1"/>
      </cdr:nvSpPr>
      <cdr:spPr>
        <a:xfrm xmlns:a="http://schemas.openxmlformats.org/drawingml/2006/main">
          <a:off x="91440" y="90279"/>
          <a:ext cx="6858000" cy="457200"/>
        </a:xfrm>
        <a:prstGeom xmlns:a="http://schemas.openxmlformats.org/drawingml/2006/main" prst="rect">
          <a:avLst/>
        </a:prstGeom>
      </cdr:spPr>
      <cdr:txBody>
        <a:bodyPr xmlns:a="http://schemas.openxmlformats.org/drawingml/2006/main" vertOverflow="clip" wrap="square" lIns="45720" rIns="45720" rtlCol="0"/>
        <a:lstStyle xmlns:a="http://schemas.openxmlformats.org/drawingml/2006/main"/>
        <a:p xmlns:a="http://schemas.openxmlformats.org/drawingml/2006/main">
          <a:pPr algn="ctr"/>
          <a:fld id="{AAD74E41-B41D-47F2-A015-EDF4BC6A36E9}" type="TxLink">
            <a:rPr lang="en-US" sz="1600" b="1" i="0" u="none" strike="noStrike">
              <a:solidFill>
                <a:srgbClr val="000000"/>
              </a:solidFill>
              <a:latin typeface="Calibri"/>
              <a:cs typeface="Calibri"/>
            </a:rPr>
            <a:pPr algn="ctr"/>
            <a:t>1.3.3.402 - Energy Research and Forecast Modeling</a:t>
          </a:fld>
          <a:endParaRPr lang="en-US" sz="1600" b="1"/>
        </a:p>
      </cdr:txBody>
    </cdr:sp>
  </cdr:relSizeAnchor>
</c:userShapes>
</file>

<file path=ppt/drawings/drawing5.xml><?xml version="1.0" encoding="utf-8"?>
<c:userShapes xmlns:c="http://schemas.openxmlformats.org/drawingml/2006/chart">
  <cdr:relSizeAnchor xmlns:cdr="http://schemas.openxmlformats.org/drawingml/2006/chartDrawing">
    <cdr:from>
      <cdr:x>0</cdr:x>
      <cdr:y>0.0161</cdr:y>
    </cdr:from>
    <cdr:to>
      <cdr:x>1</cdr:x>
      <cdr:y>0.12721</cdr:y>
    </cdr:to>
    <cdr:sp macro="" textlink="">
      <cdr:nvSpPr>
        <cdr:cNvPr id="3" name="TextBox 1"/>
        <cdr:cNvSpPr txBox="1"/>
      </cdr:nvSpPr>
      <cdr:spPr>
        <a:xfrm xmlns:a="http://schemas.openxmlformats.org/drawingml/2006/main">
          <a:off x="0" y="66247"/>
          <a:ext cx="6858000" cy="457200"/>
        </a:xfrm>
        <a:prstGeom xmlns:a="http://schemas.openxmlformats.org/drawingml/2006/main" prst="rect">
          <a:avLst/>
        </a:prstGeom>
      </cdr:spPr>
      <cdr:txBody>
        <a:bodyPr xmlns:a="http://schemas.openxmlformats.org/drawingml/2006/main" vertOverflow="clip" wrap="square" lIns="45720" tIns="45720" rIns="45720" bIns="45720" rtlCol="0"/>
        <a:lstStyle xmlns:a="http://schemas.openxmlformats.org/drawingml/2006/main"/>
        <a:p xmlns:a="http://schemas.openxmlformats.org/drawingml/2006/main">
          <a:pPr algn="ctr"/>
          <a:fld id="{F634B40C-7BEC-4237-A08A-953F2C546CE6}" type="TxLink">
            <a:rPr lang="en-US" sz="1600" b="1" i="0" u="none" strike="noStrike">
              <a:solidFill>
                <a:srgbClr val="000000"/>
              </a:solidFill>
              <a:latin typeface="Calibri"/>
              <a:cs typeface="Calibri"/>
            </a:rPr>
            <a:pPr algn="ctr"/>
            <a:t>1.3.4.401 - Rotor Wake Measurements &amp; Predictions for Validation</a:t>
          </a:fld>
          <a:endParaRPr lang="en-US" sz="1600" b="1"/>
        </a:p>
      </cdr:txBody>
    </cdr:sp>
  </cdr:relSizeAnchor>
</c:userShapes>
</file>

<file path=ppt/drawings/drawing6.xml><?xml version="1.0" encoding="utf-8"?>
<c:userShapes xmlns:c="http://schemas.openxmlformats.org/drawingml/2006/chart">
  <cdr:relSizeAnchor xmlns:cdr="http://schemas.openxmlformats.org/drawingml/2006/chartDrawing">
    <cdr:from>
      <cdr:x>0</cdr:x>
      <cdr:y>0.02194</cdr:y>
    </cdr:from>
    <cdr:to>
      <cdr:x>1</cdr:x>
      <cdr:y>0.13305</cdr:y>
    </cdr:to>
    <cdr:sp macro="" textlink="">
      <cdr:nvSpPr>
        <cdr:cNvPr id="5" name="TextBox 1"/>
        <cdr:cNvSpPr txBox="1"/>
      </cdr:nvSpPr>
      <cdr:spPr>
        <a:xfrm xmlns:a="http://schemas.openxmlformats.org/drawingml/2006/main">
          <a:off x="91440" y="90279"/>
          <a:ext cx="6858000" cy="457200"/>
        </a:xfrm>
        <a:prstGeom xmlns:a="http://schemas.openxmlformats.org/drawingml/2006/main" prst="rect">
          <a:avLst/>
        </a:prstGeom>
      </cdr:spPr>
      <cdr:txBody>
        <a:bodyPr xmlns:a="http://schemas.openxmlformats.org/drawingml/2006/main" vertOverflow="clip" wrap="square" lIns="45720" rIns="45720" rtlCol="0"/>
        <a:lstStyle xmlns:a="http://schemas.openxmlformats.org/drawingml/2006/main"/>
        <a:p xmlns:a="http://schemas.openxmlformats.org/drawingml/2006/main">
          <a:pPr algn="ctr"/>
          <a:fld id="{96207538-5816-45A3-9D35-9C9F0780A84F}" type="TxLink">
            <a:rPr lang="en-US" sz="1600" b="1" i="0" u="none" strike="noStrike">
              <a:solidFill>
                <a:srgbClr val="000000"/>
              </a:solidFill>
              <a:latin typeface="Calibri"/>
              <a:cs typeface="Calibri"/>
            </a:rPr>
            <a:pPr algn="ctr"/>
            <a:t>1.3.4.403 - Aeroacoustic Assessment of Wind Plant Control</a:t>
          </a:fld>
          <a:endParaRPr lang="en-US" sz="1600" b="1"/>
        </a:p>
      </cdr:txBody>
    </cdr:sp>
  </cdr:relSizeAnchor>
</c:userShapes>
</file>

<file path=ppt/drawings/drawing7.xml><?xml version="1.0" encoding="utf-8"?>
<c:userShapes xmlns:c="http://schemas.openxmlformats.org/drawingml/2006/chart">
  <cdr:relSizeAnchor xmlns:cdr="http://schemas.openxmlformats.org/drawingml/2006/chartDrawing">
    <cdr:from>
      <cdr:x>0</cdr:x>
      <cdr:y>0.0161</cdr:y>
    </cdr:from>
    <cdr:to>
      <cdr:x>1</cdr:x>
      <cdr:y>0.12721</cdr:y>
    </cdr:to>
    <cdr:sp macro="" textlink="">
      <cdr:nvSpPr>
        <cdr:cNvPr id="3" name="TextBox 1"/>
        <cdr:cNvSpPr txBox="1"/>
      </cdr:nvSpPr>
      <cdr:spPr>
        <a:xfrm xmlns:a="http://schemas.openxmlformats.org/drawingml/2006/main">
          <a:off x="0" y="66247"/>
          <a:ext cx="6858000" cy="457200"/>
        </a:xfrm>
        <a:prstGeom xmlns:a="http://schemas.openxmlformats.org/drawingml/2006/main" prst="rect">
          <a:avLst/>
        </a:prstGeom>
      </cdr:spPr>
      <cdr:txBody>
        <a:bodyPr xmlns:a="http://schemas.openxmlformats.org/drawingml/2006/main" vertOverflow="clip" wrap="square" lIns="45720" tIns="45720" rIns="45720" bIns="45720" rtlCol="0"/>
        <a:lstStyle xmlns:a="http://schemas.openxmlformats.org/drawingml/2006/main"/>
        <a:p xmlns:a="http://schemas.openxmlformats.org/drawingml/2006/main">
          <a:pPr algn="ctr"/>
          <a:fld id="{85742E07-E75E-4EA8-9E31-E1D8B44DFD8E}" type="TxLink">
            <a:rPr lang="en-US" sz="1600" b="1" i="0" u="none" strike="noStrike">
              <a:solidFill>
                <a:srgbClr val="000000"/>
              </a:solidFill>
              <a:latin typeface="Calibri"/>
              <a:cs typeface="Calibri"/>
            </a:rPr>
            <a:pPr algn="ctr"/>
            <a:t>1.3.4.404 - American Wake Experiment (AWAKEN)</a:t>
          </a:fld>
          <a:endParaRPr lang="en-US" sz="1600" b="1"/>
        </a:p>
      </cdr:txBody>
    </cdr:sp>
  </cdr:relSizeAnchor>
</c:userShapes>
</file>

<file path=ppt/drawings/drawing8.xml><?xml version="1.0" encoding="utf-8"?>
<c:userShapes xmlns:c="http://schemas.openxmlformats.org/drawingml/2006/chart">
  <cdr:relSizeAnchor xmlns:cdr="http://schemas.openxmlformats.org/drawingml/2006/chartDrawing">
    <cdr:from>
      <cdr:x>0</cdr:x>
      <cdr:y>0.02194</cdr:y>
    </cdr:from>
    <cdr:to>
      <cdr:x>1</cdr:x>
      <cdr:y>0.13305</cdr:y>
    </cdr:to>
    <cdr:sp macro="" textlink="">
      <cdr:nvSpPr>
        <cdr:cNvPr id="5" name="TextBox 1"/>
        <cdr:cNvSpPr txBox="1"/>
      </cdr:nvSpPr>
      <cdr:spPr>
        <a:xfrm xmlns:a="http://schemas.openxmlformats.org/drawingml/2006/main">
          <a:off x="91440" y="90279"/>
          <a:ext cx="6858000" cy="457200"/>
        </a:xfrm>
        <a:prstGeom xmlns:a="http://schemas.openxmlformats.org/drawingml/2006/main" prst="rect">
          <a:avLst/>
        </a:prstGeom>
      </cdr:spPr>
      <cdr:txBody>
        <a:bodyPr xmlns:a="http://schemas.openxmlformats.org/drawingml/2006/main" vertOverflow="clip" wrap="square" lIns="45720" rIns="45720" rtlCol="0"/>
        <a:lstStyle xmlns:a="http://schemas.openxmlformats.org/drawingml/2006/main"/>
        <a:p xmlns:a="http://schemas.openxmlformats.org/drawingml/2006/main">
          <a:pPr algn="ctr"/>
          <a:fld id="{53561A45-48FF-47A6-A359-75F0FF76526F}" type="TxLink">
            <a:rPr lang="en-US" sz="1600" b="1" i="0" u="none" strike="noStrike">
              <a:solidFill>
                <a:srgbClr val="000000"/>
              </a:solidFill>
              <a:latin typeface="Calibri"/>
              <a:cs typeface="Calibri"/>
            </a:rPr>
            <a:pPr algn="ctr"/>
            <a:t>1.3.5.401 - Advanced Flow Control Science for Wind Plants</a:t>
          </a:fld>
          <a:endParaRPr lang="en-US" sz="1600" b="1"/>
        </a:p>
      </cdr:txBody>
    </cdr:sp>
  </cdr:relSizeAnchor>
</c:userShapes>
</file>

<file path=ppt/drawings/drawing9.xml><?xml version="1.0" encoding="utf-8"?>
<c:userShapes xmlns:c="http://schemas.openxmlformats.org/drawingml/2006/chart">
  <cdr:relSizeAnchor xmlns:cdr="http://schemas.openxmlformats.org/drawingml/2006/chartDrawing">
    <cdr:from>
      <cdr:x>0</cdr:x>
      <cdr:y>0.0161</cdr:y>
    </cdr:from>
    <cdr:to>
      <cdr:x>1</cdr:x>
      <cdr:y>0.12721</cdr:y>
    </cdr:to>
    <cdr:sp macro="" textlink="">
      <cdr:nvSpPr>
        <cdr:cNvPr id="3" name="TextBox 1"/>
        <cdr:cNvSpPr txBox="1"/>
      </cdr:nvSpPr>
      <cdr:spPr>
        <a:xfrm xmlns:a="http://schemas.openxmlformats.org/drawingml/2006/main">
          <a:off x="0" y="66247"/>
          <a:ext cx="6858000" cy="457200"/>
        </a:xfrm>
        <a:prstGeom xmlns:a="http://schemas.openxmlformats.org/drawingml/2006/main" prst="rect">
          <a:avLst/>
        </a:prstGeom>
      </cdr:spPr>
      <cdr:txBody>
        <a:bodyPr xmlns:a="http://schemas.openxmlformats.org/drawingml/2006/main" vertOverflow="clip" wrap="square" lIns="45720" tIns="45720" rIns="45720" bIns="45720" rtlCol="0"/>
        <a:lstStyle xmlns:a="http://schemas.openxmlformats.org/drawingml/2006/main"/>
        <a:p xmlns:a="http://schemas.openxmlformats.org/drawingml/2006/main">
          <a:pPr algn="ctr"/>
          <a:fld id="{34DC17F6-6EE2-4704-8E4A-5243E11801E3}" type="TxLink">
            <a:rPr lang="en-US" sz="1600" b="1" i="0" u="none" strike="noStrike">
              <a:solidFill>
                <a:srgbClr val="000000"/>
              </a:solidFill>
              <a:latin typeface="Calibri"/>
              <a:cs typeface="Calibri"/>
            </a:rPr>
            <a:pPr algn="ctr"/>
            <a:t>1.3.5.402 - Enabling Autonomous Wind Plants through Consensus Control</a:t>
          </a:fld>
          <a:endParaRPr lang="en-US" sz="1600" b="1"/>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2" y="1"/>
            <a:ext cx="3037523" cy="464662"/>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defTabSz="466071">
              <a:defRPr sz="1200">
                <a:latin typeface="Calibri" pitchFamily="34" charset="0"/>
              </a:defRPr>
            </a:lvl1pPr>
          </a:lstStyle>
          <a:p>
            <a:pPr>
              <a:defRPr/>
            </a:pPr>
            <a:endParaRPr lang="en-US"/>
          </a:p>
        </p:txBody>
      </p:sp>
      <p:sp>
        <p:nvSpPr>
          <p:cNvPr id="3" name="Date Placeholder 2"/>
          <p:cNvSpPr>
            <a:spLocks noGrp="1"/>
          </p:cNvSpPr>
          <p:nvPr>
            <p:ph type="dt" sz="quarter" idx="1"/>
          </p:nvPr>
        </p:nvSpPr>
        <p:spPr bwMode="auto">
          <a:xfrm>
            <a:off x="3971293" y="1"/>
            <a:ext cx="3037523" cy="464662"/>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algn="r" defTabSz="466071">
              <a:defRPr sz="1200">
                <a:latin typeface="Calibri" pitchFamily="34" charset="0"/>
                <a:ea typeface="ＭＳ Ｐゴシック" pitchFamily="-108" charset="-128"/>
                <a:cs typeface="+mn-cs"/>
              </a:defRPr>
            </a:lvl1pPr>
          </a:lstStyle>
          <a:p>
            <a:pPr>
              <a:defRPr/>
            </a:pPr>
            <a:fld id="{428BA028-D6B2-44AE-ADD9-580B7344AC32}" type="datetime1">
              <a:rPr lang="en-US"/>
              <a:pPr>
                <a:defRPr/>
              </a:pPr>
              <a:t>1/15/2020</a:t>
            </a:fld>
            <a:endParaRPr lang="en-US"/>
          </a:p>
        </p:txBody>
      </p:sp>
      <p:sp>
        <p:nvSpPr>
          <p:cNvPr id="4" name="Footer Placeholder 3"/>
          <p:cNvSpPr>
            <a:spLocks noGrp="1"/>
          </p:cNvSpPr>
          <p:nvPr>
            <p:ph type="ftr" sz="quarter" idx="2"/>
          </p:nvPr>
        </p:nvSpPr>
        <p:spPr bwMode="auto">
          <a:xfrm>
            <a:off x="2" y="8830154"/>
            <a:ext cx="3037523" cy="464662"/>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defTabSz="466071">
              <a:defRPr sz="1200">
                <a:latin typeface="Calibri" pitchFamily="34" charset="0"/>
              </a:defRPr>
            </a:lvl1pPr>
          </a:lstStyle>
          <a:p>
            <a:pPr>
              <a:defRPr/>
            </a:pPr>
            <a:endParaRPr lang="en-US"/>
          </a:p>
        </p:txBody>
      </p:sp>
      <p:sp>
        <p:nvSpPr>
          <p:cNvPr id="5" name="Slide Number Placeholder 4"/>
          <p:cNvSpPr>
            <a:spLocks noGrp="1"/>
          </p:cNvSpPr>
          <p:nvPr>
            <p:ph type="sldNum" sz="quarter" idx="3"/>
          </p:nvPr>
        </p:nvSpPr>
        <p:spPr bwMode="auto">
          <a:xfrm>
            <a:off x="3971293" y="8830154"/>
            <a:ext cx="3037523" cy="464662"/>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algn="r" defTabSz="466071">
              <a:defRPr sz="1200">
                <a:latin typeface="Calibri" pitchFamily="34" charset="0"/>
                <a:ea typeface="ＭＳ Ｐゴシック" pitchFamily="-108" charset="-128"/>
                <a:cs typeface="+mn-cs"/>
              </a:defRPr>
            </a:lvl1pPr>
          </a:lstStyle>
          <a:p>
            <a:pPr>
              <a:defRPr/>
            </a:pPr>
            <a:fld id="{1578E697-5E23-46F8-A477-DD547FC56C79}" type="slidenum">
              <a:rPr lang="en-US"/>
              <a:pPr>
                <a:defRPr/>
              </a:pPr>
              <a:t>‹#›</a:t>
            </a:fld>
            <a:endParaRPr lang="en-US"/>
          </a:p>
        </p:txBody>
      </p:sp>
    </p:spTree>
    <p:extLst>
      <p:ext uri="{BB962C8B-B14F-4D97-AF65-F5344CB8AC3E}">
        <p14:creationId xmlns:p14="http://schemas.microsoft.com/office/powerpoint/2010/main" val="994269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2" y="1"/>
            <a:ext cx="3037523" cy="464662"/>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defTabSz="466071">
              <a:defRPr sz="1200">
                <a:latin typeface="Calibri" pitchFamily="34" charset="0"/>
              </a:defRPr>
            </a:lvl1pPr>
          </a:lstStyle>
          <a:p>
            <a:pPr>
              <a:defRPr/>
            </a:pPr>
            <a:endParaRPr lang="en-US"/>
          </a:p>
        </p:txBody>
      </p:sp>
      <p:sp>
        <p:nvSpPr>
          <p:cNvPr id="3" name="Date Placeholder 2"/>
          <p:cNvSpPr>
            <a:spLocks noGrp="1"/>
          </p:cNvSpPr>
          <p:nvPr>
            <p:ph type="dt" idx="1"/>
          </p:nvPr>
        </p:nvSpPr>
        <p:spPr bwMode="auto">
          <a:xfrm>
            <a:off x="3971293" y="1"/>
            <a:ext cx="3037523" cy="464662"/>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algn="r" defTabSz="466071">
              <a:defRPr sz="1200">
                <a:latin typeface="Calibri" pitchFamily="34" charset="0"/>
                <a:ea typeface="ＭＳ Ｐゴシック" pitchFamily="-108" charset="-128"/>
                <a:cs typeface="+mn-cs"/>
              </a:defRPr>
            </a:lvl1pPr>
          </a:lstStyle>
          <a:p>
            <a:pPr>
              <a:defRPr/>
            </a:pPr>
            <a:fld id="{C7D2BEDD-EFDA-4D32-8DDB-E52596FD4F85}" type="datetime1">
              <a:rPr lang="en-US"/>
              <a:pPr>
                <a:defRPr/>
              </a:pPr>
              <a:t>1/15/2020</a:t>
            </a:fld>
            <a:endParaRPr lang="en-US"/>
          </a:p>
        </p:txBody>
      </p:sp>
      <p:sp>
        <p:nvSpPr>
          <p:cNvPr id="15364" name="Slide Image Placeholder 3"/>
          <p:cNvSpPr>
            <a:spLocks noGrp="1" noRot="1" noChangeAspect="1"/>
          </p:cNvSpPr>
          <p:nvPr>
            <p:ph type="sldImg" idx="2"/>
          </p:nvPr>
        </p:nvSpPr>
        <p:spPr bwMode="auto">
          <a:xfrm>
            <a:off x="1184275" y="698500"/>
            <a:ext cx="4643438" cy="3484563"/>
          </a:xfrm>
          <a:prstGeom prst="rect">
            <a:avLst/>
          </a:prstGeom>
          <a:noFill/>
          <a:ln w="12700">
            <a:solidFill>
              <a:srgbClr val="000000"/>
            </a:solidFill>
            <a:miter lim="800000"/>
            <a:headEnd/>
            <a:tailEnd/>
          </a:ln>
        </p:spPr>
      </p:sp>
      <p:sp>
        <p:nvSpPr>
          <p:cNvPr id="5" name="Notes Placeholder 4"/>
          <p:cNvSpPr>
            <a:spLocks noGrp="1"/>
          </p:cNvSpPr>
          <p:nvPr>
            <p:ph type="body" sz="quarter" idx="3"/>
          </p:nvPr>
        </p:nvSpPr>
        <p:spPr bwMode="auto">
          <a:xfrm>
            <a:off x="700724" y="4415080"/>
            <a:ext cx="5608954" cy="4183539"/>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2" y="8830154"/>
            <a:ext cx="3037523" cy="464662"/>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defTabSz="466071">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bwMode="auto">
          <a:xfrm>
            <a:off x="3971293" y="8830154"/>
            <a:ext cx="3037523" cy="464662"/>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algn="r" defTabSz="466071">
              <a:defRPr sz="1200">
                <a:latin typeface="Calibri" pitchFamily="34" charset="0"/>
                <a:ea typeface="ＭＳ Ｐゴシック" pitchFamily="-108" charset="-128"/>
                <a:cs typeface="+mn-cs"/>
              </a:defRPr>
            </a:lvl1pPr>
          </a:lstStyle>
          <a:p>
            <a:pPr>
              <a:defRPr/>
            </a:pPr>
            <a:fld id="{28F97C2A-7A01-4E17-AB7F-EBC256165B02}" type="slidenum">
              <a:rPr lang="en-US"/>
              <a:pPr>
                <a:defRPr/>
              </a:pPr>
              <a:t>‹#›</a:t>
            </a:fld>
            <a:endParaRPr lang="en-US"/>
          </a:p>
        </p:txBody>
      </p:sp>
    </p:spTree>
    <p:extLst>
      <p:ext uri="{BB962C8B-B14F-4D97-AF65-F5344CB8AC3E}">
        <p14:creationId xmlns:p14="http://schemas.microsoft.com/office/powerpoint/2010/main" val="980217998"/>
      </p:ext>
    </p:extLst>
  </p:cSld>
  <p:clrMap bg1="lt1" tx1="dk1" bg2="lt2" tx2="dk2" accent1="accent1" accent2="accent2" accent3="accent3" accent4="accent4" accent5="accent5" accent6="accent6" hlink="hlink" folHlink="folHlink"/>
  <p:hf hdr="0" ftr="0"/>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should only be ONE WBS overview slide per WBS Deck, summarizing the WBS Status stoplights that appear on slide 1 of each 3-slide </a:t>
            </a:r>
            <a:r>
              <a:rPr lang="en-US" baseline="0" dirty="0" err="1"/>
              <a:t>subdeck</a:t>
            </a:r>
            <a:r>
              <a:rPr lang="en-US" baseline="0" dirty="0"/>
              <a:t>. </a:t>
            </a:r>
            <a:endParaRPr lang="en-US" dirty="0"/>
          </a:p>
        </p:txBody>
      </p:sp>
      <p:sp>
        <p:nvSpPr>
          <p:cNvPr id="4" name="Date Placeholder 3"/>
          <p:cNvSpPr>
            <a:spLocks noGrp="1"/>
          </p:cNvSpPr>
          <p:nvPr>
            <p:ph type="dt" idx="10"/>
          </p:nvPr>
        </p:nvSpPr>
        <p:spPr/>
        <p:txBody>
          <a:bodyPr/>
          <a:lstStyle/>
          <a:p>
            <a:pPr>
              <a:defRPr/>
            </a:pPr>
            <a:fld id="{C7D2BEDD-EFDA-4D32-8DDB-E52596FD4F85}" type="datetime1">
              <a:rPr lang="en-US" smtClean="0"/>
              <a:pPr>
                <a:defRPr/>
              </a:pPr>
              <a:t>1/15/2020</a:t>
            </a:fld>
            <a:endParaRPr lang="en-US"/>
          </a:p>
        </p:txBody>
      </p:sp>
      <p:sp>
        <p:nvSpPr>
          <p:cNvPr id="5" name="Slide Number Placeholder 4"/>
          <p:cNvSpPr>
            <a:spLocks noGrp="1"/>
          </p:cNvSpPr>
          <p:nvPr>
            <p:ph type="sldNum" sz="quarter" idx="11"/>
          </p:nvPr>
        </p:nvSpPr>
        <p:spPr/>
        <p:txBody>
          <a:bodyPr/>
          <a:lstStyle/>
          <a:p>
            <a:pPr>
              <a:defRPr/>
            </a:pPr>
            <a:fld id="{28F97C2A-7A01-4E17-AB7F-EBC256165B02}" type="slidenum">
              <a:rPr lang="en-US" smtClean="0"/>
              <a:pPr>
                <a:defRPr/>
              </a:pPr>
              <a:t>1</a:t>
            </a:fld>
            <a:endParaRPr lang="en-US"/>
          </a:p>
        </p:txBody>
      </p:sp>
    </p:spTree>
    <p:extLst>
      <p:ext uri="{BB962C8B-B14F-4D97-AF65-F5344CB8AC3E}">
        <p14:creationId xmlns:p14="http://schemas.microsoft.com/office/powerpoint/2010/main" val="455429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543910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52" indent="-228552"/>
            <a:r>
              <a:rPr lang="en-US" dirty="0"/>
              <a:t>Graphic generated by the Financial</a:t>
            </a:r>
            <a:r>
              <a:rPr lang="en-US" baseline="0" dirty="0"/>
              <a:t> </a:t>
            </a:r>
            <a:r>
              <a:rPr lang="en-US" baseline="0"/>
              <a:t>Tracking Spreadsheet</a:t>
            </a:r>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726501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897070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330527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567834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118927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979107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52" indent="-228552"/>
            <a:r>
              <a:rPr lang="en-US" dirty="0"/>
              <a:t>Graphic generated by the Financial</a:t>
            </a:r>
            <a:r>
              <a:rPr lang="en-US" baseline="0" dirty="0"/>
              <a:t> </a:t>
            </a:r>
            <a:r>
              <a:rPr lang="en-US" baseline="0"/>
              <a:t>Tracking Spreadsheet</a:t>
            </a:r>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3616436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946661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481034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C7D2BEDD-EFDA-4D32-8DDB-E52596FD4F85}" type="datetime1">
              <a:rPr lang="en-US" smtClean="0"/>
              <a:pPr>
                <a:defRPr/>
              </a:pPr>
              <a:t>1/15/2020</a:t>
            </a:fld>
            <a:endParaRPr lang="en-US"/>
          </a:p>
        </p:txBody>
      </p:sp>
      <p:sp>
        <p:nvSpPr>
          <p:cNvPr id="5" name="Slide Number Placeholder 4"/>
          <p:cNvSpPr>
            <a:spLocks noGrp="1"/>
          </p:cNvSpPr>
          <p:nvPr>
            <p:ph type="sldNum" sz="quarter" idx="11"/>
          </p:nvPr>
        </p:nvSpPr>
        <p:spPr/>
        <p:txBody>
          <a:bodyPr/>
          <a:lstStyle/>
          <a:p>
            <a:pPr>
              <a:defRPr/>
            </a:pPr>
            <a:fld id="{28F97C2A-7A01-4E17-AB7F-EBC256165B02}" type="slidenum">
              <a:rPr lang="en-US" smtClean="0"/>
              <a:pPr>
                <a:defRPr/>
              </a:pPr>
              <a:t>2</a:t>
            </a:fld>
            <a:endParaRPr lang="en-US"/>
          </a:p>
        </p:txBody>
      </p:sp>
    </p:spTree>
    <p:extLst>
      <p:ext uri="{BB962C8B-B14F-4D97-AF65-F5344CB8AC3E}">
        <p14:creationId xmlns:p14="http://schemas.microsoft.com/office/powerpoint/2010/main" val="1878380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548862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812054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441662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52" indent="-228552"/>
            <a:r>
              <a:rPr lang="en-US" dirty="0"/>
              <a:t>Graphic generated by the Financial</a:t>
            </a:r>
            <a:r>
              <a:rPr lang="en-US" baseline="0" dirty="0"/>
              <a:t> </a:t>
            </a:r>
            <a:r>
              <a:rPr lang="en-US" baseline="0"/>
              <a:t>Tracking Spreadsheet</a:t>
            </a:r>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2886254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3578099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35853668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8578073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4661024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6850098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52" indent="-228552"/>
            <a:r>
              <a:rPr lang="en-US" dirty="0"/>
              <a:t>Graphic generated by the Financial</a:t>
            </a:r>
            <a:r>
              <a:rPr lang="en-US" baseline="0" dirty="0"/>
              <a:t> </a:t>
            </a:r>
            <a:r>
              <a:rPr lang="en-US" baseline="0"/>
              <a:t>Tracking Spreadsheet</a:t>
            </a:r>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047053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a:defRPr/>
            </a:pPr>
            <a:fld id="{C7D2BEDD-EFDA-4D32-8DDB-E52596FD4F85}" type="datetime1">
              <a:rPr lang="en-US" smtClean="0"/>
              <a:pPr>
                <a:defRPr/>
              </a:pPr>
              <a:t>1/15/2020</a:t>
            </a:fld>
            <a:endParaRPr lang="en-US"/>
          </a:p>
        </p:txBody>
      </p:sp>
      <p:sp>
        <p:nvSpPr>
          <p:cNvPr id="5" name="Slide Number Placeholder 4"/>
          <p:cNvSpPr>
            <a:spLocks noGrp="1"/>
          </p:cNvSpPr>
          <p:nvPr>
            <p:ph type="sldNum" sz="quarter" idx="11"/>
          </p:nvPr>
        </p:nvSpPr>
        <p:spPr/>
        <p:txBody>
          <a:bodyPr/>
          <a:lstStyle/>
          <a:p>
            <a:pPr>
              <a:defRPr/>
            </a:pPr>
            <a:fld id="{28F97C2A-7A01-4E17-AB7F-EBC256165B02}" type="slidenum">
              <a:rPr lang="en-US" smtClean="0"/>
              <a:pPr>
                <a:defRPr/>
              </a:pPr>
              <a:t>3</a:t>
            </a:fld>
            <a:endParaRPr lang="en-US"/>
          </a:p>
        </p:txBody>
      </p:sp>
    </p:spTree>
    <p:extLst>
      <p:ext uri="{BB962C8B-B14F-4D97-AF65-F5344CB8AC3E}">
        <p14:creationId xmlns:p14="http://schemas.microsoft.com/office/powerpoint/2010/main" val="2663969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6073260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7298518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8828892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0526787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6697600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52" indent="-228552"/>
            <a:r>
              <a:rPr lang="en-US" dirty="0"/>
              <a:t>Graphic generated by the Financial</a:t>
            </a:r>
            <a:r>
              <a:rPr lang="en-US" baseline="0" dirty="0"/>
              <a:t> </a:t>
            </a:r>
            <a:r>
              <a:rPr lang="en-US" baseline="0"/>
              <a:t>Tracking Spreadsheet</a:t>
            </a:r>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82100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1545945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5341335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7771731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020234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4982293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4795937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52" indent="-228552"/>
            <a:r>
              <a:rPr lang="en-US" dirty="0"/>
              <a:t>Graphic generated by the Financial</a:t>
            </a:r>
            <a:r>
              <a:rPr lang="en-US" baseline="0" dirty="0"/>
              <a:t> </a:t>
            </a:r>
            <a:r>
              <a:rPr lang="en-US" baseline="0"/>
              <a:t>Tracking Spreadsheet</a:t>
            </a:r>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8570526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9052580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2265017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38060907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8360114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6368646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52" indent="-228552"/>
            <a:r>
              <a:rPr lang="en-US" dirty="0"/>
              <a:t>Graphic generated by the Financial</a:t>
            </a:r>
            <a:r>
              <a:rPr lang="en-US" baseline="0" dirty="0"/>
              <a:t> </a:t>
            </a:r>
            <a:r>
              <a:rPr lang="en-US" baseline="0"/>
              <a:t>Tracking Spreadsheet</a:t>
            </a:r>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8176593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9073042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3699571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52" indent="-228552"/>
            <a:r>
              <a:rPr lang="en-US" dirty="0"/>
              <a:t>Graphic generated by the Financial</a:t>
            </a:r>
            <a:r>
              <a:rPr lang="en-US" baseline="0" dirty="0"/>
              <a:t> </a:t>
            </a:r>
            <a:r>
              <a:rPr lang="en-US" baseline="0"/>
              <a:t>Tracking Spreadsheet</a:t>
            </a:r>
            <a:endParaRPr lang="en-US" dirty="0"/>
          </a:p>
        </p:txBody>
      </p:sp>
      <p:sp>
        <p:nvSpPr>
          <p:cNvPr id="4" name="Date Placeholder 3"/>
          <p:cNvSpPr>
            <a:spLocks noGrp="1"/>
          </p:cNvSpPr>
          <p:nvPr>
            <p:ph type="dt" idx="10"/>
          </p:nvPr>
        </p:nvSpPr>
        <p:spPr/>
        <p:txBody>
          <a:bodyPr/>
          <a:lstStyle/>
          <a:p>
            <a:pPr>
              <a:defRPr/>
            </a:pPr>
            <a:fld id="{C7D2BEDD-EFDA-4D32-8DDB-E52596FD4F85}" type="datetime1">
              <a:rPr lang="en-US" smtClean="0"/>
              <a:pPr>
                <a:defRPr/>
              </a:pPr>
              <a:t>1/15/2020</a:t>
            </a:fld>
            <a:endParaRPr lang="en-US"/>
          </a:p>
        </p:txBody>
      </p:sp>
      <p:sp>
        <p:nvSpPr>
          <p:cNvPr id="5" name="Slide Number Placeholder 4"/>
          <p:cNvSpPr>
            <a:spLocks noGrp="1"/>
          </p:cNvSpPr>
          <p:nvPr>
            <p:ph type="sldNum" sz="quarter" idx="11"/>
          </p:nvPr>
        </p:nvSpPr>
        <p:spPr/>
        <p:txBody>
          <a:bodyPr/>
          <a:lstStyle/>
          <a:p>
            <a:pPr>
              <a:defRPr/>
            </a:pPr>
            <a:fld id="{28F97C2A-7A01-4E17-AB7F-EBC256165B02}" type="slidenum">
              <a:rPr lang="en-US" smtClean="0"/>
              <a:pPr>
                <a:defRPr/>
              </a:pPr>
              <a:t>5</a:t>
            </a:fld>
            <a:endParaRPr lang="en-US"/>
          </a:p>
        </p:txBody>
      </p:sp>
    </p:spTree>
    <p:extLst>
      <p:ext uri="{BB962C8B-B14F-4D97-AF65-F5344CB8AC3E}">
        <p14:creationId xmlns:p14="http://schemas.microsoft.com/office/powerpoint/2010/main" val="12621807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37107169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3273123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52</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4216878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52" indent="-228552"/>
            <a:r>
              <a:rPr lang="en-US" dirty="0"/>
              <a:t>Graphic generated by the Financial</a:t>
            </a:r>
            <a:r>
              <a:rPr lang="en-US" baseline="0" dirty="0"/>
              <a:t> Tracking Spreadsheet</a:t>
            </a:r>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9008027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54</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6303279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55</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23307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1929404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8199071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9740999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52" indent="-228552"/>
            <a:r>
              <a:rPr lang="en-US" dirty="0"/>
              <a:t>Graphic generated by the Financial</a:t>
            </a:r>
            <a:r>
              <a:rPr lang="en-US" baseline="0" dirty="0"/>
              <a:t> </a:t>
            </a:r>
            <a:r>
              <a:rPr lang="en-US" baseline="0"/>
              <a:t>Tracking Spreadsheet</a:t>
            </a:r>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354559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a:defRPr/>
            </a:pPr>
            <a:fld id="{C7D2BEDD-EFDA-4D32-8DDB-E52596FD4F85}" type="datetime1">
              <a:rPr lang="en-US" smtClean="0"/>
              <a:pPr>
                <a:defRPr/>
              </a:pPr>
              <a:t>1/15/2020</a:t>
            </a:fld>
            <a:endParaRPr lang="en-US"/>
          </a:p>
        </p:txBody>
      </p:sp>
      <p:sp>
        <p:nvSpPr>
          <p:cNvPr id="5" name="Slide Number Placeholder 4"/>
          <p:cNvSpPr>
            <a:spLocks noGrp="1"/>
          </p:cNvSpPr>
          <p:nvPr>
            <p:ph type="sldNum" sz="quarter" idx="11"/>
          </p:nvPr>
        </p:nvSpPr>
        <p:spPr/>
        <p:txBody>
          <a:bodyPr/>
          <a:lstStyle/>
          <a:p>
            <a:pPr>
              <a:defRPr/>
            </a:pPr>
            <a:fld id="{28F97C2A-7A01-4E17-AB7F-EBC256165B02}" type="slidenum">
              <a:rPr lang="en-US" smtClean="0"/>
              <a:pPr>
                <a:defRPr/>
              </a:pPr>
              <a:t>6</a:t>
            </a:fld>
            <a:endParaRPr lang="en-US"/>
          </a:p>
        </p:txBody>
      </p:sp>
    </p:spTree>
    <p:extLst>
      <p:ext uri="{BB962C8B-B14F-4D97-AF65-F5344CB8AC3E}">
        <p14:creationId xmlns:p14="http://schemas.microsoft.com/office/powerpoint/2010/main" val="247925970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33003471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5545944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8327274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1345669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40358192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52" indent="-228552"/>
            <a:r>
              <a:rPr lang="en-US" dirty="0"/>
              <a:t>Graphic generated by the Financial</a:t>
            </a:r>
            <a:r>
              <a:rPr lang="en-US" baseline="0" dirty="0"/>
              <a:t> </a:t>
            </a:r>
            <a:r>
              <a:rPr lang="en-US" baseline="0"/>
              <a:t>Tracking Spreadsheet</a:t>
            </a:r>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5523429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1735925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360903475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004998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a:defRPr/>
            </a:pPr>
            <a:fld id="{C7D2BEDD-EFDA-4D32-8DDB-E52596FD4F85}" type="datetime1">
              <a:rPr lang="en-US" smtClean="0"/>
              <a:pPr>
                <a:defRPr/>
              </a:pPr>
              <a:t>1/15/2020</a:t>
            </a:fld>
            <a:endParaRPr lang="en-US"/>
          </a:p>
        </p:txBody>
      </p:sp>
      <p:sp>
        <p:nvSpPr>
          <p:cNvPr id="5" name="Slide Number Placeholder 4"/>
          <p:cNvSpPr>
            <a:spLocks noGrp="1"/>
          </p:cNvSpPr>
          <p:nvPr>
            <p:ph type="sldNum" sz="quarter" idx="11"/>
          </p:nvPr>
        </p:nvSpPr>
        <p:spPr/>
        <p:txBody>
          <a:bodyPr/>
          <a:lstStyle/>
          <a:p>
            <a:pPr>
              <a:defRPr/>
            </a:pPr>
            <a:fld id="{28F97C2A-7A01-4E17-AB7F-EBC256165B02}" type="slidenum">
              <a:rPr lang="en-US" smtClean="0"/>
              <a:pPr>
                <a:defRPr/>
              </a:pPr>
              <a:t>7</a:t>
            </a:fld>
            <a:endParaRPr lang="en-US"/>
          </a:p>
        </p:txBody>
      </p:sp>
    </p:spTree>
    <p:extLst>
      <p:ext uri="{BB962C8B-B14F-4D97-AF65-F5344CB8AC3E}">
        <p14:creationId xmlns:p14="http://schemas.microsoft.com/office/powerpoint/2010/main" val="1632992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568155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1/15/2020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7155894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13" descr="08616.jpg"/>
          <p:cNvPicPr>
            <a:picLocks noChangeAspect="1"/>
          </p:cNvPicPr>
          <p:nvPr userDrawn="1"/>
        </p:nvPicPr>
        <p:blipFill>
          <a:blip r:embed="rId2"/>
          <a:srcRect l="8728"/>
          <a:stretch>
            <a:fillRect/>
          </a:stretch>
        </p:blipFill>
        <p:spPr bwMode="auto">
          <a:xfrm>
            <a:off x="0" y="868363"/>
            <a:ext cx="8345488" cy="4251325"/>
          </a:xfrm>
          <a:prstGeom prst="rect">
            <a:avLst/>
          </a:prstGeom>
          <a:noFill/>
          <a:ln w="9525">
            <a:noFill/>
            <a:miter lim="800000"/>
            <a:headEnd/>
            <a:tailEnd/>
          </a:ln>
        </p:spPr>
      </p:pic>
      <p:pic>
        <p:nvPicPr>
          <p:cNvPr id="8" name="Picture 2"/>
          <p:cNvPicPr>
            <a:picLocks noChangeAspect="1" noChangeArrowheads="1"/>
          </p:cNvPicPr>
          <p:nvPr userDrawn="1"/>
        </p:nvPicPr>
        <p:blipFill>
          <a:blip r:embed="rId3"/>
          <a:srcRect/>
          <a:stretch>
            <a:fillRect/>
          </a:stretch>
        </p:blipFill>
        <p:spPr bwMode="auto">
          <a:xfrm>
            <a:off x="2612927" y="453951"/>
            <a:ext cx="4564062" cy="4906963"/>
          </a:xfrm>
          <a:prstGeom prst="rect">
            <a:avLst/>
          </a:prstGeom>
          <a:noFill/>
          <a:ln w="9525">
            <a:noFill/>
            <a:miter lim="800000"/>
            <a:headEnd/>
            <a:tailEnd/>
          </a:ln>
        </p:spPr>
      </p:pic>
      <p:sp>
        <p:nvSpPr>
          <p:cNvPr id="9" name="Rectangle 19"/>
          <p:cNvSpPr/>
          <p:nvPr/>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0" name="Rectangle 15"/>
          <p:cNvSpPr/>
          <p:nvPr/>
        </p:nvSpPr>
        <p:spPr>
          <a:xfrm>
            <a:off x="0" y="6610350"/>
            <a:ext cx="9144000" cy="2476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1" name="Text Placeholder 9"/>
          <p:cNvSpPr txBox="1">
            <a:spLocks/>
          </p:cNvSpPr>
          <p:nvPr/>
        </p:nvSpPr>
        <p:spPr>
          <a:xfrm>
            <a:off x="130175" y="6616700"/>
            <a:ext cx="7286625" cy="241300"/>
          </a:xfrm>
          <a:prstGeom prst="rect">
            <a:avLst/>
          </a:prstGeom>
        </p:spPr>
        <p:txBody>
          <a:bodyPr>
            <a:normAutofit/>
          </a:bodyPr>
          <a:lstStyle/>
          <a:p>
            <a:pPr marL="342900" indent="-342900">
              <a:lnSpc>
                <a:spcPct val="90000"/>
              </a:lnSpc>
              <a:spcBef>
                <a:spcPct val="20000"/>
              </a:spcBef>
              <a:buFont typeface="Arial" charset="0"/>
              <a:buNone/>
              <a:defRPr/>
            </a:pPr>
            <a:r>
              <a:rPr lang="en-US" sz="1000" dirty="0">
                <a:solidFill>
                  <a:schemeClr val="bg1"/>
                </a:solidFill>
                <a:latin typeface="Arial" charset="0"/>
                <a:ea typeface="ＭＳ Ｐゴシック" pitchFamily="-108" charset="-128"/>
                <a:cs typeface="Arial" charset="0"/>
              </a:rPr>
              <a:t>Energy Efficiency &amp; Renewable Energy</a:t>
            </a:r>
          </a:p>
        </p:txBody>
      </p:sp>
      <p:grpSp>
        <p:nvGrpSpPr>
          <p:cNvPr id="12" name="Group 20"/>
          <p:cNvGrpSpPr>
            <a:grpSpLocks/>
          </p:cNvGrpSpPr>
          <p:nvPr/>
        </p:nvGrpSpPr>
        <p:grpSpPr bwMode="auto">
          <a:xfrm flipH="1" flipV="1">
            <a:off x="0" y="920750"/>
            <a:ext cx="9144000" cy="55563"/>
            <a:chOff x="0" y="832104"/>
            <a:chExt cx="9144000" cy="54864"/>
          </a:xfrm>
        </p:grpSpPr>
        <p:sp>
          <p:nvSpPr>
            <p:cNvPr id="13" name="Rectangle 22"/>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4" name="Rectangle 23"/>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5" name="Rectangle 24"/>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sp>
        <p:nvSpPr>
          <p:cNvPr id="16" name="Text Placeholder 9"/>
          <p:cNvSpPr txBox="1">
            <a:spLocks/>
          </p:cNvSpPr>
          <p:nvPr/>
        </p:nvSpPr>
        <p:spPr>
          <a:xfrm>
            <a:off x="5476875" y="6616700"/>
            <a:ext cx="3667125" cy="241300"/>
          </a:xfrm>
          <a:prstGeom prst="rect">
            <a:avLst/>
          </a:prstGeom>
        </p:spPr>
        <p:txBody>
          <a:bodyPr>
            <a:normAutofit/>
          </a:bodyPr>
          <a:lstStyle/>
          <a:p>
            <a:pPr marL="342900" indent="-342900" algn="r">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eere.energy.gov</a:t>
            </a:r>
          </a:p>
        </p:txBody>
      </p:sp>
      <p:pic>
        <p:nvPicPr>
          <p:cNvPr id="17" name="Picture 18" descr="doe_logo_ppt.png"/>
          <p:cNvPicPr>
            <a:picLocks noChangeAspect="1"/>
          </p:cNvPicPr>
          <p:nvPr/>
        </p:nvPicPr>
        <p:blipFill>
          <a:blip r:embed="rId4"/>
          <a:srcRect/>
          <a:stretch>
            <a:fillRect/>
          </a:stretch>
        </p:blipFill>
        <p:spPr bwMode="auto">
          <a:xfrm>
            <a:off x="6121400" y="276225"/>
            <a:ext cx="2743200" cy="412750"/>
          </a:xfrm>
          <a:prstGeom prst="rect">
            <a:avLst/>
          </a:prstGeom>
          <a:noFill/>
          <a:ln w="9525">
            <a:noFill/>
            <a:miter lim="800000"/>
            <a:headEnd/>
            <a:tailEnd/>
          </a:ln>
        </p:spPr>
      </p:pic>
      <p:sp>
        <p:nvSpPr>
          <p:cNvPr id="21" name="Rectangle 19"/>
          <p:cNvSpPr/>
          <p:nvPr/>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2" name="Rectangle 15"/>
          <p:cNvSpPr/>
          <p:nvPr/>
        </p:nvSpPr>
        <p:spPr>
          <a:xfrm>
            <a:off x="0" y="6610350"/>
            <a:ext cx="9144000" cy="2476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3" name="Text Placeholder 9"/>
          <p:cNvSpPr txBox="1">
            <a:spLocks/>
          </p:cNvSpPr>
          <p:nvPr/>
        </p:nvSpPr>
        <p:spPr>
          <a:xfrm>
            <a:off x="130175" y="6616700"/>
            <a:ext cx="7286625" cy="241300"/>
          </a:xfrm>
          <a:prstGeom prst="rect">
            <a:avLst/>
          </a:prstGeom>
        </p:spPr>
        <p:txBody>
          <a:bodyPr>
            <a:normAutofit/>
          </a:bodyPr>
          <a:lstStyle/>
          <a:p>
            <a:pPr marL="342900" indent="-342900">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Program Name or Ancillary Text</a:t>
            </a:r>
          </a:p>
        </p:txBody>
      </p:sp>
      <p:grpSp>
        <p:nvGrpSpPr>
          <p:cNvPr id="25" name="Group 20"/>
          <p:cNvGrpSpPr>
            <a:grpSpLocks/>
          </p:cNvGrpSpPr>
          <p:nvPr/>
        </p:nvGrpSpPr>
        <p:grpSpPr bwMode="auto">
          <a:xfrm flipH="1" flipV="1">
            <a:off x="0" y="920750"/>
            <a:ext cx="9144000" cy="55563"/>
            <a:chOff x="0" y="832104"/>
            <a:chExt cx="9144000" cy="54864"/>
          </a:xfrm>
        </p:grpSpPr>
        <p:sp>
          <p:nvSpPr>
            <p:cNvPr id="26" name="Rectangle 22"/>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7" name="Rectangle 23"/>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8" name="Rectangle 24"/>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sp>
        <p:nvSpPr>
          <p:cNvPr id="29" name="Text Placeholder 9"/>
          <p:cNvSpPr txBox="1">
            <a:spLocks/>
          </p:cNvSpPr>
          <p:nvPr/>
        </p:nvSpPr>
        <p:spPr>
          <a:xfrm>
            <a:off x="5476875" y="6616700"/>
            <a:ext cx="3667125" cy="241300"/>
          </a:xfrm>
          <a:prstGeom prst="rect">
            <a:avLst/>
          </a:prstGeom>
        </p:spPr>
        <p:txBody>
          <a:bodyPr>
            <a:normAutofit/>
          </a:bodyPr>
          <a:lstStyle/>
          <a:p>
            <a:pPr marL="342900" indent="-342900" algn="r">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eere.energy.gov</a:t>
            </a:r>
          </a:p>
        </p:txBody>
      </p:sp>
      <p:pic>
        <p:nvPicPr>
          <p:cNvPr id="30" name="Picture 18" descr="doe_logo_ppt.png"/>
          <p:cNvPicPr>
            <a:picLocks noChangeAspect="1"/>
          </p:cNvPicPr>
          <p:nvPr/>
        </p:nvPicPr>
        <p:blipFill>
          <a:blip r:embed="rId4"/>
          <a:srcRect/>
          <a:stretch>
            <a:fillRect/>
          </a:stretch>
        </p:blipFill>
        <p:spPr bwMode="auto">
          <a:xfrm>
            <a:off x="6121400" y="276225"/>
            <a:ext cx="2743200" cy="412750"/>
          </a:xfrm>
          <a:prstGeom prst="rect">
            <a:avLst/>
          </a:prstGeom>
          <a:noFill/>
          <a:ln w="9525">
            <a:noFill/>
            <a:miter lim="800000"/>
            <a:headEnd/>
            <a:tailEnd/>
          </a:ln>
        </p:spPr>
      </p:pic>
      <p:sp>
        <p:nvSpPr>
          <p:cNvPr id="31" name="Rectangle 20"/>
          <p:cNvSpPr/>
          <p:nvPr/>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32" name="Rectangle 21"/>
          <p:cNvSpPr/>
          <p:nvPr/>
        </p:nvSpPr>
        <p:spPr>
          <a:xfrm>
            <a:off x="0" y="6456363"/>
            <a:ext cx="9144000" cy="40163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nvGrpSpPr>
          <p:cNvPr id="36" name="Group 21"/>
          <p:cNvGrpSpPr>
            <a:grpSpLocks/>
          </p:cNvGrpSpPr>
          <p:nvPr/>
        </p:nvGrpSpPr>
        <p:grpSpPr bwMode="auto">
          <a:xfrm flipH="1" flipV="1">
            <a:off x="0" y="920750"/>
            <a:ext cx="9144000" cy="55563"/>
            <a:chOff x="0" y="832104"/>
            <a:chExt cx="9144000" cy="54864"/>
          </a:xfrm>
        </p:grpSpPr>
        <p:sp>
          <p:nvSpPr>
            <p:cNvPr id="37" name="Rectangle 29"/>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38" name="Rectangle 30"/>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39" name="Rectangle 31"/>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pic>
        <p:nvPicPr>
          <p:cNvPr id="40" name="Picture 32" descr="doe_logo_ppt.png"/>
          <p:cNvPicPr>
            <a:picLocks noChangeAspect="1"/>
          </p:cNvPicPr>
          <p:nvPr/>
        </p:nvPicPr>
        <p:blipFill>
          <a:blip r:embed="rId4"/>
          <a:srcRect/>
          <a:stretch>
            <a:fillRect/>
          </a:stretch>
        </p:blipFill>
        <p:spPr bwMode="auto">
          <a:xfrm>
            <a:off x="6121400" y="276225"/>
            <a:ext cx="2743200" cy="412750"/>
          </a:xfrm>
          <a:prstGeom prst="rect">
            <a:avLst/>
          </a:prstGeom>
          <a:noFill/>
          <a:ln w="9525">
            <a:noFill/>
            <a:miter lim="800000"/>
            <a:headEnd/>
            <a:tailEnd/>
          </a:ln>
        </p:spPr>
      </p:pic>
      <p:sp>
        <p:nvSpPr>
          <p:cNvPr id="2" name="Title 1"/>
          <p:cNvSpPr>
            <a:spLocks noGrp="1"/>
          </p:cNvSpPr>
          <p:nvPr>
            <p:ph type="ctrTitle"/>
          </p:nvPr>
        </p:nvSpPr>
        <p:spPr>
          <a:xfrm>
            <a:off x="202680" y="147797"/>
            <a:ext cx="5626620" cy="603505"/>
          </a:xfrm>
          <a:prstGeom prst="rect">
            <a:avLst/>
          </a:prstGeom>
        </p:spPr>
        <p:txBody>
          <a:bodyPr lIns="0" rIns="0">
            <a:normAutofit/>
          </a:bodyPr>
          <a:lstStyle>
            <a:lvl1pPr algn="l">
              <a:defRPr sz="1600">
                <a:solidFill>
                  <a:srgbClr val="FFFFFF"/>
                </a:solidFill>
                <a:latin typeface="Arial Narrow"/>
                <a:cs typeface="Arial Narrow"/>
              </a:defRPr>
            </a:lvl1pPr>
          </a:lstStyle>
          <a:p>
            <a:r>
              <a:rPr lang="en-US"/>
              <a:t>Click to edit Master title style</a:t>
            </a:r>
            <a:endParaRPr lang="en-US" dirty="0"/>
          </a:p>
        </p:txBody>
      </p:sp>
      <p:sp>
        <p:nvSpPr>
          <p:cNvPr id="20" name="Text Box 13"/>
          <p:cNvSpPr txBox="1">
            <a:spLocks noChangeArrowheads="1"/>
          </p:cNvSpPr>
          <p:nvPr userDrawn="1"/>
        </p:nvSpPr>
        <p:spPr bwMode="auto">
          <a:xfrm>
            <a:off x="8740775" y="6299200"/>
            <a:ext cx="395288" cy="274638"/>
          </a:xfrm>
          <a:prstGeom prst="rect">
            <a:avLst/>
          </a:prstGeom>
          <a:noFill/>
          <a:ln w="9525">
            <a:noFill/>
            <a:miter lim="800000"/>
            <a:headEnd/>
            <a:tailEnd/>
          </a:ln>
          <a:effectLst/>
        </p:spPr>
        <p:txBody>
          <a:bodyPr>
            <a:spAutoFit/>
          </a:bodyPr>
          <a:lstStyle/>
          <a:p>
            <a:pPr defTabSz="914400">
              <a:spcBef>
                <a:spcPct val="50000"/>
              </a:spcBef>
              <a:defRPr/>
            </a:pPr>
            <a:fld id="{5C168197-6065-4CAE-865D-96FF82B4C655}" type="slidenum">
              <a:rPr lang="en-US" sz="1200">
                <a:latin typeface="Arial" charset="0"/>
                <a:ea typeface="ＭＳ Ｐゴシック" pitchFamily="-108" charset="-128"/>
                <a:cs typeface="+mn-cs"/>
              </a:rPr>
              <a:pPr defTabSz="914400">
                <a:spcBef>
                  <a:spcPct val="50000"/>
                </a:spcBef>
                <a:defRPr/>
              </a:pPr>
              <a:t>‹#›</a:t>
            </a:fld>
            <a:endParaRPr lang="en-US" sz="1200">
              <a:latin typeface="Arial" charset="0"/>
              <a:ea typeface="ＭＳ Ｐゴシック" pitchFamily="-108" charset="-128"/>
              <a:cs typeface="+mn-cs"/>
            </a:endParaRPr>
          </a:p>
        </p:txBody>
      </p:sp>
      <p:pic>
        <p:nvPicPr>
          <p:cNvPr id="42" name="Picture 11" descr="http://farm2.static.flickr.com/1079/762561606_010157b0ec.jpg"/>
          <p:cNvPicPr>
            <a:picLocks noChangeAspect="1" noChangeArrowheads="1"/>
          </p:cNvPicPr>
          <p:nvPr userDrawn="1"/>
        </p:nvPicPr>
        <p:blipFill>
          <a:blip r:embed="rId5"/>
          <a:srcRect/>
          <a:stretch>
            <a:fillRect/>
          </a:stretch>
        </p:blipFill>
        <p:spPr bwMode="auto">
          <a:xfrm>
            <a:off x="4278183" y="976315"/>
            <a:ext cx="3005137" cy="4129087"/>
          </a:xfrm>
          <a:prstGeom prst="rect">
            <a:avLst/>
          </a:prstGeom>
          <a:noFill/>
          <a:ln w="9525">
            <a:noFill/>
            <a:miter lim="800000"/>
            <a:headEnd/>
            <a:tailEnd/>
          </a:ln>
        </p:spPr>
      </p:pic>
      <p:pic>
        <p:nvPicPr>
          <p:cNvPr id="41" name="Picture 9" descr="Hoover Dam"/>
          <p:cNvPicPr>
            <a:picLocks noChangeAspect="1" noChangeArrowheads="1"/>
          </p:cNvPicPr>
          <p:nvPr userDrawn="1"/>
        </p:nvPicPr>
        <p:blipFill>
          <a:blip r:embed="rId6"/>
          <a:srcRect/>
          <a:stretch>
            <a:fillRect/>
          </a:stretch>
        </p:blipFill>
        <p:spPr bwMode="auto">
          <a:xfrm>
            <a:off x="5886450" y="975355"/>
            <a:ext cx="3257550" cy="4159250"/>
          </a:xfrm>
          <a:prstGeom prst="rect">
            <a:avLst/>
          </a:prstGeom>
          <a:noFill/>
          <a:ln w="9525">
            <a:noFill/>
            <a:miter lim="800000"/>
            <a:headEnd/>
            <a:tailEnd/>
          </a:ln>
        </p:spPr>
      </p:pic>
      <p:sp>
        <p:nvSpPr>
          <p:cNvPr id="33" name="Rectangle 25"/>
          <p:cNvSpPr/>
          <p:nvPr/>
        </p:nvSpPr>
        <p:spPr>
          <a:xfrm flipH="1">
            <a:off x="0" y="5092700"/>
            <a:ext cx="4572000" cy="136366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34" name="Rectangle 26"/>
          <p:cNvSpPr/>
          <p:nvPr/>
        </p:nvSpPr>
        <p:spPr>
          <a:xfrm flipH="1">
            <a:off x="4572000" y="5092700"/>
            <a:ext cx="1262063" cy="136366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35" name="Rectangle 27"/>
          <p:cNvSpPr/>
          <p:nvPr/>
        </p:nvSpPr>
        <p:spPr>
          <a:xfrm flipH="1">
            <a:off x="5834063" y="5092700"/>
            <a:ext cx="3309937" cy="13636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3" name="Subtitle 2"/>
          <p:cNvSpPr>
            <a:spLocks noGrp="1"/>
          </p:cNvSpPr>
          <p:nvPr>
            <p:ph type="subTitle" idx="1"/>
          </p:nvPr>
        </p:nvSpPr>
        <p:spPr>
          <a:xfrm>
            <a:off x="163046" y="5253120"/>
            <a:ext cx="4382300" cy="1175040"/>
          </a:xfrm>
          <a:prstGeom prst="rect">
            <a:avLst/>
          </a:prstGeom>
        </p:spPr>
        <p:txBody>
          <a:bodyPr>
            <a:normAutofit/>
          </a:bodyPr>
          <a:lstStyle>
            <a:lvl1pPr marL="0" indent="0" algn="l">
              <a:buNone/>
              <a:defRPr sz="2400" b="1" i="0">
                <a:solidFill>
                  <a:srgbClr val="FFFFFF"/>
                </a:solidFill>
                <a:latin typeface="Arial Narrow"/>
                <a:cs typeface="Arial Narrow"/>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8" name="Text Placeholder 17"/>
          <p:cNvSpPr>
            <a:spLocks noGrp="1"/>
          </p:cNvSpPr>
          <p:nvPr>
            <p:ph type="body" sz="quarter" idx="10"/>
          </p:nvPr>
        </p:nvSpPr>
        <p:spPr>
          <a:xfrm>
            <a:off x="6054500" y="5206075"/>
            <a:ext cx="3082300" cy="331125"/>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Tx/>
              <a:buNone/>
              <a:tabLst/>
              <a:defRPr kumimoji="0" lang="en-US" sz="1600" b="1" i="0" u="none" strike="noStrike" kern="1200" cap="none" spc="0" normalizeH="0" baseline="0" noProof="0">
                <a:ln>
                  <a:noFill/>
                </a:ln>
                <a:solidFill>
                  <a:schemeClr val="bg1"/>
                </a:solidFill>
                <a:effectLst/>
                <a:uLnTx/>
                <a:uFillTx/>
              </a:defRPr>
            </a:lvl1pPr>
          </a:lstStyle>
          <a:p>
            <a:pPr lvl="0"/>
            <a:r>
              <a:rPr lang="en-US" noProof="0"/>
              <a:t>Click to edit Master text styles</a:t>
            </a:r>
          </a:p>
        </p:txBody>
      </p:sp>
      <p:sp>
        <p:nvSpPr>
          <p:cNvPr id="24" name="Text Placeholder 22"/>
          <p:cNvSpPr>
            <a:spLocks noGrp="1"/>
          </p:cNvSpPr>
          <p:nvPr>
            <p:ph type="body" sz="quarter" idx="12"/>
          </p:nvPr>
        </p:nvSpPr>
        <p:spPr>
          <a:xfrm>
            <a:off x="6054450" y="5543500"/>
            <a:ext cx="3089550" cy="734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Tx/>
              <a:buNone/>
              <a:tabLst/>
              <a:defRPr kumimoji="0" lang="en-US" sz="1200" b="0" i="0" u="none" strike="noStrike" kern="1200" cap="none" spc="0" normalizeH="0" baseline="0" noProof="0">
                <a:ln>
                  <a:noFill/>
                </a:ln>
                <a:solidFill>
                  <a:schemeClr val="bg1"/>
                </a:solidFill>
                <a:effectLst/>
                <a:uLnTx/>
                <a:uFillTx/>
                <a:latin typeface="Arial Narrow"/>
                <a:cs typeface="Arial Narrow"/>
              </a:defRPr>
            </a:lvl1pPr>
          </a:lstStyle>
          <a:p>
            <a:pPr lvl="0"/>
            <a:r>
              <a:rPr lang="en-US" noProof="0"/>
              <a:t>Click to edit Master text styles</a:t>
            </a:r>
          </a:p>
        </p:txBody>
      </p:sp>
      <p:sp>
        <p:nvSpPr>
          <p:cNvPr id="19" name="Text Placeholder 18"/>
          <p:cNvSpPr>
            <a:spLocks noGrp="1"/>
          </p:cNvSpPr>
          <p:nvPr>
            <p:ph type="body" sz="quarter" idx="13"/>
          </p:nvPr>
        </p:nvSpPr>
        <p:spPr>
          <a:xfrm>
            <a:off x="168100" y="5672913"/>
            <a:ext cx="1390650" cy="288687"/>
          </a:xfrm>
        </p:spPr>
        <p:txBody>
          <a:bodyPr>
            <a:normAutofit/>
          </a:bodyPr>
          <a:lstStyle>
            <a:lvl1pPr>
              <a:buNone/>
              <a:defRPr sz="1200">
                <a:solidFill>
                  <a:schemeClr val="bg1"/>
                </a:solidFill>
                <a:latin typeface="Arial Narrow" pitchFamily="34" charset="0"/>
              </a:defRPr>
            </a:lvl1pPr>
            <a:lvl5pPr>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77800" y="0"/>
            <a:ext cx="8326438" cy="6251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7800" y="0"/>
            <a:ext cx="5664200" cy="901700"/>
          </a:xfrm>
        </p:spPr>
        <p:txBody>
          <a:bodyPr/>
          <a:lstStyle/>
          <a:p>
            <a:r>
              <a:rPr lang="en-US"/>
              <a:t>Click to edit Master title style</a:t>
            </a:r>
          </a:p>
        </p:txBody>
      </p:sp>
      <p:sp>
        <p:nvSpPr>
          <p:cNvPr id="3" name="Text Placeholder 2"/>
          <p:cNvSpPr>
            <a:spLocks noGrp="1"/>
          </p:cNvSpPr>
          <p:nvPr>
            <p:ph type="body" sz="half" idx="1"/>
          </p:nvPr>
        </p:nvSpPr>
        <p:spPr>
          <a:xfrm>
            <a:off x="274638" y="1141413"/>
            <a:ext cx="4038600" cy="5110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5638" y="1141413"/>
            <a:ext cx="4038600" cy="5110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7800" y="0"/>
            <a:ext cx="5664200" cy="901700"/>
          </a:xfrm>
        </p:spPr>
        <p:txBody>
          <a:bodyPr/>
          <a:lstStyle/>
          <a:p>
            <a:r>
              <a:rPr lang="en-US"/>
              <a:t>Click to edit Master title style</a:t>
            </a:r>
          </a:p>
        </p:txBody>
      </p:sp>
      <p:sp>
        <p:nvSpPr>
          <p:cNvPr id="3" name="Content Placeholder 2"/>
          <p:cNvSpPr>
            <a:spLocks noGrp="1"/>
          </p:cNvSpPr>
          <p:nvPr>
            <p:ph sz="half" idx="1"/>
          </p:nvPr>
        </p:nvSpPr>
        <p:spPr>
          <a:xfrm>
            <a:off x="274638" y="1141413"/>
            <a:ext cx="4038600" cy="5110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5638" y="1141413"/>
            <a:ext cx="4038600" cy="5110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77800" y="0"/>
            <a:ext cx="5664200" cy="901700"/>
          </a:xfrm>
        </p:spPr>
        <p:txBody>
          <a:bodyPr/>
          <a:lstStyle/>
          <a:p>
            <a:r>
              <a:rPr lang="en-US"/>
              <a:t>Click to edit Master title style</a:t>
            </a:r>
          </a:p>
        </p:txBody>
      </p:sp>
      <p:sp>
        <p:nvSpPr>
          <p:cNvPr id="3" name="Table Placeholder 2"/>
          <p:cNvSpPr>
            <a:spLocks noGrp="1"/>
          </p:cNvSpPr>
          <p:nvPr>
            <p:ph type="tbl" idx="1"/>
          </p:nvPr>
        </p:nvSpPr>
        <p:spPr>
          <a:xfrm>
            <a:off x="274638" y="1141413"/>
            <a:ext cx="8229600" cy="5110162"/>
          </a:xfrm>
        </p:spPr>
        <p:txBody>
          <a:bodyPr/>
          <a:lstStyle/>
          <a:p>
            <a:pPr lvl="0"/>
            <a:endParaRPr 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77800" y="107950"/>
            <a:ext cx="5664200" cy="793750"/>
          </a:xfrm>
        </p:spPr>
        <p:txBody>
          <a:bodyPr/>
          <a:lstStyle/>
          <a:p>
            <a:r>
              <a:rPr lang="en-US"/>
              <a:t>Click to edit Master title style</a:t>
            </a:r>
          </a:p>
        </p:txBody>
      </p:sp>
      <p:sp>
        <p:nvSpPr>
          <p:cNvPr id="3" name="Text Placeholder 2"/>
          <p:cNvSpPr>
            <a:spLocks noGrp="1"/>
          </p:cNvSpPr>
          <p:nvPr>
            <p:ph type="body" sz="half" idx="1"/>
          </p:nvPr>
        </p:nvSpPr>
        <p:spPr>
          <a:xfrm>
            <a:off x="274638" y="1141413"/>
            <a:ext cx="8229600" cy="2478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74638" y="3771900"/>
            <a:ext cx="8229600"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800" y="107950"/>
            <a:ext cx="5664200" cy="793750"/>
          </a:xfrm>
        </p:spPr>
        <p:txBody>
          <a:bodyPr/>
          <a:lstStyle/>
          <a:p>
            <a:r>
              <a:rPr lang="en-US"/>
              <a:t>Click to edit Master title style</a:t>
            </a:r>
          </a:p>
        </p:txBody>
      </p:sp>
      <p:sp>
        <p:nvSpPr>
          <p:cNvPr id="3" name="Content Placeholder 2"/>
          <p:cNvSpPr>
            <a:spLocks noGrp="1"/>
          </p:cNvSpPr>
          <p:nvPr>
            <p:ph sz="quarter" idx="1"/>
          </p:nvPr>
        </p:nvSpPr>
        <p:spPr>
          <a:xfrm>
            <a:off x="274638" y="1141413"/>
            <a:ext cx="4038600" cy="2478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465638" y="1141413"/>
            <a:ext cx="4038600" cy="2478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274638" y="3771900"/>
            <a:ext cx="4038600"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465638" y="3771900"/>
            <a:ext cx="4038600"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90675"/>
            <a:ext cx="8229600" cy="4876800"/>
          </a:xfrm>
          <a:prstGeom prst="rect">
            <a:avLst/>
          </a:prstGeom>
        </p:spPr>
        <p:txBody>
          <a:bodyPr/>
          <a:lstStyle>
            <a:lvl1pPr>
              <a:defRPr sz="2400">
                <a:latin typeface="Calibri" pitchFamily="34" charset="0"/>
              </a:defRPr>
            </a:lvl1pPr>
            <a:lvl2pPr>
              <a:defRPr sz="2000">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a:lstStyle>
            <a:lvl1pPr>
              <a:defRPr>
                <a:latin typeface="Calibri" pitchFamily="34" charset="0"/>
              </a:defRPr>
            </a:lvl1pPr>
          </a:lstStyle>
          <a:p>
            <a:r>
              <a:rPr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590675"/>
            <a:ext cx="4038600" cy="4876800"/>
          </a:xfrm>
          <a:prstGeom prst="rect">
            <a:avLst/>
          </a:prstGeo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590675"/>
            <a:ext cx="4038600" cy="4876800"/>
          </a:xfrm>
          <a:prstGeom prst="rect">
            <a:avLst/>
          </a:prstGeo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17097"/>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085975"/>
            <a:ext cx="4040188" cy="43815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317097"/>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085975"/>
            <a:ext cx="4041775" cy="43815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238250"/>
            <a:ext cx="5111750" cy="5286375"/>
          </a:xfrm>
          <a:prstGeom prst="rect">
            <a:avLst/>
          </a:prstGeo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908000"/>
            <a:ext cx="3008313" cy="456202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4" name="Rectangle 19"/>
          <p:cNvSpPr/>
          <p:nvPr/>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5" name="Rectangle 15"/>
          <p:cNvSpPr/>
          <p:nvPr/>
        </p:nvSpPr>
        <p:spPr>
          <a:xfrm>
            <a:off x="0" y="6610350"/>
            <a:ext cx="9144000" cy="2476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6" name="Text Placeholder 9"/>
          <p:cNvSpPr txBox="1">
            <a:spLocks/>
          </p:cNvSpPr>
          <p:nvPr/>
        </p:nvSpPr>
        <p:spPr>
          <a:xfrm>
            <a:off x="130175" y="6616700"/>
            <a:ext cx="7286625" cy="241300"/>
          </a:xfrm>
          <a:prstGeom prst="rect">
            <a:avLst/>
          </a:prstGeom>
        </p:spPr>
        <p:txBody>
          <a:bodyPr>
            <a:normAutofit/>
          </a:bodyPr>
          <a:lstStyle/>
          <a:p>
            <a:pPr marL="342900" indent="-342900">
              <a:lnSpc>
                <a:spcPct val="90000"/>
              </a:lnSpc>
              <a:spcBef>
                <a:spcPct val="20000"/>
              </a:spcBef>
              <a:buFont typeface="Arial" charset="0"/>
              <a:buNone/>
              <a:defRPr/>
            </a:pPr>
            <a:r>
              <a:rPr lang="en-US" sz="1000" dirty="0">
                <a:solidFill>
                  <a:schemeClr val="bg1"/>
                </a:solidFill>
                <a:latin typeface="Arial" charset="0"/>
                <a:ea typeface="ＭＳ Ｐゴシック" pitchFamily="-108" charset="-128"/>
                <a:cs typeface="Arial" charset="0"/>
              </a:rPr>
              <a:t>Energy Efficiency &amp; Renewable Energy</a:t>
            </a:r>
          </a:p>
        </p:txBody>
      </p:sp>
      <p:grpSp>
        <p:nvGrpSpPr>
          <p:cNvPr id="9" name="Group 20"/>
          <p:cNvGrpSpPr>
            <a:grpSpLocks/>
          </p:cNvGrpSpPr>
          <p:nvPr/>
        </p:nvGrpSpPr>
        <p:grpSpPr bwMode="auto">
          <a:xfrm flipH="1" flipV="1">
            <a:off x="0" y="920750"/>
            <a:ext cx="9144000" cy="55563"/>
            <a:chOff x="0" y="832104"/>
            <a:chExt cx="9144000" cy="54864"/>
          </a:xfrm>
        </p:grpSpPr>
        <p:sp>
          <p:nvSpPr>
            <p:cNvPr id="10" name="Rectangle 22"/>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1" name="Rectangle 23"/>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2" name="Rectangle 24"/>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sp>
        <p:nvSpPr>
          <p:cNvPr id="13" name="Text Placeholder 9"/>
          <p:cNvSpPr txBox="1">
            <a:spLocks/>
          </p:cNvSpPr>
          <p:nvPr/>
        </p:nvSpPr>
        <p:spPr>
          <a:xfrm>
            <a:off x="5476875" y="6616700"/>
            <a:ext cx="3667125" cy="241300"/>
          </a:xfrm>
          <a:prstGeom prst="rect">
            <a:avLst/>
          </a:prstGeom>
        </p:spPr>
        <p:txBody>
          <a:bodyPr>
            <a:normAutofit/>
          </a:bodyPr>
          <a:lstStyle/>
          <a:p>
            <a:pPr marL="342900" indent="-342900" algn="r">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eere.energy.gov</a:t>
            </a:r>
          </a:p>
        </p:txBody>
      </p:sp>
      <p:pic>
        <p:nvPicPr>
          <p:cNvPr id="14" name="Picture 18" descr="doe_logo_ppt.png"/>
          <p:cNvPicPr>
            <a:picLocks noChangeAspect="1"/>
          </p:cNvPicPr>
          <p:nvPr/>
        </p:nvPicPr>
        <p:blipFill>
          <a:blip r:embed="rId2"/>
          <a:srcRect/>
          <a:stretch>
            <a:fillRect/>
          </a:stretch>
        </p:blipFill>
        <p:spPr bwMode="auto">
          <a:xfrm>
            <a:off x="6121400" y="276225"/>
            <a:ext cx="2743200" cy="412750"/>
          </a:xfrm>
          <a:prstGeom prst="rect">
            <a:avLst/>
          </a:prstGeom>
          <a:noFill/>
          <a:ln w="9525">
            <a:noFill/>
            <a:miter lim="800000"/>
            <a:headEnd/>
            <a:tailEnd/>
          </a:ln>
        </p:spPr>
      </p:pic>
      <p:sp>
        <p:nvSpPr>
          <p:cNvPr id="15" name="Text Box 13"/>
          <p:cNvSpPr txBox="1">
            <a:spLocks noChangeArrowheads="1"/>
          </p:cNvSpPr>
          <p:nvPr userDrawn="1"/>
        </p:nvSpPr>
        <p:spPr bwMode="auto">
          <a:xfrm>
            <a:off x="8740775" y="6299200"/>
            <a:ext cx="395288" cy="274638"/>
          </a:xfrm>
          <a:prstGeom prst="rect">
            <a:avLst/>
          </a:prstGeom>
          <a:noFill/>
          <a:ln w="9525">
            <a:noFill/>
            <a:miter lim="800000"/>
            <a:headEnd/>
            <a:tailEnd/>
          </a:ln>
          <a:effectLst/>
        </p:spPr>
        <p:txBody>
          <a:bodyPr>
            <a:spAutoFit/>
          </a:bodyPr>
          <a:lstStyle/>
          <a:p>
            <a:pPr defTabSz="914400">
              <a:spcBef>
                <a:spcPct val="50000"/>
              </a:spcBef>
              <a:defRPr/>
            </a:pPr>
            <a:fld id="{6C52A675-F98B-460A-B2F7-9B4DBF37CD8F}" type="slidenum">
              <a:rPr lang="en-US" sz="1200">
                <a:latin typeface="Arial" charset="0"/>
                <a:ea typeface="ＭＳ Ｐゴシック" pitchFamily="-108" charset="-128"/>
                <a:cs typeface="+mn-cs"/>
              </a:rPr>
              <a:pPr defTabSz="914400">
                <a:spcBef>
                  <a:spcPct val="50000"/>
                </a:spcBef>
                <a:defRPr/>
              </a:pPr>
              <a:t>‹#›</a:t>
            </a:fld>
            <a:endParaRPr lang="en-US" sz="1200">
              <a:latin typeface="Arial" charset="0"/>
              <a:ea typeface="ＭＳ Ｐゴシック" pitchFamily="-108" charset="-128"/>
              <a:cs typeface="+mn-cs"/>
            </a:endParaRPr>
          </a:p>
        </p:txBody>
      </p:sp>
      <p:sp>
        <p:nvSpPr>
          <p:cNvPr id="16" name="Rectangle 19"/>
          <p:cNvSpPr/>
          <p:nvPr/>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7" name="Rectangle 15"/>
          <p:cNvSpPr/>
          <p:nvPr/>
        </p:nvSpPr>
        <p:spPr>
          <a:xfrm>
            <a:off x="0" y="6610350"/>
            <a:ext cx="9144000" cy="2476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8" name="Text Placeholder 9"/>
          <p:cNvSpPr txBox="1">
            <a:spLocks/>
          </p:cNvSpPr>
          <p:nvPr/>
        </p:nvSpPr>
        <p:spPr>
          <a:xfrm>
            <a:off x="130175" y="6616700"/>
            <a:ext cx="7286625" cy="241300"/>
          </a:xfrm>
          <a:prstGeom prst="rect">
            <a:avLst/>
          </a:prstGeom>
        </p:spPr>
        <p:txBody>
          <a:bodyPr>
            <a:normAutofit/>
          </a:bodyPr>
          <a:lstStyle/>
          <a:p>
            <a:pPr marL="342900" indent="-342900">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Program Name or Ancillary Text</a:t>
            </a:r>
          </a:p>
        </p:txBody>
      </p:sp>
      <p:grpSp>
        <p:nvGrpSpPr>
          <p:cNvPr id="19" name="Group 20"/>
          <p:cNvGrpSpPr>
            <a:grpSpLocks/>
          </p:cNvGrpSpPr>
          <p:nvPr/>
        </p:nvGrpSpPr>
        <p:grpSpPr bwMode="auto">
          <a:xfrm flipH="1" flipV="1">
            <a:off x="0" y="920750"/>
            <a:ext cx="9144000" cy="55563"/>
            <a:chOff x="0" y="832104"/>
            <a:chExt cx="9144000" cy="54864"/>
          </a:xfrm>
        </p:grpSpPr>
        <p:sp>
          <p:nvSpPr>
            <p:cNvPr id="20" name="Rectangle 22"/>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1" name="Rectangle 23"/>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2" name="Rectangle 24"/>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sp>
        <p:nvSpPr>
          <p:cNvPr id="23" name="Text Placeholder 9"/>
          <p:cNvSpPr txBox="1">
            <a:spLocks/>
          </p:cNvSpPr>
          <p:nvPr/>
        </p:nvSpPr>
        <p:spPr>
          <a:xfrm>
            <a:off x="5476875" y="6616700"/>
            <a:ext cx="3667125" cy="241300"/>
          </a:xfrm>
          <a:prstGeom prst="rect">
            <a:avLst/>
          </a:prstGeom>
        </p:spPr>
        <p:txBody>
          <a:bodyPr>
            <a:normAutofit/>
          </a:bodyPr>
          <a:lstStyle/>
          <a:p>
            <a:pPr marL="342900" indent="-342900" algn="r">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eere.energy.gov</a:t>
            </a:r>
          </a:p>
        </p:txBody>
      </p:sp>
      <p:pic>
        <p:nvPicPr>
          <p:cNvPr id="24" name="Picture 18" descr="doe_logo_ppt.png"/>
          <p:cNvPicPr>
            <a:picLocks noChangeAspect="1"/>
          </p:cNvPicPr>
          <p:nvPr/>
        </p:nvPicPr>
        <p:blipFill>
          <a:blip r:embed="rId2"/>
          <a:srcRect/>
          <a:stretch>
            <a:fillRect/>
          </a:stretch>
        </p:blipFill>
        <p:spPr bwMode="auto">
          <a:xfrm>
            <a:off x="6121400" y="276225"/>
            <a:ext cx="2743200" cy="412750"/>
          </a:xfrm>
          <a:prstGeom prst="rect">
            <a:avLst/>
          </a:prstGeom>
          <a:noFill/>
          <a:ln w="9525">
            <a:noFill/>
            <a:miter lim="800000"/>
            <a:headEnd/>
            <a:tailEnd/>
          </a:ln>
        </p:spPr>
      </p:pic>
      <p:sp>
        <p:nvSpPr>
          <p:cNvPr id="25" name="Rectangle 17"/>
          <p:cNvSpPr/>
          <p:nvPr/>
        </p:nvSpPr>
        <p:spPr>
          <a:xfrm>
            <a:off x="0" y="6456363"/>
            <a:ext cx="9144000" cy="40163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6" name="Rectangle 20"/>
          <p:cNvSpPr/>
          <p:nvPr/>
        </p:nvSpPr>
        <p:spPr>
          <a:xfrm flipH="1">
            <a:off x="0" y="5092700"/>
            <a:ext cx="4572000" cy="136366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7" name="Rectangle 21"/>
          <p:cNvSpPr/>
          <p:nvPr/>
        </p:nvSpPr>
        <p:spPr>
          <a:xfrm flipH="1">
            <a:off x="4572000" y="5092700"/>
            <a:ext cx="1262063" cy="136366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8" name="Rectangle 25"/>
          <p:cNvSpPr/>
          <p:nvPr/>
        </p:nvSpPr>
        <p:spPr>
          <a:xfrm flipH="1">
            <a:off x="5834063" y="5092700"/>
            <a:ext cx="3309937" cy="13636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7" name="Title 1"/>
          <p:cNvSpPr>
            <a:spLocks noGrp="1"/>
          </p:cNvSpPr>
          <p:nvPr>
            <p:ph type="ctrTitle"/>
          </p:nvPr>
        </p:nvSpPr>
        <p:spPr>
          <a:xfrm>
            <a:off x="685800" y="3081845"/>
            <a:ext cx="7772400" cy="1020763"/>
          </a:xfrm>
        </p:spPr>
        <p:txBody>
          <a:bodyPr/>
          <a:lstStyle>
            <a:lvl1pPr>
              <a:defRPr>
                <a:solidFill>
                  <a:schemeClr val="tx1"/>
                </a:solidFill>
              </a:defRPr>
            </a:lvl1pPr>
          </a:lstStyle>
          <a:p>
            <a:r>
              <a:rPr lang="en-US"/>
              <a:t>Click to edit Master title style</a:t>
            </a:r>
          </a:p>
        </p:txBody>
      </p:sp>
      <p:sp>
        <p:nvSpPr>
          <p:cNvPr id="8" name="Subtitle 2"/>
          <p:cNvSpPr>
            <a:spLocks noGrp="1"/>
          </p:cNvSpPr>
          <p:nvPr>
            <p:ph type="subTitle" idx="1"/>
          </p:nvPr>
        </p:nvSpPr>
        <p:spPr>
          <a:xfrm>
            <a:off x="685800" y="4102608"/>
            <a:ext cx="6400800" cy="990600"/>
          </a:xfrm>
        </p:spPr>
        <p:txBody>
          <a:bodyPr>
            <a:norm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7800" y="0"/>
            <a:ext cx="5664200" cy="901700"/>
          </a:xfrm>
        </p:spPr>
        <p:txBody>
          <a:bodyPr/>
          <a:lstStyle/>
          <a:p>
            <a:r>
              <a:rPr lang="en-US"/>
              <a:t>Click to edit Master title style</a:t>
            </a:r>
          </a:p>
        </p:txBody>
      </p:sp>
      <p:sp>
        <p:nvSpPr>
          <p:cNvPr id="3" name="Content Placeholder 2"/>
          <p:cNvSpPr>
            <a:spLocks noGrp="1"/>
          </p:cNvSpPr>
          <p:nvPr>
            <p:ph idx="1"/>
          </p:nvPr>
        </p:nvSpPr>
        <p:spPr>
          <a:xfrm>
            <a:off x="274638" y="1141413"/>
            <a:ext cx="8229600" cy="5110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77800" y="0"/>
            <a:ext cx="5664200" cy="901700"/>
          </a:xfrm>
        </p:spPr>
        <p:txBody>
          <a:bodyPr/>
          <a:lstStyle/>
          <a:p>
            <a:r>
              <a:rPr lang="en-US"/>
              <a:t>Click to edit Master title style</a:t>
            </a:r>
          </a:p>
        </p:txBody>
      </p:sp>
      <p:sp>
        <p:nvSpPr>
          <p:cNvPr id="3" name="Chart Placeholder 2"/>
          <p:cNvSpPr>
            <a:spLocks noGrp="1"/>
          </p:cNvSpPr>
          <p:nvPr>
            <p:ph type="chart" idx="1"/>
          </p:nvPr>
        </p:nvSpPr>
        <p:spPr>
          <a:xfrm>
            <a:off x="274638" y="1141413"/>
            <a:ext cx="8229600" cy="5110162"/>
          </a:xfrm>
        </p:spPr>
        <p:txBody>
          <a:bodyPr/>
          <a:lstStyle/>
          <a:p>
            <a:pPr lvl="0"/>
            <a:endParaRPr 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 name="Rectangle 19"/>
          <p:cNvSpPr/>
          <p:nvPr/>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6" name="Rectangle 15"/>
          <p:cNvSpPr/>
          <p:nvPr/>
        </p:nvSpPr>
        <p:spPr>
          <a:xfrm>
            <a:off x="0" y="6610350"/>
            <a:ext cx="9144000" cy="2476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028" name="Title Placeholder 13"/>
          <p:cNvSpPr>
            <a:spLocks noGrp="1"/>
          </p:cNvSpPr>
          <p:nvPr>
            <p:ph type="title"/>
          </p:nvPr>
        </p:nvSpPr>
        <p:spPr bwMode="auto">
          <a:xfrm>
            <a:off x="177800" y="107950"/>
            <a:ext cx="5664200" cy="7937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Text Placeholder 14"/>
          <p:cNvSpPr>
            <a:spLocks noGrp="1"/>
          </p:cNvSpPr>
          <p:nvPr>
            <p:ph type="body" idx="1"/>
          </p:nvPr>
        </p:nvSpPr>
        <p:spPr bwMode="auto">
          <a:xfrm>
            <a:off x="274638" y="1141413"/>
            <a:ext cx="8229600" cy="5110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9"/>
          <p:cNvSpPr txBox="1">
            <a:spLocks/>
          </p:cNvSpPr>
          <p:nvPr/>
        </p:nvSpPr>
        <p:spPr>
          <a:xfrm>
            <a:off x="252413" y="6616700"/>
            <a:ext cx="7286625" cy="241300"/>
          </a:xfrm>
          <a:prstGeom prst="rect">
            <a:avLst/>
          </a:prstGeom>
        </p:spPr>
        <p:txBody>
          <a:bodyPr>
            <a:normAutofit/>
          </a:bodyPr>
          <a:lstStyle/>
          <a:p>
            <a:pPr marL="342900" indent="-342900">
              <a:lnSpc>
                <a:spcPct val="90000"/>
              </a:lnSpc>
              <a:spcBef>
                <a:spcPct val="20000"/>
              </a:spcBef>
              <a:buFont typeface="Arial" charset="0"/>
              <a:buNone/>
              <a:defRPr/>
            </a:pPr>
            <a:r>
              <a:rPr lang="en-US" sz="1000" dirty="0">
                <a:solidFill>
                  <a:schemeClr val="bg1"/>
                </a:solidFill>
                <a:latin typeface="Arial" charset="0"/>
                <a:cs typeface="Arial" charset="0"/>
              </a:rPr>
              <a:t>Wind and Water Power Program</a:t>
            </a:r>
          </a:p>
        </p:txBody>
      </p:sp>
      <p:grpSp>
        <p:nvGrpSpPr>
          <p:cNvPr id="1031" name="Group 20"/>
          <p:cNvGrpSpPr>
            <a:grpSpLocks/>
          </p:cNvGrpSpPr>
          <p:nvPr/>
        </p:nvGrpSpPr>
        <p:grpSpPr bwMode="auto">
          <a:xfrm flipH="1" flipV="1">
            <a:off x="0" y="920750"/>
            <a:ext cx="9144000" cy="55563"/>
            <a:chOff x="0" y="832104"/>
            <a:chExt cx="9144000" cy="54864"/>
          </a:xfrm>
        </p:grpSpPr>
        <p:sp>
          <p:nvSpPr>
            <p:cNvPr id="23" name="Rectangle 22"/>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4" name="Rectangle 23"/>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5" name="Rectangle 24"/>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sp>
        <p:nvSpPr>
          <p:cNvPr id="13" name="Text Placeholder 9"/>
          <p:cNvSpPr txBox="1">
            <a:spLocks/>
          </p:cNvSpPr>
          <p:nvPr/>
        </p:nvSpPr>
        <p:spPr>
          <a:xfrm>
            <a:off x="5476875" y="6616700"/>
            <a:ext cx="3667125" cy="241300"/>
          </a:xfrm>
          <a:prstGeom prst="rect">
            <a:avLst/>
          </a:prstGeom>
        </p:spPr>
        <p:txBody>
          <a:bodyPr>
            <a:normAutofit/>
          </a:bodyPr>
          <a:lstStyle/>
          <a:p>
            <a:pPr marL="342900" indent="-342900" algn="r">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eere.energy.gov</a:t>
            </a:r>
          </a:p>
        </p:txBody>
      </p:sp>
      <p:pic>
        <p:nvPicPr>
          <p:cNvPr id="1033" name="Picture 18" descr="doe_logo_ppt.png"/>
          <p:cNvPicPr>
            <a:picLocks noChangeAspect="1"/>
          </p:cNvPicPr>
          <p:nvPr/>
        </p:nvPicPr>
        <p:blipFill>
          <a:blip r:embed="rId19"/>
          <a:srcRect/>
          <a:stretch>
            <a:fillRect/>
          </a:stretch>
        </p:blipFill>
        <p:spPr bwMode="auto">
          <a:xfrm>
            <a:off x="6121400" y="276225"/>
            <a:ext cx="2743200" cy="412750"/>
          </a:xfrm>
          <a:prstGeom prst="rect">
            <a:avLst/>
          </a:prstGeom>
          <a:noFill/>
          <a:ln w="9525">
            <a:noFill/>
            <a:miter lim="800000"/>
            <a:headEnd/>
            <a:tailEnd/>
          </a:ln>
        </p:spPr>
      </p:pic>
      <p:sp>
        <p:nvSpPr>
          <p:cNvPr id="1037" name="Text Box 13"/>
          <p:cNvSpPr txBox="1">
            <a:spLocks noChangeArrowheads="1"/>
          </p:cNvSpPr>
          <p:nvPr/>
        </p:nvSpPr>
        <p:spPr bwMode="auto">
          <a:xfrm>
            <a:off x="0" y="6594475"/>
            <a:ext cx="395288" cy="244475"/>
          </a:xfrm>
          <a:prstGeom prst="rect">
            <a:avLst/>
          </a:prstGeom>
          <a:noFill/>
          <a:ln w="9525">
            <a:noFill/>
            <a:miter lim="800000"/>
            <a:headEnd/>
            <a:tailEnd/>
          </a:ln>
          <a:effectLst/>
        </p:spPr>
        <p:txBody>
          <a:bodyPr>
            <a:spAutoFit/>
          </a:bodyPr>
          <a:lstStyle/>
          <a:p>
            <a:pPr defTabSz="914400">
              <a:spcBef>
                <a:spcPct val="50000"/>
              </a:spcBef>
              <a:defRPr/>
            </a:pPr>
            <a:fld id="{685A4D8C-8835-48E0-9E5B-795B970DA8C6}" type="slidenum">
              <a:rPr lang="en-US" sz="1000">
                <a:solidFill>
                  <a:schemeClr val="bg1"/>
                </a:solidFill>
                <a:latin typeface="Arial" charset="0"/>
              </a:rPr>
              <a:pPr defTabSz="914400">
                <a:spcBef>
                  <a:spcPct val="50000"/>
                </a:spcBef>
                <a:defRPr/>
              </a:pPr>
              <a:t>‹#›</a:t>
            </a:fld>
            <a:endParaRPr lang="en-US" sz="1000">
              <a:solidFill>
                <a:schemeClr val="bg1"/>
              </a:solidFill>
              <a:latin typeface="Arial" charset="0"/>
            </a:endParaRPr>
          </a:p>
        </p:txBody>
      </p:sp>
    </p:spTree>
  </p:cSld>
  <p:clrMap bg1="lt1" tx1="dk1" bg2="lt2" tx2="dk2" accent1="accent1" accent2="accent2" accent3="accent3" accent4="accent4" accent5="accent5" accent6="accent6" hlink="hlink" folHlink="folHlink"/>
  <p:sldLayoutIdLst>
    <p:sldLayoutId id="2147483875" r:id="rId1"/>
    <p:sldLayoutId id="2147483860" r:id="rId2"/>
    <p:sldLayoutId id="2147483861" r:id="rId3"/>
    <p:sldLayoutId id="2147483862" r:id="rId4"/>
    <p:sldLayoutId id="2147483863" r:id="rId5"/>
    <p:sldLayoutId id="2147483864" r:id="rId6"/>
    <p:sldLayoutId id="2147483876"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xStyles>
    <p:titleStyle>
      <a:lvl1pPr algn="l" defTabSz="457200" rtl="0" eaLnBrk="0" fontAlgn="base" hangingPunct="0">
        <a:lnSpc>
          <a:spcPts val="2800"/>
        </a:lnSpc>
        <a:spcBef>
          <a:spcPct val="0"/>
        </a:spcBef>
        <a:spcAft>
          <a:spcPct val="0"/>
        </a:spcAft>
        <a:defRPr sz="3000" kern="1200">
          <a:solidFill>
            <a:srgbClr val="FFFFFF"/>
          </a:solidFill>
          <a:latin typeface="Calibri" pitchFamily="34" charset="0"/>
          <a:ea typeface="ＭＳ Ｐゴシック" pitchFamily="-108" charset="-128"/>
          <a:cs typeface="Calibri" pitchFamily="34" charset="0"/>
        </a:defRPr>
      </a:lvl1pPr>
      <a:lvl2pPr algn="l" defTabSz="457200" rtl="0" eaLnBrk="0" fontAlgn="base" hangingPunct="0">
        <a:lnSpc>
          <a:spcPts val="2800"/>
        </a:lnSpc>
        <a:spcBef>
          <a:spcPct val="0"/>
        </a:spcBef>
        <a:spcAft>
          <a:spcPct val="0"/>
        </a:spcAft>
        <a:defRPr sz="3000">
          <a:solidFill>
            <a:srgbClr val="FFFFFF"/>
          </a:solidFill>
          <a:latin typeface="Calibri" pitchFamily="34" charset="0"/>
          <a:ea typeface="ＭＳ Ｐゴシック" pitchFamily="-108" charset="-128"/>
          <a:cs typeface="Calibri" pitchFamily="34" charset="0"/>
        </a:defRPr>
      </a:lvl2pPr>
      <a:lvl3pPr algn="l" defTabSz="457200" rtl="0" eaLnBrk="0" fontAlgn="base" hangingPunct="0">
        <a:lnSpc>
          <a:spcPts val="2800"/>
        </a:lnSpc>
        <a:spcBef>
          <a:spcPct val="0"/>
        </a:spcBef>
        <a:spcAft>
          <a:spcPct val="0"/>
        </a:spcAft>
        <a:defRPr sz="3000">
          <a:solidFill>
            <a:srgbClr val="FFFFFF"/>
          </a:solidFill>
          <a:latin typeface="Calibri" pitchFamily="34" charset="0"/>
          <a:ea typeface="ＭＳ Ｐゴシック" pitchFamily="-108" charset="-128"/>
          <a:cs typeface="Calibri" pitchFamily="34" charset="0"/>
        </a:defRPr>
      </a:lvl3pPr>
      <a:lvl4pPr algn="l" defTabSz="457200" rtl="0" eaLnBrk="0" fontAlgn="base" hangingPunct="0">
        <a:lnSpc>
          <a:spcPts val="2800"/>
        </a:lnSpc>
        <a:spcBef>
          <a:spcPct val="0"/>
        </a:spcBef>
        <a:spcAft>
          <a:spcPct val="0"/>
        </a:spcAft>
        <a:defRPr sz="3000">
          <a:solidFill>
            <a:srgbClr val="FFFFFF"/>
          </a:solidFill>
          <a:latin typeface="Calibri" pitchFamily="34" charset="0"/>
          <a:ea typeface="ＭＳ Ｐゴシック" pitchFamily="-108" charset="-128"/>
          <a:cs typeface="Calibri" pitchFamily="34" charset="0"/>
        </a:defRPr>
      </a:lvl4pPr>
      <a:lvl5pPr algn="l" defTabSz="457200" rtl="0" eaLnBrk="0" fontAlgn="base" hangingPunct="0">
        <a:lnSpc>
          <a:spcPts val="2800"/>
        </a:lnSpc>
        <a:spcBef>
          <a:spcPct val="0"/>
        </a:spcBef>
        <a:spcAft>
          <a:spcPct val="0"/>
        </a:spcAft>
        <a:defRPr sz="3000">
          <a:solidFill>
            <a:srgbClr val="FFFFFF"/>
          </a:solidFill>
          <a:latin typeface="Calibri" pitchFamily="34" charset="0"/>
          <a:ea typeface="ＭＳ Ｐゴシック" pitchFamily="-108" charset="-128"/>
          <a:cs typeface="Calibri" pitchFamily="34" charset="0"/>
        </a:defRPr>
      </a:lvl5pPr>
      <a:lvl6pPr marL="457200" algn="l" defTabSz="457200" rtl="0" fontAlgn="base">
        <a:lnSpc>
          <a:spcPts val="2800"/>
        </a:lnSpc>
        <a:spcBef>
          <a:spcPct val="0"/>
        </a:spcBef>
        <a:spcAft>
          <a:spcPct val="0"/>
        </a:spcAft>
        <a:defRPr sz="3000">
          <a:solidFill>
            <a:srgbClr val="FFFFFF"/>
          </a:solidFill>
          <a:latin typeface="Arial" charset="0"/>
          <a:ea typeface="ＭＳ Ｐゴシック" pitchFamily="-108" charset="-128"/>
        </a:defRPr>
      </a:lvl6pPr>
      <a:lvl7pPr marL="914400" algn="l" defTabSz="457200" rtl="0" fontAlgn="base">
        <a:lnSpc>
          <a:spcPts val="2800"/>
        </a:lnSpc>
        <a:spcBef>
          <a:spcPct val="0"/>
        </a:spcBef>
        <a:spcAft>
          <a:spcPct val="0"/>
        </a:spcAft>
        <a:defRPr sz="3000">
          <a:solidFill>
            <a:srgbClr val="FFFFFF"/>
          </a:solidFill>
          <a:latin typeface="Arial" charset="0"/>
          <a:ea typeface="ＭＳ Ｐゴシック" pitchFamily="-108" charset="-128"/>
        </a:defRPr>
      </a:lvl7pPr>
      <a:lvl8pPr marL="1371600" algn="l" defTabSz="457200" rtl="0" fontAlgn="base">
        <a:lnSpc>
          <a:spcPts val="2800"/>
        </a:lnSpc>
        <a:spcBef>
          <a:spcPct val="0"/>
        </a:spcBef>
        <a:spcAft>
          <a:spcPct val="0"/>
        </a:spcAft>
        <a:defRPr sz="3000">
          <a:solidFill>
            <a:srgbClr val="FFFFFF"/>
          </a:solidFill>
          <a:latin typeface="Arial" charset="0"/>
          <a:ea typeface="ＭＳ Ｐゴシック" pitchFamily="-108" charset="-128"/>
        </a:defRPr>
      </a:lvl8pPr>
      <a:lvl9pPr marL="1828800" algn="l" defTabSz="457200" rtl="0" fontAlgn="base">
        <a:lnSpc>
          <a:spcPts val="2800"/>
        </a:lnSpc>
        <a:spcBef>
          <a:spcPct val="0"/>
        </a:spcBef>
        <a:spcAft>
          <a:spcPct val="0"/>
        </a:spcAft>
        <a:defRPr sz="3000">
          <a:solidFill>
            <a:srgbClr val="FFFFFF"/>
          </a:solidFill>
          <a:latin typeface="Arial" charset="0"/>
          <a:ea typeface="ＭＳ Ｐゴシック" pitchFamily="-108" charset="-128"/>
        </a:defRPr>
      </a:lvl9pPr>
    </p:titleStyle>
    <p:bodyStyle>
      <a:lvl1pPr marL="342900" indent="-342900" algn="l" defTabSz="457200" rtl="0" eaLnBrk="0" fontAlgn="base" hangingPunct="0">
        <a:spcBef>
          <a:spcPct val="20000"/>
        </a:spcBef>
        <a:spcAft>
          <a:spcPct val="0"/>
        </a:spcAft>
        <a:buFont typeface="Arial" pitchFamily="34" charset="0"/>
        <a:buChar char="•"/>
        <a:defRPr sz="2400" kern="1200">
          <a:solidFill>
            <a:srgbClr val="292929"/>
          </a:solidFill>
          <a:latin typeface="Calibri" pitchFamily="34" charset="0"/>
          <a:ea typeface="ＭＳ Ｐゴシック" pitchFamily="-108" charset="-128"/>
          <a:cs typeface="Calibri" pitchFamily="34" charset="0"/>
        </a:defRPr>
      </a:lvl1pPr>
      <a:lvl2pPr marL="742950" indent="-285750" algn="l" defTabSz="457200" rtl="0" eaLnBrk="0" fontAlgn="base" hangingPunct="0">
        <a:spcBef>
          <a:spcPct val="20000"/>
        </a:spcBef>
        <a:spcAft>
          <a:spcPct val="0"/>
        </a:spcAft>
        <a:buFont typeface="Arial" pitchFamily="34" charset="0"/>
        <a:buChar char="–"/>
        <a:defRPr sz="2000" kern="1200">
          <a:solidFill>
            <a:srgbClr val="292929"/>
          </a:solidFill>
          <a:latin typeface="Calibri" pitchFamily="34" charset="0"/>
          <a:ea typeface="ＭＳ Ｐゴシック" pitchFamily="-108" charset="-128"/>
          <a:cs typeface="Calibri" pitchFamily="34" charset="0"/>
        </a:defRPr>
      </a:lvl2pPr>
      <a:lvl3pPr marL="1143000" indent="-228600" algn="l" defTabSz="457200" rtl="0" eaLnBrk="0" fontAlgn="base" hangingPunct="0">
        <a:spcBef>
          <a:spcPct val="20000"/>
        </a:spcBef>
        <a:spcAft>
          <a:spcPct val="0"/>
        </a:spcAft>
        <a:buFont typeface="Arial" pitchFamily="34" charset="0"/>
        <a:buChar char="•"/>
        <a:defRPr kern="1200">
          <a:solidFill>
            <a:srgbClr val="292929"/>
          </a:solidFill>
          <a:latin typeface="Calibri" pitchFamily="34" charset="0"/>
          <a:ea typeface="ＭＳ Ｐゴシック" pitchFamily="-108" charset="-128"/>
          <a:cs typeface="Calibri" pitchFamily="34" charset="0"/>
        </a:defRPr>
      </a:lvl3pPr>
      <a:lvl4pPr marL="1600200" indent="-228600" algn="l" defTabSz="457200" rtl="0" eaLnBrk="0" fontAlgn="base" hangingPunct="0">
        <a:spcBef>
          <a:spcPct val="20000"/>
        </a:spcBef>
        <a:spcAft>
          <a:spcPct val="0"/>
        </a:spcAft>
        <a:buFont typeface="Arial" pitchFamily="34" charset="0"/>
        <a:buChar char="–"/>
        <a:defRPr kern="1200">
          <a:solidFill>
            <a:srgbClr val="292929"/>
          </a:solidFill>
          <a:latin typeface="Calibri" pitchFamily="34" charset="0"/>
          <a:ea typeface="ＭＳ Ｐゴシック" pitchFamily="-108" charset="-128"/>
          <a:cs typeface="Calibri" pitchFamily="34" charset="0"/>
        </a:defRPr>
      </a:lvl4pPr>
      <a:lvl5pPr marL="2057400" indent="-228600" algn="l" defTabSz="457200" rtl="0" eaLnBrk="0" fontAlgn="base" hangingPunct="0">
        <a:spcBef>
          <a:spcPct val="20000"/>
        </a:spcBef>
        <a:spcAft>
          <a:spcPct val="0"/>
        </a:spcAft>
        <a:buFont typeface="Arial" pitchFamily="34" charset="0"/>
        <a:buChar char="»"/>
        <a:defRPr kern="1200">
          <a:solidFill>
            <a:srgbClr val="292929"/>
          </a:solidFill>
          <a:latin typeface="Calibri" pitchFamily="34" charset="0"/>
          <a:ea typeface="ＭＳ Ｐゴシック" pitchFamily="-108" charset="-128"/>
          <a:cs typeface="Calibri"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mailto:michael.a.sprague@nrel.gov" TargetMode="External"/><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hyperlink" Target="mailto:michael.derby@ee.doe.gov"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mailto:eliot.quon@nrel.gov" TargetMode="External"/><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hyperlink" Target="mailto:michael.derby@ee.doe.gov"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mailto:Paula.doubrawa@nrel.gov" TargetMode="External"/><Relationship Id="rId2" Type="http://schemas.openxmlformats.org/officeDocument/2006/relationships/notesSlide" Target="../notesSlides/notesSlide27.xml"/><Relationship Id="rId1" Type="http://schemas.openxmlformats.org/officeDocument/2006/relationships/slideLayout" Target="../slideLayouts/slideLayout17.xml"/><Relationship Id="rId4" Type="http://schemas.openxmlformats.org/officeDocument/2006/relationships/hyperlink" Target="mailto:michael.derby@ee.doe.gov"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mailto:caroline.draxl@nrel.gov"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hyperlink" Target="mailto:michael.derby@ee.doe.gov"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mailto:nicholas.hamilton@nrel.gov" TargetMode="External"/><Relationship Id="rId2" Type="http://schemas.openxmlformats.org/officeDocument/2006/relationships/notesSlide" Target="../notesSlides/notesSlide33.xml"/><Relationship Id="rId1" Type="http://schemas.openxmlformats.org/officeDocument/2006/relationships/slideLayout" Target="../slideLayouts/slideLayout17.xml"/><Relationship Id="rId4" Type="http://schemas.openxmlformats.org/officeDocument/2006/relationships/hyperlink" Target="mailto:michael.derby@ee.doe.gov"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mailto:patrick.moriarty@nrel.gov" TargetMode="External"/><Relationship Id="rId2" Type="http://schemas.openxmlformats.org/officeDocument/2006/relationships/notesSlide" Target="../notesSlides/notesSlide39.xml"/><Relationship Id="rId1" Type="http://schemas.openxmlformats.org/officeDocument/2006/relationships/slideLayout" Target="../slideLayouts/slideLayout17.xml"/><Relationship Id="rId4" Type="http://schemas.openxmlformats.org/officeDocument/2006/relationships/hyperlink" Target="mailto:michael.derby@ee.doe.gov"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mailto:Paul.fleming@nrel.gov" TargetMode="External"/><Relationship Id="rId2" Type="http://schemas.openxmlformats.org/officeDocument/2006/relationships/notesSlide" Target="../notesSlides/notesSlide45.xml"/><Relationship Id="rId1" Type="http://schemas.openxmlformats.org/officeDocument/2006/relationships/slideLayout" Target="../slideLayouts/slideLayout17.xml"/><Relationship Id="rId4" Type="http://schemas.openxmlformats.org/officeDocument/2006/relationships/hyperlink" Target="mailto:Michael.Derby@ee.doe.gov"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mailto:Jennifer.King@nrel.gov" TargetMode="External"/><Relationship Id="rId2" Type="http://schemas.openxmlformats.org/officeDocument/2006/relationships/notesSlide" Target="../notesSlides/notesSlide51.xml"/><Relationship Id="rId1" Type="http://schemas.openxmlformats.org/officeDocument/2006/relationships/slideLayout" Target="../slideLayouts/slideLayout17.xml"/><Relationship Id="rId4" Type="http://schemas.openxmlformats.org/officeDocument/2006/relationships/hyperlink" Target="mailto:Michael.Derby@ee.doe.gov"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hyperlink" Target="mailto:Katherine.dykes@nrel.gov" TargetMode="External"/><Relationship Id="rId2" Type="http://schemas.openxmlformats.org/officeDocument/2006/relationships/notesSlide" Target="../notesSlides/notesSlide57.xml"/><Relationship Id="rId1" Type="http://schemas.openxmlformats.org/officeDocument/2006/relationships/slideLayout" Target="../slideLayouts/slideLayout17.xml"/><Relationship Id="rId4" Type="http://schemas.openxmlformats.org/officeDocument/2006/relationships/hyperlink" Target="mailto:michael.derby@ee.doe.gov"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hyperlink" Target="mailto:Amy.Robertson@nrel.gov" TargetMode="External"/><Relationship Id="rId2" Type="http://schemas.openxmlformats.org/officeDocument/2006/relationships/notesSlide" Target="../notesSlides/notesSlide63.xml"/><Relationship Id="rId1" Type="http://schemas.openxmlformats.org/officeDocument/2006/relationships/slideLayout" Target="../slideLayouts/slideLayout17.xml"/><Relationship Id="rId5" Type="http://schemas.openxmlformats.org/officeDocument/2006/relationships/hyperlink" Target="mailto:michael.derby@ee.doe.gov" TargetMode="External"/><Relationship Id="rId4" Type="http://schemas.openxmlformats.org/officeDocument/2006/relationships/hyperlink" Target="mailto:Jason.Jonkman@nrel.gov"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mailto:haupt@ucar.edu" TargetMode="External"/><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hyperlink" Target="mailto:Michael.Derby@ee.doe.gov" TargetMode="External"/><Relationship Id="rId4" Type="http://schemas.openxmlformats.org/officeDocument/2006/relationships/hyperlink" Target="mailto:matt.churchfield@nrel.go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800" y="-24905"/>
            <a:ext cx="5664200" cy="793750"/>
          </a:xfrm>
        </p:spPr>
        <p:txBody>
          <a:bodyPr/>
          <a:lstStyle/>
          <a:p>
            <a:r>
              <a:rPr lang="en-US" sz="1800" dirty="0"/>
              <a:t>NREL Wind – 1.3 - Atmosphere to Electrons (A2e)</a:t>
            </a:r>
            <a:br>
              <a:rPr lang="en-US" sz="2800" dirty="0"/>
            </a:br>
            <a:r>
              <a:rPr lang="en-US" sz="2400" dirty="0"/>
              <a:t>FY20 Q1 Project Status Overview</a:t>
            </a:r>
          </a:p>
        </p:txBody>
      </p:sp>
      <p:graphicFrame>
        <p:nvGraphicFramePr>
          <p:cNvPr id="6" name="Table 5"/>
          <p:cNvGraphicFramePr>
            <a:graphicFrameLocks noGrp="1"/>
          </p:cNvGraphicFramePr>
          <p:nvPr>
            <p:extLst>
              <p:ext uri="{D42A27DB-BD31-4B8C-83A1-F6EECF244321}">
                <p14:modId xmlns:p14="http://schemas.microsoft.com/office/powerpoint/2010/main" val="3545089952"/>
              </p:ext>
            </p:extLst>
          </p:nvPr>
        </p:nvGraphicFramePr>
        <p:xfrm>
          <a:off x="0" y="1007690"/>
          <a:ext cx="9144000" cy="3375598"/>
        </p:xfrm>
        <a:graphic>
          <a:graphicData uri="http://schemas.openxmlformats.org/drawingml/2006/table">
            <a:tbl>
              <a:tblPr firstRow="1" bandRow="1">
                <a:tableStyleId>{073A0DAA-6AF3-43AB-8588-CEC1D06C72B9}</a:tableStyleId>
              </a:tblPr>
              <a:tblGrid>
                <a:gridCol w="4470400">
                  <a:extLst>
                    <a:ext uri="{9D8B030D-6E8A-4147-A177-3AD203B41FA5}">
                      <a16:colId xmlns:a16="http://schemas.microsoft.com/office/drawing/2014/main" val="20000"/>
                    </a:ext>
                  </a:extLst>
                </a:gridCol>
                <a:gridCol w="2294467">
                  <a:extLst>
                    <a:ext uri="{9D8B030D-6E8A-4147-A177-3AD203B41FA5}">
                      <a16:colId xmlns:a16="http://schemas.microsoft.com/office/drawing/2014/main" val="20001"/>
                    </a:ext>
                  </a:extLst>
                </a:gridCol>
                <a:gridCol w="2379133">
                  <a:extLst>
                    <a:ext uri="{9D8B030D-6E8A-4147-A177-3AD203B41FA5}">
                      <a16:colId xmlns:a16="http://schemas.microsoft.com/office/drawing/2014/main" val="20002"/>
                    </a:ext>
                  </a:extLst>
                </a:gridCol>
              </a:tblGrid>
              <a:tr h="323250">
                <a:tc>
                  <a:txBody>
                    <a:bodyPr/>
                    <a:lstStyle/>
                    <a:p>
                      <a:r>
                        <a:rPr lang="en-US" sz="1600" dirty="0"/>
                        <a:t>Project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schemeClr>
                    </a:solidFill>
                  </a:tcPr>
                </a:tc>
                <a:tc>
                  <a:txBody>
                    <a:bodyPr/>
                    <a:lstStyle/>
                    <a:p>
                      <a:pPr algn="ctr"/>
                      <a:r>
                        <a:rPr lang="en-US" sz="1600" dirty="0"/>
                        <a:t>Financial</a:t>
                      </a:r>
                      <a:r>
                        <a:rPr lang="en-US" sz="1600" baseline="0" dirty="0"/>
                        <a:t> Status</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schemeClr>
                    </a:solidFill>
                  </a:tcPr>
                </a:tc>
                <a:tc>
                  <a:txBody>
                    <a:bodyPr/>
                    <a:lstStyle/>
                    <a:p>
                      <a:pPr algn="ctr"/>
                      <a:r>
                        <a:rPr lang="en-US" sz="1600" dirty="0"/>
                        <a:t>Schedule/ Milestones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schemeClr>
                    </a:solidFill>
                  </a:tcPr>
                </a:tc>
                <a:extLst>
                  <a:ext uri="{0D108BD9-81ED-4DB2-BD59-A6C34878D82A}">
                    <a16:rowId xmlns:a16="http://schemas.microsoft.com/office/drawing/2014/main" val="10000"/>
                  </a:ext>
                </a:extLst>
              </a:tr>
              <a:tr h="245377">
                <a:tc>
                  <a:txBody>
                    <a:bodyPr/>
                    <a:lstStyle/>
                    <a:p>
                      <a:r>
                        <a:rPr lang="en-US" sz="1100" dirty="0">
                          <a:solidFill>
                            <a:srgbClr val="000C14"/>
                          </a:solidFill>
                        </a:rPr>
                        <a:t>1.3.1.402 - WFIP II Extended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l" defTabSz="457200" rtl="0" eaLnBrk="1" latinLnBrk="0" hangingPunct="1"/>
                      <a:endParaRPr lang="en-US" sz="11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1104265"/>
                  </a:ext>
                </a:extLst>
              </a:tr>
              <a:tr h="240297">
                <a:tc>
                  <a:txBody>
                    <a:bodyPr/>
                    <a:lstStyle/>
                    <a:p>
                      <a:r>
                        <a:rPr lang="en-US" sz="1100" dirty="0">
                          <a:solidFill>
                            <a:srgbClr val="000C14"/>
                          </a:solidFill>
                        </a:rPr>
                        <a:t>1.3.2.401 - MMC - Model Development &amp; Validation*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solidFill>
                          <a:srgbClr val="000C1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dirty="0">
                        <a:solidFill>
                          <a:srgbClr val="000C1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52150">
                <a:tc>
                  <a:txBody>
                    <a:bodyPr/>
                    <a:lstStyle/>
                    <a:p>
                      <a:r>
                        <a:rPr lang="en-US" sz="1100" dirty="0">
                          <a:solidFill>
                            <a:srgbClr val="000C14"/>
                          </a:solidFill>
                        </a:rPr>
                        <a:t>1.3.3.401 - High-Fidelity Modeling*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latinLnBrk="0" hangingPunct="1"/>
                      <a:endParaRPr lang="en-US" sz="1100" kern="1200" dirty="0">
                        <a:solidFill>
                          <a:srgbClr val="000C1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rgbClr val="000C1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47070">
                <a:tc>
                  <a:txBody>
                    <a:bodyPr/>
                    <a:lstStyle/>
                    <a:p>
                      <a:r>
                        <a:rPr lang="en-US" sz="1100" dirty="0">
                          <a:solidFill>
                            <a:srgbClr val="000C14"/>
                          </a:solidFill>
                        </a:rPr>
                        <a:t>1.3.3.402 - Energy Research and Forecast Modeling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latinLnBrk="0" hangingPunct="1"/>
                      <a:endParaRPr lang="en-US" sz="1100" kern="1200" dirty="0">
                        <a:solidFill>
                          <a:srgbClr val="000C1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dirty="0">
                        <a:solidFill>
                          <a:srgbClr val="000C1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6875701"/>
                  </a:ext>
                </a:extLst>
              </a:tr>
              <a:tr h="2775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solidFill>
                            <a:srgbClr val="000C14"/>
                          </a:solidFill>
                        </a:rPr>
                        <a:t>1.3.4.401 - Rotor Wake Measurements &amp; Predictions for Validation*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kern="1200" dirty="0">
                        <a:solidFill>
                          <a:srgbClr val="000C1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dirty="0">
                        <a:solidFill>
                          <a:srgbClr val="000C1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0610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solidFill>
                            <a:srgbClr val="000C14"/>
                          </a:solidFill>
                        </a:rPr>
                        <a:t>1.3.4.403 - Aeroacoustic Assessment of Wind Plant 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kern="1200" dirty="0">
                        <a:solidFill>
                          <a:srgbClr val="000C1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dirty="0">
                        <a:solidFill>
                          <a:srgbClr val="000C1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0522363"/>
                  </a:ext>
                </a:extLst>
              </a:tr>
              <a:tr h="30610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solidFill>
                            <a:srgbClr val="000C14"/>
                          </a:solidFill>
                        </a:rPr>
                        <a:t>1.3.4.404 - American Wake Experiment (AWAKEN)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kern="1200" dirty="0">
                        <a:solidFill>
                          <a:srgbClr val="000C1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baseline="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7764946"/>
                  </a:ext>
                </a:extLst>
              </a:tr>
              <a:tr h="28161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solidFill>
                            <a:srgbClr val="000C14"/>
                          </a:solidFill>
                        </a:rPr>
                        <a:t>1.3.5.401 - Advanced Flow Control Science for Wind Plants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solidFill>
                          <a:srgbClr val="000C1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dirty="0">
                        <a:solidFill>
                          <a:srgbClr val="000C1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8161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spc="-40" baseline="0" dirty="0">
                          <a:solidFill>
                            <a:srgbClr val="000C14"/>
                          </a:solidFill>
                        </a:rPr>
                        <a:t>1.3.5.402 - Enabling Autonomous Wind Plants through Consensus 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b="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dirty="0">
                        <a:solidFill>
                          <a:srgbClr val="000C1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3050063"/>
                  </a:ext>
                </a:extLst>
              </a:tr>
              <a:tr h="28161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solidFill>
                            <a:srgbClr val="000C14"/>
                          </a:solidFill>
                        </a:rPr>
                        <a:t>1.3.6.401 - Systems Engineering &amp; Optimization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solidFill>
                          <a:srgbClr val="000C1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1100" dirty="0">
                        <a:solidFill>
                          <a:srgbClr val="000C1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6937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solidFill>
                            <a:srgbClr val="000C14"/>
                          </a:solidFill>
                        </a:rPr>
                        <a:t>1.3.6.403 - Modeling and Validation for Offshore Wind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dirty="0">
                        <a:solidFill>
                          <a:srgbClr val="000C1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dirty="0">
                        <a:solidFill>
                          <a:srgbClr val="000C1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2196163"/>
                  </a:ext>
                </a:extLst>
              </a:tr>
            </a:tbl>
          </a:graphicData>
        </a:graphic>
      </p:graphicFrame>
      <p:grpSp>
        <p:nvGrpSpPr>
          <p:cNvPr id="2" name="Group 1">
            <a:extLst>
              <a:ext uri="{FF2B5EF4-FFF2-40B4-BE49-F238E27FC236}">
                <a16:creationId xmlns:a16="http://schemas.microsoft.com/office/drawing/2014/main" id="{96F90732-E3D3-4DFC-B05A-00F780FCE6AF}"/>
              </a:ext>
            </a:extLst>
          </p:cNvPr>
          <p:cNvGrpSpPr/>
          <p:nvPr/>
        </p:nvGrpSpPr>
        <p:grpSpPr>
          <a:xfrm>
            <a:off x="3852366" y="6094810"/>
            <a:ext cx="5125567" cy="622790"/>
            <a:chOff x="728162" y="6094810"/>
            <a:chExt cx="5125567" cy="622790"/>
          </a:xfrm>
        </p:grpSpPr>
        <p:sp>
          <p:nvSpPr>
            <p:cNvPr id="5" name="TextBox 4"/>
            <p:cNvSpPr txBox="1"/>
            <p:nvPr/>
          </p:nvSpPr>
          <p:spPr>
            <a:xfrm>
              <a:off x="3246008" y="6094810"/>
              <a:ext cx="2607721" cy="608350"/>
            </a:xfrm>
            <a:prstGeom prst="rect">
              <a:avLst/>
            </a:prstGeom>
          </p:spPr>
          <p:txBody>
            <a:bodyPr vert="horz" wrap="square" lIns="91440" tIns="45720" rIns="91440" bIns="45720" rtlCol="0">
              <a:noAutofit/>
            </a:bodyPr>
            <a:lstStyle/>
            <a:p>
              <a:pPr marL="347663" lvl="1" indent="-174625" fontAlgn="auto">
                <a:spcBef>
                  <a:spcPts val="0"/>
                </a:spcBef>
                <a:spcAft>
                  <a:spcPts val="0"/>
                </a:spcAft>
                <a:buFont typeface="Arial" panose="020B0604020202020204" pitchFamily="34" charset="0"/>
                <a:buChar char="•"/>
              </a:pPr>
              <a:endParaRPr lang="en-US" sz="900" b="1" dirty="0">
                <a:solidFill>
                  <a:srgbClr val="50565C"/>
                </a:solidFill>
                <a:latin typeface="Arial Narrow"/>
                <a:cs typeface="Arial Narrow"/>
              </a:endParaRPr>
            </a:p>
            <a:p>
              <a:pPr marL="287338" lvl="1" indent="-114300" fontAlgn="auto">
                <a:spcBef>
                  <a:spcPts val="0"/>
                </a:spcBef>
                <a:spcAft>
                  <a:spcPts val="0"/>
                </a:spcAft>
                <a:buFont typeface="Arial" panose="020B0604020202020204" pitchFamily="34" charset="0"/>
                <a:buChar char="•"/>
              </a:pPr>
              <a:r>
                <a:rPr lang="en-US" sz="900" b="1" dirty="0">
                  <a:solidFill>
                    <a:srgbClr val="50565C"/>
                  </a:solidFill>
                  <a:latin typeface="Arial Narrow"/>
                  <a:cs typeface="Arial Narrow"/>
                </a:rPr>
                <a:t>1.3.2.401 (PNNL – Designated Reporting Lab)</a:t>
              </a:r>
            </a:p>
            <a:p>
              <a:pPr marL="287338" lvl="1" indent="-114300" fontAlgn="auto">
                <a:spcBef>
                  <a:spcPts val="0"/>
                </a:spcBef>
                <a:spcAft>
                  <a:spcPts val="0"/>
                </a:spcAft>
                <a:buFont typeface="Arial" panose="020B0604020202020204" pitchFamily="34" charset="0"/>
                <a:buChar char="•"/>
              </a:pPr>
              <a:r>
                <a:rPr lang="en-US" sz="900" b="1" dirty="0">
                  <a:solidFill>
                    <a:srgbClr val="50565C"/>
                  </a:solidFill>
                  <a:latin typeface="Arial Narrow"/>
                  <a:cs typeface="Arial Narrow"/>
                </a:rPr>
                <a:t>1.3.4.401 (NREL – Designated Reporting Lab)</a:t>
              </a:r>
            </a:p>
          </p:txBody>
        </p:sp>
        <p:sp>
          <p:nvSpPr>
            <p:cNvPr id="7" name="TextBox 6">
              <a:extLst>
                <a:ext uri="{FF2B5EF4-FFF2-40B4-BE49-F238E27FC236}">
                  <a16:creationId xmlns:a16="http://schemas.microsoft.com/office/drawing/2014/main" id="{69C850F9-9797-46DA-94C5-1AC1A5504D58}"/>
                </a:ext>
              </a:extLst>
            </p:cNvPr>
            <p:cNvSpPr txBox="1"/>
            <p:nvPr/>
          </p:nvSpPr>
          <p:spPr>
            <a:xfrm>
              <a:off x="728162" y="6109250"/>
              <a:ext cx="2836320" cy="608350"/>
            </a:xfrm>
            <a:prstGeom prst="rect">
              <a:avLst/>
            </a:prstGeom>
          </p:spPr>
          <p:txBody>
            <a:bodyPr vert="horz" wrap="square" lIns="91440" tIns="45720" rIns="91440" bIns="45720" rtlCol="0">
              <a:noAutofit/>
            </a:bodyPr>
            <a:lstStyle/>
            <a:p>
              <a:pPr lvl="0" fontAlgn="auto">
                <a:spcBef>
                  <a:spcPts val="0"/>
                </a:spcBef>
                <a:spcAft>
                  <a:spcPts val="0"/>
                </a:spcAft>
              </a:pPr>
              <a:r>
                <a:rPr lang="en-US" sz="900" b="1" dirty="0">
                  <a:solidFill>
                    <a:srgbClr val="50565C"/>
                  </a:solidFill>
                  <a:latin typeface="Arial Narrow"/>
                  <a:cs typeface="Arial Narrow"/>
                </a:rPr>
                <a:t>** Slides included separately as a Multi-Lab Project Report:</a:t>
              </a:r>
            </a:p>
            <a:p>
              <a:pPr marL="287338" lvl="1" indent="-114300" fontAlgn="auto">
                <a:spcBef>
                  <a:spcPts val="0"/>
                </a:spcBef>
                <a:spcAft>
                  <a:spcPts val="0"/>
                </a:spcAft>
                <a:buFont typeface="Arial" panose="020B0604020202020204" pitchFamily="34" charset="0"/>
                <a:buChar char="•"/>
              </a:pPr>
              <a:r>
                <a:rPr lang="en-US" sz="900" b="1" dirty="0">
                  <a:solidFill>
                    <a:srgbClr val="50565C"/>
                  </a:solidFill>
                  <a:latin typeface="Arial Narrow"/>
                  <a:cs typeface="Arial Narrow"/>
                </a:rPr>
                <a:t>1.3.1.401 (PNNL – Designated Reporting Lab)</a:t>
              </a:r>
            </a:p>
            <a:p>
              <a:pPr marL="287338" lvl="1" indent="-114300" fontAlgn="auto">
                <a:spcBef>
                  <a:spcPts val="0"/>
                </a:spcBef>
                <a:spcAft>
                  <a:spcPts val="0"/>
                </a:spcAft>
                <a:buFont typeface="Arial" panose="020B0604020202020204" pitchFamily="34" charset="0"/>
                <a:buChar char="•"/>
              </a:pPr>
              <a:r>
                <a:rPr lang="en-US" sz="900" b="1" dirty="0">
                  <a:solidFill>
                    <a:srgbClr val="50565C"/>
                  </a:solidFill>
                  <a:latin typeface="Arial Narrow"/>
                  <a:cs typeface="Arial Narrow"/>
                </a:rPr>
                <a:t>1.3.3.401 (NREL – Designated Reporting Lab)</a:t>
              </a:r>
            </a:p>
          </p:txBody>
        </p:sp>
      </p:grpSp>
    </p:spTree>
    <p:extLst>
      <p:ext uri="{BB962C8B-B14F-4D97-AF65-F5344CB8AC3E}">
        <p14:creationId xmlns:p14="http://schemas.microsoft.com/office/powerpoint/2010/main" val="233510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799" y="0"/>
            <a:ext cx="6379519" cy="793750"/>
          </a:xfrm>
        </p:spPr>
        <p:txBody>
          <a:bodyPr/>
          <a:lstStyle/>
          <a:p>
            <a:r>
              <a:rPr lang="en-US" sz="1800" dirty="0"/>
              <a:t>NREL Wind – 1.3.2.401 - MMC - Model Development &amp; Validation</a:t>
            </a:r>
            <a:br>
              <a:rPr lang="en-US" sz="2400" dirty="0"/>
            </a:br>
            <a:r>
              <a:rPr lang="en-US" sz="2400" dirty="0">
                <a:solidFill>
                  <a:prstClr val="white"/>
                </a:solidFill>
              </a:rPr>
              <a:t>FY20 Q1 Project </a:t>
            </a:r>
            <a:r>
              <a:rPr lang="en-US" sz="2400" dirty="0"/>
              <a:t>Performance Overview</a:t>
            </a:r>
          </a:p>
        </p:txBody>
      </p:sp>
      <p:graphicFrame>
        <p:nvGraphicFramePr>
          <p:cNvPr id="3" name="Table 2"/>
          <p:cNvGraphicFramePr>
            <a:graphicFrameLocks noGrp="1"/>
          </p:cNvGraphicFramePr>
          <p:nvPr>
            <p:extLst>
              <p:ext uri="{D42A27DB-BD31-4B8C-83A1-F6EECF244321}">
                <p14:modId xmlns:p14="http://schemas.microsoft.com/office/powerpoint/2010/main" val="601534818"/>
              </p:ext>
            </p:extLst>
          </p:nvPr>
        </p:nvGraphicFramePr>
        <p:xfrm>
          <a:off x="84337" y="1024660"/>
          <a:ext cx="8977601" cy="5407902"/>
        </p:xfrm>
        <a:graphic>
          <a:graphicData uri="http://schemas.openxmlformats.org/drawingml/2006/table">
            <a:tbl>
              <a:tblPr firstRow="1" bandRow="1">
                <a:tableStyleId>{073A0DAA-6AF3-43AB-8588-CEC1D06C72B9}</a:tableStyleId>
              </a:tblPr>
              <a:tblGrid>
                <a:gridCol w="618583">
                  <a:extLst>
                    <a:ext uri="{9D8B030D-6E8A-4147-A177-3AD203B41FA5}">
                      <a16:colId xmlns:a16="http://schemas.microsoft.com/office/drawing/2014/main" val="20000"/>
                    </a:ext>
                  </a:extLst>
                </a:gridCol>
                <a:gridCol w="636777">
                  <a:extLst>
                    <a:ext uri="{9D8B030D-6E8A-4147-A177-3AD203B41FA5}">
                      <a16:colId xmlns:a16="http://schemas.microsoft.com/office/drawing/2014/main" val="20001"/>
                    </a:ext>
                  </a:extLst>
                </a:gridCol>
                <a:gridCol w="7722241">
                  <a:extLst>
                    <a:ext uri="{9D8B030D-6E8A-4147-A177-3AD203B41FA5}">
                      <a16:colId xmlns:a16="http://schemas.microsoft.com/office/drawing/2014/main" val="20002"/>
                    </a:ext>
                  </a:extLst>
                </a:gridCol>
              </a:tblGrid>
              <a:tr h="390826">
                <a:tc gridSpan="3">
                  <a:txBody>
                    <a:bodyPr/>
                    <a:lstStyle/>
                    <a:p>
                      <a:pPr algn="ctr"/>
                      <a:r>
                        <a:rPr lang="en-US" dirty="0"/>
                        <a:t>Project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00788">
                <a:tc>
                  <a:txBody>
                    <a:bodyPr/>
                    <a:lstStyle/>
                    <a:p>
                      <a:pPr algn="ctr"/>
                      <a:r>
                        <a:rPr lang="en-US" sz="1200" b="1" dirty="0"/>
                        <a:t>Cat.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St.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Comments</a:t>
                      </a:r>
                      <a:endParaRPr 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5006">
                <a:tc rowSpan="5">
                  <a:txBody>
                    <a:bodyPr/>
                    <a:lstStyle/>
                    <a:p>
                      <a:pPr algn="ctr"/>
                      <a:r>
                        <a:rPr lang="en-US" sz="1200" dirty="0"/>
                        <a:t>Fin.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rowSpan="4">
                  <a:txBody>
                    <a:bodyPr/>
                    <a:lstStyle/>
                    <a:p>
                      <a:pPr marL="0" algn="l" defTabSz="457200" rtl="0" eaLnBrk="1" latinLnBrk="0" hangingPunct="1"/>
                      <a:r>
                        <a:rPr lang="en-US" sz="1400" b="0" kern="1200" dirty="0">
                          <a:solidFill>
                            <a:schemeClr val="tx1"/>
                          </a:solidFill>
                          <a:latin typeface="+mn-lt"/>
                          <a:ea typeface="+mn-ea"/>
                          <a:cs typeface="+mn-cs"/>
                        </a:rPr>
                        <a:t>Project is 64% underspent.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05007">
                <a:tc vMerge="1">
                  <a:txBody>
                    <a:bodyPr/>
                    <a:lstStyle/>
                    <a:p>
                      <a:endParaRPr lang="en-US"/>
                    </a:p>
                  </a:txBody>
                  <a:tcPr/>
                </a:tc>
                <a:tc>
                  <a:txBody>
                    <a:bodyPr/>
                    <a:lstStyle/>
                    <a:p>
                      <a:pPr algn="ctr"/>
                      <a:r>
                        <a:rPr lang="en-US" dirty="0"/>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3"/>
                  </a:ext>
                </a:extLst>
              </a:tr>
              <a:tr h="605007">
                <a:tc vMerge="1">
                  <a:txBody>
                    <a:bodyPr/>
                    <a:lstStyle/>
                    <a:p>
                      <a:endParaRPr lang="en-US"/>
                    </a:p>
                  </a:txBody>
                  <a:tcPr/>
                </a:tc>
                <a:tc>
                  <a:txBody>
                    <a:bodyPr/>
                    <a:lstStyle/>
                    <a:p>
                      <a:pPr algn="ctr"/>
                      <a:r>
                        <a:rPr lang="en-US" dirty="0"/>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4"/>
                  </a:ext>
                </a:extLst>
              </a:tr>
              <a:tr h="261014">
                <a:tc vMerge="1">
                  <a:txBody>
                    <a:bodyPr/>
                    <a:lstStyle/>
                    <a:p>
                      <a:endParaRPr lang="en-US"/>
                    </a:p>
                  </a:txBody>
                  <a:tcPr/>
                </a:tc>
                <a:tc rowSpan="2">
                  <a:txBody>
                    <a:bodyPr/>
                    <a:lstStyle/>
                    <a:p>
                      <a:pPr algn="ctr"/>
                      <a:r>
                        <a:rPr lang="en-US" dirty="0"/>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5"/>
                  </a:ext>
                </a:extLst>
              </a:tr>
              <a:tr h="343992">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Category: </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49065">
                <a:tc rowSpan="5">
                  <a:txBody>
                    <a:bodyPr/>
                    <a:lstStyle/>
                    <a:p>
                      <a:pPr algn="ctr"/>
                      <a:r>
                        <a:rPr lang="en-US" sz="1200" dirty="0"/>
                        <a:t>Mil.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algn="l" defTabSz="457200" rtl="0" eaLnBrk="1" latinLnBrk="0" hangingPunct="1"/>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8"/>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9"/>
                  </a:ext>
                </a:extLst>
              </a:tr>
              <a:tr h="141567">
                <a:tc vMerge="1">
                  <a:txBody>
                    <a:bodyPr/>
                    <a:lstStyle/>
                    <a:p>
                      <a:endParaRPr lang="en-US"/>
                    </a:p>
                  </a:txBody>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10"/>
                  </a:ext>
                </a:extLst>
              </a:tr>
              <a:tr h="407498">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rgbClr val="7030A0"/>
                          </a:solidFill>
                          <a:latin typeface="+mn-lt"/>
                          <a:ea typeface="+mn-ea"/>
                          <a:cs typeface="+mn-cs"/>
                        </a:rPr>
                        <a:t>Category:</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604672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194675" cy="793750"/>
          </a:xfrm>
        </p:spPr>
        <p:txBody>
          <a:bodyPr/>
          <a:lstStyle/>
          <a:p>
            <a:r>
              <a:rPr lang="en-US" sz="1800" dirty="0"/>
              <a:t>NREL Wind - 1.3.2.401 - MMC - Model Development &amp; Validation</a:t>
            </a:r>
            <a:br>
              <a:rPr lang="en-US" sz="1800" dirty="0"/>
            </a:br>
            <a:r>
              <a:rPr lang="en-US" sz="2400" dirty="0">
                <a:solidFill>
                  <a:prstClr val="white"/>
                </a:solidFill>
              </a:rPr>
              <a:t>FY20 Q1</a:t>
            </a:r>
            <a:r>
              <a:rPr lang="en-US" sz="2400" dirty="0">
                <a:solidFill>
                  <a:schemeClr val="bg1"/>
                </a:solidFill>
              </a:rPr>
              <a:t> Project </a:t>
            </a:r>
            <a:r>
              <a:rPr lang="en-US" sz="2400" dirty="0"/>
              <a:t>Financial Status</a:t>
            </a:r>
          </a:p>
        </p:txBody>
      </p:sp>
      <p:sp>
        <p:nvSpPr>
          <p:cNvPr id="12" name="TextBox 11"/>
          <p:cNvSpPr txBox="1"/>
          <p:nvPr/>
        </p:nvSpPr>
        <p:spPr>
          <a:xfrm>
            <a:off x="369194" y="1068408"/>
            <a:ext cx="8395859" cy="398585"/>
          </a:xfrm>
          <a:prstGeom prst="rect">
            <a:avLst/>
          </a:prstGeom>
        </p:spPr>
        <p:txBody>
          <a:bodyPr vert="horz" wrap="square" lIns="91440" tIns="45720" rIns="91440" bIns="45720" rtlCol="0">
            <a:noAutofit/>
          </a:bodyPr>
          <a:lstStyle/>
          <a:p>
            <a:pPr lvl="0" fontAlgn="auto">
              <a:spcBef>
                <a:spcPct val="20000"/>
              </a:spcBef>
              <a:spcAft>
                <a:spcPts val="0"/>
              </a:spcAft>
              <a:defRPr/>
            </a:pPr>
            <a:r>
              <a:rPr lang="en-US" b="1" dirty="0">
                <a:solidFill>
                  <a:srgbClr val="50565C"/>
                </a:solidFill>
                <a:latin typeface="Arial Narrow"/>
                <a:cs typeface="Arial Narrow"/>
              </a:rPr>
              <a:t>Project Financials (FY20 Budget Authority: $625,000; FY20 Beginning Uncosteds: $158,502)</a:t>
            </a:r>
          </a:p>
        </p:txBody>
      </p:sp>
      <p:sp>
        <p:nvSpPr>
          <p:cNvPr id="11" name="Content Placeholder 3"/>
          <p:cNvSpPr>
            <a:spLocks noGrp="1"/>
          </p:cNvSpPr>
          <p:nvPr>
            <p:ph sz="quarter" idx="2"/>
          </p:nvPr>
        </p:nvSpPr>
        <p:spPr>
          <a:xfrm>
            <a:off x="269692" y="5524500"/>
            <a:ext cx="8792245" cy="1005253"/>
          </a:xfrm>
          <a:ln>
            <a:solidFill>
              <a:schemeClr val="accent3">
                <a:lumMod val="75000"/>
              </a:schemeClr>
            </a:solidFill>
          </a:ln>
        </p:spPr>
        <p:txBody>
          <a:bodyPr/>
          <a:lstStyle/>
          <a:p>
            <a:pPr marL="0" lvl="0" indent="0">
              <a:buNone/>
            </a:pPr>
            <a:r>
              <a:rPr lang="en-US" sz="1400" b="1" dirty="0"/>
              <a:t>Subcontracts/Commitments:</a:t>
            </a:r>
          </a:p>
        </p:txBody>
      </p:sp>
      <p:graphicFrame>
        <p:nvGraphicFramePr>
          <p:cNvPr id="6" name="Chart 5">
            <a:extLst>
              <a:ext uri="{FF2B5EF4-FFF2-40B4-BE49-F238E27FC236}">
                <a16:creationId xmlns:a16="http://schemas.microsoft.com/office/drawing/2014/main" id="{00000000-0008-0000-0600-000004000000}"/>
              </a:ext>
            </a:extLst>
          </p:cNvPr>
          <p:cNvGraphicFramePr>
            <a:graphicFrameLocks/>
          </p:cNvGraphicFramePr>
          <p:nvPr>
            <p:extLst>
              <p:ext uri="{D42A27DB-BD31-4B8C-83A1-F6EECF244321}">
                <p14:modId xmlns:p14="http://schemas.microsoft.com/office/powerpoint/2010/main" val="3906961528"/>
              </p:ext>
            </p:extLst>
          </p:nvPr>
        </p:nvGraphicFramePr>
        <p:xfrm>
          <a:off x="1145646" y="1371600"/>
          <a:ext cx="6852708" cy="41529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51760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14300"/>
            <a:ext cx="8115301" cy="863429"/>
          </a:xfrm>
        </p:spPr>
        <p:txBody>
          <a:bodyPr/>
          <a:lstStyle/>
          <a:p>
            <a:r>
              <a:rPr lang="en-US" sz="1800" dirty="0"/>
              <a:t>NREL Wind – 1.3.2.401 - MMC - Model Development &amp; Validation</a:t>
            </a:r>
            <a:br>
              <a:rPr lang="en-US" sz="2000" dirty="0"/>
            </a:br>
            <a:r>
              <a:rPr lang="en-US" sz="2400" dirty="0">
                <a:solidFill>
                  <a:prstClr val="white"/>
                </a:solidFill>
              </a:rPr>
              <a:t>FY20 Q1</a:t>
            </a:r>
            <a:r>
              <a:rPr lang="en-US" sz="2400" dirty="0">
                <a:solidFill>
                  <a:schemeClr val="bg1"/>
                </a:solidFill>
              </a:rPr>
              <a:t>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11" name="Table 10"/>
          <p:cNvGraphicFramePr>
            <a:graphicFrameLocks noGrp="1"/>
          </p:cNvGraphicFramePr>
          <p:nvPr>
            <p:extLst>
              <p:ext uri="{D42A27DB-BD31-4B8C-83A1-F6EECF244321}">
                <p14:modId xmlns:p14="http://schemas.microsoft.com/office/powerpoint/2010/main" val="3633466169"/>
              </p:ext>
            </p:extLst>
          </p:nvPr>
        </p:nvGraphicFramePr>
        <p:xfrm>
          <a:off x="82061" y="1031494"/>
          <a:ext cx="9028527" cy="3002026"/>
        </p:xfrm>
        <a:graphic>
          <a:graphicData uri="http://schemas.openxmlformats.org/drawingml/2006/table">
            <a:tbl>
              <a:tblPr firstRow="1" bandRow="1">
                <a:tableStyleId>{616DA210-FB5B-4158-B5E0-FEB733F419BA}</a:tableStyleId>
              </a:tblPr>
              <a:tblGrid>
                <a:gridCol w="7196925">
                  <a:extLst>
                    <a:ext uri="{9D8B030D-6E8A-4147-A177-3AD203B41FA5}">
                      <a16:colId xmlns:a16="http://schemas.microsoft.com/office/drawing/2014/main" val="20000"/>
                    </a:ext>
                  </a:extLst>
                </a:gridCol>
                <a:gridCol w="860079">
                  <a:extLst>
                    <a:ext uri="{9D8B030D-6E8A-4147-A177-3AD203B41FA5}">
                      <a16:colId xmlns:a16="http://schemas.microsoft.com/office/drawing/2014/main" val="20001"/>
                    </a:ext>
                  </a:extLst>
                </a:gridCol>
                <a:gridCol w="971523">
                  <a:extLst>
                    <a:ext uri="{9D8B030D-6E8A-4147-A177-3AD203B41FA5}">
                      <a16:colId xmlns:a16="http://schemas.microsoft.com/office/drawing/2014/main" val="20002"/>
                    </a:ext>
                  </a:extLst>
                </a:gridCol>
              </a:tblGrid>
              <a:tr h="441706">
                <a:tc>
                  <a:txBody>
                    <a:bodyPr/>
                    <a:lstStyle/>
                    <a:p>
                      <a:r>
                        <a:rPr lang="en-US" sz="1600" dirty="0"/>
                        <a:t>Project Milestones</a:t>
                      </a:r>
                      <a:endParaRPr lang="en-US" sz="1200" b="0" dirty="0">
                        <a:solidFill>
                          <a:schemeClr val="tx2"/>
                        </a:solidFill>
                      </a:endParaRPr>
                    </a:p>
                  </a:txBody>
                  <a:tcPr/>
                </a:tc>
                <a:tc>
                  <a:txBody>
                    <a:bodyPr/>
                    <a:lstStyle/>
                    <a:p>
                      <a:r>
                        <a:rPr lang="en-US" sz="1000" dirty="0"/>
                        <a:t>Percent Complete</a:t>
                      </a:r>
                    </a:p>
                  </a:txBody>
                  <a:tcPr/>
                </a:tc>
                <a:tc>
                  <a:txBody>
                    <a:bodyPr/>
                    <a:lstStyle/>
                    <a:p>
                      <a:r>
                        <a:rPr lang="en-US" sz="1000" dirty="0"/>
                        <a:t>Date Complete</a:t>
                      </a:r>
                    </a:p>
                  </a:txBody>
                  <a:tcPr/>
                </a:tc>
                <a:extLst>
                  <a:ext uri="{0D108BD9-81ED-4DB2-BD59-A6C34878D82A}">
                    <a16:rowId xmlns:a16="http://schemas.microsoft.com/office/drawing/2014/main" val="10000"/>
                  </a:ext>
                </a:extLst>
              </a:tr>
              <a:tr h="295084">
                <a:tc>
                  <a:txBody>
                    <a:bodyPr/>
                    <a:lstStyle/>
                    <a:p>
                      <a:r>
                        <a:rPr lang="en-US" sz="1200" baseline="0" dirty="0">
                          <a:effectLst/>
                        </a:rPr>
                        <a:t>Q1: By December 31, 2019, Submit an annual report to DOE summarizing annual progress during FY19 including: benchmark cases, metrics, baseline uncoupled runs, targets for improvements relevant to wind plants, and optimal inflow perturbation methods (Common milestone with LLNL, NREL, and PNNL in collaboration with NCAR).</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1"/>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Q2: By March 31, 2020, NREL will advance atmospheric gravity wave treatment methods to include complex situations with arbitrary terrain, realistic turbulent inflow, and wind turbines.</a:t>
                      </a: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tc>
                  <a:txBody>
                    <a:bodyPr/>
                    <a:lstStyle/>
                    <a:p>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0002"/>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baseline="0" dirty="0"/>
                        <a:t>Q3: By June 30, 2020, NREL and PNNL will provide short report outlining potential offshore data sets and case studies that could be used by the MMC team (Common Milestone with PNNL).</a:t>
                      </a:r>
                    </a:p>
                  </a:txBody>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tc>
                <a:extLst>
                  <a:ext uri="{0D108BD9-81ED-4DB2-BD59-A6C34878D82A}">
                    <a16:rowId xmlns:a16="http://schemas.microsoft.com/office/drawing/2014/main" val="10003"/>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Q4: By Sept 30, 2020, NREL will assess the impact of MMC on simulations of the Peetz Table Wind Farm. Comparison between simulating Peetz Table Wind Farm using canonical methods versus using MMC methods will be made.  (This work will be in collaboration with the A2e Wake Dynamics project, and will relate to the A2e NREL Wake Dynamics Q3 milestone.)</a:t>
                      </a: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581077941"/>
                  </a:ext>
                </a:extLst>
              </a:tr>
            </a:tbl>
          </a:graphicData>
        </a:graphic>
      </p:graphicFrame>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Tree>
    <p:extLst>
      <p:ext uri="{BB962C8B-B14F-4D97-AF65-F5344CB8AC3E}">
        <p14:creationId xmlns:p14="http://schemas.microsoft.com/office/powerpoint/2010/main" val="1749888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39700"/>
            <a:ext cx="8089901" cy="888829"/>
          </a:xfrm>
        </p:spPr>
        <p:txBody>
          <a:bodyPr/>
          <a:lstStyle/>
          <a:p>
            <a:r>
              <a:rPr lang="en-US" sz="1800" dirty="0"/>
              <a:t>NREL Wind – 1.3.2.401 - MMC - Model Development &amp; Validation</a:t>
            </a:r>
            <a:br>
              <a:rPr lang="en-US" sz="2000" dirty="0"/>
            </a:br>
            <a:r>
              <a:rPr lang="en-US" sz="2400" dirty="0">
                <a:solidFill>
                  <a:prstClr val="white"/>
                </a:solidFill>
              </a:rPr>
              <a:t>FY20 Q1</a:t>
            </a:r>
            <a:r>
              <a:rPr lang="en-US" sz="2400" dirty="0">
                <a:solidFill>
                  <a:schemeClr val="bg1"/>
                </a:solidFill>
              </a:rPr>
              <a:t>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7" name="Table 6">
            <a:extLst>
              <a:ext uri="{FF2B5EF4-FFF2-40B4-BE49-F238E27FC236}">
                <a16:creationId xmlns:a16="http://schemas.microsoft.com/office/drawing/2014/main" id="{41C3A0B6-4FB9-4C30-9741-AC3B9BE1119C}"/>
              </a:ext>
            </a:extLst>
          </p:cNvPr>
          <p:cNvGraphicFramePr>
            <a:graphicFrameLocks noGrp="1"/>
          </p:cNvGraphicFramePr>
          <p:nvPr>
            <p:extLst>
              <p:ext uri="{D42A27DB-BD31-4B8C-83A1-F6EECF244321}">
                <p14:modId xmlns:p14="http://schemas.microsoft.com/office/powerpoint/2010/main" val="3465626998"/>
              </p:ext>
            </p:extLst>
          </p:nvPr>
        </p:nvGraphicFramePr>
        <p:xfrm>
          <a:off x="82062" y="1059605"/>
          <a:ext cx="8932791" cy="5426539"/>
        </p:xfrm>
        <a:graphic>
          <a:graphicData uri="http://schemas.openxmlformats.org/drawingml/2006/table">
            <a:tbl>
              <a:tblPr firstRow="1" bandRow="1">
                <a:tableStyleId>{616DA210-FB5B-4158-B5E0-FEB733F419BA}</a:tableStyleId>
              </a:tblPr>
              <a:tblGrid>
                <a:gridCol w="8932791">
                  <a:extLst>
                    <a:ext uri="{9D8B030D-6E8A-4147-A177-3AD203B41FA5}">
                      <a16:colId xmlns:a16="http://schemas.microsoft.com/office/drawing/2014/main" val="20000"/>
                    </a:ext>
                  </a:extLst>
                </a:gridCol>
              </a:tblGrid>
              <a:tr h="2613001">
                <a:tc>
                  <a:txBody>
                    <a:bodyPr/>
                    <a:lstStyle/>
                    <a:p>
                      <a:r>
                        <a:rPr lang="en-US" sz="1200" dirty="0"/>
                        <a:t>Work accomplished this</a:t>
                      </a:r>
                      <a:r>
                        <a:rPr lang="en-US" sz="1200" baseline="0" dirty="0"/>
                        <a:t> quarter</a:t>
                      </a:r>
                      <a:r>
                        <a:rPr lang="en-US" sz="1200" dirty="0"/>
                        <a:t>: </a:t>
                      </a:r>
                      <a:endParaRPr lang="en-US" sz="1200" b="0" baseline="0" dirty="0">
                        <a:solidFill>
                          <a:schemeClr val="accent6">
                            <a:lumMod val="75000"/>
                          </a:schemeClr>
                        </a:solidFill>
                      </a:endParaRPr>
                    </a:p>
                    <a:p>
                      <a:pPr marL="171450" indent="-171450" algn="l" defTabSz="457200" rtl="0" eaLnBrk="1" latinLnBrk="0" hangingPunct="1">
                        <a:buFont typeface="Arial" charset="0"/>
                        <a:buChar char="•"/>
                      </a:pPr>
                      <a:endParaRPr lang="en-US" sz="1200" b="0" i="1"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Public Outreach/Industry Engagement:</a:t>
                      </a:r>
                      <a:r>
                        <a:rPr lang="en-US" sz="1200" b="1" i="0" baseline="0" dirty="0">
                          <a:solidFill>
                            <a:schemeClr val="accent3">
                              <a:lumMod val="40000"/>
                              <a:lumOff val="60000"/>
                            </a:schemeClr>
                          </a:solidFill>
                        </a:rPr>
                        <a:t> </a:t>
                      </a:r>
                      <a:endParaRPr lang="en-US" sz="1200" b="0" baseline="0" dirty="0">
                        <a:solidFill>
                          <a:schemeClr val="accent6">
                            <a:lumMod val="75000"/>
                          </a:schemeClr>
                        </a:solidFill>
                      </a:endParaRPr>
                    </a:p>
                    <a:p>
                      <a:pPr marL="171450" indent="-171450" algn="l" defTabSz="457200" rtl="0" eaLnBrk="1" latinLnBrk="0" hangingPunct="1">
                        <a:buFont typeface="Arial" charset="0"/>
                        <a:buChar char="•"/>
                      </a:pPr>
                      <a:endParaRPr lang="en-US" sz="1200" b="0" kern="1200" baseline="0" dirty="0">
                        <a:solidFill>
                          <a:schemeClr val="tx1"/>
                        </a:solidFill>
                        <a:latin typeface="+mn-lt"/>
                        <a:ea typeface="+mn-ea"/>
                        <a:cs typeface="+mn-cs"/>
                      </a:endParaRPr>
                    </a:p>
                  </a:txBody>
                  <a:tcPr/>
                </a:tc>
                <a:extLst>
                  <a:ext uri="{0D108BD9-81ED-4DB2-BD59-A6C34878D82A}">
                    <a16:rowId xmlns:a16="http://schemas.microsoft.com/office/drawing/2014/main" val="10000"/>
                  </a:ext>
                </a:extLst>
              </a:tr>
              <a:tr h="2813538">
                <a:tc>
                  <a:txBody>
                    <a:bodyPr/>
                    <a:lstStyle/>
                    <a:p>
                      <a:r>
                        <a:rPr lang="en-US" sz="1200" b="1" dirty="0"/>
                        <a:t>90</a:t>
                      </a:r>
                      <a:r>
                        <a:rPr lang="en-US" sz="1200" b="1" baseline="0" dirty="0"/>
                        <a:t>-Day Outlook: </a:t>
                      </a:r>
                      <a:endParaRPr lang="en-US" sz="1200" b="0" baseline="0" dirty="0">
                        <a:solidFill>
                          <a:schemeClr val="accent6">
                            <a:lumMod val="75000"/>
                          </a:schemeClr>
                        </a:solidFill>
                      </a:endParaRPr>
                    </a:p>
                    <a:p>
                      <a:endParaRPr lang="en-US" sz="1200" b="0"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Upcoming Public Outreach/Industry Engagement:</a:t>
                      </a:r>
                    </a:p>
                  </a:txBody>
                  <a:tcPr>
                    <a:solidFill>
                      <a:schemeClr val="bg1">
                        <a:lumMod val="75000"/>
                        <a:alpha val="2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89813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270876" cy="793750"/>
          </a:xfrm>
        </p:spPr>
        <p:txBody>
          <a:bodyPr/>
          <a:lstStyle/>
          <a:p>
            <a:r>
              <a:rPr lang="en-US" sz="1800" dirty="0"/>
              <a:t>NREL Wind – 1.3.3.401 - High-Fidelity Modeling</a:t>
            </a:r>
            <a:br>
              <a:rPr lang="en-US" sz="2800" dirty="0"/>
            </a:br>
            <a:r>
              <a:rPr lang="en-US" sz="2400" dirty="0"/>
              <a:t>Project Modification Tracking</a:t>
            </a:r>
          </a:p>
        </p:txBody>
      </p:sp>
      <p:graphicFrame>
        <p:nvGraphicFramePr>
          <p:cNvPr id="2" name="Table 1"/>
          <p:cNvGraphicFramePr>
            <a:graphicFrameLocks noGrp="1"/>
          </p:cNvGraphicFramePr>
          <p:nvPr>
            <p:extLst>
              <p:ext uri="{D42A27DB-BD31-4B8C-83A1-F6EECF244321}">
                <p14:modId xmlns:p14="http://schemas.microsoft.com/office/powerpoint/2010/main" val="1883812393"/>
              </p:ext>
            </p:extLst>
          </p:nvPr>
        </p:nvGraphicFramePr>
        <p:xfrm>
          <a:off x="118277" y="1132763"/>
          <a:ext cx="9025722" cy="2519374"/>
        </p:xfrm>
        <a:graphic>
          <a:graphicData uri="http://schemas.openxmlformats.org/drawingml/2006/table">
            <a:tbl>
              <a:tblPr firstRow="1" bandRow="1">
                <a:tableStyleId>{5C22544A-7EE6-4342-B048-85BDC9FD1C3A}</a:tableStyleId>
              </a:tblPr>
              <a:tblGrid>
                <a:gridCol w="837066">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436883">
                  <a:extLst>
                    <a:ext uri="{9D8B030D-6E8A-4147-A177-3AD203B41FA5}">
                      <a16:colId xmlns:a16="http://schemas.microsoft.com/office/drawing/2014/main" val="20002"/>
                    </a:ext>
                  </a:extLst>
                </a:gridCol>
                <a:gridCol w="888368">
                  <a:extLst>
                    <a:ext uri="{9D8B030D-6E8A-4147-A177-3AD203B41FA5}">
                      <a16:colId xmlns:a16="http://schemas.microsoft.com/office/drawing/2014/main" val="20003"/>
                    </a:ext>
                  </a:extLst>
                </a:gridCol>
                <a:gridCol w="2721934">
                  <a:extLst>
                    <a:ext uri="{9D8B030D-6E8A-4147-A177-3AD203B41FA5}">
                      <a16:colId xmlns:a16="http://schemas.microsoft.com/office/drawing/2014/main" val="20004"/>
                    </a:ext>
                  </a:extLst>
                </a:gridCol>
              </a:tblGrid>
              <a:tr h="619614">
                <a:tc>
                  <a:txBody>
                    <a:bodyPr/>
                    <a:lstStyle/>
                    <a:p>
                      <a:pPr algn="ctr"/>
                      <a:r>
                        <a:rPr lang="en-US" sz="1400" dirty="0" err="1"/>
                        <a:t>Apprv</a:t>
                      </a:r>
                      <a:r>
                        <a:rPr lang="en-US" sz="1400" dirty="0"/>
                        <a:t>. Date</a:t>
                      </a:r>
                    </a:p>
                  </a:txBody>
                  <a:tcPr anchor="ctr"/>
                </a:tc>
                <a:tc>
                  <a:txBody>
                    <a:bodyPr/>
                    <a:lstStyle/>
                    <a:p>
                      <a:pPr algn="ctr"/>
                      <a:r>
                        <a:rPr lang="en-US" sz="1400" dirty="0"/>
                        <a:t>Requested</a:t>
                      </a:r>
                      <a:r>
                        <a:rPr lang="en-US" sz="1400" baseline="0" dirty="0"/>
                        <a:t> By </a:t>
                      </a:r>
                      <a:endParaRPr lang="en-US" sz="1400" dirty="0"/>
                    </a:p>
                  </a:txBody>
                  <a:tcPr anchor="ctr"/>
                </a:tc>
                <a:tc>
                  <a:txBody>
                    <a:bodyPr/>
                    <a:lstStyle/>
                    <a:p>
                      <a:pPr algn="ctr"/>
                      <a:r>
                        <a:rPr lang="en-US" sz="1400" dirty="0"/>
                        <a:t>Detailed Reason for</a:t>
                      </a:r>
                      <a:r>
                        <a:rPr lang="en-US" sz="1400" baseline="0" dirty="0"/>
                        <a:t> Modification</a:t>
                      </a:r>
                      <a:endParaRPr lang="en-US" sz="1400" dirty="0"/>
                    </a:p>
                  </a:txBody>
                  <a:tcPr anchor="ctr"/>
                </a:tc>
                <a:tc>
                  <a:txBody>
                    <a:bodyPr/>
                    <a:lstStyle/>
                    <a:p>
                      <a:pPr algn="ctr"/>
                      <a:r>
                        <a:rPr lang="en-US" sz="1400" dirty="0"/>
                        <a:t>Budget Change</a:t>
                      </a:r>
                    </a:p>
                  </a:txBody>
                  <a:tcPr anchor="ctr"/>
                </a:tc>
                <a:tc>
                  <a:txBody>
                    <a:bodyPr/>
                    <a:lstStyle/>
                    <a:p>
                      <a:pPr algn="ctr"/>
                      <a:r>
                        <a:rPr lang="en-US" sz="1400" dirty="0"/>
                        <a:t>Milestone</a:t>
                      </a:r>
                      <a:r>
                        <a:rPr lang="en-US" sz="1400" baseline="0" dirty="0"/>
                        <a:t> Changes </a:t>
                      </a:r>
                      <a:endParaRPr lang="en-US" sz="1400" dirty="0"/>
                    </a:p>
                  </a:txBody>
                  <a:tcPr anchor="ctr"/>
                </a:tc>
                <a:extLst>
                  <a:ext uri="{0D108BD9-81ED-4DB2-BD59-A6C34878D82A}">
                    <a16:rowId xmlns:a16="http://schemas.microsoft.com/office/drawing/2014/main" val="10000"/>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1"/>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42989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800" y="0"/>
            <a:ext cx="8064500" cy="793750"/>
          </a:xfrm>
        </p:spPr>
        <p:txBody>
          <a:bodyPr/>
          <a:lstStyle/>
          <a:p>
            <a:r>
              <a:rPr lang="en-US" sz="1800" dirty="0"/>
              <a:t>NREL Wind – 1.3.3.401 - High-Fidelity Modeling</a:t>
            </a:r>
            <a:br>
              <a:rPr lang="en-US" sz="2400" dirty="0"/>
            </a:br>
            <a:r>
              <a:rPr lang="en-US" sz="2400" dirty="0">
                <a:solidFill>
                  <a:prstClr val="white"/>
                </a:solidFill>
              </a:rPr>
              <a:t>FY20 Q1</a:t>
            </a:r>
            <a:r>
              <a:rPr lang="en-US" sz="2400" dirty="0">
                <a:solidFill>
                  <a:schemeClr val="bg1"/>
                </a:solidFill>
              </a:rPr>
              <a:t> Project </a:t>
            </a:r>
            <a:r>
              <a:rPr lang="en-US" sz="2400" dirty="0"/>
              <a:t>Overview</a:t>
            </a:r>
          </a:p>
        </p:txBody>
      </p:sp>
      <p:graphicFrame>
        <p:nvGraphicFramePr>
          <p:cNvPr id="8" name="Content Placeholder 7"/>
          <p:cNvGraphicFramePr>
            <a:graphicFrameLocks noGrp="1"/>
          </p:cNvGraphicFramePr>
          <p:nvPr>
            <p:ph sz="quarter" idx="3"/>
            <p:extLst>
              <p:ext uri="{D42A27DB-BD31-4B8C-83A1-F6EECF244321}">
                <p14:modId xmlns:p14="http://schemas.microsoft.com/office/powerpoint/2010/main" val="1251790789"/>
              </p:ext>
            </p:extLst>
          </p:nvPr>
        </p:nvGraphicFramePr>
        <p:xfrm>
          <a:off x="6172672" y="1050877"/>
          <a:ext cx="2877543" cy="5544995"/>
        </p:xfrm>
        <a:graphic>
          <a:graphicData uri="http://schemas.openxmlformats.org/drawingml/2006/table">
            <a:tbl>
              <a:tblPr firstRow="1" bandRow="1">
                <a:tableStyleId>{073A0DAA-6AF3-43AB-8588-CEC1D06C72B9}</a:tableStyleId>
              </a:tblPr>
              <a:tblGrid>
                <a:gridCol w="2877543">
                  <a:extLst>
                    <a:ext uri="{9D8B030D-6E8A-4147-A177-3AD203B41FA5}">
                      <a16:colId xmlns:a16="http://schemas.microsoft.com/office/drawing/2014/main" val="20000"/>
                    </a:ext>
                  </a:extLst>
                </a:gridCol>
              </a:tblGrid>
              <a:tr h="424156">
                <a:tc>
                  <a:txBody>
                    <a:bodyPr/>
                    <a:lstStyle/>
                    <a:p>
                      <a:pPr algn="ctr"/>
                      <a:r>
                        <a:rPr lang="en-US" sz="1800" dirty="0"/>
                        <a:t>Project</a:t>
                      </a:r>
                      <a:r>
                        <a:rPr lang="en-US" sz="1800" baseline="0" dirty="0"/>
                        <a:t> </a:t>
                      </a:r>
                      <a:r>
                        <a:rPr lang="en-US" sz="1800" dirty="0"/>
                        <a:t>Attributes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2444">
                <a:tc>
                  <a:txBody>
                    <a:bodyPr/>
                    <a:lstStyle/>
                    <a:p>
                      <a:pPr algn="ctr"/>
                      <a:r>
                        <a:rPr lang="en-US" sz="1200" b="1" dirty="0"/>
                        <a:t>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97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Total: $1,895,350 (Carryover: $420,350, 2020 Budget Authority: $1,475,000)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2444">
                <a:tc>
                  <a:txBody>
                    <a:bodyPr/>
                    <a:lstStyle/>
                    <a:p>
                      <a:pPr algn="ctr"/>
                      <a:r>
                        <a:rPr lang="en-US" sz="1200" b="1" dirty="0"/>
                        <a:t>Project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535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Michael Sprague </a:t>
                      </a:r>
                      <a:r>
                        <a:rPr lang="en-US" sz="1200" dirty="0">
                          <a:solidFill>
                            <a:schemeClr val="tx1"/>
                          </a:solidFill>
                          <a:hlinkClick r:id="rId3"/>
                        </a:rPr>
                        <a:t>michael.a.sprague@nrel.gov</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2444">
                <a:tc>
                  <a:txBody>
                    <a:bodyPr/>
                    <a:lstStyle/>
                    <a:p>
                      <a:pPr algn="ctr"/>
                      <a:r>
                        <a:rPr lang="en-US" sz="1200" b="1" dirty="0"/>
                        <a:t>DOE Lead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03474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Michael Derby </a:t>
                      </a:r>
                      <a:r>
                        <a:rPr lang="en-US" sz="1200" dirty="0">
                          <a:solidFill>
                            <a:schemeClr val="tx1"/>
                          </a:solidFill>
                          <a:hlinkClick r:id="rId4"/>
                        </a:rPr>
                        <a:t>michael.derby@ee.doe.gov</a:t>
                      </a:r>
                      <a:endParaRPr lang="en-US" sz="120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is-IS" sz="1200" baseline="0" dirty="0"/>
                        <a:t>202-586-6830</a:t>
                      </a:r>
                      <a:endParaRPr lang="en-US" sz="1200" dirty="0">
                        <a:solidFill>
                          <a:schemeClr val="tx1"/>
                        </a:solidFil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2444">
                <a:tc>
                  <a:txBody>
                    <a:bodyPr/>
                    <a:lstStyle/>
                    <a:p>
                      <a:pPr algn="ctr"/>
                      <a:r>
                        <a:rPr lang="en-US" sz="1200" b="1" dirty="0"/>
                        <a:t>Key 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05548">
                <a:tc>
                  <a:txBody>
                    <a:bodyPr/>
                    <a:lstStyle/>
                    <a:p>
                      <a:endParaRPr lang="en-US" sz="1200" dirty="0">
                        <a:solidFill>
                          <a:schemeClr val="accent6">
                            <a:lumMod val="75000"/>
                          </a:schemeClr>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nvGraphicFramePr>
        <p:xfrm>
          <a:off x="32475" y="1050876"/>
          <a:ext cx="6096000" cy="2552700"/>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9272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a:t>
                      </a:r>
                      <a:r>
                        <a:rPr lang="en-US" sz="1800" dirty="0">
                          <a:effectLst>
                            <a:outerShdw blurRad="38100" dist="38100" dir="2700000" algn="tl">
                              <a:srgbClr val="000000">
                                <a:alpha val="43137"/>
                              </a:srgbClr>
                            </a:outerShdw>
                          </a:effectLst>
                        </a:rPr>
                        <a:t> </a:t>
                      </a:r>
                      <a:r>
                        <a:rPr lang="en-US" sz="1800" dirty="0"/>
                        <a:t> Summary</a:t>
                      </a:r>
                      <a:endParaRPr lang="en-US" sz="1800" b="1" dirty="0"/>
                    </a:p>
                  </a:txBody>
                  <a:tcPr/>
                </a:tc>
                <a:extLst>
                  <a:ext uri="{0D108BD9-81ED-4DB2-BD59-A6C34878D82A}">
                    <a16:rowId xmlns:a16="http://schemas.microsoft.com/office/drawing/2014/main" val="10000"/>
                  </a:ext>
                </a:extLst>
              </a:tr>
              <a:tr h="2059971">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u="none" dirty="0">
                          <a:solidFill>
                            <a:schemeClr val="accent6">
                              <a:lumMod val="75000"/>
                            </a:schemeClr>
                          </a:solidFill>
                          <a:highlight>
                            <a:srgbClr val="FFFF00"/>
                          </a:highlight>
                        </a:rPr>
                        <a:t>Summarize from AOP</a:t>
                      </a:r>
                    </a:p>
                    <a:p>
                      <a:endParaRPr lang="en-US"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32475" y="3603576"/>
          <a:ext cx="6096000" cy="2992296"/>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068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 Objective &amp; Impact</a:t>
                      </a:r>
                      <a:endParaRPr lang="en-US" sz="1800" b="1" strike="sngStrike" dirty="0">
                        <a:solidFill>
                          <a:srgbClr val="FF0000"/>
                        </a:solidFill>
                      </a:endParaRPr>
                    </a:p>
                  </a:txBody>
                  <a:tcPr/>
                </a:tc>
                <a:extLst>
                  <a:ext uri="{0D108BD9-81ED-4DB2-BD59-A6C34878D82A}">
                    <a16:rowId xmlns:a16="http://schemas.microsoft.com/office/drawing/2014/main" val="10000"/>
                  </a:ext>
                </a:extLst>
              </a:tr>
              <a:tr h="2585421">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u="none" dirty="0">
                          <a:solidFill>
                            <a:schemeClr val="accent6">
                              <a:lumMod val="75000"/>
                            </a:schemeClr>
                          </a:solidFill>
                          <a:highlight>
                            <a:srgbClr val="FFFF00"/>
                          </a:highlight>
                        </a:rPr>
                        <a:t>Summarize from AOP</a:t>
                      </a:r>
                    </a:p>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30456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799" y="0"/>
            <a:ext cx="6379519" cy="793750"/>
          </a:xfrm>
        </p:spPr>
        <p:txBody>
          <a:bodyPr/>
          <a:lstStyle/>
          <a:p>
            <a:r>
              <a:rPr lang="en-US" sz="1800" dirty="0"/>
              <a:t>NREL Wind – 1.3.3.401 - High-Fidelity Modeling</a:t>
            </a:r>
            <a:br>
              <a:rPr lang="en-US" sz="2400" dirty="0"/>
            </a:br>
            <a:r>
              <a:rPr lang="en-US" sz="2400" dirty="0">
                <a:solidFill>
                  <a:prstClr val="white"/>
                </a:solidFill>
              </a:rPr>
              <a:t>FY20 Q1 Project </a:t>
            </a:r>
            <a:r>
              <a:rPr lang="en-US" sz="2400" dirty="0"/>
              <a:t>Performance Overview</a:t>
            </a:r>
          </a:p>
        </p:txBody>
      </p:sp>
      <p:graphicFrame>
        <p:nvGraphicFramePr>
          <p:cNvPr id="3" name="Table 2"/>
          <p:cNvGraphicFramePr>
            <a:graphicFrameLocks noGrp="1"/>
          </p:cNvGraphicFramePr>
          <p:nvPr>
            <p:extLst>
              <p:ext uri="{D42A27DB-BD31-4B8C-83A1-F6EECF244321}">
                <p14:modId xmlns:p14="http://schemas.microsoft.com/office/powerpoint/2010/main" val="2514605980"/>
              </p:ext>
            </p:extLst>
          </p:nvPr>
        </p:nvGraphicFramePr>
        <p:xfrm>
          <a:off x="84337" y="1024660"/>
          <a:ext cx="8977601" cy="5407902"/>
        </p:xfrm>
        <a:graphic>
          <a:graphicData uri="http://schemas.openxmlformats.org/drawingml/2006/table">
            <a:tbl>
              <a:tblPr firstRow="1" bandRow="1">
                <a:tableStyleId>{073A0DAA-6AF3-43AB-8588-CEC1D06C72B9}</a:tableStyleId>
              </a:tblPr>
              <a:tblGrid>
                <a:gridCol w="618583">
                  <a:extLst>
                    <a:ext uri="{9D8B030D-6E8A-4147-A177-3AD203B41FA5}">
                      <a16:colId xmlns:a16="http://schemas.microsoft.com/office/drawing/2014/main" val="20000"/>
                    </a:ext>
                  </a:extLst>
                </a:gridCol>
                <a:gridCol w="636777">
                  <a:extLst>
                    <a:ext uri="{9D8B030D-6E8A-4147-A177-3AD203B41FA5}">
                      <a16:colId xmlns:a16="http://schemas.microsoft.com/office/drawing/2014/main" val="20001"/>
                    </a:ext>
                  </a:extLst>
                </a:gridCol>
                <a:gridCol w="7722241">
                  <a:extLst>
                    <a:ext uri="{9D8B030D-6E8A-4147-A177-3AD203B41FA5}">
                      <a16:colId xmlns:a16="http://schemas.microsoft.com/office/drawing/2014/main" val="20002"/>
                    </a:ext>
                  </a:extLst>
                </a:gridCol>
              </a:tblGrid>
              <a:tr h="390826">
                <a:tc gridSpan="3">
                  <a:txBody>
                    <a:bodyPr/>
                    <a:lstStyle/>
                    <a:p>
                      <a:pPr algn="ctr"/>
                      <a:r>
                        <a:rPr lang="en-US" dirty="0"/>
                        <a:t>Project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00788">
                <a:tc>
                  <a:txBody>
                    <a:bodyPr/>
                    <a:lstStyle/>
                    <a:p>
                      <a:pPr algn="ctr"/>
                      <a:r>
                        <a:rPr lang="en-US" sz="1200" b="1" dirty="0"/>
                        <a:t>Cat.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St.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Comments</a:t>
                      </a:r>
                      <a:endParaRPr 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5006">
                <a:tc rowSpan="5">
                  <a:txBody>
                    <a:bodyPr/>
                    <a:lstStyle/>
                    <a:p>
                      <a:pPr algn="ctr"/>
                      <a:r>
                        <a:rPr lang="en-US" sz="1200" dirty="0"/>
                        <a:t>Fin.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rowSpan="4">
                  <a:txBody>
                    <a:bodyPr/>
                    <a:lstStyle/>
                    <a:p>
                      <a:pPr marL="0" algn="l" defTabSz="457200" rtl="0" eaLnBrk="1" latinLnBrk="0" hangingPunct="1"/>
                      <a:r>
                        <a:rPr lang="en-US" sz="1400" b="0" kern="1200" dirty="0">
                          <a:solidFill>
                            <a:schemeClr val="tx1"/>
                          </a:solidFill>
                          <a:latin typeface="+mn-lt"/>
                          <a:ea typeface="+mn-ea"/>
                          <a:cs typeface="+mn-cs"/>
                        </a:rPr>
                        <a:t>Project is 18% overspent.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05007">
                <a:tc vMerge="1">
                  <a:txBody>
                    <a:bodyPr/>
                    <a:lstStyle/>
                    <a:p>
                      <a:endParaRPr lang="en-US"/>
                    </a:p>
                  </a:txBody>
                  <a:tcPr/>
                </a:tc>
                <a:tc>
                  <a:txBody>
                    <a:bodyPr/>
                    <a:lstStyle/>
                    <a:p>
                      <a:pPr algn="ctr"/>
                      <a:r>
                        <a:rPr lang="en-US" dirty="0"/>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3"/>
                  </a:ext>
                </a:extLst>
              </a:tr>
              <a:tr h="605007">
                <a:tc vMerge="1">
                  <a:txBody>
                    <a:bodyPr/>
                    <a:lstStyle/>
                    <a:p>
                      <a:endParaRPr lang="en-US"/>
                    </a:p>
                  </a:txBody>
                  <a:tcPr/>
                </a:tc>
                <a:tc>
                  <a:txBody>
                    <a:bodyPr/>
                    <a:lstStyle/>
                    <a:p>
                      <a:pPr algn="ctr"/>
                      <a:r>
                        <a:rPr lang="en-US" dirty="0"/>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4"/>
                  </a:ext>
                </a:extLst>
              </a:tr>
              <a:tr h="261014">
                <a:tc vMerge="1">
                  <a:txBody>
                    <a:bodyPr/>
                    <a:lstStyle/>
                    <a:p>
                      <a:endParaRPr lang="en-US"/>
                    </a:p>
                  </a:txBody>
                  <a:tcPr/>
                </a:tc>
                <a:tc rowSpan="2">
                  <a:txBody>
                    <a:bodyPr/>
                    <a:lstStyle/>
                    <a:p>
                      <a:pPr algn="ctr"/>
                      <a:r>
                        <a:rPr lang="en-US" dirty="0"/>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5"/>
                  </a:ext>
                </a:extLst>
              </a:tr>
              <a:tr h="343992">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Category: </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49065">
                <a:tc rowSpan="5">
                  <a:txBody>
                    <a:bodyPr/>
                    <a:lstStyle/>
                    <a:p>
                      <a:pPr algn="ctr"/>
                      <a:r>
                        <a:rPr lang="en-US" sz="1200" dirty="0"/>
                        <a:t>Mil.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algn="l" defTabSz="457200" rtl="0" eaLnBrk="1" latinLnBrk="0" hangingPunct="1"/>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8"/>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9"/>
                  </a:ext>
                </a:extLst>
              </a:tr>
              <a:tr h="141567">
                <a:tc vMerge="1">
                  <a:txBody>
                    <a:bodyPr/>
                    <a:lstStyle/>
                    <a:p>
                      <a:endParaRPr lang="en-US"/>
                    </a:p>
                  </a:txBody>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10"/>
                  </a:ext>
                </a:extLst>
              </a:tr>
              <a:tr h="407498">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rgbClr val="7030A0"/>
                          </a:solidFill>
                          <a:latin typeface="+mn-lt"/>
                          <a:ea typeface="+mn-ea"/>
                          <a:cs typeface="+mn-cs"/>
                        </a:rPr>
                        <a:t>Category: </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851705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194675" cy="793750"/>
          </a:xfrm>
        </p:spPr>
        <p:txBody>
          <a:bodyPr/>
          <a:lstStyle/>
          <a:p>
            <a:r>
              <a:rPr lang="en-US" sz="1800" dirty="0"/>
              <a:t>NREL Wind - 1.3.3.401 - High-Fidelity Modeling</a:t>
            </a:r>
            <a:br>
              <a:rPr lang="en-US" sz="1800" dirty="0"/>
            </a:br>
            <a:r>
              <a:rPr lang="en-US" sz="2400" dirty="0">
                <a:solidFill>
                  <a:prstClr val="white"/>
                </a:solidFill>
              </a:rPr>
              <a:t>FY20 Q1</a:t>
            </a:r>
            <a:r>
              <a:rPr lang="en-US" sz="2400" dirty="0">
                <a:solidFill>
                  <a:schemeClr val="bg1"/>
                </a:solidFill>
              </a:rPr>
              <a:t> Project </a:t>
            </a:r>
            <a:r>
              <a:rPr lang="en-US" sz="2400" dirty="0"/>
              <a:t>Financial Status</a:t>
            </a:r>
          </a:p>
        </p:txBody>
      </p:sp>
      <p:sp>
        <p:nvSpPr>
          <p:cNvPr id="12" name="TextBox 11"/>
          <p:cNvSpPr txBox="1"/>
          <p:nvPr/>
        </p:nvSpPr>
        <p:spPr>
          <a:xfrm>
            <a:off x="177800" y="1068408"/>
            <a:ext cx="8587254" cy="398585"/>
          </a:xfrm>
          <a:prstGeom prst="rect">
            <a:avLst/>
          </a:prstGeom>
        </p:spPr>
        <p:txBody>
          <a:bodyPr vert="horz" wrap="square" lIns="91440" tIns="45720" rIns="91440" bIns="45720" rtlCol="0">
            <a:noAutofit/>
          </a:bodyPr>
          <a:lstStyle/>
          <a:p>
            <a:pPr lvl="0" fontAlgn="auto">
              <a:spcBef>
                <a:spcPct val="20000"/>
              </a:spcBef>
              <a:spcAft>
                <a:spcPts val="0"/>
              </a:spcAft>
            </a:pPr>
            <a:r>
              <a:rPr lang="en-US" b="1" dirty="0">
                <a:solidFill>
                  <a:srgbClr val="50565C"/>
                </a:solidFill>
                <a:latin typeface="Arial Narrow"/>
                <a:cs typeface="Arial Narrow"/>
              </a:rPr>
              <a:t>Project Financials (FY20 Budget Authority: $1,475,000; FY20 Beginning Uncosteds: $420,350)</a:t>
            </a:r>
          </a:p>
        </p:txBody>
      </p:sp>
      <p:sp>
        <p:nvSpPr>
          <p:cNvPr id="11" name="Content Placeholder 3"/>
          <p:cNvSpPr>
            <a:spLocks noGrp="1"/>
          </p:cNvSpPr>
          <p:nvPr>
            <p:ph sz="quarter" idx="2"/>
          </p:nvPr>
        </p:nvSpPr>
        <p:spPr>
          <a:xfrm>
            <a:off x="269692" y="5524500"/>
            <a:ext cx="8792245" cy="1005253"/>
          </a:xfrm>
          <a:ln>
            <a:solidFill>
              <a:schemeClr val="accent3">
                <a:lumMod val="75000"/>
              </a:schemeClr>
            </a:solidFill>
          </a:ln>
        </p:spPr>
        <p:txBody>
          <a:bodyPr/>
          <a:lstStyle/>
          <a:p>
            <a:pPr marL="0" lvl="0" indent="0">
              <a:buNone/>
            </a:pPr>
            <a:r>
              <a:rPr lang="en-US" sz="1400" b="1" dirty="0"/>
              <a:t>Subcontracts/Commitments:</a:t>
            </a:r>
          </a:p>
        </p:txBody>
      </p:sp>
      <p:graphicFrame>
        <p:nvGraphicFramePr>
          <p:cNvPr id="6" name="Chart 5">
            <a:extLst>
              <a:ext uri="{FF2B5EF4-FFF2-40B4-BE49-F238E27FC236}">
                <a16:creationId xmlns:a16="http://schemas.microsoft.com/office/drawing/2014/main" id="{00000000-0008-0000-0600-00000E000000}"/>
              </a:ext>
            </a:extLst>
          </p:cNvPr>
          <p:cNvGraphicFramePr>
            <a:graphicFrameLocks/>
          </p:cNvGraphicFramePr>
          <p:nvPr/>
        </p:nvGraphicFramePr>
        <p:xfrm>
          <a:off x="1139693" y="1371600"/>
          <a:ext cx="6864614" cy="411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77979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14300"/>
            <a:ext cx="8115301" cy="863429"/>
          </a:xfrm>
        </p:spPr>
        <p:txBody>
          <a:bodyPr/>
          <a:lstStyle/>
          <a:p>
            <a:r>
              <a:rPr lang="en-US" sz="1800" dirty="0"/>
              <a:t>NREL Wind – 1.3.3.401 - High-Fidelity Modeling</a:t>
            </a:r>
            <a:br>
              <a:rPr lang="en-US" sz="2000" dirty="0"/>
            </a:br>
            <a:r>
              <a:rPr lang="en-US" sz="2400" dirty="0">
                <a:solidFill>
                  <a:prstClr val="white"/>
                </a:solidFill>
              </a:rPr>
              <a:t>FY20 Q1</a:t>
            </a:r>
            <a:r>
              <a:rPr lang="en-US" sz="2400" dirty="0">
                <a:solidFill>
                  <a:schemeClr val="bg1"/>
                </a:solidFill>
              </a:rPr>
              <a:t>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11" name="Table 10"/>
          <p:cNvGraphicFramePr>
            <a:graphicFrameLocks noGrp="1"/>
          </p:cNvGraphicFramePr>
          <p:nvPr>
            <p:extLst>
              <p:ext uri="{D42A27DB-BD31-4B8C-83A1-F6EECF244321}">
                <p14:modId xmlns:p14="http://schemas.microsoft.com/office/powerpoint/2010/main" val="3205210866"/>
              </p:ext>
            </p:extLst>
          </p:nvPr>
        </p:nvGraphicFramePr>
        <p:xfrm>
          <a:off x="82061" y="1031494"/>
          <a:ext cx="9028527" cy="5318506"/>
        </p:xfrm>
        <a:graphic>
          <a:graphicData uri="http://schemas.openxmlformats.org/drawingml/2006/table">
            <a:tbl>
              <a:tblPr firstRow="1" bandRow="1">
                <a:tableStyleId>{616DA210-FB5B-4158-B5E0-FEB733F419BA}</a:tableStyleId>
              </a:tblPr>
              <a:tblGrid>
                <a:gridCol w="7265115">
                  <a:extLst>
                    <a:ext uri="{9D8B030D-6E8A-4147-A177-3AD203B41FA5}">
                      <a16:colId xmlns:a16="http://schemas.microsoft.com/office/drawing/2014/main" val="20000"/>
                    </a:ext>
                  </a:extLst>
                </a:gridCol>
                <a:gridCol w="809996">
                  <a:extLst>
                    <a:ext uri="{9D8B030D-6E8A-4147-A177-3AD203B41FA5}">
                      <a16:colId xmlns:a16="http://schemas.microsoft.com/office/drawing/2014/main" val="20001"/>
                    </a:ext>
                  </a:extLst>
                </a:gridCol>
                <a:gridCol w="953416">
                  <a:extLst>
                    <a:ext uri="{9D8B030D-6E8A-4147-A177-3AD203B41FA5}">
                      <a16:colId xmlns:a16="http://schemas.microsoft.com/office/drawing/2014/main" val="20002"/>
                    </a:ext>
                  </a:extLst>
                </a:gridCol>
              </a:tblGrid>
              <a:tr h="441706">
                <a:tc>
                  <a:txBody>
                    <a:bodyPr/>
                    <a:lstStyle/>
                    <a:p>
                      <a:r>
                        <a:rPr lang="en-US" sz="1600" dirty="0"/>
                        <a:t>Project Milestones</a:t>
                      </a:r>
                      <a:endParaRPr lang="en-US" sz="1200" b="0" dirty="0">
                        <a:solidFill>
                          <a:schemeClr val="tx2"/>
                        </a:solidFill>
                      </a:endParaRPr>
                    </a:p>
                  </a:txBody>
                  <a:tcPr/>
                </a:tc>
                <a:tc>
                  <a:txBody>
                    <a:bodyPr/>
                    <a:lstStyle/>
                    <a:p>
                      <a:r>
                        <a:rPr lang="en-US" sz="1000" dirty="0"/>
                        <a:t>Percent Complete</a:t>
                      </a:r>
                    </a:p>
                  </a:txBody>
                  <a:tcPr/>
                </a:tc>
                <a:tc>
                  <a:txBody>
                    <a:bodyPr/>
                    <a:lstStyle/>
                    <a:p>
                      <a:r>
                        <a:rPr lang="en-US" sz="1000" dirty="0"/>
                        <a:t>Date Complete</a:t>
                      </a:r>
                    </a:p>
                  </a:txBody>
                  <a:tcPr/>
                </a:tc>
                <a:extLst>
                  <a:ext uri="{0D108BD9-81ED-4DB2-BD59-A6C34878D82A}">
                    <a16:rowId xmlns:a16="http://schemas.microsoft.com/office/drawing/2014/main" val="10000"/>
                  </a:ext>
                </a:extLst>
              </a:tr>
              <a:tr h="295084">
                <a:tc>
                  <a:txBody>
                    <a:bodyPr/>
                    <a:lstStyle/>
                    <a:p>
                      <a:r>
                        <a:rPr lang="en-US" sz="1000" baseline="0" dirty="0">
                          <a:effectLst/>
                        </a:rPr>
                        <a:t>Q1 (NREL/SNL): Implement in Nalu-Wind advanced actuator lines and document the performance of the new capability relative to a “standard” actuator-line method for uniform inflow (e.g., the Sorensen and Shen (2002) model), and blade-resolved simulations established in FY19 Q4. The NREL Phase VI will be the test case and both yawed and unyawed configurations will be examined.  The comparison quantities of interest will be blade loads, but there will also be an examination of tip vortices and their sensitivity to the underlying actuator-line model.   This milestone establishes a necessary mid-fidelity capability requirement that will enable validation of the highest-fidelity models, while accelerating the advancement of mid-fidelity models from high-fidelity modeling results.</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1"/>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aseline="0" dirty="0"/>
                        <a:t>Q2 (NREL/SNL): Enhance Nalu-Wind’s actuator disc model through hardening, documenting, stress-testing, verifying, and validating.  Existing workflows will be improved by reducing the data output stream, and by making the analysis capabilities more modular and generally better.  These model capabilities are needed by other WETO research areas, namely Wake Dynamics, AWAKEN, Controls, and </a:t>
                      </a:r>
                      <a:r>
                        <a:rPr lang="en-US" sz="1000" baseline="0" dirty="0" err="1"/>
                        <a:t>VV&amp;UQ</a:t>
                      </a:r>
                      <a:r>
                        <a:rPr lang="en-US" sz="1000" baseline="0" dirty="0"/>
                        <a:t>.</a:t>
                      </a: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tc>
                  <a:txBody>
                    <a:bodyPr/>
                    <a:lstStyle/>
                    <a:p>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0002"/>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baseline="0" dirty="0"/>
                        <a:t>Q3 (NREL):  </a:t>
                      </a:r>
                      <a:r>
                        <a:rPr lang="en-US" sz="1000" b="0" spc="-10" baseline="0" dirty="0"/>
                        <a:t>Validate the BeamDyn nonlinear-finite-element blade model for long, flexible blades (curved and straight) with bend-twist coupling by comparing results against resolved nonlinear shell finite-element models.  The comparison will be done in the absence of fluid-structure-interaction effects in order to understand the potential limitations of a beam-modeling approach.  Also studied will be the sensitivity of results to certain modeling approaches, e.g., model refinement and the choice of reference line for curved blades.  Quantities of interest will be blade displacement and rotation responses (static and dynamic).</a:t>
                      </a:r>
                    </a:p>
                  </a:txBody>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tc>
                <a:extLst>
                  <a:ext uri="{0D108BD9-81ED-4DB2-BD59-A6C34878D82A}">
                    <a16:rowId xmlns:a16="http://schemas.microsoft.com/office/drawing/2014/main" val="10003"/>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aseline="0" dirty="0"/>
                        <a:t>Q3 (NREL/SNL): Perform a comparison of the aerodynamic and structural loads under turbulent inflow conditions for the blade-resolved Nalu-Wind simulations of the NM80 rotor (IEA Task 29 benchmark case), for which turbulence is generated in two different ways: 1. Synthetic turbulence from a Mann model introduced as source terms within the computational domain; 2. A full precursor simulation where the ABL profile and turbulence is generated in using the standard process in Nalu-Wind. Where appropriate, the study will use the benchmark conditions provided by the IEA 29 working group and attempt comparisons with field data for the cases that have been provided. The study will include additional cases to explore the sensitivity of turbine performance and loads to fully resolved ABL inflow conditions as compared to synthetic homogeneous turbulent inflow.  This milestone supports the first MW-scale full-turbine validation problem for Nalu-Wind/OpenFAST as defined by the HFM Benchmark Working Group.</a:t>
                      </a: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581077941"/>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aseline="0" dirty="0"/>
                        <a:t>Q4 (NREL/SNL): Implement in Nalu-Wind the boundary conditions and gravity-wave-damping features necessary for simulating ABL flows in complex terrain as recently demonstrated in SOWFA.  As detailed by the HFM Benchmark Working Group Plan, perform code-to-code ABL-simulation comparisons under stable and unstable conditions for flat terrain and perform the first complex-terrain benchmark problem.</a:t>
                      </a: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604679462"/>
                  </a:ext>
                </a:extLst>
              </a:tr>
            </a:tbl>
          </a:graphicData>
        </a:graphic>
      </p:graphicFrame>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Tree>
    <p:extLst>
      <p:ext uri="{BB962C8B-B14F-4D97-AF65-F5344CB8AC3E}">
        <p14:creationId xmlns:p14="http://schemas.microsoft.com/office/powerpoint/2010/main" val="3507153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39700"/>
            <a:ext cx="8089901" cy="888829"/>
          </a:xfrm>
        </p:spPr>
        <p:txBody>
          <a:bodyPr/>
          <a:lstStyle/>
          <a:p>
            <a:r>
              <a:rPr lang="en-US" sz="1800" dirty="0"/>
              <a:t>NREL Wind – 1.3.3.401 - High-Fidelity Modeling</a:t>
            </a:r>
            <a:br>
              <a:rPr lang="en-US" sz="2000" dirty="0"/>
            </a:br>
            <a:r>
              <a:rPr lang="en-US" sz="2400" dirty="0">
                <a:solidFill>
                  <a:prstClr val="white"/>
                </a:solidFill>
              </a:rPr>
              <a:t>FY20 Q1</a:t>
            </a:r>
            <a:r>
              <a:rPr lang="en-US" sz="2400" dirty="0">
                <a:solidFill>
                  <a:schemeClr val="bg1"/>
                </a:solidFill>
              </a:rPr>
              <a:t>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7" name="Table 6">
            <a:extLst>
              <a:ext uri="{FF2B5EF4-FFF2-40B4-BE49-F238E27FC236}">
                <a16:creationId xmlns:a16="http://schemas.microsoft.com/office/drawing/2014/main" id="{41C3A0B6-4FB9-4C30-9741-AC3B9BE1119C}"/>
              </a:ext>
            </a:extLst>
          </p:cNvPr>
          <p:cNvGraphicFramePr>
            <a:graphicFrameLocks noGrp="1"/>
          </p:cNvGraphicFramePr>
          <p:nvPr>
            <p:extLst>
              <p:ext uri="{D42A27DB-BD31-4B8C-83A1-F6EECF244321}">
                <p14:modId xmlns:p14="http://schemas.microsoft.com/office/powerpoint/2010/main" val="2044778138"/>
              </p:ext>
            </p:extLst>
          </p:nvPr>
        </p:nvGraphicFramePr>
        <p:xfrm>
          <a:off x="82062" y="1059605"/>
          <a:ext cx="8932791" cy="5426539"/>
        </p:xfrm>
        <a:graphic>
          <a:graphicData uri="http://schemas.openxmlformats.org/drawingml/2006/table">
            <a:tbl>
              <a:tblPr firstRow="1" bandRow="1">
                <a:tableStyleId>{616DA210-FB5B-4158-B5E0-FEB733F419BA}</a:tableStyleId>
              </a:tblPr>
              <a:tblGrid>
                <a:gridCol w="8932791">
                  <a:extLst>
                    <a:ext uri="{9D8B030D-6E8A-4147-A177-3AD203B41FA5}">
                      <a16:colId xmlns:a16="http://schemas.microsoft.com/office/drawing/2014/main" val="20000"/>
                    </a:ext>
                  </a:extLst>
                </a:gridCol>
              </a:tblGrid>
              <a:tr h="2613001">
                <a:tc>
                  <a:txBody>
                    <a:bodyPr/>
                    <a:lstStyle/>
                    <a:p>
                      <a:r>
                        <a:rPr lang="en-US" sz="1200" dirty="0"/>
                        <a:t>Work accomplished this</a:t>
                      </a:r>
                      <a:r>
                        <a:rPr lang="en-US" sz="1200" baseline="0" dirty="0"/>
                        <a:t> quarter</a:t>
                      </a:r>
                      <a:r>
                        <a:rPr lang="en-US" sz="1200" dirty="0"/>
                        <a:t>: </a:t>
                      </a:r>
                      <a:endParaRPr lang="en-US" sz="1200" b="0" baseline="0" dirty="0">
                        <a:solidFill>
                          <a:schemeClr val="accent6">
                            <a:lumMod val="75000"/>
                          </a:schemeClr>
                        </a:solidFill>
                        <a:highlight>
                          <a:srgbClr val="FFFF00"/>
                        </a:highlight>
                      </a:endParaRPr>
                    </a:p>
                    <a:p>
                      <a:endParaRPr lang="en-US" sz="1200" b="0" i="1"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Public Outreach/Industry Engagement:</a:t>
                      </a:r>
                      <a:r>
                        <a:rPr lang="en-US" sz="1200" b="1" i="0" baseline="0" dirty="0">
                          <a:solidFill>
                            <a:schemeClr val="accent3">
                              <a:lumMod val="40000"/>
                              <a:lumOff val="60000"/>
                            </a:schemeClr>
                          </a:solidFill>
                        </a:rPr>
                        <a:t> </a:t>
                      </a:r>
                      <a:endParaRPr lang="en-US" sz="1200" b="0" baseline="0" dirty="0">
                        <a:solidFill>
                          <a:schemeClr val="accent6">
                            <a:lumMod val="75000"/>
                          </a:schemeClr>
                        </a:solidFill>
                        <a:highlight>
                          <a:srgbClr val="FFFF00"/>
                        </a:highlight>
                      </a:endParaRPr>
                    </a:p>
                    <a:p>
                      <a:r>
                        <a:rPr lang="en-US" sz="1200" b="1" i="0" dirty="0">
                          <a:solidFill>
                            <a:schemeClr val="tx1"/>
                          </a:solidFill>
                        </a:rPr>
                        <a:t> </a:t>
                      </a:r>
                    </a:p>
                  </a:txBody>
                  <a:tcPr/>
                </a:tc>
                <a:extLst>
                  <a:ext uri="{0D108BD9-81ED-4DB2-BD59-A6C34878D82A}">
                    <a16:rowId xmlns:a16="http://schemas.microsoft.com/office/drawing/2014/main" val="10000"/>
                  </a:ext>
                </a:extLst>
              </a:tr>
              <a:tr h="2813538">
                <a:tc>
                  <a:txBody>
                    <a:bodyPr/>
                    <a:lstStyle/>
                    <a:p>
                      <a:r>
                        <a:rPr lang="en-US" sz="1200" b="1" dirty="0"/>
                        <a:t>90</a:t>
                      </a:r>
                      <a:r>
                        <a:rPr lang="en-US" sz="1200" b="1" baseline="0" dirty="0"/>
                        <a:t>-Day Outlook: </a:t>
                      </a:r>
                      <a:endParaRPr lang="en-US" sz="1200" b="0" baseline="0" dirty="0">
                        <a:solidFill>
                          <a:schemeClr val="accent6">
                            <a:lumMod val="75000"/>
                          </a:schemeClr>
                        </a:solidFill>
                        <a:highlight>
                          <a:srgbClr val="FFFF00"/>
                        </a:highlight>
                      </a:endParaRPr>
                    </a:p>
                    <a:p>
                      <a:endParaRPr lang="en-US" sz="1200" b="0" baseline="0" dirty="0">
                        <a:solidFill>
                          <a:schemeClr val="accent6">
                            <a:lumMod val="75000"/>
                          </a:schemeClr>
                        </a:solidFill>
                      </a:endParaRPr>
                    </a:p>
                    <a:p>
                      <a:endParaRPr lang="en-US" sz="1200" b="0"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Upcoming Public Outreach/Industry Engagement:</a:t>
                      </a:r>
                      <a:r>
                        <a:rPr lang="en-US" sz="1200" b="1" i="0" baseline="0" dirty="0">
                          <a:solidFill>
                            <a:schemeClr val="accent3">
                              <a:lumMod val="40000"/>
                              <a:lumOff val="60000"/>
                            </a:schemeClr>
                          </a:solidFill>
                        </a:rPr>
                        <a:t> </a:t>
                      </a:r>
                      <a:endParaRPr lang="en-US" sz="1200" b="0" baseline="0" dirty="0">
                        <a:solidFill>
                          <a:schemeClr val="accent6">
                            <a:lumMod val="75000"/>
                          </a:schemeClr>
                        </a:solidFill>
                        <a:highlight>
                          <a:srgbClr val="FFFF00"/>
                        </a:highlight>
                      </a:endParaRPr>
                    </a:p>
                    <a:p>
                      <a:endParaRPr lang="en-US" sz="1200" b="1" dirty="0">
                        <a:solidFill>
                          <a:schemeClr val="accent6">
                            <a:lumMod val="75000"/>
                          </a:schemeClr>
                        </a:solidFill>
                      </a:endParaRPr>
                    </a:p>
                  </a:txBody>
                  <a:tcPr>
                    <a:solidFill>
                      <a:schemeClr val="bg1">
                        <a:lumMod val="75000"/>
                        <a:alpha val="2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0061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270876" cy="793750"/>
          </a:xfrm>
        </p:spPr>
        <p:txBody>
          <a:bodyPr/>
          <a:lstStyle/>
          <a:p>
            <a:r>
              <a:rPr lang="en-US" sz="1800" dirty="0"/>
              <a:t>NREL Wind – 1.3.1.402 - WFIP II Extended Analysis</a:t>
            </a:r>
            <a:br>
              <a:rPr lang="en-US" sz="1800" dirty="0"/>
            </a:br>
            <a:r>
              <a:rPr lang="en-US" sz="2400" dirty="0"/>
              <a:t>Project Modification Tracking</a:t>
            </a:r>
          </a:p>
        </p:txBody>
      </p:sp>
      <p:graphicFrame>
        <p:nvGraphicFramePr>
          <p:cNvPr id="2" name="Table 1"/>
          <p:cNvGraphicFramePr>
            <a:graphicFrameLocks noGrp="1"/>
          </p:cNvGraphicFramePr>
          <p:nvPr/>
        </p:nvGraphicFramePr>
        <p:xfrm>
          <a:off x="118277" y="1132763"/>
          <a:ext cx="9025722" cy="2519374"/>
        </p:xfrm>
        <a:graphic>
          <a:graphicData uri="http://schemas.openxmlformats.org/drawingml/2006/table">
            <a:tbl>
              <a:tblPr firstRow="1" bandRow="1">
                <a:tableStyleId>{5C22544A-7EE6-4342-B048-85BDC9FD1C3A}</a:tableStyleId>
              </a:tblPr>
              <a:tblGrid>
                <a:gridCol w="837066">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436883">
                  <a:extLst>
                    <a:ext uri="{9D8B030D-6E8A-4147-A177-3AD203B41FA5}">
                      <a16:colId xmlns:a16="http://schemas.microsoft.com/office/drawing/2014/main" val="20002"/>
                    </a:ext>
                  </a:extLst>
                </a:gridCol>
                <a:gridCol w="888368">
                  <a:extLst>
                    <a:ext uri="{9D8B030D-6E8A-4147-A177-3AD203B41FA5}">
                      <a16:colId xmlns:a16="http://schemas.microsoft.com/office/drawing/2014/main" val="20003"/>
                    </a:ext>
                  </a:extLst>
                </a:gridCol>
                <a:gridCol w="2721934">
                  <a:extLst>
                    <a:ext uri="{9D8B030D-6E8A-4147-A177-3AD203B41FA5}">
                      <a16:colId xmlns:a16="http://schemas.microsoft.com/office/drawing/2014/main" val="20004"/>
                    </a:ext>
                  </a:extLst>
                </a:gridCol>
              </a:tblGrid>
              <a:tr h="619614">
                <a:tc>
                  <a:txBody>
                    <a:bodyPr/>
                    <a:lstStyle/>
                    <a:p>
                      <a:pPr algn="ctr"/>
                      <a:r>
                        <a:rPr lang="en-US" sz="1400" dirty="0" err="1"/>
                        <a:t>Apprv</a:t>
                      </a:r>
                      <a:r>
                        <a:rPr lang="en-US" sz="1400" dirty="0"/>
                        <a:t>. Date</a:t>
                      </a:r>
                    </a:p>
                  </a:txBody>
                  <a:tcPr anchor="ctr"/>
                </a:tc>
                <a:tc>
                  <a:txBody>
                    <a:bodyPr/>
                    <a:lstStyle/>
                    <a:p>
                      <a:pPr algn="ctr"/>
                      <a:r>
                        <a:rPr lang="en-US" sz="1400" dirty="0"/>
                        <a:t>Requested</a:t>
                      </a:r>
                      <a:r>
                        <a:rPr lang="en-US" sz="1400" baseline="0" dirty="0"/>
                        <a:t> By </a:t>
                      </a:r>
                      <a:endParaRPr lang="en-US" sz="1400" dirty="0"/>
                    </a:p>
                  </a:txBody>
                  <a:tcPr anchor="ctr"/>
                </a:tc>
                <a:tc>
                  <a:txBody>
                    <a:bodyPr/>
                    <a:lstStyle/>
                    <a:p>
                      <a:pPr algn="ctr"/>
                      <a:r>
                        <a:rPr lang="en-US" sz="1400" dirty="0"/>
                        <a:t>Detailed Reason for</a:t>
                      </a:r>
                      <a:r>
                        <a:rPr lang="en-US" sz="1400" baseline="0" dirty="0"/>
                        <a:t> Modification</a:t>
                      </a:r>
                      <a:endParaRPr lang="en-US" sz="1400" dirty="0"/>
                    </a:p>
                  </a:txBody>
                  <a:tcPr anchor="ctr"/>
                </a:tc>
                <a:tc>
                  <a:txBody>
                    <a:bodyPr/>
                    <a:lstStyle/>
                    <a:p>
                      <a:pPr algn="ctr"/>
                      <a:r>
                        <a:rPr lang="en-US" sz="1400" dirty="0"/>
                        <a:t>Budget Change</a:t>
                      </a:r>
                    </a:p>
                  </a:txBody>
                  <a:tcPr anchor="ctr"/>
                </a:tc>
                <a:tc>
                  <a:txBody>
                    <a:bodyPr/>
                    <a:lstStyle/>
                    <a:p>
                      <a:pPr algn="ctr"/>
                      <a:r>
                        <a:rPr lang="en-US" sz="1400" dirty="0"/>
                        <a:t>Milestone</a:t>
                      </a:r>
                      <a:r>
                        <a:rPr lang="en-US" sz="1400" baseline="0" dirty="0"/>
                        <a:t> Changes </a:t>
                      </a:r>
                      <a:endParaRPr lang="en-US" sz="1400" dirty="0"/>
                    </a:p>
                  </a:txBody>
                  <a:tcPr anchor="ctr"/>
                </a:tc>
                <a:extLst>
                  <a:ext uri="{0D108BD9-81ED-4DB2-BD59-A6C34878D82A}">
                    <a16:rowId xmlns:a16="http://schemas.microsoft.com/office/drawing/2014/main" val="10000"/>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1"/>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37808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47624"/>
            <a:ext cx="8270876" cy="793750"/>
          </a:xfrm>
        </p:spPr>
        <p:txBody>
          <a:bodyPr/>
          <a:lstStyle/>
          <a:p>
            <a:r>
              <a:rPr lang="en-US" sz="1800" dirty="0"/>
              <a:t>NREL Wind – 1.3.3.402 - Energy Research and Forecast Modeling</a:t>
            </a:r>
            <a:br>
              <a:rPr lang="en-US" sz="2800" dirty="0"/>
            </a:br>
            <a:r>
              <a:rPr lang="en-US" sz="2400" dirty="0"/>
              <a:t>Project Modification Tracking</a:t>
            </a:r>
          </a:p>
        </p:txBody>
      </p:sp>
      <p:graphicFrame>
        <p:nvGraphicFramePr>
          <p:cNvPr id="2" name="Table 1"/>
          <p:cNvGraphicFramePr>
            <a:graphicFrameLocks noGrp="1"/>
          </p:cNvGraphicFramePr>
          <p:nvPr/>
        </p:nvGraphicFramePr>
        <p:xfrm>
          <a:off x="118277" y="1132763"/>
          <a:ext cx="9025722" cy="2519374"/>
        </p:xfrm>
        <a:graphic>
          <a:graphicData uri="http://schemas.openxmlformats.org/drawingml/2006/table">
            <a:tbl>
              <a:tblPr firstRow="1" bandRow="1">
                <a:tableStyleId>{5C22544A-7EE6-4342-B048-85BDC9FD1C3A}</a:tableStyleId>
              </a:tblPr>
              <a:tblGrid>
                <a:gridCol w="837066">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436883">
                  <a:extLst>
                    <a:ext uri="{9D8B030D-6E8A-4147-A177-3AD203B41FA5}">
                      <a16:colId xmlns:a16="http://schemas.microsoft.com/office/drawing/2014/main" val="20002"/>
                    </a:ext>
                  </a:extLst>
                </a:gridCol>
                <a:gridCol w="888368">
                  <a:extLst>
                    <a:ext uri="{9D8B030D-6E8A-4147-A177-3AD203B41FA5}">
                      <a16:colId xmlns:a16="http://schemas.microsoft.com/office/drawing/2014/main" val="20003"/>
                    </a:ext>
                  </a:extLst>
                </a:gridCol>
                <a:gridCol w="2721934">
                  <a:extLst>
                    <a:ext uri="{9D8B030D-6E8A-4147-A177-3AD203B41FA5}">
                      <a16:colId xmlns:a16="http://schemas.microsoft.com/office/drawing/2014/main" val="20004"/>
                    </a:ext>
                  </a:extLst>
                </a:gridCol>
              </a:tblGrid>
              <a:tr h="619614">
                <a:tc>
                  <a:txBody>
                    <a:bodyPr/>
                    <a:lstStyle/>
                    <a:p>
                      <a:pPr algn="ctr"/>
                      <a:r>
                        <a:rPr lang="en-US" sz="1400" dirty="0" err="1"/>
                        <a:t>Apprv</a:t>
                      </a:r>
                      <a:r>
                        <a:rPr lang="en-US" sz="1400" dirty="0"/>
                        <a:t>. Date</a:t>
                      </a:r>
                    </a:p>
                  </a:txBody>
                  <a:tcPr anchor="ctr"/>
                </a:tc>
                <a:tc>
                  <a:txBody>
                    <a:bodyPr/>
                    <a:lstStyle/>
                    <a:p>
                      <a:pPr algn="ctr"/>
                      <a:r>
                        <a:rPr lang="en-US" sz="1400" dirty="0"/>
                        <a:t>Requested</a:t>
                      </a:r>
                      <a:r>
                        <a:rPr lang="en-US" sz="1400" baseline="0" dirty="0"/>
                        <a:t> By </a:t>
                      </a:r>
                      <a:endParaRPr lang="en-US" sz="1400" dirty="0"/>
                    </a:p>
                  </a:txBody>
                  <a:tcPr anchor="ctr"/>
                </a:tc>
                <a:tc>
                  <a:txBody>
                    <a:bodyPr/>
                    <a:lstStyle/>
                    <a:p>
                      <a:pPr algn="ctr"/>
                      <a:r>
                        <a:rPr lang="en-US" sz="1400" dirty="0"/>
                        <a:t>Detailed Reason for</a:t>
                      </a:r>
                      <a:r>
                        <a:rPr lang="en-US" sz="1400" baseline="0" dirty="0"/>
                        <a:t> Modification</a:t>
                      </a:r>
                      <a:endParaRPr lang="en-US" sz="1400" dirty="0"/>
                    </a:p>
                  </a:txBody>
                  <a:tcPr anchor="ctr"/>
                </a:tc>
                <a:tc>
                  <a:txBody>
                    <a:bodyPr/>
                    <a:lstStyle/>
                    <a:p>
                      <a:pPr algn="ctr"/>
                      <a:r>
                        <a:rPr lang="en-US" sz="1400" dirty="0"/>
                        <a:t>Budget Change</a:t>
                      </a:r>
                    </a:p>
                  </a:txBody>
                  <a:tcPr anchor="ctr"/>
                </a:tc>
                <a:tc>
                  <a:txBody>
                    <a:bodyPr/>
                    <a:lstStyle/>
                    <a:p>
                      <a:pPr algn="ctr"/>
                      <a:r>
                        <a:rPr lang="en-US" sz="1400" dirty="0"/>
                        <a:t>Milestone</a:t>
                      </a:r>
                      <a:r>
                        <a:rPr lang="en-US" sz="1400" baseline="0" dirty="0"/>
                        <a:t> Changes </a:t>
                      </a:r>
                      <a:endParaRPr lang="en-US" sz="1400" dirty="0"/>
                    </a:p>
                  </a:txBody>
                  <a:tcPr anchor="ctr"/>
                </a:tc>
                <a:extLst>
                  <a:ext uri="{0D108BD9-81ED-4DB2-BD59-A6C34878D82A}">
                    <a16:rowId xmlns:a16="http://schemas.microsoft.com/office/drawing/2014/main" val="10000"/>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1"/>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94248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800" y="-93134"/>
            <a:ext cx="8064500" cy="793750"/>
          </a:xfrm>
        </p:spPr>
        <p:txBody>
          <a:bodyPr/>
          <a:lstStyle/>
          <a:p>
            <a:r>
              <a:rPr lang="en-US" sz="1800" dirty="0"/>
              <a:t>NREL Wind – 1.3.3.402 - Energy Research and Forecast Modeling</a:t>
            </a:r>
            <a:br>
              <a:rPr lang="en-US" sz="2400" dirty="0"/>
            </a:br>
            <a:r>
              <a:rPr lang="en-US" sz="2400" dirty="0">
                <a:solidFill>
                  <a:prstClr val="white"/>
                </a:solidFill>
              </a:rPr>
              <a:t>FY20 Q1</a:t>
            </a:r>
            <a:r>
              <a:rPr lang="en-US" sz="2400" dirty="0">
                <a:solidFill>
                  <a:schemeClr val="bg1"/>
                </a:solidFill>
              </a:rPr>
              <a:t> Project </a:t>
            </a:r>
            <a:r>
              <a:rPr lang="en-US" sz="2400" dirty="0"/>
              <a:t>Overview</a:t>
            </a:r>
          </a:p>
        </p:txBody>
      </p:sp>
      <p:graphicFrame>
        <p:nvGraphicFramePr>
          <p:cNvPr id="8" name="Content Placeholder 7"/>
          <p:cNvGraphicFramePr>
            <a:graphicFrameLocks noGrp="1"/>
          </p:cNvGraphicFramePr>
          <p:nvPr>
            <p:ph sz="quarter" idx="3"/>
            <p:extLst>
              <p:ext uri="{D42A27DB-BD31-4B8C-83A1-F6EECF244321}">
                <p14:modId xmlns:p14="http://schemas.microsoft.com/office/powerpoint/2010/main" val="2448404049"/>
              </p:ext>
            </p:extLst>
          </p:nvPr>
        </p:nvGraphicFramePr>
        <p:xfrm>
          <a:off x="6172672" y="1050877"/>
          <a:ext cx="2877543" cy="5544995"/>
        </p:xfrm>
        <a:graphic>
          <a:graphicData uri="http://schemas.openxmlformats.org/drawingml/2006/table">
            <a:tbl>
              <a:tblPr firstRow="1" bandRow="1">
                <a:tableStyleId>{073A0DAA-6AF3-43AB-8588-CEC1D06C72B9}</a:tableStyleId>
              </a:tblPr>
              <a:tblGrid>
                <a:gridCol w="2877543">
                  <a:extLst>
                    <a:ext uri="{9D8B030D-6E8A-4147-A177-3AD203B41FA5}">
                      <a16:colId xmlns:a16="http://schemas.microsoft.com/office/drawing/2014/main" val="20000"/>
                    </a:ext>
                  </a:extLst>
                </a:gridCol>
              </a:tblGrid>
              <a:tr h="424156">
                <a:tc>
                  <a:txBody>
                    <a:bodyPr/>
                    <a:lstStyle/>
                    <a:p>
                      <a:pPr algn="ctr"/>
                      <a:r>
                        <a:rPr lang="en-US" sz="1800" dirty="0"/>
                        <a:t>Project</a:t>
                      </a:r>
                      <a:r>
                        <a:rPr lang="en-US" sz="1800" baseline="0" dirty="0"/>
                        <a:t> </a:t>
                      </a:r>
                      <a:r>
                        <a:rPr lang="en-US" sz="1800" dirty="0"/>
                        <a:t>Attributes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2444">
                <a:tc>
                  <a:txBody>
                    <a:bodyPr/>
                    <a:lstStyle/>
                    <a:p>
                      <a:pPr algn="ctr"/>
                      <a:r>
                        <a:rPr lang="en-US" sz="1200" b="1" dirty="0"/>
                        <a:t>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97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Total: $56,173 (Carryover: $6,173, 2020 Budget Authority: $50,000)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2444">
                <a:tc>
                  <a:txBody>
                    <a:bodyPr/>
                    <a:lstStyle/>
                    <a:p>
                      <a:pPr algn="ctr"/>
                      <a:r>
                        <a:rPr lang="en-US" sz="1200" b="1" dirty="0"/>
                        <a:t>Project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535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Eliot Quon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hlinkClick r:id="rId3"/>
                        </a:rPr>
                        <a:t>eliot.quon@nrel.gov</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2444">
                <a:tc>
                  <a:txBody>
                    <a:bodyPr/>
                    <a:lstStyle/>
                    <a:p>
                      <a:pPr algn="ctr"/>
                      <a:r>
                        <a:rPr lang="en-US" sz="1200" b="1" dirty="0"/>
                        <a:t>DOE Lead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03474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Michael Derby </a:t>
                      </a:r>
                      <a:r>
                        <a:rPr lang="en-US" sz="1200" dirty="0">
                          <a:solidFill>
                            <a:schemeClr val="tx1"/>
                          </a:solidFill>
                          <a:hlinkClick r:id="rId4"/>
                        </a:rPr>
                        <a:t>michael.derby@ee.doe.gov</a:t>
                      </a:r>
                      <a:endParaRPr lang="en-US" sz="120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is-IS" sz="1200" baseline="0" dirty="0"/>
                        <a:t>202-586-6830</a:t>
                      </a:r>
                      <a:endParaRPr lang="en-US" sz="1200" dirty="0">
                        <a:solidFill>
                          <a:schemeClr val="tx1"/>
                        </a:solidFil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2444">
                <a:tc>
                  <a:txBody>
                    <a:bodyPr/>
                    <a:lstStyle/>
                    <a:p>
                      <a:pPr algn="ctr"/>
                      <a:r>
                        <a:rPr lang="en-US" sz="1200" b="1" dirty="0"/>
                        <a:t>Key 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05548">
                <a:tc>
                  <a:txBody>
                    <a:bodyPr/>
                    <a:lstStyle/>
                    <a:p>
                      <a:endParaRPr lang="en-US" sz="1200" dirty="0">
                        <a:solidFill>
                          <a:schemeClr val="accent6">
                            <a:lumMod val="75000"/>
                          </a:schemeClr>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nvGraphicFramePr>
        <p:xfrm>
          <a:off x="32475" y="1119850"/>
          <a:ext cx="6096000" cy="2552700"/>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9272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a:t>
                      </a:r>
                      <a:r>
                        <a:rPr lang="en-US" sz="1800" dirty="0">
                          <a:effectLst>
                            <a:outerShdw blurRad="38100" dist="38100" dir="2700000" algn="tl">
                              <a:srgbClr val="000000">
                                <a:alpha val="43137"/>
                              </a:srgbClr>
                            </a:outerShdw>
                          </a:effectLst>
                        </a:rPr>
                        <a:t> </a:t>
                      </a:r>
                      <a:r>
                        <a:rPr lang="en-US" sz="1800" dirty="0"/>
                        <a:t> Summary</a:t>
                      </a:r>
                      <a:endParaRPr lang="en-US" sz="1800" b="1" dirty="0"/>
                    </a:p>
                  </a:txBody>
                  <a:tcPr/>
                </a:tc>
                <a:extLst>
                  <a:ext uri="{0D108BD9-81ED-4DB2-BD59-A6C34878D82A}">
                    <a16:rowId xmlns:a16="http://schemas.microsoft.com/office/drawing/2014/main" val="10000"/>
                  </a:ext>
                </a:extLst>
              </a:tr>
              <a:tr h="2059971">
                <a:tc>
                  <a:txBody>
                    <a:bodyPr/>
                    <a:lstStyle/>
                    <a:p>
                      <a:pPr marL="285750" indent="-285750">
                        <a:buFont typeface="Arial" panose="020B0604020202020204" pitchFamily="34" charset="0"/>
                        <a:buChar char="•"/>
                      </a:pPr>
                      <a:r>
                        <a:rPr lang="en-US" sz="1400" dirty="0"/>
                        <a:t>Many wind energy developments are plagued by underperformance and reliability issues, due to inadequacy of physics and computational capabilities within existing simulation codes.</a:t>
                      </a:r>
                    </a:p>
                    <a:p>
                      <a:pPr marL="285750" indent="-285750">
                        <a:buFont typeface="Arial" panose="020B0604020202020204" pitchFamily="34" charset="0"/>
                        <a:buChar char="•"/>
                      </a:pPr>
                      <a:r>
                        <a:rPr lang="en-US" sz="1400" dirty="0"/>
                        <a:t>The Energy Research and Forecasting (ERF) will be a next-generation fluid dynamics simulation code targeting larger scales of atmospheric flows, capable of providing accurate meteorological and environmental </a:t>
                      </a:r>
                      <a:r>
                        <a:rPr lang="en-US" sz="1400" dirty="0" err="1"/>
                        <a:t>forcings</a:t>
                      </a:r>
                      <a:r>
                        <a:rPr lang="en-US" sz="1400" dirty="0"/>
                        <a:t> for high-fidelity models of the wind plant environment.</a:t>
                      </a:r>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32475" y="3603576"/>
          <a:ext cx="6096000" cy="3058635"/>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068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 Objective &amp; Impact</a:t>
                      </a:r>
                      <a:endParaRPr lang="en-US" sz="1800" b="1" strike="sngStrike" dirty="0">
                        <a:solidFill>
                          <a:srgbClr val="FF0000"/>
                        </a:solidFill>
                      </a:endParaRPr>
                    </a:p>
                  </a:txBody>
                  <a:tcPr/>
                </a:tc>
                <a:extLst>
                  <a:ext uri="{0D108BD9-81ED-4DB2-BD59-A6C34878D82A}">
                    <a16:rowId xmlns:a16="http://schemas.microsoft.com/office/drawing/2014/main" val="10000"/>
                  </a:ext>
                </a:extLst>
              </a:tr>
              <a:tr h="2585421">
                <a:tc>
                  <a:txBody>
                    <a:bodyPr/>
                    <a:lstStyle/>
                    <a:p>
                      <a:pPr marL="285750" indent="-285750">
                        <a:buFont typeface="Arial" panose="020B0604020202020204" pitchFamily="34" charset="0"/>
                        <a:buChar char="•"/>
                      </a:pPr>
                      <a:r>
                        <a:rPr lang="en-US" sz="1400" dirty="0"/>
                        <a:t>ERF will improve upon the established Weather Research and Forecasting (WRF) model, optimizing the code for modern HPC infrastructures and enhancing parallel scalability. This will permit more efficient simulation of larger nested domains with higher resolution.</a:t>
                      </a:r>
                    </a:p>
                    <a:p>
                      <a:pPr marL="285750" indent="-285750">
                        <a:buFont typeface="Arial" panose="020B0604020202020204" pitchFamily="34" charset="0"/>
                        <a:buChar char="•"/>
                      </a:pPr>
                      <a:r>
                        <a:rPr lang="en-US" sz="1400" dirty="0"/>
                        <a:t>ERF will eliminate simulation bottlenecks that were in WRF, such as initialization and file I/O, and address the shortcomings of WRF’s load balancing and downscaling algorithms, numerical methods, and physics parameterizations.</a:t>
                      </a:r>
                    </a:p>
                    <a:p>
                      <a:pPr marL="285750" indent="-285750">
                        <a:buFont typeface="Arial" panose="020B0604020202020204" pitchFamily="34" charset="0"/>
                        <a:buChar char="•"/>
                      </a:pPr>
                      <a:r>
                        <a:rPr lang="en-US" sz="1400" dirty="0"/>
                        <a:t>ERF will enable seamless coupling with microscale solvers such as </a:t>
                      </a:r>
                      <a:r>
                        <a:rPr lang="en-US" sz="1400" dirty="0" err="1"/>
                        <a:t>Nalu</a:t>
                      </a:r>
                      <a:r>
                        <a:rPr lang="en-US" sz="1400" dirty="0"/>
                        <a:t>-Wind by implementing physics modules and algorithms developed in the WETO Mesoscale-to-Microscale Coupling project, thereby facilitating high-fidelity multiscale wind plant simulations. </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30634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799" y="-67736"/>
            <a:ext cx="6379519" cy="793750"/>
          </a:xfrm>
        </p:spPr>
        <p:txBody>
          <a:bodyPr/>
          <a:lstStyle/>
          <a:p>
            <a:r>
              <a:rPr lang="en-US" sz="1800" dirty="0"/>
              <a:t>NREL Wind – 1.3.3.402 - Energy Research and Forecast Modeling</a:t>
            </a:r>
            <a:br>
              <a:rPr lang="en-US" sz="2400" dirty="0"/>
            </a:br>
            <a:r>
              <a:rPr lang="en-US" sz="2400" dirty="0">
                <a:solidFill>
                  <a:prstClr val="white"/>
                </a:solidFill>
              </a:rPr>
              <a:t>FY20 Q1 Project </a:t>
            </a:r>
            <a:r>
              <a:rPr lang="en-US" sz="2400" dirty="0"/>
              <a:t>Performance Overview</a:t>
            </a:r>
          </a:p>
        </p:txBody>
      </p:sp>
      <p:graphicFrame>
        <p:nvGraphicFramePr>
          <p:cNvPr id="3" name="Table 2"/>
          <p:cNvGraphicFramePr>
            <a:graphicFrameLocks noGrp="1"/>
          </p:cNvGraphicFramePr>
          <p:nvPr>
            <p:extLst>
              <p:ext uri="{D42A27DB-BD31-4B8C-83A1-F6EECF244321}">
                <p14:modId xmlns:p14="http://schemas.microsoft.com/office/powerpoint/2010/main" val="173377035"/>
              </p:ext>
            </p:extLst>
          </p:nvPr>
        </p:nvGraphicFramePr>
        <p:xfrm>
          <a:off x="84337" y="1024660"/>
          <a:ext cx="8977601" cy="5407902"/>
        </p:xfrm>
        <a:graphic>
          <a:graphicData uri="http://schemas.openxmlformats.org/drawingml/2006/table">
            <a:tbl>
              <a:tblPr firstRow="1" bandRow="1">
                <a:tableStyleId>{073A0DAA-6AF3-43AB-8588-CEC1D06C72B9}</a:tableStyleId>
              </a:tblPr>
              <a:tblGrid>
                <a:gridCol w="618583">
                  <a:extLst>
                    <a:ext uri="{9D8B030D-6E8A-4147-A177-3AD203B41FA5}">
                      <a16:colId xmlns:a16="http://schemas.microsoft.com/office/drawing/2014/main" val="20000"/>
                    </a:ext>
                  </a:extLst>
                </a:gridCol>
                <a:gridCol w="636777">
                  <a:extLst>
                    <a:ext uri="{9D8B030D-6E8A-4147-A177-3AD203B41FA5}">
                      <a16:colId xmlns:a16="http://schemas.microsoft.com/office/drawing/2014/main" val="20001"/>
                    </a:ext>
                  </a:extLst>
                </a:gridCol>
                <a:gridCol w="7722241">
                  <a:extLst>
                    <a:ext uri="{9D8B030D-6E8A-4147-A177-3AD203B41FA5}">
                      <a16:colId xmlns:a16="http://schemas.microsoft.com/office/drawing/2014/main" val="20002"/>
                    </a:ext>
                  </a:extLst>
                </a:gridCol>
              </a:tblGrid>
              <a:tr h="390826">
                <a:tc gridSpan="3">
                  <a:txBody>
                    <a:bodyPr/>
                    <a:lstStyle/>
                    <a:p>
                      <a:pPr algn="ctr"/>
                      <a:r>
                        <a:rPr lang="en-US" dirty="0"/>
                        <a:t>Project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00788">
                <a:tc>
                  <a:txBody>
                    <a:bodyPr/>
                    <a:lstStyle/>
                    <a:p>
                      <a:pPr algn="ctr"/>
                      <a:r>
                        <a:rPr lang="en-US" sz="1200" b="1" dirty="0"/>
                        <a:t>Cat.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St.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Comments</a:t>
                      </a:r>
                      <a:endParaRPr 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5006">
                <a:tc rowSpan="5">
                  <a:txBody>
                    <a:bodyPr/>
                    <a:lstStyle/>
                    <a:p>
                      <a:pPr algn="ctr"/>
                      <a:r>
                        <a:rPr lang="en-US" sz="1200" dirty="0"/>
                        <a:t>Fin.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rowSpan="4">
                  <a:txBody>
                    <a:bodyPr/>
                    <a:lstStyle/>
                    <a:p>
                      <a:pPr marL="0" algn="l" defTabSz="457200" rtl="0" eaLnBrk="1" latinLnBrk="0" hangingPunct="1"/>
                      <a:r>
                        <a:rPr lang="en-US" sz="1400" b="0" kern="1200" dirty="0">
                          <a:solidFill>
                            <a:schemeClr val="tx1"/>
                          </a:solidFill>
                          <a:latin typeface="+mn-lt"/>
                          <a:ea typeface="+mn-ea"/>
                          <a:cs typeface="+mn-cs"/>
                        </a:rPr>
                        <a:t>Project is 60% underspent.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05007">
                <a:tc vMerge="1">
                  <a:txBody>
                    <a:bodyPr/>
                    <a:lstStyle/>
                    <a:p>
                      <a:endParaRPr lang="en-US"/>
                    </a:p>
                  </a:txBody>
                  <a:tcPr/>
                </a:tc>
                <a:tc>
                  <a:txBody>
                    <a:bodyPr/>
                    <a:lstStyle/>
                    <a:p>
                      <a:pPr algn="ctr"/>
                      <a:r>
                        <a:rPr lang="en-US" dirty="0"/>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3"/>
                  </a:ext>
                </a:extLst>
              </a:tr>
              <a:tr h="605007">
                <a:tc vMerge="1">
                  <a:txBody>
                    <a:bodyPr/>
                    <a:lstStyle/>
                    <a:p>
                      <a:endParaRPr lang="en-US"/>
                    </a:p>
                  </a:txBody>
                  <a:tcPr/>
                </a:tc>
                <a:tc>
                  <a:txBody>
                    <a:bodyPr/>
                    <a:lstStyle/>
                    <a:p>
                      <a:pPr algn="ctr"/>
                      <a:r>
                        <a:rPr lang="en-US" dirty="0"/>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4"/>
                  </a:ext>
                </a:extLst>
              </a:tr>
              <a:tr h="261014">
                <a:tc vMerge="1">
                  <a:txBody>
                    <a:bodyPr/>
                    <a:lstStyle/>
                    <a:p>
                      <a:endParaRPr lang="en-US"/>
                    </a:p>
                  </a:txBody>
                  <a:tcPr/>
                </a:tc>
                <a:tc rowSpan="2">
                  <a:txBody>
                    <a:bodyPr/>
                    <a:lstStyle/>
                    <a:p>
                      <a:pPr algn="ctr"/>
                      <a:r>
                        <a:rPr lang="en-US" dirty="0"/>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5"/>
                  </a:ext>
                </a:extLst>
              </a:tr>
              <a:tr h="343992">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Category: </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49065">
                <a:tc rowSpan="5">
                  <a:txBody>
                    <a:bodyPr/>
                    <a:lstStyle/>
                    <a:p>
                      <a:pPr algn="ctr"/>
                      <a:r>
                        <a:rPr lang="en-US" sz="1200" dirty="0"/>
                        <a:t>Mil.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algn="l" defTabSz="457200" rtl="0" eaLnBrk="1" latinLnBrk="0" hangingPunct="1"/>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8"/>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extLst>
                  <a:ext uri="{0D108BD9-81ED-4DB2-BD59-A6C34878D82A}">
                    <a16:rowId xmlns:a16="http://schemas.microsoft.com/office/drawing/2014/main" val="10009"/>
                  </a:ext>
                </a:extLst>
              </a:tr>
              <a:tr h="141567">
                <a:tc vMerge="1">
                  <a:txBody>
                    <a:bodyPr/>
                    <a:lstStyle/>
                    <a:p>
                      <a:endParaRPr lang="en-US"/>
                    </a:p>
                  </a:txBody>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10"/>
                  </a:ext>
                </a:extLst>
              </a:tr>
              <a:tr h="407498">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rgbClr val="7030A0"/>
                          </a:solidFill>
                          <a:latin typeface="+mn-lt"/>
                          <a:ea typeface="+mn-ea"/>
                          <a:cs typeface="+mn-cs"/>
                        </a:rPr>
                        <a:t>Category: </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275280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194675" cy="793750"/>
          </a:xfrm>
        </p:spPr>
        <p:txBody>
          <a:bodyPr/>
          <a:lstStyle/>
          <a:p>
            <a:r>
              <a:rPr lang="en-US" sz="1800" dirty="0"/>
              <a:t>NREL Wind - 1.3.3.402 - Energy Research and Forecast Modeling</a:t>
            </a:r>
            <a:br>
              <a:rPr lang="en-US" sz="1800" dirty="0"/>
            </a:br>
            <a:r>
              <a:rPr lang="en-US" sz="2400" dirty="0">
                <a:solidFill>
                  <a:prstClr val="white"/>
                </a:solidFill>
              </a:rPr>
              <a:t>FY20 Q1</a:t>
            </a:r>
            <a:r>
              <a:rPr lang="en-US" sz="2400" dirty="0">
                <a:solidFill>
                  <a:schemeClr val="bg1"/>
                </a:solidFill>
              </a:rPr>
              <a:t> Project </a:t>
            </a:r>
            <a:r>
              <a:rPr lang="en-US" sz="2400" dirty="0"/>
              <a:t>Financial Status</a:t>
            </a:r>
          </a:p>
        </p:txBody>
      </p:sp>
      <p:sp>
        <p:nvSpPr>
          <p:cNvPr id="12" name="TextBox 11"/>
          <p:cNvSpPr txBox="1"/>
          <p:nvPr/>
        </p:nvSpPr>
        <p:spPr>
          <a:xfrm>
            <a:off x="177800" y="1068408"/>
            <a:ext cx="8587254" cy="398585"/>
          </a:xfrm>
          <a:prstGeom prst="rect">
            <a:avLst/>
          </a:prstGeom>
        </p:spPr>
        <p:txBody>
          <a:bodyPr vert="horz" wrap="square" lIns="91440" tIns="45720" rIns="91440" bIns="45720" rtlCol="0">
            <a:noAutofit/>
          </a:bodyPr>
          <a:lstStyle/>
          <a:p>
            <a:pPr lvl="0" fontAlgn="auto">
              <a:spcBef>
                <a:spcPct val="20000"/>
              </a:spcBef>
              <a:spcAft>
                <a:spcPts val="0"/>
              </a:spcAft>
            </a:pPr>
            <a:r>
              <a:rPr lang="en-US" b="1" dirty="0">
                <a:solidFill>
                  <a:srgbClr val="50565C"/>
                </a:solidFill>
                <a:latin typeface="Arial Narrow"/>
                <a:cs typeface="Arial Narrow"/>
              </a:rPr>
              <a:t>Project Financials (FY20 Budget Authority: $50,000; FY20 Beginning Uncosteds: $6,173)</a:t>
            </a:r>
          </a:p>
        </p:txBody>
      </p:sp>
      <p:sp>
        <p:nvSpPr>
          <p:cNvPr id="11" name="Content Placeholder 3"/>
          <p:cNvSpPr>
            <a:spLocks noGrp="1"/>
          </p:cNvSpPr>
          <p:nvPr>
            <p:ph sz="quarter" idx="2"/>
          </p:nvPr>
        </p:nvSpPr>
        <p:spPr>
          <a:xfrm>
            <a:off x="269692" y="5524500"/>
            <a:ext cx="8792245" cy="1005253"/>
          </a:xfrm>
          <a:ln>
            <a:solidFill>
              <a:schemeClr val="accent3">
                <a:lumMod val="75000"/>
              </a:schemeClr>
            </a:solidFill>
          </a:ln>
        </p:spPr>
        <p:txBody>
          <a:bodyPr/>
          <a:lstStyle/>
          <a:p>
            <a:pPr marL="0" lvl="0" indent="0">
              <a:buNone/>
            </a:pPr>
            <a:r>
              <a:rPr lang="en-US" sz="1400" b="1" dirty="0"/>
              <a:t>Subcontracts/Commitments:</a:t>
            </a:r>
          </a:p>
        </p:txBody>
      </p:sp>
      <p:graphicFrame>
        <p:nvGraphicFramePr>
          <p:cNvPr id="7" name="Chart 6">
            <a:extLst>
              <a:ext uri="{FF2B5EF4-FFF2-40B4-BE49-F238E27FC236}">
                <a16:creationId xmlns:a16="http://schemas.microsoft.com/office/drawing/2014/main" id="{00000000-0008-0000-0600-00000F000000}"/>
              </a:ext>
            </a:extLst>
          </p:cNvPr>
          <p:cNvGraphicFramePr>
            <a:graphicFrameLocks/>
          </p:cNvGraphicFramePr>
          <p:nvPr/>
        </p:nvGraphicFramePr>
        <p:xfrm>
          <a:off x="1145646" y="1371600"/>
          <a:ext cx="6852708" cy="411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49360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14300"/>
            <a:ext cx="8115301" cy="863429"/>
          </a:xfrm>
        </p:spPr>
        <p:txBody>
          <a:bodyPr/>
          <a:lstStyle/>
          <a:p>
            <a:r>
              <a:rPr lang="en-US" sz="1800" dirty="0"/>
              <a:t>NREL Wind – 1.3.3.402 - Energy Research and Forecast Modeling</a:t>
            </a:r>
            <a:br>
              <a:rPr lang="en-US" sz="2000" dirty="0"/>
            </a:br>
            <a:r>
              <a:rPr lang="en-US" sz="2400" dirty="0">
                <a:solidFill>
                  <a:prstClr val="white"/>
                </a:solidFill>
              </a:rPr>
              <a:t>FY20 Q1</a:t>
            </a:r>
            <a:r>
              <a:rPr lang="en-US" sz="2400" dirty="0">
                <a:solidFill>
                  <a:schemeClr val="bg1"/>
                </a:solidFill>
              </a:rPr>
              <a:t>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5" name="Table 5">
            <a:extLst>
              <a:ext uri="{FF2B5EF4-FFF2-40B4-BE49-F238E27FC236}">
                <a16:creationId xmlns:a16="http://schemas.microsoft.com/office/drawing/2014/main" id="{99194129-CD51-48EF-8823-AAB42EF7B2EB}"/>
              </a:ext>
            </a:extLst>
          </p:cNvPr>
          <p:cNvGraphicFramePr>
            <a:graphicFrameLocks noGrp="1"/>
          </p:cNvGraphicFramePr>
          <p:nvPr>
            <p:extLst>
              <p:ext uri="{D42A27DB-BD31-4B8C-83A1-F6EECF244321}">
                <p14:modId xmlns:p14="http://schemas.microsoft.com/office/powerpoint/2010/main" val="2901585268"/>
              </p:ext>
            </p:extLst>
          </p:nvPr>
        </p:nvGraphicFramePr>
        <p:xfrm>
          <a:off x="50334" y="1027885"/>
          <a:ext cx="9043332" cy="3139440"/>
        </p:xfrm>
        <a:graphic>
          <a:graphicData uri="http://schemas.openxmlformats.org/drawingml/2006/table">
            <a:tbl>
              <a:tblPr firstRow="1" bandRow="1">
                <a:tableStyleId>{073A0DAA-6AF3-43AB-8588-CEC1D06C72B9}</a:tableStyleId>
              </a:tblPr>
              <a:tblGrid>
                <a:gridCol w="7264866">
                  <a:extLst>
                    <a:ext uri="{9D8B030D-6E8A-4147-A177-3AD203B41FA5}">
                      <a16:colId xmlns:a16="http://schemas.microsoft.com/office/drawing/2014/main" val="1234719622"/>
                    </a:ext>
                  </a:extLst>
                </a:gridCol>
                <a:gridCol w="805343">
                  <a:extLst>
                    <a:ext uri="{9D8B030D-6E8A-4147-A177-3AD203B41FA5}">
                      <a16:colId xmlns:a16="http://schemas.microsoft.com/office/drawing/2014/main" val="2097007721"/>
                    </a:ext>
                  </a:extLst>
                </a:gridCol>
                <a:gridCol w="973123">
                  <a:extLst>
                    <a:ext uri="{9D8B030D-6E8A-4147-A177-3AD203B41FA5}">
                      <a16:colId xmlns:a16="http://schemas.microsoft.com/office/drawing/2014/main" val="1715729149"/>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solidFill>
                            <a:schemeClr val="tx1"/>
                          </a:solidFill>
                          <a:effectLst/>
                          <a:uLnTx/>
                          <a:uFillTx/>
                        </a:rPr>
                        <a:t>Project Milestones</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solidFill>
                            <a:schemeClr val="tx1"/>
                          </a:solidFill>
                          <a:effectLst/>
                          <a:uLnTx/>
                          <a:uFillTx/>
                        </a:rPr>
                        <a:t>Percent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solidFill>
                            <a:schemeClr val="tx1"/>
                          </a:solidFill>
                          <a:effectLst/>
                          <a:uLnTx/>
                          <a:uFillTx/>
                        </a:rPr>
                        <a:t>Complete</a:t>
                      </a:r>
                      <a:endParaRPr lang="en-US" dirty="0">
                        <a:solidFill>
                          <a:schemeClr val="tx1"/>
                        </a:solidFill>
                      </a:endParaRPr>
                    </a:p>
                  </a:txBody>
                  <a:tcPr>
                    <a:noFill/>
                  </a:tcPr>
                </a:tc>
                <a:tc>
                  <a:txBody>
                    <a:bodyPr/>
                    <a:lstStyle/>
                    <a:p>
                      <a:r>
                        <a:rPr kumimoji="0" lang="en-US" sz="1000" u="none" strike="noStrike" kern="1200" cap="none" spc="0" normalizeH="0" baseline="0" noProof="0" dirty="0">
                          <a:ln>
                            <a:noFill/>
                          </a:ln>
                          <a:solidFill>
                            <a:schemeClr val="tx1"/>
                          </a:solidFill>
                          <a:effectLst/>
                          <a:uLnTx/>
                          <a:uFillTx/>
                        </a:rPr>
                        <a:t>Date</a:t>
                      </a:r>
                    </a:p>
                    <a:p>
                      <a:r>
                        <a:rPr kumimoji="0" lang="en-US" sz="1000" u="none" strike="noStrike" kern="1200" cap="none" spc="0" normalizeH="0" baseline="0" noProof="0" dirty="0">
                          <a:ln>
                            <a:noFill/>
                          </a:ln>
                          <a:solidFill>
                            <a:schemeClr val="tx1"/>
                          </a:solidFill>
                          <a:effectLst/>
                          <a:uLnTx/>
                          <a:uFillTx/>
                        </a:rPr>
                        <a:t>Complete</a:t>
                      </a:r>
                      <a:endParaRPr lang="en-US" dirty="0">
                        <a:solidFill>
                          <a:schemeClr val="tx1"/>
                        </a:solidFill>
                      </a:endParaRPr>
                    </a:p>
                  </a:txBody>
                  <a:tcPr>
                    <a:noFill/>
                  </a:tcPr>
                </a:tc>
                <a:extLst>
                  <a:ext uri="{0D108BD9-81ED-4DB2-BD59-A6C34878D82A}">
                    <a16:rowId xmlns:a16="http://schemas.microsoft.com/office/drawing/2014/main" val="651935170"/>
                  </a:ext>
                </a:extLst>
              </a:tr>
              <a:tr h="370840">
                <a:tc>
                  <a:txBody>
                    <a:bodyPr/>
                    <a:lstStyle/>
                    <a:p>
                      <a:pPr algn="l" rtl="0" fontAlgn="base"/>
                      <a:r>
                        <a:rPr lang="en-US" sz="1200" b="0" i="0" dirty="0">
                          <a:effectLst/>
                          <a:latin typeface="Segoe UI" panose="020B0502040204020203" pitchFamily="34" charset="0"/>
                        </a:rPr>
                        <a:t>Submit workshop summary to DOE by December 31, 2019.Summarize workshop proceedings and short-term/long-term code development plans in a report to the DOE. This is a joint milestone between ANL, LLNL, PNNL, and NREL.</a:t>
                      </a:r>
                    </a:p>
                  </a:txBody>
                  <a:tcPr/>
                </a:tc>
                <a:tc>
                  <a:txBody>
                    <a:bodyPr/>
                    <a:lstStyle/>
                    <a:p>
                      <a:endParaRPr lang="en-US" sz="1200" dirty="0"/>
                    </a:p>
                  </a:txBody>
                  <a:tcPr/>
                </a:tc>
                <a:tc>
                  <a:txBody>
                    <a:bodyPr/>
                    <a:lstStyle/>
                    <a:p>
                      <a:endParaRPr lang="en-US" sz="1200" baseline="0" dirty="0"/>
                    </a:p>
                  </a:txBody>
                  <a:tcPr/>
                </a:tc>
                <a:extLst>
                  <a:ext uri="{0D108BD9-81ED-4DB2-BD59-A6C34878D82A}">
                    <a16:rowId xmlns:a16="http://schemas.microsoft.com/office/drawing/2014/main" val="1272906257"/>
                  </a:ext>
                </a:extLst>
              </a:tr>
              <a:tr h="370840">
                <a:tc>
                  <a:txBody>
                    <a:bodyPr/>
                    <a:lstStyle/>
                    <a:p>
                      <a:pPr rtl="0" fontAlgn="base"/>
                      <a:r>
                        <a:rPr lang="en-US" sz="1200" b="0" i="0" kern="1200" dirty="0">
                          <a:solidFill>
                            <a:schemeClr val="dk1"/>
                          </a:solidFill>
                          <a:effectLst/>
                          <a:latin typeface="+mn-lt"/>
                          <a:ea typeface="+mn-ea"/>
                          <a:cs typeface="+mn-cs"/>
                        </a:rPr>
                        <a:t>Q2: Identify requirements for software testing by March 31, 2020.Identify hardware requirements for a dedicated software testing platform, leveraging experiences from Nalu-Wind. The dedicated system will enable daily testing for software quality assurance.</a:t>
                      </a:r>
                    </a:p>
                  </a:txBody>
                  <a:tcPr/>
                </a:tc>
                <a:tc>
                  <a:txBody>
                    <a:bodyPr/>
                    <a:lstStyle/>
                    <a:p>
                      <a:endParaRPr lang="en-US" sz="1200" dirty="0"/>
                    </a:p>
                  </a:txBody>
                  <a:tcPr/>
                </a:tc>
                <a:tc>
                  <a:txBody>
                    <a:bodyPr/>
                    <a:lstStyle/>
                    <a:p>
                      <a:pPr marL="0" algn="l" defTabSz="457200" rtl="0" eaLnBrk="1" latinLnBrk="0" hangingPunct="1"/>
                      <a:endParaRPr lang="en-US" sz="1200" kern="1200" baseline="0" dirty="0">
                        <a:solidFill>
                          <a:schemeClr val="dk1"/>
                        </a:solidFill>
                        <a:latin typeface="+mn-lt"/>
                        <a:ea typeface="+mn-ea"/>
                        <a:cs typeface="+mn-cs"/>
                      </a:endParaRPr>
                    </a:p>
                  </a:txBody>
                  <a:tcPr/>
                </a:tc>
                <a:extLst>
                  <a:ext uri="{0D108BD9-81ED-4DB2-BD59-A6C34878D82A}">
                    <a16:rowId xmlns:a16="http://schemas.microsoft.com/office/drawing/2014/main" val="3078230288"/>
                  </a:ext>
                </a:extLst>
              </a:tr>
              <a:tr h="370840">
                <a:tc>
                  <a:txBody>
                    <a:bodyPr/>
                    <a:lstStyle/>
                    <a:p>
                      <a:pPr rtl="0" fontAlgn="base"/>
                      <a:r>
                        <a:rPr lang="en-US" sz="1200" b="0" i="0" kern="1200" dirty="0">
                          <a:solidFill>
                            <a:schemeClr val="dk1"/>
                          </a:solidFill>
                          <a:effectLst/>
                          <a:latin typeface="+mn-lt"/>
                          <a:ea typeface="+mn-ea"/>
                          <a:cs typeface="+mn-cs"/>
                        </a:rPr>
                        <a:t>Q3: Deploy software testing platform by June 30, 2020.Deploy automated testing platform on ERF-dedicated system(s) for software quality assurance using, for example, the open-source, web-based </a:t>
                      </a:r>
                      <a:r>
                        <a:rPr lang="en-US" sz="1200" b="0" i="0" kern="1200" dirty="0" err="1">
                          <a:solidFill>
                            <a:schemeClr val="dk1"/>
                          </a:solidFill>
                          <a:effectLst/>
                          <a:latin typeface="+mn-lt"/>
                          <a:ea typeface="+mn-ea"/>
                          <a:cs typeface="+mn-cs"/>
                        </a:rPr>
                        <a:t>CDash</a:t>
                      </a:r>
                      <a:r>
                        <a:rPr lang="en-US" sz="1200" b="0" i="0" kern="1200" dirty="0">
                          <a:solidFill>
                            <a:schemeClr val="dk1"/>
                          </a:solidFill>
                          <a:effectLst/>
                          <a:latin typeface="+mn-lt"/>
                          <a:ea typeface="+mn-ea"/>
                          <a:cs typeface="+mn-cs"/>
                        </a:rPr>
                        <a:t> software testing server. If funding is unavailable for ERF-dedicated hardware in FY20, automated testing will rely on available DOE LCF resources.</a:t>
                      </a:r>
                    </a:p>
                  </a:txBody>
                  <a:tcPr/>
                </a:tc>
                <a:tc>
                  <a:txBody>
                    <a:bodyPr/>
                    <a:lstStyle/>
                    <a:p>
                      <a:endParaRPr lang="en-US" sz="1200" dirty="0"/>
                    </a:p>
                  </a:txBody>
                  <a:tcPr/>
                </a:tc>
                <a:tc>
                  <a:txBody>
                    <a:bodyPr/>
                    <a:lstStyle/>
                    <a:p>
                      <a:pPr marL="0" algn="l" defTabSz="457200" rtl="0" eaLnBrk="1" latinLnBrk="0" hangingPunct="1"/>
                      <a:endParaRPr lang="en-US" sz="1200" kern="1200" baseline="0" dirty="0">
                        <a:solidFill>
                          <a:schemeClr val="dk1"/>
                        </a:solidFill>
                        <a:latin typeface="+mn-lt"/>
                        <a:ea typeface="+mn-ea"/>
                        <a:cs typeface="+mn-cs"/>
                      </a:endParaRPr>
                    </a:p>
                  </a:txBody>
                  <a:tcPr/>
                </a:tc>
                <a:extLst>
                  <a:ext uri="{0D108BD9-81ED-4DB2-BD59-A6C34878D82A}">
                    <a16:rowId xmlns:a16="http://schemas.microsoft.com/office/drawing/2014/main" val="3822536875"/>
                  </a:ext>
                </a:extLst>
              </a:tr>
              <a:tr h="370840">
                <a:tc>
                  <a:txBody>
                    <a:bodyPr/>
                    <a:lstStyle/>
                    <a:p>
                      <a:pPr rtl="0" fontAlgn="base"/>
                      <a:r>
                        <a:rPr lang="en-US" sz="1200" b="0" i="0" kern="1200" dirty="0">
                          <a:solidFill>
                            <a:schemeClr val="dk1"/>
                          </a:solidFill>
                          <a:effectLst/>
                          <a:latin typeface="+mn-lt"/>
                          <a:ea typeface="+mn-ea"/>
                          <a:cs typeface="+mn-cs"/>
                        </a:rPr>
                        <a:t>Q4: Establish reference data on testing system(s) by September 30, 2020.Evaluate existing regression test cases, e.g., from recent studies performed in the A2e mesoscale-to-microscale coupling project, for a variety of computational environments on the new system(s) to establish reference datasets.</a:t>
                      </a:r>
                    </a:p>
                  </a:txBody>
                  <a:tcPr/>
                </a:tc>
                <a:tc>
                  <a:txBody>
                    <a:bodyPr/>
                    <a:lstStyle/>
                    <a:p>
                      <a:endParaRPr lang="en-US" sz="1200" dirty="0"/>
                    </a:p>
                  </a:txBody>
                  <a:tcPr/>
                </a:tc>
                <a:tc>
                  <a:txBody>
                    <a:bodyPr/>
                    <a:lstStyle/>
                    <a:p>
                      <a:pPr marL="0" algn="l" defTabSz="457200" rtl="0" eaLnBrk="1" latinLnBrk="0" hangingPunct="1"/>
                      <a:endParaRPr lang="en-US" sz="1200" kern="1200" baseline="0" dirty="0">
                        <a:solidFill>
                          <a:schemeClr val="dk1"/>
                        </a:solidFill>
                        <a:latin typeface="+mn-lt"/>
                        <a:ea typeface="+mn-ea"/>
                        <a:cs typeface="+mn-cs"/>
                      </a:endParaRPr>
                    </a:p>
                  </a:txBody>
                  <a:tcPr/>
                </a:tc>
                <a:extLst>
                  <a:ext uri="{0D108BD9-81ED-4DB2-BD59-A6C34878D82A}">
                    <a16:rowId xmlns:a16="http://schemas.microsoft.com/office/drawing/2014/main" val="1082928657"/>
                  </a:ext>
                </a:extLst>
              </a:tr>
            </a:tbl>
          </a:graphicData>
        </a:graphic>
      </p:graphicFrame>
    </p:spTree>
    <p:extLst>
      <p:ext uri="{BB962C8B-B14F-4D97-AF65-F5344CB8AC3E}">
        <p14:creationId xmlns:p14="http://schemas.microsoft.com/office/powerpoint/2010/main" val="2619646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39700"/>
            <a:ext cx="8089901" cy="888829"/>
          </a:xfrm>
        </p:spPr>
        <p:txBody>
          <a:bodyPr/>
          <a:lstStyle/>
          <a:p>
            <a:r>
              <a:rPr lang="en-US" sz="1800" dirty="0"/>
              <a:t>NREL Wind – 1.3.3.402 - Energy Research and Forecast Modeling</a:t>
            </a:r>
            <a:br>
              <a:rPr lang="en-US" sz="2000" dirty="0"/>
            </a:br>
            <a:r>
              <a:rPr lang="en-US" sz="2400" dirty="0">
                <a:solidFill>
                  <a:prstClr val="white"/>
                </a:solidFill>
              </a:rPr>
              <a:t>FY20 Q1</a:t>
            </a:r>
            <a:r>
              <a:rPr lang="en-US" sz="2400" dirty="0">
                <a:solidFill>
                  <a:schemeClr val="bg1"/>
                </a:solidFill>
              </a:rPr>
              <a:t>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7" name="Table 6">
            <a:extLst>
              <a:ext uri="{FF2B5EF4-FFF2-40B4-BE49-F238E27FC236}">
                <a16:creationId xmlns:a16="http://schemas.microsoft.com/office/drawing/2014/main" id="{41C3A0B6-4FB9-4C30-9741-AC3B9BE1119C}"/>
              </a:ext>
            </a:extLst>
          </p:cNvPr>
          <p:cNvGraphicFramePr>
            <a:graphicFrameLocks noGrp="1"/>
          </p:cNvGraphicFramePr>
          <p:nvPr>
            <p:extLst>
              <p:ext uri="{D42A27DB-BD31-4B8C-83A1-F6EECF244321}">
                <p14:modId xmlns:p14="http://schemas.microsoft.com/office/powerpoint/2010/main" val="3640217434"/>
              </p:ext>
            </p:extLst>
          </p:nvPr>
        </p:nvGraphicFramePr>
        <p:xfrm>
          <a:off x="82062" y="1059605"/>
          <a:ext cx="8932791" cy="5426539"/>
        </p:xfrm>
        <a:graphic>
          <a:graphicData uri="http://schemas.openxmlformats.org/drawingml/2006/table">
            <a:tbl>
              <a:tblPr firstRow="1" bandRow="1">
                <a:tableStyleId>{616DA210-FB5B-4158-B5E0-FEB733F419BA}</a:tableStyleId>
              </a:tblPr>
              <a:tblGrid>
                <a:gridCol w="8932791">
                  <a:extLst>
                    <a:ext uri="{9D8B030D-6E8A-4147-A177-3AD203B41FA5}">
                      <a16:colId xmlns:a16="http://schemas.microsoft.com/office/drawing/2014/main" val="20000"/>
                    </a:ext>
                  </a:extLst>
                </a:gridCol>
              </a:tblGrid>
              <a:tr h="2613001">
                <a:tc>
                  <a:txBody>
                    <a:bodyPr/>
                    <a:lstStyle/>
                    <a:p>
                      <a:r>
                        <a:rPr lang="en-US" sz="1200" dirty="0"/>
                        <a:t>Work accomplished this</a:t>
                      </a:r>
                      <a:r>
                        <a:rPr lang="en-US" sz="1200" baseline="0" dirty="0"/>
                        <a:t> quarter: </a:t>
                      </a:r>
                    </a:p>
                    <a:p>
                      <a:pPr marL="171450" indent="-171450">
                        <a:buFont typeface="Arial" panose="020B0604020202020204" pitchFamily="34" charset="0"/>
                        <a:buChar char="•"/>
                      </a:pPr>
                      <a:endParaRPr lang="en-US" sz="1200" b="0" i="0" baseline="0" dirty="0">
                        <a:solidFill>
                          <a:schemeClr val="tx1"/>
                        </a:solidFill>
                        <a:highlight>
                          <a:srgbClr val="FFFF00"/>
                        </a:highlight>
                      </a:endParaRPr>
                    </a:p>
                    <a:p>
                      <a:pPr marL="171450" indent="-171450">
                        <a:buFont typeface="Arial" panose="020B0604020202020204" pitchFamily="34" charset="0"/>
                        <a:buChar char="•"/>
                      </a:pPr>
                      <a:endParaRPr lang="en-US" sz="1200" b="0" i="1"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Public Outreach/Industry Engagement:</a:t>
                      </a:r>
                      <a:endParaRPr lang="en-US" sz="1200" b="1" i="0" dirty="0">
                        <a:solidFill>
                          <a:schemeClr val="tx1"/>
                        </a:solidFill>
                      </a:endParaRPr>
                    </a:p>
                  </a:txBody>
                  <a:tcPr/>
                </a:tc>
                <a:extLst>
                  <a:ext uri="{0D108BD9-81ED-4DB2-BD59-A6C34878D82A}">
                    <a16:rowId xmlns:a16="http://schemas.microsoft.com/office/drawing/2014/main" val="10000"/>
                  </a:ext>
                </a:extLst>
              </a:tr>
              <a:tr h="2813538">
                <a:tc>
                  <a:txBody>
                    <a:bodyPr/>
                    <a:lstStyle/>
                    <a:p>
                      <a:r>
                        <a:rPr lang="en-US" sz="1200" b="1" dirty="0"/>
                        <a:t>90</a:t>
                      </a:r>
                      <a:r>
                        <a:rPr lang="en-US" sz="1200" b="1" baseline="0" dirty="0"/>
                        <a:t>-Day Outlook:</a:t>
                      </a:r>
                    </a:p>
                    <a:p>
                      <a:pPr marL="171450" indent="-171450">
                        <a:buFont typeface="Arial" panose="020B0604020202020204" pitchFamily="34" charset="0"/>
                        <a:buChar char="•"/>
                      </a:pPr>
                      <a:r>
                        <a:rPr lang="en-US" sz="1200" b="0" baseline="0" dirty="0">
                          <a:solidFill>
                            <a:schemeClr val="tx1"/>
                          </a:solidFill>
                        </a:rPr>
                        <a:t>Meet with NREL researchers to establish relationship between ERF and the existing High-Fidelity Modeling (HFM) project.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solidFill>
                            <a:schemeClr val="tx1"/>
                          </a:solidFill>
                        </a:rPr>
                        <a:t>Plan meeting agenda for upcoming kick-off meeting and workshop, set for Oct 30-31, 2019.</a:t>
                      </a:r>
                    </a:p>
                    <a:p>
                      <a:pPr marL="171450" indent="-171450">
                        <a:buFont typeface="Arial" panose="020B0604020202020204" pitchFamily="34" charset="0"/>
                        <a:buChar char="•"/>
                      </a:pPr>
                      <a:r>
                        <a:rPr lang="en-US" sz="1200" b="0" baseline="0" dirty="0">
                          <a:solidFill>
                            <a:schemeClr val="tx1"/>
                          </a:solidFill>
                        </a:rPr>
                        <a:t>Together with ANL, LLNL, and PNNL, summarize workshop proceedings and short-term/long-term code development plans in a report.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solidFill>
                            <a:schemeClr val="tx1"/>
                          </a:solidFill>
                        </a:rPr>
                        <a:t>Establish repository access protocols and standards for ERF code development.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solidFill>
                            <a:schemeClr val="tx1"/>
                          </a:solidFill>
                        </a:rPr>
                        <a:t>Develop plan for software quality assurance, based on past experiences with HFM. This plan will include identification of hardware requirements and strategies for software testing given different hardware and high-performance computing resource availability scenarios.</a:t>
                      </a:r>
                    </a:p>
                    <a:p>
                      <a:pPr marL="171450" indent="-171450">
                        <a:buFont typeface="Arial" panose="020B0604020202020204" pitchFamily="34" charset="0"/>
                        <a:buChar char="•"/>
                      </a:pPr>
                      <a:endParaRPr lang="en-US" sz="1200" b="0"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Upcoming Public Outreach/Industry Engagement:</a:t>
                      </a:r>
                      <a:endParaRPr lang="en-US" sz="1200" b="1" dirty="0">
                        <a:solidFill>
                          <a:schemeClr val="accent6">
                            <a:lumMod val="75000"/>
                          </a:schemeClr>
                        </a:solidFill>
                      </a:endParaRPr>
                    </a:p>
                  </a:txBody>
                  <a:tcPr>
                    <a:solidFill>
                      <a:schemeClr val="bg1">
                        <a:lumMod val="75000"/>
                        <a:alpha val="2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90012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270876" cy="793750"/>
          </a:xfrm>
        </p:spPr>
        <p:txBody>
          <a:bodyPr/>
          <a:lstStyle/>
          <a:p>
            <a:r>
              <a:rPr lang="en-US" sz="1800" dirty="0"/>
              <a:t>NREL Wind – 1.3.4.401 - Rotor Wake Measurements &amp; Predictions for Validation</a:t>
            </a:r>
            <a:br>
              <a:rPr lang="en-US" sz="2800" dirty="0"/>
            </a:br>
            <a:r>
              <a:rPr lang="en-US" sz="2400" dirty="0"/>
              <a:t>Project Modification Tracking</a:t>
            </a:r>
          </a:p>
        </p:txBody>
      </p:sp>
      <p:graphicFrame>
        <p:nvGraphicFramePr>
          <p:cNvPr id="2" name="Table 1"/>
          <p:cNvGraphicFramePr>
            <a:graphicFrameLocks noGrp="1"/>
          </p:cNvGraphicFramePr>
          <p:nvPr/>
        </p:nvGraphicFramePr>
        <p:xfrm>
          <a:off x="118277" y="1132763"/>
          <a:ext cx="9025722" cy="2519374"/>
        </p:xfrm>
        <a:graphic>
          <a:graphicData uri="http://schemas.openxmlformats.org/drawingml/2006/table">
            <a:tbl>
              <a:tblPr firstRow="1" bandRow="1">
                <a:tableStyleId>{5C22544A-7EE6-4342-B048-85BDC9FD1C3A}</a:tableStyleId>
              </a:tblPr>
              <a:tblGrid>
                <a:gridCol w="837066">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436883">
                  <a:extLst>
                    <a:ext uri="{9D8B030D-6E8A-4147-A177-3AD203B41FA5}">
                      <a16:colId xmlns:a16="http://schemas.microsoft.com/office/drawing/2014/main" val="20002"/>
                    </a:ext>
                  </a:extLst>
                </a:gridCol>
                <a:gridCol w="888368">
                  <a:extLst>
                    <a:ext uri="{9D8B030D-6E8A-4147-A177-3AD203B41FA5}">
                      <a16:colId xmlns:a16="http://schemas.microsoft.com/office/drawing/2014/main" val="20003"/>
                    </a:ext>
                  </a:extLst>
                </a:gridCol>
                <a:gridCol w="2721934">
                  <a:extLst>
                    <a:ext uri="{9D8B030D-6E8A-4147-A177-3AD203B41FA5}">
                      <a16:colId xmlns:a16="http://schemas.microsoft.com/office/drawing/2014/main" val="20004"/>
                    </a:ext>
                  </a:extLst>
                </a:gridCol>
              </a:tblGrid>
              <a:tr h="619614">
                <a:tc>
                  <a:txBody>
                    <a:bodyPr/>
                    <a:lstStyle/>
                    <a:p>
                      <a:pPr algn="ctr"/>
                      <a:r>
                        <a:rPr lang="en-US" sz="1400" dirty="0" err="1"/>
                        <a:t>Apprv</a:t>
                      </a:r>
                      <a:r>
                        <a:rPr lang="en-US" sz="1400" dirty="0"/>
                        <a:t>. Date</a:t>
                      </a:r>
                    </a:p>
                  </a:txBody>
                  <a:tcPr anchor="ctr"/>
                </a:tc>
                <a:tc>
                  <a:txBody>
                    <a:bodyPr/>
                    <a:lstStyle/>
                    <a:p>
                      <a:pPr algn="ctr"/>
                      <a:r>
                        <a:rPr lang="en-US" sz="1400" dirty="0"/>
                        <a:t>Requested</a:t>
                      </a:r>
                      <a:r>
                        <a:rPr lang="en-US" sz="1400" baseline="0" dirty="0"/>
                        <a:t> By </a:t>
                      </a:r>
                      <a:endParaRPr lang="en-US" sz="1400" dirty="0"/>
                    </a:p>
                  </a:txBody>
                  <a:tcPr anchor="ctr"/>
                </a:tc>
                <a:tc>
                  <a:txBody>
                    <a:bodyPr/>
                    <a:lstStyle/>
                    <a:p>
                      <a:pPr algn="ctr"/>
                      <a:r>
                        <a:rPr lang="en-US" sz="1400" dirty="0"/>
                        <a:t>Detailed Reason for</a:t>
                      </a:r>
                      <a:r>
                        <a:rPr lang="en-US" sz="1400" baseline="0" dirty="0"/>
                        <a:t> Modification</a:t>
                      </a:r>
                      <a:endParaRPr lang="en-US" sz="1400" dirty="0"/>
                    </a:p>
                  </a:txBody>
                  <a:tcPr anchor="ctr"/>
                </a:tc>
                <a:tc>
                  <a:txBody>
                    <a:bodyPr/>
                    <a:lstStyle/>
                    <a:p>
                      <a:pPr algn="ctr"/>
                      <a:r>
                        <a:rPr lang="en-US" sz="1400" dirty="0"/>
                        <a:t>Budget Change</a:t>
                      </a:r>
                    </a:p>
                  </a:txBody>
                  <a:tcPr anchor="ctr"/>
                </a:tc>
                <a:tc>
                  <a:txBody>
                    <a:bodyPr/>
                    <a:lstStyle/>
                    <a:p>
                      <a:pPr algn="ctr"/>
                      <a:r>
                        <a:rPr lang="en-US" sz="1400" dirty="0"/>
                        <a:t>Milestone</a:t>
                      </a:r>
                      <a:r>
                        <a:rPr lang="en-US" sz="1400" baseline="0" dirty="0"/>
                        <a:t> Changes </a:t>
                      </a:r>
                      <a:endParaRPr lang="en-US" sz="1400" dirty="0"/>
                    </a:p>
                  </a:txBody>
                  <a:tcPr anchor="ctr"/>
                </a:tc>
                <a:extLst>
                  <a:ext uri="{0D108BD9-81ED-4DB2-BD59-A6C34878D82A}">
                    <a16:rowId xmlns:a16="http://schemas.microsoft.com/office/drawing/2014/main" val="10000"/>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1"/>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71660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800" y="-54705"/>
            <a:ext cx="8064500" cy="793750"/>
          </a:xfrm>
        </p:spPr>
        <p:txBody>
          <a:bodyPr/>
          <a:lstStyle/>
          <a:p>
            <a:r>
              <a:rPr lang="en-US" sz="1800" dirty="0"/>
              <a:t>NREL Wind – 1.3.4.401 - Rotor Wake Measurements &amp; Predictions for Validation</a:t>
            </a:r>
            <a:br>
              <a:rPr lang="en-US" sz="2400" dirty="0"/>
            </a:br>
            <a:r>
              <a:rPr lang="en-US" sz="2400" dirty="0">
                <a:solidFill>
                  <a:prstClr val="white"/>
                </a:solidFill>
              </a:rPr>
              <a:t>FY20 Q1</a:t>
            </a:r>
            <a:r>
              <a:rPr lang="en-US" sz="2400" dirty="0">
                <a:solidFill>
                  <a:schemeClr val="bg1"/>
                </a:solidFill>
              </a:rPr>
              <a:t> Project </a:t>
            </a:r>
            <a:r>
              <a:rPr lang="en-US" sz="2400" dirty="0"/>
              <a:t>Overview</a:t>
            </a:r>
          </a:p>
        </p:txBody>
      </p:sp>
      <p:graphicFrame>
        <p:nvGraphicFramePr>
          <p:cNvPr id="8" name="Content Placeholder 7"/>
          <p:cNvGraphicFramePr>
            <a:graphicFrameLocks noGrp="1"/>
          </p:cNvGraphicFramePr>
          <p:nvPr>
            <p:ph sz="quarter" idx="3"/>
            <p:extLst>
              <p:ext uri="{D42A27DB-BD31-4B8C-83A1-F6EECF244321}">
                <p14:modId xmlns:p14="http://schemas.microsoft.com/office/powerpoint/2010/main" val="3300723476"/>
              </p:ext>
            </p:extLst>
          </p:nvPr>
        </p:nvGraphicFramePr>
        <p:xfrm>
          <a:off x="6172672" y="1050877"/>
          <a:ext cx="2877543" cy="5544995"/>
        </p:xfrm>
        <a:graphic>
          <a:graphicData uri="http://schemas.openxmlformats.org/drawingml/2006/table">
            <a:tbl>
              <a:tblPr firstRow="1" bandRow="1">
                <a:tableStyleId>{073A0DAA-6AF3-43AB-8588-CEC1D06C72B9}</a:tableStyleId>
              </a:tblPr>
              <a:tblGrid>
                <a:gridCol w="2877543">
                  <a:extLst>
                    <a:ext uri="{9D8B030D-6E8A-4147-A177-3AD203B41FA5}">
                      <a16:colId xmlns:a16="http://schemas.microsoft.com/office/drawing/2014/main" val="20000"/>
                    </a:ext>
                  </a:extLst>
                </a:gridCol>
              </a:tblGrid>
              <a:tr h="424156">
                <a:tc>
                  <a:txBody>
                    <a:bodyPr/>
                    <a:lstStyle/>
                    <a:p>
                      <a:pPr algn="ctr"/>
                      <a:r>
                        <a:rPr lang="en-US" sz="1800" dirty="0"/>
                        <a:t>Project</a:t>
                      </a:r>
                      <a:r>
                        <a:rPr lang="en-US" sz="1800" baseline="0" dirty="0"/>
                        <a:t> </a:t>
                      </a:r>
                      <a:r>
                        <a:rPr lang="en-US" sz="1800" dirty="0"/>
                        <a:t>Attributes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2444">
                <a:tc>
                  <a:txBody>
                    <a:bodyPr/>
                    <a:lstStyle/>
                    <a:p>
                      <a:pPr algn="ctr"/>
                      <a:r>
                        <a:rPr lang="en-US" sz="1200" b="1" dirty="0"/>
                        <a:t>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97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Total: $2,623,832 (Carryover: $523,832, 2020 Budget Authority: $2,100,000)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2444">
                <a:tc>
                  <a:txBody>
                    <a:bodyPr/>
                    <a:lstStyle/>
                    <a:p>
                      <a:pPr algn="ctr"/>
                      <a:r>
                        <a:rPr lang="en-US" sz="1200" b="1" dirty="0"/>
                        <a:t>Project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535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Paula Doubrawa</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hlinkClick r:id="rId3"/>
                        </a:rPr>
                        <a:t>Paula.doubrawa@nrel.gov</a:t>
                      </a:r>
                      <a:endParaRPr lang="en-US" sz="1200" dirty="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2444">
                <a:tc>
                  <a:txBody>
                    <a:bodyPr/>
                    <a:lstStyle/>
                    <a:p>
                      <a:pPr algn="ctr"/>
                      <a:r>
                        <a:rPr lang="en-US" sz="1200" b="1" dirty="0"/>
                        <a:t>DOE Lead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03474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Michael Derby </a:t>
                      </a:r>
                      <a:r>
                        <a:rPr lang="en-US" sz="1200" baseline="0" dirty="0">
                          <a:solidFill>
                            <a:schemeClr val="tx1"/>
                          </a:solidFill>
                          <a:hlinkClick r:id="rId4"/>
                        </a:rPr>
                        <a:t>michael.derby@ee.doe.gov</a:t>
                      </a:r>
                      <a:endParaRPr lang="en-US" sz="120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is-IS" sz="1200" baseline="0" dirty="0"/>
                        <a:t>202-586-6830</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2444">
                <a:tc>
                  <a:txBody>
                    <a:bodyPr/>
                    <a:lstStyle/>
                    <a:p>
                      <a:pPr algn="ctr"/>
                      <a:r>
                        <a:rPr lang="en-US" sz="1200" b="1" dirty="0"/>
                        <a:t>Key 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05548">
                <a:tc>
                  <a:txBody>
                    <a:bodyPr/>
                    <a:lstStyle/>
                    <a:p>
                      <a:endParaRPr lang="en-US" sz="1200" dirty="0">
                        <a:solidFill>
                          <a:schemeClr val="accent6">
                            <a:lumMod val="75000"/>
                          </a:schemeClr>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nvGraphicFramePr>
        <p:xfrm>
          <a:off x="32475" y="1050876"/>
          <a:ext cx="6096000" cy="2552700"/>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9272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a:t>
                      </a:r>
                      <a:r>
                        <a:rPr lang="en-US" sz="1800" dirty="0">
                          <a:effectLst>
                            <a:outerShdw blurRad="38100" dist="38100" dir="2700000" algn="tl">
                              <a:srgbClr val="000000">
                                <a:alpha val="43137"/>
                              </a:srgbClr>
                            </a:outerShdw>
                          </a:effectLst>
                        </a:rPr>
                        <a:t> </a:t>
                      </a:r>
                      <a:r>
                        <a:rPr lang="en-US" sz="1800" dirty="0"/>
                        <a:t> Summary</a:t>
                      </a:r>
                      <a:endParaRPr lang="en-US" sz="1800" b="1" dirty="0"/>
                    </a:p>
                  </a:txBody>
                  <a:tcPr/>
                </a:tc>
                <a:extLst>
                  <a:ext uri="{0D108BD9-81ED-4DB2-BD59-A6C34878D82A}">
                    <a16:rowId xmlns:a16="http://schemas.microsoft.com/office/drawing/2014/main" val="10000"/>
                  </a:ext>
                </a:extLst>
              </a:tr>
              <a:tr h="2059971">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u="none" dirty="0">
                          <a:solidFill>
                            <a:schemeClr val="accent6">
                              <a:lumMod val="75000"/>
                            </a:schemeClr>
                          </a:solidFill>
                          <a:highlight>
                            <a:srgbClr val="FFFF00"/>
                          </a:highlight>
                        </a:rPr>
                        <a:t>Summarize from AOP</a:t>
                      </a:r>
                    </a:p>
                    <a:p>
                      <a:endParaRPr lang="en-US"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32475" y="3603576"/>
          <a:ext cx="6096000" cy="2992296"/>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068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 Objective &amp; Impact</a:t>
                      </a:r>
                      <a:endParaRPr lang="en-US" sz="1800" b="1" strike="sngStrike" dirty="0">
                        <a:solidFill>
                          <a:srgbClr val="FF0000"/>
                        </a:solidFill>
                      </a:endParaRPr>
                    </a:p>
                  </a:txBody>
                  <a:tcPr/>
                </a:tc>
                <a:extLst>
                  <a:ext uri="{0D108BD9-81ED-4DB2-BD59-A6C34878D82A}">
                    <a16:rowId xmlns:a16="http://schemas.microsoft.com/office/drawing/2014/main" val="10000"/>
                  </a:ext>
                </a:extLst>
              </a:tr>
              <a:tr h="2585421">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u="none" dirty="0">
                          <a:solidFill>
                            <a:schemeClr val="accent6">
                              <a:lumMod val="75000"/>
                            </a:schemeClr>
                          </a:solidFill>
                          <a:highlight>
                            <a:srgbClr val="FFFF00"/>
                          </a:highlight>
                        </a:rPr>
                        <a:t>Summarize from AOP</a:t>
                      </a:r>
                    </a:p>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37772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799" y="-57665"/>
            <a:ext cx="7639909" cy="793750"/>
          </a:xfrm>
        </p:spPr>
        <p:txBody>
          <a:bodyPr/>
          <a:lstStyle/>
          <a:p>
            <a:r>
              <a:rPr lang="en-US" sz="1800" dirty="0"/>
              <a:t>NREL Wind – 1.3.4.401 - Rotor Wake Measurements &amp; Predictions for Validation</a:t>
            </a:r>
            <a:br>
              <a:rPr lang="en-US" sz="2400" dirty="0"/>
            </a:br>
            <a:r>
              <a:rPr lang="en-US" sz="2400" dirty="0">
                <a:solidFill>
                  <a:prstClr val="white"/>
                </a:solidFill>
              </a:rPr>
              <a:t>FY20 Q1 Project </a:t>
            </a:r>
            <a:r>
              <a:rPr lang="en-US" sz="2400" dirty="0"/>
              <a:t>Performance Overview</a:t>
            </a:r>
          </a:p>
        </p:txBody>
      </p:sp>
      <p:graphicFrame>
        <p:nvGraphicFramePr>
          <p:cNvPr id="3" name="Table 2"/>
          <p:cNvGraphicFramePr>
            <a:graphicFrameLocks noGrp="1"/>
          </p:cNvGraphicFramePr>
          <p:nvPr>
            <p:extLst>
              <p:ext uri="{D42A27DB-BD31-4B8C-83A1-F6EECF244321}">
                <p14:modId xmlns:p14="http://schemas.microsoft.com/office/powerpoint/2010/main" val="158899987"/>
              </p:ext>
            </p:extLst>
          </p:nvPr>
        </p:nvGraphicFramePr>
        <p:xfrm>
          <a:off x="84337" y="1024660"/>
          <a:ext cx="8977601" cy="5407902"/>
        </p:xfrm>
        <a:graphic>
          <a:graphicData uri="http://schemas.openxmlformats.org/drawingml/2006/table">
            <a:tbl>
              <a:tblPr firstRow="1" bandRow="1">
                <a:tableStyleId>{073A0DAA-6AF3-43AB-8588-CEC1D06C72B9}</a:tableStyleId>
              </a:tblPr>
              <a:tblGrid>
                <a:gridCol w="618583">
                  <a:extLst>
                    <a:ext uri="{9D8B030D-6E8A-4147-A177-3AD203B41FA5}">
                      <a16:colId xmlns:a16="http://schemas.microsoft.com/office/drawing/2014/main" val="20000"/>
                    </a:ext>
                  </a:extLst>
                </a:gridCol>
                <a:gridCol w="636777">
                  <a:extLst>
                    <a:ext uri="{9D8B030D-6E8A-4147-A177-3AD203B41FA5}">
                      <a16:colId xmlns:a16="http://schemas.microsoft.com/office/drawing/2014/main" val="20001"/>
                    </a:ext>
                  </a:extLst>
                </a:gridCol>
                <a:gridCol w="7722241">
                  <a:extLst>
                    <a:ext uri="{9D8B030D-6E8A-4147-A177-3AD203B41FA5}">
                      <a16:colId xmlns:a16="http://schemas.microsoft.com/office/drawing/2014/main" val="20002"/>
                    </a:ext>
                  </a:extLst>
                </a:gridCol>
              </a:tblGrid>
              <a:tr h="390826">
                <a:tc gridSpan="3">
                  <a:txBody>
                    <a:bodyPr/>
                    <a:lstStyle/>
                    <a:p>
                      <a:pPr algn="ctr"/>
                      <a:r>
                        <a:rPr lang="en-US" dirty="0"/>
                        <a:t>Project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00788">
                <a:tc>
                  <a:txBody>
                    <a:bodyPr/>
                    <a:lstStyle/>
                    <a:p>
                      <a:pPr algn="ctr"/>
                      <a:r>
                        <a:rPr lang="en-US" sz="1200" b="1" dirty="0"/>
                        <a:t>Cat.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St.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Comments</a:t>
                      </a:r>
                      <a:endParaRPr 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5006">
                <a:tc rowSpan="5">
                  <a:txBody>
                    <a:bodyPr/>
                    <a:lstStyle/>
                    <a:p>
                      <a:pPr algn="ctr"/>
                      <a:r>
                        <a:rPr lang="en-US" sz="1200" dirty="0"/>
                        <a:t>Fin.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rowSpan="4">
                  <a:txBody>
                    <a:bodyPr/>
                    <a:lstStyle/>
                    <a:p>
                      <a:pPr marL="0" algn="l" defTabSz="457200" rtl="0" eaLnBrk="1" latinLnBrk="0" hangingPunct="1"/>
                      <a:r>
                        <a:rPr lang="en-US" sz="1400" b="0" kern="1200" dirty="0">
                          <a:solidFill>
                            <a:schemeClr val="tx1"/>
                          </a:solidFill>
                          <a:latin typeface="+mn-lt"/>
                          <a:ea typeface="+mn-ea"/>
                          <a:cs typeface="+mn-cs"/>
                        </a:rPr>
                        <a:t>Project is 45% overspent.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05007">
                <a:tc vMerge="1">
                  <a:txBody>
                    <a:bodyPr/>
                    <a:lstStyle/>
                    <a:p>
                      <a:endParaRPr lang="en-US"/>
                    </a:p>
                  </a:txBody>
                  <a:tcPr/>
                </a:tc>
                <a:tc>
                  <a:txBody>
                    <a:bodyPr/>
                    <a:lstStyle/>
                    <a:p>
                      <a:pPr algn="ctr"/>
                      <a:r>
                        <a:rPr lang="en-US" dirty="0"/>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3"/>
                  </a:ext>
                </a:extLst>
              </a:tr>
              <a:tr h="605007">
                <a:tc vMerge="1">
                  <a:txBody>
                    <a:bodyPr/>
                    <a:lstStyle/>
                    <a:p>
                      <a:endParaRPr lang="en-US"/>
                    </a:p>
                  </a:txBody>
                  <a:tcPr/>
                </a:tc>
                <a:tc>
                  <a:txBody>
                    <a:bodyPr/>
                    <a:lstStyle/>
                    <a:p>
                      <a:pPr algn="ctr"/>
                      <a:r>
                        <a:rPr lang="en-US" dirty="0"/>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4"/>
                  </a:ext>
                </a:extLst>
              </a:tr>
              <a:tr h="261014">
                <a:tc vMerge="1">
                  <a:txBody>
                    <a:bodyPr/>
                    <a:lstStyle/>
                    <a:p>
                      <a:endParaRPr lang="en-US"/>
                    </a:p>
                  </a:txBody>
                  <a:tcPr/>
                </a:tc>
                <a:tc rowSpan="2">
                  <a:txBody>
                    <a:bodyPr/>
                    <a:lstStyle/>
                    <a:p>
                      <a:pPr algn="ctr"/>
                      <a:r>
                        <a:rPr lang="en-US" dirty="0"/>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5"/>
                  </a:ext>
                </a:extLst>
              </a:tr>
              <a:tr h="343992">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Category: </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49065">
                <a:tc rowSpan="5">
                  <a:txBody>
                    <a:bodyPr/>
                    <a:lstStyle/>
                    <a:p>
                      <a:pPr algn="ctr"/>
                      <a:r>
                        <a:rPr lang="en-US" sz="1200" dirty="0"/>
                        <a:t>Mil.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algn="l" defTabSz="457200" rtl="0" eaLnBrk="1" latinLnBrk="0" hangingPunct="1"/>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extLst>
                  <a:ext uri="{0D108BD9-81ED-4DB2-BD59-A6C34878D82A}">
                    <a16:rowId xmlns:a16="http://schemas.microsoft.com/office/drawing/2014/main" val="10008"/>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extLst>
                  <a:ext uri="{0D108BD9-81ED-4DB2-BD59-A6C34878D82A}">
                    <a16:rowId xmlns:a16="http://schemas.microsoft.com/office/drawing/2014/main" val="10009"/>
                  </a:ext>
                </a:extLst>
              </a:tr>
              <a:tr h="141567">
                <a:tc vMerge="1">
                  <a:txBody>
                    <a:bodyPr/>
                    <a:lstStyle/>
                    <a:p>
                      <a:endParaRPr lang="en-US"/>
                    </a:p>
                  </a:txBody>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extLst>
                  <a:ext uri="{0D108BD9-81ED-4DB2-BD59-A6C34878D82A}">
                    <a16:rowId xmlns:a16="http://schemas.microsoft.com/office/drawing/2014/main" val="10010"/>
                  </a:ext>
                </a:extLst>
              </a:tr>
              <a:tr h="407498">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rgbClr val="7030A0"/>
                          </a:solidFill>
                          <a:latin typeface="+mn-lt"/>
                          <a:ea typeface="+mn-ea"/>
                          <a:cs typeface="+mn-cs"/>
                        </a:rPr>
                        <a:t>Category:</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85812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194675" cy="793750"/>
          </a:xfrm>
        </p:spPr>
        <p:txBody>
          <a:bodyPr/>
          <a:lstStyle/>
          <a:p>
            <a:r>
              <a:rPr lang="en-US" sz="1800" dirty="0"/>
              <a:t>NREL Wind - 1.3.4.401 - Rotor Wake Measurements &amp; Predictions for Validation</a:t>
            </a:r>
            <a:br>
              <a:rPr lang="en-US" sz="1800" dirty="0"/>
            </a:br>
            <a:r>
              <a:rPr lang="en-US" sz="2400" dirty="0">
                <a:solidFill>
                  <a:prstClr val="white"/>
                </a:solidFill>
              </a:rPr>
              <a:t>FY20 Q1</a:t>
            </a:r>
            <a:r>
              <a:rPr lang="en-US" sz="2400" dirty="0">
                <a:solidFill>
                  <a:schemeClr val="bg1"/>
                </a:solidFill>
              </a:rPr>
              <a:t> Project </a:t>
            </a:r>
            <a:r>
              <a:rPr lang="en-US" sz="2400" dirty="0"/>
              <a:t>Financial Status</a:t>
            </a:r>
          </a:p>
        </p:txBody>
      </p:sp>
      <p:sp>
        <p:nvSpPr>
          <p:cNvPr id="12" name="TextBox 11"/>
          <p:cNvSpPr txBox="1"/>
          <p:nvPr/>
        </p:nvSpPr>
        <p:spPr>
          <a:xfrm>
            <a:off x="177799" y="1068408"/>
            <a:ext cx="8792245" cy="398585"/>
          </a:xfrm>
          <a:prstGeom prst="rect">
            <a:avLst/>
          </a:prstGeom>
        </p:spPr>
        <p:txBody>
          <a:bodyPr vert="horz" wrap="square" lIns="91440" tIns="45720" rIns="91440" bIns="45720" rtlCol="0">
            <a:noAutofit/>
          </a:bodyPr>
          <a:lstStyle/>
          <a:p>
            <a:pPr lvl="0" fontAlgn="auto">
              <a:spcBef>
                <a:spcPct val="20000"/>
              </a:spcBef>
              <a:spcAft>
                <a:spcPts val="0"/>
              </a:spcAft>
            </a:pPr>
            <a:r>
              <a:rPr lang="en-US" b="1" dirty="0">
                <a:solidFill>
                  <a:srgbClr val="50565C"/>
                </a:solidFill>
                <a:latin typeface="Arial Narrow"/>
                <a:cs typeface="Arial Narrow"/>
              </a:rPr>
              <a:t>Project Financials (FY20 Budget Authority: $2,100,000; FY20 Beginning Uncosteds: $523,832)</a:t>
            </a:r>
          </a:p>
        </p:txBody>
      </p:sp>
      <p:sp>
        <p:nvSpPr>
          <p:cNvPr id="11" name="Content Placeholder 3"/>
          <p:cNvSpPr>
            <a:spLocks noGrp="1"/>
          </p:cNvSpPr>
          <p:nvPr>
            <p:ph sz="quarter" idx="2"/>
          </p:nvPr>
        </p:nvSpPr>
        <p:spPr>
          <a:xfrm>
            <a:off x="269692" y="5524500"/>
            <a:ext cx="8792245" cy="1005253"/>
          </a:xfrm>
          <a:ln>
            <a:solidFill>
              <a:schemeClr val="accent3">
                <a:lumMod val="75000"/>
              </a:schemeClr>
            </a:solidFill>
          </a:ln>
        </p:spPr>
        <p:txBody>
          <a:bodyPr/>
          <a:lstStyle/>
          <a:p>
            <a:pPr marL="0" lvl="0" indent="0">
              <a:buNone/>
            </a:pPr>
            <a:r>
              <a:rPr lang="en-US" sz="1400" b="1" dirty="0"/>
              <a:t>Subcontracts/Commitments:</a:t>
            </a:r>
          </a:p>
        </p:txBody>
      </p:sp>
      <p:graphicFrame>
        <p:nvGraphicFramePr>
          <p:cNvPr id="6" name="Chart 5">
            <a:extLst>
              <a:ext uri="{FF2B5EF4-FFF2-40B4-BE49-F238E27FC236}">
                <a16:creationId xmlns:a16="http://schemas.microsoft.com/office/drawing/2014/main" id="{00000000-0008-0000-0600-000010000000}"/>
              </a:ext>
            </a:extLst>
          </p:cNvPr>
          <p:cNvGraphicFramePr>
            <a:graphicFrameLocks/>
          </p:cNvGraphicFramePr>
          <p:nvPr/>
        </p:nvGraphicFramePr>
        <p:xfrm>
          <a:off x="1139693" y="1371600"/>
          <a:ext cx="6864614" cy="411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32022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800" y="0"/>
            <a:ext cx="8064500" cy="793750"/>
          </a:xfrm>
        </p:spPr>
        <p:txBody>
          <a:bodyPr/>
          <a:lstStyle/>
          <a:p>
            <a:r>
              <a:rPr lang="en-US" sz="1800" dirty="0"/>
              <a:t>NREL Wind – 1.3.1.402 - WFIP II Extended Analysis </a:t>
            </a:r>
            <a:br>
              <a:rPr lang="en-US" sz="1800" dirty="0"/>
            </a:br>
            <a:r>
              <a:rPr lang="en-US" sz="2400" dirty="0"/>
              <a:t>FY20 Q1 Project Overview</a:t>
            </a:r>
          </a:p>
        </p:txBody>
      </p:sp>
      <p:graphicFrame>
        <p:nvGraphicFramePr>
          <p:cNvPr id="8" name="Content Placeholder 7"/>
          <p:cNvGraphicFramePr>
            <a:graphicFrameLocks noGrp="1"/>
          </p:cNvGraphicFramePr>
          <p:nvPr>
            <p:ph sz="quarter" idx="3"/>
            <p:extLst>
              <p:ext uri="{D42A27DB-BD31-4B8C-83A1-F6EECF244321}">
                <p14:modId xmlns:p14="http://schemas.microsoft.com/office/powerpoint/2010/main" val="1148296785"/>
              </p:ext>
            </p:extLst>
          </p:nvPr>
        </p:nvGraphicFramePr>
        <p:xfrm>
          <a:off x="6172672" y="1050877"/>
          <a:ext cx="2877543" cy="5544995"/>
        </p:xfrm>
        <a:graphic>
          <a:graphicData uri="http://schemas.openxmlformats.org/drawingml/2006/table">
            <a:tbl>
              <a:tblPr firstRow="1" bandRow="1">
                <a:tableStyleId>{073A0DAA-6AF3-43AB-8588-CEC1D06C72B9}</a:tableStyleId>
              </a:tblPr>
              <a:tblGrid>
                <a:gridCol w="2877543">
                  <a:extLst>
                    <a:ext uri="{9D8B030D-6E8A-4147-A177-3AD203B41FA5}">
                      <a16:colId xmlns:a16="http://schemas.microsoft.com/office/drawing/2014/main" val="20000"/>
                    </a:ext>
                  </a:extLst>
                </a:gridCol>
              </a:tblGrid>
              <a:tr h="424156">
                <a:tc>
                  <a:txBody>
                    <a:bodyPr/>
                    <a:lstStyle/>
                    <a:p>
                      <a:pPr algn="ctr"/>
                      <a:r>
                        <a:rPr lang="en-US" sz="1800" dirty="0"/>
                        <a:t>Project</a:t>
                      </a:r>
                      <a:r>
                        <a:rPr lang="en-US" sz="1800" baseline="0" dirty="0"/>
                        <a:t> </a:t>
                      </a:r>
                      <a:r>
                        <a:rPr lang="en-US" sz="1800" dirty="0"/>
                        <a:t>Attributes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2444">
                <a:tc>
                  <a:txBody>
                    <a:bodyPr/>
                    <a:lstStyle/>
                    <a:p>
                      <a:pPr algn="ctr"/>
                      <a:r>
                        <a:rPr lang="en-US" sz="1200" b="1" dirty="0"/>
                        <a:t>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97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Total: $387,814 (Carryover: $137,814, 2020 Budget Authority: $250,000)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2444">
                <a:tc>
                  <a:txBody>
                    <a:bodyPr/>
                    <a:lstStyle/>
                    <a:p>
                      <a:pPr algn="ctr"/>
                      <a:r>
                        <a:rPr lang="en-US" sz="1200" b="1" dirty="0"/>
                        <a:t>Project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535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1200" dirty="0">
                          <a:solidFill>
                            <a:schemeClr val="tx1"/>
                          </a:solidFill>
                        </a:rPr>
                        <a:t>Caroline Draxl </a:t>
                      </a:r>
                    </a:p>
                    <a:p>
                      <a:pPr marL="0" marR="0" indent="0" algn="l" defTabSz="457200" rtl="0" eaLnBrk="1" fontAlgn="auto" latinLnBrk="0" hangingPunct="1">
                        <a:lnSpc>
                          <a:spcPct val="100000"/>
                        </a:lnSpc>
                        <a:spcBef>
                          <a:spcPts val="0"/>
                        </a:spcBef>
                        <a:spcAft>
                          <a:spcPts val="0"/>
                        </a:spcAft>
                        <a:buClrTx/>
                        <a:buSzTx/>
                        <a:buFontTx/>
                        <a:buNone/>
                        <a:tabLst/>
                        <a:defRPr/>
                      </a:pPr>
                      <a:r>
                        <a:rPr lang="it-IT" sz="1200" dirty="0">
                          <a:solidFill>
                            <a:schemeClr val="tx1"/>
                          </a:solidFill>
                          <a:hlinkClick r:id="rId3"/>
                        </a:rPr>
                        <a:t>caroline.draxl@nrel.gov</a:t>
                      </a:r>
                      <a:endParaRPr lang="it-IT" sz="1200" dirty="0">
                        <a:solidFill>
                          <a:schemeClr val="tx1"/>
                        </a:solidFil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2444">
                <a:tc>
                  <a:txBody>
                    <a:bodyPr/>
                    <a:lstStyle/>
                    <a:p>
                      <a:pPr algn="ctr"/>
                      <a:r>
                        <a:rPr lang="en-US" sz="1200" b="1" dirty="0"/>
                        <a:t>DOE Lead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03474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Michael Derby </a:t>
                      </a:r>
                      <a:r>
                        <a:rPr lang="en-US" sz="1200" dirty="0">
                          <a:solidFill>
                            <a:schemeClr val="tx1"/>
                          </a:solidFill>
                          <a:hlinkClick r:id="rId4"/>
                        </a:rPr>
                        <a:t>michael.derby@ee.doe.gov</a:t>
                      </a:r>
                      <a:endParaRPr lang="en-US" sz="120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is-IS" sz="1200" baseline="0" dirty="0"/>
                        <a:t>202-586-6830</a:t>
                      </a:r>
                      <a:endParaRPr lang="en-US" sz="1200" dirty="0">
                        <a:solidFill>
                          <a:schemeClr val="tx1"/>
                        </a:solidFil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2444">
                <a:tc>
                  <a:txBody>
                    <a:bodyPr/>
                    <a:lstStyle/>
                    <a:p>
                      <a:pPr algn="ctr"/>
                      <a:r>
                        <a:rPr lang="en-US" sz="1200" b="1" dirty="0"/>
                        <a:t>Key 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05548">
                <a:tc>
                  <a:txBody>
                    <a:bodyPr/>
                    <a:lstStyle/>
                    <a:p>
                      <a:r>
                        <a:rPr lang="en-US" sz="1200" kern="1200" dirty="0">
                          <a:solidFill>
                            <a:schemeClr val="tx1"/>
                          </a:solidFill>
                          <a:latin typeface="+mn-lt"/>
                          <a:ea typeface="+mn-ea"/>
                          <a:cs typeface="+mn-cs"/>
                        </a:rPr>
                        <a:t>Caroline Draxl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531487297"/>
              </p:ext>
            </p:extLst>
          </p:nvPr>
        </p:nvGraphicFramePr>
        <p:xfrm>
          <a:off x="0" y="1018994"/>
          <a:ext cx="6096000" cy="2304883"/>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4489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Project</a:t>
                      </a:r>
                      <a:r>
                        <a:rPr lang="en-US" sz="1400" dirty="0">
                          <a:effectLst>
                            <a:outerShdw blurRad="38100" dist="38100" dir="2700000" algn="tl">
                              <a:srgbClr val="000000">
                                <a:alpha val="43137"/>
                              </a:srgbClr>
                            </a:outerShdw>
                          </a:effectLst>
                        </a:rPr>
                        <a:t> </a:t>
                      </a:r>
                      <a:r>
                        <a:rPr lang="en-US" sz="1400" dirty="0"/>
                        <a:t> Summary</a:t>
                      </a:r>
                      <a:endParaRPr lang="en-US" sz="1400" b="1" dirty="0"/>
                    </a:p>
                  </a:txBody>
                  <a:tcPr/>
                </a:tc>
                <a:extLst>
                  <a:ext uri="{0D108BD9-81ED-4DB2-BD59-A6C34878D82A}">
                    <a16:rowId xmlns:a16="http://schemas.microsoft.com/office/drawing/2014/main" val="10000"/>
                  </a:ext>
                </a:extLst>
              </a:tr>
              <a:tr h="1859988">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solidFill>
                            <a:schemeClr val="tx1"/>
                          </a:solidFill>
                        </a:rPr>
                        <a:t>Through WFIP2, significant forecast improvements were made by improving how numerical weather predictions (NWP) model treat complex terrain, vertical mixing between the surface and the upper atmosphere, and the impact of turbulence in the horizontal as well as vertical. Several of these have been included in the recent release of NOAA's current operational weather forecast model. However, there are other known significant sources of turbine-height forecast error that were beyond the scope of the planned WFIP2 analysis, such as errors arising within the NWP models from the land-surface models (LSMs) and the treatment of clouds. These sources of error can be addressed with additional simulations and by making use of the extensive data set collected during WFIP2.</a:t>
                      </a:r>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35961622"/>
              </p:ext>
            </p:extLst>
          </p:nvPr>
        </p:nvGraphicFramePr>
        <p:xfrm>
          <a:off x="0" y="3323877"/>
          <a:ext cx="6096000" cy="3538695"/>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068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Project Objective &amp; Impact</a:t>
                      </a:r>
                      <a:endParaRPr lang="en-US" sz="1200" b="1" strike="sngStrike" dirty="0">
                        <a:solidFill>
                          <a:srgbClr val="FF0000"/>
                        </a:solidFill>
                      </a:endParaRPr>
                    </a:p>
                  </a:txBody>
                  <a:tcPr/>
                </a:tc>
                <a:extLst>
                  <a:ext uri="{0D108BD9-81ED-4DB2-BD59-A6C34878D82A}">
                    <a16:rowId xmlns:a16="http://schemas.microsoft.com/office/drawing/2014/main" val="10000"/>
                  </a:ext>
                </a:extLst>
              </a:tr>
              <a:tr h="2585421">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dirty="0">
                          <a:solidFill>
                            <a:schemeClr val="tx1"/>
                          </a:solidFill>
                          <a:latin typeface="+mn-lt"/>
                          <a:ea typeface="+mn-ea"/>
                          <a:cs typeface="+mn-cs"/>
                        </a:rPr>
                        <a:t>The WFIP 2 dataset is a unique resource in complex terrain owing both to the extent of observations over many atmospheric scales and more than a full year of continuous measurements. We propose to use this dataset in new and expanded analyses to improve forecast accuracy through developing additional improvements to the model physics and wind power forecasting techniques. New analyses will focus on improving the LSM and cloud parameterizations in the forecast models. Additional development will build on WFIP2 progress in mathematically describing horizontal variability of turbulence and improved numerical treatment of complex topography. Methods of uncertainty quantification will be used to understand key model sensitivities to LSM and cloud parameters as well as to define overall uncertainties in improved model forecasts. Knowledge gained will be transferred, in collaboration with NOAA, to the National Weather Service’s foundational weather forecast models.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dirty="0">
                          <a:solidFill>
                            <a:schemeClr val="tx1"/>
                          </a:solidFill>
                          <a:latin typeface="+mn-lt"/>
                          <a:ea typeface="+mn-ea"/>
                          <a:cs typeface="+mn-cs"/>
                        </a:rPr>
                        <a:t>Overall Project Goals and Objectives </a:t>
                      </a:r>
                    </a:p>
                    <a:p>
                      <a:pPr marL="169863" marR="0" lvl="0" indent="-169863"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dirty="0">
                          <a:solidFill>
                            <a:schemeClr val="tx1"/>
                          </a:solidFill>
                          <a:latin typeface="+mn-lt"/>
                          <a:ea typeface="+mn-ea"/>
                          <a:cs typeface="+mn-cs"/>
                        </a:rPr>
                        <a:t>●  Evaluation and improvement of the representation of boundary-layer turbulence and surface energy exchange</a:t>
                      </a:r>
                    </a:p>
                    <a:p>
                      <a:pPr marL="169863" marR="0" lvl="0" indent="-169863"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dirty="0">
                          <a:solidFill>
                            <a:schemeClr val="tx1"/>
                          </a:solidFill>
                          <a:latin typeface="+mn-lt"/>
                          <a:ea typeface="+mn-ea"/>
                          <a:cs typeface="+mn-cs"/>
                        </a:rPr>
                        <a:t>●  Improved understanding of model treatment of clouds on turbine-level winds</a:t>
                      </a:r>
                    </a:p>
                    <a:p>
                      <a:pPr marL="169863" marR="0" lvl="0" indent="-169863"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dirty="0">
                          <a:solidFill>
                            <a:schemeClr val="tx1"/>
                          </a:solidFill>
                          <a:latin typeface="+mn-lt"/>
                          <a:ea typeface="+mn-ea"/>
                          <a:cs typeface="+mn-cs"/>
                        </a:rPr>
                        <a:t>●  Further improvements to model representations of horizontal variability</a:t>
                      </a:r>
                    </a:p>
                    <a:p>
                      <a:pPr marL="169863" marR="0" lvl="0" indent="-169863"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dirty="0">
                          <a:solidFill>
                            <a:schemeClr val="tx1"/>
                          </a:solidFill>
                          <a:latin typeface="+mn-lt"/>
                          <a:ea typeface="+mn-ea"/>
                          <a:cs typeface="+mn-cs"/>
                        </a:rPr>
                        <a:t>●  Quantification of model uncertainties and application of formal verification and validation methods to model improvements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50" kern="1200" dirty="0">
                        <a:solidFill>
                          <a:schemeClr val="tx1"/>
                        </a:solidFill>
                        <a:latin typeface="+mn-lt"/>
                        <a:ea typeface="+mn-ea"/>
                        <a:cs typeface="+mn-cs"/>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91574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14300"/>
            <a:ext cx="8115301" cy="863429"/>
          </a:xfrm>
        </p:spPr>
        <p:txBody>
          <a:bodyPr/>
          <a:lstStyle/>
          <a:p>
            <a:r>
              <a:rPr lang="en-US" sz="1800" dirty="0"/>
              <a:t>NREL Wind – 1.3.4.401 - Rotor Wake Measurements &amp; Predictions for Validation</a:t>
            </a:r>
            <a:br>
              <a:rPr lang="en-US" sz="2000" dirty="0"/>
            </a:br>
            <a:r>
              <a:rPr lang="en-US" sz="2400" dirty="0">
                <a:solidFill>
                  <a:prstClr val="white"/>
                </a:solidFill>
              </a:rPr>
              <a:t>FY20 Q1</a:t>
            </a:r>
            <a:r>
              <a:rPr lang="en-US" sz="2400" dirty="0">
                <a:solidFill>
                  <a:schemeClr val="bg1"/>
                </a:solidFill>
              </a:rPr>
              <a:t>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11" name="Table 10"/>
          <p:cNvGraphicFramePr>
            <a:graphicFrameLocks noGrp="1"/>
          </p:cNvGraphicFramePr>
          <p:nvPr>
            <p:extLst>
              <p:ext uri="{D42A27DB-BD31-4B8C-83A1-F6EECF244321}">
                <p14:modId xmlns:p14="http://schemas.microsoft.com/office/powerpoint/2010/main" val="3076291137"/>
              </p:ext>
            </p:extLst>
          </p:nvPr>
        </p:nvGraphicFramePr>
        <p:xfrm>
          <a:off x="82061" y="1031494"/>
          <a:ext cx="9028527" cy="4465066"/>
        </p:xfrm>
        <a:graphic>
          <a:graphicData uri="http://schemas.openxmlformats.org/drawingml/2006/table">
            <a:tbl>
              <a:tblPr firstRow="1" bandRow="1">
                <a:tableStyleId>{616DA210-FB5B-4158-B5E0-FEB733F419BA}</a:tableStyleId>
              </a:tblPr>
              <a:tblGrid>
                <a:gridCol w="7265115">
                  <a:extLst>
                    <a:ext uri="{9D8B030D-6E8A-4147-A177-3AD203B41FA5}">
                      <a16:colId xmlns:a16="http://schemas.microsoft.com/office/drawing/2014/main" val="20000"/>
                    </a:ext>
                  </a:extLst>
                </a:gridCol>
                <a:gridCol w="773782">
                  <a:extLst>
                    <a:ext uri="{9D8B030D-6E8A-4147-A177-3AD203B41FA5}">
                      <a16:colId xmlns:a16="http://schemas.microsoft.com/office/drawing/2014/main" val="20001"/>
                    </a:ext>
                  </a:extLst>
                </a:gridCol>
                <a:gridCol w="989630">
                  <a:extLst>
                    <a:ext uri="{9D8B030D-6E8A-4147-A177-3AD203B41FA5}">
                      <a16:colId xmlns:a16="http://schemas.microsoft.com/office/drawing/2014/main" val="20002"/>
                    </a:ext>
                  </a:extLst>
                </a:gridCol>
              </a:tblGrid>
              <a:tr h="441706">
                <a:tc>
                  <a:txBody>
                    <a:bodyPr/>
                    <a:lstStyle/>
                    <a:p>
                      <a:r>
                        <a:rPr lang="en-US" sz="1600" dirty="0"/>
                        <a:t>Project Milestones</a:t>
                      </a:r>
                      <a:endParaRPr lang="en-US" sz="1200" b="0" dirty="0">
                        <a:solidFill>
                          <a:schemeClr val="tx2"/>
                        </a:solidFill>
                      </a:endParaRPr>
                    </a:p>
                  </a:txBody>
                  <a:tcPr/>
                </a:tc>
                <a:tc>
                  <a:txBody>
                    <a:bodyPr/>
                    <a:lstStyle/>
                    <a:p>
                      <a:r>
                        <a:rPr lang="en-US" sz="1000" dirty="0"/>
                        <a:t>Percent Complete</a:t>
                      </a:r>
                    </a:p>
                  </a:txBody>
                  <a:tcPr/>
                </a:tc>
                <a:tc>
                  <a:txBody>
                    <a:bodyPr/>
                    <a:lstStyle/>
                    <a:p>
                      <a:r>
                        <a:rPr lang="en-US" sz="1000" dirty="0"/>
                        <a:t>Date Complete</a:t>
                      </a:r>
                    </a:p>
                  </a:txBody>
                  <a:tcPr/>
                </a:tc>
                <a:extLst>
                  <a:ext uri="{0D108BD9-81ED-4DB2-BD59-A6C34878D82A}">
                    <a16:rowId xmlns:a16="http://schemas.microsoft.com/office/drawing/2014/main" val="10000"/>
                  </a:ext>
                </a:extLst>
              </a:tr>
              <a:tr h="295084">
                <a:tc>
                  <a:txBody>
                    <a:bodyPr/>
                    <a:lstStyle/>
                    <a:p>
                      <a:r>
                        <a:rPr lang="en-US" sz="1200" baseline="0" dirty="0">
                          <a:effectLst/>
                        </a:rPr>
                        <a:t>Q1: Wind plant model validation focused on deep-array effects. By December 31, 2019, NREL will analyze an existing wind plant dataset to validate the ability of current wind plant models to simulate deep-array effects for a broad range of operational and atmospheric conditions. The results of this study will be submitted as an abstract for publication and presentation at the TORQUE 2020 conference. These results will inform and support the improvement of FLORIS performed in the A2e Controls project during Q2.</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1"/>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Q2: Development and validation of plant-level solver for curled wake model. By March 31, 2020, NREL will expand the curled wake model by developing (</a:t>
                      </a:r>
                      <a:r>
                        <a:rPr lang="en-US" sz="1200" baseline="0" dirty="0" err="1"/>
                        <a:t>i</a:t>
                      </a:r>
                      <a:r>
                        <a:rPr lang="en-US" sz="1200" baseline="0" dirty="0"/>
                        <a:t>) a plant-level solver and (ii) an improved turbulence model that includes atmospheric stratification effects. The validation will leverage the field and simulation data analyzed for the Q1 milestone. This model will also facilitate FAST.Farm improvements planned in the ISDA-OSW project.</a:t>
                      </a: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tc>
                  <a:txBody>
                    <a:bodyPr/>
                    <a:lstStyle/>
                    <a:p>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0002"/>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baseline="0" dirty="0"/>
                        <a:t>Q3: High-fidelity validation study using Peetz measurements. By June 30, 2020, NREL will complete the first validation study of high-fidelity models against experimental data from the Peetz Table Phase II experiment. Results will be presented at the TORQUE 2020 conference. This work will be in collaboration with the A2e MMC NREL project, and will relate to the A2e MMC NREL Q4 milestone.</a:t>
                      </a:r>
                    </a:p>
                  </a:txBody>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tc>
                <a:extLst>
                  <a:ext uri="{0D108BD9-81ED-4DB2-BD59-A6C34878D82A}">
                    <a16:rowId xmlns:a16="http://schemas.microsoft.com/office/drawing/2014/main" val="10003"/>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Q4: Assessment of experimental data needs for high-fidelity model validation. By September 30, 2020, NREL and SNL will jointly author a report that (</a:t>
                      </a:r>
                      <a:r>
                        <a:rPr lang="en-US" sz="1200" baseline="0" dirty="0" err="1"/>
                        <a:t>i</a:t>
                      </a:r>
                      <a:r>
                        <a:rPr lang="en-US" sz="1200" baseline="0" dirty="0"/>
                        <a:t>) presents a detailed gaps analysis in terms of observational data needed to validate high-fidelity simulations of large, flexible wind turbines and their wakes when operating in aligned and misaligned states, and (ii) proposes field campaign solutions to address these needs during FY21-FY23.</a:t>
                      </a: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581077941"/>
                  </a:ext>
                </a:extLst>
              </a:tr>
            </a:tbl>
          </a:graphicData>
        </a:graphic>
      </p:graphicFrame>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Tree>
    <p:extLst>
      <p:ext uri="{BB962C8B-B14F-4D97-AF65-F5344CB8AC3E}">
        <p14:creationId xmlns:p14="http://schemas.microsoft.com/office/powerpoint/2010/main" val="1588114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39700"/>
            <a:ext cx="8089901" cy="888829"/>
          </a:xfrm>
        </p:spPr>
        <p:txBody>
          <a:bodyPr/>
          <a:lstStyle/>
          <a:p>
            <a:r>
              <a:rPr lang="en-US" sz="1800" dirty="0"/>
              <a:t>NREL Wind – 1.3.4.401 - Rotor Wake Measurements &amp; Predictions for Validation</a:t>
            </a:r>
            <a:br>
              <a:rPr lang="en-US" sz="2000" dirty="0"/>
            </a:br>
            <a:r>
              <a:rPr lang="en-US" sz="2400" dirty="0">
                <a:solidFill>
                  <a:prstClr val="white"/>
                </a:solidFill>
              </a:rPr>
              <a:t>FY20 Q1</a:t>
            </a:r>
            <a:r>
              <a:rPr lang="en-US" sz="2400" dirty="0">
                <a:solidFill>
                  <a:schemeClr val="bg1"/>
                </a:solidFill>
              </a:rPr>
              <a:t>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7" name="Table 6">
            <a:extLst>
              <a:ext uri="{FF2B5EF4-FFF2-40B4-BE49-F238E27FC236}">
                <a16:creationId xmlns:a16="http://schemas.microsoft.com/office/drawing/2014/main" id="{41C3A0B6-4FB9-4C30-9741-AC3B9BE1119C}"/>
              </a:ext>
            </a:extLst>
          </p:cNvPr>
          <p:cNvGraphicFramePr>
            <a:graphicFrameLocks noGrp="1"/>
          </p:cNvGraphicFramePr>
          <p:nvPr/>
        </p:nvGraphicFramePr>
        <p:xfrm>
          <a:off x="82062" y="1059605"/>
          <a:ext cx="8932791" cy="5426539"/>
        </p:xfrm>
        <a:graphic>
          <a:graphicData uri="http://schemas.openxmlformats.org/drawingml/2006/table">
            <a:tbl>
              <a:tblPr firstRow="1" bandRow="1">
                <a:tableStyleId>{616DA210-FB5B-4158-B5E0-FEB733F419BA}</a:tableStyleId>
              </a:tblPr>
              <a:tblGrid>
                <a:gridCol w="8932791">
                  <a:extLst>
                    <a:ext uri="{9D8B030D-6E8A-4147-A177-3AD203B41FA5}">
                      <a16:colId xmlns:a16="http://schemas.microsoft.com/office/drawing/2014/main" val="20000"/>
                    </a:ext>
                  </a:extLst>
                </a:gridCol>
              </a:tblGrid>
              <a:tr h="2613001">
                <a:tc>
                  <a:txBody>
                    <a:bodyPr/>
                    <a:lstStyle/>
                    <a:p>
                      <a:r>
                        <a:rPr lang="en-US" sz="1200" dirty="0"/>
                        <a:t>Work accomplished this</a:t>
                      </a:r>
                      <a:r>
                        <a:rPr lang="en-US" sz="1200" baseline="0" dirty="0"/>
                        <a:t> quarter</a:t>
                      </a:r>
                      <a:r>
                        <a:rPr lang="en-US" sz="1200" dirty="0"/>
                        <a:t>: </a:t>
                      </a:r>
                      <a:r>
                        <a:rPr lang="en-US" sz="1200" b="0" baseline="0" dirty="0">
                          <a:solidFill>
                            <a:schemeClr val="accent6">
                              <a:lumMod val="75000"/>
                            </a:schemeClr>
                          </a:solidFill>
                          <a:highlight>
                            <a:srgbClr val="FFFF00"/>
                          </a:highlight>
                        </a:rPr>
                        <a:t>Highlight major work accomplishments (please add another slide to the deck if you need extra space for this description)</a:t>
                      </a:r>
                    </a:p>
                    <a:p>
                      <a:endParaRPr lang="en-US" sz="1200" b="0" i="1"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Public Outreach/Industry Engagement:</a:t>
                      </a:r>
                      <a:r>
                        <a:rPr lang="en-US" sz="1200" b="1" i="0" baseline="0" dirty="0">
                          <a:solidFill>
                            <a:schemeClr val="accent3">
                              <a:lumMod val="40000"/>
                              <a:lumOff val="60000"/>
                            </a:schemeClr>
                          </a:solidFill>
                        </a:rPr>
                        <a:t> </a:t>
                      </a:r>
                      <a:r>
                        <a:rPr lang="en-US" sz="1200" b="0" baseline="0" dirty="0">
                          <a:solidFill>
                            <a:schemeClr val="accent6">
                              <a:lumMod val="75000"/>
                            </a:schemeClr>
                          </a:solidFill>
                          <a:highlight>
                            <a:srgbClr val="FFFF00"/>
                          </a:highlight>
                        </a:rPr>
                        <a:t>(Publications, videos, presentations, photos, journal article submissions, webinars, industry round-tables, news coverage, updated web content)</a:t>
                      </a:r>
                    </a:p>
                    <a:p>
                      <a:r>
                        <a:rPr lang="en-US" sz="1200" b="1" i="0" dirty="0">
                          <a:solidFill>
                            <a:schemeClr val="tx1"/>
                          </a:solidFill>
                        </a:rPr>
                        <a:t> </a:t>
                      </a:r>
                    </a:p>
                  </a:txBody>
                  <a:tcPr/>
                </a:tc>
                <a:extLst>
                  <a:ext uri="{0D108BD9-81ED-4DB2-BD59-A6C34878D82A}">
                    <a16:rowId xmlns:a16="http://schemas.microsoft.com/office/drawing/2014/main" val="10000"/>
                  </a:ext>
                </a:extLst>
              </a:tr>
              <a:tr h="2813538">
                <a:tc>
                  <a:txBody>
                    <a:bodyPr/>
                    <a:lstStyle/>
                    <a:p>
                      <a:r>
                        <a:rPr lang="en-US" sz="1200" b="1" dirty="0"/>
                        <a:t>90</a:t>
                      </a:r>
                      <a:r>
                        <a:rPr lang="en-US" sz="1200" b="1" baseline="0" dirty="0"/>
                        <a:t>-Day Outlook: </a:t>
                      </a:r>
                      <a:r>
                        <a:rPr lang="en-US" sz="1200" b="0" baseline="0" dirty="0">
                          <a:solidFill>
                            <a:schemeClr val="accent6">
                              <a:lumMod val="75000"/>
                            </a:schemeClr>
                          </a:solidFill>
                          <a:highlight>
                            <a:srgbClr val="FFFF00"/>
                          </a:highlight>
                        </a:rPr>
                        <a:t>Anticipated work for next quarter (please add another slide to the deck if you need extra space for this description)</a:t>
                      </a:r>
                    </a:p>
                    <a:p>
                      <a:endParaRPr lang="en-US" sz="1200" b="0" baseline="0" dirty="0">
                        <a:solidFill>
                          <a:schemeClr val="accent6">
                            <a:lumMod val="75000"/>
                          </a:schemeClr>
                        </a:solidFill>
                      </a:endParaRPr>
                    </a:p>
                    <a:p>
                      <a:endParaRPr lang="en-US" sz="1200" b="0"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Upcoming Public Outreach/Industry Engagement:</a:t>
                      </a:r>
                      <a:r>
                        <a:rPr lang="en-US" sz="1200" b="1" i="0" baseline="0" dirty="0">
                          <a:solidFill>
                            <a:schemeClr val="accent3">
                              <a:lumMod val="40000"/>
                              <a:lumOff val="60000"/>
                            </a:schemeClr>
                          </a:solidFill>
                        </a:rPr>
                        <a:t> </a:t>
                      </a:r>
                      <a:r>
                        <a:rPr lang="en-US" sz="1200" b="0" baseline="0" dirty="0">
                          <a:solidFill>
                            <a:schemeClr val="accent6">
                              <a:lumMod val="75000"/>
                            </a:schemeClr>
                          </a:solidFill>
                          <a:highlight>
                            <a:srgbClr val="FFFF00"/>
                          </a:highlight>
                        </a:rPr>
                        <a:t>(Publications, videos, presentations, photos, journal article submissions, webinars, industry round-tables, news coverage, updated web content, etc.)</a:t>
                      </a:r>
                    </a:p>
                    <a:p>
                      <a:endParaRPr lang="en-US" sz="1200" b="1" dirty="0">
                        <a:solidFill>
                          <a:schemeClr val="accent6">
                            <a:lumMod val="75000"/>
                          </a:schemeClr>
                        </a:solidFill>
                      </a:endParaRPr>
                    </a:p>
                  </a:txBody>
                  <a:tcPr>
                    <a:solidFill>
                      <a:schemeClr val="bg1">
                        <a:lumMod val="75000"/>
                        <a:alpha val="2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615075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270876" cy="793750"/>
          </a:xfrm>
        </p:spPr>
        <p:txBody>
          <a:bodyPr/>
          <a:lstStyle/>
          <a:p>
            <a:r>
              <a:rPr lang="en-US" sz="1800" dirty="0"/>
              <a:t>NREL Wind – 1.3.4.403 - Aeroacoustic Assessment of Wind Plant Control</a:t>
            </a:r>
            <a:br>
              <a:rPr lang="en-US" sz="2800" dirty="0"/>
            </a:br>
            <a:r>
              <a:rPr lang="en-US" sz="2400" dirty="0"/>
              <a:t>Project Modification Tracking</a:t>
            </a:r>
          </a:p>
        </p:txBody>
      </p:sp>
      <p:graphicFrame>
        <p:nvGraphicFramePr>
          <p:cNvPr id="2" name="Table 1"/>
          <p:cNvGraphicFramePr>
            <a:graphicFrameLocks noGrp="1"/>
          </p:cNvGraphicFramePr>
          <p:nvPr/>
        </p:nvGraphicFramePr>
        <p:xfrm>
          <a:off x="118277" y="1132763"/>
          <a:ext cx="9025722" cy="2519374"/>
        </p:xfrm>
        <a:graphic>
          <a:graphicData uri="http://schemas.openxmlformats.org/drawingml/2006/table">
            <a:tbl>
              <a:tblPr firstRow="1" bandRow="1">
                <a:tableStyleId>{5C22544A-7EE6-4342-B048-85BDC9FD1C3A}</a:tableStyleId>
              </a:tblPr>
              <a:tblGrid>
                <a:gridCol w="837066">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436883">
                  <a:extLst>
                    <a:ext uri="{9D8B030D-6E8A-4147-A177-3AD203B41FA5}">
                      <a16:colId xmlns:a16="http://schemas.microsoft.com/office/drawing/2014/main" val="20002"/>
                    </a:ext>
                  </a:extLst>
                </a:gridCol>
                <a:gridCol w="888368">
                  <a:extLst>
                    <a:ext uri="{9D8B030D-6E8A-4147-A177-3AD203B41FA5}">
                      <a16:colId xmlns:a16="http://schemas.microsoft.com/office/drawing/2014/main" val="20003"/>
                    </a:ext>
                  </a:extLst>
                </a:gridCol>
                <a:gridCol w="2721934">
                  <a:extLst>
                    <a:ext uri="{9D8B030D-6E8A-4147-A177-3AD203B41FA5}">
                      <a16:colId xmlns:a16="http://schemas.microsoft.com/office/drawing/2014/main" val="20004"/>
                    </a:ext>
                  </a:extLst>
                </a:gridCol>
              </a:tblGrid>
              <a:tr h="619614">
                <a:tc>
                  <a:txBody>
                    <a:bodyPr/>
                    <a:lstStyle/>
                    <a:p>
                      <a:pPr algn="ctr"/>
                      <a:r>
                        <a:rPr lang="en-US" sz="1400" dirty="0" err="1"/>
                        <a:t>Apprv</a:t>
                      </a:r>
                      <a:r>
                        <a:rPr lang="en-US" sz="1400" dirty="0"/>
                        <a:t>. Date</a:t>
                      </a:r>
                    </a:p>
                  </a:txBody>
                  <a:tcPr anchor="ctr"/>
                </a:tc>
                <a:tc>
                  <a:txBody>
                    <a:bodyPr/>
                    <a:lstStyle/>
                    <a:p>
                      <a:pPr algn="ctr"/>
                      <a:r>
                        <a:rPr lang="en-US" sz="1400" dirty="0"/>
                        <a:t>Requested</a:t>
                      </a:r>
                      <a:r>
                        <a:rPr lang="en-US" sz="1400" baseline="0" dirty="0"/>
                        <a:t> By </a:t>
                      </a:r>
                      <a:endParaRPr lang="en-US" sz="1400" dirty="0"/>
                    </a:p>
                  </a:txBody>
                  <a:tcPr anchor="ctr"/>
                </a:tc>
                <a:tc>
                  <a:txBody>
                    <a:bodyPr/>
                    <a:lstStyle/>
                    <a:p>
                      <a:pPr algn="ctr"/>
                      <a:r>
                        <a:rPr lang="en-US" sz="1400" dirty="0"/>
                        <a:t>Detailed Reason for</a:t>
                      </a:r>
                      <a:r>
                        <a:rPr lang="en-US" sz="1400" baseline="0" dirty="0"/>
                        <a:t> Modification</a:t>
                      </a:r>
                      <a:endParaRPr lang="en-US" sz="1400" dirty="0"/>
                    </a:p>
                  </a:txBody>
                  <a:tcPr anchor="ctr"/>
                </a:tc>
                <a:tc>
                  <a:txBody>
                    <a:bodyPr/>
                    <a:lstStyle/>
                    <a:p>
                      <a:pPr algn="ctr"/>
                      <a:r>
                        <a:rPr lang="en-US" sz="1400" dirty="0"/>
                        <a:t>Budget Change</a:t>
                      </a:r>
                    </a:p>
                  </a:txBody>
                  <a:tcPr anchor="ctr"/>
                </a:tc>
                <a:tc>
                  <a:txBody>
                    <a:bodyPr/>
                    <a:lstStyle/>
                    <a:p>
                      <a:pPr algn="ctr"/>
                      <a:r>
                        <a:rPr lang="en-US" sz="1400" dirty="0"/>
                        <a:t>Milestone</a:t>
                      </a:r>
                      <a:r>
                        <a:rPr lang="en-US" sz="1400" baseline="0" dirty="0"/>
                        <a:t> Changes </a:t>
                      </a:r>
                      <a:endParaRPr lang="en-US" sz="1400" dirty="0"/>
                    </a:p>
                  </a:txBody>
                  <a:tcPr anchor="ctr"/>
                </a:tc>
                <a:extLst>
                  <a:ext uri="{0D108BD9-81ED-4DB2-BD59-A6C34878D82A}">
                    <a16:rowId xmlns:a16="http://schemas.microsoft.com/office/drawing/2014/main" val="10000"/>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1"/>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69354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800" y="0"/>
            <a:ext cx="8064500" cy="793750"/>
          </a:xfrm>
        </p:spPr>
        <p:txBody>
          <a:bodyPr/>
          <a:lstStyle/>
          <a:p>
            <a:r>
              <a:rPr lang="en-US" sz="1800" dirty="0"/>
              <a:t>NREL Wind – 1.3.4.403 - Aeroacoustic Assessment of Wind Plant Control</a:t>
            </a:r>
            <a:br>
              <a:rPr lang="en-US" sz="2400" dirty="0"/>
            </a:br>
            <a:r>
              <a:rPr lang="en-US" sz="2400" dirty="0">
                <a:solidFill>
                  <a:prstClr val="white"/>
                </a:solidFill>
              </a:rPr>
              <a:t>FY20 Q1</a:t>
            </a:r>
            <a:r>
              <a:rPr lang="en-US" sz="2400" dirty="0">
                <a:solidFill>
                  <a:schemeClr val="bg1"/>
                </a:solidFill>
              </a:rPr>
              <a:t> Project </a:t>
            </a:r>
            <a:r>
              <a:rPr lang="en-US" sz="2400" dirty="0"/>
              <a:t>Overview</a:t>
            </a:r>
          </a:p>
        </p:txBody>
      </p:sp>
      <p:graphicFrame>
        <p:nvGraphicFramePr>
          <p:cNvPr id="8" name="Content Placeholder 7"/>
          <p:cNvGraphicFramePr>
            <a:graphicFrameLocks noGrp="1"/>
          </p:cNvGraphicFramePr>
          <p:nvPr>
            <p:ph sz="quarter" idx="3"/>
            <p:extLst>
              <p:ext uri="{D42A27DB-BD31-4B8C-83A1-F6EECF244321}">
                <p14:modId xmlns:p14="http://schemas.microsoft.com/office/powerpoint/2010/main" val="3168163627"/>
              </p:ext>
            </p:extLst>
          </p:nvPr>
        </p:nvGraphicFramePr>
        <p:xfrm>
          <a:off x="6172672" y="1050877"/>
          <a:ext cx="2877543" cy="5544995"/>
        </p:xfrm>
        <a:graphic>
          <a:graphicData uri="http://schemas.openxmlformats.org/drawingml/2006/table">
            <a:tbl>
              <a:tblPr firstRow="1" bandRow="1">
                <a:tableStyleId>{073A0DAA-6AF3-43AB-8588-CEC1D06C72B9}</a:tableStyleId>
              </a:tblPr>
              <a:tblGrid>
                <a:gridCol w="2877543">
                  <a:extLst>
                    <a:ext uri="{9D8B030D-6E8A-4147-A177-3AD203B41FA5}">
                      <a16:colId xmlns:a16="http://schemas.microsoft.com/office/drawing/2014/main" val="20000"/>
                    </a:ext>
                  </a:extLst>
                </a:gridCol>
              </a:tblGrid>
              <a:tr h="424156">
                <a:tc>
                  <a:txBody>
                    <a:bodyPr/>
                    <a:lstStyle/>
                    <a:p>
                      <a:pPr algn="ctr"/>
                      <a:r>
                        <a:rPr lang="en-US" sz="1800" dirty="0"/>
                        <a:t>Project</a:t>
                      </a:r>
                      <a:r>
                        <a:rPr lang="en-US" sz="1800" baseline="0" dirty="0"/>
                        <a:t> </a:t>
                      </a:r>
                      <a:r>
                        <a:rPr lang="en-US" sz="1800" dirty="0"/>
                        <a:t>Attributes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2444">
                <a:tc>
                  <a:txBody>
                    <a:bodyPr/>
                    <a:lstStyle/>
                    <a:p>
                      <a:pPr algn="ctr"/>
                      <a:r>
                        <a:rPr lang="en-US" sz="1200" b="1" dirty="0"/>
                        <a:t>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97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Total: $388,517 (Carryover: $388,517, 2020 Budget Authority: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2444">
                <a:tc>
                  <a:txBody>
                    <a:bodyPr/>
                    <a:lstStyle/>
                    <a:p>
                      <a:pPr algn="ctr"/>
                      <a:r>
                        <a:rPr lang="en-US" sz="1200" b="1" dirty="0"/>
                        <a:t>Project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535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Nicholas Hamilton </a:t>
                      </a:r>
                      <a:r>
                        <a:rPr lang="en-US" sz="1200" dirty="0">
                          <a:solidFill>
                            <a:schemeClr val="tx1"/>
                          </a:solidFill>
                          <a:hlinkClick r:id="rId3"/>
                        </a:rPr>
                        <a:t>nicholas.hamilton@nrel.gov</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2444">
                <a:tc>
                  <a:txBody>
                    <a:bodyPr/>
                    <a:lstStyle/>
                    <a:p>
                      <a:pPr algn="ctr"/>
                      <a:r>
                        <a:rPr lang="en-US" sz="1200" b="1" dirty="0"/>
                        <a:t>DOE Lead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03474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Michael Derby </a:t>
                      </a:r>
                      <a:r>
                        <a:rPr lang="en-US" sz="1200" baseline="0" dirty="0">
                          <a:solidFill>
                            <a:schemeClr val="tx1"/>
                          </a:solidFill>
                          <a:hlinkClick r:id="rId4"/>
                        </a:rPr>
                        <a:t>michael.derby@ee.doe.gov</a:t>
                      </a:r>
                      <a:endParaRPr lang="en-US" sz="120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is-IS" sz="1200" baseline="0" dirty="0"/>
                        <a:t>202-586-6830</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2444">
                <a:tc>
                  <a:txBody>
                    <a:bodyPr/>
                    <a:lstStyle/>
                    <a:p>
                      <a:pPr algn="ctr"/>
                      <a:r>
                        <a:rPr lang="en-US" sz="1200" b="1" dirty="0"/>
                        <a:t>Key 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05548">
                <a:tc>
                  <a:txBody>
                    <a:bodyPr/>
                    <a:lstStyle/>
                    <a:p>
                      <a:r>
                        <a:rPr lang="en-US" sz="1200" dirty="0">
                          <a:solidFill>
                            <a:schemeClr val="tx1"/>
                          </a:solidFill>
                        </a:rPr>
                        <a:t>Nicholas Hamilton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nvGraphicFramePr>
        <p:xfrm>
          <a:off x="32475" y="1050876"/>
          <a:ext cx="6096000" cy="2552700"/>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9272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Project</a:t>
                      </a:r>
                      <a:r>
                        <a:rPr lang="en-US" sz="1050" dirty="0">
                          <a:effectLst>
                            <a:outerShdw blurRad="38100" dist="38100" dir="2700000" algn="tl">
                              <a:srgbClr val="000000">
                                <a:alpha val="43137"/>
                              </a:srgbClr>
                            </a:outerShdw>
                          </a:effectLst>
                        </a:rPr>
                        <a:t> </a:t>
                      </a:r>
                      <a:r>
                        <a:rPr lang="en-US" sz="1050" dirty="0"/>
                        <a:t> Summary</a:t>
                      </a:r>
                      <a:endParaRPr lang="en-US" sz="1050" b="1" dirty="0"/>
                    </a:p>
                  </a:txBody>
                  <a:tcPr/>
                </a:tc>
                <a:extLst>
                  <a:ext uri="{0D108BD9-81ED-4DB2-BD59-A6C34878D82A}">
                    <a16:rowId xmlns:a16="http://schemas.microsoft.com/office/drawing/2014/main" val="10000"/>
                  </a:ext>
                </a:extLst>
              </a:tr>
              <a:tr h="2059971">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dirty="0">
                          <a:solidFill>
                            <a:schemeClr val="dk1"/>
                          </a:solidFill>
                          <a:effectLst/>
                          <a:latin typeface="+mn-lt"/>
                          <a:ea typeface="+mn-ea"/>
                          <a:cs typeface="+mn-cs"/>
                        </a:rPr>
                        <a:t>The extent to which modern wind plant control strategies induce additional aeroacoustic emissions from additional separation and other flow interaction dynamic effects is not known, and may have a significant impact on future wind plant development and wind turbine siting. Off-nominal rotor control by prescribed yaw misalignment is expected to induce periodic flow separation locally along the rotor blades and change the aerodynamic interaction with the local flow field. Given public concerns about wind turbine noise and the need for observational data required for regulators to establish noise restrictions, potential acoustic emissions resulting from active control must be understood prior to commercial deployment and the development of practical noise reduction methods and technology. Additional downstream acoustic propagation effects introduced by active yaw and or thrust control must be investigated and understood for modern wind plant control strategies to be successfully implemented at the utility scale. </a:t>
                      </a:r>
                      <a:endParaRPr lang="en-US" sz="1050"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32475" y="3603576"/>
          <a:ext cx="6096000" cy="2992296"/>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068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Project Objective &amp; Impact</a:t>
                      </a:r>
                      <a:endParaRPr lang="en-US" sz="1050" b="1" strike="sngStrike" dirty="0">
                        <a:solidFill>
                          <a:srgbClr val="FF0000"/>
                        </a:solidFill>
                      </a:endParaRPr>
                    </a:p>
                  </a:txBody>
                  <a:tcPr/>
                </a:tc>
                <a:extLst>
                  <a:ext uri="{0D108BD9-81ED-4DB2-BD59-A6C34878D82A}">
                    <a16:rowId xmlns:a16="http://schemas.microsoft.com/office/drawing/2014/main" val="10000"/>
                  </a:ext>
                </a:extLst>
              </a:tr>
              <a:tr h="2585421">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dirty="0">
                          <a:solidFill>
                            <a:schemeClr val="dk1"/>
                          </a:solidFill>
                          <a:effectLst/>
                          <a:latin typeface="+mn-lt"/>
                          <a:ea typeface="+mn-ea"/>
                          <a:cs typeface="+mn-cs"/>
                        </a:rPr>
                        <a:t>Aeroacoustics project objectives are focused on quantifying the additional acoustic emissions introduced by implementing modern wind turbine and wind plant control strategies. Acoustic noise produced by wind turbines is one of the limiting factors on their operation and one of the constraints placed on development of wind plants. Specific FY19 and FY20 objectives are to:</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50" kern="1200" dirty="0">
                        <a:solidFill>
                          <a:schemeClr val="dk1"/>
                        </a:solidFill>
                        <a:effectLst/>
                        <a:latin typeface="+mn-lt"/>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u="none" dirty="0">
                          <a:solidFill>
                            <a:schemeClr val="tx1"/>
                          </a:solidFill>
                        </a:rPr>
                        <a:t>Experimentally quantify the aeroacoustic emissions of a utility scale wind turbine operating under yawed conditions.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u="none" dirty="0">
                          <a:solidFill>
                            <a:schemeClr val="tx1"/>
                          </a:solidFill>
                        </a:rPr>
                        <a:t>Determine the nature of the changes to the overall sound pressure level directivity under the influence of yaw misalignment.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u="none" dirty="0">
                          <a:solidFill>
                            <a:schemeClr val="tx1"/>
                          </a:solidFill>
                        </a:rPr>
                        <a:t>Update and validate aeroacoustic modeling software to integrate into current OpenFAST framework against observational data collected experimentally.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u="none" dirty="0">
                          <a:solidFill>
                            <a:schemeClr val="tx1"/>
                          </a:solidFill>
                        </a:rPr>
                        <a:t>Disseminate findings of aeroacoustic field observations for a utility-scale wind turbine operating under prescribed yaw offsets though peer-reviewed journal publications </a:t>
                      </a:r>
                      <a:endParaRPr lang="en-US" sz="105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770830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799" y="-57665"/>
            <a:ext cx="7639909" cy="793750"/>
          </a:xfrm>
        </p:spPr>
        <p:txBody>
          <a:bodyPr/>
          <a:lstStyle/>
          <a:p>
            <a:r>
              <a:rPr lang="en-US" sz="1800" dirty="0"/>
              <a:t>NREL Wind – 1.3.4.403 - Aeroacoustic Assessment of Wind Plant Control</a:t>
            </a:r>
            <a:br>
              <a:rPr lang="en-US" sz="2400" dirty="0"/>
            </a:br>
            <a:r>
              <a:rPr lang="en-US" sz="2400" dirty="0">
                <a:solidFill>
                  <a:prstClr val="white"/>
                </a:solidFill>
              </a:rPr>
              <a:t>FY20 Q1 Project </a:t>
            </a:r>
            <a:r>
              <a:rPr lang="en-US" sz="2400" dirty="0"/>
              <a:t>Performance Overview</a:t>
            </a:r>
          </a:p>
        </p:txBody>
      </p:sp>
      <p:graphicFrame>
        <p:nvGraphicFramePr>
          <p:cNvPr id="3" name="Table 2"/>
          <p:cNvGraphicFramePr>
            <a:graphicFrameLocks noGrp="1"/>
          </p:cNvGraphicFramePr>
          <p:nvPr>
            <p:extLst>
              <p:ext uri="{D42A27DB-BD31-4B8C-83A1-F6EECF244321}">
                <p14:modId xmlns:p14="http://schemas.microsoft.com/office/powerpoint/2010/main" val="1803620883"/>
              </p:ext>
            </p:extLst>
          </p:nvPr>
        </p:nvGraphicFramePr>
        <p:xfrm>
          <a:off x="84337" y="1024660"/>
          <a:ext cx="8977601" cy="5407902"/>
        </p:xfrm>
        <a:graphic>
          <a:graphicData uri="http://schemas.openxmlformats.org/drawingml/2006/table">
            <a:tbl>
              <a:tblPr firstRow="1" bandRow="1">
                <a:tableStyleId>{073A0DAA-6AF3-43AB-8588-CEC1D06C72B9}</a:tableStyleId>
              </a:tblPr>
              <a:tblGrid>
                <a:gridCol w="618583">
                  <a:extLst>
                    <a:ext uri="{9D8B030D-6E8A-4147-A177-3AD203B41FA5}">
                      <a16:colId xmlns:a16="http://schemas.microsoft.com/office/drawing/2014/main" val="20000"/>
                    </a:ext>
                  </a:extLst>
                </a:gridCol>
                <a:gridCol w="636777">
                  <a:extLst>
                    <a:ext uri="{9D8B030D-6E8A-4147-A177-3AD203B41FA5}">
                      <a16:colId xmlns:a16="http://schemas.microsoft.com/office/drawing/2014/main" val="20001"/>
                    </a:ext>
                  </a:extLst>
                </a:gridCol>
                <a:gridCol w="7722241">
                  <a:extLst>
                    <a:ext uri="{9D8B030D-6E8A-4147-A177-3AD203B41FA5}">
                      <a16:colId xmlns:a16="http://schemas.microsoft.com/office/drawing/2014/main" val="20002"/>
                    </a:ext>
                  </a:extLst>
                </a:gridCol>
              </a:tblGrid>
              <a:tr h="390826">
                <a:tc gridSpan="3">
                  <a:txBody>
                    <a:bodyPr/>
                    <a:lstStyle/>
                    <a:p>
                      <a:pPr algn="ctr"/>
                      <a:r>
                        <a:rPr lang="en-US" dirty="0"/>
                        <a:t>Project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00788">
                <a:tc>
                  <a:txBody>
                    <a:bodyPr/>
                    <a:lstStyle/>
                    <a:p>
                      <a:pPr algn="ctr"/>
                      <a:r>
                        <a:rPr lang="en-US" sz="1200" b="1" dirty="0"/>
                        <a:t>Cat.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St.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Comments</a:t>
                      </a:r>
                      <a:endParaRPr 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5006">
                <a:tc rowSpan="5">
                  <a:txBody>
                    <a:bodyPr/>
                    <a:lstStyle/>
                    <a:p>
                      <a:pPr algn="ctr"/>
                      <a:r>
                        <a:rPr lang="en-US" sz="1200" dirty="0"/>
                        <a:t>Fin.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rowSpan="4">
                  <a:txBody>
                    <a:bodyPr/>
                    <a:lstStyle/>
                    <a:p>
                      <a:pPr marL="0" algn="l" defTabSz="457200" rtl="0" eaLnBrk="1" latinLnBrk="0" hangingPunct="1"/>
                      <a:r>
                        <a:rPr lang="en-US" sz="1400" b="0" kern="1200" dirty="0">
                          <a:solidFill>
                            <a:schemeClr val="tx1"/>
                          </a:solidFill>
                          <a:latin typeface="+mn-lt"/>
                          <a:ea typeface="+mn-ea"/>
                          <a:cs typeface="+mn-cs"/>
                        </a:rPr>
                        <a:t>Project is 71% underspent.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05007">
                <a:tc vMerge="1">
                  <a:txBody>
                    <a:bodyPr/>
                    <a:lstStyle/>
                    <a:p>
                      <a:endParaRPr lang="en-US"/>
                    </a:p>
                  </a:txBody>
                  <a:tcPr/>
                </a:tc>
                <a:tc>
                  <a:txBody>
                    <a:bodyPr/>
                    <a:lstStyle/>
                    <a:p>
                      <a:pPr algn="ctr"/>
                      <a:r>
                        <a:rPr lang="en-US" dirty="0"/>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3"/>
                  </a:ext>
                </a:extLst>
              </a:tr>
              <a:tr h="605007">
                <a:tc vMerge="1">
                  <a:txBody>
                    <a:bodyPr/>
                    <a:lstStyle/>
                    <a:p>
                      <a:endParaRPr lang="en-US"/>
                    </a:p>
                  </a:txBody>
                  <a:tcPr/>
                </a:tc>
                <a:tc>
                  <a:txBody>
                    <a:bodyPr/>
                    <a:lstStyle/>
                    <a:p>
                      <a:pPr algn="ctr"/>
                      <a:r>
                        <a:rPr lang="en-US" dirty="0"/>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4"/>
                  </a:ext>
                </a:extLst>
              </a:tr>
              <a:tr h="261014">
                <a:tc vMerge="1">
                  <a:txBody>
                    <a:bodyPr/>
                    <a:lstStyle/>
                    <a:p>
                      <a:endParaRPr lang="en-US"/>
                    </a:p>
                  </a:txBody>
                  <a:tcPr/>
                </a:tc>
                <a:tc rowSpan="2">
                  <a:txBody>
                    <a:bodyPr/>
                    <a:lstStyle/>
                    <a:p>
                      <a:pPr algn="ctr"/>
                      <a:r>
                        <a:rPr lang="en-US" dirty="0"/>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5"/>
                  </a:ext>
                </a:extLst>
              </a:tr>
              <a:tr h="343992">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Category: </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49065">
                <a:tc rowSpan="5">
                  <a:txBody>
                    <a:bodyPr/>
                    <a:lstStyle/>
                    <a:p>
                      <a:pPr algn="ctr"/>
                      <a:r>
                        <a:rPr lang="en-US" sz="1200" dirty="0"/>
                        <a:t>Mil.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algn="l" defTabSz="457200" rtl="0" eaLnBrk="1" latinLnBrk="0" hangingPunct="1"/>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8"/>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9"/>
                  </a:ext>
                </a:extLst>
              </a:tr>
              <a:tr h="141567">
                <a:tc vMerge="1">
                  <a:txBody>
                    <a:bodyPr/>
                    <a:lstStyle/>
                    <a:p>
                      <a:endParaRPr lang="en-US"/>
                    </a:p>
                  </a:txBody>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10"/>
                  </a:ext>
                </a:extLst>
              </a:tr>
              <a:tr h="407498">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rgbClr val="7030A0"/>
                          </a:solidFill>
                          <a:latin typeface="+mn-lt"/>
                          <a:ea typeface="+mn-ea"/>
                          <a:cs typeface="+mn-cs"/>
                        </a:rPr>
                        <a:t>Category:</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154722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194675" cy="793750"/>
          </a:xfrm>
        </p:spPr>
        <p:txBody>
          <a:bodyPr/>
          <a:lstStyle/>
          <a:p>
            <a:r>
              <a:rPr lang="en-US" sz="1800" dirty="0"/>
              <a:t>NREL Wind - 1.3.4.403 - Aeroacoustic Assessment of Wind Plant Control</a:t>
            </a:r>
            <a:br>
              <a:rPr lang="en-US" sz="1800" dirty="0"/>
            </a:br>
            <a:r>
              <a:rPr lang="en-US" sz="2400" dirty="0">
                <a:solidFill>
                  <a:prstClr val="white"/>
                </a:solidFill>
              </a:rPr>
              <a:t>FY20 Q1</a:t>
            </a:r>
            <a:r>
              <a:rPr lang="en-US" sz="2400" dirty="0">
                <a:solidFill>
                  <a:schemeClr val="bg1"/>
                </a:solidFill>
              </a:rPr>
              <a:t> Project </a:t>
            </a:r>
            <a:r>
              <a:rPr lang="en-US" sz="2400" dirty="0"/>
              <a:t>Financial Status</a:t>
            </a:r>
          </a:p>
        </p:txBody>
      </p:sp>
      <p:sp>
        <p:nvSpPr>
          <p:cNvPr id="12" name="TextBox 11"/>
          <p:cNvSpPr txBox="1"/>
          <p:nvPr/>
        </p:nvSpPr>
        <p:spPr>
          <a:xfrm>
            <a:off x="364858" y="1068408"/>
            <a:ext cx="7820555" cy="398585"/>
          </a:xfrm>
          <a:prstGeom prst="rect">
            <a:avLst/>
          </a:prstGeom>
        </p:spPr>
        <p:txBody>
          <a:bodyPr vert="horz" wrap="square" lIns="91440" tIns="45720" rIns="91440" bIns="45720" rtlCol="0">
            <a:noAutofit/>
          </a:bodyPr>
          <a:lstStyle/>
          <a:p>
            <a:pPr lvl="0" fontAlgn="auto">
              <a:spcBef>
                <a:spcPct val="20000"/>
              </a:spcBef>
              <a:spcAft>
                <a:spcPts val="0"/>
              </a:spcAft>
            </a:pPr>
            <a:r>
              <a:rPr lang="en-US" b="1" dirty="0">
                <a:solidFill>
                  <a:srgbClr val="50565C"/>
                </a:solidFill>
                <a:latin typeface="Arial Narrow"/>
                <a:cs typeface="Arial Narrow"/>
              </a:rPr>
              <a:t>Project Financials (FY20 Budget Authority: $0; FY20 Beginning Uncosteds: $388,517)</a:t>
            </a:r>
          </a:p>
        </p:txBody>
      </p:sp>
      <p:sp>
        <p:nvSpPr>
          <p:cNvPr id="11" name="Content Placeholder 3"/>
          <p:cNvSpPr>
            <a:spLocks noGrp="1"/>
          </p:cNvSpPr>
          <p:nvPr>
            <p:ph sz="quarter" idx="2"/>
          </p:nvPr>
        </p:nvSpPr>
        <p:spPr>
          <a:xfrm>
            <a:off x="269692" y="5524500"/>
            <a:ext cx="8792245" cy="1005253"/>
          </a:xfrm>
          <a:ln>
            <a:solidFill>
              <a:schemeClr val="accent3">
                <a:lumMod val="75000"/>
              </a:schemeClr>
            </a:solidFill>
          </a:ln>
        </p:spPr>
        <p:txBody>
          <a:bodyPr/>
          <a:lstStyle/>
          <a:p>
            <a:pPr marL="0" lvl="0" indent="0">
              <a:buNone/>
            </a:pPr>
            <a:r>
              <a:rPr lang="en-US" sz="1400" b="1" dirty="0"/>
              <a:t>Subcontracts/Commitments: </a:t>
            </a:r>
            <a:r>
              <a:rPr lang="en-US" sz="1100" dirty="0">
                <a:solidFill>
                  <a:schemeClr val="tx1"/>
                </a:solidFill>
              </a:rPr>
              <a:t>Acoustic instrumentation will be acquired to make experimental observations in support of the project goals and milestones. FY19 spending on instrumentation (originally estimated at $40k) has been delayed to ensure that the correct instrumentation is acquired. FY19 and FY20 funds will be combined to acquire all necessary equipment in FY20 Q1, totaling $90k. Suppliers include </a:t>
            </a:r>
            <a:r>
              <a:rPr lang="en-US" sz="1100" dirty="0" err="1">
                <a:solidFill>
                  <a:schemeClr val="tx1"/>
                </a:solidFill>
              </a:rPr>
              <a:t>Brüel</a:t>
            </a:r>
            <a:r>
              <a:rPr lang="en-US" sz="1100" dirty="0">
                <a:solidFill>
                  <a:schemeClr val="tx1"/>
                </a:solidFill>
              </a:rPr>
              <a:t> &amp; </a:t>
            </a:r>
            <a:r>
              <a:rPr lang="en-US" sz="1100" dirty="0" err="1">
                <a:solidFill>
                  <a:schemeClr val="tx1"/>
                </a:solidFill>
              </a:rPr>
              <a:t>Kjær</a:t>
            </a:r>
            <a:r>
              <a:rPr lang="en-US" sz="1100" dirty="0">
                <a:solidFill>
                  <a:schemeClr val="tx1"/>
                </a:solidFill>
              </a:rPr>
              <a:t> (for microphones, preamplifiers, signal conditioners, ~$60k), National Instruments (for data acquisition platform ~$12k), Delta (for data processing software ~$6k), cabling/microphone soundboards/hardware (~$10k)</a:t>
            </a:r>
            <a:endParaRPr lang="en-US" sz="1100" b="1" dirty="0">
              <a:solidFill>
                <a:schemeClr val="tx1"/>
              </a:solidFill>
            </a:endParaRPr>
          </a:p>
        </p:txBody>
      </p:sp>
      <p:graphicFrame>
        <p:nvGraphicFramePr>
          <p:cNvPr id="7" name="Chart 6">
            <a:extLst>
              <a:ext uri="{FF2B5EF4-FFF2-40B4-BE49-F238E27FC236}">
                <a16:creationId xmlns:a16="http://schemas.microsoft.com/office/drawing/2014/main" id="{00000000-0008-0000-0600-000011000000}"/>
              </a:ext>
            </a:extLst>
          </p:cNvPr>
          <p:cNvGraphicFramePr>
            <a:graphicFrameLocks/>
          </p:cNvGraphicFramePr>
          <p:nvPr/>
        </p:nvGraphicFramePr>
        <p:xfrm>
          <a:off x="1145646" y="1371600"/>
          <a:ext cx="6852708" cy="411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05196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14300"/>
            <a:ext cx="8115301" cy="863429"/>
          </a:xfrm>
        </p:spPr>
        <p:txBody>
          <a:bodyPr/>
          <a:lstStyle/>
          <a:p>
            <a:r>
              <a:rPr lang="en-US" sz="1800" dirty="0"/>
              <a:t>NREL Wind – 1.3.4.403 - Aeroacoustic Assessment of Wind Plant Control</a:t>
            </a:r>
            <a:br>
              <a:rPr lang="en-US" sz="2000" dirty="0"/>
            </a:br>
            <a:r>
              <a:rPr lang="en-US" sz="2400" dirty="0">
                <a:solidFill>
                  <a:prstClr val="white"/>
                </a:solidFill>
              </a:rPr>
              <a:t>FY20 Q1</a:t>
            </a:r>
            <a:r>
              <a:rPr lang="en-US" sz="2400" dirty="0">
                <a:solidFill>
                  <a:schemeClr val="bg1"/>
                </a:solidFill>
              </a:rPr>
              <a:t>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11" name="Table 10"/>
          <p:cNvGraphicFramePr>
            <a:graphicFrameLocks noGrp="1"/>
          </p:cNvGraphicFramePr>
          <p:nvPr>
            <p:extLst>
              <p:ext uri="{D42A27DB-BD31-4B8C-83A1-F6EECF244321}">
                <p14:modId xmlns:p14="http://schemas.microsoft.com/office/powerpoint/2010/main" val="3134706854"/>
              </p:ext>
            </p:extLst>
          </p:nvPr>
        </p:nvGraphicFramePr>
        <p:xfrm>
          <a:off x="82061" y="1031494"/>
          <a:ext cx="9028527" cy="2453386"/>
        </p:xfrm>
        <a:graphic>
          <a:graphicData uri="http://schemas.openxmlformats.org/drawingml/2006/table">
            <a:tbl>
              <a:tblPr firstRow="1" bandRow="1">
                <a:tableStyleId>{616DA210-FB5B-4158-B5E0-FEB733F419BA}</a:tableStyleId>
              </a:tblPr>
              <a:tblGrid>
                <a:gridCol w="7265115">
                  <a:extLst>
                    <a:ext uri="{9D8B030D-6E8A-4147-A177-3AD203B41FA5}">
                      <a16:colId xmlns:a16="http://schemas.microsoft.com/office/drawing/2014/main" val="20000"/>
                    </a:ext>
                  </a:extLst>
                </a:gridCol>
                <a:gridCol w="773782">
                  <a:extLst>
                    <a:ext uri="{9D8B030D-6E8A-4147-A177-3AD203B41FA5}">
                      <a16:colId xmlns:a16="http://schemas.microsoft.com/office/drawing/2014/main" val="20001"/>
                    </a:ext>
                  </a:extLst>
                </a:gridCol>
                <a:gridCol w="989630">
                  <a:extLst>
                    <a:ext uri="{9D8B030D-6E8A-4147-A177-3AD203B41FA5}">
                      <a16:colId xmlns:a16="http://schemas.microsoft.com/office/drawing/2014/main" val="20002"/>
                    </a:ext>
                  </a:extLst>
                </a:gridCol>
              </a:tblGrid>
              <a:tr h="441706">
                <a:tc>
                  <a:txBody>
                    <a:bodyPr/>
                    <a:lstStyle/>
                    <a:p>
                      <a:r>
                        <a:rPr lang="en-US" sz="1400" dirty="0"/>
                        <a:t>Project Milestones</a:t>
                      </a:r>
                      <a:endParaRPr lang="en-US" sz="1400" b="0" dirty="0">
                        <a:solidFill>
                          <a:schemeClr val="tx2"/>
                        </a:solidFill>
                      </a:endParaRPr>
                    </a:p>
                  </a:txBody>
                  <a:tcPr/>
                </a:tc>
                <a:tc>
                  <a:txBody>
                    <a:bodyPr/>
                    <a:lstStyle/>
                    <a:p>
                      <a:r>
                        <a:rPr lang="en-US" sz="1000" dirty="0"/>
                        <a:t>Percent Complete</a:t>
                      </a:r>
                    </a:p>
                  </a:txBody>
                  <a:tcPr/>
                </a:tc>
                <a:tc>
                  <a:txBody>
                    <a:bodyPr/>
                    <a:lstStyle/>
                    <a:p>
                      <a:r>
                        <a:rPr lang="en-US" sz="1000" dirty="0"/>
                        <a:t>Date Complete</a:t>
                      </a:r>
                    </a:p>
                  </a:txBody>
                  <a:tcPr/>
                </a:tc>
                <a:extLst>
                  <a:ext uri="{0D108BD9-81ED-4DB2-BD59-A6C34878D82A}">
                    <a16:rowId xmlns:a16="http://schemas.microsoft.com/office/drawing/2014/main" val="10000"/>
                  </a:ext>
                </a:extLst>
              </a:tr>
              <a:tr h="295084">
                <a:tc>
                  <a:txBody>
                    <a:bodyPr/>
                    <a:lstStyle/>
                    <a:p>
                      <a:r>
                        <a:rPr lang="en-US" sz="1200" baseline="0" dirty="0">
                          <a:effectLst/>
                        </a:rPr>
                        <a:t>Q1: Specify instrumentation needs to make point measurements for time- and frequency-domain assessment of aeroacoustic emissions of GE 1.5 MW wind turbine</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1"/>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Q2: Deploy instrumentation around DOE-owned GE 1.5 MW wind turbine at NREL Flatirons campus and begin data acquisition, quality assurance, and quality control processes for audio data.</a:t>
                      </a: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tc>
                  <a:txBody>
                    <a:bodyPr/>
                    <a:lstStyle/>
                    <a:p>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0002"/>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baseline="0" dirty="0"/>
                        <a:t>Q3: Complete technical report on aeroacoustic code verifications using the updated framework of aeroacoustics module and physics models to interface with NREL modeling tools.</a:t>
                      </a:r>
                    </a:p>
                  </a:txBody>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tc>
                <a:extLst>
                  <a:ext uri="{0D108BD9-81ED-4DB2-BD59-A6C34878D82A}">
                    <a16:rowId xmlns:a16="http://schemas.microsoft.com/office/drawing/2014/main" val="10003"/>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Q4: Submit article to peer-reviewed scientific publication detailing the aeroacoustic tests performed as part of the project and quantifying the changes in acoustic emission introduced by operating a utility-scale wind turbine in yawed conditions.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txBody>
                  <a:tcPr/>
                </a:tc>
                <a:extLst>
                  <a:ext uri="{0D108BD9-81ED-4DB2-BD59-A6C34878D82A}">
                    <a16:rowId xmlns:a16="http://schemas.microsoft.com/office/drawing/2014/main" val="276569476"/>
                  </a:ext>
                </a:extLst>
              </a:tr>
            </a:tbl>
          </a:graphicData>
        </a:graphic>
      </p:graphicFrame>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Tree>
    <p:extLst>
      <p:ext uri="{BB962C8B-B14F-4D97-AF65-F5344CB8AC3E}">
        <p14:creationId xmlns:p14="http://schemas.microsoft.com/office/powerpoint/2010/main" val="231588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39700"/>
            <a:ext cx="8089901" cy="888829"/>
          </a:xfrm>
        </p:spPr>
        <p:txBody>
          <a:bodyPr/>
          <a:lstStyle/>
          <a:p>
            <a:r>
              <a:rPr lang="en-US" sz="1800" dirty="0"/>
              <a:t>NREL Wind – 1.3.4.403 - Aeroacoustic Assessment of Wind Plant Control</a:t>
            </a:r>
            <a:br>
              <a:rPr lang="en-US" sz="1800" dirty="0"/>
            </a:br>
            <a:r>
              <a:rPr lang="en-US" sz="2400" dirty="0">
                <a:solidFill>
                  <a:prstClr val="white"/>
                </a:solidFill>
              </a:rPr>
              <a:t>FY20 Q1</a:t>
            </a:r>
            <a:r>
              <a:rPr lang="en-US" sz="2400" dirty="0">
                <a:solidFill>
                  <a:schemeClr val="bg1"/>
                </a:solidFill>
              </a:rPr>
              <a:t>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7" name="Table 6">
            <a:extLst>
              <a:ext uri="{FF2B5EF4-FFF2-40B4-BE49-F238E27FC236}">
                <a16:creationId xmlns:a16="http://schemas.microsoft.com/office/drawing/2014/main" id="{41C3A0B6-4FB9-4C30-9741-AC3B9BE1119C}"/>
              </a:ext>
            </a:extLst>
          </p:cNvPr>
          <p:cNvGraphicFramePr>
            <a:graphicFrameLocks noGrp="1"/>
          </p:cNvGraphicFramePr>
          <p:nvPr>
            <p:extLst>
              <p:ext uri="{D42A27DB-BD31-4B8C-83A1-F6EECF244321}">
                <p14:modId xmlns:p14="http://schemas.microsoft.com/office/powerpoint/2010/main" val="2938366772"/>
              </p:ext>
            </p:extLst>
          </p:nvPr>
        </p:nvGraphicFramePr>
        <p:xfrm>
          <a:off x="82062" y="1059605"/>
          <a:ext cx="8932791" cy="5462576"/>
        </p:xfrm>
        <a:graphic>
          <a:graphicData uri="http://schemas.openxmlformats.org/drawingml/2006/table">
            <a:tbl>
              <a:tblPr firstRow="1" bandRow="1">
                <a:tableStyleId>{616DA210-FB5B-4158-B5E0-FEB733F419BA}</a:tableStyleId>
              </a:tblPr>
              <a:tblGrid>
                <a:gridCol w="8932791">
                  <a:extLst>
                    <a:ext uri="{9D8B030D-6E8A-4147-A177-3AD203B41FA5}">
                      <a16:colId xmlns:a16="http://schemas.microsoft.com/office/drawing/2014/main" val="20000"/>
                    </a:ext>
                  </a:extLst>
                </a:gridCol>
              </a:tblGrid>
              <a:tr h="2741492">
                <a:tc>
                  <a:txBody>
                    <a:bodyPr/>
                    <a:lstStyle/>
                    <a:p>
                      <a:r>
                        <a:rPr lang="en-US" sz="1200" dirty="0"/>
                        <a:t>Work accomplished this</a:t>
                      </a:r>
                      <a:r>
                        <a:rPr lang="en-US" sz="1200" baseline="0" dirty="0"/>
                        <a:t> quarter</a:t>
                      </a:r>
                      <a:r>
                        <a:rPr lang="en-US" sz="1200" dirty="0"/>
                        <a:t>: </a:t>
                      </a:r>
                      <a:endParaRPr lang="en-US" sz="1200" b="0" dirty="0"/>
                    </a:p>
                    <a:p>
                      <a:r>
                        <a:rPr lang="en-US" sz="1200" b="0" dirty="0"/>
                        <a:t>Project officially started in FY19 Q4, including:</a:t>
                      </a:r>
                    </a:p>
                    <a:p>
                      <a:pPr marL="171450" indent="-171450">
                        <a:buFont typeface="Arial" panose="020B0604020202020204" pitchFamily="34" charset="0"/>
                        <a:buChar char="•"/>
                      </a:pPr>
                      <a:endParaRPr lang="en-US" sz="1200" b="0" dirty="0"/>
                    </a:p>
                    <a:p>
                      <a:pPr marL="0" indent="0">
                        <a:buFont typeface="Arial" panose="020B0604020202020204" pitchFamily="34" charset="0"/>
                        <a:buNone/>
                      </a:pPr>
                      <a:endParaRPr lang="en-US" sz="1200" b="0" baseline="0" dirty="0">
                        <a:solidFill>
                          <a:schemeClr val="tx1"/>
                        </a:solidFill>
                      </a:endParaRPr>
                    </a:p>
                    <a:p>
                      <a:endParaRPr lang="en-US" sz="1200" b="0" i="1"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Public Outreach/Industry Engagement:</a:t>
                      </a:r>
                      <a:r>
                        <a:rPr lang="en-US" sz="1200" b="1" i="0" baseline="0" dirty="0">
                          <a:solidFill>
                            <a:schemeClr val="accent3">
                              <a:lumMod val="40000"/>
                              <a:lumOff val="60000"/>
                            </a:schemeClr>
                          </a:solidFill>
                        </a:rPr>
                        <a:t> </a:t>
                      </a:r>
                    </a:p>
                    <a:p>
                      <a:r>
                        <a:rPr lang="en-US" sz="1200" b="1" i="0" dirty="0">
                          <a:solidFill>
                            <a:schemeClr val="tx1"/>
                          </a:solidFill>
                        </a:rPr>
                        <a:t> </a:t>
                      </a:r>
                    </a:p>
                  </a:txBody>
                  <a:tcPr/>
                </a:tc>
                <a:extLst>
                  <a:ext uri="{0D108BD9-81ED-4DB2-BD59-A6C34878D82A}">
                    <a16:rowId xmlns:a16="http://schemas.microsoft.com/office/drawing/2014/main" val="10000"/>
                  </a:ext>
                </a:extLst>
              </a:tr>
              <a:tr h="2721084">
                <a:tc>
                  <a:txBody>
                    <a:bodyPr/>
                    <a:lstStyle/>
                    <a:p>
                      <a:r>
                        <a:rPr lang="en-US" sz="1200" b="1" dirty="0"/>
                        <a:t>90</a:t>
                      </a:r>
                      <a:r>
                        <a:rPr lang="en-US" sz="1200" b="1" baseline="0" dirty="0"/>
                        <a:t>-Day Outlook</a:t>
                      </a:r>
                      <a:r>
                        <a:rPr lang="en-US" sz="1200" b="1" baseline="0" dirty="0">
                          <a:solidFill>
                            <a:schemeClr val="tx1"/>
                          </a:solidFill>
                        </a:rPr>
                        <a:t>:</a:t>
                      </a:r>
                    </a:p>
                    <a:p>
                      <a:endParaRPr lang="en-US" sz="1200" b="1" baseline="0" dirty="0">
                        <a:solidFill>
                          <a:schemeClr val="tx1"/>
                        </a:solidFill>
                      </a:endParaRPr>
                    </a:p>
                    <a:p>
                      <a:r>
                        <a:rPr lang="en-US" sz="1200" b="0" baseline="0" dirty="0">
                          <a:solidFill>
                            <a:schemeClr val="tx1"/>
                          </a:solidFill>
                        </a:rPr>
                        <a:t>FY20 Q1 will be focused on specifying instrumentation and equipment needs to support the test plan developed in FY19 Q4. The detailed schedule for observations will be refined as instrumentation is brought on board, calibrated and tested on site. Any modifications to the test plan as required by outside constraints (sensor placement, site access, coordination with other research) will be factored into and incorporated into the working test plan document.</a:t>
                      </a:r>
                    </a:p>
                    <a:p>
                      <a:endParaRPr lang="en-US" sz="1200" b="0" baseline="0" dirty="0">
                        <a:solidFill>
                          <a:schemeClr val="accent6">
                            <a:lumMod val="75000"/>
                          </a:schemeClr>
                        </a:solidFill>
                      </a:endParaRPr>
                    </a:p>
                    <a:p>
                      <a:endParaRPr lang="en-US" sz="1200" b="0"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Upcoming Public Outreach/Industry Engagement:</a:t>
                      </a:r>
                      <a:r>
                        <a:rPr lang="en-US" sz="1200" b="1" i="0" baseline="0" dirty="0">
                          <a:solidFill>
                            <a:schemeClr val="accent3">
                              <a:lumMod val="40000"/>
                              <a:lumOff val="60000"/>
                            </a:schemeClr>
                          </a:solidFill>
                        </a:rPr>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baseline="0" dirty="0">
                          <a:solidFill>
                            <a:schemeClr val="tx1"/>
                          </a:solidFill>
                        </a:rPr>
                        <a:t>Continued engagement with the wind turbine aeroacoustics research community will inform instrument specification and acquisition and avoid pitfalls in data collection and processing. No public dissemination of test results is planned for the aeroacoustics project until FY20 Q3.</a:t>
                      </a:r>
                    </a:p>
                    <a:p>
                      <a:endParaRPr lang="en-US" sz="1200" b="1" dirty="0">
                        <a:solidFill>
                          <a:schemeClr val="accent6">
                            <a:lumMod val="75000"/>
                          </a:schemeClr>
                        </a:solidFill>
                      </a:endParaRPr>
                    </a:p>
                  </a:txBody>
                  <a:tcPr>
                    <a:solidFill>
                      <a:schemeClr val="bg1">
                        <a:lumMod val="75000"/>
                        <a:alpha val="2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60236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270876" cy="793750"/>
          </a:xfrm>
        </p:spPr>
        <p:txBody>
          <a:bodyPr/>
          <a:lstStyle/>
          <a:p>
            <a:r>
              <a:rPr lang="en-US" sz="1800" dirty="0"/>
              <a:t>NREL Wind – 1.3.4.404 - American Wake Experiment (AWAKEN)</a:t>
            </a:r>
            <a:br>
              <a:rPr lang="en-US" sz="2800" dirty="0"/>
            </a:br>
            <a:r>
              <a:rPr lang="en-US" sz="2400" dirty="0"/>
              <a:t>Project Modification Tracking</a:t>
            </a:r>
          </a:p>
        </p:txBody>
      </p:sp>
      <p:graphicFrame>
        <p:nvGraphicFramePr>
          <p:cNvPr id="2" name="Table 1"/>
          <p:cNvGraphicFramePr>
            <a:graphicFrameLocks noGrp="1"/>
          </p:cNvGraphicFramePr>
          <p:nvPr/>
        </p:nvGraphicFramePr>
        <p:xfrm>
          <a:off x="118277" y="1132763"/>
          <a:ext cx="9025722" cy="2519374"/>
        </p:xfrm>
        <a:graphic>
          <a:graphicData uri="http://schemas.openxmlformats.org/drawingml/2006/table">
            <a:tbl>
              <a:tblPr firstRow="1" bandRow="1">
                <a:tableStyleId>{5C22544A-7EE6-4342-B048-85BDC9FD1C3A}</a:tableStyleId>
              </a:tblPr>
              <a:tblGrid>
                <a:gridCol w="837066">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436883">
                  <a:extLst>
                    <a:ext uri="{9D8B030D-6E8A-4147-A177-3AD203B41FA5}">
                      <a16:colId xmlns:a16="http://schemas.microsoft.com/office/drawing/2014/main" val="20002"/>
                    </a:ext>
                  </a:extLst>
                </a:gridCol>
                <a:gridCol w="888368">
                  <a:extLst>
                    <a:ext uri="{9D8B030D-6E8A-4147-A177-3AD203B41FA5}">
                      <a16:colId xmlns:a16="http://schemas.microsoft.com/office/drawing/2014/main" val="20003"/>
                    </a:ext>
                  </a:extLst>
                </a:gridCol>
                <a:gridCol w="2721934">
                  <a:extLst>
                    <a:ext uri="{9D8B030D-6E8A-4147-A177-3AD203B41FA5}">
                      <a16:colId xmlns:a16="http://schemas.microsoft.com/office/drawing/2014/main" val="20004"/>
                    </a:ext>
                  </a:extLst>
                </a:gridCol>
              </a:tblGrid>
              <a:tr h="619614">
                <a:tc>
                  <a:txBody>
                    <a:bodyPr/>
                    <a:lstStyle/>
                    <a:p>
                      <a:pPr algn="ctr"/>
                      <a:r>
                        <a:rPr lang="en-US" sz="1400" dirty="0" err="1"/>
                        <a:t>Apprv</a:t>
                      </a:r>
                      <a:r>
                        <a:rPr lang="en-US" sz="1400" dirty="0"/>
                        <a:t>. Date</a:t>
                      </a:r>
                    </a:p>
                  </a:txBody>
                  <a:tcPr anchor="ctr"/>
                </a:tc>
                <a:tc>
                  <a:txBody>
                    <a:bodyPr/>
                    <a:lstStyle/>
                    <a:p>
                      <a:pPr algn="ctr"/>
                      <a:r>
                        <a:rPr lang="en-US" sz="1400" dirty="0"/>
                        <a:t>Requested</a:t>
                      </a:r>
                      <a:r>
                        <a:rPr lang="en-US" sz="1400" baseline="0" dirty="0"/>
                        <a:t> By </a:t>
                      </a:r>
                      <a:endParaRPr lang="en-US" sz="1400" dirty="0"/>
                    </a:p>
                  </a:txBody>
                  <a:tcPr anchor="ctr"/>
                </a:tc>
                <a:tc>
                  <a:txBody>
                    <a:bodyPr/>
                    <a:lstStyle/>
                    <a:p>
                      <a:pPr algn="ctr"/>
                      <a:r>
                        <a:rPr lang="en-US" sz="1400" dirty="0"/>
                        <a:t>Detailed Reason for</a:t>
                      </a:r>
                      <a:r>
                        <a:rPr lang="en-US" sz="1400" baseline="0" dirty="0"/>
                        <a:t> Modification</a:t>
                      </a:r>
                      <a:endParaRPr lang="en-US" sz="1400" dirty="0"/>
                    </a:p>
                  </a:txBody>
                  <a:tcPr anchor="ctr"/>
                </a:tc>
                <a:tc>
                  <a:txBody>
                    <a:bodyPr/>
                    <a:lstStyle/>
                    <a:p>
                      <a:pPr algn="ctr"/>
                      <a:r>
                        <a:rPr lang="en-US" sz="1400" dirty="0"/>
                        <a:t>Budget Change</a:t>
                      </a:r>
                    </a:p>
                  </a:txBody>
                  <a:tcPr anchor="ctr"/>
                </a:tc>
                <a:tc>
                  <a:txBody>
                    <a:bodyPr/>
                    <a:lstStyle/>
                    <a:p>
                      <a:pPr algn="ctr"/>
                      <a:r>
                        <a:rPr lang="en-US" sz="1400" dirty="0"/>
                        <a:t>Milestone</a:t>
                      </a:r>
                      <a:r>
                        <a:rPr lang="en-US" sz="1400" baseline="0" dirty="0"/>
                        <a:t> Changes </a:t>
                      </a:r>
                      <a:endParaRPr lang="en-US" sz="1400" dirty="0"/>
                    </a:p>
                  </a:txBody>
                  <a:tcPr anchor="ctr"/>
                </a:tc>
                <a:extLst>
                  <a:ext uri="{0D108BD9-81ED-4DB2-BD59-A6C34878D82A}">
                    <a16:rowId xmlns:a16="http://schemas.microsoft.com/office/drawing/2014/main" val="10000"/>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1"/>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665640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800" y="0"/>
            <a:ext cx="8064500" cy="793750"/>
          </a:xfrm>
        </p:spPr>
        <p:txBody>
          <a:bodyPr/>
          <a:lstStyle/>
          <a:p>
            <a:r>
              <a:rPr lang="en-US" sz="1800" dirty="0"/>
              <a:t>NREL Wind – 1.3.4.404 - American Wake Experiment (AWAKEN)</a:t>
            </a:r>
            <a:br>
              <a:rPr lang="en-US" sz="2400" dirty="0"/>
            </a:br>
            <a:r>
              <a:rPr lang="en-US" sz="2400" dirty="0">
                <a:solidFill>
                  <a:prstClr val="white"/>
                </a:solidFill>
              </a:rPr>
              <a:t>FY20 Q1</a:t>
            </a:r>
            <a:r>
              <a:rPr lang="en-US" sz="2400" dirty="0">
                <a:solidFill>
                  <a:schemeClr val="bg1"/>
                </a:solidFill>
              </a:rPr>
              <a:t> Project </a:t>
            </a:r>
            <a:r>
              <a:rPr lang="en-US" sz="2400" dirty="0"/>
              <a:t>Overview</a:t>
            </a:r>
          </a:p>
        </p:txBody>
      </p:sp>
      <p:graphicFrame>
        <p:nvGraphicFramePr>
          <p:cNvPr id="8" name="Content Placeholder 7"/>
          <p:cNvGraphicFramePr>
            <a:graphicFrameLocks noGrp="1"/>
          </p:cNvGraphicFramePr>
          <p:nvPr>
            <p:ph sz="quarter" idx="3"/>
            <p:extLst>
              <p:ext uri="{D42A27DB-BD31-4B8C-83A1-F6EECF244321}">
                <p14:modId xmlns:p14="http://schemas.microsoft.com/office/powerpoint/2010/main" val="2299832449"/>
              </p:ext>
            </p:extLst>
          </p:nvPr>
        </p:nvGraphicFramePr>
        <p:xfrm>
          <a:off x="6172672" y="1050877"/>
          <a:ext cx="2877543" cy="5544995"/>
        </p:xfrm>
        <a:graphic>
          <a:graphicData uri="http://schemas.openxmlformats.org/drawingml/2006/table">
            <a:tbl>
              <a:tblPr firstRow="1" bandRow="1">
                <a:tableStyleId>{073A0DAA-6AF3-43AB-8588-CEC1D06C72B9}</a:tableStyleId>
              </a:tblPr>
              <a:tblGrid>
                <a:gridCol w="2877543">
                  <a:extLst>
                    <a:ext uri="{9D8B030D-6E8A-4147-A177-3AD203B41FA5}">
                      <a16:colId xmlns:a16="http://schemas.microsoft.com/office/drawing/2014/main" val="20000"/>
                    </a:ext>
                  </a:extLst>
                </a:gridCol>
              </a:tblGrid>
              <a:tr h="424156">
                <a:tc>
                  <a:txBody>
                    <a:bodyPr/>
                    <a:lstStyle/>
                    <a:p>
                      <a:pPr algn="ctr"/>
                      <a:r>
                        <a:rPr lang="en-US" sz="1800" dirty="0"/>
                        <a:t>Project</a:t>
                      </a:r>
                      <a:r>
                        <a:rPr lang="en-US" sz="1800" baseline="0" dirty="0"/>
                        <a:t> </a:t>
                      </a:r>
                      <a:r>
                        <a:rPr lang="en-US" sz="1800" dirty="0"/>
                        <a:t>Attributes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2444">
                <a:tc>
                  <a:txBody>
                    <a:bodyPr/>
                    <a:lstStyle/>
                    <a:p>
                      <a:pPr algn="ctr"/>
                      <a:r>
                        <a:rPr lang="en-US" sz="1200" b="1" dirty="0"/>
                        <a:t>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97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Total: $1,049,628 (Carryover: $139,628, 2020 Budget Authority: $910,000)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2444">
                <a:tc>
                  <a:txBody>
                    <a:bodyPr/>
                    <a:lstStyle/>
                    <a:p>
                      <a:pPr algn="ctr"/>
                      <a:r>
                        <a:rPr lang="en-US" sz="1200" b="1" dirty="0"/>
                        <a:t>Project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535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Patrick Moriarty </a:t>
                      </a:r>
                      <a:r>
                        <a:rPr lang="en-US" sz="1200" dirty="0">
                          <a:solidFill>
                            <a:schemeClr val="tx1"/>
                          </a:solidFill>
                          <a:hlinkClick r:id="rId3"/>
                        </a:rPr>
                        <a:t>patrick.moriarty@nrel.gov</a:t>
                      </a:r>
                      <a:endParaRPr lang="en-US" sz="1200" dirty="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2444">
                <a:tc>
                  <a:txBody>
                    <a:bodyPr/>
                    <a:lstStyle/>
                    <a:p>
                      <a:pPr algn="ctr"/>
                      <a:r>
                        <a:rPr lang="en-US" sz="1200" b="1" dirty="0"/>
                        <a:t>DOE Lead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03474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Michael Derby </a:t>
                      </a:r>
                      <a:r>
                        <a:rPr lang="en-US" sz="1200" baseline="0" dirty="0">
                          <a:solidFill>
                            <a:schemeClr val="tx1"/>
                          </a:solidFill>
                          <a:hlinkClick r:id="rId4"/>
                        </a:rPr>
                        <a:t>michael.derby@ee.doe.gov</a:t>
                      </a:r>
                      <a:endParaRPr lang="en-US" sz="120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is-IS" sz="1200" baseline="0" dirty="0"/>
                        <a:t>202-586-6830</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2444">
                <a:tc>
                  <a:txBody>
                    <a:bodyPr/>
                    <a:lstStyle/>
                    <a:p>
                      <a:pPr algn="ctr"/>
                      <a:r>
                        <a:rPr lang="en-US" sz="1200" b="1" dirty="0"/>
                        <a:t>Key 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05548">
                <a:tc>
                  <a:txBody>
                    <a:bodyPr/>
                    <a:lstStyle/>
                    <a:p>
                      <a:endParaRPr lang="en-US" sz="1200" dirty="0">
                        <a:solidFill>
                          <a:schemeClr val="accent6">
                            <a:lumMod val="75000"/>
                          </a:schemeClr>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nvGraphicFramePr>
        <p:xfrm>
          <a:off x="32475" y="1050876"/>
          <a:ext cx="6096000" cy="2552700"/>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9272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a:t>
                      </a:r>
                      <a:r>
                        <a:rPr lang="en-US" sz="1800" dirty="0">
                          <a:effectLst>
                            <a:outerShdw blurRad="38100" dist="38100" dir="2700000" algn="tl">
                              <a:srgbClr val="000000">
                                <a:alpha val="43137"/>
                              </a:srgbClr>
                            </a:outerShdw>
                          </a:effectLst>
                        </a:rPr>
                        <a:t> </a:t>
                      </a:r>
                      <a:r>
                        <a:rPr lang="en-US" sz="1800" dirty="0"/>
                        <a:t> Summary</a:t>
                      </a:r>
                      <a:endParaRPr lang="en-US" sz="1800" b="1" dirty="0"/>
                    </a:p>
                  </a:txBody>
                  <a:tcPr/>
                </a:tc>
                <a:extLst>
                  <a:ext uri="{0D108BD9-81ED-4DB2-BD59-A6C34878D82A}">
                    <a16:rowId xmlns:a16="http://schemas.microsoft.com/office/drawing/2014/main" val="10000"/>
                  </a:ext>
                </a:extLst>
              </a:tr>
              <a:tr h="2059971">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u="none" dirty="0">
                          <a:solidFill>
                            <a:schemeClr val="accent6">
                              <a:lumMod val="75000"/>
                            </a:schemeClr>
                          </a:solidFill>
                          <a:highlight>
                            <a:srgbClr val="FFFF00"/>
                          </a:highlight>
                        </a:rPr>
                        <a:t>Summarize from AOP</a:t>
                      </a:r>
                    </a:p>
                    <a:p>
                      <a:endParaRPr lang="en-US"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32475" y="3603576"/>
          <a:ext cx="6096000" cy="2992296"/>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068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 Objective &amp; Impact</a:t>
                      </a:r>
                      <a:endParaRPr lang="en-US" sz="1800" b="1" strike="sngStrike" dirty="0">
                        <a:solidFill>
                          <a:srgbClr val="FF0000"/>
                        </a:solidFill>
                      </a:endParaRPr>
                    </a:p>
                  </a:txBody>
                  <a:tcPr/>
                </a:tc>
                <a:extLst>
                  <a:ext uri="{0D108BD9-81ED-4DB2-BD59-A6C34878D82A}">
                    <a16:rowId xmlns:a16="http://schemas.microsoft.com/office/drawing/2014/main" val="10000"/>
                  </a:ext>
                </a:extLst>
              </a:tr>
              <a:tr h="2585421">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u="none" dirty="0">
                          <a:solidFill>
                            <a:schemeClr val="accent6">
                              <a:lumMod val="75000"/>
                            </a:schemeClr>
                          </a:solidFill>
                          <a:highlight>
                            <a:srgbClr val="FFFF00"/>
                          </a:highlight>
                        </a:rPr>
                        <a:t>Summarize from AOP</a:t>
                      </a:r>
                    </a:p>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61209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799" y="-65903"/>
            <a:ext cx="8150655" cy="793750"/>
          </a:xfrm>
        </p:spPr>
        <p:txBody>
          <a:bodyPr/>
          <a:lstStyle/>
          <a:p>
            <a:r>
              <a:rPr lang="en-US" sz="1800" dirty="0"/>
              <a:t>NREL Wind – 1.3.1.402 - WFIP II Extended Analysis</a:t>
            </a:r>
            <a:br>
              <a:rPr lang="en-US" sz="2400" dirty="0"/>
            </a:br>
            <a:r>
              <a:rPr lang="en-US" sz="2400" dirty="0">
                <a:solidFill>
                  <a:prstClr val="white"/>
                </a:solidFill>
              </a:rPr>
              <a:t>FY20 Q1 Project </a:t>
            </a:r>
            <a:r>
              <a:rPr lang="en-US" sz="2400" dirty="0"/>
              <a:t>Performance Overview</a:t>
            </a:r>
          </a:p>
        </p:txBody>
      </p:sp>
      <p:graphicFrame>
        <p:nvGraphicFramePr>
          <p:cNvPr id="3" name="Table 2"/>
          <p:cNvGraphicFramePr>
            <a:graphicFrameLocks noGrp="1"/>
          </p:cNvGraphicFramePr>
          <p:nvPr>
            <p:extLst>
              <p:ext uri="{D42A27DB-BD31-4B8C-83A1-F6EECF244321}">
                <p14:modId xmlns:p14="http://schemas.microsoft.com/office/powerpoint/2010/main" val="586136354"/>
              </p:ext>
            </p:extLst>
          </p:nvPr>
        </p:nvGraphicFramePr>
        <p:xfrm>
          <a:off x="84337" y="1024660"/>
          <a:ext cx="8977601" cy="5407902"/>
        </p:xfrm>
        <a:graphic>
          <a:graphicData uri="http://schemas.openxmlformats.org/drawingml/2006/table">
            <a:tbl>
              <a:tblPr firstRow="1" bandRow="1">
                <a:tableStyleId>{073A0DAA-6AF3-43AB-8588-CEC1D06C72B9}</a:tableStyleId>
              </a:tblPr>
              <a:tblGrid>
                <a:gridCol w="618583">
                  <a:extLst>
                    <a:ext uri="{9D8B030D-6E8A-4147-A177-3AD203B41FA5}">
                      <a16:colId xmlns:a16="http://schemas.microsoft.com/office/drawing/2014/main" val="20000"/>
                    </a:ext>
                  </a:extLst>
                </a:gridCol>
                <a:gridCol w="636777">
                  <a:extLst>
                    <a:ext uri="{9D8B030D-6E8A-4147-A177-3AD203B41FA5}">
                      <a16:colId xmlns:a16="http://schemas.microsoft.com/office/drawing/2014/main" val="20001"/>
                    </a:ext>
                  </a:extLst>
                </a:gridCol>
                <a:gridCol w="7722241">
                  <a:extLst>
                    <a:ext uri="{9D8B030D-6E8A-4147-A177-3AD203B41FA5}">
                      <a16:colId xmlns:a16="http://schemas.microsoft.com/office/drawing/2014/main" val="20002"/>
                    </a:ext>
                  </a:extLst>
                </a:gridCol>
              </a:tblGrid>
              <a:tr h="390826">
                <a:tc gridSpan="3">
                  <a:txBody>
                    <a:bodyPr/>
                    <a:lstStyle/>
                    <a:p>
                      <a:pPr algn="ctr"/>
                      <a:r>
                        <a:rPr lang="en-US" dirty="0"/>
                        <a:t>Project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00788">
                <a:tc>
                  <a:txBody>
                    <a:bodyPr/>
                    <a:lstStyle/>
                    <a:p>
                      <a:pPr algn="ctr"/>
                      <a:r>
                        <a:rPr lang="en-US" sz="1200" b="1" dirty="0"/>
                        <a:t>Cat.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St.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Comments</a:t>
                      </a:r>
                      <a:endParaRPr 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5006">
                <a:tc rowSpan="5">
                  <a:txBody>
                    <a:bodyPr/>
                    <a:lstStyle/>
                    <a:p>
                      <a:pPr algn="ctr"/>
                      <a:r>
                        <a:rPr lang="en-US" sz="1200" dirty="0"/>
                        <a:t>Fin.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rowSpan="4">
                  <a:txBody>
                    <a:bodyPr/>
                    <a:lstStyle/>
                    <a:p>
                      <a:pPr marL="0" algn="l" defTabSz="457200" rtl="0" eaLnBrk="1" latinLnBrk="0" hangingPunct="1"/>
                      <a:r>
                        <a:rPr lang="en-US" sz="1400" b="0" kern="1200" dirty="0">
                          <a:solidFill>
                            <a:schemeClr val="tx1"/>
                          </a:solidFill>
                          <a:latin typeface="+mn-lt"/>
                          <a:ea typeface="+mn-ea"/>
                          <a:cs typeface="+mn-cs"/>
                        </a:rPr>
                        <a:t>Project is 17% underspent.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05007">
                <a:tc vMerge="1">
                  <a:txBody>
                    <a:bodyPr/>
                    <a:lstStyle/>
                    <a:p>
                      <a:endParaRPr lang="en-US"/>
                    </a:p>
                  </a:txBody>
                  <a:tcPr/>
                </a:tc>
                <a:tc>
                  <a:txBody>
                    <a:bodyPr/>
                    <a:lstStyle/>
                    <a:p>
                      <a:pPr algn="ctr"/>
                      <a:r>
                        <a:rPr lang="en-US" dirty="0"/>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3"/>
                  </a:ext>
                </a:extLst>
              </a:tr>
              <a:tr h="605007">
                <a:tc vMerge="1">
                  <a:txBody>
                    <a:bodyPr/>
                    <a:lstStyle/>
                    <a:p>
                      <a:endParaRPr lang="en-US"/>
                    </a:p>
                  </a:txBody>
                  <a:tcPr/>
                </a:tc>
                <a:tc>
                  <a:txBody>
                    <a:bodyPr/>
                    <a:lstStyle/>
                    <a:p>
                      <a:pPr algn="ctr"/>
                      <a:r>
                        <a:rPr lang="en-US" dirty="0"/>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4"/>
                  </a:ext>
                </a:extLst>
              </a:tr>
              <a:tr h="261014">
                <a:tc vMerge="1">
                  <a:txBody>
                    <a:bodyPr/>
                    <a:lstStyle/>
                    <a:p>
                      <a:endParaRPr lang="en-US"/>
                    </a:p>
                  </a:txBody>
                  <a:tcPr/>
                </a:tc>
                <a:tc rowSpan="2">
                  <a:txBody>
                    <a:bodyPr/>
                    <a:lstStyle/>
                    <a:p>
                      <a:pPr algn="ctr"/>
                      <a:r>
                        <a:rPr lang="en-US" dirty="0"/>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5"/>
                  </a:ext>
                </a:extLst>
              </a:tr>
              <a:tr h="343992">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Category: </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49065">
                <a:tc rowSpan="5">
                  <a:txBody>
                    <a:bodyPr/>
                    <a:lstStyle/>
                    <a:p>
                      <a:pPr algn="ctr"/>
                      <a:r>
                        <a:rPr lang="en-US" sz="1200" dirty="0"/>
                        <a:t>Mil.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algn="l" defTabSz="457200" rtl="0" eaLnBrk="1" latinLnBrk="0" hangingPunct="1"/>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8"/>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9"/>
                  </a:ext>
                </a:extLst>
              </a:tr>
              <a:tr h="141567">
                <a:tc vMerge="1">
                  <a:txBody>
                    <a:bodyPr/>
                    <a:lstStyle/>
                    <a:p>
                      <a:endParaRPr lang="en-US"/>
                    </a:p>
                  </a:txBody>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10"/>
                  </a:ext>
                </a:extLst>
              </a:tr>
              <a:tr h="407498">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rgbClr val="7030A0"/>
                          </a:solidFill>
                          <a:latin typeface="+mn-lt"/>
                          <a:ea typeface="+mn-ea"/>
                          <a:cs typeface="+mn-cs"/>
                        </a:rPr>
                        <a:t>Category: </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192717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799" y="-57665"/>
            <a:ext cx="7639909" cy="793750"/>
          </a:xfrm>
        </p:spPr>
        <p:txBody>
          <a:bodyPr/>
          <a:lstStyle/>
          <a:p>
            <a:r>
              <a:rPr lang="en-US" sz="1800" dirty="0"/>
              <a:t>NREL Wind – 1.3.4.404 - American Wake Experiment (AWAKEN)</a:t>
            </a:r>
            <a:br>
              <a:rPr lang="en-US" sz="2400" dirty="0"/>
            </a:br>
            <a:r>
              <a:rPr lang="en-US" sz="2400" dirty="0">
                <a:solidFill>
                  <a:prstClr val="white"/>
                </a:solidFill>
              </a:rPr>
              <a:t>FY20 Q1 Project </a:t>
            </a:r>
            <a:r>
              <a:rPr lang="en-US" sz="2400" dirty="0"/>
              <a:t>Performance Overview</a:t>
            </a:r>
          </a:p>
        </p:txBody>
      </p:sp>
      <p:graphicFrame>
        <p:nvGraphicFramePr>
          <p:cNvPr id="3" name="Table 2"/>
          <p:cNvGraphicFramePr>
            <a:graphicFrameLocks noGrp="1"/>
          </p:cNvGraphicFramePr>
          <p:nvPr>
            <p:extLst>
              <p:ext uri="{D42A27DB-BD31-4B8C-83A1-F6EECF244321}">
                <p14:modId xmlns:p14="http://schemas.microsoft.com/office/powerpoint/2010/main" val="78568145"/>
              </p:ext>
            </p:extLst>
          </p:nvPr>
        </p:nvGraphicFramePr>
        <p:xfrm>
          <a:off x="84337" y="1024660"/>
          <a:ext cx="8977601" cy="5407902"/>
        </p:xfrm>
        <a:graphic>
          <a:graphicData uri="http://schemas.openxmlformats.org/drawingml/2006/table">
            <a:tbl>
              <a:tblPr firstRow="1" bandRow="1">
                <a:tableStyleId>{073A0DAA-6AF3-43AB-8588-CEC1D06C72B9}</a:tableStyleId>
              </a:tblPr>
              <a:tblGrid>
                <a:gridCol w="618583">
                  <a:extLst>
                    <a:ext uri="{9D8B030D-6E8A-4147-A177-3AD203B41FA5}">
                      <a16:colId xmlns:a16="http://schemas.microsoft.com/office/drawing/2014/main" val="20000"/>
                    </a:ext>
                  </a:extLst>
                </a:gridCol>
                <a:gridCol w="636777">
                  <a:extLst>
                    <a:ext uri="{9D8B030D-6E8A-4147-A177-3AD203B41FA5}">
                      <a16:colId xmlns:a16="http://schemas.microsoft.com/office/drawing/2014/main" val="20001"/>
                    </a:ext>
                  </a:extLst>
                </a:gridCol>
                <a:gridCol w="7722241">
                  <a:extLst>
                    <a:ext uri="{9D8B030D-6E8A-4147-A177-3AD203B41FA5}">
                      <a16:colId xmlns:a16="http://schemas.microsoft.com/office/drawing/2014/main" val="20002"/>
                    </a:ext>
                  </a:extLst>
                </a:gridCol>
              </a:tblGrid>
              <a:tr h="390826">
                <a:tc gridSpan="3">
                  <a:txBody>
                    <a:bodyPr/>
                    <a:lstStyle/>
                    <a:p>
                      <a:pPr algn="ctr"/>
                      <a:r>
                        <a:rPr lang="en-US" dirty="0"/>
                        <a:t>Project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00788">
                <a:tc>
                  <a:txBody>
                    <a:bodyPr/>
                    <a:lstStyle/>
                    <a:p>
                      <a:pPr algn="ctr"/>
                      <a:r>
                        <a:rPr lang="en-US" sz="1200" b="1" dirty="0"/>
                        <a:t>Cat.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St.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Comments</a:t>
                      </a:r>
                      <a:endParaRPr 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5006">
                <a:tc rowSpan="5">
                  <a:txBody>
                    <a:bodyPr/>
                    <a:lstStyle/>
                    <a:p>
                      <a:pPr algn="ctr"/>
                      <a:r>
                        <a:rPr lang="en-US" sz="1200" dirty="0"/>
                        <a:t>Fin.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rowSpan="4">
                  <a:txBody>
                    <a:bodyPr/>
                    <a:lstStyle/>
                    <a:p>
                      <a:pPr marL="0" algn="l" defTabSz="457200" rtl="0" eaLnBrk="1" latinLnBrk="0" hangingPunct="1"/>
                      <a:r>
                        <a:rPr lang="en-US" sz="1400" b="0" kern="1200" dirty="0">
                          <a:solidFill>
                            <a:schemeClr val="tx1"/>
                          </a:solidFill>
                          <a:latin typeface="+mn-lt"/>
                          <a:ea typeface="+mn-ea"/>
                          <a:cs typeface="+mn-cs"/>
                        </a:rPr>
                        <a:t>Project is 60% underspent.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05007">
                <a:tc vMerge="1">
                  <a:txBody>
                    <a:bodyPr/>
                    <a:lstStyle/>
                    <a:p>
                      <a:endParaRPr lang="en-US"/>
                    </a:p>
                  </a:txBody>
                  <a:tcPr/>
                </a:tc>
                <a:tc>
                  <a:txBody>
                    <a:bodyPr/>
                    <a:lstStyle/>
                    <a:p>
                      <a:pPr algn="ctr"/>
                      <a:r>
                        <a:rPr lang="en-US" dirty="0"/>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3"/>
                  </a:ext>
                </a:extLst>
              </a:tr>
              <a:tr h="605007">
                <a:tc vMerge="1">
                  <a:txBody>
                    <a:bodyPr/>
                    <a:lstStyle/>
                    <a:p>
                      <a:endParaRPr lang="en-US"/>
                    </a:p>
                  </a:txBody>
                  <a:tcPr/>
                </a:tc>
                <a:tc>
                  <a:txBody>
                    <a:bodyPr/>
                    <a:lstStyle/>
                    <a:p>
                      <a:pPr algn="ctr"/>
                      <a:r>
                        <a:rPr lang="en-US" dirty="0"/>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4"/>
                  </a:ext>
                </a:extLst>
              </a:tr>
              <a:tr h="261014">
                <a:tc vMerge="1">
                  <a:txBody>
                    <a:bodyPr/>
                    <a:lstStyle/>
                    <a:p>
                      <a:endParaRPr lang="en-US"/>
                    </a:p>
                  </a:txBody>
                  <a:tcPr/>
                </a:tc>
                <a:tc rowSpan="2">
                  <a:txBody>
                    <a:bodyPr/>
                    <a:lstStyle/>
                    <a:p>
                      <a:pPr algn="ctr"/>
                      <a:r>
                        <a:rPr lang="en-US" dirty="0"/>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vMerge="1">
                  <a:txBody>
                    <a:bodyPr/>
                    <a:lstStyle/>
                    <a:p>
                      <a:endParaRPr lang="en-US"/>
                    </a:p>
                  </a:txBody>
                  <a:tcPr/>
                </a:tc>
                <a:extLst>
                  <a:ext uri="{0D108BD9-81ED-4DB2-BD59-A6C34878D82A}">
                    <a16:rowId xmlns:a16="http://schemas.microsoft.com/office/drawing/2014/main" val="10005"/>
                  </a:ext>
                </a:extLst>
              </a:tr>
              <a:tr h="343992">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Category: </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49065">
                <a:tc rowSpan="5">
                  <a:txBody>
                    <a:bodyPr/>
                    <a:lstStyle/>
                    <a:p>
                      <a:pPr algn="ctr"/>
                      <a:r>
                        <a:rPr lang="en-US" sz="1200" dirty="0"/>
                        <a:t>Mil.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algn="l" defTabSz="457200" rtl="0" eaLnBrk="1" latinLnBrk="0" hangingPunct="1"/>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extLst>
                  <a:ext uri="{0D108BD9-81ED-4DB2-BD59-A6C34878D82A}">
                    <a16:rowId xmlns:a16="http://schemas.microsoft.com/office/drawing/2014/main" val="10008"/>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extLst>
                  <a:ext uri="{0D108BD9-81ED-4DB2-BD59-A6C34878D82A}">
                    <a16:rowId xmlns:a16="http://schemas.microsoft.com/office/drawing/2014/main" val="10009"/>
                  </a:ext>
                </a:extLst>
              </a:tr>
              <a:tr h="141567">
                <a:tc vMerge="1">
                  <a:txBody>
                    <a:bodyPr/>
                    <a:lstStyle/>
                    <a:p>
                      <a:endParaRPr lang="en-US"/>
                    </a:p>
                  </a:txBody>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extLst>
                  <a:ext uri="{0D108BD9-81ED-4DB2-BD59-A6C34878D82A}">
                    <a16:rowId xmlns:a16="http://schemas.microsoft.com/office/drawing/2014/main" val="10010"/>
                  </a:ext>
                </a:extLst>
              </a:tr>
              <a:tr h="407498">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rgbClr val="7030A0"/>
                          </a:solidFill>
                          <a:latin typeface="+mn-lt"/>
                          <a:ea typeface="+mn-ea"/>
                          <a:cs typeface="+mn-cs"/>
                        </a:rPr>
                        <a:t>Category:</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9772579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194675" cy="793750"/>
          </a:xfrm>
        </p:spPr>
        <p:txBody>
          <a:bodyPr/>
          <a:lstStyle/>
          <a:p>
            <a:r>
              <a:rPr lang="en-US" sz="1800" dirty="0"/>
              <a:t>NREL Wind - 1.3.4.404 - American Wake Experiment (AWAKEN)</a:t>
            </a:r>
            <a:br>
              <a:rPr lang="en-US" sz="1800" dirty="0"/>
            </a:br>
            <a:r>
              <a:rPr lang="en-US" sz="2400" dirty="0">
                <a:solidFill>
                  <a:prstClr val="white"/>
                </a:solidFill>
              </a:rPr>
              <a:t>FY20 Q1</a:t>
            </a:r>
            <a:r>
              <a:rPr lang="en-US" sz="2400" dirty="0">
                <a:solidFill>
                  <a:schemeClr val="bg1"/>
                </a:solidFill>
              </a:rPr>
              <a:t> Project </a:t>
            </a:r>
            <a:r>
              <a:rPr lang="en-US" sz="2400" dirty="0"/>
              <a:t>Financial Status</a:t>
            </a:r>
          </a:p>
        </p:txBody>
      </p:sp>
      <p:sp>
        <p:nvSpPr>
          <p:cNvPr id="12" name="TextBox 11"/>
          <p:cNvSpPr txBox="1"/>
          <p:nvPr/>
        </p:nvSpPr>
        <p:spPr>
          <a:xfrm>
            <a:off x="177799" y="1068408"/>
            <a:ext cx="8792245" cy="398585"/>
          </a:xfrm>
          <a:prstGeom prst="rect">
            <a:avLst/>
          </a:prstGeom>
        </p:spPr>
        <p:txBody>
          <a:bodyPr vert="horz" wrap="square" lIns="91440" tIns="45720" rIns="91440" bIns="45720" rtlCol="0">
            <a:noAutofit/>
          </a:bodyPr>
          <a:lstStyle/>
          <a:p>
            <a:pPr lvl="0" fontAlgn="auto">
              <a:spcBef>
                <a:spcPct val="20000"/>
              </a:spcBef>
              <a:spcAft>
                <a:spcPts val="0"/>
              </a:spcAft>
            </a:pPr>
            <a:r>
              <a:rPr lang="en-US" b="1" dirty="0">
                <a:solidFill>
                  <a:srgbClr val="50565C"/>
                </a:solidFill>
                <a:latin typeface="Arial Narrow"/>
                <a:cs typeface="Arial Narrow"/>
              </a:rPr>
              <a:t>Project Financials (FY20 Budget Authority: $910,000; FY20 Beginning Uncosteds: $139,628)</a:t>
            </a:r>
          </a:p>
        </p:txBody>
      </p:sp>
      <p:sp>
        <p:nvSpPr>
          <p:cNvPr id="11" name="Content Placeholder 3"/>
          <p:cNvSpPr>
            <a:spLocks noGrp="1"/>
          </p:cNvSpPr>
          <p:nvPr>
            <p:ph sz="quarter" idx="2"/>
          </p:nvPr>
        </p:nvSpPr>
        <p:spPr>
          <a:xfrm>
            <a:off x="269692" y="5524500"/>
            <a:ext cx="8792245" cy="1005253"/>
          </a:xfrm>
          <a:ln>
            <a:solidFill>
              <a:schemeClr val="accent3">
                <a:lumMod val="75000"/>
              </a:schemeClr>
            </a:solidFill>
          </a:ln>
        </p:spPr>
        <p:txBody>
          <a:bodyPr/>
          <a:lstStyle/>
          <a:p>
            <a:pPr marL="0" lvl="0" indent="0">
              <a:buNone/>
            </a:pPr>
            <a:r>
              <a:rPr lang="en-US" sz="1400" b="1" dirty="0"/>
              <a:t>Subcontracts/Commitments:</a:t>
            </a:r>
          </a:p>
        </p:txBody>
      </p:sp>
      <p:graphicFrame>
        <p:nvGraphicFramePr>
          <p:cNvPr id="7" name="Chart 6">
            <a:extLst>
              <a:ext uri="{FF2B5EF4-FFF2-40B4-BE49-F238E27FC236}">
                <a16:creationId xmlns:a16="http://schemas.microsoft.com/office/drawing/2014/main" id="{00000000-0008-0000-0600-000012000000}"/>
              </a:ext>
            </a:extLst>
          </p:cNvPr>
          <p:cNvGraphicFramePr>
            <a:graphicFrameLocks/>
          </p:cNvGraphicFramePr>
          <p:nvPr/>
        </p:nvGraphicFramePr>
        <p:xfrm>
          <a:off x="1139693" y="1371600"/>
          <a:ext cx="6864614" cy="411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57839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14300"/>
            <a:ext cx="8115301" cy="863429"/>
          </a:xfrm>
        </p:spPr>
        <p:txBody>
          <a:bodyPr/>
          <a:lstStyle/>
          <a:p>
            <a:r>
              <a:rPr lang="en-US" sz="1800" dirty="0"/>
              <a:t>NREL Wind – 1.3.4.404 - American Wake Experiment (AWAKEN)</a:t>
            </a:r>
            <a:br>
              <a:rPr lang="en-US" sz="2000" dirty="0"/>
            </a:br>
            <a:r>
              <a:rPr lang="en-US" sz="2400" dirty="0">
                <a:solidFill>
                  <a:prstClr val="white"/>
                </a:solidFill>
              </a:rPr>
              <a:t>FY20 Q1</a:t>
            </a:r>
            <a:r>
              <a:rPr lang="en-US" sz="2400" dirty="0">
                <a:solidFill>
                  <a:schemeClr val="bg1"/>
                </a:solidFill>
              </a:rPr>
              <a:t>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11" name="Table 10"/>
          <p:cNvGraphicFramePr>
            <a:graphicFrameLocks noGrp="1"/>
          </p:cNvGraphicFramePr>
          <p:nvPr>
            <p:extLst>
              <p:ext uri="{D42A27DB-BD31-4B8C-83A1-F6EECF244321}">
                <p14:modId xmlns:p14="http://schemas.microsoft.com/office/powerpoint/2010/main" val="1555137176"/>
              </p:ext>
            </p:extLst>
          </p:nvPr>
        </p:nvGraphicFramePr>
        <p:xfrm>
          <a:off x="82061" y="1031494"/>
          <a:ext cx="9028527" cy="2270506"/>
        </p:xfrm>
        <a:graphic>
          <a:graphicData uri="http://schemas.openxmlformats.org/drawingml/2006/table">
            <a:tbl>
              <a:tblPr firstRow="1" bandRow="1">
                <a:tableStyleId>{616DA210-FB5B-4158-B5E0-FEB733F419BA}</a:tableStyleId>
              </a:tblPr>
              <a:tblGrid>
                <a:gridCol w="7265115">
                  <a:extLst>
                    <a:ext uri="{9D8B030D-6E8A-4147-A177-3AD203B41FA5}">
                      <a16:colId xmlns:a16="http://schemas.microsoft.com/office/drawing/2014/main" val="20000"/>
                    </a:ext>
                  </a:extLst>
                </a:gridCol>
                <a:gridCol w="773782">
                  <a:extLst>
                    <a:ext uri="{9D8B030D-6E8A-4147-A177-3AD203B41FA5}">
                      <a16:colId xmlns:a16="http://schemas.microsoft.com/office/drawing/2014/main" val="20001"/>
                    </a:ext>
                  </a:extLst>
                </a:gridCol>
                <a:gridCol w="989630">
                  <a:extLst>
                    <a:ext uri="{9D8B030D-6E8A-4147-A177-3AD203B41FA5}">
                      <a16:colId xmlns:a16="http://schemas.microsoft.com/office/drawing/2014/main" val="20002"/>
                    </a:ext>
                  </a:extLst>
                </a:gridCol>
              </a:tblGrid>
              <a:tr h="441706">
                <a:tc>
                  <a:txBody>
                    <a:bodyPr/>
                    <a:lstStyle/>
                    <a:p>
                      <a:r>
                        <a:rPr lang="en-US" sz="1600" dirty="0"/>
                        <a:t>Project Milestones</a:t>
                      </a:r>
                      <a:endParaRPr lang="en-US" sz="1200" b="0" dirty="0">
                        <a:solidFill>
                          <a:schemeClr val="tx2"/>
                        </a:solidFill>
                      </a:endParaRPr>
                    </a:p>
                  </a:txBody>
                  <a:tcPr/>
                </a:tc>
                <a:tc>
                  <a:txBody>
                    <a:bodyPr/>
                    <a:lstStyle/>
                    <a:p>
                      <a:r>
                        <a:rPr lang="en-US" sz="1000" dirty="0"/>
                        <a:t>Percent Complete</a:t>
                      </a:r>
                    </a:p>
                  </a:txBody>
                  <a:tcPr/>
                </a:tc>
                <a:tc>
                  <a:txBody>
                    <a:bodyPr/>
                    <a:lstStyle/>
                    <a:p>
                      <a:r>
                        <a:rPr lang="en-US" sz="1000" dirty="0"/>
                        <a:t>Date Complete</a:t>
                      </a:r>
                    </a:p>
                  </a:txBody>
                  <a:tcPr/>
                </a:tc>
                <a:extLst>
                  <a:ext uri="{0D108BD9-81ED-4DB2-BD59-A6C34878D82A}">
                    <a16:rowId xmlns:a16="http://schemas.microsoft.com/office/drawing/2014/main" val="10000"/>
                  </a:ext>
                </a:extLst>
              </a:tr>
              <a:tr h="295084">
                <a:tc>
                  <a:txBody>
                    <a:bodyPr/>
                    <a:lstStyle/>
                    <a:p>
                      <a:r>
                        <a:rPr lang="en-US" sz="1200" baseline="0" dirty="0">
                          <a:effectLst/>
                        </a:rPr>
                        <a:t>Q1: Submit to DOE a draft summary technical report of the AWAKEN project that will provide an overview and vision for the project and include summaries of past activities including expert elicitation meetings.</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1"/>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Q2: Hold experts meeting of instrumentation and modeling specialists to inform instrumentation development roadmap for the AWAKEN project.</a:t>
                      </a: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tc>
                  <a:txBody>
                    <a:bodyPr/>
                    <a:lstStyle/>
                    <a:p>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0002"/>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baseline="0" dirty="0"/>
                        <a:t>Q3: Coordination meeting with European partners at The Science for Making Torque from Wind conference in Delft, The Netherlands.</a:t>
                      </a:r>
                    </a:p>
                  </a:txBody>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tc>
                <a:extLst>
                  <a:ext uri="{0D108BD9-81ED-4DB2-BD59-A6C34878D82A}">
                    <a16:rowId xmlns:a16="http://schemas.microsoft.com/office/drawing/2014/main" val="10003"/>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Q4: Site selection for the AWAKEN project completed and a document describing the selection process will be sent to DOE.</a:t>
                      </a: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581077941"/>
                  </a:ext>
                </a:extLst>
              </a:tr>
            </a:tbl>
          </a:graphicData>
        </a:graphic>
      </p:graphicFrame>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Tree>
    <p:extLst>
      <p:ext uri="{BB962C8B-B14F-4D97-AF65-F5344CB8AC3E}">
        <p14:creationId xmlns:p14="http://schemas.microsoft.com/office/powerpoint/2010/main" val="40690288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39700"/>
            <a:ext cx="8089901" cy="888829"/>
          </a:xfrm>
        </p:spPr>
        <p:txBody>
          <a:bodyPr/>
          <a:lstStyle/>
          <a:p>
            <a:r>
              <a:rPr lang="en-US" sz="1800" dirty="0"/>
              <a:t>NREL Wind – 1.3.4.404 - American Wake Experiment (AWAKEN)</a:t>
            </a:r>
            <a:br>
              <a:rPr lang="en-US" sz="2000" dirty="0"/>
            </a:br>
            <a:r>
              <a:rPr lang="en-US" sz="2400" dirty="0">
                <a:solidFill>
                  <a:prstClr val="white"/>
                </a:solidFill>
              </a:rPr>
              <a:t>FY20 Q1</a:t>
            </a:r>
            <a:r>
              <a:rPr lang="en-US" sz="2400" dirty="0">
                <a:solidFill>
                  <a:schemeClr val="bg1"/>
                </a:solidFill>
              </a:rPr>
              <a:t>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7" name="Table 6">
            <a:extLst>
              <a:ext uri="{FF2B5EF4-FFF2-40B4-BE49-F238E27FC236}">
                <a16:creationId xmlns:a16="http://schemas.microsoft.com/office/drawing/2014/main" id="{41C3A0B6-4FB9-4C30-9741-AC3B9BE1119C}"/>
              </a:ext>
            </a:extLst>
          </p:cNvPr>
          <p:cNvGraphicFramePr>
            <a:graphicFrameLocks noGrp="1"/>
          </p:cNvGraphicFramePr>
          <p:nvPr/>
        </p:nvGraphicFramePr>
        <p:xfrm>
          <a:off x="82062" y="1059605"/>
          <a:ext cx="8932791" cy="5426539"/>
        </p:xfrm>
        <a:graphic>
          <a:graphicData uri="http://schemas.openxmlformats.org/drawingml/2006/table">
            <a:tbl>
              <a:tblPr firstRow="1" bandRow="1">
                <a:tableStyleId>{616DA210-FB5B-4158-B5E0-FEB733F419BA}</a:tableStyleId>
              </a:tblPr>
              <a:tblGrid>
                <a:gridCol w="8932791">
                  <a:extLst>
                    <a:ext uri="{9D8B030D-6E8A-4147-A177-3AD203B41FA5}">
                      <a16:colId xmlns:a16="http://schemas.microsoft.com/office/drawing/2014/main" val="20000"/>
                    </a:ext>
                  </a:extLst>
                </a:gridCol>
              </a:tblGrid>
              <a:tr h="2613001">
                <a:tc>
                  <a:txBody>
                    <a:bodyPr/>
                    <a:lstStyle/>
                    <a:p>
                      <a:r>
                        <a:rPr lang="en-US" sz="1200" dirty="0"/>
                        <a:t>Work accomplished this</a:t>
                      </a:r>
                      <a:r>
                        <a:rPr lang="en-US" sz="1200" baseline="0" dirty="0"/>
                        <a:t> quarter</a:t>
                      </a:r>
                      <a:r>
                        <a:rPr lang="en-US" sz="1200" dirty="0"/>
                        <a:t>: </a:t>
                      </a:r>
                      <a:r>
                        <a:rPr lang="en-US" sz="1200" b="0" baseline="0" dirty="0">
                          <a:solidFill>
                            <a:schemeClr val="accent6">
                              <a:lumMod val="75000"/>
                            </a:schemeClr>
                          </a:solidFill>
                          <a:highlight>
                            <a:srgbClr val="FFFF00"/>
                          </a:highlight>
                        </a:rPr>
                        <a:t>Highlight major work accomplishments (please add another slide to the deck if you need extra space for this description)</a:t>
                      </a:r>
                    </a:p>
                    <a:p>
                      <a:endParaRPr lang="en-US" sz="1200" b="0" i="1"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Public Outreach/Industry Engagement:</a:t>
                      </a:r>
                      <a:r>
                        <a:rPr lang="en-US" sz="1200" b="1" i="0" baseline="0" dirty="0">
                          <a:solidFill>
                            <a:schemeClr val="accent3">
                              <a:lumMod val="40000"/>
                              <a:lumOff val="60000"/>
                            </a:schemeClr>
                          </a:solidFill>
                        </a:rPr>
                        <a:t> </a:t>
                      </a:r>
                      <a:r>
                        <a:rPr lang="en-US" sz="1200" b="0" baseline="0" dirty="0">
                          <a:solidFill>
                            <a:schemeClr val="accent6">
                              <a:lumMod val="75000"/>
                            </a:schemeClr>
                          </a:solidFill>
                          <a:highlight>
                            <a:srgbClr val="FFFF00"/>
                          </a:highlight>
                        </a:rPr>
                        <a:t>(Publications, videos, presentations, photos, journal article submissions, webinars, industry round-tables, news coverage, updated web content)</a:t>
                      </a:r>
                    </a:p>
                    <a:p>
                      <a:r>
                        <a:rPr lang="en-US" sz="1200" b="1" i="0" dirty="0">
                          <a:solidFill>
                            <a:schemeClr val="tx1"/>
                          </a:solidFill>
                        </a:rPr>
                        <a:t> </a:t>
                      </a:r>
                    </a:p>
                  </a:txBody>
                  <a:tcPr/>
                </a:tc>
                <a:extLst>
                  <a:ext uri="{0D108BD9-81ED-4DB2-BD59-A6C34878D82A}">
                    <a16:rowId xmlns:a16="http://schemas.microsoft.com/office/drawing/2014/main" val="10000"/>
                  </a:ext>
                </a:extLst>
              </a:tr>
              <a:tr h="2813538">
                <a:tc>
                  <a:txBody>
                    <a:bodyPr/>
                    <a:lstStyle/>
                    <a:p>
                      <a:r>
                        <a:rPr lang="en-US" sz="1200" b="1" dirty="0"/>
                        <a:t>90</a:t>
                      </a:r>
                      <a:r>
                        <a:rPr lang="en-US" sz="1200" b="1" baseline="0" dirty="0"/>
                        <a:t>-Day Outlook: </a:t>
                      </a:r>
                      <a:r>
                        <a:rPr lang="en-US" sz="1200" b="0" baseline="0" dirty="0">
                          <a:solidFill>
                            <a:schemeClr val="accent6">
                              <a:lumMod val="75000"/>
                            </a:schemeClr>
                          </a:solidFill>
                          <a:highlight>
                            <a:srgbClr val="FFFF00"/>
                          </a:highlight>
                        </a:rPr>
                        <a:t>Anticipated work for next quarter (please add another slide to the deck if you need extra space for this description)</a:t>
                      </a:r>
                    </a:p>
                    <a:p>
                      <a:endParaRPr lang="en-US" sz="1200" b="0" baseline="0" dirty="0">
                        <a:solidFill>
                          <a:schemeClr val="accent6">
                            <a:lumMod val="75000"/>
                          </a:schemeClr>
                        </a:solidFill>
                      </a:endParaRPr>
                    </a:p>
                    <a:p>
                      <a:endParaRPr lang="en-US" sz="1200" b="0"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Upcoming Public Outreach/Industry Engagement:</a:t>
                      </a:r>
                      <a:r>
                        <a:rPr lang="en-US" sz="1200" b="1" i="0" baseline="0" dirty="0">
                          <a:solidFill>
                            <a:schemeClr val="accent3">
                              <a:lumMod val="40000"/>
                              <a:lumOff val="60000"/>
                            </a:schemeClr>
                          </a:solidFill>
                        </a:rPr>
                        <a:t> </a:t>
                      </a:r>
                      <a:r>
                        <a:rPr lang="en-US" sz="1200" b="0" baseline="0" dirty="0">
                          <a:solidFill>
                            <a:schemeClr val="accent6">
                              <a:lumMod val="75000"/>
                            </a:schemeClr>
                          </a:solidFill>
                          <a:highlight>
                            <a:srgbClr val="FFFF00"/>
                          </a:highlight>
                        </a:rPr>
                        <a:t>(Publications, videos, presentations, photos, journal article submissions, webinars, industry round-tables, news coverage, updated web content, etc.)</a:t>
                      </a:r>
                    </a:p>
                    <a:p>
                      <a:endParaRPr lang="en-US" sz="1200" b="1" dirty="0">
                        <a:solidFill>
                          <a:schemeClr val="accent6">
                            <a:lumMod val="75000"/>
                          </a:schemeClr>
                        </a:solidFill>
                      </a:endParaRPr>
                    </a:p>
                  </a:txBody>
                  <a:tcPr>
                    <a:solidFill>
                      <a:schemeClr val="bg1">
                        <a:lumMod val="75000"/>
                        <a:alpha val="2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91785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270876" cy="793750"/>
          </a:xfrm>
        </p:spPr>
        <p:txBody>
          <a:bodyPr/>
          <a:lstStyle/>
          <a:p>
            <a:r>
              <a:rPr lang="en-US" sz="1800" dirty="0"/>
              <a:t>NREL Wind – 1.3.5.401 - Advanced Flow Control Science for Wind Plants</a:t>
            </a:r>
            <a:br>
              <a:rPr lang="en-US" sz="2800" dirty="0"/>
            </a:br>
            <a:r>
              <a:rPr lang="en-US" sz="2400" dirty="0"/>
              <a:t>Project Modification Tracking</a:t>
            </a:r>
          </a:p>
        </p:txBody>
      </p:sp>
      <p:graphicFrame>
        <p:nvGraphicFramePr>
          <p:cNvPr id="2" name="Table 1"/>
          <p:cNvGraphicFramePr>
            <a:graphicFrameLocks noGrp="1"/>
          </p:cNvGraphicFramePr>
          <p:nvPr/>
        </p:nvGraphicFramePr>
        <p:xfrm>
          <a:off x="118277" y="1132763"/>
          <a:ext cx="9025722" cy="2519374"/>
        </p:xfrm>
        <a:graphic>
          <a:graphicData uri="http://schemas.openxmlformats.org/drawingml/2006/table">
            <a:tbl>
              <a:tblPr firstRow="1" bandRow="1">
                <a:tableStyleId>{5C22544A-7EE6-4342-B048-85BDC9FD1C3A}</a:tableStyleId>
              </a:tblPr>
              <a:tblGrid>
                <a:gridCol w="837066">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436883">
                  <a:extLst>
                    <a:ext uri="{9D8B030D-6E8A-4147-A177-3AD203B41FA5}">
                      <a16:colId xmlns:a16="http://schemas.microsoft.com/office/drawing/2014/main" val="20002"/>
                    </a:ext>
                  </a:extLst>
                </a:gridCol>
                <a:gridCol w="888368">
                  <a:extLst>
                    <a:ext uri="{9D8B030D-6E8A-4147-A177-3AD203B41FA5}">
                      <a16:colId xmlns:a16="http://schemas.microsoft.com/office/drawing/2014/main" val="20003"/>
                    </a:ext>
                  </a:extLst>
                </a:gridCol>
                <a:gridCol w="2721934">
                  <a:extLst>
                    <a:ext uri="{9D8B030D-6E8A-4147-A177-3AD203B41FA5}">
                      <a16:colId xmlns:a16="http://schemas.microsoft.com/office/drawing/2014/main" val="20004"/>
                    </a:ext>
                  </a:extLst>
                </a:gridCol>
              </a:tblGrid>
              <a:tr h="619614">
                <a:tc>
                  <a:txBody>
                    <a:bodyPr/>
                    <a:lstStyle/>
                    <a:p>
                      <a:pPr algn="ctr"/>
                      <a:r>
                        <a:rPr lang="en-US" sz="1400" dirty="0" err="1"/>
                        <a:t>Apprv</a:t>
                      </a:r>
                      <a:r>
                        <a:rPr lang="en-US" sz="1400" dirty="0"/>
                        <a:t>. Date</a:t>
                      </a:r>
                    </a:p>
                  </a:txBody>
                  <a:tcPr anchor="ctr"/>
                </a:tc>
                <a:tc>
                  <a:txBody>
                    <a:bodyPr/>
                    <a:lstStyle/>
                    <a:p>
                      <a:pPr algn="ctr"/>
                      <a:r>
                        <a:rPr lang="en-US" sz="1400" dirty="0"/>
                        <a:t>Requested</a:t>
                      </a:r>
                      <a:r>
                        <a:rPr lang="en-US" sz="1400" baseline="0" dirty="0"/>
                        <a:t> By </a:t>
                      </a:r>
                      <a:endParaRPr lang="en-US" sz="1400" dirty="0"/>
                    </a:p>
                  </a:txBody>
                  <a:tcPr anchor="ctr"/>
                </a:tc>
                <a:tc>
                  <a:txBody>
                    <a:bodyPr/>
                    <a:lstStyle/>
                    <a:p>
                      <a:pPr algn="ctr"/>
                      <a:r>
                        <a:rPr lang="en-US" sz="1400" dirty="0"/>
                        <a:t>Detailed Reason for</a:t>
                      </a:r>
                      <a:r>
                        <a:rPr lang="en-US" sz="1400" baseline="0" dirty="0"/>
                        <a:t> Modification</a:t>
                      </a:r>
                      <a:endParaRPr lang="en-US" sz="1400" dirty="0"/>
                    </a:p>
                  </a:txBody>
                  <a:tcPr anchor="ctr"/>
                </a:tc>
                <a:tc>
                  <a:txBody>
                    <a:bodyPr/>
                    <a:lstStyle/>
                    <a:p>
                      <a:pPr algn="ctr"/>
                      <a:r>
                        <a:rPr lang="en-US" sz="1400" dirty="0"/>
                        <a:t>Budget Change</a:t>
                      </a:r>
                    </a:p>
                  </a:txBody>
                  <a:tcPr anchor="ctr"/>
                </a:tc>
                <a:tc>
                  <a:txBody>
                    <a:bodyPr/>
                    <a:lstStyle/>
                    <a:p>
                      <a:pPr algn="ctr"/>
                      <a:r>
                        <a:rPr lang="en-US" sz="1400" dirty="0"/>
                        <a:t>Milestone</a:t>
                      </a:r>
                      <a:r>
                        <a:rPr lang="en-US" sz="1400" baseline="0" dirty="0"/>
                        <a:t> Changes </a:t>
                      </a:r>
                      <a:endParaRPr lang="en-US" sz="1400" dirty="0"/>
                    </a:p>
                  </a:txBody>
                  <a:tcPr anchor="ctr"/>
                </a:tc>
                <a:extLst>
                  <a:ext uri="{0D108BD9-81ED-4DB2-BD59-A6C34878D82A}">
                    <a16:rowId xmlns:a16="http://schemas.microsoft.com/office/drawing/2014/main" val="10000"/>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1"/>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953130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800" y="0"/>
            <a:ext cx="8064500" cy="793750"/>
          </a:xfrm>
        </p:spPr>
        <p:txBody>
          <a:bodyPr/>
          <a:lstStyle/>
          <a:p>
            <a:r>
              <a:rPr lang="en-US" sz="1800" dirty="0"/>
              <a:t>NREL Wind – 1.3.5.401 - Advanced Flow Control Science for Wind Plants</a:t>
            </a:r>
            <a:br>
              <a:rPr lang="en-US" sz="2400" dirty="0"/>
            </a:br>
            <a:r>
              <a:rPr lang="en-US" sz="2400" dirty="0">
                <a:solidFill>
                  <a:prstClr val="white"/>
                </a:solidFill>
              </a:rPr>
              <a:t>FY20 Q1</a:t>
            </a:r>
            <a:r>
              <a:rPr lang="en-US" sz="2400" dirty="0">
                <a:solidFill>
                  <a:schemeClr val="bg1"/>
                </a:solidFill>
              </a:rPr>
              <a:t> Project </a:t>
            </a:r>
            <a:r>
              <a:rPr lang="en-US" sz="2400" dirty="0"/>
              <a:t>Overview</a:t>
            </a:r>
          </a:p>
        </p:txBody>
      </p:sp>
      <p:graphicFrame>
        <p:nvGraphicFramePr>
          <p:cNvPr id="8" name="Content Placeholder 7"/>
          <p:cNvGraphicFramePr>
            <a:graphicFrameLocks noGrp="1"/>
          </p:cNvGraphicFramePr>
          <p:nvPr>
            <p:ph sz="quarter" idx="3"/>
            <p:extLst>
              <p:ext uri="{D42A27DB-BD31-4B8C-83A1-F6EECF244321}">
                <p14:modId xmlns:p14="http://schemas.microsoft.com/office/powerpoint/2010/main" val="1051873711"/>
              </p:ext>
            </p:extLst>
          </p:nvPr>
        </p:nvGraphicFramePr>
        <p:xfrm>
          <a:off x="6172672" y="1050877"/>
          <a:ext cx="2877543" cy="5544995"/>
        </p:xfrm>
        <a:graphic>
          <a:graphicData uri="http://schemas.openxmlformats.org/drawingml/2006/table">
            <a:tbl>
              <a:tblPr firstRow="1" bandRow="1">
                <a:tableStyleId>{073A0DAA-6AF3-43AB-8588-CEC1D06C72B9}</a:tableStyleId>
              </a:tblPr>
              <a:tblGrid>
                <a:gridCol w="2877543">
                  <a:extLst>
                    <a:ext uri="{9D8B030D-6E8A-4147-A177-3AD203B41FA5}">
                      <a16:colId xmlns:a16="http://schemas.microsoft.com/office/drawing/2014/main" val="20000"/>
                    </a:ext>
                  </a:extLst>
                </a:gridCol>
              </a:tblGrid>
              <a:tr h="424156">
                <a:tc>
                  <a:txBody>
                    <a:bodyPr/>
                    <a:lstStyle/>
                    <a:p>
                      <a:pPr algn="ctr"/>
                      <a:r>
                        <a:rPr lang="en-US" sz="1800" dirty="0"/>
                        <a:t>Project</a:t>
                      </a:r>
                      <a:r>
                        <a:rPr lang="en-US" sz="1800" baseline="0" dirty="0"/>
                        <a:t> </a:t>
                      </a:r>
                      <a:r>
                        <a:rPr lang="en-US" sz="1800" dirty="0"/>
                        <a:t>Attributes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2444">
                <a:tc>
                  <a:txBody>
                    <a:bodyPr/>
                    <a:lstStyle/>
                    <a:p>
                      <a:pPr algn="ctr"/>
                      <a:r>
                        <a:rPr lang="en-US" sz="1200" b="1" dirty="0"/>
                        <a:t>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97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Total: $1,397,156 (Carryover: $397,156, 2020 Budget Authority: $1,000,000)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2444">
                <a:tc>
                  <a:txBody>
                    <a:bodyPr/>
                    <a:lstStyle/>
                    <a:p>
                      <a:pPr algn="ctr"/>
                      <a:r>
                        <a:rPr lang="en-US" sz="1200" b="1" dirty="0"/>
                        <a:t>Project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535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Paul Fleming</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hlinkClick r:id="rId3"/>
                        </a:rPr>
                        <a:t>Paul.fleming@nrel.gov</a:t>
                      </a:r>
                      <a:endParaRPr lang="en-US" sz="1200" dirty="0">
                        <a:solidFill>
                          <a:schemeClr val="tx1"/>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303-384-6918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2444">
                <a:tc>
                  <a:txBody>
                    <a:bodyPr/>
                    <a:lstStyle/>
                    <a:p>
                      <a:pPr algn="ctr"/>
                      <a:r>
                        <a:rPr lang="en-US" sz="1200" b="1" dirty="0"/>
                        <a:t>DOE Lead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03474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Mike Derby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hlinkClick r:id="rId4"/>
                        </a:rPr>
                        <a:t>Michael.Derby@ee.doe.gov</a:t>
                      </a:r>
                      <a:endParaRPr lang="en-US" sz="120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is-IS" sz="1200" baseline="0" dirty="0"/>
                        <a:t>202-586-6830</a:t>
                      </a:r>
                      <a:endParaRPr lang="en-US" sz="1200" baseline="0" dirty="0">
                        <a:solidFill>
                          <a:schemeClr val="tx1"/>
                        </a:solidFil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2444">
                <a:tc>
                  <a:txBody>
                    <a:bodyPr/>
                    <a:lstStyle/>
                    <a:p>
                      <a:pPr algn="ctr"/>
                      <a:r>
                        <a:rPr lang="en-US" sz="1200" b="1" dirty="0">
                          <a:solidFill>
                            <a:schemeClr val="tx1"/>
                          </a:solidFill>
                        </a:rPr>
                        <a:t>Key 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05548">
                <a:tc>
                  <a:txBody>
                    <a:bodyPr/>
                    <a:lstStyle/>
                    <a:p>
                      <a:r>
                        <a:rPr lang="en-US" sz="1200" dirty="0">
                          <a:solidFill>
                            <a:schemeClr val="tx1"/>
                          </a:solidFill>
                        </a:rPr>
                        <a:t>Paul Fleming</a:t>
                      </a:r>
                    </a:p>
                    <a:p>
                      <a:r>
                        <a:rPr lang="en-US" sz="1200" dirty="0">
                          <a:solidFill>
                            <a:schemeClr val="tx1"/>
                          </a:solidFill>
                        </a:rPr>
                        <a:t>Jennifer King</a:t>
                      </a:r>
                    </a:p>
                    <a:p>
                      <a:r>
                        <a:rPr lang="en-US" sz="1200" dirty="0">
                          <a:solidFill>
                            <a:schemeClr val="tx1"/>
                          </a:solidFill>
                        </a:rPr>
                        <a:t>Alan Wright</a:t>
                      </a:r>
                    </a:p>
                    <a:p>
                      <a:r>
                        <a:rPr lang="en-US" sz="1200" dirty="0">
                          <a:solidFill>
                            <a:schemeClr val="tx1"/>
                          </a:solidFill>
                        </a:rPr>
                        <a:t>Eric Simley</a:t>
                      </a:r>
                    </a:p>
                    <a:p>
                      <a:r>
                        <a:rPr lang="en-US" sz="1200" dirty="0">
                          <a:solidFill>
                            <a:schemeClr val="tx1"/>
                          </a:solidFill>
                        </a:rPr>
                        <a:t>Christopher Bay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069560962"/>
              </p:ext>
            </p:extLst>
          </p:nvPr>
        </p:nvGraphicFramePr>
        <p:xfrm>
          <a:off x="32475" y="1050876"/>
          <a:ext cx="6096000" cy="2552700"/>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9272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a:t>
                      </a:r>
                      <a:r>
                        <a:rPr lang="en-US" sz="1800" dirty="0">
                          <a:effectLst>
                            <a:outerShdw blurRad="38100" dist="38100" dir="2700000" algn="tl">
                              <a:srgbClr val="000000">
                                <a:alpha val="43137"/>
                              </a:srgbClr>
                            </a:outerShdw>
                          </a:effectLst>
                        </a:rPr>
                        <a:t> </a:t>
                      </a:r>
                      <a:r>
                        <a:rPr lang="en-US" sz="1800" dirty="0"/>
                        <a:t> Summary</a:t>
                      </a:r>
                      <a:endParaRPr lang="en-US" sz="1800" b="1" dirty="0"/>
                    </a:p>
                  </a:txBody>
                  <a:tcPr/>
                </a:tc>
                <a:extLst>
                  <a:ext uri="{0D108BD9-81ED-4DB2-BD59-A6C34878D82A}">
                    <a16:rowId xmlns:a16="http://schemas.microsoft.com/office/drawing/2014/main" val="10000"/>
                  </a:ext>
                </a:extLst>
              </a:tr>
              <a:tr h="2059971">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kern="1200" dirty="0">
                          <a:solidFill>
                            <a:schemeClr val="dk1"/>
                          </a:solidFill>
                          <a:effectLst/>
                          <a:latin typeface="+mn-lt"/>
                          <a:ea typeface="+mn-ea"/>
                          <a:cs typeface="+mn-cs"/>
                        </a:rPr>
                        <a:t>A smart plant, where the control activities of individual turbines are coordinated by a central wind farm controller, using information from each of the turbines as well as additional available sensing such as lidars, can substantially improve the performance of existing and new wind farms. Advanced flow control science for wind plants research provides the implementation strategies and methods to deliver wind plant performance improvements.</a:t>
                      </a:r>
                      <a:endParaRPr lang="en-US" sz="1300" dirty="0">
                        <a:solidFill>
                          <a:schemeClr val="tx1"/>
                        </a:solidFill>
                      </a:endParaRPr>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067144774"/>
              </p:ext>
            </p:extLst>
          </p:nvPr>
        </p:nvGraphicFramePr>
        <p:xfrm>
          <a:off x="32475" y="3603576"/>
          <a:ext cx="6096000" cy="2992296"/>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068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 Objective &amp; Impact</a:t>
                      </a:r>
                      <a:endParaRPr lang="en-US" sz="1800" b="1" strike="sngStrike" dirty="0">
                        <a:solidFill>
                          <a:srgbClr val="FF0000"/>
                        </a:solidFill>
                      </a:endParaRPr>
                    </a:p>
                  </a:txBody>
                  <a:tcPr/>
                </a:tc>
                <a:extLst>
                  <a:ext uri="{0D108BD9-81ED-4DB2-BD59-A6C34878D82A}">
                    <a16:rowId xmlns:a16="http://schemas.microsoft.com/office/drawing/2014/main" val="10000"/>
                  </a:ext>
                </a:extLst>
              </a:tr>
              <a:tr h="2585421">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kern="1200" dirty="0">
                          <a:solidFill>
                            <a:schemeClr val="dk1"/>
                          </a:solidFill>
                          <a:effectLst/>
                          <a:latin typeface="+mn-lt"/>
                          <a:ea typeface="+mn-ea"/>
                          <a:cs typeface="+mn-cs"/>
                        </a:rPr>
                        <a:t>This project will develop the technical capabilities, methods, and approaches that enable “smart plant” control design to optimize wind plants with respect to energy capture and loads.  The project will advance wind farm control-oriented modeling to include advanced vortex physics, wake interaction and energy entrainment, as well as the impact of atmospheric stability.  The project will deliver new wind farm control strategies and algorithms that can manipulate underlying physical phenomenon driving performance.  The project will perform field campaign and LES-based evaluation of control model and strategy effectiveness and performance.  Finally it will provide a complete control model and generic strategy for implementing and evaluating strategies for offshore floating platforms.</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264377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799" y="-57665"/>
            <a:ext cx="6906742" cy="793750"/>
          </a:xfrm>
        </p:spPr>
        <p:txBody>
          <a:bodyPr/>
          <a:lstStyle/>
          <a:p>
            <a:r>
              <a:rPr lang="en-US" sz="1800" dirty="0"/>
              <a:t>NREL Wind – 1.3.5.401 - Advanced Flow Control Science for Wind Plants</a:t>
            </a:r>
            <a:br>
              <a:rPr lang="en-US" sz="2400" dirty="0"/>
            </a:br>
            <a:r>
              <a:rPr lang="en-US" sz="2400" dirty="0">
                <a:solidFill>
                  <a:prstClr val="white"/>
                </a:solidFill>
              </a:rPr>
              <a:t>FY20 Q1 Project </a:t>
            </a:r>
            <a:r>
              <a:rPr lang="en-US" sz="2400" dirty="0"/>
              <a:t>Performance Overview</a:t>
            </a:r>
          </a:p>
        </p:txBody>
      </p:sp>
      <p:graphicFrame>
        <p:nvGraphicFramePr>
          <p:cNvPr id="3" name="Table 2"/>
          <p:cNvGraphicFramePr>
            <a:graphicFrameLocks noGrp="1"/>
          </p:cNvGraphicFramePr>
          <p:nvPr>
            <p:extLst>
              <p:ext uri="{D42A27DB-BD31-4B8C-83A1-F6EECF244321}">
                <p14:modId xmlns:p14="http://schemas.microsoft.com/office/powerpoint/2010/main" val="2737856456"/>
              </p:ext>
            </p:extLst>
          </p:nvPr>
        </p:nvGraphicFramePr>
        <p:xfrm>
          <a:off x="84337" y="1024660"/>
          <a:ext cx="8977601" cy="5407902"/>
        </p:xfrm>
        <a:graphic>
          <a:graphicData uri="http://schemas.openxmlformats.org/drawingml/2006/table">
            <a:tbl>
              <a:tblPr firstRow="1" bandRow="1">
                <a:tableStyleId>{073A0DAA-6AF3-43AB-8588-CEC1D06C72B9}</a:tableStyleId>
              </a:tblPr>
              <a:tblGrid>
                <a:gridCol w="618583">
                  <a:extLst>
                    <a:ext uri="{9D8B030D-6E8A-4147-A177-3AD203B41FA5}">
                      <a16:colId xmlns:a16="http://schemas.microsoft.com/office/drawing/2014/main" val="20000"/>
                    </a:ext>
                  </a:extLst>
                </a:gridCol>
                <a:gridCol w="636777">
                  <a:extLst>
                    <a:ext uri="{9D8B030D-6E8A-4147-A177-3AD203B41FA5}">
                      <a16:colId xmlns:a16="http://schemas.microsoft.com/office/drawing/2014/main" val="20001"/>
                    </a:ext>
                  </a:extLst>
                </a:gridCol>
                <a:gridCol w="7722241">
                  <a:extLst>
                    <a:ext uri="{9D8B030D-6E8A-4147-A177-3AD203B41FA5}">
                      <a16:colId xmlns:a16="http://schemas.microsoft.com/office/drawing/2014/main" val="20002"/>
                    </a:ext>
                  </a:extLst>
                </a:gridCol>
              </a:tblGrid>
              <a:tr h="390826">
                <a:tc gridSpan="3">
                  <a:txBody>
                    <a:bodyPr/>
                    <a:lstStyle/>
                    <a:p>
                      <a:pPr algn="ctr"/>
                      <a:r>
                        <a:rPr lang="en-US" dirty="0"/>
                        <a:t>Project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00788">
                <a:tc>
                  <a:txBody>
                    <a:bodyPr/>
                    <a:lstStyle/>
                    <a:p>
                      <a:pPr algn="ctr"/>
                      <a:r>
                        <a:rPr lang="en-US" sz="1200" b="1" dirty="0"/>
                        <a:t>Cat.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St.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Comments</a:t>
                      </a:r>
                      <a:endParaRPr 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5006">
                <a:tc rowSpan="5">
                  <a:txBody>
                    <a:bodyPr/>
                    <a:lstStyle/>
                    <a:p>
                      <a:pPr algn="ctr"/>
                      <a:r>
                        <a:rPr lang="en-US" sz="1200" dirty="0"/>
                        <a:t>Fin.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rowSpan="4">
                  <a:txBody>
                    <a:bodyPr/>
                    <a:lstStyle/>
                    <a:p>
                      <a:pPr marL="0" algn="l" defTabSz="457200" rtl="0" eaLnBrk="1" latinLnBrk="0" hangingPunct="1"/>
                      <a:r>
                        <a:rPr lang="en-US" sz="1400" b="0" kern="1200" dirty="0">
                          <a:solidFill>
                            <a:schemeClr val="tx1"/>
                          </a:solidFill>
                          <a:latin typeface="+mn-lt"/>
                          <a:ea typeface="+mn-ea"/>
                          <a:cs typeface="+mn-cs"/>
                        </a:rPr>
                        <a:t>Project is 16% underspent.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05007">
                <a:tc vMerge="1">
                  <a:txBody>
                    <a:bodyPr/>
                    <a:lstStyle/>
                    <a:p>
                      <a:endParaRPr lang="en-US"/>
                    </a:p>
                  </a:txBody>
                  <a:tcPr/>
                </a:tc>
                <a:tc>
                  <a:txBody>
                    <a:bodyPr/>
                    <a:lstStyle/>
                    <a:p>
                      <a:pPr algn="ctr"/>
                      <a:r>
                        <a:rPr lang="en-US" dirty="0"/>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3"/>
                  </a:ext>
                </a:extLst>
              </a:tr>
              <a:tr h="605007">
                <a:tc vMerge="1">
                  <a:txBody>
                    <a:bodyPr/>
                    <a:lstStyle/>
                    <a:p>
                      <a:endParaRPr lang="en-US"/>
                    </a:p>
                  </a:txBody>
                  <a:tcPr/>
                </a:tc>
                <a:tc>
                  <a:txBody>
                    <a:bodyPr/>
                    <a:lstStyle/>
                    <a:p>
                      <a:pPr algn="ctr"/>
                      <a:r>
                        <a:rPr lang="en-US" dirty="0"/>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4"/>
                  </a:ext>
                </a:extLst>
              </a:tr>
              <a:tr h="261014">
                <a:tc vMerge="1">
                  <a:txBody>
                    <a:bodyPr/>
                    <a:lstStyle/>
                    <a:p>
                      <a:endParaRPr lang="en-US"/>
                    </a:p>
                  </a:txBody>
                  <a:tcPr/>
                </a:tc>
                <a:tc rowSpan="2">
                  <a:txBody>
                    <a:bodyPr/>
                    <a:lstStyle/>
                    <a:p>
                      <a:pPr algn="ctr"/>
                      <a:r>
                        <a:rPr lang="en-US" dirty="0"/>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5"/>
                  </a:ext>
                </a:extLst>
              </a:tr>
              <a:tr h="343992">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Category: </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49065">
                <a:tc rowSpan="5">
                  <a:txBody>
                    <a:bodyPr/>
                    <a:lstStyle/>
                    <a:p>
                      <a:pPr algn="ctr"/>
                      <a:r>
                        <a:rPr lang="en-US" sz="1200" dirty="0"/>
                        <a:t>Mil.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algn="l" defTabSz="457200" rtl="0" eaLnBrk="1" latinLnBrk="0" hangingPunct="1"/>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8"/>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9"/>
                  </a:ext>
                </a:extLst>
              </a:tr>
              <a:tr h="141567">
                <a:tc vMerge="1">
                  <a:txBody>
                    <a:bodyPr/>
                    <a:lstStyle/>
                    <a:p>
                      <a:endParaRPr lang="en-US"/>
                    </a:p>
                  </a:txBody>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10"/>
                  </a:ext>
                </a:extLst>
              </a:tr>
              <a:tr h="407498">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rgbClr val="7030A0"/>
                          </a:solidFill>
                          <a:latin typeface="+mn-lt"/>
                          <a:ea typeface="+mn-ea"/>
                          <a:cs typeface="+mn-cs"/>
                        </a:rPr>
                        <a:t>Category: </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5276535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194675" cy="793750"/>
          </a:xfrm>
        </p:spPr>
        <p:txBody>
          <a:bodyPr/>
          <a:lstStyle/>
          <a:p>
            <a:r>
              <a:rPr lang="en-US" sz="1800" dirty="0"/>
              <a:t>NREL Wind - 1.3.5.401 - Advanced Flow Control Science for Wind Plants</a:t>
            </a:r>
            <a:br>
              <a:rPr lang="en-US" sz="1800" dirty="0"/>
            </a:br>
            <a:r>
              <a:rPr lang="en-US" sz="2400" dirty="0">
                <a:solidFill>
                  <a:prstClr val="white"/>
                </a:solidFill>
              </a:rPr>
              <a:t>FY20 Q1</a:t>
            </a:r>
            <a:r>
              <a:rPr lang="en-US" sz="2400" dirty="0">
                <a:solidFill>
                  <a:schemeClr val="bg1"/>
                </a:solidFill>
              </a:rPr>
              <a:t> Project </a:t>
            </a:r>
            <a:r>
              <a:rPr lang="en-US" sz="2400" dirty="0"/>
              <a:t>Financial Status</a:t>
            </a:r>
          </a:p>
        </p:txBody>
      </p:sp>
      <p:sp>
        <p:nvSpPr>
          <p:cNvPr id="12" name="TextBox 11"/>
          <p:cNvSpPr txBox="1"/>
          <p:nvPr/>
        </p:nvSpPr>
        <p:spPr>
          <a:xfrm>
            <a:off x="177800" y="1068408"/>
            <a:ext cx="8792244" cy="398585"/>
          </a:xfrm>
          <a:prstGeom prst="rect">
            <a:avLst/>
          </a:prstGeom>
        </p:spPr>
        <p:txBody>
          <a:bodyPr vert="horz" wrap="square" lIns="91440" tIns="45720" rIns="91440" bIns="45720" rtlCol="0">
            <a:noAutofit/>
          </a:bodyPr>
          <a:lstStyle/>
          <a:p>
            <a:pPr lvl="0" algn="ctr" fontAlgn="auto">
              <a:spcBef>
                <a:spcPct val="20000"/>
              </a:spcBef>
              <a:spcAft>
                <a:spcPts val="0"/>
              </a:spcAft>
            </a:pPr>
            <a:r>
              <a:rPr lang="en-US" b="1" dirty="0">
                <a:solidFill>
                  <a:srgbClr val="50565C"/>
                </a:solidFill>
                <a:latin typeface="Arial Narrow"/>
                <a:cs typeface="Arial Narrow"/>
              </a:rPr>
              <a:t>Project Financials (FY20 Budget Authority: $1,000,000; FY20 Beginning Uncosteds: $397,156)</a:t>
            </a:r>
          </a:p>
        </p:txBody>
      </p:sp>
      <p:sp>
        <p:nvSpPr>
          <p:cNvPr id="11" name="Content Placeholder 3"/>
          <p:cNvSpPr>
            <a:spLocks noGrp="1"/>
          </p:cNvSpPr>
          <p:nvPr>
            <p:ph sz="quarter" idx="2"/>
          </p:nvPr>
        </p:nvSpPr>
        <p:spPr>
          <a:xfrm>
            <a:off x="269692" y="5524500"/>
            <a:ext cx="8792245" cy="1005253"/>
          </a:xfrm>
          <a:ln>
            <a:solidFill>
              <a:schemeClr val="accent3">
                <a:lumMod val="75000"/>
              </a:schemeClr>
            </a:solidFill>
          </a:ln>
        </p:spPr>
        <p:txBody>
          <a:bodyPr/>
          <a:lstStyle/>
          <a:p>
            <a:pPr marL="0" lvl="0" indent="0">
              <a:buNone/>
            </a:pPr>
            <a:r>
              <a:rPr lang="en-US" sz="1400" b="1" dirty="0"/>
              <a:t>Subcontracts/Commitments:</a:t>
            </a:r>
          </a:p>
        </p:txBody>
      </p:sp>
      <p:graphicFrame>
        <p:nvGraphicFramePr>
          <p:cNvPr id="7" name="Chart 6">
            <a:extLst>
              <a:ext uri="{FF2B5EF4-FFF2-40B4-BE49-F238E27FC236}">
                <a16:creationId xmlns:a16="http://schemas.microsoft.com/office/drawing/2014/main" id="{00000000-0008-0000-0600-000015000000}"/>
              </a:ext>
            </a:extLst>
          </p:cNvPr>
          <p:cNvGraphicFramePr>
            <a:graphicFrameLocks/>
          </p:cNvGraphicFramePr>
          <p:nvPr/>
        </p:nvGraphicFramePr>
        <p:xfrm>
          <a:off x="1145646" y="1371600"/>
          <a:ext cx="6852708" cy="411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761220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14300"/>
            <a:ext cx="8115301" cy="863429"/>
          </a:xfrm>
        </p:spPr>
        <p:txBody>
          <a:bodyPr/>
          <a:lstStyle/>
          <a:p>
            <a:r>
              <a:rPr lang="en-US" sz="1800" dirty="0"/>
              <a:t>NREL Wind – 1.3.5.401 - Advanced Flow Control Science for Wind Plants</a:t>
            </a:r>
            <a:br>
              <a:rPr lang="en-US" sz="2000" dirty="0"/>
            </a:br>
            <a:r>
              <a:rPr lang="en-US" sz="2400" dirty="0">
                <a:solidFill>
                  <a:prstClr val="white"/>
                </a:solidFill>
              </a:rPr>
              <a:t>FY20 Q1</a:t>
            </a:r>
            <a:r>
              <a:rPr lang="en-US" sz="2400" dirty="0">
                <a:solidFill>
                  <a:schemeClr val="bg1"/>
                </a:solidFill>
              </a:rPr>
              <a:t>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11" name="Table 10"/>
          <p:cNvGraphicFramePr>
            <a:graphicFrameLocks noGrp="1"/>
          </p:cNvGraphicFramePr>
          <p:nvPr>
            <p:extLst>
              <p:ext uri="{D42A27DB-BD31-4B8C-83A1-F6EECF244321}">
                <p14:modId xmlns:p14="http://schemas.microsoft.com/office/powerpoint/2010/main" val="2497961656"/>
              </p:ext>
            </p:extLst>
          </p:nvPr>
        </p:nvGraphicFramePr>
        <p:xfrm>
          <a:off x="82061" y="1031494"/>
          <a:ext cx="9028527" cy="2636266"/>
        </p:xfrm>
        <a:graphic>
          <a:graphicData uri="http://schemas.openxmlformats.org/drawingml/2006/table">
            <a:tbl>
              <a:tblPr firstRow="1" bandRow="1">
                <a:tableStyleId>{616DA210-FB5B-4158-B5E0-FEB733F419BA}</a:tableStyleId>
              </a:tblPr>
              <a:tblGrid>
                <a:gridCol w="7265115">
                  <a:extLst>
                    <a:ext uri="{9D8B030D-6E8A-4147-A177-3AD203B41FA5}">
                      <a16:colId xmlns:a16="http://schemas.microsoft.com/office/drawing/2014/main" val="20000"/>
                    </a:ext>
                  </a:extLst>
                </a:gridCol>
                <a:gridCol w="790145">
                  <a:extLst>
                    <a:ext uri="{9D8B030D-6E8A-4147-A177-3AD203B41FA5}">
                      <a16:colId xmlns:a16="http://schemas.microsoft.com/office/drawing/2014/main" val="20001"/>
                    </a:ext>
                  </a:extLst>
                </a:gridCol>
                <a:gridCol w="973267">
                  <a:extLst>
                    <a:ext uri="{9D8B030D-6E8A-4147-A177-3AD203B41FA5}">
                      <a16:colId xmlns:a16="http://schemas.microsoft.com/office/drawing/2014/main" val="20002"/>
                    </a:ext>
                  </a:extLst>
                </a:gridCol>
              </a:tblGrid>
              <a:tr h="441706">
                <a:tc>
                  <a:txBody>
                    <a:bodyPr/>
                    <a:lstStyle/>
                    <a:p>
                      <a:r>
                        <a:rPr lang="en-US" sz="1600" dirty="0"/>
                        <a:t>Project Milestones</a:t>
                      </a:r>
                      <a:endParaRPr lang="en-US" sz="1200" b="0" dirty="0">
                        <a:solidFill>
                          <a:schemeClr val="tx2"/>
                        </a:solidFill>
                      </a:endParaRPr>
                    </a:p>
                  </a:txBody>
                  <a:tcPr/>
                </a:tc>
                <a:tc>
                  <a:txBody>
                    <a:bodyPr/>
                    <a:lstStyle/>
                    <a:p>
                      <a:r>
                        <a:rPr lang="en-US" sz="1000" dirty="0"/>
                        <a:t>Percent Complete</a:t>
                      </a:r>
                    </a:p>
                  </a:txBody>
                  <a:tcPr/>
                </a:tc>
                <a:tc>
                  <a:txBody>
                    <a:bodyPr/>
                    <a:lstStyle/>
                    <a:p>
                      <a:r>
                        <a:rPr lang="en-US" sz="1000" dirty="0"/>
                        <a:t>Date Complete</a:t>
                      </a:r>
                    </a:p>
                  </a:txBody>
                  <a:tcPr/>
                </a:tc>
                <a:extLst>
                  <a:ext uri="{0D108BD9-81ED-4DB2-BD59-A6C34878D82A}">
                    <a16:rowId xmlns:a16="http://schemas.microsoft.com/office/drawing/2014/main" val="10000"/>
                  </a:ext>
                </a:extLst>
              </a:tr>
              <a:tr h="295084">
                <a:tc>
                  <a:txBody>
                    <a:bodyPr/>
                    <a:lstStyle/>
                    <a:p>
                      <a:r>
                        <a:rPr lang="en-US" sz="1200" baseline="0" dirty="0">
                          <a:effectLst/>
                        </a:rPr>
                        <a:t>Q1 – Complete an openFAST-based study demonstrating the effectiveness of the generic controller to successfully control a range of floating turbine configurations, and to validate its suitability in co-optimization studies.</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1"/>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Q2 – Update FLORIS for large and offshore wind farms to include deep array effects, and produce report showing improved agreement with real offshore wind farm data.</a:t>
                      </a: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tc>
                  <a:txBody>
                    <a:bodyPr/>
                    <a:lstStyle/>
                    <a:p>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0002"/>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baseline="0" dirty="0"/>
                        <a:t>Q3 – Design new full-farm wind farm control system coupling consensus control, uncertainty optimization and exploitation of vortex effects and validate improvement using high fidelity modeling simulation with SOWFA and/or Nalu.</a:t>
                      </a:r>
                    </a:p>
                  </a:txBody>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tc>
                <a:extLst>
                  <a:ext uri="{0D108BD9-81ED-4DB2-BD59-A6C34878D82A}">
                    <a16:rowId xmlns:a16="http://schemas.microsoft.com/office/drawing/2014/main" val="10003"/>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Q4 – Use latest FLORIS model and control algorithms to perform optimization studies to assess the benefits of wind farm control given advanced engineering models and control.</a:t>
                      </a: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581077941"/>
                  </a:ext>
                </a:extLst>
              </a:tr>
            </a:tbl>
          </a:graphicData>
        </a:graphic>
      </p:graphicFrame>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Tree>
    <p:extLst>
      <p:ext uri="{BB962C8B-B14F-4D97-AF65-F5344CB8AC3E}">
        <p14:creationId xmlns:p14="http://schemas.microsoft.com/office/powerpoint/2010/main" val="39109222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39700"/>
            <a:ext cx="8089901" cy="888829"/>
          </a:xfrm>
        </p:spPr>
        <p:txBody>
          <a:bodyPr/>
          <a:lstStyle/>
          <a:p>
            <a:r>
              <a:rPr lang="en-US" sz="1800" dirty="0"/>
              <a:t>NREL Wind – 1.3.5.401 - Advanced Flow Control Science for Wind Plants</a:t>
            </a:r>
            <a:br>
              <a:rPr lang="en-US" sz="2000" dirty="0"/>
            </a:br>
            <a:r>
              <a:rPr lang="en-US" sz="2400" dirty="0">
                <a:solidFill>
                  <a:prstClr val="white"/>
                </a:solidFill>
              </a:rPr>
              <a:t>FY20 Q1</a:t>
            </a:r>
            <a:r>
              <a:rPr lang="en-US" sz="2400" dirty="0">
                <a:solidFill>
                  <a:schemeClr val="bg1"/>
                </a:solidFill>
              </a:rPr>
              <a:t>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7" name="Table 6">
            <a:extLst>
              <a:ext uri="{FF2B5EF4-FFF2-40B4-BE49-F238E27FC236}">
                <a16:creationId xmlns:a16="http://schemas.microsoft.com/office/drawing/2014/main" id="{41C3A0B6-4FB9-4C30-9741-AC3B9BE1119C}"/>
              </a:ext>
            </a:extLst>
          </p:cNvPr>
          <p:cNvGraphicFramePr>
            <a:graphicFrameLocks noGrp="1"/>
          </p:cNvGraphicFramePr>
          <p:nvPr>
            <p:extLst>
              <p:ext uri="{D42A27DB-BD31-4B8C-83A1-F6EECF244321}">
                <p14:modId xmlns:p14="http://schemas.microsoft.com/office/powerpoint/2010/main" val="293653564"/>
              </p:ext>
            </p:extLst>
          </p:nvPr>
        </p:nvGraphicFramePr>
        <p:xfrm>
          <a:off x="65850" y="1051499"/>
          <a:ext cx="8839612" cy="5568757"/>
        </p:xfrm>
        <a:graphic>
          <a:graphicData uri="http://schemas.openxmlformats.org/drawingml/2006/table">
            <a:tbl>
              <a:tblPr firstRow="1" bandRow="1">
                <a:tableStyleId>{616DA210-FB5B-4158-B5E0-FEB733F419BA}</a:tableStyleId>
              </a:tblPr>
              <a:tblGrid>
                <a:gridCol w="8839612">
                  <a:extLst>
                    <a:ext uri="{9D8B030D-6E8A-4147-A177-3AD203B41FA5}">
                      <a16:colId xmlns:a16="http://schemas.microsoft.com/office/drawing/2014/main" val="20000"/>
                    </a:ext>
                  </a:extLst>
                </a:gridCol>
              </a:tblGrid>
              <a:tr h="3143653">
                <a:tc>
                  <a:txBody>
                    <a:bodyPr/>
                    <a:lstStyle/>
                    <a:p>
                      <a:r>
                        <a:rPr lang="en-US" sz="1200" dirty="0">
                          <a:solidFill>
                            <a:schemeClr val="tx1"/>
                          </a:solidFill>
                        </a:rPr>
                        <a:t>Work accomplished this</a:t>
                      </a:r>
                      <a:r>
                        <a:rPr lang="en-US" sz="1200" baseline="0" dirty="0">
                          <a:solidFill>
                            <a:schemeClr val="tx1"/>
                          </a:solidFill>
                        </a:rPr>
                        <a:t> quarter</a:t>
                      </a:r>
                      <a:r>
                        <a:rPr lang="en-US" sz="1200" dirty="0">
                          <a:solidFill>
                            <a:schemeClr val="tx1"/>
                          </a:solidFill>
                        </a:rPr>
                        <a:t>:</a:t>
                      </a:r>
                    </a:p>
                    <a:p>
                      <a:pPr marL="171450" indent="-171450">
                        <a:buFont typeface="Arial" panose="020B0604020202020204" pitchFamily="34" charset="0"/>
                        <a:buChar char="•"/>
                      </a:pPr>
                      <a:endParaRPr lang="en-US" sz="1200" b="0" i="1"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tx1"/>
                          </a:solidFill>
                        </a:rPr>
                        <a:t>Public Outreach/Industry Engagement: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baseline="0" dirty="0">
                        <a:solidFill>
                          <a:schemeClr val="tx1"/>
                        </a:solidFill>
                      </a:endParaRPr>
                    </a:p>
                  </a:txBody>
                  <a:tcPr/>
                </a:tc>
                <a:extLst>
                  <a:ext uri="{0D108BD9-81ED-4DB2-BD59-A6C34878D82A}">
                    <a16:rowId xmlns:a16="http://schemas.microsoft.com/office/drawing/2014/main" val="10000"/>
                  </a:ext>
                </a:extLst>
              </a:tr>
              <a:tr h="2425104">
                <a:tc>
                  <a:txBody>
                    <a:bodyPr/>
                    <a:lstStyle/>
                    <a:p>
                      <a:r>
                        <a:rPr lang="en-US" sz="1200" b="1" dirty="0">
                          <a:solidFill>
                            <a:schemeClr val="tx1"/>
                          </a:solidFill>
                        </a:rPr>
                        <a:t>90</a:t>
                      </a:r>
                      <a:r>
                        <a:rPr lang="en-US" sz="1200" b="1" baseline="0" dirty="0">
                          <a:solidFill>
                            <a:schemeClr val="tx1"/>
                          </a:solidFill>
                        </a:rPr>
                        <a:t>-Day Outlook:</a:t>
                      </a:r>
                      <a:endParaRPr lang="en-US" sz="1000" b="0" baseline="0" dirty="0">
                        <a:solidFill>
                          <a:schemeClr val="tx1"/>
                        </a:solidFill>
                      </a:endParaRPr>
                    </a:p>
                    <a:p>
                      <a:pPr marL="171450" indent="-171450">
                        <a:buFont typeface="Arial" panose="020B0604020202020204" pitchFamily="34" charset="0"/>
                        <a:buChar char="•"/>
                      </a:pPr>
                      <a:r>
                        <a:rPr lang="en-US" sz="1200" b="0" baseline="0" dirty="0">
                          <a:solidFill>
                            <a:schemeClr val="tx1"/>
                          </a:solidFill>
                        </a:rPr>
                        <a:t>Study will be completed of new generic controller applied to a variety of offshore floating systems</a:t>
                      </a:r>
                    </a:p>
                    <a:p>
                      <a:pPr marL="171450" indent="-171450">
                        <a:buFont typeface="Arial" panose="020B0604020202020204" pitchFamily="34" charset="0"/>
                        <a:buChar char="•"/>
                      </a:pPr>
                      <a:r>
                        <a:rPr lang="en-US" sz="1200" b="0" baseline="0" dirty="0">
                          <a:solidFill>
                            <a:schemeClr val="tx1"/>
                          </a:solidFill>
                        </a:rPr>
                        <a:t>Collaboratively with wake steering, investigate the inclusion of important additional physical effects into FLORIS including deep-array effects and near-wake specific models.  Comparison with offshore SCADA data will be used to assess various possible corrections</a:t>
                      </a:r>
                    </a:p>
                    <a:p>
                      <a:pPr marL="171450" indent="-171450">
                        <a:buFont typeface="Arial" panose="020B0604020202020204" pitchFamily="34" charset="0"/>
                        <a:buChar char="•"/>
                      </a:pPr>
                      <a:endParaRPr lang="en-US" sz="1200" b="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tx1"/>
                          </a:solidFill>
                        </a:rPr>
                        <a:t>Upcoming Public Outreach/Industry Engagement: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baseline="0" dirty="0">
                          <a:solidFill>
                            <a:schemeClr val="tx1"/>
                          </a:solidFill>
                        </a:rPr>
                        <a:t>Expect to submit two journal papers in near future, one on further physics improvements in FLORIS and an additional journal paper (together with wake dynamics) detailing results of wake steering campaign at Peetz and comparison with new FLORIS models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baseline="0" dirty="0">
                          <a:solidFill>
                            <a:schemeClr val="tx1"/>
                          </a:solidFill>
                        </a:rPr>
                        <a:t>Will begin preparing a report/journal or conference paper on results of IEA Wind topical expert’s meeting and expert elicitation</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baseline="0" dirty="0">
                        <a:solidFill>
                          <a:schemeClr val="tx1"/>
                        </a:solidFill>
                      </a:endParaRPr>
                    </a:p>
                  </a:txBody>
                  <a:tcPr>
                    <a:solidFill>
                      <a:schemeClr val="bg1">
                        <a:lumMod val="75000"/>
                        <a:alpha val="2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85831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194675" cy="793750"/>
          </a:xfrm>
        </p:spPr>
        <p:txBody>
          <a:bodyPr/>
          <a:lstStyle/>
          <a:p>
            <a:r>
              <a:rPr lang="en-US" sz="1800" dirty="0"/>
              <a:t>NREL Wind – 1.3.1.402 - WFIP II Extended Analysis </a:t>
            </a:r>
            <a:br>
              <a:rPr lang="en-US" sz="1800" dirty="0"/>
            </a:br>
            <a:r>
              <a:rPr lang="en-US" sz="2400" dirty="0">
                <a:solidFill>
                  <a:prstClr val="white"/>
                </a:solidFill>
              </a:rPr>
              <a:t>FY20 Q1</a:t>
            </a:r>
            <a:r>
              <a:rPr lang="en-US" sz="2400" dirty="0">
                <a:solidFill>
                  <a:schemeClr val="bg1"/>
                </a:solidFill>
              </a:rPr>
              <a:t> Project </a:t>
            </a:r>
            <a:r>
              <a:rPr lang="en-US" sz="2400" dirty="0"/>
              <a:t>Financial Status</a:t>
            </a:r>
          </a:p>
        </p:txBody>
      </p:sp>
      <p:sp>
        <p:nvSpPr>
          <p:cNvPr id="12" name="TextBox 11"/>
          <p:cNvSpPr txBox="1"/>
          <p:nvPr/>
        </p:nvSpPr>
        <p:spPr>
          <a:xfrm>
            <a:off x="369194" y="1068408"/>
            <a:ext cx="8395859" cy="398585"/>
          </a:xfrm>
          <a:prstGeom prst="rect">
            <a:avLst/>
          </a:prstGeom>
        </p:spPr>
        <p:txBody>
          <a:bodyPr vert="horz" wrap="square" lIns="91440" tIns="45720" rIns="91440" bIns="45720" rtlCol="0">
            <a:noAutofit/>
          </a:bodyPr>
          <a:lstStyle/>
          <a:p>
            <a:pPr fontAlgn="auto">
              <a:spcBef>
                <a:spcPct val="20000"/>
              </a:spcBef>
              <a:spcAft>
                <a:spcPts val="0"/>
              </a:spcAft>
            </a:pPr>
            <a:r>
              <a:rPr lang="en-US" b="1" dirty="0">
                <a:latin typeface="Arial Narrow"/>
                <a:ea typeface="+mn-ea"/>
                <a:cs typeface="Arial Narrow"/>
              </a:rPr>
              <a:t>Project Financials (FY20 Budget Authority: $250,000; FY20 Beginning Uncosteds: $137,814)</a:t>
            </a:r>
          </a:p>
        </p:txBody>
      </p:sp>
      <p:sp>
        <p:nvSpPr>
          <p:cNvPr id="11" name="Content Placeholder 3"/>
          <p:cNvSpPr>
            <a:spLocks noGrp="1"/>
          </p:cNvSpPr>
          <p:nvPr>
            <p:ph sz="quarter" idx="2"/>
          </p:nvPr>
        </p:nvSpPr>
        <p:spPr>
          <a:xfrm>
            <a:off x="269692" y="5524500"/>
            <a:ext cx="8792245" cy="1005253"/>
          </a:xfrm>
          <a:ln>
            <a:solidFill>
              <a:schemeClr val="accent3">
                <a:lumMod val="75000"/>
              </a:schemeClr>
            </a:solidFill>
          </a:ln>
        </p:spPr>
        <p:txBody>
          <a:bodyPr/>
          <a:lstStyle/>
          <a:p>
            <a:pPr marL="0" lvl="0" indent="0">
              <a:buNone/>
            </a:pPr>
            <a:r>
              <a:rPr lang="en-US" sz="1400" b="1" dirty="0"/>
              <a:t>Subcontracts/Commitments:</a:t>
            </a:r>
          </a:p>
        </p:txBody>
      </p:sp>
      <p:graphicFrame>
        <p:nvGraphicFramePr>
          <p:cNvPr id="7" name="Chart 6">
            <a:extLst>
              <a:ext uri="{FF2B5EF4-FFF2-40B4-BE49-F238E27FC236}">
                <a16:creationId xmlns:a16="http://schemas.microsoft.com/office/drawing/2014/main" id="{00000000-0008-0000-0600-000003000000}"/>
              </a:ext>
            </a:extLst>
          </p:cNvPr>
          <p:cNvGraphicFramePr>
            <a:graphicFrameLocks/>
          </p:cNvGraphicFramePr>
          <p:nvPr>
            <p:extLst>
              <p:ext uri="{D42A27DB-BD31-4B8C-83A1-F6EECF244321}">
                <p14:modId xmlns:p14="http://schemas.microsoft.com/office/powerpoint/2010/main" val="2529831836"/>
              </p:ext>
            </p:extLst>
          </p:nvPr>
        </p:nvGraphicFramePr>
        <p:xfrm>
          <a:off x="1139693" y="1371600"/>
          <a:ext cx="6864614" cy="41529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636647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76099" y="0"/>
            <a:ext cx="8640802" cy="595313"/>
          </a:xfrm>
        </p:spPr>
        <p:txBody>
          <a:bodyPr/>
          <a:lstStyle/>
          <a:p>
            <a:r>
              <a:rPr lang="en-US" sz="1800" dirty="0"/>
              <a:t>NREL Wind – 1.3.5.402 - Enabling Autonomous Wind Plants through Consensus Control</a:t>
            </a:r>
            <a:br>
              <a:rPr lang="en-US" sz="2100" dirty="0"/>
            </a:br>
            <a:r>
              <a:rPr lang="en-US" sz="2400" dirty="0"/>
              <a:t>Project Modification Tracking</a:t>
            </a:r>
          </a:p>
        </p:txBody>
      </p:sp>
      <p:graphicFrame>
        <p:nvGraphicFramePr>
          <p:cNvPr id="2" name="Table 1"/>
          <p:cNvGraphicFramePr>
            <a:graphicFrameLocks noGrp="1"/>
          </p:cNvGraphicFramePr>
          <p:nvPr>
            <p:extLst>
              <p:ext uri="{D42A27DB-BD31-4B8C-83A1-F6EECF244321}">
                <p14:modId xmlns:p14="http://schemas.microsoft.com/office/powerpoint/2010/main" val="3008286017"/>
              </p:ext>
            </p:extLst>
          </p:nvPr>
        </p:nvGraphicFramePr>
        <p:xfrm>
          <a:off x="176099" y="1063355"/>
          <a:ext cx="8967901" cy="2365644"/>
        </p:xfrm>
        <a:graphic>
          <a:graphicData uri="http://schemas.openxmlformats.org/drawingml/2006/table">
            <a:tbl>
              <a:tblPr firstRow="1" bandRow="1">
                <a:tableStyleId>{5C22544A-7EE6-4342-B048-85BDC9FD1C3A}</a:tableStyleId>
              </a:tblPr>
              <a:tblGrid>
                <a:gridCol w="831704">
                  <a:extLst>
                    <a:ext uri="{9D8B030D-6E8A-4147-A177-3AD203B41FA5}">
                      <a16:colId xmlns:a16="http://schemas.microsoft.com/office/drawing/2014/main" val="20000"/>
                    </a:ext>
                  </a:extLst>
                </a:gridCol>
                <a:gridCol w="1134158">
                  <a:extLst>
                    <a:ext uri="{9D8B030D-6E8A-4147-A177-3AD203B41FA5}">
                      <a16:colId xmlns:a16="http://schemas.microsoft.com/office/drawing/2014/main" val="20001"/>
                    </a:ext>
                  </a:extLst>
                </a:gridCol>
                <a:gridCol w="3414865">
                  <a:extLst>
                    <a:ext uri="{9D8B030D-6E8A-4147-A177-3AD203B41FA5}">
                      <a16:colId xmlns:a16="http://schemas.microsoft.com/office/drawing/2014/main" val="20002"/>
                    </a:ext>
                  </a:extLst>
                </a:gridCol>
                <a:gridCol w="882677">
                  <a:extLst>
                    <a:ext uri="{9D8B030D-6E8A-4147-A177-3AD203B41FA5}">
                      <a16:colId xmlns:a16="http://schemas.microsoft.com/office/drawing/2014/main" val="20003"/>
                    </a:ext>
                  </a:extLst>
                </a:gridCol>
                <a:gridCol w="2704497">
                  <a:extLst>
                    <a:ext uri="{9D8B030D-6E8A-4147-A177-3AD203B41FA5}">
                      <a16:colId xmlns:a16="http://schemas.microsoft.com/office/drawing/2014/main" val="20004"/>
                    </a:ext>
                  </a:extLst>
                </a:gridCol>
              </a:tblGrid>
              <a:tr h="581806">
                <a:tc>
                  <a:txBody>
                    <a:bodyPr/>
                    <a:lstStyle/>
                    <a:p>
                      <a:pPr algn="ctr"/>
                      <a:r>
                        <a:rPr lang="en-US" sz="1400" dirty="0" err="1"/>
                        <a:t>Apprv</a:t>
                      </a:r>
                      <a:r>
                        <a:rPr lang="en-US" sz="1400" dirty="0"/>
                        <a:t>. Date</a:t>
                      </a:r>
                    </a:p>
                  </a:txBody>
                  <a:tcPr marL="68580" marR="68580" marT="34290" marB="34290" anchor="ctr"/>
                </a:tc>
                <a:tc>
                  <a:txBody>
                    <a:bodyPr/>
                    <a:lstStyle/>
                    <a:p>
                      <a:pPr algn="ctr"/>
                      <a:r>
                        <a:rPr lang="en-US" sz="1400" dirty="0"/>
                        <a:t>Requested</a:t>
                      </a:r>
                      <a:r>
                        <a:rPr lang="en-US" sz="1400" baseline="0" dirty="0"/>
                        <a:t> By </a:t>
                      </a:r>
                      <a:endParaRPr lang="en-US" sz="1400" dirty="0"/>
                    </a:p>
                  </a:txBody>
                  <a:tcPr marL="68580" marR="68580" marT="34290" marB="34290" anchor="ctr"/>
                </a:tc>
                <a:tc>
                  <a:txBody>
                    <a:bodyPr/>
                    <a:lstStyle/>
                    <a:p>
                      <a:pPr algn="ctr"/>
                      <a:r>
                        <a:rPr lang="en-US" sz="1400" dirty="0"/>
                        <a:t>Detailed Reason for</a:t>
                      </a:r>
                      <a:r>
                        <a:rPr lang="en-US" sz="1400" baseline="0" dirty="0"/>
                        <a:t> Modification</a:t>
                      </a:r>
                      <a:endParaRPr lang="en-US" sz="1400" dirty="0"/>
                    </a:p>
                  </a:txBody>
                  <a:tcPr marL="68580" marR="68580" marT="34290" marB="34290" anchor="ctr"/>
                </a:tc>
                <a:tc>
                  <a:txBody>
                    <a:bodyPr/>
                    <a:lstStyle/>
                    <a:p>
                      <a:pPr algn="ctr"/>
                      <a:r>
                        <a:rPr lang="en-US" sz="1400" dirty="0"/>
                        <a:t>Budget Change</a:t>
                      </a:r>
                    </a:p>
                  </a:txBody>
                  <a:tcPr marL="68580" marR="68580" marT="34290" marB="34290" anchor="ctr"/>
                </a:tc>
                <a:tc>
                  <a:txBody>
                    <a:bodyPr/>
                    <a:lstStyle/>
                    <a:p>
                      <a:pPr algn="ctr"/>
                      <a:r>
                        <a:rPr lang="en-US" sz="1400" dirty="0"/>
                        <a:t>Milestone</a:t>
                      </a:r>
                      <a:r>
                        <a:rPr lang="en-US" sz="1400" baseline="0" dirty="0"/>
                        <a:t> Changes </a:t>
                      </a:r>
                      <a:endParaRPr lang="en-US" sz="1400" dirty="0"/>
                    </a:p>
                  </a:txBody>
                  <a:tcPr marL="68580" marR="68580" marT="34290" marB="34290" anchor="ctr"/>
                </a:tc>
                <a:extLst>
                  <a:ext uri="{0D108BD9-81ED-4DB2-BD59-A6C34878D82A}">
                    <a16:rowId xmlns:a16="http://schemas.microsoft.com/office/drawing/2014/main" val="10000"/>
                  </a:ext>
                </a:extLst>
              </a:tr>
              <a:tr h="891919">
                <a:tc>
                  <a:txBody>
                    <a:bodyPr/>
                    <a:lstStyle/>
                    <a:p>
                      <a:pPr algn="ctr"/>
                      <a:endParaRPr lang="en-US" sz="900" dirty="0"/>
                    </a:p>
                  </a:txBody>
                  <a:tcPr marL="68580" marR="68580" marT="34290" marB="34290" anchor="ctr"/>
                </a:tc>
                <a:tc>
                  <a:txBody>
                    <a:bodyPr/>
                    <a:lstStyle/>
                    <a:p>
                      <a:pPr algn="ctr"/>
                      <a:endParaRPr lang="en-US" sz="900" baseline="0" dirty="0"/>
                    </a:p>
                  </a:txBody>
                  <a:tcPr marL="68580" marR="68580" marT="34290" marB="34290" anchor="ctr"/>
                </a:tc>
                <a:tc>
                  <a:txBody>
                    <a:bodyPr/>
                    <a:lstStyle/>
                    <a:p>
                      <a:endParaRPr lang="en-US" sz="900" dirty="0"/>
                    </a:p>
                  </a:txBody>
                  <a:tcPr marL="68580" marR="68580" marT="34290" marB="34290" anchor="ctr"/>
                </a:tc>
                <a:tc>
                  <a:txBody>
                    <a:bodyPr/>
                    <a:lstStyle/>
                    <a:p>
                      <a:pPr algn="ctr"/>
                      <a:endParaRPr lang="en-US" sz="900" dirty="0"/>
                    </a:p>
                  </a:txBody>
                  <a:tcPr marL="68580" marR="68580" marT="34290" marB="34290" anchor="ctr"/>
                </a:tc>
                <a:tc>
                  <a:txBody>
                    <a:bodyPr/>
                    <a:lstStyle/>
                    <a:p>
                      <a:endParaRPr lang="en-US" sz="900" dirty="0"/>
                    </a:p>
                  </a:txBody>
                  <a:tcPr marL="68580" marR="68580" marT="34290" marB="34290" anchor="ctr"/>
                </a:tc>
                <a:extLst>
                  <a:ext uri="{0D108BD9-81ED-4DB2-BD59-A6C34878D82A}">
                    <a16:rowId xmlns:a16="http://schemas.microsoft.com/office/drawing/2014/main" val="10001"/>
                  </a:ext>
                </a:extLst>
              </a:tr>
              <a:tr h="891919">
                <a:tc>
                  <a:txBody>
                    <a:bodyPr/>
                    <a:lstStyle/>
                    <a:p>
                      <a:pPr algn="ctr"/>
                      <a:endParaRPr lang="en-US" sz="900" dirty="0"/>
                    </a:p>
                  </a:txBody>
                  <a:tcPr marL="68580" marR="68580" marT="34290" marB="34290" anchor="ctr"/>
                </a:tc>
                <a:tc>
                  <a:txBody>
                    <a:bodyPr/>
                    <a:lstStyle/>
                    <a:p>
                      <a:pPr algn="ctr"/>
                      <a:endParaRPr lang="en-US" sz="900" baseline="0" dirty="0"/>
                    </a:p>
                  </a:txBody>
                  <a:tcPr marL="68580" marR="68580" marT="34290" marB="34290" anchor="ctr"/>
                </a:tc>
                <a:tc>
                  <a:txBody>
                    <a:bodyPr/>
                    <a:lstStyle/>
                    <a:p>
                      <a:endParaRPr lang="en-US" sz="900" dirty="0"/>
                    </a:p>
                  </a:txBody>
                  <a:tcPr marL="68580" marR="68580" marT="34290" marB="34290" anchor="ctr"/>
                </a:tc>
                <a:tc>
                  <a:txBody>
                    <a:bodyPr/>
                    <a:lstStyle/>
                    <a:p>
                      <a:pPr algn="ctr"/>
                      <a:endParaRPr lang="en-US" sz="900" dirty="0"/>
                    </a:p>
                  </a:txBody>
                  <a:tcPr marL="68580" marR="68580" marT="34290" marB="34290" anchor="ctr"/>
                </a:tc>
                <a:tc>
                  <a:txBody>
                    <a:bodyPr/>
                    <a:lstStyle/>
                    <a:p>
                      <a:endParaRPr lang="en-US" sz="900" dirty="0"/>
                    </a:p>
                  </a:txBody>
                  <a:tcPr marL="68580" marR="68580" marT="34290" marB="3429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508804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6097" y="0"/>
            <a:ext cx="8603630" cy="595313"/>
          </a:xfrm>
        </p:spPr>
        <p:txBody>
          <a:bodyPr/>
          <a:lstStyle/>
          <a:p>
            <a:r>
              <a:rPr lang="en-US" sz="1800" dirty="0"/>
              <a:t>NREL Wind – 1.3.5.402 - Enabling Autonomous Wind Plants through Consensus Control</a:t>
            </a:r>
            <a:br>
              <a:rPr lang="en-US" sz="1800" dirty="0"/>
            </a:br>
            <a:r>
              <a:rPr lang="en-US" sz="2400" dirty="0">
                <a:solidFill>
                  <a:prstClr val="white"/>
                </a:solidFill>
              </a:rPr>
              <a:t>FY20 Q1</a:t>
            </a:r>
            <a:r>
              <a:rPr lang="en-US" sz="2400" dirty="0">
                <a:solidFill>
                  <a:schemeClr val="bg1"/>
                </a:solidFill>
              </a:rPr>
              <a:t> Project </a:t>
            </a:r>
            <a:r>
              <a:rPr lang="en-US" sz="2400" dirty="0"/>
              <a:t>Overview</a:t>
            </a:r>
          </a:p>
        </p:txBody>
      </p:sp>
      <p:graphicFrame>
        <p:nvGraphicFramePr>
          <p:cNvPr id="8" name="Content Placeholder 7"/>
          <p:cNvGraphicFramePr>
            <a:graphicFrameLocks noGrp="1"/>
          </p:cNvGraphicFramePr>
          <p:nvPr>
            <p:ph sz="quarter" idx="3"/>
            <p:extLst>
              <p:ext uri="{D42A27DB-BD31-4B8C-83A1-F6EECF244321}">
                <p14:modId xmlns:p14="http://schemas.microsoft.com/office/powerpoint/2010/main" val="1356664002"/>
              </p:ext>
            </p:extLst>
          </p:nvPr>
        </p:nvGraphicFramePr>
        <p:xfrm>
          <a:off x="6189132" y="1035808"/>
          <a:ext cx="2854311" cy="5356524"/>
        </p:xfrm>
        <a:graphic>
          <a:graphicData uri="http://schemas.openxmlformats.org/drawingml/2006/table">
            <a:tbl>
              <a:tblPr firstRow="1" bandRow="1">
                <a:tableStyleId>{073A0DAA-6AF3-43AB-8588-CEC1D06C72B9}</a:tableStyleId>
              </a:tblPr>
              <a:tblGrid>
                <a:gridCol w="2854311">
                  <a:extLst>
                    <a:ext uri="{9D8B030D-6E8A-4147-A177-3AD203B41FA5}">
                      <a16:colId xmlns:a16="http://schemas.microsoft.com/office/drawing/2014/main" val="20000"/>
                    </a:ext>
                  </a:extLst>
                </a:gridCol>
              </a:tblGrid>
              <a:tr h="409739">
                <a:tc>
                  <a:txBody>
                    <a:bodyPr/>
                    <a:lstStyle/>
                    <a:p>
                      <a:pPr algn="ctr"/>
                      <a:r>
                        <a:rPr lang="en-US" sz="1800" dirty="0"/>
                        <a:t>Project</a:t>
                      </a:r>
                      <a:r>
                        <a:rPr lang="en-US" sz="1800" baseline="0" dirty="0"/>
                        <a:t> </a:t>
                      </a:r>
                      <a:r>
                        <a:rPr lang="en-US" sz="1800" dirty="0"/>
                        <a:t>Attributes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64996">
                <a:tc>
                  <a:txBody>
                    <a:bodyPr/>
                    <a:lstStyle/>
                    <a:p>
                      <a:pPr algn="ctr"/>
                      <a:r>
                        <a:rPr lang="en-US" sz="1200" b="1" baseline="0" dirty="0"/>
                        <a:t>Budget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83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a:solidFill>
                            <a:schemeClr val="dk1"/>
                          </a:solidFill>
                          <a:latin typeface="+mn-lt"/>
                          <a:ea typeface="+mn-ea"/>
                          <a:cs typeface="+mn-cs"/>
                        </a:rPr>
                        <a:t>Total: $249,999 (Carryover: $249,999, 2020 Budget Authority: $0)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64996">
                <a:tc>
                  <a:txBody>
                    <a:bodyPr/>
                    <a:lstStyle/>
                    <a:p>
                      <a:pPr algn="ctr"/>
                      <a:r>
                        <a:rPr lang="en-US" sz="1200" b="1" baseline="0" dirty="0"/>
                        <a:t>Project PI</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211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Jennifer King</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hlinkClick r:id="rId3"/>
                        </a:rPr>
                        <a:t>Jennifer.King@nrel.gov</a:t>
                      </a:r>
                      <a:endParaRPr lang="en-US" sz="1200" baseline="0" dirty="0">
                        <a:solidFill>
                          <a:schemeClr val="tx1"/>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303-384-7086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64996">
                <a:tc>
                  <a:txBody>
                    <a:bodyPr/>
                    <a:lstStyle/>
                    <a:p>
                      <a:pPr algn="ctr"/>
                      <a:r>
                        <a:rPr lang="en-US" sz="1200" b="1" baseline="0" dirty="0"/>
                        <a:t>DOE Lead</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99957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Mike Derby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hlinkClick r:id="rId4"/>
                        </a:rPr>
                        <a:t>Michael.Derby@ee.doe.gov</a:t>
                      </a:r>
                      <a:endParaRPr lang="en-US" sz="120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is-IS" sz="1200" baseline="0" dirty="0"/>
                        <a:t>202-586-6830</a:t>
                      </a:r>
                      <a:endParaRPr lang="en-US" sz="1200" baseline="0" dirty="0">
                        <a:solidFill>
                          <a:schemeClr val="tx1"/>
                        </a:solidFil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solidFill>
                          <a:schemeClr val="tx1"/>
                        </a:solidFill>
                        <a:highlight>
                          <a:srgbClr val="FFFF00"/>
                        </a:highlight>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64996">
                <a:tc>
                  <a:txBody>
                    <a:bodyPr/>
                    <a:lstStyle/>
                    <a:p>
                      <a:pPr algn="ctr"/>
                      <a:r>
                        <a:rPr lang="en-US" sz="1200" b="1" baseline="0" dirty="0">
                          <a:solidFill>
                            <a:schemeClr val="tx1"/>
                          </a:solidFill>
                        </a:rPr>
                        <a:t>Key Personnel</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357774">
                <a:tc>
                  <a:txBody>
                    <a:bodyPr/>
                    <a:lstStyle/>
                    <a:p>
                      <a:r>
                        <a:rPr lang="en-US" sz="1200" baseline="0" dirty="0">
                          <a:solidFill>
                            <a:schemeClr val="tx1"/>
                          </a:solidFill>
                        </a:rPr>
                        <a:t>Paul Fleming</a:t>
                      </a:r>
                    </a:p>
                    <a:p>
                      <a:r>
                        <a:rPr lang="en-US" sz="1200" baseline="0" dirty="0">
                          <a:solidFill>
                            <a:schemeClr val="tx1"/>
                          </a:solidFill>
                        </a:rPr>
                        <a:t>Jennifer King</a:t>
                      </a:r>
                    </a:p>
                    <a:p>
                      <a:r>
                        <a:rPr lang="en-US" sz="1200" baseline="0" dirty="0">
                          <a:solidFill>
                            <a:schemeClr val="tx1"/>
                          </a:solidFill>
                        </a:rPr>
                        <a:t>Alan Wright</a:t>
                      </a:r>
                    </a:p>
                    <a:p>
                      <a:r>
                        <a:rPr lang="en-US" sz="1200" baseline="0" dirty="0">
                          <a:solidFill>
                            <a:schemeClr val="tx1"/>
                          </a:solidFill>
                        </a:rPr>
                        <a:t>Eric Simley</a:t>
                      </a:r>
                    </a:p>
                    <a:p>
                      <a:r>
                        <a:rPr lang="en-US" sz="1200" baseline="0" dirty="0">
                          <a:solidFill>
                            <a:schemeClr val="tx1"/>
                          </a:solidFill>
                        </a:rPr>
                        <a:t>Christopher Bay</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307227198"/>
              </p:ext>
            </p:extLst>
          </p:nvPr>
        </p:nvGraphicFramePr>
        <p:xfrm>
          <a:off x="100555" y="1018872"/>
          <a:ext cx="6020845" cy="3623296"/>
        </p:xfrm>
        <a:graphic>
          <a:graphicData uri="http://schemas.openxmlformats.org/drawingml/2006/table">
            <a:tbl>
              <a:tblPr firstRow="1" bandRow="1">
                <a:tableStyleId>{F5AB1C69-6EDB-4FF4-983F-18BD219EF322}</a:tableStyleId>
              </a:tblPr>
              <a:tblGrid>
                <a:gridCol w="6020845">
                  <a:extLst>
                    <a:ext uri="{9D8B030D-6E8A-4147-A177-3AD203B41FA5}">
                      <a16:colId xmlns:a16="http://schemas.microsoft.com/office/drawing/2014/main" val="20000"/>
                    </a:ext>
                  </a:extLst>
                </a:gridCol>
              </a:tblGrid>
              <a:tr h="6242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aseline="0" dirty="0"/>
                        <a:t>Project</a:t>
                      </a:r>
                      <a:r>
                        <a:rPr lang="en-US" sz="1800" baseline="0" dirty="0">
                          <a:effectLst>
                            <a:outerShdw blurRad="38100" dist="38100" dir="2700000" algn="tl">
                              <a:srgbClr val="000000">
                                <a:alpha val="43137"/>
                              </a:srgbClr>
                            </a:outerShdw>
                          </a:effectLst>
                        </a:rPr>
                        <a:t> </a:t>
                      </a:r>
                      <a:r>
                        <a:rPr lang="en-US" sz="1800" baseline="0" dirty="0"/>
                        <a:t> Summary</a:t>
                      </a:r>
                      <a:endParaRPr lang="en-US" sz="1800" b="1" baseline="0" dirty="0"/>
                    </a:p>
                  </a:txBody>
                  <a:tcPr marL="68580" marR="68580" marT="34290" marB="34290"/>
                </a:tc>
                <a:extLst>
                  <a:ext uri="{0D108BD9-81ED-4DB2-BD59-A6C34878D82A}">
                    <a16:rowId xmlns:a16="http://schemas.microsoft.com/office/drawing/2014/main" val="10000"/>
                  </a:ext>
                </a:extLst>
              </a:tr>
              <a:tr h="2999065">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aseline="0" dirty="0">
                          <a:solidFill>
                            <a:schemeClr val="tx1"/>
                          </a:solidFill>
                        </a:rPr>
                        <a:t>Wind turbines in a wind farm typically operate individually to maximize their own performance without explicitly taking into account information from nearby turbines.  To enable cooperation to achieve farm-level objectives, turbines </a:t>
                      </a:r>
                      <a:r>
                        <a:rPr lang="en-US" sz="1300" kern="1200" baseline="0" dirty="0">
                          <a:solidFill>
                            <a:schemeClr val="tx1"/>
                          </a:solidFill>
                          <a:latin typeface="+mn-lt"/>
                          <a:ea typeface="+mn-ea"/>
                          <a:cs typeface="+mn-cs"/>
                        </a:rPr>
                        <a:t>will</a:t>
                      </a:r>
                      <a:r>
                        <a:rPr lang="en-US" sz="1300" baseline="0" dirty="0">
                          <a:solidFill>
                            <a:schemeClr val="tx1"/>
                          </a:solidFill>
                        </a:rPr>
                        <a:t> need to use information from nearby turbines to optimize performance, ensure resiliency when sensors fail, and adapt to changing local conditions.</a:t>
                      </a:r>
                    </a:p>
                  </a:txBody>
                  <a:tcPr marL="68580" marR="68580" marT="34290" marB="34290"/>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203463577"/>
              </p:ext>
            </p:extLst>
          </p:nvPr>
        </p:nvGraphicFramePr>
        <p:xfrm>
          <a:off x="100556" y="3191932"/>
          <a:ext cx="6012764" cy="3364759"/>
        </p:xfrm>
        <a:graphic>
          <a:graphicData uri="http://schemas.openxmlformats.org/drawingml/2006/table">
            <a:tbl>
              <a:tblPr firstRow="1" bandRow="1">
                <a:tableStyleId>{F5AB1C69-6EDB-4FF4-983F-18BD219EF322}</a:tableStyleId>
              </a:tblPr>
              <a:tblGrid>
                <a:gridCol w="6012764">
                  <a:extLst>
                    <a:ext uri="{9D8B030D-6E8A-4147-A177-3AD203B41FA5}">
                      <a16:colId xmlns:a16="http://schemas.microsoft.com/office/drawing/2014/main" val="20000"/>
                    </a:ext>
                  </a:extLst>
                </a:gridCol>
              </a:tblGrid>
              <a:tr h="48711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aseline="0" dirty="0"/>
                        <a:t>Project Objective &amp; Impact</a:t>
                      </a:r>
                      <a:endParaRPr lang="en-US" sz="1800" b="1" strike="sngStrike" baseline="0" dirty="0">
                        <a:solidFill>
                          <a:srgbClr val="FF0000"/>
                        </a:solidFill>
                      </a:endParaRPr>
                    </a:p>
                  </a:txBody>
                  <a:tcPr marL="68580" marR="68580" marT="34290" marB="34290"/>
                </a:tc>
                <a:extLst>
                  <a:ext uri="{0D108BD9-81ED-4DB2-BD59-A6C34878D82A}">
                    <a16:rowId xmlns:a16="http://schemas.microsoft.com/office/drawing/2014/main" val="10000"/>
                  </a:ext>
                </a:extLst>
              </a:tr>
              <a:tr h="2877640">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kern="1200" dirty="0">
                          <a:solidFill>
                            <a:schemeClr val="tx1"/>
                          </a:solidFill>
                          <a:latin typeface="+mn-lt"/>
                          <a:ea typeface="+mn-ea"/>
                          <a:cs typeface="+mn-cs"/>
                        </a:rPr>
                        <a:t>The objective of this project is to deploy a Collective Consensus Controller for Performance Optimization (C3PO), on a utility-scale wind farm in the field to demonstrate the potential power performance gain in a wind farm. This project will be done in coordination with an industry partner, Renewable Energy Systems (RES).  C3PO is a cooperative wind farm controller that incorporates information from local sensors in real-time to better align turbines to the prevailing wind direction to improve performance of individual turbines.</a:t>
                      </a:r>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636166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6100" y="0"/>
            <a:ext cx="8529289" cy="595313"/>
          </a:xfrm>
        </p:spPr>
        <p:txBody>
          <a:bodyPr/>
          <a:lstStyle/>
          <a:p>
            <a:r>
              <a:rPr lang="en-US" sz="1800" dirty="0"/>
              <a:t>NREL Wind – 1.3.5.402 - Enabling Autonomous Wind Plants through Consensus Control</a:t>
            </a:r>
            <a:br>
              <a:rPr lang="en-US" sz="1800" dirty="0"/>
            </a:br>
            <a:r>
              <a:rPr lang="en-US" sz="2400" dirty="0">
                <a:solidFill>
                  <a:prstClr val="white"/>
                </a:solidFill>
              </a:rPr>
              <a:t>FY20 Q1 Project </a:t>
            </a:r>
            <a:r>
              <a:rPr lang="en-US" sz="2400" dirty="0"/>
              <a:t>Performance Overview</a:t>
            </a:r>
          </a:p>
        </p:txBody>
      </p:sp>
      <p:graphicFrame>
        <p:nvGraphicFramePr>
          <p:cNvPr id="3" name="Table 2"/>
          <p:cNvGraphicFramePr>
            <a:graphicFrameLocks noGrp="1"/>
          </p:cNvGraphicFramePr>
          <p:nvPr>
            <p:extLst>
              <p:ext uri="{D42A27DB-BD31-4B8C-83A1-F6EECF244321}">
                <p14:modId xmlns:p14="http://schemas.microsoft.com/office/powerpoint/2010/main" val="2208502644"/>
              </p:ext>
            </p:extLst>
          </p:nvPr>
        </p:nvGraphicFramePr>
        <p:xfrm>
          <a:off x="97121" y="1058478"/>
          <a:ext cx="9046879" cy="5486257"/>
        </p:xfrm>
        <a:graphic>
          <a:graphicData uri="http://schemas.openxmlformats.org/drawingml/2006/table">
            <a:tbl>
              <a:tblPr firstRow="1" bandRow="1">
                <a:tableStyleId>{073A0DAA-6AF3-43AB-8588-CEC1D06C72B9}</a:tableStyleId>
              </a:tblPr>
              <a:tblGrid>
                <a:gridCol w="623356">
                  <a:extLst>
                    <a:ext uri="{9D8B030D-6E8A-4147-A177-3AD203B41FA5}">
                      <a16:colId xmlns:a16="http://schemas.microsoft.com/office/drawing/2014/main" val="20000"/>
                    </a:ext>
                  </a:extLst>
                </a:gridCol>
                <a:gridCol w="655411">
                  <a:extLst>
                    <a:ext uri="{9D8B030D-6E8A-4147-A177-3AD203B41FA5}">
                      <a16:colId xmlns:a16="http://schemas.microsoft.com/office/drawing/2014/main" val="20001"/>
                    </a:ext>
                  </a:extLst>
                </a:gridCol>
                <a:gridCol w="7768112">
                  <a:extLst>
                    <a:ext uri="{9D8B030D-6E8A-4147-A177-3AD203B41FA5}">
                      <a16:colId xmlns:a16="http://schemas.microsoft.com/office/drawing/2014/main" val="20002"/>
                    </a:ext>
                  </a:extLst>
                </a:gridCol>
              </a:tblGrid>
              <a:tr h="396489">
                <a:tc gridSpan="3">
                  <a:txBody>
                    <a:bodyPr/>
                    <a:lstStyle/>
                    <a:p>
                      <a:pPr algn="ctr"/>
                      <a:r>
                        <a:rPr lang="en-US" sz="1800" baseline="0" dirty="0"/>
                        <a:t>Project Status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06595">
                <a:tc>
                  <a:txBody>
                    <a:bodyPr/>
                    <a:lstStyle/>
                    <a:p>
                      <a:pPr algn="ctr"/>
                      <a:r>
                        <a:rPr lang="en-US" sz="1200" b="1" baseline="0" dirty="0"/>
                        <a:t>Cat.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baseline="0" dirty="0"/>
                        <a:t>St.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baseline="0" dirty="0"/>
                        <a:t>Comments</a:t>
                      </a:r>
                      <a:endParaRPr lang="en-US" sz="1200" b="1" kern="1200" baseline="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13772">
                <a:tc rowSpan="5">
                  <a:txBody>
                    <a:bodyPr/>
                    <a:lstStyle/>
                    <a:p>
                      <a:pPr algn="ctr"/>
                      <a:r>
                        <a:rPr lang="en-US" sz="1200" baseline="0" dirty="0"/>
                        <a:t>Fin.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rowSpan="4">
                  <a:txBody>
                    <a:bodyPr/>
                    <a:lstStyle/>
                    <a:p>
                      <a:pPr marL="0" algn="l" defTabSz="457200" rtl="0" eaLnBrk="1" latinLnBrk="0" hangingPunct="1"/>
                      <a:r>
                        <a:rPr lang="en-US" sz="1400" b="0" kern="1200" baseline="0" dirty="0">
                          <a:solidFill>
                            <a:schemeClr val="tx1"/>
                          </a:solidFill>
                          <a:latin typeface="+mn-lt"/>
                          <a:ea typeface="+mn-ea"/>
                          <a:cs typeface="+mn-cs"/>
                        </a:rPr>
                        <a:t>Project is 92% underspent.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13772">
                <a:tc vMerge="1">
                  <a:txBody>
                    <a:bodyPr/>
                    <a:lstStyle/>
                    <a:p>
                      <a:endParaRPr lang="en-US"/>
                    </a:p>
                  </a:txBody>
                  <a:tcPr/>
                </a:tc>
                <a:tc>
                  <a:txBody>
                    <a:bodyPr/>
                    <a:lstStyle/>
                    <a:p>
                      <a:pPr algn="ctr"/>
                      <a:r>
                        <a:rPr lang="en-US" sz="1800" baseline="0" dirty="0"/>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3"/>
                  </a:ext>
                </a:extLst>
              </a:tr>
              <a:tr h="613772">
                <a:tc vMerge="1">
                  <a:txBody>
                    <a:bodyPr/>
                    <a:lstStyle/>
                    <a:p>
                      <a:endParaRPr lang="en-US"/>
                    </a:p>
                  </a:txBody>
                  <a:tcPr/>
                </a:tc>
                <a:tc>
                  <a:txBody>
                    <a:bodyPr/>
                    <a:lstStyle/>
                    <a:p>
                      <a:pPr algn="ctr"/>
                      <a:r>
                        <a:rPr lang="en-US" sz="1800" baseline="0" dirty="0"/>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4"/>
                  </a:ext>
                </a:extLst>
              </a:tr>
              <a:tr h="264796">
                <a:tc vMerge="1">
                  <a:txBody>
                    <a:bodyPr/>
                    <a:lstStyle/>
                    <a:p>
                      <a:endParaRPr lang="en-US"/>
                    </a:p>
                  </a:txBody>
                  <a:tcPr/>
                </a:tc>
                <a:tc rowSpan="2">
                  <a:txBody>
                    <a:bodyPr/>
                    <a:lstStyle/>
                    <a:p>
                      <a:pPr algn="ctr"/>
                      <a:r>
                        <a:rPr lang="en-US" sz="1800" baseline="0" dirty="0"/>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5"/>
                  </a:ext>
                </a:extLst>
              </a:tr>
              <a:tr h="348976">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Category: </a:t>
                      </a:r>
                    </a:p>
                  </a:txBody>
                  <a:tcPr marL="6858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57020">
                <a:tc rowSpan="5">
                  <a:txBody>
                    <a:bodyPr/>
                    <a:lstStyle/>
                    <a:p>
                      <a:pPr algn="ctr"/>
                      <a:r>
                        <a:rPr lang="en-US" sz="1200" baseline="0" dirty="0"/>
                        <a:t>Mil.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baseline="0" dirty="0">
                          <a:solidFill>
                            <a:schemeClr val="dk1"/>
                          </a:solidFill>
                          <a:latin typeface="+mn-lt"/>
                          <a:ea typeface="+mn-ea"/>
                          <a:cs typeface="+mn-cs"/>
                        </a:rPr>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algn="l" defTabSz="457200" rtl="0" eaLnBrk="1" latinLnBrk="0" hangingPunct="1"/>
                      <a:endParaRPr lang="en-US" sz="1400" b="0" kern="1200" baseline="0" dirty="0">
                        <a:solidFill>
                          <a:schemeClr val="tx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57022">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baseline="0" dirty="0">
                          <a:solidFill>
                            <a:schemeClr val="dk1"/>
                          </a:solidFill>
                          <a:latin typeface="+mn-lt"/>
                          <a:ea typeface="+mn-ea"/>
                          <a:cs typeface="+mn-cs"/>
                        </a:rPr>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8"/>
                  </a:ext>
                </a:extLst>
              </a:tr>
              <a:tr h="557022">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baseline="0" dirty="0">
                          <a:solidFill>
                            <a:schemeClr val="dk1"/>
                          </a:solidFill>
                          <a:latin typeface="+mn-lt"/>
                          <a:ea typeface="+mn-ea"/>
                          <a:cs typeface="+mn-cs"/>
                        </a:rPr>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9"/>
                  </a:ext>
                </a:extLst>
              </a:tr>
              <a:tr h="143618">
                <a:tc vMerge="1">
                  <a:txBody>
                    <a:bodyPr/>
                    <a:lstStyle/>
                    <a:p>
                      <a:endParaRPr lang="en-US"/>
                    </a:p>
                  </a:txBody>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baseline="0" dirty="0">
                          <a:solidFill>
                            <a:schemeClr val="dk1"/>
                          </a:solidFill>
                          <a:latin typeface="+mn-lt"/>
                          <a:ea typeface="+mn-ea"/>
                          <a:cs typeface="+mn-cs"/>
                        </a:rPr>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10"/>
                  </a:ext>
                </a:extLst>
              </a:tr>
              <a:tr h="413403">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a:solidFill>
                            <a:srgbClr val="7030A0"/>
                          </a:solidFill>
                          <a:latin typeface="+mn-lt"/>
                          <a:ea typeface="+mn-ea"/>
                          <a:cs typeface="+mn-cs"/>
                        </a:rPr>
                        <a:t>Category: </a:t>
                      </a:r>
                    </a:p>
                  </a:txBody>
                  <a:tcPr marL="6858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884204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6093" y="-177"/>
            <a:ext cx="8871261" cy="595313"/>
          </a:xfrm>
        </p:spPr>
        <p:txBody>
          <a:bodyPr/>
          <a:lstStyle/>
          <a:p>
            <a:r>
              <a:rPr lang="en-US" sz="1800" dirty="0"/>
              <a:t>NREL Wind – 1.3.5.402 - Enabling Autonomous Wind Plants through Consensus Control</a:t>
            </a:r>
            <a:br>
              <a:rPr lang="en-US" sz="1350" dirty="0"/>
            </a:br>
            <a:r>
              <a:rPr lang="en-US" sz="2400" dirty="0">
                <a:solidFill>
                  <a:prstClr val="white"/>
                </a:solidFill>
              </a:rPr>
              <a:t>FY20 Q1</a:t>
            </a:r>
            <a:r>
              <a:rPr lang="en-US" sz="2400" dirty="0">
                <a:solidFill>
                  <a:schemeClr val="bg1"/>
                </a:solidFill>
              </a:rPr>
              <a:t> Project </a:t>
            </a:r>
            <a:r>
              <a:rPr lang="en-US" sz="2400" dirty="0"/>
              <a:t>Financial Status</a:t>
            </a:r>
          </a:p>
        </p:txBody>
      </p:sp>
      <p:sp>
        <p:nvSpPr>
          <p:cNvPr id="12" name="TextBox 11"/>
          <p:cNvSpPr txBox="1"/>
          <p:nvPr/>
        </p:nvSpPr>
        <p:spPr>
          <a:xfrm>
            <a:off x="572429" y="1117054"/>
            <a:ext cx="7850459" cy="298939"/>
          </a:xfrm>
          <a:prstGeom prst="rect">
            <a:avLst/>
          </a:prstGeom>
        </p:spPr>
        <p:txBody>
          <a:bodyPr vert="horz" wrap="square" lIns="68580" tIns="34290" rIns="68580" bIns="34290" rtlCol="0">
            <a:noAutofit/>
          </a:bodyPr>
          <a:lstStyle/>
          <a:p>
            <a:pPr algn="ctr" defTabSz="342900">
              <a:spcBef>
                <a:spcPct val="20000"/>
              </a:spcBef>
            </a:pPr>
            <a:r>
              <a:rPr lang="en-US" b="1" dirty="0">
                <a:solidFill>
                  <a:srgbClr val="50565C"/>
                </a:solidFill>
                <a:latin typeface="Arial Narrow"/>
                <a:cs typeface="Arial Narrow"/>
              </a:rPr>
              <a:t>Project Financials (FY20 Budget Authority: $0; FY20 Beginning Uncosteds: $249,999)</a:t>
            </a:r>
            <a:endParaRPr lang="en-US" b="1" dirty="0">
              <a:solidFill>
                <a:srgbClr val="50565C"/>
              </a:solidFill>
              <a:latin typeface="Arial Narrow"/>
              <a:ea typeface="ＭＳ Ｐゴシック"/>
              <a:cs typeface="Arial Narrow"/>
            </a:endParaRPr>
          </a:p>
        </p:txBody>
      </p:sp>
      <p:sp>
        <p:nvSpPr>
          <p:cNvPr id="11" name="Content Placeholder 3"/>
          <p:cNvSpPr>
            <a:spLocks noGrp="1"/>
          </p:cNvSpPr>
          <p:nvPr>
            <p:ph sz="quarter" idx="2"/>
          </p:nvPr>
        </p:nvSpPr>
        <p:spPr>
          <a:xfrm>
            <a:off x="338666" y="5595939"/>
            <a:ext cx="7609254" cy="753940"/>
          </a:xfrm>
          <a:ln>
            <a:solidFill>
              <a:schemeClr val="accent3">
                <a:lumMod val="75000"/>
              </a:schemeClr>
            </a:solidFill>
          </a:ln>
        </p:spPr>
        <p:txBody>
          <a:bodyPr/>
          <a:lstStyle/>
          <a:p>
            <a:pPr marL="0" indent="0">
              <a:buNone/>
            </a:pPr>
            <a:r>
              <a:rPr lang="en-US" sz="1400" b="1" dirty="0"/>
              <a:t>Subcontracts/Commitments:</a:t>
            </a:r>
          </a:p>
        </p:txBody>
      </p:sp>
      <p:graphicFrame>
        <p:nvGraphicFramePr>
          <p:cNvPr id="6" name="Chart 5">
            <a:extLst>
              <a:ext uri="{FF2B5EF4-FFF2-40B4-BE49-F238E27FC236}">
                <a16:creationId xmlns:a16="http://schemas.microsoft.com/office/drawing/2014/main" id="{00000000-0008-0000-0600-000016000000}"/>
              </a:ext>
            </a:extLst>
          </p:cNvPr>
          <p:cNvGraphicFramePr>
            <a:graphicFrameLocks/>
          </p:cNvGraphicFramePr>
          <p:nvPr>
            <p:extLst>
              <p:ext uri="{D42A27DB-BD31-4B8C-83A1-F6EECF244321}">
                <p14:modId xmlns:p14="http://schemas.microsoft.com/office/powerpoint/2010/main" val="2704868160"/>
              </p:ext>
            </p:extLst>
          </p:nvPr>
        </p:nvGraphicFramePr>
        <p:xfrm>
          <a:off x="1139693" y="1371599"/>
          <a:ext cx="6864614" cy="42243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781765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4219" y="-29736"/>
            <a:ext cx="8821100" cy="647572"/>
          </a:xfrm>
        </p:spPr>
        <p:txBody>
          <a:bodyPr/>
          <a:lstStyle/>
          <a:p>
            <a:r>
              <a:rPr lang="en-US" sz="1800" dirty="0"/>
              <a:t>NREL Wind – 1.3.5.402 - Enabling Autonomous Wind Plants through Consensus Control</a:t>
            </a:r>
            <a:br>
              <a:rPr lang="en-US" sz="1500" dirty="0"/>
            </a:br>
            <a:r>
              <a:rPr lang="en-US" sz="2400" dirty="0">
                <a:solidFill>
                  <a:prstClr val="white"/>
                </a:solidFill>
              </a:rPr>
              <a:t>FY20 Q1</a:t>
            </a:r>
            <a:r>
              <a:rPr lang="en-US" sz="2400" dirty="0">
                <a:solidFill>
                  <a:schemeClr val="bg1"/>
                </a:solidFill>
              </a:rPr>
              <a:t> Project </a:t>
            </a:r>
            <a:r>
              <a:rPr lang="en-US" sz="2400" dirty="0"/>
              <a:t>Milestone Status</a:t>
            </a:r>
          </a:p>
        </p:txBody>
      </p:sp>
      <p:sp>
        <p:nvSpPr>
          <p:cNvPr id="15" name="TextBox 14"/>
          <p:cNvSpPr txBox="1"/>
          <p:nvPr/>
        </p:nvSpPr>
        <p:spPr>
          <a:xfrm>
            <a:off x="2267262" y="2678555"/>
            <a:ext cx="685800" cy="685800"/>
          </a:xfrm>
          <a:prstGeom prst="rect">
            <a:avLst/>
          </a:prstGeom>
        </p:spPr>
        <p:txBody>
          <a:bodyPr vert="horz" wrap="none" lIns="68580" tIns="34290" rIns="68580" bIns="34290" rtlCol="0">
            <a:normAutofit/>
          </a:bodyPr>
          <a:lstStyle/>
          <a:p>
            <a:pPr defTabSz="342900">
              <a:spcBef>
                <a:spcPct val="20000"/>
              </a:spcBef>
              <a:defRPr/>
            </a:pPr>
            <a:endParaRPr lang="en-US" sz="1742" b="1" dirty="0">
              <a:solidFill>
                <a:srgbClr val="FFFFFF"/>
              </a:solidFill>
              <a:latin typeface="Arial Narrow"/>
              <a:cs typeface="Arial Narrow"/>
            </a:endParaRPr>
          </a:p>
        </p:txBody>
      </p:sp>
      <p:graphicFrame>
        <p:nvGraphicFramePr>
          <p:cNvPr id="11" name="Table 10"/>
          <p:cNvGraphicFramePr>
            <a:graphicFrameLocks noGrp="1"/>
          </p:cNvGraphicFramePr>
          <p:nvPr>
            <p:extLst>
              <p:ext uri="{D42A27DB-BD31-4B8C-83A1-F6EECF244321}">
                <p14:modId xmlns:p14="http://schemas.microsoft.com/office/powerpoint/2010/main" val="1194726427"/>
              </p:ext>
            </p:extLst>
          </p:nvPr>
        </p:nvGraphicFramePr>
        <p:xfrm>
          <a:off x="101600" y="1035558"/>
          <a:ext cx="9042397" cy="2469642"/>
        </p:xfrm>
        <a:graphic>
          <a:graphicData uri="http://schemas.openxmlformats.org/drawingml/2006/table">
            <a:tbl>
              <a:tblPr firstRow="1" bandRow="1">
                <a:tableStyleId>{616DA210-FB5B-4158-B5E0-FEB733F419BA}</a:tableStyleId>
              </a:tblPr>
              <a:tblGrid>
                <a:gridCol w="7276277">
                  <a:extLst>
                    <a:ext uri="{9D8B030D-6E8A-4147-A177-3AD203B41FA5}">
                      <a16:colId xmlns:a16="http://schemas.microsoft.com/office/drawing/2014/main" val="20000"/>
                    </a:ext>
                  </a:extLst>
                </a:gridCol>
                <a:gridCol w="791359">
                  <a:extLst>
                    <a:ext uri="{9D8B030D-6E8A-4147-A177-3AD203B41FA5}">
                      <a16:colId xmlns:a16="http://schemas.microsoft.com/office/drawing/2014/main" val="20001"/>
                    </a:ext>
                  </a:extLst>
                </a:gridCol>
                <a:gridCol w="974761">
                  <a:extLst>
                    <a:ext uri="{9D8B030D-6E8A-4147-A177-3AD203B41FA5}">
                      <a16:colId xmlns:a16="http://schemas.microsoft.com/office/drawing/2014/main" val="20002"/>
                    </a:ext>
                  </a:extLst>
                </a:gridCol>
              </a:tblGrid>
              <a:tr h="606975">
                <a:tc>
                  <a:txBody>
                    <a:bodyPr/>
                    <a:lstStyle/>
                    <a:p>
                      <a:r>
                        <a:rPr lang="en-US" sz="1600" baseline="0" dirty="0"/>
                        <a:t>Project Milestones</a:t>
                      </a:r>
                      <a:endParaRPr lang="en-US" sz="1600" b="0" baseline="0" dirty="0">
                        <a:solidFill>
                          <a:schemeClr val="tx2"/>
                        </a:solidFill>
                      </a:endParaRPr>
                    </a:p>
                  </a:txBody>
                  <a:tcPr marL="68580" marR="68580" marT="34290" marB="34290"/>
                </a:tc>
                <a:tc>
                  <a:txBody>
                    <a:bodyPr/>
                    <a:lstStyle/>
                    <a:p>
                      <a:r>
                        <a:rPr lang="en-US" sz="800" dirty="0"/>
                        <a:t>Percent Complete</a:t>
                      </a:r>
                    </a:p>
                  </a:txBody>
                  <a:tcPr marL="68580" marR="68580" marT="34290" marB="34290"/>
                </a:tc>
                <a:tc>
                  <a:txBody>
                    <a:bodyPr/>
                    <a:lstStyle/>
                    <a:p>
                      <a:r>
                        <a:rPr lang="en-US" sz="800" dirty="0"/>
                        <a:t>Date Complete</a:t>
                      </a:r>
                    </a:p>
                  </a:txBody>
                  <a:tcPr marL="68580" marR="68580" marT="34290" marB="34290"/>
                </a:tc>
                <a:extLst>
                  <a:ext uri="{0D108BD9-81ED-4DB2-BD59-A6C34878D82A}">
                    <a16:rowId xmlns:a16="http://schemas.microsoft.com/office/drawing/2014/main" val="10000"/>
                  </a:ext>
                </a:extLst>
              </a:tr>
              <a:tr h="491067">
                <a:tc>
                  <a:txBody>
                    <a:bodyPr/>
                    <a:lstStyle/>
                    <a:p>
                      <a:r>
                        <a:rPr lang="en-US" sz="1200" baseline="0" dirty="0">
                          <a:effectLst/>
                        </a:rPr>
                        <a:t>Q1 – NREL will complete baseline collection of data from multiple sites by 12/31/2019.</a:t>
                      </a:r>
                    </a:p>
                  </a:txBody>
                  <a:tcPr marL="68580" marR="68580" marT="34290" marB="34290"/>
                </a:tc>
                <a:tc>
                  <a:txBody>
                    <a:bodyPr/>
                    <a:lstStyle/>
                    <a:p>
                      <a:endParaRPr lang="en-US" sz="900" dirty="0"/>
                    </a:p>
                  </a:txBody>
                  <a:tcPr marL="68580" marR="68580" marT="34290" marB="34290"/>
                </a:tc>
                <a:tc>
                  <a:txBody>
                    <a:bodyPr/>
                    <a:lstStyle/>
                    <a:p>
                      <a:endParaRPr lang="en-US" sz="900" dirty="0"/>
                    </a:p>
                  </a:txBody>
                  <a:tcPr marL="68580" marR="68580" marT="34290" marB="34290"/>
                </a:tc>
                <a:extLst>
                  <a:ext uri="{0D108BD9-81ED-4DB2-BD59-A6C34878D82A}">
                    <a16:rowId xmlns:a16="http://schemas.microsoft.com/office/drawing/2014/main" val="10001"/>
                  </a:ext>
                </a:extLst>
              </a:tr>
              <a:tr h="44026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Q2 – NREL will use C3PO technology to perform analysis of SCADA data from approximately five wind farms in </a:t>
                      </a:r>
                      <a:r>
                        <a:rPr lang="en-US" sz="1200" baseline="0" dirty="0" err="1"/>
                        <a:t>RES’s</a:t>
                      </a:r>
                      <a:r>
                        <a:rPr lang="en-US" sz="1200" baseline="0" dirty="0"/>
                        <a:t> portfolio, NREL will deliver a report of the analysis to RES by March 31, 2020</a:t>
                      </a:r>
                    </a:p>
                  </a:txBody>
                  <a:tcPr marL="68580" marR="68580" marT="34290" marB="34290">
                    <a:solidFill>
                      <a:schemeClr val="bg1">
                        <a:lumMod val="75000"/>
                        <a:alpha val="20000"/>
                      </a:schemeClr>
                    </a:solidFill>
                  </a:tcPr>
                </a:tc>
                <a:tc>
                  <a:txBody>
                    <a:bodyPr/>
                    <a:lstStyle/>
                    <a:p>
                      <a:pPr marL="0" algn="l" defTabSz="457200" rtl="0" eaLnBrk="1" latinLnBrk="0" hangingPunct="1"/>
                      <a:endParaRPr lang="en-US" sz="900" kern="1200" dirty="0">
                        <a:solidFill>
                          <a:schemeClr val="tx1"/>
                        </a:solidFill>
                        <a:latin typeface="+mn-lt"/>
                        <a:ea typeface="+mn-ea"/>
                        <a:cs typeface="+mn-cs"/>
                      </a:endParaRPr>
                    </a:p>
                  </a:txBody>
                  <a:tcPr marL="68580" marR="68580" marT="34290" marB="34290">
                    <a:solidFill>
                      <a:schemeClr val="bg1">
                        <a:lumMod val="75000"/>
                        <a:alpha val="20000"/>
                      </a:schemeClr>
                    </a:solidFill>
                  </a:tcPr>
                </a:tc>
                <a:tc>
                  <a:txBody>
                    <a:bodyPr/>
                    <a:lstStyle/>
                    <a:p>
                      <a:endParaRPr lang="en-US" sz="900" kern="1200" dirty="0">
                        <a:solidFill>
                          <a:schemeClr val="tx1"/>
                        </a:solidFill>
                        <a:latin typeface="+mn-lt"/>
                        <a:ea typeface="+mn-ea"/>
                        <a:cs typeface="+mn-cs"/>
                      </a:endParaRPr>
                    </a:p>
                  </a:txBody>
                  <a:tcPr marL="68580" marR="68580" marT="34290" marB="34290">
                    <a:solidFill>
                      <a:schemeClr val="bg1">
                        <a:lumMod val="75000"/>
                        <a:alpha val="20000"/>
                      </a:schemeClr>
                    </a:solidFill>
                  </a:tcPr>
                </a:tc>
                <a:extLst>
                  <a:ext uri="{0D108BD9-81ED-4DB2-BD59-A6C34878D82A}">
                    <a16:rowId xmlns:a16="http://schemas.microsoft.com/office/drawing/2014/main" val="10002"/>
                  </a:ext>
                </a:extLst>
              </a:tr>
              <a:tr h="44026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baseline="0" dirty="0"/>
                        <a:t>Q3 – NREL will develop a test plan for how to implement the C3PO technology and what additional hardware/software needs to be installed, by June 30, 2020.</a:t>
                      </a:r>
                    </a:p>
                  </a:txBody>
                  <a:tcPr marL="68580" marR="68580" marT="34290" marB="34290"/>
                </a:tc>
                <a:tc>
                  <a:txBody>
                    <a:bodyPr/>
                    <a:lstStyle/>
                    <a:p>
                      <a:pPr marL="0" algn="l" defTabSz="457200" rtl="0" eaLnBrk="1" latinLnBrk="0" hangingPunct="1"/>
                      <a:endParaRPr lang="en-US" sz="900" kern="1200" dirty="0">
                        <a:solidFill>
                          <a:schemeClr val="tx1"/>
                        </a:solidFill>
                        <a:latin typeface="+mn-lt"/>
                        <a:ea typeface="+mn-ea"/>
                        <a:cs typeface="+mn-cs"/>
                      </a:endParaRPr>
                    </a:p>
                  </a:txBody>
                  <a:tcPr marL="68580" marR="68580" marT="34290" marB="34290"/>
                </a:tc>
                <a:tc>
                  <a:txBody>
                    <a:bodyPr/>
                    <a:lstStyle/>
                    <a:p>
                      <a:pPr marL="0" algn="l" defTabSz="457200" rtl="0" eaLnBrk="1" latinLnBrk="0" hangingPunct="1"/>
                      <a:endParaRPr lang="en-US" sz="900" kern="1200" dirty="0">
                        <a:solidFill>
                          <a:schemeClr val="tx1"/>
                        </a:solidFill>
                        <a:latin typeface="+mn-lt"/>
                        <a:ea typeface="+mn-ea"/>
                        <a:cs typeface="+mn-cs"/>
                      </a:endParaRPr>
                    </a:p>
                  </a:txBody>
                  <a:tcPr marL="68580" marR="68580" marT="34290" marB="34290"/>
                </a:tc>
                <a:extLst>
                  <a:ext uri="{0D108BD9-81ED-4DB2-BD59-A6C34878D82A}">
                    <a16:rowId xmlns:a16="http://schemas.microsoft.com/office/drawing/2014/main" val="10003"/>
                  </a:ext>
                </a:extLst>
              </a:tr>
              <a:tr h="49106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Q4 - NREL will provide a detailed report on the implementation approach with expected gains to RES by September 30, 2020.</a:t>
                      </a:r>
                    </a:p>
                  </a:txBody>
                  <a:tcPr marL="68580" marR="68580" marT="34290" marB="34290">
                    <a:solidFill>
                      <a:schemeClr val="bg1">
                        <a:lumMod val="75000"/>
                        <a:alpha val="20000"/>
                      </a:schemeClr>
                    </a:solidFill>
                  </a:tcPr>
                </a:tc>
                <a:tc>
                  <a:txBody>
                    <a:bodyPr/>
                    <a:lstStyle/>
                    <a:p>
                      <a:pPr marL="0" algn="l" defTabSz="457200" rtl="0" eaLnBrk="1" latinLnBrk="0" hangingPunct="1"/>
                      <a:endParaRPr lang="en-US" sz="900" kern="1200" dirty="0">
                        <a:solidFill>
                          <a:schemeClr val="tx1"/>
                        </a:solidFill>
                        <a:latin typeface="+mn-lt"/>
                        <a:ea typeface="+mn-ea"/>
                        <a:cs typeface="+mn-cs"/>
                      </a:endParaRPr>
                    </a:p>
                  </a:txBody>
                  <a:tcPr marL="68580" marR="68580" marT="34290" marB="34290">
                    <a:solidFill>
                      <a:schemeClr val="bg1">
                        <a:lumMod val="75000"/>
                        <a:alpha val="20000"/>
                      </a:schemeClr>
                    </a:solidFill>
                  </a:tcPr>
                </a:tc>
                <a:tc>
                  <a:txBody>
                    <a:bodyPr/>
                    <a:lstStyle/>
                    <a:p>
                      <a:pPr marL="0" algn="l" defTabSz="457200" rtl="0" eaLnBrk="1" latinLnBrk="0" hangingPunct="1"/>
                      <a:endParaRPr lang="en-US" sz="900" kern="1200" dirty="0">
                        <a:solidFill>
                          <a:schemeClr val="tx1"/>
                        </a:solidFill>
                        <a:latin typeface="+mn-lt"/>
                        <a:ea typeface="+mn-ea"/>
                        <a:cs typeface="+mn-cs"/>
                      </a:endParaRPr>
                    </a:p>
                  </a:txBody>
                  <a:tcPr marL="68580" marR="68580" marT="34290" marB="34290">
                    <a:solidFill>
                      <a:schemeClr val="bg1">
                        <a:lumMod val="75000"/>
                        <a:alpha val="20000"/>
                      </a:schemeClr>
                    </a:solidFill>
                  </a:tcPr>
                </a:tc>
                <a:extLst>
                  <a:ext uri="{0D108BD9-81ED-4DB2-BD59-A6C34878D82A}">
                    <a16:rowId xmlns:a16="http://schemas.microsoft.com/office/drawing/2014/main" val="1581077941"/>
                  </a:ext>
                </a:extLst>
              </a:tr>
            </a:tbl>
          </a:graphicData>
        </a:graphic>
      </p:graphicFrame>
      <p:sp>
        <p:nvSpPr>
          <p:cNvPr id="3" name="TextBox 2"/>
          <p:cNvSpPr txBox="1"/>
          <p:nvPr/>
        </p:nvSpPr>
        <p:spPr>
          <a:xfrm>
            <a:off x="5593843" y="1035558"/>
            <a:ext cx="2310298" cy="404622"/>
          </a:xfrm>
          <a:prstGeom prst="rect">
            <a:avLst/>
          </a:prstGeom>
        </p:spPr>
        <p:txBody>
          <a:bodyPr vert="horz" wrap="square" lIns="68580" tIns="34290" rIns="68580" bIns="34290" rtlCol="0">
            <a:normAutofit/>
          </a:bodyPr>
          <a:lstStyle/>
          <a:p>
            <a:pPr defTabSz="342900">
              <a:spcBef>
                <a:spcPct val="20000"/>
              </a:spcBef>
              <a:defRPr/>
            </a:pPr>
            <a:endParaRPr lang="en-US" sz="1742" b="1" dirty="0">
              <a:solidFill>
                <a:srgbClr val="FFFFFF"/>
              </a:solidFill>
              <a:latin typeface="Arial Narrow"/>
              <a:cs typeface="Arial Narrow"/>
            </a:endParaRPr>
          </a:p>
        </p:txBody>
      </p:sp>
    </p:spTree>
    <p:extLst>
      <p:ext uri="{BB962C8B-B14F-4D97-AF65-F5344CB8AC3E}">
        <p14:creationId xmlns:p14="http://schemas.microsoft.com/office/powerpoint/2010/main" val="25740090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6097" y="-37170"/>
            <a:ext cx="8737445" cy="666622"/>
          </a:xfrm>
        </p:spPr>
        <p:txBody>
          <a:bodyPr/>
          <a:lstStyle/>
          <a:p>
            <a:r>
              <a:rPr lang="en-US" sz="1800" dirty="0"/>
              <a:t>NREL Wind – 1.3.5.402 - Enabling Autonomous Wind Plants through Consensus Control</a:t>
            </a:r>
            <a:br>
              <a:rPr lang="en-US" sz="1500" dirty="0"/>
            </a:br>
            <a:r>
              <a:rPr lang="en-US" sz="2400" dirty="0">
                <a:solidFill>
                  <a:prstClr val="white"/>
                </a:solidFill>
              </a:rPr>
              <a:t>FY20 Q1</a:t>
            </a:r>
            <a:r>
              <a:rPr lang="en-US" sz="2400" dirty="0">
                <a:solidFill>
                  <a:schemeClr val="bg1"/>
                </a:solidFill>
              </a:rPr>
              <a:t> Project </a:t>
            </a:r>
            <a:r>
              <a:rPr lang="en-US" sz="2400" dirty="0"/>
              <a:t>Milestone Status</a:t>
            </a:r>
          </a:p>
        </p:txBody>
      </p:sp>
      <p:sp>
        <p:nvSpPr>
          <p:cNvPr id="15" name="TextBox 14"/>
          <p:cNvSpPr txBox="1"/>
          <p:nvPr/>
        </p:nvSpPr>
        <p:spPr>
          <a:xfrm>
            <a:off x="2267262" y="2678555"/>
            <a:ext cx="685800" cy="685800"/>
          </a:xfrm>
          <a:prstGeom prst="rect">
            <a:avLst/>
          </a:prstGeom>
        </p:spPr>
        <p:txBody>
          <a:bodyPr vert="horz" wrap="none" lIns="68580" tIns="34290" rIns="68580" bIns="34290" rtlCol="0">
            <a:normAutofit/>
          </a:bodyPr>
          <a:lstStyle/>
          <a:p>
            <a:pPr defTabSz="342900">
              <a:spcBef>
                <a:spcPct val="20000"/>
              </a:spcBef>
              <a:defRPr/>
            </a:pPr>
            <a:endParaRPr lang="en-US" sz="1742" b="1" dirty="0">
              <a:solidFill>
                <a:srgbClr val="FFFFFF"/>
              </a:solidFill>
              <a:latin typeface="Arial Narrow"/>
              <a:cs typeface="Arial Narrow"/>
            </a:endParaRPr>
          </a:p>
        </p:txBody>
      </p:sp>
      <p:sp>
        <p:nvSpPr>
          <p:cNvPr id="3" name="TextBox 2"/>
          <p:cNvSpPr txBox="1"/>
          <p:nvPr/>
        </p:nvSpPr>
        <p:spPr>
          <a:xfrm>
            <a:off x="5593843" y="1035558"/>
            <a:ext cx="2310298" cy="404622"/>
          </a:xfrm>
          <a:prstGeom prst="rect">
            <a:avLst/>
          </a:prstGeom>
        </p:spPr>
        <p:txBody>
          <a:bodyPr vert="horz" wrap="square" lIns="68580" tIns="34290" rIns="68580" bIns="34290" rtlCol="0">
            <a:normAutofit/>
          </a:bodyPr>
          <a:lstStyle/>
          <a:p>
            <a:pPr defTabSz="342900">
              <a:spcBef>
                <a:spcPct val="20000"/>
              </a:spcBef>
              <a:defRPr/>
            </a:pPr>
            <a:endParaRPr lang="en-US" sz="1742" b="1" dirty="0">
              <a:solidFill>
                <a:srgbClr val="FFFFFF"/>
              </a:solidFill>
              <a:latin typeface="Arial Narrow"/>
              <a:cs typeface="Arial Narrow"/>
            </a:endParaRPr>
          </a:p>
        </p:txBody>
      </p:sp>
      <p:graphicFrame>
        <p:nvGraphicFramePr>
          <p:cNvPr id="7" name="Table 6">
            <a:extLst>
              <a:ext uri="{FF2B5EF4-FFF2-40B4-BE49-F238E27FC236}">
                <a16:creationId xmlns:a16="http://schemas.microsoft.com/office/drawing/2014/main" id="{41C3A0B6-4FB9-4C30-9741-AC3B9BE1119C}"/>
              </a:ext>
            </a:extLst>
          </p:cNvPr>
          <p:cNvGraphicFramePr>
            <a:graphicFrameLocks noGrp="1"/>
          </p:cNvGraphicFramePr>
          <p:nvPr>
            <p:extLst>
              <p:ext uri="{D42A27DB-BD31-4B8C-83A1-F6EECF244321}">
                <p14:modId xmlns:p14="http://schemas.microsoft.com/office/powerpoint/2010/main" val="18214128"/>
              </p:ext>
            </p:extLst>
          </p:nvPr>
        </p:nvGraphicFramePr>
        <p:xfrm>
          <a:off x="176098" y="1035558"/>
          <a:ext cx="8856390" cy="5342940"/>
        </p:xfrm>
        <a:graphic>
          <a:graphicData uri="http://schemas.openxmlformats.org/drawingml/2006/table">
            <a:tbl>
              <a:tblPr firstRow="1" bandRow="1">
                <a:tableStyleId>{616DA210-FB5B-4158-B5E0-FEB733F419BA}</a:tableStyleId>
              </a:tblPr>
              <a:tblGrid>
                <a:gridCol w="8856390">
                  <a:extLst>
                    <a:ext uri="{9D8B030D-6E8A-4147-A177-3AD203B41FA5}">
                      <a16:colId xmlns:a16="http://schemas.microsoft.com/office/drawing/2014/main" val="20000"/>
                    </a:ext>
                  </a:extLst>
                </a:gridCol>
              </a:tblGrid>
              <a:tr h="3016176">
                <a:tc>
                  <a:txBody>
                    <a:bodyPr/>
                    <a:lstStyle/>
                    <a:p>
                      <a:r>
                        <a:rPr lang="en-US" sz="1200" dirty="0">
                          <a:solidFill>
                            <a:schemeClr val="tx1"/>
                          </a:solidFill>
                        </a:rPr>
                        <a:t>Work accomplished this</a:t>
                      </a:r>
                      <a:r>
                        <a:rPr lang="en-US" sz="1200" baseline="0" dirty="0">
                          <a:solidFill>
                            <a:schemeClr val="tx1"/>
                          </a:solidFill>
                        </a:rPr>
                        <a:t> quarter</a:t>
                      </a:r>
                      <a:r>
                        <a:rPr lang="en-US" sz="1200" dirty="0">
                          <a:solidFill>
                            <a:schemeClr val="tx1"/>
                          </a:solidFill>
                        </a:rPr>
                        <a:t>:</a:t>
                      </a:r>
                    </a:p>
                    <a:p>
                      <a:pPr marL="171450" indent="-171450">
                        <a:buFont typeface="Arial" panose="020B0604020202020204" pitchFamily="34" charset="0"/>
                        <a:buChar char="•"/>
                      </a:pPr>
                      <a:endParaRPr lang="en-US" sz="1200" b="0" i="1"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tx1"/>
                          </a:solidFill>
                        </a:rPr>
                        <a:t>Public Outreach/Industry Engagement:</a:t>
                      </a:r>
                    </a:p>
                  </a:txBody>
                  <a:tcPr marL="68580" marR="68580" marT="34290" marB="34290"/>
                </a:tc>
                <a:extLst>
                  <a:ext uri="{0D108BD9-81ED-4DB2-BD59-A6C34878D82A}">
                    <a16:rowId xmlns:a16="http://schemas.microsoft.com/office/drawing/2014/main" val="10000"/>
                  </a:ext>
                </a:extLst>
              </a:tr>
              <a:tr h="2326764">
                <a:tc>
                  <a:txBody>
                    <a:bodyPr/>
                    <a:lstStyle/>
                    <a:p>
                      <a:r>
                        <a:rPr lang="en-US" sz="1200" b="1" dirty="0">
                          <a:solidFill>
                            <a:schemeClr val="tx1"/>
                          </a:solidFill>
                        </a:rPr>
                        <a:t>90</a:t>
                      </a:r>
                      <a:r>
                        <a:rPr lang="en-US" sz="1200" b="1" baseline="0" dirty="0">
                          <a:solidFill>
                            <a:schemeClr val="tx1"/>
                          </a:solidFill>
                        </a:rPr>
                        <a:t>-Day Outlook:</a:t>
                      </a:r>
                      <a:endParaRPr lang="en-US" sz="1200" b="0" baseline="0" dirty="0">
                        <a:solidFill>
                          <a:schemeClr val="tx1"/>
                        </a:solidFill>
                      </a:endParaRPr>
                    </a:p>
                    <a:p>
                      <a:pPr marL="17145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NREL will complete baseline collection of data from multiple sites by 12/31/2019.</a:t>
                      </a:r>
                      <a:r>
                        <a:rPr lang="en-US" sz="1200" dirty="0">
                          <a:effectLst/>
                        </a:rPr>
                        <a:t> </a:t>
                      </a:r>
                    </a:p>
                    <a:p>
                      <a:pPr marL="171450" indent="-171450">
                        <a:buFont typeface="Arial" panose="020B0604020202020204" pitchFamily="34" charset="0"/>
                        <a:buChar char="•"/>
                      </a:pPr>
                      <a:r>
                        <a:rPr lang="en-US" sz="1200" dirty="0">
                          <a:effectLst/>
                        </a:rPr>
                        <a:t>This data will be uploaded to internal databases that will allow for easy analysis with respect to the collective consensus control software as well as comparison between the wind farms.</a:t>
                      </a:r>
                    </a:p>
                    <a:p>
                      <a:pPr marL="171450" indent="-171450">
                        <a:buFont typeface="Arial" panose="020B0604020202020204" pitchFamily="34" charset="0"/>
                        <a:buChar char="•"/>
                      </a:pPr>
                      <a:endParaRPr lang="en-US" sz="1200" b="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tx1"/>
                          </a:solidFill>
                        </a:rPr>
                        <a:t>Upcoming Public Outreach/Industry Engagement: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baseline="0" dirty="0">
                          <a:solidFill>
                            <a:schemeClr val="tx1"/>
                          </a:solidFill>
                        </a:rPr>
                        <a:t>NREL will begin writing a report for RES on the performance of collective consensus control at their different wind farms.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b="0" i="0" baseline="0" dirty="0">
                        <a:solidFill>
                          <a:schemeClr val="tx1"/>
                        </a:solidFill>
                      </a:endParaRPr>
                    </a:p>
                  </a:txBody>
                  <a:tcPr marL="68580" marR="68580" marT="34290" marB="34290">
                    <a:solidFill>
                      <a:schemeClr val="bg1">
                        <a:lumMod val="75000"/>
                        <a:alpha val="2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504105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270876" cy="793750"/>
          </a:xfrm>
        </p:spPr>
        <p:txBody>
          <a:bodyPr/>
          <a:lstStyle/>
          <a:p>
            <a:r>
              <a:rPr lang="en-US" sz="1800" dirty="0"/>
              <a:t>NREL Wind – 1.3.6.401 - Systems Engineering &amp; Optimization</a:t>
            </a:r>
            <a:br>
              <a:rPr lang="en-US" sz="2800" dirty="0"/>
            </a:br>
            <a:r>
              <a:rPr lang="en-US" sz="2400" dirty="0"/>
              <a:t>Project Modification Tracking</a:t>
            </a:r>
          </a:p>
        </p:txBody>
      </p:sp>
      <p:graphicFrame>
        <p:nvGraphicFramePr>
          <p:cNvPr id="2" name="Table 1"/>
          <p:cNvGraphicFramePr>
            <a:graphicFrameLocks noGrp="1"/>
          </p:cNvGraphicFramePr>
          <p:nvPr/>
        </p:nvGraphicFramePr>
        <p:xfrm>
          <a:off x="118277" y="1132763"/>
          <a:ext cx="9025722" cy="2519374"/>
        </p:xfrm>
        <a:graphic>
          <a:graphicData uri="http://schemas.openxmlformats.org/drawingml/2006/table">
            <a:tbl>
              <a:tblPr firstRow="1" bandRow="1">
                <a:tableStyleId>{5C22544A-7EE6-4342-B048-85BDC9FD1C3A}</a:tableStyleId>
              </a:tblPr>
              <a:tblGrid>
                <a:gridCol w="837066">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436883">
                  <a:extLst>
                    <a:ext uri="{9D8B030D-6E8A-4147-A177-3AD203B41FA5}">
                      <a16:colId xmlns:a16="http://schemas.microsoft.com/office/drawing/2014/main" val="20002"/>
                    </a:ext>
                  </a:extLst>
                </a:gridCol>
                <a:gridCol w="888368">
                  <a:extLst>
                    <a:ext uri="{9D8B030D-6E8A-4147-A177-3AD203B41FA5}">
                      <a16:colId xmlns:a16="http://schemas.microsoft.com/office/drawing/2014/main" val="20003"/>
                    </a:ext>
                  </a:extLst>
                </a:gridCol>
                <a:gridCol w="2721934">
                  <a:extLst>
                    <a:ext uri="{9D8B030D-6E8A-4147-A177-3AD203B41FA5}">
                      <a16:colId xmlns:a16="http://schemas.microsoft.com/office/drawing/2014/main" val="20004"/>
                    </a:ext>
                  </a:extLst>
                </a:gridCol>
              </a:tblGrid>
              <a:tr h="619614">
                <a:tc>
                  <a:txBody>
                    <a:bodyPr/>
                    <a:lstStyle/>
                    <a:p>
                      <a:pPr algn="ctr"/>
                      <a:r>
                        <a:rPr lang="en-US" sz="1400" dirty="0" err="1"/>
                        <a:t>Apprv</a:t>
                      </a:r>
                      <a:r>
                        <a:rPr lang="en-US" sz="1400" dirty="0"/>
                        <a:t>. Date</a:t>
                      </a:r>
                    </a:p>
                  </a:txBody>
                  <a:tcPr anchor="ctr"/>
                </a:tc>
                <a:tc>
                  <a:txBody>
                    <a:bodyPr/>
                    <a:lstStyle/>
                    <a:p>
                      <a:pPr algn="ctr"/>
                      <a:r>
                        <a:rPr lang="en-US" sz="1400" dirty="0"/>
                        <a:t>Requested</a:t>
                      </a:r>
                      <a:r>
                        <a:rPr lang="en-US" sz="1400" baseline="0" dirty="0"/>
                        <a:t> By </a:t>
                      </a:r>
                      <a:endParaRPr lang="en-US" sz="1400" dirty="0"/>
                    </a:p>
                  </a:txBody>
                  <a:tcPr anchor="ctr"/>
                </a:tc>
                <a:tc>
                  <a:txBody>
                    <a:bodyPr/>
                    <a:lstStyle/>
                    <a:p>
                      <a:pPr algn="ctr"/>
                      <a:r>
                        <a:rPr lang="en-US" sz="1400" dirty="0"/>
                        <a:t>Detailed Reason for</a:t>
                      </a:r>
                      <a:r>
                        <a:rPr lang="en-US" sz="1400" baseline="0" dirty="0"/>
                        <a:t> Modification</a:t>
                      </a:r>
                      <a:endParaRPr lang="en-US" sz="1400" dirty="0"/>
                    </a:p>
                  </a:txBody>
                  <a:tcPr anchor="ctr"/>
                </a:tc>
                <a:tc>
                  <a:txBody>
                    <a:bodyPr/>
                    <a:lstStyle/>
                    <a:p>
                      <a:pPr algn="ctr"/>
                      <a:r>
                        <a:rPr lang="en-US" sz="1400" dirty="0"/>
                        <a:t>Budget Change</a:t>
                      </a:r>
                    </a:p>
                  </a:txBody>
                  <a:tcPr anchor="ctr"/>
                </a:tc>
                <a:tc>
                  <a:txBody>
                    <a:bodyPr/>
                    <a:lstStyle/>
                    <a:p>
                      <a:pPr algn="ctr"/>
                      <a:r>
                        <a:rPr lang="en-US" sz="1400" dirty="0"/>
                        <a:t>Milestone</a:t>
                      </a:r>
                      <a:r>
                        <a:rPr lang="en-US" sz="1400" baseline="0" dirty="0"/>
                        <a:t> Changes </a:t>
                      </a:r>
                      <a:endParaRPr lang="en-US" sz="1400" dirty="0"/>
                    </a:p>
                  </a:txBody>
                  <a:tcPr anchor="ctr"/>
                </a:tc>
                <a:extLst>
                  <a:ext uri="{0D108BD9-81ED-4DB2-BD59-A6C34878D82A}">
                    <a16:rowId xmlns:a16="http://schemas.microsoft.com/office/drawing/2014/main" val="10000"/>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1"/>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600692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800" y="0"/>
            <a:ext cx="8064500" cy="793750"/>
          </a:xfrm>
        </p:spPr>
        <p:txBody>
          <a:bodyPr/>
          <a:lstStyle/>
          <a:p>
            <a:r>
              <a:rPr lang="en-US" sz="1800" dirty="0"/>
              <a:t>NREL Wind – 1.3.6.401 - Systems Engineering &amp; Optimization</a:t>
            </a:r>
            <a:br>
              <a:rPr lang="en-US" sz="2400" dirty="0"/>
            </a:br>
            <a:r>
              <a:rPr lang="en-US" sz="2400" dirty="0">
                <a:solidFill>
                  <a:prstClr val="white"/>
                </a:solidFill>
              </a:rPr>
              <a:t>FY20 Q1</a:t>
            </a:r>
            <a:r>
              <a:rPr lang="en-US" sz="2400" dirty="0">
                <a:solidFill>
                  <a:schemeClr val="bg1"/>
                </a:solidFill>
              </a:rPr>
              <a:t> Project </a:t>
            </a:r>
            <a:r>
              <a:rPr lang="en-US" sz="2400" dirty="0"/>
              <a:t>Overview</a:t>
            </a:r>
          </a:p>
        </p:txBody>
      </p:sp>
      <p:graphicFrame>
        <p:nvGraphicFramePr>
          <p:cNvPr id="8" name="Content Placeholder 7"/>
          <p:cNvGraphicFramePr>
            <a:graphicFrameLocks noGrp="1"/>
          </p:cNvGraphicFramePr>
          <p:nvPr>
            <p:ph sz="quarter" idx="3"/>
            <p:extLst>
              <p:ext uri="{D42A27DB-BD31-4B8C-83A1-F6EECF244321}">
                <p14:modId xmlns:p14="http://schemas.microsoft.com/office/powerpoint/2010/main" val="2889907409"/>
              </p:ext>
            </p:extLst>
          </p:nvPr>
        </p:nvGraphicFramePr>
        <p:xfrm>
          <a:off x="6172672" y="1050877"/>
          <a:ext cx="2877543" cy="5544995"/>
        </p:xfrm>
        <a:graphic>
          <a:graphicData uri="http://schemas.openxmlformats.org/drawingml/2006/table">
            <a:tbl>
              <a:tblPr firstRow="1" bandRow="1">
                <a:tableStyleId>{073A0DAA-6AF3-43AB-8588-CEC1D06C72B9}</a:tableStyleId>
              </a:tblPr>
              <a:tblGrid>
                <a:gridCol w="2877543">
                  <a:extLst>
                    <a:ext uri="{9D8B030D-6E8A-4147-A177-3AD203B41FA5}">
                      <a16:colId xmlns:a16="http://schemas.microsoft.com/office/drawing/2014/main" val="20000"/>
                    </a:ext>
                  </a:extLst>
                </a:gridCol>
              </a:tblGrid>
              <a:tr h="424156">
                <a:tc>
                  <a:txBody>
                    <a:bodyPr/>
                    <a:lstStyle/>
                    <a:p>
                      <a:pPr algn="ctr"/>
                      <a:r>
                        <a:rPr lang="en-US" sz="1800" dirty="0"/>
                        <a:t>Project</a:t>
                      </a:r>
                      <a:r>
                        <a:rPr lang="en-US" sz="1800" baseline="0" dirty="0"/>
                        <a:t> </a:t>
                      </a:r>
                      <a:r>
                        <a:rPr lang="en-US" sz="1800" dirty="0"/>
                        <a:t>Attributes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2444">
                <a:tc>
                  <a:txBody>
                    <a:bodyPr/>
                    <a:lstStyle/>
                    <a:p>
                      <a:pPr algn="ctr"/>
                      <a:r>
                        <a:rPr lang="en-US" sz="1200" b="1" dirty="0"/>
                        <a:t>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97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Total: $1,015,344 (Carryover: $235,344, 2020 Budget Authority: $780,000)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2444">
                <a:tc>
                  <a:txBody>
                    <a:bodyPr/>
                    <a:lstStyle/>
                    <a:p>
                      <a:pPr algn="ctr"/>
                      <a:r>
                        <a:rPr lang="en-US" sz="1200" b="1" dirty="0"/>
                        <a:t>Project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535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Garrett Barter</a:t>
                      </a:r>
                    </a:p>
                    <a:p>
                      <a:r>
                        <a:rPr lang="en-US" sz="1200" dirty="0">
                          <a:solidFill>
                            <a:schemeClr val="tx1"/>
                          </a:solidFill>
                          <a:hlinkClick r:id="rId3"/>
                        </a:rPr>
                        <a:t>garrett.barter@nrel.gov</a:t>
                      </a:r>
                      <a:r>
                        <a:rPr lang="en-US" sz="1200" dirty="0">
                          <a:solidFill>
                            <a:schemeClr val="tx1"/>
                          </a:solidFill>
                        </a:rPr>
                        <a:t> </a:t>
                      </a:r>
                      <a:endParaRPr lang="en-US" sz="1200" baseline="0" dirty="0">
                        <a:solidFill>
                          <a:schemeClr val="tx1"/>
                        </a:solidFill>
                      </a:endParaRPr>
                    </a:p>
                    <a:p>
                      <a:r>
                        <a:rPr lang="en-US" sz="1200" dirty="0">
                          <a:solidFill>
                            <a:schemeClr val="tx1"/>
                          </a:solidFill>
                        </a:rPr>
                        <a:t>303-384-7102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2444">
                <a:tc>
                  <a:txBody>
                    <a:bodyPr/>
                    <a:lstStyle/>
                    <a:p>
                      <a:pPr algn="ctr"/>
                      <a:r>
                        <a:rPr lang="en-US" sz="1200" b="1" dirty="0">
                          <a:solidFill>
                            <a:schemeClr val="tx1"/>
                          </a:solidFill>
                        </a:rPr>
                        <a:t>DOE Lead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03474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Michael Derby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hlinkClick r:id="rId4"/>
                        </a:rPr>
                        <a:t>michael.derby@ee.doe.gov</a:t>
                      </a:r>
                      <a:endParaRPr lang="en-US" sz="120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is-IS" sz="1200" baseline="0" dirty="0"/>
                        <a:t>202-586-6830</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2444">
                <a:tc>
                  <a:txBody>
                    <a:bodyPr/>
                    <a:lstStyle/>
                    <a:p>
                      <a:pPr algn="ctr"/>
                      <a:r>
                        <a:rPr lang="en-US" sz="1200" b="1" dirty="0">
                          <a:solidFill>
                            <a:schemeClr val="tx1"/>
                          </a:solidFill>
                        </a:rPr>
                        <a:t>Key 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05548">
                <a:tc>
                  <a:txBody>
                    <a:bodyPr/>
                    <a:lstStyle/>
                    <a:p>
                      <a:r>
                        <a:rPr lang="en-US" sz="1200" dirty="0">
                          <a:solidFill>
                            <a:schemeClr val="tx1"/>
                          </a:solidFill>
                        </a:rPr>
                        <a:t>Garrett Barter</a:t>
                      </a:r>
                    </a:p>
                    <a:p>
                      <a:r>
                        <a:rPr lang="en-US" sz="1200" dirty="0">
                          <a:solidFill>
                            <a:schemeClr val="tx1"/>
                          </a:solidFill>
                        </a:rPr>
                        <a:t>Jennifer King</a:t>
                      </a:r>
                    </a:p>
                    <a:p>
                      <a:r>
                        <a:rPr lang="en-US" sz="1200" dirty="0">
                          <a:solidFill>
                            <a:schemeClr val="tx1"/>
                          </a:solidFill>
                        </a:rPr>
                        <a:t>Ryan King</a:t>
                      </a:r>
                    </a:p>
                    <a:p>
                      <a:r>
                        <a:rPr lang="en-US" sz="1200" dirty="0">
                          <a:solidFill>
                            <a:schemeClr val="tx1"/>
                          </a:solidFill>
                        </a:rPr>
                        <a:t>Pietro Bortolotti</a:t>
                      </a:r>
                    </a:p>
                    <a:p>
                      <a:r>
                        <a:rPr lang="en-US" sz="1200" dirty="0">
                          <a:solidFill>
                            <a:schemeClr val="tx1"/>
                          </a:solidFill>
                        </a:rPr>
                        <a:t>Peter Graf</a:t>
                      </a:r>
                    </a:p>
                    <a:p>
                      <a:r>
                        <a:rPr lang="en-US" sz="1200" dirty="0">
                          <a:solidFill>
                            <a:schemeClr val="tx1"/>
                          </a:solidFill>
                        </a:rPr>
                        <a:t>Evan Gaertner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03583355"/>
              </p:ext>
            </p:extLst>
          </p:nvPr>
        </p:nvGraphicFramePr>
        <p:xfrm>
          <a:off x="32475" y="1017746"/>
          <a:ext cx="6096000" cy="2552700"/>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9272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dirty="0"/>
                        <a:t>Project</a:t>
                      </a:r>
                      <a:r>
                        <a:rPr lang="en-US" sz="800" dirty="0">
                          <a:effectLst>
                            <a:outerShdw blurRad="38100" dist="38100" dir="2700000" algn="tl">
                              <a:srgbClr val="000000">
                                <a:alpha val="43137"/>
                              </a:srgbClr>
                            </a:outerShdw>
                          </a:effectLst>
                        </a:rPr>
                        <a:t> </a:t>
                      </a:r>
                      <a:r>
                        <a:rPr lang="en-US" sz="800" dirty="0"/>
                        <a:t> Summary</a:t>
                      </a:r>
                      <a:endParaRPr lang="en-US" sz="800" b="1" dirty="0"/>
                    </a:p>
                  </a:txBody>
                  <a:tcPr/>
                </a:tc>
                <a:extLst>
                  <a:ext uri="{0D108BD9-81ED-4DB2-BD59-A6C34878D82A}">
                    <a16:rowId xmlns:a16="http://schemas.microsoft.com/office/drawing/2014/main" val="10000"/>
                  </a:ext>
                </a:extLst>
              </a:tr>
              <a:tr h="2059971">
                <a:tc>
                  <a:txBody>
                    <a:bodyPr/>
                    <a:lstStyle/>
                    <a:p>
                      <a:r>
                        <a:rPr lang="en-US" sz="1300" kern="1200" dirty="0">
                          <a:solidFill>
                            <a:schemeClr val="dk1"/>
                          </a:solidFill>
                          <a:effectLst/>
                          <a:latin typeface="+mn-lt"/>
                          <a:ea typeface="+mn-ea"/>
                          <a:cs typeface="+mn-cs"/>
                        </a:rPr>
                        <a:t>The SEO initiative develops an analysis platform and research capability to capture important system interactions to achieve a better understanding of how to improve system-level performance and achieve system-level cost reductions.  The effort incorporates advances in computational algorithms, simulation methods, physics-based improvements, cost and performance modules to assess new technology opportunities and advance the state-of-the-art and best practices in multi-disciplinary design, analysis and optimization (MDAO) for wind energy applications.</a:t>
                      </a:r>
                    </a:p>
                    <a:p>
                      <a:endParaRPr lang="en-US" sz="800"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143275080"/>
              </p:ext>
            </p:extLst>
          </p:nvPr>
        </p:nvGraphicFramePr>
        <p:xfrm>
          <a:off x="32475" y="3570446"/>
          <a:ext cx="6096000" cy="3058635"/>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068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Project Objective &amp; Impact</a:t>
                      </a:r>
                      <a:endParaRPr lang="en-US" sz="1000" b="1" strike="sngStrike" dirty="0">
                        <a:solidFill>
                          <a:srgbClr val="FF0000"/>
                        </a:solidFill>
                      </a:endParaRPr>
                    </a:p>
                  </a:txBody>
                  <a:tcPr/>
                </a:tc>
                <a:extLst>
                  <a:ext uri="{0D108BD9-81ED-4DB2-BD59-A6C34878D82A}">
                    <a16:rowId xmlns:a16="http://schemas.microsoft.com/office/drawing/2014/main" val="10000"/>
                  </a:ext>
                </a:extLst>
              </a:tr>
              <a:tr h="2585421">
                <a:tc>
                  <a:txBody>
                    <a:bodyPr/>
                    <a:lstStyle/>
                    <a:p>
                      <a:pPr marL="0" marR="0">
                        <a:spcBef>
                          <a:spcPts val="0"/>
                        </a:spcBef>
                        <a:spcAft>
                          <a:spcPts val="600"/>
                        </a:spcAft>
                      </a:pPr>
                      <a:r>
                        <a:rPr lang="en-US" sz="1250" dirty="0">
                          <a:solidFill>
                            <a:srgbClr val="262626"/>
                          </a:solidFill>
                          <a:effectLst/>
                          <a:latin typeface="Arial" panose="020B0604020202020204" pitchFamily="34" charset="0"/>
                          <a:ea typeface="Calibri" panose="020F0502020204030204" pitchFamily="34" charset="0"/>
                          <a:cs typeface="Arial" panose="020B0604020202020204" pitchFamily="34" charset="0"/>
                        </a:rPr>
                        <a:t>The objectives of SEO include:</a:t>
                      </a:r>
                      <a:endParaRPr lang="en-US" sz="1250" dirty="0">
                        <a:effectLst/>
                        <a:latin typeface="Arial" panose="020B0604020202020204" pitchFamily="34" charset="0"/>
                        <a:ea typeface="Calibri" panose="020F0502020204030204" pitchFamily="34" charset="0"/>
                        <a:cs typeface="Arial" panose="020B0604020202020204" pitchFamily="34" charset="0"/>
                      </a:endParaRPr>
                    </a:p>
                    <a:p>
                      <a:pPr marL="169863" marR="0" lvl="0" indent="-169863">
                        <a:spcBef>
                          <a:spcPts val="0"/>
                        </a:spcBef>
                        <a:spcAft>
                          <a:spcPts val="0"/>
                        </a:spcAft>
                        <a:buFont typeface="Symbol" panose="05050102010706020507" pitchFamily="18" charset="2"/>
                        <a:buChar char=""/>
                      </a:pPr>
                      <a:r>
                        <a:rPr lang="en-US" sz="1250" dirty="0">
                          <a:solidFill>
                            <a:srgbClr val="262626"/>
                          </a:solidFill>
                          <a:effectLst/>
                          <a:latin typeface="Arial" panose="020B0604020202020204" pitchFamily="34" charset="0"/>
                          <a:ea typeface="Calibri" panose="020F0502020204030204" pitchFamily="34" charset="0"/>
                          <a:cs typeface="Arial" panose="020B0604020202020204" pitchFamily="34" charset="0"/>
                        </a:rPr>
                        <a:t>Advance the state-of-the-art in MDAO for wind energy applications in terms of enabling wind turbine and plant design that 1) incorporates increased system scope to investigate trade-offs in a variety of aspects of system design and operation, 2) incorporates models of increased fidelity to allow more realistic and accurate representation of the system in the upfront optimization process, and 3) incorporates more sophisticated workflows (i.e., multi-level, multi-fidelity optimization under uncertainty) for more efficient and robust system design.</a:t>
                      </a:r>
                      <a:endParaRPr lang="en-US" sz="1250" dirty="0">
                        <a:effectLst/>
                        <a:latin typeface="Arial" panose="020B0604020202020204" pitchFamily="34" charset="0"/>
                        <a:ea typeface="Calibri" panose="020F0502020204030204" pitchFamily="34" charset="0"/>
                        <a:cs typeface="Arial" panose="020B0604020202020204" pitchFamily="34" charset="0"/>
                      </a:endParaRPr>
                    </a:p>
                    <a:p>
                      <a:pPr marL="169863" marR="0" lvl="0" indent="-169863">
                        <a:spcBef>
                          <a:spcPts val="0"/>
                        </a:spcBef>
                        <a:spcAft>
                          <a:spcPts val="0"/>
                        </a:spcAft>
                        <a:buFont typeface="Symbol" panose="05050102010706020507" pitchFamily="18" charset="2"/>
                        <a:buChar char=""/>
                      </a:pPr>
                      <a:r>
                        <a:rPr lang="en-US" sz="1250" dirty="0">
                          <a:solidFill>
                            <a:srgbClr val="262626"/>
                          </a:solidFill>
                          <a:effectLst/>
                          <a:latin typeface="Arial" panose="020B0604020202020204" pitchFamily="34" charset="0"/>
                          <a:ea typeface="Calibri" panose="020F0502020204030204" pitchFamily="34" charset="0"/>
                          <a:cs typeface="Arial" panose="020B0604020202020204" pitchFamily="34" charset="0"/>
                        </a:rPr>
                        <a:t>Demonstrate the value of MDAO for improving overall wind turbine and plant performance and cost through a series of case studies.</a:t>
                      </a:r>
                      <a:endParaRPr lang="en-US" sz="1250" dirty="0">
                        <a:effectLst/>
                        <a:latin typeface="Arial" panose="020B0604020202020204" pitchFamily="34" charset="0"/>
                        <a:ea typeface="Calibri" panose="020F0502020204030204" pitchFamily="34" charset="0"/>
                        <a:cs typeface="Arial" panose="020B0604020202020204" pitchFamily="34" charset="0"/>
                      </a:endParaRPr>
                    </a:p>
                    <a:p>
                      <a:pPr marL="169863" marR="0" lvl="0" indent="-169863">
                        <a:spcBef>
                          <a:spcPts val="0"/>
                        </a:spcBef>
                        <a:spcAft>
                          <a:spcPts val="600"/>
                        </a:spcAft>
                        <a:buFont typeface="Symbol" panose="05050102010706020507" pitchFamily="18" charset="2"/>
                        <a:buChar char=""/>
                      </a:pPr>
                      <a:r>
                        <a:rPr lang="en-US" sz="1250" dirty="0">
                          <a:solidFill>
                            <a:srgbClr val="262626"/>
                          </a:solidFill>
                          <a:effectLst/>
                          <a:latin typeface="Arial" panose="020B0604020202020204" pitchFamily="34" charset="0"/>
                          <a:ea typeface="Calibri" panose="020F0502020204030204" pitchFamily="34" charset="0"/>
                          <a:cs typeface="Arial" panose="020B0604020202020204" pitchFamily="34" charset="0"/>
                        </a:rPr>
                        <a:t>Promote adoption of MDAO and related techniques by industry through demonstration of value and publication of best practices.</a:t>
                      </a:r>
                      <a:endParaRPr lang="en-US" sz="125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800" u="none" dirty="0">
                        <a:solidFill>
                          <a:schemeClr val="tx1"/>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356979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799" y="0"/>
            <a:ext cx="6379519" cy="793750"/>
          </a:xfrm>
        </p:spPr>
        <p:txBody>
          <a:bodyPr/>
          <a:lstStyle/>
          <a:p>
            <a:r>
              <a:rPr lang="en-US" sz="1800" dirty="0"/>
              <a:t>NREL Wind – 1.3.6.401 - Systems Engineering &amp; Optimization</a:t>
            </a:r>
            <a:br>
              <a:rPr lang="en-US" sz="2400" dirty="0"/>
            </a:br>
            <a:r>
              <a:rPr lang="en-US" sz="2400" dirty="0">
                <a:solidFill>
                  <a:prstClr val="white"/>
                </a:solidFill>
              </a:rPr>
              <a:t>FY20 Q1 Project </a:t>
            </a:r>
            <a:r>
              <a:rPr lang="en-US" sz="2400" dirty="0"/>
              <a:t>Performance Overview</a:t>
            </a:r>
          </a:p>
        </p:txBody>
      </p:sp>
      <p:graphicFrame>
        <p:nvGraphicFramePr>
          <p:cNvPr id="3" name="Table 2"/>
          <p:cNvGraphicFramePr>
            <a:graphicFrameLocks noGrp="1"/>
          </p:cNvGraphicFramePr>
          <p:nvPr>
            <p:extLst>
              <p:ext uri="{D42A27DB-BD31-4B8C-83A1-F6EECF244321}">
                <p14:modId xmlns:p14="http://schemas.microsoft.com/office/powerpoint/2010/main" val="2837924536"/>
              </p:ext>
            </p:extLst>
          </p:nvPr>
        </p:nvGraphicFramePr>
        <p:xfrm>
          <a:off x="84337" y="1024660"/>
          <a:ext cx="8977601" cy="5407902"/>
        </p:xfrm>
        <a:graphic>
          <a:graphicData uri="http://schemas.openxmlformats.org/drawingml/2006/table">
            <a:tbl>
              <a:tblPr firstRow="1" bandRow="1">
                <a:tableStyleId>{073A0DAA-6AF3-43AB-8588-CEC1D06C72B9}</a:tableStyleId>
              </a:tblPr>
              <a:tblGrid>
                <a:gridCol w="618583">
                  <a:extLst>
                    <a:ext uri="{9D8B030D-6E8A-4147-A177-3AD203B41FA5}">
                      <a16:colId xmlns:a16="http://schemas.microsoft.com/office/drawing/2014/main" val="20000"/>
                    </a:ext>
                  </a:extLst>
                </a:gridCol>
                <a:gridCol w="636777">
                  <a:extLst>
                    <a:ext uri="{9D8B030D-6E8A-4147-A177-3AD203B41FA5}">
                      <a16:colId xmlns:a16="http://schemas.microsoft.com/office/drawing/2014/main" val="20001"/>
                    </a:ext>
                  </a:extLst>
                </a:gridCol>
                <a:gridCol w="7722241">
                  <a:extLst>
                    <a:ext uri="{9D8B030D-6E8A-4147-A177-3AD203B41FA5}">
                      <a16:colId xmlns:a16="http://schemas.microsoft.com/office/drawing/2014/main" val="20002"/>
                    </a:ext>
                  </a:extLst>
                </a:gridCol>
              </a:tblGrid>
              <a:tr h="390826">
                <a:tc gridSpan="3">
                  <a:txBody>
                    <a:bodyPr/>
                    <a:lstStyle/>
                    <a:p>
                      <a:pPr algn="ctr"/>
                      <a:r>
                        <a:rPr lang="en-US" dirty="0"/>
                        <a:t>Project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00788">
                <a:tc>
                  <a:txBody>
                    <a:bodyPr/>
                    <a:lstStyle/>
                    <a:p>
                      <a:pPr algn="ctr"/>
                      <a:r>
                        <a:rPr lang="en-US" sz="1200" b="1" dirty="0"/>
                        <a:t>Cat.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St.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Comments</a:t>
                      </a:r>
                      <a:endParaRPr 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5006">
                <a:tc rowSpan="5">
                  <a:txBody>
                    <a:bodyPr/>
                    <a:lstStyle/>
                    <a:p>
                      <a:pPr algn="ctr"/>
                      <a:r>
                        <a:rPr lang="en-US" sz="1200" dirty="0"/>
                        <a:t>Fin.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4">
                  <a:txBody>
                    <a:bodyPr/>
                    <a:lstStyle/>
                    <a:p>
                      <a:pPr marL="0" algn="l" defTabSz="457200" rtl="0" eaLnBrk="1" latinLnBrk="0" hangingPunct="1"/>
                      <a:r>
                        <a:rPr lang="en-US" sz="1400" b="0" kern="1200" dirty="0">
                          <a:solidFill>
                            <a:schemeClr val="tx1"/>
                          </a:solidFill>
                          <a:latin typeface="+mn-lt"/>
                          <a:ea typeface="+mn-ea"/>
                          <a:cs typeface="+mn-cs"/>
                        </a:rPr>
                        <a:t>Project is on track.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05007">
                <a:tc vMerge="1">
                  <a:txBody>
                    <a:bodyPr/>
                    <a:lstStyle/>
                    <a:p>
                      <a:endParaRPr lang="en-US"/>
                    </a:p>
                  </a:txBody>
                  <a:tcPr/>
                </a:tc>
                <a:tc>
                  <a:txBody>
                    <a:bodyPr/>
                    <a:lstStyle/>
                    <a:p>
                      <a:pPr algn="ctr"/>
                      <a:r>
                        <a:rPr lang="en-US" dirty="0"/>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3"/>
                  </a:ext>
                </a:extLst>
              </a:tr>
              <a:tr h="605007">
                <a:tc vMerge="1">
                  <a:txBody>
                    <a:bodyPr/>
                    <a:lstStyle/>
                    <a:p>
                      <a:endParaRPr lang="en-US"/>
                    </a:p>
                  </a:txBody>
                  <a:tcPr/>
                </a:tc>
                <a:tc>
                  <a:txBody>
                    <a:bodyPr/>
                    <a:lstStyle/>
                    <a:p>
                      <a:pPr algn="ctr"/>
                      <a:r>
                        <a:rPr lang="en-US" dirty="0"/>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4"/>
                  </a:ext>
                </a:extLst>
              </a:tr>
              <a:tr h="261014">
                <a:tc vMerge="1">
                  <a:txBody>
                    <a:bodyPr/>
                    <a:lstStyle/>
                    <a:p>
                      <a:endParaRPr lang="en-US"/>
                    </a:p>
                  </a:txBody>
                  <a:tcPr/>
                </a:tc>
                <a:tc rowSpan="2">
                  <a:txBody>
                    <a:bodyPr/>
                    <a:lstStyle/>
                    <a:p>
                      <a:pPr algn="ctr"/>
                      <a:r>
                        <a:rPr lang="en-US" dirty="0"/>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5"/>
                  </a:ext>
                </a:extLst>
              </a:tr>
              <a:tr h="343992">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Category: </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49065">
                <a:tc rowSpan="5">
                  <a:txBody>
                    <a:bodyPr/>
                    <a:lstStyle/>
                    <a:p>
                      <a:pPr algn="ctr"/>
                      <a:r>
                        <a:rPr lang="en-US" sz="1200" dirty="0"/>
                        <a:t>Mil.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algn="l" defTabSz="457200" rtl="0" eaLnBrk="1" latinLnBrk="0" hangingPunct="1"/>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8"/>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9"/>
                  </a:ext>
                </a:extLst>
              </a:tr>
              <a:tr h="141567">
                <a:tc vMerge="1">
                  <a:txBody>
                    <a:bodyPr/>
                    <a:lstStyle/>
                    <a:p>
                      <a:endParaRPr lang="en-US"/>
                    </a:p>
                  </a:txBody>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10"/>
                  </a:ext>
                </a:extLst>
              </a:tr>
              <a:tr h="407498">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rgbClr val="7030A0"/>
                          </a:solidFill>
                          <a:latin typeface="+mn-lt"/>
                          <a:ea typeface="+mn-ea"/>
                          <a:cs typeface="+mn-cs"/>
                        </a:rPr>
                        <a:t>Category: </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4510002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194675" cy="793750"/>
          </a:xfrm>
        </p:spPr>
        <p:txBody>
          <a:bodyPr/>
          <a:lstStyle/>
          <a:p>
            <a:r>
              <a:rPr lang="en-US" sz="1800" dirty="0"/>
              <a:t>NREL Wind - 1.3.6.401 - Systems Engineering &amp; Optimization</a:t>
            </a:r>
            <a:br>
              <a:rPr lang="en-US" sz="1800" dirty="0"/>
            </a:br>
            <a:r>
              <a:rPr lang="en-US" sz="2400" dirty="0">
                <a:solidFill>
                  <a:prstClr val="white"/>
                </a:solidFill>
              </a:rPr>
              <a:t>FY20 Q1</a:t>
            </a:r>
            <a:r>
              <a:rPr lang="en-US" sz="2400" dirty="0">
                <a:solidFill>
                  <a:schemeClr val="bg1"/>
                </a:solidFill>
              </a:rPr>
              <a:t> Project </a:t>
            </a:r>
            <a:r>
              <a:rPr lang="en-US" sz="2400" dirty="0"/>
              <a:t>Financial Status</a:t>
            </a:r>
          </a:p>
        </p:txBody>
      </p:sp>
      <p:sp>
        <p:nvSpPr>
          <p:cNvPr id="12" name="TextBox 11"/>
          <p:cNvSpPr txBox="1"/>
          <p:nvPr/>
        </p:nvSpPr>
        <p:spPr>
          <a:xfrm>
            <a:off x="177800" y="1068408"/>
            <a:ext cx="8792244" cy="398585"/>
          </a:xfrm>
          <a:prstGeom prst="rect">
            <a:avLst/>
          </a:prstGeom>
        </p:spPr>
        <p:txBody>
          <a:bodyPr vert="horz" wrap="square" lIns="91440" tIns="45720" rIns="91440" bIns="45720" rtlCol="0">
            <a:noAutofit/>
          </a:bodyPr>
          <a:lstStyle/>
          <a:p>
            <a:pPr lvl="0" algn="ctr" fontAlgn="auto">
              <a:spcBef>
                <a:spcPct val="20000"/>
              </a:spcBef>
              <a:spcAft>
                <a:spcPts val="0"/>
              </a:spcAft>
            </a:pPr>
            <a:r>
              <a:rPr lang="en-US" b="1" dirty="0">
                <a:solidFill>
                  <a:srgbClr val="50565C"/>
                </a:solidFill>
                <a:latin typeface="Arial Narrow"/>
                <a:cs typeface="Arial Narrow"/>
              </a:rPr>
              <a:t>Project Financials (FY20 Budget Authority: $780,000; FY20 Beginning Uncosteds: $235,344)</a:t>
            </a:r>
          </a:p>
        </p:txBody>
      </p:sp>
      <p:sp>
        <p:nvSpPr>
          <p:cNvPr id="11" name="Content Placeholder 3"/>
          <p:cNvSpPr>
            <a:spLocks noGrp="1"/>
          </p:cNvSpPr>
          <p:nvPr>
            <p:ph sz="quarter" idx="2"/>
          </p:nvPr>
        </p:nvSpPr>
        <p:spPr>
          <a:xfrm>
            <a:off x="269692" y="5524500"/>
            <a:ext cx="8792245" cy="1005253"/>
          </a:xfrm>
          <a:ln>
            <a:solidFill>
              <a:schemeClr val="accent3">
                <a:lumMod val="75000"/>
              </a:schemeClr>
            </a:solidFill>
          </a:ln>
        </p:spPr>
        <p:txBody>
          <a:bodyPr/>
          <a:lstStyle/>
          <a:p>
            <a:pPr marL="0" lvl="0" indent="0">
              <a:buNone/>
            </a:pPr>
            <a:r>
              <a:rPr lang="en-US" sz="1400" b="1" dirty="0"/>
              <a:t>Subcontracts/Commitments:</a:t>
            </a:r>
          </a:p>
          <a:p>
            <a:pPr marL="0" lvl="0" indent="0">
              <a:buNone/>
            </a:pPr>
            <a:r>
              <a:rPr lang="en-US" sz="1400" dirty="0"/>
              <a:t>BYU subcontract with Prof. Andrew Ning</a:t>
            </a:r>
          </a:p>
          <a:p>
            <a:pPr marL="0" lvl="0" indent="0">
              <a:buNone/>
            </a:pPr>
            <a:r>
              <a:rPr lang="en-US" sz="1400" dirty="0"/>
              <a:t>CU subcontract with Prof. Peter Hamlington</a:t>
            </a:r>
          </a:p>
        </p:txBody>
      </p:sp>
      <p:graphicFrame>
        <p:nvGraphicFramePr>
          <p:cNvPr id="7" name="Chart 6">
            <a:extLst>
              <a:ext uri="{FF2B5EF4-FFF2-40B4-BE49-F238E27FC236}">
                <a16:creationId xmlns:a16="http://schemas.microsoft.com/office/drawing/2014/main" id="{00000000-0008-0000-0600-000017000000}"/>
              </a:ext>
            </a:extLst>
          </p:cNvPr>
          <p:cNvGraphicFramePr>
            <a:graphicFrameLocks/>
          </p:cNvGraphicFramePr>
          <p:nvPr/>
        </p:nvGraphicFramePr>
        <p:xfrm>
          <a:off x="1145646" y="1371600"/>
          <a:ext cx="6852708" cy="411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02492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14300"/>
            <a:ext cx="8115301" cy="863429"/>
          </a:xfrm>
        </p:spPr>
        <p:txBody>
          <a:bodyPr/>
          <a:lstStyle/>
          <a:p>
            <a:r>
              <a:rPr lang="en-US" sz="1800" dirty="0"/>
              <a:t>NREL Wind – 1.3.1.402 - WFIP II Extended Analysis </a:t>
            </a:r>
            <a:br>
              <a:rPr lang="en-US" sz="1800" dirty="0"/>
            </a:br>
            <a:r>
              <a:rPr lang="en-US" sz="2400" dirty="0">
                <a:solidFill>
                  <a:prstClr val="white"/>
                </a:solidFill>
              </a:rPr>
              <a:t>FY20 Q1</a:t>
            </a:r>
            <a:r>
              <a:rPr lang="en-US" sz="2400" dirty="0">
                <a:solidFill>
                  <a:schemeClr val="bg1"/>
                </a:solidFill>
              </a:rPr>
              <a:t>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endParaRPr kumimoji="0" lang="en-US" sz="2323" b="1" i="0" u="none" strike="noStrike" kern="1200" cap="none" spc="0" normalizeH="0" baseline="0" noProof="0" dirty="0">
              <a:ln>
                <a:noFill/>
              </a:ln>
              <a:solidFill>
                <a:srgbClr val="FFFFFF"/>
              </a:solidFill>
              <a:effectLst/>
              <a:uLnTx/>
              <a:uFillTx/>
              <a:latin typeface="Arial Narrow"/>
              <a:ea typeface="+mn-ea"/>
              <a:cs typeface="Arial Narrow"/>
            </a:endParaRPr>
          </a:p>
        </p:txBody>
      </p:sp>
      <p:graphicFrame>
        <p:nvGraphicFramePr>
          <p:cNvPr id="11" name="Table 10"/>
          <p:cNvGraphicFramePr>
            <a:graphicFrameLocks noGrp="1"/>
          </p:cNvGraphicFramePr>
          <p:nvPr>
            <p:extLst>
              <p:ext uri="{D42A27DB-BD31-4B8C-83A1-F6EECF244321}">
                <p14:modId xmlns:p14="http://schemas.microsoft.com/office/powerpoint/2010/main" val="274717294"/>
              </p:ext>
            </p:extLst>
          </p:nvPr>
        </p:nvGraphicFramePr>
        <p:xfrm>
          <a:off x="82061" y="1031494"/>
          <a:ext cx="9028527" cy="2394119"/>
        </p:xfrm>
        <a:graphic>
          <a:graphicData uri="http://schemas.openxmlformats.org/drawingml/2006/table">
            <a:tbl>
              <a:tblPr firstRow="1" bandRow="1">
                <a:tableStyleId>{616DA210-FB5B-4158-B5E0-FEB733F419BA}</a:tableStyleId>
              </a:tblPr>
              <a:tblGrid>
                <a:gridCol w="7265115">
                  <a:extLst>
                    <a:ext uri="{9D8B030D-6E8A-4147-A177-3AD203B41FA5}">
                      <a16:colId xmlns:a16="http://schemas.microsoft.com/office/drawing/2014/main" val="20000"/>
                    </a:ext>
                  </a:extLst>
                </a:gridCol>
                <a:gridCol w="881706">
                  <a:extLst>
                    <a:ext uri="{9D8B030D-6E8A-4147-A177-3AD203B41FA5}">
                      <a16:colId xmlns:a16="http://schemas.microsoft.com/office/drawing/2014/main" val="20001"/>
                    </a:ext>
                  </a:extLst>
                </a:gridCol>
                <a:gridCol w="881706">
                  <a:extLst>
                    <a:ext uri="{9D8B030D-6E8A-4147-A177-3AD203B41FA5}">
                      <a16:colId xmlns:a16="http://schemas.microsoft.com/office/drawing/2014/main" val="20002"/>
                    </a:ext>
                  </a:extLst>
                </a:gridCol>
              </a:tblGrid>
              <a:tr h="441706">
                <a:tc>
                  <a:txBody>
                    <a:bodyPr/>
                    <a:lstStyle/>
                    <a:p>
                      <a:r>
                        <a:rPr lang="en-US" sz="1600" dirty="0"/>
                        <a:t>Project Milestones</a:t>
                      </a:r>
                      <a:endParaRPr lang="en-US" sz="1200" b="0" dirty="0">
                        <a:solidFill>
                          <a:schemeClr val="tx2"/>
                        </a:solidFill>
                      </a:endParaRPr>
                    </a:p>
                  </a:txBody>
                  <a:tcPr/>
                </a:tc>
                <a:tc>
                  <a:txBody>
                    <a:bodyPr/>
                    <a:lstStyle/>
                    <a:p>
                      <a:r>
                        <a:rPr lang="en-US" sz="1000" dirty="0"/>
                        <a:t>Percent Complete</a:t>
                      </a:r>
                    </a:p>
                  </a:txBody>
                  <a:tcPr/>
                </a:tc>
                <a:tc>
                  <a:txBody>
                    <a:bodyPr/>
                    <a:lstStyle/>
                    <a:p>
                      <a:r>
                        <a:rPr lang="en-US" sz="1000" dirty="0"/>
                        <a:t>Date </a:t>
                      </a:r>
                    </a:p>
                    <a:p>
                      <a:r>
                        <a:rPr lang="en-US" sz="1000" dirty="0"/>
                        <a:t>Complete</a:t>
                      </a:r>
                    </a:p>
                  </a:txBody>
                  <a:tcPr/>
                </a:tc>
                <a:extLst>
                  <a:ext uri="{0D108BD9-81ED-4DB2-BD59-A6C34878D82A}">
                    <a16:rowId xmlns:a16="http://schemas.microsoft.com/office/drawing/2014/main" val="10000"/>
                  </a:ext>
                </a:extLst>
              </a:tr>
              <a:tr h="295084">
                <a:tc>
                  <a:txBody>
                    <a:bodyPr/>
                    <a:lstStyle/>
                    <a:p>
                      <a:pPr marL="0" marR="0">
                        <a:spcBef>
                          <a:spcPts val="0"/>
                        </a:spcBef>
                        <a:spcAft>
                          <a:spcPts val="600"/>
                        </a:spcAft>
                      </a:pPr>
                      <a:r>
                        <a:rPr lang="en-US" sz="1200" b="0" kern="1200" baseline="0" dirty="0">
                          <a:solidFill>
                            <a:schemeClr val="tx1"/>
                          </a:solidFill>
                          <a:latin typeface="+mn-lt"/>
                          <a:ea typeface="+mn-ea"/>
                          <a:cs typeface="+mn-cs"/>
                        </a:rPr>
                        <a:t>Q1: Selection of case study to validate improvements in the HRRR.</a:t>
                      </a:r>
                    </a:p>
                  </a:txBody>
                  <a:tcPr marL="38100" marR="38100" marT="38100" marB="38100"/>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1"/>
                  </a:ext>
                </a:extLst>
              </a:tr>
              <a:tr h="331449">
                <a:tc>
                  <a:txBody>
                    <a:bodyPr/>
                    <a:lstStyle/>
                    <a:p>
                      <a:pPr marL="0" marR="0">
                        <a:spcBef>
                          <a:spcPts val="0"/>
                        </a:spcBef>
                        <a:spcAft>
                          <a:spcPts val="600"/>
                        </a:spcAft>
                      </a:pPr>
                      <a:r>
                        <a:rPr lang="en-US" sz="1200" b="0" kern="1200" baseline="0" dirty="0">
                          <a:solidFill>
                            <a:schemeClr val="tx1"/>
                          </a:solidFill>
                          <a:latin typeface="+mn-lt"/>
                          <a:ea typeface="+mn-ea"/>
                          <a:cs typeface="+mn-cs"/>
                        </a:rPr>
                        <a:t>Q2: Submit journal paper about the impact of mountain waves on wind energy.</a:t>
                      </a:r>
                    </a:p>
                  </a:txBody>
                  <a:tcPr marL="38100" marR="38100" marT="38100" marB="38100">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tc>
                  <a:txBody>
                    <a:bodyPr/>
                    <a:lstStyle/>
                    <a:p>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0002"/>
                  </a:ext>
                </a:extLst>
              </a:tr>
              <a:tr h="331449">
                <a:tc>
                  <a:txBody>
                    <a:bodyPr/>
                    <a:lstStyle/>
                    <a:p>
                      <a:pPr marL="0" marR="0">
                        <a:spcBef>
                          <a:spcPts val="0"/>
                        </a:spcBef>
                        <a:spcAft>
                          <a:spcPts val="600"/>
                        </a:spcAft>
                      </a:pPr>
                      <a:r>
                        <a:rPr lang="en-US" sz="1200" b="0" kern="1200" baseline="0" dirty="0">
                          <a:solidFill>
                            <a:schemeClr val="tx1"/>
                          </a:solidFill>
                          <a:latin typeface="+mn-lt"/>
                          <a:ea typeface="+mn-ea"/>
                          <a:cs typeface="+mn-cs"/>
                        </a:rPr>
                        <a:t>Q3: In collaboration with PNNL, deliver benchmark data set to the international community through IEA wind task 36.</a:t>
                      </a:r>
                    </a:p>
                  </a:txBody>
                  <a:tcPr marL="38100" marR="38100" marT="38100" marB="38100">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tc>
                  <a:txBody>
                    <a:bodyPr/>
                    <a:lstStyle/>
                    <a:p>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355719576"/>
                  </a:ext>
                </a:extLst>
              </a:tr>
              <a:tr h="331449">
                <a:tc>
                  <a:txBody>
                    <a:bodyPr/>
                    <a:lstStyle/>
                    <a:p>
                      <a:pPr marL="0" marR="0">
                        <a:spcBef>
                          <a:spcPts val="0"/>
                        </a:spcBef>
                        <a:spcAft>
                          <a:spcPts val="600"/>
                        </a:spcAft>
                      </a:pPr>
                      <a:r>
                        <a:rPr lang="en-US" sz="1200" b="0" kern="1200" baseline="0" dirty="0">
                          <a:solidFill>
                            <a:schemeClr val="tx1"/>
                          </a:solidFill>
                          <a:latin typeface="+mn-lt"/>
                          <a:ea typeface="+mn-ea"/>
                          <a:cs typeface="+mn-cs"/>
                        </a:rPr>
                        <a:t>Q4: Annual (SMART) Milestone: Deliver a joint report to DOE describing collaborative progress with other labs in FY20.</a:t>
                      </a:r>
                    </a:p>
                  </a:txBody>
                  <a:tcPr marL="38100" marR="38100" marT="38100" marB="38100">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tc>
                  <a:txBody>
                    <a:bodyPr/>
                    <a:lstStyle/>
                    <a:p>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516081179"/>
                  </a:ext>
                </a:extLst>
              </a:tr>
              <a:tr h="331449">
                <a:tc>
                  <a:txBody>
                    <a:bodyPr/>
                    <a:lstStyle/>
                    <a:p>
                      <a:pPr marL="0" marR="0">
                        <a:spcBef>
                          <a:spcPts val="0"/>
                        </a:spcBef>
                        <a:spcAft>
                          <a:spcPts val="600"/>
                        </a:spcAft>
                      </a:pPr>
                      <a:r>
                        <a:rPr lang="en-US" sz="1200" b="0" kern="1200" baseline="0" dirty="0">
                          <a:solidFill>
                            <a:schemeClr val="tx1"/>
                          </a:solidFill>
                          <a:latin typeface="+mn-lt"/>
                          <a:ea typeface="+mn-ea"/>
                          <a:cs typeface="+mn-cs"/>
                        </a:rPr>
                        <a:t>Q4: Report documenting the impact of Land Surface Models (LSM) on hub-height winds, including recommendations for improvements to the LSM and surface layer schemes.</a:t>
                      </a:r>
                    </a:p>
                  </a:txBody>
                  <a:tcPr marL="38100" marR="38100" marT="38100" marB="38100">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tc>
                  <a:txBody>
                    <a:bodyPr/>
                    <a:lstStyle/>
                    <a:p>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410695814"/>
                  </a:ext>
                </a:extLst>
              </a:tr>
            </a:tbl>
          </a:graphicData>
        </a:graphic>
      </p:graphicFrame>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endParaRPr kumimoji="0" lang="en-US" sz="2323" b="1" i="0" u="none" strike="noStrike" kern="1200" cap="none" spc="0" normalizeH="0" baseline="0" noProof="0" dirty="0">
              <a:ln>
                <a:noFill/>
              </a:ln>
              <a:solidFill>
                <a:srgbClr val="FFFFFF"/>
              </a:solidFill>
              <a:effectLst/>
              <a:uLnTx/>
              <a:uFillTx/>
              <a:latin typeface="Arial Narrow"/>
              <a:ea typeface="+mn-ea"/>
              <a:cs typeface="Arial Narrow"/>
            </a:endParaRPr>
          </a:p>
        </p:txBody>
      </p:sp>
    </p:spTree>
    <p:extLst>
      <p:ext uri="{BB962C8B-B14F-4D97-AF65-F5344CB8AC3E}">
        <p14:creationId xmlns:p14="http://schemas.microsoft.com/office/powerpoint/2010/main" val="39510700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14300"/>
            <a:ext cx="8115301" cy="863429"/>
          </a:xfrm>
        </p:spPr>
        <p:txBody>
          <a:bodyPr/>
          <a:lstStyle/>
          <a:p>
            <a:r>
              <a:rPr lang="en-US" sz="1800" dirty="0"/>
              <a:t>NREL Wind – 1.3.6.401 - Systems Engineering &amp; Optimization</a:t>
            </a:r>
            <a:br>
              <a:rPr lang="en-US" sz="2000" dirty="0"/>
            </a:br>
            <a:r>
              <a:rPr lang="en-US" sz="2400" dirty="0">
                <a:solidFill>
                  <a:prstClr val="white"/>
                </a:solidFill>
              </a:rPr>
              <a:t>FY20 Q1</a:t>
            </a:r>
            <a:r>
              <a:rPr lang="en-US" sz="2400" dirty="0">
                <a:solidFill>
                  <a:schemeClr val="bg1"/>
                </a:solidFill>
              </a:rPr>
              <a:t>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11" name="Table 10"/>
          <p:cNvGraphicFramePr>
            <a:graphicFrameLocks noGrp="1"/>
          </p:cNvGraphicFramePr>
          <p:nvPr>
            <p:extLst>
              <p:ext uri="{D42A27DB-BD31-4B8C-83A1-F6EECF244321}">
                <p14:modId xmlns:p14="http://schemas.microsoft.com/office/powerpoint/2010/main" val="649862040"/>
              </p:ext>
            </p:extLst>
          </p:nvPr>
        </p:nvGraphicFramePr>
        <p:xfrm>
          <a:off x="82061" y="1031494"/>
          <a:ext cx="9028527" cy="2453386"/>
        </p:xfrm>
        <a:graphic>
          <a:graphicData uri="http://schemas.openxmlformats.org/drawingml/2006/table">
            <a:tbl>
              <a:tblPr firstRow="1" bandRow="1">
                <a:tableStyleId>{616DA210-FB5B-4158-B5E0-FEB733F419BA}</a:tableStyleId>
              </a:tblPr>
              <a:tblGrid>
                <a:gridCol w="7265115">
                  <a:extLst>
                    <a:ext uri="{9D8B030D-6E8A-4147-A177-3AD203B41FA5}">
                      <a16:colId xmlns:a16="http://schemas.microsoft.com/office/drawing/2014/main" val="20000"/>
                    </a:ext>
                  </a:extLst>
                </a:gridCol>
                <a:gridCol w="764729">
                  <a:extLst>
                    <a:ext uri="{9D8B030D-6E8A-4147-A177-3AD203B41FA5}">
                      <a16:colId xmlns:a16="http://schemas.microsoft.com/office/drawing/2014/main" val="20001"/>
                    </a:ext>
                  </a:extLst>
                </a:gridCol>
                <a:gridCol w="998683">
                  <a:extLst>
                    <a:ext uri="{9D8B030D-6E8A-4147-A177-3AD203B41FA5}">
                      <a16:colId xmlns:a16="http://schemas.microsoft.com/office/drawing/2014/main" val="20002"/>
                    </a:ext>
                  </a:extLst>
                </a:gridCol>
              </a:tblGrid>
              <a:tr h="441706">
                <a:tc>
                  <a:txBody>
                    <a:bodyPr/>
                    <a:lstStyle/>
                    <a:p>
                      <a:r>
                        <a:rPr lang="en-US" sz="1600" dirty="0"/>
                        <a:t>Project Milestones</a:t>
                      </a:r>
                      <a:endParaRPr lang="en-US" sz="1200" b="0" dirty="0">
                        <a:solidFill>
                          <a:schemeClr val="tx2"/>
                        </a:solidFill>
                      </a:endParaRPr>
                    </a:p>
                  </a:txBody>
                  <a:tcPr/>
                </a:tc>
                <a:tc>
                  <a:txBody>
                    <a:bodyPr/>
                    <a:lstStyle/>
                    <a:p>
                      <a:r>
                        <a:rPr lang="en-US" sz="1000"/>
                        <a:t>Percent Complete</a:t>
                      </a:r>
                      <a:endParaRPr lang="en-US" sz="1000" dirty="0"/>
                    </a:p>
                  </a:txBody>
                  <a:tcPr/>
                </a:tc>
                <a:tc>
                  <a:txBody>
                    <a:bodyPr/>
                    <a:lstStyle/>
                    <a:p>
                      <a:r>
                        <a:rPr lang="en-US" sz="1000"/>
                        <a:t>Date Complete</a:t>
                      </a:r>
                      <a:endParaRPr lang="en-US" sz="1000" dirty="0"/>
                    </a:p>
                  </a:txBody>
                  <a:tcPr/>
                </a:tc>
                <a:extLst>
                  <a:ext uri="{0D108BD9-81ED-4DB2-BD59-A6C34878D82A}">
                    <a16:rowId xmlns:a16="http://schemas.microsoft.com/office/drawing/2014/main" val="10000"/>
                  </a:ext>
                </a:extLst>
              </a:tr>
              <a:tr h="295084">
                <a:tc>
                  <a:txBody>
                    <a:bodyPr/>
                    <a:lstStyle/>
                    <a:p>
                      <a:r>
                        <a:rPr lang="en-US" sz="1200" baseline="0" dirty="0">
                          <a:effectLst/>
                        </a:rPr>
                        <a:t>Q1: Complete and submit conference papers for AIAA SciTech 2019 on uncertainty quantification, optimization under uncertainty, and the application of statistical methods for turbulent inflow modeling within rotor design loop. (December 31, 2019)</a:t>
                      </a:r>
                    </a:p>
                  </a:txBody>
                  <a:tcPr/>
                </a:tc>
                <a:tc>
                  <a:txBody>
                    <a:bodyPr/>
                    <a:lstStyle/>
                    <a:p>
                      <a:r>
                        <a:rPr lang="en-US" sz="1200" dirty="0"/>
                        <a:t>100%</a:t>
                      </a:r>
                    </a:p>
                  </a:txBody>
                  <a:tcPr/>
                </a:tc>
                <a:tc>
                  <a:txBody>
                    <a:bodyPr/>
                    <a:lstStyle/>
                    <a:p>
                      <a:r>
                        <a:rPr lang="en-US" sz="1200" dirty="0"/>
                        <a:t>12/31/2019</a:t>
                      </a:r>
                    </a:p>
                  </a:txBody>
                  <a:tcPr/>
                </a:tc>
                <a:extLst>
                  <a:ext uri="{0D108BD9-81ED-4DB2-BD59-A6C34878D82A}">
                    <a16:rowId xmlns:a16="http://schemas.microsoft.com/office/drawing/2014/main" val="10001"/>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Q2 Demonstration of unsteady solver capabilities in </a:t>
                      </a:r>
                      <a:r>
                        <a:rPr lang="en-US" sz="1200" dirty="0" err="1"/>
                        <a:t>WindSE</a:t>
                      </a:r>
                      <a:r>
                        <a:rPr lang="en-US" sz="1200" dirty="0"/>
                        <a:t> such that “controllability” can be studied and measured in a wind plant by the end of FY20 Q2 (March 31, 2020).</a:t>
                      </a:r>
                    </a:p>
                  </a:txBody>
                  <a:tcPr>
                    <a:solidFill>
                      <a:schemeClr val="bg1">
                        <a:lumMod val="75000"/>
                        <a:alpha val="20000"/>
                      </a:schemeClr>
                    </a:solidFill>
                  </a:tcPr>
                </a:tc>
                <a:tc>
                  <a:txBody>
                    <a:bodyPr/>
                    <a:lstStyle/>
                    <a:p>
                      <a:pPr marL="0" algn="l" defTabSz="457200" rtl="0" eaLnBrk="1" latinLnBrk="0" hangingPunct="1"/>
                      <a:r>
                        <a:rPr lang="en-US" sz="1200" kern="1200" dirty="0">
                          <a:solidFill>
                            <a:schemeClr val="tx1"/>
                          </a:solidFill>
                          <a:latin typeface="+mn-lt"/>
                          <a:ea typeface="+mn-ea"/>
                          <a:cs typeface="+mn-cs"/>
                        </a:rPr>
                        <a:t>50%</a:t>
                      </a:r>
                    </a:p>
                  </a:txBody>
                  <a:tcPr>
                    <a:solidFill>
                      <a:schemeClr val="bg1">
                        <a:lumMod val="75000"/>
                        <a:alpha val="20000"/>
                      </a:schemeClr>
                    </a:solidFill>
                  </a:tcPr>
                </a:tc>
                <a:tc>
                  <a:txBody>
                    <a:bodyPr/>
                    <a:lstStyle/>
                    <a:p>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0002"/>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Q3: A draft paper detailing the modeling approach and results when accounting for reliability.  The paper will be ready for peer-review by the end of FY20 Q3 (June 30, 2020).</a:t>
                      </a:r>
                    </a:p>
                  </a:txBody>
                  <a:tcPr/>
                </a:tc>
                <a:tc>
                  <a:txBody>
                    <a:bodyPr/>
                    <a:lstStyle/>
                    <a:p>
                      <a:pPr marL="0" algn="l" defTabSz="457200" rtl="0" eaLnBrk="1" latinLnBrk="0" hangingPunct="1"/>
                      <a:r>
                        <a:rPr lang="en-US" sz="1200" kern="1200" dirty="0">
                          <a:solidFill>
                            <a:schemeClr val="tx1"/>
                          </a:solidFill>
                          <a:latin typeface="+mn-lt"/>
                          <a:ea typeface="+mn-ea"/>
                          <a:cs typeface="+mn-cs"/>
                        </a:rPr>
                        <a:t>25%</a:t>
                      </a:r>
                    </a:p>
                  </a:txBody>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tc>
                <a:extLst>
                  <a:ext uri="{0D108BD9-81ED-4DB2-BD59-A6C34878D82A}">
                    <a16:rowId xmlns:a16="http://schemas.microsoft.com/office/drawing/2014/main" val="10003"/>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Q4: </a:t>
                      </a:r>
                      <a:r>
                        <a:rPr lang="en-US" sz="1200" spc="-20" baseline="0" dirty="0"/>
                        <a:t>A draft paper detailing the design approach and results when customizing a wind plant for best wake steering performance.  The paper will be ready for peer-review by the end of FY20 Q4 (September 30, 2020).</a:t>
                      </a: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581077941"/>
                  </a:ext>
                </a:extLst>
              </a:tr>
            </a:tbl>
          </a:graphicData>
        </a:graphic>
      </p:graphicFrame>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Tree>
    <p:extLst>
      <p:ext uri="{BB962C8B-B14F-4D97-AF65-F5344CB8AC3E}">
        <p14:creationId xmlns:p14="http://schemas.microsoft.com/office/powerpoint/2010/main" val="8860420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39700"/>
            <a:ext cx="8089901" cy="888829"/>
          </a:xfrm>
        </p:spPr>
        <p:txBody>
          <a:bodyPr/>
          <a:lstStyle/>
          <a:p>
            <a:r>
              <a:rPr lang="en-US" sz="1800" dirty="0"/>
              <a:t>NREL Wind – 1.3.6.401 - Systems Engineering &amp; Optimization</a:t>
            </a:r>
            <a:br>
              <a:rPr lang="en-US" sz="2000" dirty="0"/>
            </a:br>
            <a:r>
              <a:rPr lang="en-US" sz="2400" dirty="0">
                <a:solidFill>
                  <a:prstClr val="white"/>
                </a:solidFill>
              </a:rPr>
              <a:t>FY20 Q1</a:t>
            </a:r>
            <a:r>
              <a:rPr lang="en-US" sz="2400" dirty="0">
                <a:solidFill>
                  <a:schemeClr val="bg1"/>
                </a:solidFill>
              </a:rPr>
              <a:t>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7" name="Table 6">
            <a:extLst>
              <a:ext uri="{FF2B5EF4-FFF2-40B4-BE49-F238E27FC236}">
                <a16:creationId xmlns:a16="http://schemas.microsoft.com/office/drawing/2014/main" id="{41C3A0B6-4FB9-4C30-9741-AC3B9BE1119C}"/>
              </a:ext>
            </a:extLst>
          </p:cNvPr>
          <p:cNvGraphicFramePr>
            <a:graphicFrameLocks noGrp="1"/>
          </p:cNvGraphicFramePr>
          <p:nvPr>
            <p:extLst>
              <p:ext uri="{D42A27DB-BD31-4B8C-83A1-F6EECF244321}">
                <p14:modId xmlns:p14="http://schemas.microsoft.com/office/powerpoint/2010/main" val="2898413076"/>
              </p:ext>
            </p:extLst>
          </p:nvPr>
        </p:nvGraphicFramePr>
        <p:xfrm>
          <a:off x="82062" y="1059606"/>
          <a:ext cx="9061938" cy="4358264"/>
        </p:xfrm>
        <a:graphic>
          <a:graphicData uri="http://schemas.openxmlformats.org/drawingml/2006/table">
            <a:tbl>
              <a:tblPr firstRow="1" bandRow="1">
                <a:tableStyleId>{616DA210-FB5B-4158-B5E0-FEB733F419BA}</a:tableStyleId>
              </a:tblPr>
              <a:tblGrid>
                <a:gridCol w="9061938">
                  <a:extLst>
                    <a:ext uri="{9D8B030D-6E8A-4147-A177-3AD203B41FA5}">
                      <a16:colId xmlns:a16="http://schemas.microsoft.com/office/drawing/2014/main" val="20000"/>
                    </a:ext>
                  </a:extLst>
                </a:gridCol>
              </a:tblGrid>
              <a:tr h="1578104">
                <a:tc>
                  <a:txBody>
                    <a:bodyPr/>
                    <a:lstStyle/>
                    <a:p>
                      <a:pPr marL="0" indent="0">
                        <a:buFont typeface="Arial" panose="020B0604020202020204" pitchFamily="34" charset="0"/>
                        <a:buNone/>
                      </a:pPr>
                      <a:r>
                        <a:rPr lang="en-US" sz="1200" dirty="0">
                          <a:solidFill>
                            <a:schemeClr val="tx1"/>
                          </a:solidFill>
                        </a:rPr>
                        <a:t>Work accomplished this</a:t>
                      </a:r>
                      <a:r>
                        <a:rPr lang="en-US" sz="1200" baseline="0" dirty="0">
                          <a:solidFill>
                            <a:schemeClr val="tx1"/>
                          </a:solidFill>
                        </a:rPr>
                        <a:t> quarter</a:t>
                      </a:r>
                      <a:r>
                        <a:rPr lang="en-US" sz="1200" dirty="0">
                          <a:solidFill>
                            <a:schemeClr val="tx1"/>
                          </a:solidFill>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solidFill>
                            <a:schemeClr val="tx1"/>
                          </a:solidFill>
                        </a:rPr>
                        <a:t>Completed AIAA papers related to 1) usage of Importance Sampling to estimate extreme loads within a design loop 2) Multiple collaborative papers with Sandia on UQ methods applied to wind energy</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solidFill>
                            <a:schemeClr val="tx1"/>
                          </a:solidFill>
                        </a:rPr>
                        <a:t>Collaborated on the design of the 15MW Reference Wind Turbine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solidFill>
                            <a:schemeClr val="tx1"/>
                          </a:solidFill>
                        </a:rPr>
                        <a:t>Submitted multiple abstracts to the TORQUE conference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dirty="0">
                        <a:solidFill>
                          <a:schemeClr val="tx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mn-cs"/>
                        </a:rPr>
                        <a:t>Public Outreach/Industry Engagement: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solidFill>
                            <a:schemeClr val="tx1"/>
                          </a:solidFill>
                        </a:rPr>
                        <a:t>Attended the IEA Wind Task 37 Meeting and the 2019 Systems Engineering Workshop hosted by CENER in Pamplona, Spain.  Presented work related to the 15MW Reference Turbine, a common ontology for blade systems engineering, and a tutorial for WISDEM</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solidFill>
                            <a:schemeClr val="tx1"/>
                          </a:solidFill>
                        </a:rPr>
                        <a:t>Presented two papers at NAWEA </a:t>
                      </a:r>
                      <a:r>
                        <a:rPr lang="en-US" sz="1200" b="0" baseline="0" dirty="0" err="1">
                          <a:solidFill>
                            <a:schemeClr val="tx1"/>
                          </a:solidFill>
                        </a:rPr>
                        <a:t>WindTech</a:t>
                      </a:r>
                      <a:r>
                        <a:rPr lang="en-US" sz="1200" b="0" baseline="0" dirty="0">
                          <a:solidFill>
                            <a:schemeClr val="tx1"/>
                          </a:solidFill>
                        </a:rPr>
                        <a:t>: 1) Layout optimization in complex terrain, 2) Loads-aware layout optimization </a:t>
                      </a:r>
                      <a:endParaRPr lang="en-US" sz="1200" b="0" kern="1200" baseline="0" dirty="0">
                        <a:solidFill>
                          <a:schemeClr val="tx1"/>
                        </a:solidFill>
                        <a:latin typeface="+mn-lt"/>
                        <a:ea typeface="+mn-ea"/>
                        <a:cs typeface="+mn-cs"/>
                      </a:endParaRPr>
                    </a:p>
                  </a:txBody>
                  <a:tcPr/>
                </a:tc>
                <a:extLst>
                  <a:ext uri="{0D108BD9-81ED-4DB2-BD59-A6C34878D82A}">
                    <a16:rowId xmlns:a16="http://schemas.microsoft.com/office/drawing/2014/main" val="10000"/>
                  </a:ext>
                </a:extLst>
              </a:tr>
              <a:tr h="1980824">
                <a:tc>
                  <a:txBody>
                    <a:bodyPr/>
                    <a:lstStyle/>
                    <a:p>
                      <a:pPr marL="0" indent="0">
                        <a:buFont typeface="Arial" panose="020B0604020202020204" pitchFamily="34" charset="0"/>
                        <a:buNone/>
                      </a:pPr>
                      <a:r>
                        <a:rPr lang="en-US" sz="1200" b="1" dirty="0">
                          <a:solidFill>
                            <a:schemeClr val="tx1"/>
                          </a:solidFill>
                        </a:rPr>
                        <a:t>90</a:t>
                      </a:r>
                      <a:r>
                        <a:rPr lang="en-US" sz="1200" b="1" baseline="0" dirty="0">
                          <a:solidFill>
                            <a:schemeClr val="tx1"/>
                          </a:solidFill>
                        </a:rPr>
                        <a:t>-Day Outlook: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solidFill>
                            <a:schemeClr val="tx1"/>
                          </a:solidFill>
                        </a:rPr>
                        <a:t>Finish unsteady solver for </a:t>
                      </a:r>
                      <a:r>
                        <a:rPr lang="en-US" sz="1200" b="0" baseline="0" dirty="0" err="1">
                          <a:solidFill>
                            <a:schemeClr val="tx1"/>
                          </a:solidFill>
                        </a:rPr>
                        <a:t>WindSE</a:t>
                      </a:r>
                      <a:r>
                        <a:rPr lang="en-US" sz="1200" b="0" baseline="0" dirty="0">
                          <a:solidFill>
                            <a:schemeClr val="tx1"/>
                          </a:solidFill>
                        </a:rPr>
                        <a:t> and calculate plant “controllability”</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solidFill>
                            <a:schemeClr val="tx1"/>
                          </a:solidFill>
                        </a:rPr>
                        <a:t>Complete </a:t>
                      </a:r>
                      <a:r>
                        <a:rPr lang="en-US" sz="1200" b="0" baseline="0" dirty="0" err="1">
                          <a:solidFill>
                            <a:schemeClr val="tx1"/>
                          </a:solidFill>
                        </a:rPr>
                        <a:t>FAST.Farm</a:t>
                      </a:r>
                      <a:r>
                        <a:rPr lang="en-US" sz="1200" b="0" baseline="0" dirty="0">
                          <a:solidFill>
                            <a:schemeClr val="tx1"/>
                          </a:solidFill>
                        </a:rPr>
                        <a:t> runs of plant flow that will serve as basis for layout optimization for reliability surrogate model</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solidFill>
                            <a:schemeClr val="tx1"/>
                          </a:solidFill>
                        </a:rPr>
                        <a:t>Complete TORQUE papers that are awarded a podium presentation</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solidFill>
                            <a:schemeClr val="tx1"/>
                          </a:solidFill>
                        </a:rPr>
                        <a:t>Collaborate on LCOE calculation for Lightweight Drivetrain FOA 1981 awardees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mn-cs"/>
                        </a:rPr>
                        <a:t>Upcoming Public Outreach/Industry Engagement: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solidFill>
                            <a:schemeClr val="tx1"/>
                          </a:solidFill>
                        </a:rPr>
                        <a:t>Present AIAA papers related to 1) usage of Importance Sampling to estimate extreme loads within a design loop 2) Multiple collaborative papers with Sandia on UQ methods applied to wind energy</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1" kern="1200" baseline="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0001"/>
                  </a:ext>
                </a:extLst>
              </a:tr>
              <a:tr h="0">
                <a:tc>
                  <a:txBody>
                    <a:bodyPr/>
                    <a:lstStyle/>
                    <a:p>
                      <a:endParaRPr lang="en-US" sz="1200" b="1" dirty="0">
                        <a:solidFill>
                          <a:schemeClr val="tx1"/>
                        </a:solidFill>
                      </a:endParaRPr>
                    </a:p>
                  </a:txBody>
                  <a:tcPr>
                    <a:solidFill>
                      <a:schemeClr val="bg1">
                        <a:lumMod val="75000"/>
                        <a:alpha val="20000"/>
                      </a:schemeClr>
                    </a:solidFill>
                  </a:tcPr>
                </a:tc>
                <a:extLst>
                  <a:ext uri="{0D108BD9-81ED-4DB2-BD59-A6C34878D82A}">
                    <a16:rowId xmlns:a16="http://schemas.microsoft.com/office/drawing/2014/main" val="1803565257"/>
                  </a:ext>
                </a:extLst>
              </a:tr>
            </a:tbl>
          </a:graphicData>
        </a:graphic>
      </p:graphicFrame>
    </p:spTree>
    <p:extLst>
      <p:ext uri="{BB962C8B-B14F-4D97-AF65-F5344CB8AC3E}">
        <p14:creationId xmlns:p14="http://schemas.microsoft.com/office/powerpoint/2010/main" val="8787483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270876" cy="793750"/>
          </a:xfrm>
        </p:spPr>
        <p:txBody>
          <a:bodyPr/>
          <a:lstStyle/>
          <a:p>
            <a:r>
              <a:rPr lang="en-US" sz="1800" dirty="0"/>
              <a:t>NREL Wind – 1.3.6.403 - Modeling and Validation for Offshore Wind</a:t>
            </a:r>
            <a:br>
              <a:rPr lang="en-US" sz="2800" dirty="0"/>
            </a:br>
            <a:r>
              <a:rPr lang="en-US" sz="2400" dirty="0"/>
              <a:t>Project Modification Tracking</a:t>
            </a:r>
          </a:p>
        </p:txBody>
      </p:sp>
      <p:graphicFrame>
        <p:nvGraphicFramePr>
          <p:cNvPr id="2" name="Table 1"/>
          <p:cNvGraphicFramePr>
            <a:graphicFrameLocks noGrp="1"/>
          </p:cNvGraphicFramePr>
          <p:nvPr>
            <p:extLst>
              <p:ext uri="{D42A27DB-BD31-4B8C-83A1-F6EECF244321}">
                <p14:modId xmlns:p14="http://schemas.microsoft.com/office/powerpoint/2010/main" val="667362496"/>
              </p:ext>
            </p:extLst>
          </p:nvPr>
        </p:nvGraphicFramePr>
        <p:xfrm>
          <a:off x="118277" y="1132763"/>
          <a:ext cx="9025722" cy="2519374"/>
        </p:xfrm>
        <a:graphic>
          <a:graphicData uri="http://schemas.openxmlformats.org/drawingml/2006/table">
            <a:tbl>
              <a:tblPr firstRow="1" bandRow="1">
                <a:tableStyleId>{5C22544A-7EE6-4342-B048-85BDC9FD1C3A}</a:tableStyleId>
              </a:tblPr>
              <a:tblGrid>
                <a:gridCol w="837066">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436883">
                  <a:extLst>
                    <a:ext uri="{9D8B030D-6E8A-4147-A177-3AD203B41FA5}">
                      <a16:colId xmlns:a16="http://schemas.microsoft.com/office/drawing/2014/main" val="20002"/>
                    </a:ext>
                  </a:extLst>
                </a:gridCol>
                <a:gridCol w="888368">
                  <a:extLst>
                    <a:ext uri="{9D8B030D-6E8A-4147-A177-3AD203B41FA5}">
                      <a16:colId xmlns:a16="http://schemas.microsoft.com/office/drawing/2014/main" val="20003"/>
                    </a:ext>
                  </a:extLst>
                </a:gridCol>
                <a:gridCol w="2721934">
                  <a:extLst>
                    <a:ext uri="{9D8B030D-6E8A-4147-A177-3AD203B41FA5}">
                      <a16:colId xmlns:a16="http://schemas.microsoft.com/office/drawing/2014/main" val="20004"/>
                    </a:ext>
                  </a:extLst>
                </a:gridCol>
              </a:tblGrid>
              <a:tr h="619614">
                <a:tc>
                  <a:txBody>
                    <a:bodyPr/>
                    <a:lstStyle/>
                    <a:p>
                      <a:pPr algn="ctr"/>
                      <a:r>
                        <a:rPr lang="en-US" sz="1400" dirty="0" err="1"/>
                        <a:t>Apprv</a:t>
                      </a:r>
                      <a:r>
                        <a:rPr lang="en-US" sz="1400" dirty="0"/>
                        <a:t>. Date</a:t>
                      </a:r>
                    </a:p>
                  </a:txBody>
                  <a:tcPr anchor="ctr"/>
                </a:tc>
                <a:tc>
                  <a:txBody>
                    <a:bodyPr/>
                    <a:lstStyle/>
                    <a:p>
                      <a:pPr algn="ctr"/>
                      <a:r>
                        <a:rPr lang="en-US" sz="1400" dirty="0"/>
                        <a:t>Requested</a:t>
                      </a:r>
                      <a:r>
                        <a:rPr lang="en-US" sz="1400" baseline="0" dirty="0"/>
                        <a:t> By </a:t>
                      </a:r>
                      <a:endParaRPr lang="en-US" sz="1400" dirty="0"/>
                    </a:p>
                  </a:txBody>
                  <a:tcPr anchor="ctr"/>
                </a:tc>
                <a:tc>
                  <a:txBody>
                    <a:bodyPr/>
                    <a:lstStyle/>
                    <a:p>
                      <a:pPr algn="ctr"/>
                      <a:r>
                        <a:rPr lang="en-US" sz="1400" dirty="0"/>
                        <a:t>Detailed Reason for</a:t>
                      </a:r>
                      <a:r>
                        <a:rPr lang="en-US" sz="1400" baseline="0" dirty="0"/>
                        <a:t> Modification</a:t>
                      </a:r>
                      <a:endParaRPr lang="en-US" sz="1400" dirty="0"/>
                    </a:p>
                  </a:txBody>
                  <a:tcPr anchor="ctr"/>
                </a:tc>
                <a:tc>
                  <a:txBody>
                    <a:bodyPr/>
                    <a:lstStyle/>
                    <a:p>
                      <a:pPr algn="ctr"/>
                      <a:r>
                        <a:rPr lang="en-US" sz="1400" dirty="0"/>
                        <a:t>Budget Change</a:t>
                      </a:r>
                    </a:p>
                  </a:txBody>
                  <a:tcPr anchor="ctr"/>
                </a:tc>
                <a:tc>
                  <a:txBody>
                    <a:bodyPr/>
                    <a:lstStyle/>
                    <a:p>
                      <a:pPr algn="ctr"/>
                      <a:r>
                        <a:rPr lang="en-US" sz="1400" dirty="0"/>
                        <a:t>Milestone</a:t>
                      </a:r>
                      <a:r>
                        <a:rPr lang="en-US" sz="1400" baseline="0" dirty="0"/>
                        <a:t> Changes </a:t>
                      </a:r>
                      <a:endParaRPr lang="en-US" sz="1400" dirty="0"/>
                    </a:p>
                  </a:txBody>
                  <a:tcPr anchor="ctr"/>
                </a:tc>
                <a:extLst>
                  <a:ext uri="{0D108BD9-81ED-4DB2-BD59-A6C34878D82A}">
                    <a16:rowId xmlns:a16="http://schemas.microsoft.com/office/drawing/2014/main" val="10000"/>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1"/>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07258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800" y="0"/>
            <a:ext cx="8064500" cy="793750"/>
          </a:xfrm>
        </p:spPr>
        <p:txBody>
          <a:bodyPr/>
          <a:lstStyle/>
          <a:p>
            <a:r>
              <a:rPr lang="en-US" sz="1800" dirty="0"/>
              <a:t>NREL Wind – 1.3.6.403 - Modeling and Validation for Offshore Wind</a:t>
            </a:r>
            <a:br>
              <a:rPr lang="en-US" sz="2400" dirty="0"/>
            </a:br>
            <a:r>
              <a:rPr lang="en-US" sz="2400" dirty="0">
                <a:solidFill>
                  <a:prstClr val="white"/>
                </a:solidFill>
              </a:rPr>
              <a:t>FY20 Q1</a:t>
            </a:r>
            <a:r>
              <a:rPr lang="en-US" sz="2400" dirty="0">
                <a:solidFill>
                  <a:schemeClr val="bg1"/>
                </a:solidFill>
              </a:rPr>
              <a:t> Project </a:t>
            </a:r>
            <a:r>
              <a:rPr lang="en-US" sz="2400" dirty="0"/>
              <a:t>Overview</a:t>
            </a:r>
          </a:p>
        </p:txBody>
      </p:sp>
      <p:graphicFrame>
        <p:nvGraphicFramePr>
          <p:cNvPr id="8" name="Content Placeholder 7"/>
          <p:cNvGraphicFramePr>
            <a:graphicFrameLocks noGrp="1"/>
          </p:cNvGraphicFramePr>
          <p:nvPr>
            <p:ph sz="quarter" idx="3"/>
          </p:nvPr>
        </p:nvGraphicFramePr>
        <p:xfrm>
          <a:off x="6172672" y="1050877"/>
          <a:ext cx="2877543" cy="5534421"/>
        </p:xfrm>
        <a:graphic>
          <a:graphicData uri="http://schemas.openxmlformats.org/drawingml/2006/table">
            <a:tbl>
              <a:tblPr firstRow="1" bandRow="1">
                <a:tableStyleId>{073A0DAA-6AF3-43AB-8588-CEC1D06C72B9}</a:tableStyleId>
              </a:tblPr>
              <a:tblGrid>
                <a:gridCol w="2877543">
                  <a:extLst>
                    <a:ext uri="{9D8B030D-6E8A-4147-A177-3AD203B41FA5}">
                      <a16:colId xmlns:a16="http://schemas.microsoft.com/office/drawing/2014/main" val="20000"/>
                    </a:ext>
                  </a:extLst>
                </a:gridCol>
              </a:tblGrid>
              <a:tr h="424156">
                <a:tc>
                  <a:txBody>
                    <a:bodyPr/>
                    <a:lstStyle/>
                    <a:p>
                      <a:pPr algn="ctr"/>
                      <a:r>
                        <a:rPr lang="en-US" sz="1800" dirty="0"/>
                        <a:t>Project</a:t>
                      </a:r>
                      <a:r>
                        <a:rPr lang="en-US" sz="1800" baseline="0" dirty="0"/>
                        <a:t> </a:t>
                      </a:r>
                      <a:r>
                        <a:rPr lang="en-US" sz="1800" dirty="0"/>
                        <a:t>Attributes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2444">
                <a:tc>
                  <a:txBody>
                    <a:bodyPr/>
                    <a:lstStyle/>
                    <a:p>
                      <a:pPr algn="ctr"/>
                      <a:r>
                        <a:rPr lang="en-US" sz="1200" b="1" dirty="0"/>
                        <a:t>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97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Total: $1,444,254 (Carryover: $404,254, 2020 Budget Authority: $1,040,000)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2444">
                <a:tc>
                  <a:txBody>
                    <a:bodyPr/>
                    <a:lstStyle/>
                    <a:p>
                      <a:pPr algn="ctr"/>
                      <a:r>
                        <a:rPr lang="en-US" sz="1200" b="1" dirty="0">
                          <a:solidFill>
                            <a:schemeClr val="tx1"/>
                          </a:solidFill>
                        </a:rPr>
                        <a:t>Project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535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Amy Robertson</a:t>
                      </a:r>
                    </a:p>
                    <a:p>
                      <a:r>
                        <a:rPr lang="en-US" sz="1200" dirty="0">
                          <a:solidFill>
                            <a:schemeClr val="tx1"/>
                          </a:solidFill>
                          <a:hlinkClick r:id="rId3"/>
                        </a:rPr>
                        <a:t>Amy.Robertson@nrel.gov</a:t>
                      </a:r>
                      <a:r>
                        <a:rPr lang="en-US" sz="1200" dirty="0">
                          <a:solidFill>
                            <a:schemeClr val="tx1"/>
                          </a:solidFill>
                        </a:rPr>
                        <a:t> </a:t>
                      </a:r>
                      <a:endParaRPr lang="en-US" sz="1200" baseline="0" dirty="0">
                        <a:solidFill>
                          <a:schemeClr val="tx1"/>
                        </a:solidFill>
                      </a:endParaRPr>
                    </a:p>
                    <a:p>
                      <a:r>
                        <a:rPr lang="en-US" sz="1200" dirty="0">
                          <a:solidFill>
                            <a:schemeClr val="tx1"/>
                          </a:solidFill>
                        </a:rPr>
                        <a:t>303-384-7157</a:t>
                      </a:r>
                    </a:p>
                    <a:p>
                      <a:r>
                        <a:rPr lang="en-US" sz="1200" dirty="0">
                          <a:solidFill>
                            <a:schemeClr val="tx1"/>
                          </a:solidFill>
                        </a:rPr>
                        <a:t>Jason Jonkman</a:t>
                      </a:r>
                    </a:p>
                    <a:p>
                      <a:r>
                        <a:rPr lang="en-US" sz="1200" dirty="0">
                          <a:solidFill>
                            <a:schemeClr val="tx1"/>
                          </a:solidFill>
                          <a:hlinkClick r:id="rId4"/>
                        </a:rPr>
                        <a:t>Jason.Jonkman@nrel.gov</a:t>
                      </a:r>
                      <a:endParaRPr lang="en-US" sz="1200" dirty="0">
                        <a:solidFill>
                          <a:schemeClr val="tx1"/>
                        </a:solidFill>
                      </a:endParaRPr>
                    </a:p>
                    <a:p>
                      <a:r>
                        <a:rPr lang="en-US" sz="1200" dirty="0">
                          <a:solidFill>
                            <a:schemeClr val="tx1"/>
                          </a:solidFill>
                        </a:rPr>
                        <a:t>303-384-7026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2444">
                <a:tc>
                  <a:txBody>
                    <a:bodyPr/>
                    <a:lstStyle/>
                    <a:p>
                      <a:pPr algn="ctr"/>
                      <a:r>
                        <a:rPr lang="en-US" sz="1200" b="1" dirty="0">
                          <a:solidFill>
                            <a:schemeClr val="tx1"/>
                          </a:solidFill>
                        </a:rPr>
                        <a:t>DOE Lead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156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Michael Derby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hlinkClick r:id="rId5"/>
                        </a:rPr>
                        <a:t>michael.derby@ee.doe.gov</a:t>
                      </a:r>
                      <a:endParaRPr lang="en-US" sz="120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is-IS" sz="1200" baseline="0" dirty="0"/>
                        <a:t>202-586-6830</a:t>
                      </a:r>
                      <a:endParaRPr 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2444">
                <a:tc>
                  <a:txBody>
                    <a:bodyPr/>
                    <a:lstStyle/>
                    <a:p>
                      <a:pPr algn="ctr"/>
                      <a:r>
                        <a:rPr lang="en-US" sz="1200" b="1" dirty="0">
                          <a:solidFill>
                            <a:schemeClr val="tx1"/>
                          </a:solidFill>
                        </a:rPr>
                        <a:t>Key 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05548">
                <a:tc>
                  <a:txBody>
                    <a:bodyPr/>
                    <a:lstStyle/>
                    <a:p>
                      <a:r>
                        <a:rPr lang="en-US" sz="1200" dirty="0">
                          <a:solidFill>
                            <a:schemeClr val="tx1"/>
                          </a:solidFill>
                        </a:rPr>
                        <a:t>Roger </a:t>
                      </a:r>
                      <a:r>
                        <a:rPr lang="en-US" sz="1200" dirty="0" err="1">
                          <a:solidFill>
                            <a:schemeClr val="tx1"/>
                          </a:solidFill>
                        </a:rPr>
                        <a:t>Bergua</a:t>
                      </a:r>
                      <a:endParaRPr lang="en-US" sz="1200" dirty="0">
                        <a:solidFill>
                          <a:schemeClr val="tx1"/>
                        </a:solidFill>
                      </a:endParaRPr>
                    </a:p>
                    <a:p>
                      <a:r>
                        <a:rPr lang="en-US" sz="1200" dirty="0">
                          <a:solidFill>
                            <a:schemeClr val="tx1"/>
                          </a:solidFill>
                        </a:rPr>
                        <a:t>Emmanuel Branlard</a:t>
                      </a:r>
                    </a:p>
                    <a:p>
                      <a:r>
                        <a:rPr lang="en-US" sz="1200" dirty="0">
                          <a:solidFill>
                            <a:schemeClr val="tx1"/>
                          </a:solidFill>
                        </a:rPr>
                        <a:t>Matthew Hall</a:t>
                      </a:r>
                    </a:p>
                    <a:p>
                      <a:r>
                        <a:rPr lang="en-US" sz="1200" dirty="0">
                          <a:solidFill>
                            <a:schemeClr val="tx1"/>
                          </a:solidFill>
                        </a:rPr>
                        <a:t>Tony Martinez</a:t>
                      </a:r>
                    </a:p>
                    <a:p>
                      <a:r>
                        <a:rPr lang="en-US" sz="1200" dirty="0">
                          <a:solidFill>
                            <a:schemeClr val="tx1"/>
                          </a:solidFill>
                        </a:rPr>
                        <a:t>Andy Platt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Kelsey Shaler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Toan</a:t>
                      </a:r>
                      <a:r>
                        <a:rPr lang="en-US" sz="1200" dirty="0">
                          <a:solidFill>
                            <a:schemeClr val="tx1"/>
                          </a:solidFill>
                        </a:rPr>
                        <a:t> </a:t>
                      </a:r>
                      <a:r>
                        <a:rPr lang="en-US" sz="1200" dirty="0" err="1">
                          <a:solidFill>
                            <a:schemeClr val="tx1"/>
                          </a:solidFill>
                        </a:rPr>
                        <a:t>Tranh</a:t>
                      </a:r>
                      <a:endParaRPr lang="en-US" sz="1200" dirty="0">
                        <a:solidFill>
                          <a:schemeClr val="tx1"/>
                        </a:solidFill>
                      </a:endParaRPr>
                    </a:p>
                    <a:p>
                      <a:r>
                        <a:rPr lang="en-US" sz="1200" dirty="0">
                          <a:solidFill>
                            <a:schemeClr val="tx1"/>
                          </a:solidFill>
                        </a:rPr>
                        <a:t>Lu Wang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nvGraphicFramePr>
        <p:xfrm>
          <a:off x="0" y="930680"/>
          <a:ext cx="6096000" cy="3187773"/>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35758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a:t>
                      </a:r>
                      <a:r>
                        <a:rPr lang="en-US" sz="1800" dirty="0">
                          <a:effectLst>
                            <a:outerShdw blurRad="38100" dist="38100" dir="2700000" algn="tl">
                              <a:srgbClr val="000000">
                                <a:alpha val="43137"/>
                              </a:srgbClr>
                            </a:outerShdw>
                          </a:effectLst>
                        </a:rPr>
                        <a:t> </a:t>
                      </a:r>
                      <a:r>
                        <a:rPr lang="en-US" sz="1800" dirty="0"/>
                        <a:t> Summary</a:t>
                      </a:r>
                      <a:endParaRPr lang="en-US" sz="1800" b="1" dirty="0"/>
                    </a:p>
                  </a:txBody>
                  <a:tcPr/>
                </a:tc>
                <a:extLst>
                  <a:ext uri="{0D108BD9-81ED-4DB2-BD59-A6C34878D82A}">
                    <a16:rowId xmlns:a16="http://schemas.microsoft.com/office/drawing/2014/main" val="10000"/>
                  </a:ext>
                </a:extLst>
              </a:tr>
              <a:tr h="2822013">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u="none" dirty="0">
                          <a:solidFill>
                            <a:schemeClr val="bg2">
                              <a:lumMod val="10000"/>
                            </a:schemeClr>
                          </a:solidFill>
                        </a:rPr>
                        <a:t>This Integrated Systems Design and Analysis – Modeling and Validation for Offshore Wind (ISDA-OSW) project enables the development of advanced offshore wind-plant technology by leveraging knowledge and data to improve physics-based engineering design competence and tools at the wind turbine, offshore support structure, and full wind-plant levels collaboratively with the wind energy community. This project helps to advance innovative wind technologies to commercial maturity by improving, verifying, and validating physics-based engineering tools used for designing wind systems with high-quality datasets and higher-fidelity model results under a variety of conditions. Verification and validation activities (V&amp;V) assess the accuracy of the modeling tools, provide a better understanding of their uncertainties, identify needed areas of improvement, and increase their acceptance within industry and wind research communities. Collaboration with the wind energy community happens through engagement in international V&amp;V collaboratives through the International Energy Agency (IEA) Technology Collaboration </a:t>
                      </a:r>
                      <a:r>
                        <a:rPr lang="en-US" sz="1050" u="none" dirty="0" err="1">
                          <a:solidFill>
                            <a:schemeClr val="bg2">
                              <a:lumMod val="10000"/>
                            </a:schemeClr>
                          </a:solidFill>
                        </a:rPr>
                        <a:t>Programme</a:t>
                      </a:r>
                      <a:r>
                        <a:rPr lang="en-US" sz="1050" u="none" dirty="0">
                          <a:solidFill>
                            <a:schemeClr val="bg2">
                              <a:lumMod val="10000"/>
                            </a:schemeClr>
                          </a:solidFill>
                        </a:rPr>
                        <a:t> and related research projects among research laboratories, academia, and industry. Many of the land-based design and modeling challenges are a subset of those from OSW, so while the focus is on OSW, the project also supports land-based technology advancement. Moreover, the project uses some data from land-based systems to improve OSW design competence and tools.</a:t>
                      </a:r>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6252" y="3898392"/>
          <a:ext cx="6096000" cy="2697480"/>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31879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 Objectives &amp; Impact</a:t>
                      </a:r>
                      <a:endParaRPr lang="en-US" sz="1800" b="1" strike="sngStrike" dirty="0">
                        <a:solidFill>
                          <a:srgbClr val="FF0000"/>
                        </a:solidFill>
                      </a:endParaRPr>
                    </a:p>
                  </a:txBody>
                  <a:tcPr/>
                </a:tc>
                <a:extLst>
                  <a:ext uri="{0D108BD9-81ED-4DB2-BD59-A6C34878D82A}">
                    <a16:rowId xmlns:a16="http://schemas.microsoft.com/office/drawing/2014/main" val="10000"/>
                  </a:ext>
                </a:extLst>
              </a:tr>
              <a:tr h="1810111">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u="none" dirty="0">
                          <a:solidFill>
                            <a:schemeClr val="bg2">
                              <a:lumMod val="10000"/>
                            </a:schemeClr>
                          </a:solidFill>
                        </a:rPr>
                        <a:t>The goal of this project is to improve offshore wind physics-based engineering design competence and tools to enable the advancement of innovative wind technologies to commercial maturity. This goal will be achieved through the following project objectives: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u="none" dirty="0">
                          <a:solidFill>
                            <a:schemeClr val="bg2">
                              <a:lumMod val="10000"/>
                            </a:schemeClr>
                          </a:solidFill>
                        </a:rPr>
                        <a:t>•  Quantitively understand the accuracy, applicability, limitations, and uncertainty in offshore wind physics-based engineering tools needed to enable the development of advanced wind technology through comparisons to HFM and experimental data.</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u="none" dirty="0">
                          <a:solidFill>
                            <a:schemeClr val="bg2">
                              <a:lumMod val="10000"/>
                            </a:schemeClr>
                          </a:solidFill>
                        </a:rPr>
                        <a:t>•  Improve the physics of offshore wind engineering tools for wind turbines, offshore support structures, and wind plants to expand the tools’ applicability where limitations hinder technology advancement.</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u="none" dirty="0">
                          <a:solidFill>
                            <a:schemeClr val="bg2">
                              <a:lumMod val="10000"/>
                            </a:schemeClr>
                          </a:solidFill>
                        </a:rPr>
                        <a:t>•  Understand parameters driving the design of offshore wind systems.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u="none" dirty="0">
                          <a:solidFill>
                            <a:schemeClr val="bg2">
                              <a:lumMod val="10000"/>
                            </a:schemeClr>
                          </a:solidFill>
                        </a:rPr>
                        <a:t>•  Develop an iterative, multi-fidelity, probabilistic design process for offshore wind turbines and wind plants needed to enable cost-effective and reliable technology innovations.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u="none" dirty="0">
                          <a:solidFill>
                            <a:schemeClr val="bg2">
                              <a:lumMod val="10000"/>
                            </a:schemeClr>
                          </a:solidFill>
                        </a:rPr>
                        <a:t>•  Engage in international V&amp;V collaboratives and related wind research projects among research laboratories, academia, and industry to broaden U.S. knowledge.</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050065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799" y="-65902"/>
            <a:ext cx="6511325" cy="793750"/>
          </a:xfrm>
        </p:spPr>
        <p:txBody>
          <a:bodyPr/>
          <a:lstStyle/>
          <a:p>
            <a:r>
              <a:rPr lang="en-US" sz="1800" dirty="0"/>
              <a:t>NREL Wind – 1.3.6.403 - Modeling and Validation for Offshore Wind</a:t>
            </a:r>
            <a:br>
              <a:rPr lang="en-US" sz="2400" dirty="0"/>
            </a:br>
            <a:r>
              <a:rPr lang="en-US" sz="2400" dirty="0">
                <a:solidFill>
                  <a:prstClr val="white"/>
                </a:solidFill>
              </a:rPr>
              <a:t>FY20 Q1 Project </a:t>
            </a:r>
            <a:r>
              <a:rPr lang="en-US" sz="2400" dirty="0"/>
              <a:t>Performance Overview</a:t>
            </a:r>
          </a:p>
        </p:txBody>
      </p:sp>
      <p:graphicFrame>
        <p:nvGraphicFramePr>
          <p:cNvPr id="3" name="Table 2"/>
          <p:cNvGraphicFramePr>
            <a:graphicFrameLocks noGrp="1"/>
          </p:cNvGraphicFramePr>
          <p:nvPr/>
        </p:nvGraphicFramePr>
        <p:xfrm>
          <a:off x="84337" y="1024660"/>
          <a:ext cx="8977601" cy="5407902"/>
        </p:xfrm>
        <a:graphic>
          <a:graphicData uri="http://schemas.openxmlformats.org/drawingml/2006/table">
            <a:tbl>
              <a:tblPr firstRow="1" bandRow="1">
                <a:tableStyleId>{073A0DAA-6AF3-43AB-8588-CEC1D06C72B9}</a:tableStyleId>
              </a:tblPr>
              <a:tblGrid>
                <a:gridCol w="618583">
                  <a:extLst>
                    <a:ext uri="{9D8B030D-6E8A-4147-A177-3AD203B41FA5}">
                      <a16:colId xmlns:a16="http://schemas.microsoft.com/office/drawing/2014/main" val="20000"/>
                    </a:ext>
                  </a:extLst>
                </a:gridCol>
                <a:gridCol w="636777">
                  <a:extLst>
                    <a:ext uri="{9D8B030D-6E8A-4147-A177-3AD203B41FA5}">
                      <a16:colId xmlns:a16="http://schemas.microsoft.com/office/drawing/2014/main" val="20001"/>
                    </a:ext>
                  </a:extLst>
                </a:gridCol>
                <a:gridCol w="7722241">
                  <a:extLst>
                    <a:ext uri="{9D8B030D-6E8A-4147-A177-3AD203B41FA5}">
                      <a16:colId xmlns:a16="http://schemas.microsoft.com/office/drawing/2014/main" val="20002"/>
                    </a:ext>
                  </a:extLst>
                </a:gridCol>
              </a:tblGrid>
              <a:tr h="390826">
                <a:tc gridSpan="3">
                  <a:txBody>
                    <a:bodyPr/>
                    <a:lstStyle/>
                    <a:p>
                      <a:pPr algn="ctr"/>
                      <a:r>
                        <a:rPr lang="en-US" dirty="0"/>
                        <a:t>Project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00788">
                <a:tc>
                  <a:txBody>
                    <a:bodyPr/>
                    <a:lstStyle/>
                    <a:p>
                      <a:pPr algn="ctr"/>
                      <a:r>
                        <a:rPr lang="en-US" sz="1200" b="1" dirty="0"/>
                        <a:t>Cat.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St.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Comments</a:t>
                      </a:r>
                      <a:endParaRPr 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5006">
                <a:tc rowSpan="5">
                  <a:txBody>
                    <a:bodyPr/>
                    <a:lstStyle/>
                    <a:p>
                      <a:pPr algn="ctr"/>
                      <a:r>
                        <a:rPr lang="en-US" sz="1200" dirty="0"/>
                        <a:t>Fin.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kern="1200" dirty="0">
                          <a:solidFill>
                            <a:schemeClr val="dk1"/>
                          </a:solidFill>
                          <a:latin typeface="+mn-lt"/>
                          <a:ea typeface="+mn-ea"/>
                          <a:cs typeface="+mn-cs"/>
                        </a:rPr>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rowSpan="4">
                  <a:txBody>
                    <a:bodyPr/>
                    <a:lstStyle/>
                    <a:p>
                      <a:pPr marL="0" algn="l" defTabSz="457200" rtl="0" eaLnBrk="1" latinLnBrk="0" hangingPunct="1"/>
                      <a:r>
                        <a:rPr lang="en-US" sz="1400" b="0" kern="1200" dirty="0">
                          <a:solidFill>
                            <a:schemeClr val="tx1"/>
                          </a:solidFill>
                          <a:latin typeface="+mn-lt"/>
                          <a:ea typeface="+mn-ea"/>
                          <a:cs typeface="+mn-cs"/>
                        </a:rPr>
                        <a:t>Project is 49% underspent. </a:t>
                      </a:r>
                    </a:p>
                    <a:p>
                      <a:pPr marL="0" algn="l" defTabSz="457200" rtl="0" eaLnBrk="1" latinLnBrk="0" hangingPunct="1"/>
                      <a:endParaRPr lang="en-US" sz="1400" b="0" kern="1200" dirty="0">
                        <a:solidFill>
                          <a:schemeClr val="tx1"/>
                        </a:solidFill>
                        <a:latin typeface="+mn-lt"/>
                        <a:ea typeface="+mn-ea"/>
                        <a:cs typeface="+mn-cs"/>
                      </a:endParaRPr>
                    </a:p>
                    <a:p>
                      <a:pPr marL="0" algn="l" defTabSz="457200" rtl="0" eaLnBrk="1" latinLnBrk="0" hangingPunct="1"/>
                      <a:r>
                        <a:rPr lang="en-US" sz="1400" b="0" kern="1200" dirty="0">
                          <a:solidFill>
                            <a:schemeClr val="tx1"/>
                          </a:solidFill>
                          <a:latin typeface="+mn-lt"/>
                          <a:ea typeface="+mn-ea"/>
                          <a:cs typeface="+mn-cs"/>
                        </a:rPr>
                        <a:t>Under-spending is due to not having costed a purchase order associated with the validation campaign at Texas A&amp;M University.  </a:t>
                      </a:r>
                    </a:p>
                    <a:p>
                      <a:pPr marL="0" algn="l" defTabSz="457200" rtl="0" eaLnBrk="1" latinLnBrk="0" hangingPunct="1"/>
                      <a:endParaRPr lang="en-US" sz="1400" b="0" kern="1200" dirty="0">
                        <a:solidFill>
                          <a:schemeClr val="tx1"/>
                        </a:solidFill>
                        <a:latin typeface="+mn-lt"/>
                        <a:ea typeface="+mn-ea"/>
                        <a:cs typeface="+mn-cs"/>
                      </a:endParaRPr>
                    </a:p>
                    <a:p>
                      <a:pPr marL="0" algn="l" defTabSz="457200" rtl="0" eaLnBrk="1" latinLnBrk="0" hangingPunct="1"/>
                      <a:r>
                        <a:rPr lang="en-US" sz="1400" b="0" kern="1200" dirty="0">
                          <a:solidFill>
                            <a:schemeClr val="tx1"/>
                          </a:solidFill>
                          <a:latin typeface="+mn-lt"/>
                          <a:ea typeface="+mn-ea"/>
                          <a:cs typeface="+mn-cs"/>
                        </a:rPr>
                        <a:t>Also, the replacement of employee, Fabian Wendt, was delayed due to VISA issues with the new hire, Roger Bergua. Roger has now started at NREL at the beginning of January.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05007">
                <a:tc vMerge="1">
                  <a:txBody>
                    <a:bodyPr/>
                    <a:lstStyle/>
                    <a:p>
                      <a:endParaRPr lang="en-US"/>
                    </a:p>
                  </a:txBody>
                  <a:tcPr/>
                </a:tc>
                <a:tc>
                  <a:txBody>
                    <a:bodyPr/>
                    <a:lstStyle/>
                    <a:p>
                      <a:pPr algn="ctr"/>
                      <a:r>
                        <a:rPr lang="en-US" dirty="0"/>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3"/>
                  </a:ext>
                </a:extLst>
              </a:tr>
              <a:tr h="605007">
                <a:tc vMerge="1">
                  <a:txBody>
                    <a:bodyPr/>
                    <a:lstStyle/>
                    <a:p>
                      <a:endParaRPr lang="en-US"/>
                    </a:p>
                  </a:txBody>
                  <a:tcPr/>
                </a:tc>
                <a:tc>
                  <a:txBody>
                    <a:bodyPr/>
                    <a:lstStyle/>
                    <a:p>
                      <a:pPr algn="ctr"/>
                      <a:r>
                        <a:rPr lang="en-US" dirty="0"/>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4"/>
                  </a:ext>
                </a:extLst>
              </a:tr>
              <a:tr h="261014">
                <a:tc vMerge="1">
                  <a:txBody>
                    <a:bodyPr/>
                    <a:lstStyle/>
                    <a:p>
                      <a:endParaRPr lang="en-US"/>
                    </a:p>
                  </a:txBody>
                  <a:tcPr/>
                </a:tc>
                <a:tc rowSpan="2">
                  <a:txBody>
                    <a:bodyPr/>
                    <a:lstStyle/>
                    <a:p>
                      <a:pPr algn="ctr"/>
                      <a:r>
                        <a:rPr lang="en-US" dirty="0"/>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5"/>
                  </a:ext>
                </a:extLst>
              </a:tr>
              <a:tr h="343992">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rgbClr val="7030A0"/>
                          </a:solidFill>
                          <a:latin typeface="+mn-lt"/>
                          <a:ea typeface="+mn-ea"/>
                          <a:cs typeface="+mn-cs"/>
                        </a:rPr>
                        <a:t>Category: Lab - External Project Partner</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49065">
                <a:tc rowSpan="5">
                  <a:txBody>
                    <a:bodyPr/>
                    <a:lstStyle/>
                    <a:p>
                      <a:pPr algn="ctr"/>
                      <a:r>
                        <a:rPr lang="en-US" sz="1200" dirty="0"/>
                        <a:t>Mil.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4">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rgbClr val="50565C"/>
                          </a:solidFill>
                          <a:latin typeface="+mn-lt"/>
                          <a:ea typeface="+mn-ea"/>
                          <a:cs typeface="+mn-cs"/>
                        </a:rPr>
                        <a:t>Schedule is on track – quarterly milestone/deliverable met on time.</a:t>
                      </a:r>
                    </a:p>
                    <a:p>
                      <a:pPr marL="0" algn="l" defTabSz="457200" rtl="0" eaLnBrk="1" latinLnBrk="0" hangingPunct="1"/>
                      <a:endParaRPr lang="en-US" sz="1400" b="0" kern="1200" dirty="0">
                        <a:solidFill>
                          <a:schemeClr val="tx1"/>
                        </a:solidFill>
                        <a:latin typeface="+mn-lt"/>
                        <a:ea typeface="+mn-ea"/>
                        <a:cs typeface="+mn-cs"/>
                      </a:endParaRPr>
                    </a:p>
                    <a:p>
                      <a:pPr marL="0" algn="l" defTabSz="457200" rtl="0" eaLnBrk="1" latinLnBrk="0" hangingPunct="1"/>
                      <a:r>
                        <a:rPr lang="en-US" sz="1400" b="0" kern="1200" dirty="0">
                          <a:solidFill>
                            <a:schemeClr val="tx1"/>
                          </a:solidFill>
                          <a:latin typeface="+mn-lt"/>
                          <a:ea typeface="+mn-ea"/>
                          <a:cs typeface="+mn-cs"/>
                        </a:rPr>
                        <a:t>The FY 2019 Q4 milestone regarding the submission of a journal manuscript on the development and validation of </a:t>
                      </a:r>
                      <a:r>
                        <a:rPr lang="en-US" sz="1400" b="0" kern="1200" dirty="0" err="1">
                          <a:solidFill>
                            <a:schemeClr val="tx1"/>
                          </a:solidFill>
                          <a:latin typeface="+mn-lt"/>
                          <a:ea typeface="+mn-ea"/>
                          <a:cs typeface="+mn-cs"/>
                        </a:rPr>
                        <a:t>FAST.Farm</a:t>
                      </a:r>
                      <a:r>
                        <a:rPr lang="en-US" sz="1400" b="0" kern="1200" dirty="0">
                          <a:solidFill>
                            <a:schemeClr val="tx1"/>
                          </a:solidFill>
                          <a:latin typeface="+mn-lt"/>
                          <a:ea typeface="+mn-ea"/>
                          <a:cs typeface="+mn-cs"/>
                        </a:rPr>
                        <a:t> has been completed in Q1 of FY 2020. The manuscript was submitted to the Wind Energy journal for review and publication is expected in FY 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8"/>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9"/>
                  </a:ext>
                </a:extLst>
              </a:tr>
              <a:tr h="141567">
                <a:tc vMerge="1">
                  <a:txBody>
                    <a:bodyPr/>
                    <a:lstStyle/>
                    <a:p>
                      <a:endParaRPr lang="en-US"/>
                    </a:p>
                  </a:txBody>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10"/>
                  </a:ext>
                </a:extLst>
              </a:tr>
              <a:tr h="407498">
                <a:tc vMerge="1">
                  <a:txBody>
                    <a:bodyPr/>
                    <a:lstStyle/>
                    <a:p>
                      <a:endParaRPr lang="en-US"/>
                    </a:p>
                  </a:txBody>
                  <a:tcPr/>
                </a:tc>
                <a:tc vMerge="1">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rgbClr val="7030A0"/>
                          </a:solidFill>
                          <a:latin typeface="+mn-lt"/>
                          <a:ea typeface="+mn-ea"/>
                          <a:cs typeface="+mn-cs"/>
                        </a:rPr>
                        <a:t>Category: N/A</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8435439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194675" cy="793750"/>
          </a:xfrm>
        </p:spPr>
        <p:txBody>
          <a:bodyPr/>
          <a:lstStyle/>
          <a:p>
            <a:r>
              <a:rPr lang="en-US" sz="1800" dirty="0"/>
              <a:t>NREL Wind - 1.3.6.403 - Modeling and Validation for Offshore Wind</a:t>
            </a:r>
            <a:br>
              <a:rPr lang="en-US" sz="1800" dirty="0"/>
            </a:br>
            <a:r>
              <a:rPr lang="en-US" sz="2400" dirty="0">
                <a:solidFill>
                  <a:prstClr val="white"/>
                </a:solidFill>
              </a:rPr>
              <a:t>FY20 Q1</a:t>
            </a:r>
            <a:r>
              <a:rPr lang="en-US" sz="2400" dirty="0">
                <a:solidFill>
                  <a:schemeClr val="bg1"/>
                </a:solidFill>
              </a:rPr>
              <a:t> Project </a:t>
            </a:r>
            <a:r>
              <a:rPr lang="en-US" sz="2400" dirty="0"/>
              <a:t>Financial Status</a:t>
            </a:r>
          </a:p>
        </p:txBody>
      </p:sp>
      <p:sp>
        <p:nvSpPr>
          <p:cNvPr id="12" name="TextBox 11"/>
          <p:cNvSpPr txBox="1"/>
          <p:nvPr/>
        </p:nvSpPr>
        <p:spPr>
          <a:xfrm>
            <a:off x="177800" y="1068408"/>
            <a:ext cx="8792244" cy="398585"/>
          </a:xfrm>
          <a:prstGeom prst="rect">
            <a:avLst/>
          </a:prstGeom>
        </p:spPr>
        <p:txBody>
          <a:bodyPr vert="horz" wrap="square" lIns="91440" tIns="45720" rIns="91440" bIns="45720" rtlCol="0">
            <a:noAutofit/>
          </a:bodyPr>
          <a:lstStyle/>
          <a:p>
            <a:pPr lvl="0" algn="ctr" fontAlgn="auto">
              <a:spcBef>
                <a:spcPct val="20000"/>
              </a:spcBef>
              <a:spcAft>
                <a:spcPts val="0"/>
              </a:spcAft>
            </a:pPr>
            <a:r>
              <a:rPr lang="en-US" b="1" dirty="0">
                <a:solidFill>
                  <a:srgbClr val="50565C"/>
                </a:solidFill>
                <a:latin typeface="Arial Narrow"/>
                <a:cs typeface="Arial Narrow"/>
              </a:rPr>
              <a:t>Project Financials (FY20 Budget Authority: $1,040,000; FY20 Beginning Uncosteds: $404,254)</a:t>
            </a:r>
          </a:p>
        </p:txBody>
      </p:sp>
      <p:sp>
        <p:nvSpPr>
          <p:cNvPr id="11" name="Content Placeholder 3"/>
          <p:cNvSpPr>
            <a:spLocks noGrp="1"/>
          </p:cNvSpPr>
          <p:nvPr>
            <p:ph sz="quarter" idx="2"/>
          </p:nvPr>
        </p:nvSpPr>
        <p:spPr>
          <a:xfrm>
            <a:off x="269692" y="5524500"/>
            <a:ext cx="8792245" cy="1005253"/>
          </a:xfrm>
          <a:ln>
            <a:solidFill>
              <a:schemeClr val="accent3">
                <a:lumMod val="75000"/>
              </a:schemeClr>
            </a:solidFill>
          </a:ln>
        </p:spPr>
        <p:txBody>
          <a:bodyPr/>
          <a:lstStyle/>
          <a:p>
            <a:pPr marL="0" lvl="0" indent="0">
              <a:buNone/>
            </a:pPr>
            <a:r>
              <a:rPr lang="en-US" sz="1400" b="1" dirty="0"/>
              <a:t>Subcontracts/Commitments: </a:t>
            </a:r>
          </a:p>
          <a:p>
            <a:pPr marL="0" lvl="0" indent="0">
              <a:buNone/>
            </a:pPr>
            <a:r>
              <a:rPr lang="en-US" sz="1400" dirty="0"/>
              <a:t>A purchase order worth $301K has been signed with Texas A&amp;M Engineering Experiment Station for the work effort titled “Component-Level Hydrodynamic Validation Campaign for Floating Wind”.   The term of the PO is from October 2019.</a:t>
            </a:r>
          </a:p>
        </p:txBody>
      </p:sp>
      <p:graphicFrame>
        <p:nvGraphicFramePr>
          <p:cNvPr id="7" name="Chart 6">
            <a:extLst>
              <a:ext uri="{FF2B5EF4-FFF2-40B4-BE49-F238E27FC236}">
                <a16:creationId xmlns:a16="http://schemas.microsoft.com/office/drawing/2014/main" id="{00000000-0008-0000-0600-000013000000}"/>
              </a:ext>
            </a:extLst>
          </p:cNvPr>
          <p:cNvGraphicFramePr>
            <a:graphicFrameLocks/>
          </p:cNvGraphicFramePr>
          <p:nvPr/>
        </p:nvGraphicFramePr>
        <p:xfrm>
          <a:off x="1139693" y="1371600"/>
          <a:ext cx="6864614" cy="411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471164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14300"/>
            <a:ext cx="8115301" cy="863429"/>
          </a:xfrm>
        </p:spPr>
        <p:txBody>
          <a:bodyPr/>
          <a:lstStyle/>
          <a:p>
            <a:r>
              <a:rPr lang="en-US" sz="1800" dirty="0"/>
              <a:t>NREL Wind – 1.3.6.403 - Modeling and Validation for Offshore Wind</a:t>
            </a:r>
            <a:br>
              <a:rPr lang="en-US" sz="2000" dirty="0"/>
            </a:br>
            <a:r>
              <a:rPr lang="en-US" sz="2400" dirty="0">
                <a:solidFill>
                  <a:prstClr val="white"/>
                </a:solidFill>
              </a:rPr>
              <a:t>FY20 Q1</a:t>
            </a:r>
            <a:r>
              <a:rPr lang="en-US" sz="2400" dirty="0">
                <a:solidFill>
                  <a:schemeClr val="bg1"/>
                </a:solidFill>
              </a:rPr>
              <a:t>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11" name="Table 10"/>
          <p:cNvGraphicFramePr>
            <a:graphicFrameLocks noGrp="1"/>
          </p:cNvGraphicFramePr>
          <p:nvPr/>
        </p:nvGraphicFramePr>
        <p:xfrm>
          <a:off x="82061" y="1031494"/>
          <a:ext cx="9028527" cy="3735891"/>
        </p:xfrm>
        <a:graphic>
          <a:graphicData uri="http://schemas.openxmlformats.org/drawingml/2006/table">
            <a:tbl>
              <a:tblPr firstRow="1" bandRow="1">
                <a:tableStyleId>{616DA210-FB5B-4158-B5E0-FEB733F419BA}</a:tableStyleId>
              </a:tblPr>
              <a:tblGrid>
                <a:gridCol w="7265115">
                  <a:extLst>
                    <a:ext uri="{9D8B030D-6E8A-4147-A177-3AD203B41FA5}">
                      <a16:colId xmlns:a16="http://schemas.microsoft.com/office/drawing/2014/main" val="20000"/>
                    </a:ext>
                  </a:extLst>
                </a:gridCol>
                <a:gridCol w="806923">
                  <a:extLst>
                    <a:ext uri="{9D8B030D-6E8A-4147-A177-3AD203B41FA5}">
                      <a16:colId xmlns:a16="http://schemas.microsoft.com/office/drawing/2014/main" val="20001"/>
                    </a:ext>
                  </a:extLst>
                </a:gridCol>
                <a:gridCol w="956489">
                  <a:extLst>
                    <a:ext uri="{9D8B030D-6E8A-4147-A177-3AD203B41FA5}">
                      <a16:colId xmlns:a16="http://schemas.microsoft.com/office/drawing/2014/main" val="20002"/>
                    </a:ext>
                  </a:extLst>
                </a:gridCol>
              </a:tblGrid>
              <a:tr h="466827">
                <a:tc>
                  <a:txBody>
                    <a:bodyPr/>
                    <a:lstStyle/>
                    <a:p>
                      <a:r>
                        <a:rPr lang="en-US" sz="1600" dirty="0"/>
                        <a:t>Project Milestones</a:t>
                      </a:r>
                      <a:endParaRPr lang="en-US" sz="1200" b="0" dirty="0">
                        <a:solidFill>
                          <a:schemeClr val="tx2"/>
                        </a:solidFill>
                      </a:endParaRPr>
                    </a:p>
                  </a:txBody>
                  <a:tcPr/>
                </a:tc>
                <a:tc>
                  <a:txBody>
                    <a:bodyPr/>
                    <a:lstStyle/>
                    <a:p>
                      <a:r>
                        <a:rPr lang="en-US" sz="1000" dirty="0"/>
                        <a:t>Percent Complete</a:t>
                      </a:r>
                    </a:p>
                  </a:txBody>
                  <a:tcPr/>
                </a:tc>
                <a:tc>
                  <a:txBody>
                    <a:bodyPr/>
                    <a:lstStyle/>
                    <a:p>
                      <a:r>
                        <a:rPr lang="en-US" sz="1000" dirty="0"/>
                        <a:t>Date Complete</a:t>
                      </a:r>
                    </a:p>
                  </a:txBody>
                  <a:tcPr/>
                </a:tc>
                <a:extLst>
                  <a:ext uri="{0D108BD9-81ED-4DB2-BD59-A6C34878D82A}">
                    <a16:rowId xmlns:a16="http://schemas.microsoft.com/office/drawing/2014/main" val="10000"/>
                  </a:ext>
                </a:extLst>
              </a:tr>
              <a:tr h="854110">
                <a:tc>
                  <a:txBody>
                    <a:bodyPr/>
                    <a:lstStyle/>
                    <a:p>
                      <a:r>
                        <a:rPr lang="en-US" sz="1200" strike="noStrike" baseline="0" dirty="0">
                          <a:solidFill>
                            <a:schemeClr val="tx1"/>
                          </a:solidFill>
                          <a:effectLst/>
                        </a:rPr>
                        <a:t>Q1: Within the IEA Wind Task 29 Aerodynamics international V&amp;V collaborative, complete the second round of comparisons between OpenFAST’s predictions of wind turbine loads and power against other engineering-model solutions, HFM computations, and experimental data from the DanAero to be shared at the Task 29 annual meeting by December 31, 2019.</a:t>
                      </a:r>
                    </a:p>
                  </a:txBody>
                  <a:tcPr/>
                </a:tc>
                <a:tc>
                  <a:txBody>
                    <a:bodyPr/>
                    <a:lstStyle/>
                    <a:p>
                      <a:r>
                        <a:rPr lang="en-US" sz="1200" dirty="0"/>
                        <a:t>100%</a:t>
                      </a:r>
                    </a:p>
                  </a:txBody>
                  <a:tcPr/>
                </a:tc>
                <a:tc>
                  <a:txBody>
                    <a:bodyPr/>
                    <a:lstStyle/>
                    <a:p>
                      <a:r>
                        <a:rPr lang="en-US" sz="1200" dirty="0"/>
                        <a:t>1/17/20</a:t>
                      </a:r>
                    </a:p>
                  </a:txBody>
                  <a:tcPr/>
                </a:tc>
                <a:extLst>
                  <a:ext uri="{0D108BD9-81ED-4DB2-BD59-A6C34878D82A}">
                    <a16:rowId xmlns:a16="http://schemas.microsoft.com/office/drawing/2014/main" val="3356686489"/>
                  </a:ext>
                </a:extLst>
              </a:tr>
              <a:tr h="1062892">
                <a:tc>
                  <a:txBody>
                    <a:bodyPr/>
                    <a:lstStyle/>
                    <a:p>
                      <a:r>
                        <a:rPr lang="en-US" sz="1200" strike="noStrike" baseline="0" dirty="0">
                          <a:solidFill>
                            <a:schemeClr val="tx1"/>
                          </a:solidFill>
                          <a:effectLst/>
                        </a:rPr>
                        <a:t>Q2: </a:t>
                      </a:r>
                      <a:r>
                        <a:rPr lang="en-US" sz="1200" strike="noStrike" spc="-10" baseline="0" dirty="0">
                          <a:solidFill>
                            <a:schemeClr val="tx1"/>
                          </a:solidFill>
                          <a:effectLst/>
                        </a:rPr>
                        <a:t>Complete the IEA Wind Task 30 OC6 Phase I validation study by 03/31/20, which is focused on better understanding the under-prediction of motion/loads for a floating wind semisubmersible due to nonlinear hydrodynamics. Motion and load measurements from two scale-model tank campaigns will be compared to simulated responses provided by a variety of participants in the OC6 project.  A paper summarizing the work will be developed by 03/31/20, and presented at the TORQUE 2020 conference in the summer.</a:t>
                      </a:r>
                    </a:p>
                  </a:txBody>
                  <a:tcPr/>
                </a:tc>
                <a:tc>
                  <a:txBody>
                    <a:bodyPr/>
                    <a:lstStyle/>
                    <a:p>
                      <a:r>
                        <a:rPr lang="en-US" sz="1200" dirty="0"/>
                        <a:t>50%</a:t>
                      </a:r>
                    </a:p>
                  </a:txBody>
                  <a:tcPr/>
                </a:tc>
                <a:tc>
                  <a:txBody>
                    <a:bodyPr/>
                    <a:lstStyle/>
                    <a:p>
                      <a:endParaRPr lang="en-US" sz="1200" dirty="0"/>
                    </a:p>
                  </a:txBody>
                  <a:tcPr/>
                </a:tc>
                <a:extLst>
                  <a:ext uri="{0D108BD9-81ED-4DB2-BD59-A6C34878D82A}">
                    <a16:rowId xmlns:a16="http://schemas.microsoft.com/office/drawing/2014/main" val="10001"/>
                  </a:ext>
                </a:extLst>
              </a:tr>
              <a:tr h="66136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baseline="0" dirty="0">
                          <a:solidFill>
                            <a:schemeClr val="tx1"/>
                          </a:solidFill>
                        </a:rPr>
                        <a:t>Q3: Complete a validation of FAST.Farm’s predictions of wind turbine power and wake evolution and meandering against experimental data from three turbines from the Peetz Table wind farm and document the findings in paper to be presented at TORQUE 2020 by June 30, 2020.</a:t>
                      </a:r>
                    </a:p>
                  </a:txBody>
                  <a:tcPr>
                    <a:solidFill>
                      <a:schemeClr val="bg1">
                        <a:lumMod val="75000"/>
                        <a:alpha val="20000"/>
                      </a:schemeClr>
                    </a:solidFill>
                  </a:tcPr>
                </a:tc>
                <a:tc>
                  <a:txBody>
                    <a:bodyPr/>
                    <a:lstStyle/>
                    <a:p>
                      <a:pPr marL="0" algn="l" defTabSz="457200" rtl="0" eaLnBrk="1" latinLnBrk="0" hangingPunct="1"/>
                      <a:r>
                        <a:rPr lang="en-US" sz="1200" kern="1200" dirty="0">
                          <a:solidFill>
                            <a:schemeClr val="tx1"/>
                          </a:solidFill>
                          <a:latin typeface="+mn-lt"/>
                          <a:ea typeface="+mn-ea"/>
                          <a:cs typeface="+mn-cs"/>
                        </a:rPr>
                        <a:t>10%</a:t>
                      </a:r>
                    </a:p>
                  </a:txBody>
                  <a:tcPr>
                    <a:solidFill>
                      <a:schemeClr val="bg1">
                        <a:lumMod val="75000"/>
                        <a:alpha val="20000"/>
                      </a:schemeClr>
                    </a:solidFill>
                  </a:tcPr>
                </a:tc>
                <a:tc>
                  <a:txBody>
                    <a:bodyPr/>
                    <a:lstStyle/>
                    <a:p>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0002"/>
                  </a:ext>
                </a:extLst>
              </a:tr>
              <a:tr h="6907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strike="noStrike" baseline="0" dirty="0">
                          <a:solidFill>
                            <a:schemeClr val="tx1"/>
                          </a:solidFill>
                        </a:rPr>
                        <a:t>Q4: Complete coupling of the higher-fidelity </a:t>
                      </a:r>
                      <a:r>
                        <a:rPr lang="en-US" sz="1200" b="0" strike="noStrike" baseline="0" dirty="0" err="1">
                          <a:solidFill>
                            <a:schemeClr val="tx1"/>
                          </a:solidFill>
                        </a:rPr>
                        <a:t>REDWIN</a:t>
                      </a:r>
                      <a:r>
                        <a:rPr lang="en-US" sz="1200" b="0" strike="noStrike" baseline="0" dirty="0">
                          <a:solidFill>
                            <a:schemeClr val="tx1"/>
                          </a:solidFill>
                        </a:rPr>
                        <a:t> soil/structure interaction module to OpenFAST to enable a more accurate representation of the dynamic response of fixed-bottom offshore wind turbines. A new version of OpenFAST with this capability will be released to the public by September 30, 2020.</a:t>
                      </a:r>
                    </a:p>
                  </a:txBody>
                  <a:tcPr/>
                </a:tc>
                <a:tc>
                  <a:txBody>
                    <a:bodyPr/>
                    <a:lstStyle/>
                    <a:p>
                      <a:pPr marL="0" algn="l" defTabSz="457200" rtl="0" eaLnBrk="1" latinLnBrk="0" hangingPunct="1"/>
                      <a:r>
                        <a:rPr lang="en-US" sz="1200" kern="1200" dirty="0">
                          <a:solidFill>
                            <a:schemeClr val="tx1"/>
                          </a:solidFill>
                          <a:latin typeface="+mn-lt"/>
                          <a:ea typeface="+mn-ea"/>
                          <a:cs typeface="+mn-cs"/>
                        </a:rPr>
                        <a:t>5%</a:t>
                      </a:r>
                    </a:p>
                  </a:txBody>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Tree>
    <p:extLst>
      <p:ext uri="{BB962C8B-B14F-4D97-AF65-F5344CB8AC3E}">
        <p14:creationId xmlns:p14="http://schemas.microsoft.com/office/powerpoint/2010/main" val="19580270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39700"/>
            <a:ext cx="8089901" cy="888829"/>
          </a:xfrm>
        </p:spPr>
        <p:txBody>
          <a:bodyPr/>
          <a:lstStyle/>
          <a:p>
            <a:r>
              <a:rPr lang="en-US" sz="1800" dirty="0"/>
              <a:t>NREL Wind – 1.3.6.403 - Modeling and Validation for Offshore Wind</a:t>
            </a:r>
            <a:br>
              <a:rPr lang="en-US" sz="2000" dirty="0"/>
            </a:br>
            <a:r>
              <a:rPr lang="en-US" sz="2400" dirty="0">
                <a:solidFill>
                  <a:prstClr val="white"/>
                </a:solidFill>
              </a:rPr>
              <a:t>FY20 Q1</a:t>
            </a:r>
            <a:r>
              <a:rPr lang="en-US" sz="2400" dirty="0">
                <a:solidFill>
                  <a:schemeClr val="bg1"/>
                </a:solidFill>
              </a:rPr>
              <a:t>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7" name="Table 6">
            <a:extLst>
              <a:ext uri="{FF2B5EF4-FFF2-40B4-BE49-F238E27FC236}">
                <a16:creationId xmlns:a16="http://schemas.microsoft.com/office/drawing/2014/main" id="{41C3A0B6-4FB9-4C30-9741-AC3B9BE1119C}"/>
              </a:ext>
            </a:extLst>
          </p:cNvPr>
          <p:cNvGraphicFramePr>
            <a:graphicFrameLocks noGrp="1"/>
          </p:cNvGraphicFramePr>
          <p:nvPr>
            <p:extLst>
              <p:ext uri="{D42A27DB-BD31-4B8C-83A1-F6EECF244321}">
                <p14:modId xmlns:p14="http://schemas.microsoft.com/office/powerpoint/2010/main" val="60023149"/>
              </p:ext>
            </p:extLst>
          </p:nvPr>
        </p:nvGraphicFramePr>
        <p:xfrm>
          <a:off x="64574" y="951108"/>
          <a:ext cx="8950279" cy="5576914"/>
        </p:xfrm>
        <a:graphic>
          <a:graphicData uri="http://schemas.openxmlformats.org/drawingml/2006/table">
            <a:tbl>
              <a:tblPr firstRow="1" bandRow="1">
                <a:tableStyleId>{616DA210-FB5B-4158-B5E0-FEB733F419BA}</a:tableStyleId>
              </a:tblPr>
              <a:tblGrid>
                <a:gridCol w="8950279">
                  <a:extLst>
                    <a:ext uri="{9D8B030D-6E8A-4147-A177-3AD203B41FA5}">
                      <a16:colId xmlns:a16="http://schemas.microsoft.com/office/drawing/2014/main" val="20000"/>
                    </a:ext>
                  </a:extLst>
                </a:gridCol>
              </a:tblGrid>
              <a:tr h="5576914">
                <a:tc>
                  <a:txBody>
                    <a:bodyPr/>
                    <a:lstStyle/>
                    <a:p>
                      <a:pPr marL="0" lvl="0" indent="0" algn="l" defTabSz="457200" rtl="0" eaLnBrk="1" latinLnBrk="0" hangingPunct="1">
                        <a:buFont typeface="Arial" panose="020B0604020202020204" pitchFamily="34" charset="0"/>
                        <a:buNone/>
                      </a:pPr>
                      <a:r>
                        <a:rPr lang="en-US" sz="1200" b="1" kern="1200" dirty="0">
                          <a:solidFill>
                            <a:schemeClr val="tx1"/>
                          </a:solidFill>
                          <a:latin typeface="+mn-lt"/>
                          <a:ea typeface="+mn-ea"/>
                          <a:cs typeface="+mn-cs"/>
                        </a:rPr>
                        <a:t>Work accomplished this quarter: </a:t>
                      </a:r>
                    </a:p>
                    <a:p>
                      <a:pPr marL="0" lvl="0" indent="0" algn="l" defTabSz="457200" rtl="0" eaLnBrk="1" latinLnBrk="0" hangingPunct="1">
                        <a:buFont typeface="Arial" panose="020B0604020202020204" pitchFamily="34" charset="0"/>
                        <a:buNone/>
                      </a:pPr>
                      <a:endParaRPr lang="en-US" sz="600" b="1" kern="1200" dirty="0">
                        <a:solidFill>
                          <a:schemeClr val="tx1"/>
                        </a:solidFill>
                        <a:latin typeface="Calibri" panose="020F0502020204030204" pitchFamily="34" charset="0"/>
                        <a:ea typeface="+mn-ea"/>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1" baseline="0" dirty="0">
                          <a:solidFill>
                            <a:schemeClr val="tx1"/>
                          </a:solidFill>
                          <a:latin typeface="Calibri" panose="020F0502020204030204" pitchFamily="34" charset="0"/>
                          <a:cs typeface="Calibri" panose="020F0502020204030204" pitchFamily="34" charset="0"/>
                        </a:rPr>
                        <a:t>IEA Wind Task 30 (OC6): </a:t>
                      </a:r>
                      <a:r>
                        <a:rPr lang="en-US" sz="1200" b="0" kern="1200" baseline="0" dirty="0">
                          <a:solidFill>
                            <a:schemeClr val="tx1"/>
                          </a:solidFill>
                          <a:latin typeface="Calibri" panose="020F0502020204030204" pitchFamily="34" charset="0"/>
                          <a:ea typeface="+mn-ea"/>
                          <a:cs typeface="Calibri" panose="020F0502020204030204" pitchFamily="34" charset="0"/>
                        </a:rPr>
                        <a:t>Bi-annual meeting of the OC6 project was held in conjunction with the IOWTC conference on Nov. 7</a:t>
                      </a:r>
                      <a:r>
                        <a:rPr lang="en-US" sz="1200" b="0" kern="1200" baseline="30000" dirty="0">
                          <a:solidFill>
                            <a:schemeClr val="tx1"/>
                          </a:solidFill>
                          <a:latin typeface="Calibri" panose="020F0502020204030204" pitchFamily="34" charset="0"/>
                          <a:ea typeface="+mn-ea"/>
                          <a:cs typeface="Calibri" panose="020F0502020204030204" pitchFamily="34" charset="0"/>
                        </a:rPr>
                        <a:t>th</a:t>
                      </a:r>
                      <a:r>
                        <a:rPr lang="en-US" sz="1200" b="0" kern="1200" baseline="0" dirty="0">
                          <a:solidFill>
                            <a:schemeClr val="tx1"/>
                          </a:solidFill>
                          <a:latin typeface="Calibri" panose="020F0502020204030204" pitchFamily="34" charset="0"/>
                          <a:ea typeface="+mn-ea"/>
                          <a:cs typeface="Calibri" panose="020F0502020204030204" pitchFamily="34" charset="0"/>
                        </a:rPr>
                        <a:t> in Malta.</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chemeClr val="tx1"/>
                          </a:solidFill>
                          <a:latin typeface="Calibri" panose="020F0502020204030204" pitchFamily="34" charset="0"/>
                          <a:ea typeface="+mn-ea"/>
                          <a:cs typeface="Calibri" panose="020F0502020204030204" pitchFamily="34" charset="0"/>
                        </a:rPr>
                        <a:t>The OC6 group initiated simulations across all five of the load case groups for Phase I (to be concluded in Q2).</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chemeClr val="tx1"/>
                          </a:solidFill>
                          <a:latin typeface="Calibri" panose="020F0502020204030204" pitchFamily="34" charset="0"/>
                          <a:ea typeface="+mn-ea"/>
                          <a:cs typeface="Calibri" panose="020F0502020204030204" pitchFamily="34" charset="0"/>
                        </a:rPr>
                        <a:t>CFD subgroup started modeling a </a:t>
                      </a:r>
                      <a:r>
                        <a:rPr lang="en-US" sz="1200" b="0" kern="1200" baseline="0" dirty="0" err="1">
                          <a:solidFill>
                            <a:schemeClr val="tx1"/>
                          </a:solidFill>
                          <a:latin typeface="Calibri" panose="020F0502020204030204" pitchFamily="34" charset="0"/>
                          <a:ea typeface="+mn-ea"/>
                          <a:cs typeface="Calibri" panose="020F0502020204030204" pitchFamily="34" charset="0"/>
                        </a:rPr>
                        <a:t>bichromatic</a:t>
                      </a:r>
                      <a:r>
                        <a:rPr lang="en-US" sz="1200" b="0" kern="1200" baseline="0" dirty="0">
                          <a:solidFill>
                            <a:schemeClr val="tx1"/>
                          </a:solidFill>
                          <a:latin typeface="Calibri" panose="020F0502020204030204" pitchFamily="34" charset="0"/>
                          <a:ea typeface="+mn-ea"/>
                          <a:cs typeface="Calibri" panose="020F0502020204030204" pitchFamily="34" charset="0"/>
                        </a:rPr>
                        <a:t> wave case, which will focus directly on the hydrodynamic nonlinear modeling issue.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chemeClr val="tx1"/>
                          </a:solidFill>
                          <a:latin typeface="Calibri" panose="020F0502020204030204" pitchFamily="34" charset="0"/>
                          <a:ea typeface="+mn-ea"/>
                          <a:cs typeface="Calibri" panose="020F0502020204030204" pitchFamily="34" charset="0"/>
                        </a:rPr>
                        <a:t>Abstract submitted for presentation of the OC6 Phase I work at the TORQUE conference (which will be held in May, 2020 in Delft).</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baseline="0" dirty="0">
                          <a:solidFill>
                            <a:schemeClr val="tx1"/>
                          </a:solidFill>
                          <a:latin typeface="Calibri" panose="020F0502020204030204" pitchFamily="34" charset="0"/>
                          <a:cs typeface="Calibri" panose="020F0502020204030204" pitchFamily="34" charset="0"/>
                        </a:rPr>
                        <a:t>New Validation Campaign:</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baseline="0" dirty="0">
                          <a:solidFill>
                            <a:schemeClr val="tx1"/>
                          </a:solidFill>
                          <a:latin typeface="Calibri" panose="020F0502020204030204" pitchFamily="34" charset="0"/>
                          <a:ea typeface="+mn-ea"/>
                          <a:cs typeface="Calibri" panose="020F0502020204030204" pitchFamily="34" charset="0"/>
                        </a:rPr>
                        <a:t>Wave calibration was completed as well as tests associated with a single cylinder.  Testing will continue through Q2.</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solidFill>
                            <a:schemeClr val="tx1"/>
                          </a:solidFill>
                          <a:latin typeface="Calibri" panose="020F0502020204030204" pitchFamily="34" charset="0"/>
                          <a:cs typeface="Calibri" panose="020F0502020204030204" pitchFamily="34" charset="0"/>
                        </a:rPr>
                        <a:t>Reviewed measurements and provided feedback to validation campaign.</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baseline="0" dirty="0">
                          <a:solidFill>
                            <a:schemeClr val="tx1"/>
                          </a:solidFill>
                          <a:latin typeface="Calibri" panose="020F0502020204030204" pitchFamily="34" charset="0"/>
                          <a:cs typeface="Calibri" panose="020F0502020204030204" pitchFamily="34" charset="0"/>
                        </a:rPr>
                        <a:t>IEA Wind Task 29 (Aerodynamics) &amp; Related Aero-Elastic V&amp;V: </a:t>
                      </a:r>
                      <a:r>
                        <a:rPr lang="en-US" sz="1200" b="0" i="0" kern="1200" baseline="0" dirty="0">
                          <a:solidFill>
                            <a:schemeClr val="tx1"/>
                          </a:solidFill>
                          <a:latin typeface="Calibri" panose="020F0502020204030204" pitchFamily="34" charset="0"/>
                          <a:ea typeface="+mn-ea"/>
                          <a:cs typeface="+mn-cs"/>
                        </a:rPr>
                        <a:t>Ran and submitted updated load-case simulations for aero-elastic round using OpenFAST in support of three-way V&amp;V collaborative involving </a:t>
                      </a:r>
                      <a:r>
                        <a:rPr lang="en-US" sz="1200" b="0" i="0" kern="1200" baseline="0" dirty="0" err="1">
                          <a:solidFill>
                            <a:schemeClr val="tx1"/>
                          </a:solidFill>
                          <a:latin typeface="Calibri" panose="020F0502020204030204" pitchFamily="34" charset="0"/>
                          <a:ea typeface="+mn-ea"/>
                          <a:cs typeface="+mn-cs"/>
                        </a:rPr>
                        <a:t>DanAero</a:t>
                      </a:r>
                      <a:r>
                        <a:rPr lang="en-US" sz="1200" b="0" i="0" kern="1200" baseline="0" dirty="0">
                          <a:solidFill>
                            <a:schemeClr val="tx1"/>
                          </a:solidFill>
                          <a:latin typeface="Calibri" panose="020F0502020204030204" pitchFamily="34" charset="0"/>
                          <a:ea typeface="+mn-ea"/>
                          <a:cs typeface="+mn-cs"/>
                        </a:rPr>
                        <a:t> data for next Task 29 meeting in Rome in February</a:t>
                      </a:r>
                      <a:r>
                        <a:rPr lang="en-US" sz="1200" b="0" baseline="0" dirty="0">
                          <a:solidFill>
                            <a:schemeClr val="tx1"/>
                          </a:solidFill>
                          <a:latin typeface="Calibri" panose="020F0502020204030204" pitchFamily="34" charset="0"/>
                          <a:cs typeface="Calibri" panose="020F0502020204030204" pitchFamily="34" charset="0"/>
                        </a:rPr>
                        <a:t>.</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baseline="0" dirty="0">
                          <a:solidFill>
                            <a:schemeClr val="tx1"/>
                          </a:solidFill>
                          <a:latin typeface="Calibri" panose="020F0502020204030204" pitchFamily="34" charset="0"/>
                          <a:cs typeface="Calibri" panose="020F0502020204030204" pitchFamily="34" charset="0"/>
                        </a:rPr>
                        <a:t>IEA Wind Task 31 (</a:t>
                      </a:r>
                      <a:r>
                        <a:rPr lang="en-US" sz="1200" b="1" i="1" baseline="0" dirty="0" err="1">
                          <a:solidFill>
                            <a:schemeClr val="tx1"/>
                          </a:solidFill>
                          <a:latin typeface="Calibri" panose="020F0502020204030204" pitchFamily="34" charset="0"/>
                          <a:cs typeface="Calibri" panose="020F0502020204030204" pitchFamily="34" charset="0"/>
                        </a:rPr>
                        <a:t>WakeBench</a:t>
                      </a:r>
                      <a:r>
                        <a:rPr lang="en-US" sz="1200" b="1" i="1" baseline="0" dirty="0">
                          <a:solidFill>
                            <a:schemeClr val="tx1"/>
                          </a:solidFill>
                          <a:latin typeface="Calibri" panose="020F0502020204030204" pitchFamily="34" charset="0"/>
                          <a:cs typeface="Calibri" panose="020F0502020204030204" pitchFamily="34" charset="0"/>
                        </a:rPr>
                        <a:t>), Related Wind-Plant V&amp;V, &amp; Model Improvements: </a:t>
                      </a:r>
                      <a:r>
                        <a:rPr lang="en-US" sz="1200" b="0" i="0" kern="1200" baseline="0" dirty="0">
                          <a:solidFill>
                            <a:schemeClr val="tx1"/>
                          </a:solidFill>
                          <a:latin typeface="Calibri" panose="020F0502020204030204" pitchFamily="34" charset="0"/>
                          <a:ea typeface="+mn-ea"/>
                          <a:cs typeface="Calibri" panose="020F0502020204030204" pitchFamily="34" charset="0"/>
                        </a:rPr>
                        <a:t>FY 2019 Q4 milestone: submitted draft </a:t>
                      </a:r>
                      <a:r>
                        <a:rPr lang="en-US" sz="1200" b="0" i="1" kern="1200" baseline="0" dirty="0">
                          <a:solidFill>
                            <a:schemeClr val="tx1"/>
                          </a:solidFill>
                          <a:latin typeface="Calibri" panose="020F0502020204030204" pitchFamily="34" charset="0"/>
                          <a:ea typeface="+mn-ea"/>
                          <a:cs typeface="Calibri" panose="020F0502020204030204" pitchFamily="34" charset="0"/>
                        </a:rPr>
                        <a:t>Wind Energy </a:t>
                      </a:r>
                      <a:r>
                        <a:rPr lang="en-US" sz="1200" b="0" i="0" kern="1200" baseline="0" dirty="0">
                          <a:solidFill>
                            <a:schemeClr val="tx1"/>
                          </a:solidFill>
                          <a:latin typeface="Calibri" panose="020F0502020204030204" pitchFamily="34" charset="0"/>
                          <a:ea typeface="+mn-ea"/>
                          <a:cs typeface="Calibri" panose="020F0502020204030204" pitchFamily="34" charset="0"/>
                        </a:rPr>
                        <a:t>paper on the development of </a:t>
                      </a:r>
                      <a:r>
                        <a:rPr lang="en-US" sz="1200" b="0" i="0" kern="1200" baseline="0" dirty="0" err="1">
                          <a:solidFill>
                            <a:schemeClr val="tx1"/>
                          </a:solidFill>
                          <a:latin typeface="Calibri" panose="020F0502020204030204" pitchFamily="34" charset="0"/>
                          <a:ea typeface="+mn-ea"/>
                          <a:cs typeface="Calibri" panose="020F0502020204030204" pitchFamily="34" charset="0"/>
                        </a:rPr>
                        <a:t>FAST.Farm</a:t>
                      </a:r>
                      <a:r>
                        <a:rPr lang="en-US" sz="1200" b="0" i="0" kern="1200" baseline="0" dirty="0">
                          <a:solidFill>
                            <a:schemeClr val="tx1"/>
                          </a:solidFill>
                          <a:latin typeface="Calibri" panose="020F0502020204030204" pitchFamily="34" charset="0"/>
                          <a:ea typeface="+mn-ea"/>
                          <a:cs typeface="Calibri" panose="020F0502020204030204" pitchFamily="34" charset="0"/>
                        </a:rPr>
                        <a:t> and the validation of its loads predictions against HFM results from coupled SOWFA-OpenFAST.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baseline="0" dirty="0">
                          <a:solidFill>
                            <a:schemeClr val="tx1"/>
                          </a:solidFill>
                          <a:latin typeface="Calibri" panose="020F0502020204030204" pitchFamily="34" charset="0"/>
                          <a:ea typeface="+mn-ea"/>
                          <a:cs typeface="+mn-cs"/>
                        </a:rPr>
                        <a:t>Submitted draft </a:t>
                      </a:r>
                      <a:r>
                        <a:rPr lang="en-US" sz="1200" b="0" i="1" kern="1200" baseline="0" dirty="0">
                          <a:solidFill>
                            <a:schemeClr val="tx1"/>
                          </a:solidFill>
                          <a:latin typeface="Calibri" panose="020F0502020204030204" pitchFamily="34" charset="0"/>
                          <a:ea typeface="+mn-ea"/>
                          <a:cs typeface="+mn-cs"/>
                        </a:rPr>
                        <a:t>Wind Energy</a:t>
                      </a:r>
                      <a:r>
                        <a:rPr lang="en-US" sz="1200" b="0" i="0" kern="1200" baseline="0" dirty="0">
                          <a:solidFill>
                            <a:schemeClr val="tx1"/>
                          </a:solidFill>
                          <a:latin typeface="Calibri" panose="020F0502020204030204" pitchFamily="34" charset="0"/>
                          <a:ea typeface="+mn-ea"/>
                          <a:cs typeface="+mn-cs"/>
                        </a:rPr>
                        <a:t> journal paper on the three-way V&amp;V collaborative involving A2e </a:t>
                      </a:r>
                      <a:r>
                        <a:rPr lang="en-US" sz="1200" b="0" i="0" kern="1200" baseline="0" dirty="0" err="1">
                          <a:solidFill>
                            <a:schemeClr val="tx1"/>
                          </a:solidFill>
                          <a:latin typeface="Calibri" panose="020F0502020204030204" pitchFamily="34" charset="0"/>
                          <a:ea typeface="+mn-ea"/>
                          <a:cs typeface="+mn-cs"/>
                        </a:rPr>
                        <a:t>SWiFT</a:t>
                      </a:r>
                      <a:r>
                        <a:rPr lang="en-US" sz="1200" b="0" i="0" kern="1200" baseline="0" dirty="0">
                          <a:solidFill>
                            <a:schemeClr val="tx1"/>
                          </a:solidFill>
                          <a:latin typeface="Calibri" panose="020F0502020204030204" pitchFamily="34" charset="0"/>
                          <a:ea typeface="+mn-ea"/>
                          <a:cs typeface="+mn-cs"/>
                        </a:rPr>
                        <a:t> data within </a:t>
                      </a:r>
                      <a:r>
                        <a:rPr lang="en-US" sz="1200" b="0" i="0" kern="1200" baseline="0" dirty="0" err="1">
                          <a:solidFill>
                            <a:schemeClr val="tx1"/>
                          </a:solidFill>
                          <a:latin typeface="Calibri" panose="020F0502020204030204" pitchFamily="34" charset="0"/>
                          <a:ea typeface="+mn-ea"/>
                          <a:cs typeface="+mn-cs"/>
                        </a:rPr>
                        <a:t>WakeBench</a:t>
                      </a:r>
                      <a:r>
                        <a:rPr lang="en-US" sz="1200" b="0" i="0" kern="1200" baseline="0" dirty="0">
                          <a:solidFill>
                            <a:schemeClr val="tx1"/>
                          </a:solidFill>
                          <a:latin typeface="Calibri" panose="020F0502020204030204" pitchFamily="34" charset="0"/>
                          <a:ea typeface="+mn-ea"/>
                          <a:cs typeface="+mn-cs"/>
                        </a:rPr>
                        <a: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baseline="0" dirty="0">
                          <a:solidFill>
                            <a:schemeClr val="tx1"/>
                          </a:solidFill>
                          <a:latin typeface="Calibri" panose="020F0502020204030204" pitchFamily="34" charset="0"/>
                          <a:ea typeface="+mn-ea"/>
                          <a:cs typeface="Calibri" panose="020F0502020204030204" pitchFamily="34" charset="0"/>
                        </a:rPr>
                        <a:t>Attended the </a:t>
                      </a:r>
                      <a:r>
                        <a:rPr lang="en-US" sz="1200" b="0" i="0" kern="1200" baseline="0" dirty="0" err="1">
                          <a:solidFill>
                            <a:schemeClr val="tx1"/>
                          </a:solidFill>
                          <a:latin typeface="Calibri" panose="020F0502020204030204" pitchFamily="34" charset="0"/>
                          <a:ea typeface="+mn-ea"/>
                          <a:cs typeface="Calibri" panose="020F0502020204030204" pitchFamily="34" charset="0"/>
                        </a:rPr>
                        <a:t>WakeBench</a:t>
                      </a:r>
                      <a:r>
                        <a:rPr lang="en-US" sz="1200" b="0" i="0" kern="1200" baseline="0" dirty="0">
                          <a:solidFill>
                            <a:schemeClr val="tx1"/>
                          </a:solidFill>
                          <a:latin typeface="Calibri" panose="020F0502020204030204" pitchFamily="34" charset="0"/>
                          <a:ea typeface="+mn-ea"/>
                          <a:cs typeface="Calibri" panose="020F0502020204030204" pitchFamily="34" charset="0"/>
                        </a:rPr>
                        <a:t> meeting held in conjunction with the NAWEA / WindTech 2019 conference.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baseline="0" dirty="0">
                          <a:solidFill>
                            <a:schemeClr val="tx1"/>
                          </a:solidFill>
                          <a:latin typeface="Calibri" panose="020F0502020204030204" pitchFamily="34" charset="0"/>
                          <a:ea typeface="+mn-ea"/>
                          <a:cs typeface="Calibri" panose="020F0502020204030204" pitchFamily="34" charset="0"/>
                        </a:rPr>
                        <a:t>Developed OpenFAST and </a:t>
                      </a:r>
                      <a:r>
                        <a:rPr lang="en-US" sz="1200" b="0" i="0" kern="1200" baseline="0" dirty="0" err="1">
                          <a:solidFill>
                            <a:schemeClr val="tx1"/>
                          </a:solidFill>
                          <a:latin typeface="Calibri" panose="020F0502020204030204" pitchFamily="34" charset="0"/>
                          <a:ea typeface="+mn-ea"/>
                          <a:cs typeface="Calibri" panose="020F0502020204030204" pitchFamily="34" charset="0"/>
                        </a:rPr>
                        <a:t>FAST.Farm</a:t>
                      </a:r>
                      <a:r>
                        <a:rPr lang="en-US" sz="1200" b="0" i="0" kern="1200" baseline="0" dirty="0">
                          <a:solidFill>
                            <a:schemeClr val="tx1"/>
                          </a:solidFill>
                          <a:latin typeface="Calibri" panose="020F0502020204030204" pitchFamily="34" charset="0"/>
                          <a:ea typeface="+mn-ea"/>
                          <a:cs typeface="Calibri" panose="020F0502020204030204" pitchFamily="34" charset="0"/>
                        </a:rPr>
                        <a:t> models of 5 wind turbines at the </a:t>
                      </a:r>
                      <a:r>
                        <a:rPr lang="en-US" sz="1200" b="0" i="0" kern="1200" baseline="0" dirty="0" err="1">
                          <a:solidFill>
                            <a:schemeClr val="tx1"/>
                          </a:solidFill>
                          <a:latin typeface="Calibri" panose="020F0502020204030204" pitchFamily="34" charset="0"/>
                          <a:ea typeface="+mn-ea"/>
                          <a:cs typeface="Calibri" panose="020F0502020204030204" pitchFamily="34" charset="0"/>
                        </a:rPr>
                        <a:t>Peetz</a:t>
                      </a:r>
                      <a:r>
                        <a:rPr lang="en-US" sz="1200" b="0" i="0" kern="1200" baseline="0" dirty="0">
                          <a:solidFill>
                            <a:schemeClr val="tx1"/>
                          </a:solidFill>
                          <a:latin typeface="Calibri" panose="020F0502020204030204" pitchFamily="34" charset="0"/>
                          <a:ea typeface="+mn-ea"/>
                          <a:cs typeface="Calibri" panose="020F0502020204030204" pitchFamily="34" charset="0"/>
                        </a:rPr>
                        <a:t> Table wind farm, identified experimental datasets and met-tower, LIDAR, and SCADA measurements for validation</a:t>
                      </a:r>
                      <a:r>
                        <a:rPr lang="en-US" sz="1200" b="0" baseline="0" dirty="0">
                          <a:solidFill>
                            <a:schemeClr val="tx1"/>
                          </a:solidFill>
                          <a:latin typeface="Calibri" panose="020F0502020204030204" pitchFamily="34" charset="0"/>
                          <a:cs typeface="Calibri" panose="020F0502020204030204" pitchFamily="34" charset="0"/>
                        </a:rPr>
                        <a:t>. Submitted a related abstract for a paper to be presented at TORQUE.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solidFill>
                            <a:schemeClr val="tx1"/>
                          </a:solidFill>
                          <a:latin typeface="Calibri" panose="020F0502020204030204" pitchFamily="34" charset="0"/>
                          <a:cs typeface="Calibri" panose="020F0502020204030204" pitchFamily="34" charset="0"/>
                        </a:rPr>
                        <a:t>Ran HFM actuator-disk simulations to study the wake response under high thrust conditions, the results of which will be used to improve the near-wake correction model in, and robustness of, </a:t>
                      </a:r>
                      <a:r>
                        <a:rPr lang="en-US" sz="1200" b="0" baseline="0" dirty="0" err="1">
                          <a:solidFill>
                            <a:schemeClr val="tx1"/>
                          </a:solidFill>
                          <a:latin typeface="Calibri" panose="020F0502020204030204" pitchFamily="34" charset="0"/>
                          <a:cs typeface="Calibri" panose="020F0502020204030204" pitchFamily="34" charset="0"/>
                        </a:rPr>
                        <a:t>FAST.Farm</a:t>
                      </a:r>
                      <a:r>
                        <a:rPr lang="en-US" sz="1200" b="0" baseline="0" dirty="0">
                          <a:solidFill>
                            <a:schemeClr val="tx1"/>
                          </a:solidFill>
                          <a:latin typeface="Calibri" panose="020F0502020204030204" pitchFamily="34" charset="0"/>
                          <a:cs typeface="Calibri" panose="020F0502020204030204" pitchFamily="34" charset="0"/>
                        </a:rPr>
                        <a:t>. Submitted a related abstract for a paper to be presented at TORQUE</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baseline="0" dirty="0">
                          <a:solidFill>
                            <a:schemeClr val="tx1"/>
                          </a:solidFill>
                          <a:latin typeface="Calibri" panose="020F0502020204030204" pitchFamily="34" charset="0"/>
                          <a:cs typeface="Calibri" panose="020F0502020204030204" pitchFamily="34" charset="0"/>
                        </a:rPr>
                        <a:t>Sensitivity Analysis: </a:t>
                      </a:r>
                      <a:r>
                        <a:rPr lang="en-US" sz="1200" b="0" i="0" kern="1200" baseline="0" dirty="0">
                          <a:solidFill>
                            <a:schemeClr val="tx1"/>
                          </a:solidFill>
                          <a:latin typeface="Calibri" panose="020F0502020204030204" pitchFamily="34" charset="0"/>
                          <a:ea typeface="+mn-ea"/>
                          <a:cs typeface="Calibri" panose="020F0502020204030204" pitchFamily="34" charset="0"/>
                        </a:rPr>
                        <a:t>Finalized the approach for the sensitivity assessment of engineering model predictions of loads and power for turbines in a small wind farm to variations in wind inflow and wake parameters to identify the most influential parameters.</a:t>
                      </a:r>
                      <a:endParaRPr lang="en-US" sz="1200" b="0" baseline="0" dirty="0">
                        <a:solidFill>
                          <a:schemeClr val="accent6">
                            <a:lumMod val="75000"/>
                          </a:schemeClr>
                        </a:solidFill>
                      </a:endParaRPr>
                    </a:p>
                    <a:p>
                      <a:pPr marL="0" marR="0" lvl="0" indent="0" algn="l" defTabSz="457200" rtl="0" eaLnBrk="1" fontAlgn="auto" latinLnBrk="0" hangingPunct="1">
                        <a:lnSpc>
                          <a:spcPct val="100000"/>
                        </a:lnSpc>
                        <a:spcBef>
                          <a:spcPts val="600"/>
                        </a:spcBef>
                        <a:spcAft>
                          <a:spcPts val="0"/>
                        </a:spcAft>
                        <a:buClrTx/>
                        <a:buSzTx/>
                        <a:buFontTx/>
                        <a:buNone/>
                        <a:tabLst/>
                        <a:defRPr/>
                      </a:pPr>
                      <a:r>
                        <a:rPr lang="en-US" sz="1200" b="1" i="0" baseline="0" dirty="0">
                          <a:solidFill>
                            <a:schemeClr val="accent3"/>
                          </a:solidFill>
                        </a:rPr>
                        <a:t>Public Outreach/Industry Engagement: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chemeClr val="tx1"/>
                          </a:solidFill>
                          <a:latin typeface="Calibri" panose="020F0502020204030204" pitchFamily="34" charset="0"/>
                          <a:ea typeface="+mn-ea"/>
                          <a:cs typeface="Calibri" panose="020F0502020204030204" pitchFamily="34" charset="0"/>
                        </a:rPr>
                        <a:t>Senu Sirnivas attended the bi-annual joint meeting of the CFD JIP for offshore systems. Still working on formally joining.</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chemeClr val="tx1"/>
                          </a:solidFill>
                          <a:latin typeface="Calibri" panose="020F0502020204030204" pitchFamily="34" charset="0"/>
                          <a:ea typeface="+mn-ea"/>
                          <a:cs typeface="Calibri" panose="020F0502020204030204" pitchFamily="34" charset="0"/>
                        </a:rPr>
                        <a:t>Amy Robertson presented a paper on new </a:t>
                      </a:r>
                      <a:r>
                        <a:rPr lang="en-US" sz="1200" b="0" kern="1200" baseline="0" dirty="0" err="1">
                          <a:solidFill>
                            <a:schemeClr val="tx1"/>
                          </a:solidFill>
                          <a:latin typeface="Calibri" panose="020F0502020204030204" pitchFamily="34" charset="0"/>
                          <a:ea typeface="+mn-ea"/>
                          <a:cs typeface="Calibri" panose="020F0502020204030204" pitchFamily="34" charset="0"/>
                        </a:rPr>
                        <a:t>bichromatic</a:t>
                      </a:r>
                      <a:r>
                        <a:rPr lang="en-US" sz="1200" b="0" kern="1200" baseline="0" dirty="0">
                          <a:solidFill>
                            <a:schemeClr val="tx1"/>
                          </a:solidFill>
                          <a:latin typeface="Calibri" panose="020F0502020204030204" pitchFamily="34" charset="0"/>
                          <a:ea typeface="+mn-ea"/>
                          <a:cs typeface="Calibri" panose="020F0502020204030204" pitchFamily="34" charset="0"/>
                        </a:rPr>
                        <a:t> wave cases for the floating wind hydrodynamic validation campaign at IOWTC.</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chemeClr val="tx1"/>
                          </a:solidFill>
                          <a:latin typeface="Calibri" panose="020F0502020204030204" pitchFamily="34" charset="0"/>
                          <a:ea typeface="+mn-ea"/>
                          <a:cs typeface="Calibri" panose="020F0502020204030204" pitchFamily="34" charset="0"/>
                        </a:rPr>
                        <a:t>Amy Robertson attended IECRE/TC88 Joint Working Forum on Model Validation on Oct. 14-15, 2019 in Denmark. </a:t>
                      </a:r>
                    </a:p>
                    <a:p>
                      <a:pPr marL="0" marR="0" lvl="0" indent="0" algn="l" defTabSz="4572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sz="1200" b="1" kern="1200" dirty="0">
                          <a:solidFill>
                            <a:schemeClr val="tx1"/>
                          </a:solidFill>
                          <a:latin typeface="+mn-lt"/>
                          <a:ea typeface="+mn-ea"/>
                          <a:cs typeface="+mn-cs"/>
                        </a:rPr>
                        <a:t>HPC Usage:</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baseline="0" dirty="0">
                          <a:solidFill>
                            <a:schemeClr val="tx1"/>
                          </a:solidFill>
                          <a:latin typeface="Calibri" panose="020F0502020204030204" pitchFamily="34" charset="0"/>
                          <a:ea typeface="+mn-ea"/>
                          <a:cs typeface="Calibri" panose="020F0502020204030204" pitchFamily="34" charset="0"/>
                        </a:rPr>
                        <a:t>Two HPC accounts are associated with this project.  The status for Q1 usage is as follows: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err="1">
                          <a:solidFill>
                            <a:schemeClr val="tx1"/>
                          </a:solidFill>
                          <a:latin typeface="Calibri" panose="020F0502020204030204" pitchFamily="34" charset="0"/>
                          <a:ea typeface="+mn-ea"/>
                          <a:cs typeface="Calibri" panose="020F0502020204030204" pitchFamily="34" charset="0"/>
                        </a:rPr>
                        <a:t>fwta</a:t>
                      </a:r>
                      <a:r>
                        <a:rPr lang="en-US" sz="1200" b="0" kern="1200" baseline="0" dirty="0">
                          <a:solidFill>
                            <a:schemeClr val="tx1"/>
                          </a:solidFill>
                          <a:latin typeface="Calibri" panose="020F0502020204030204" pitchFamily="34" charset="0"/>
                          <a:ea typeface="+mn-ea"/>
                          <a:cs typeface="Calibri" panose="020F0502020204030204" pitchFamily="34" charset="0"/>
                        </a:rPr>
                        <a:t> – 92,699 units used/115,000 units allocated = 81%.  Underusage due to lapse in renewal of STAR-CCM+ license.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err="1">
                          <a:solidFill>
                            <a:schemeClr val="tx1"/>
                          </a:solidFill>
                          <a:latin typeface="Calibri" panose="020F0502020204030204" pitchFamily="34" charset="0"/>
                          <a:ea typeface="+mn-ea"/>
                          <a:cs typeface="Calibri" panose="020F0502020204030204" pitchFamily="34" charset="0"/>
                        </a:rPr>
                        <a:t>isda</a:t>
                      </a:r>
                      <a:r>
                        <a:rPr lang="en-US" sz="1200" b="0" kern="1200" baseline="0" dirty="0">
                          <a:solidFill>
                            <a:schemeClr val="tx1"/>
                          </a:solidFill>
                          <a:latin typeface="Calibri" panose="020F0502020204030204" pitchFamily="34" charset="0"/>
                          <a:ea typeface="+mn-ea"/>
                          <a:cs typeface="Calibri" panose="020F0502020204030204" pitchFamily="34" charset="0"/>
                        </a:rPr>
                        <a:t> – 7,658 units used/18,400 units allocated = 42%.  Nonlinear usage between quarters expected.</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249446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39700"/>
            <a:ext cx="8089901" cy="888829"/>
          </a:xfrm>
        </p:spPr>
        <p:txBody>
          <a:bodyPr/>
          <a:lstStyle/>
          <a:p>
            <a:r>
              <a:rPr lang="en-US" sz="1800" dirty="0"/>
              <a:t>NREL Wind – 1.3.6.403 - Modeling and Validation for Offshore Wind</a:t>
            </a:r>
            <a:br>
              <a:rPr lang="en-US" sz="2000" dirty="0"/>
            </a:br>
            <a:r>
              <a:rPr lang="en-US" sz="2400" dirty="0">
                <a:solidFill>
                  <a:prstClr val="white"/>
                </a:solidFill>
              </a:rPr>
              <a:t>FY20 Q1</a:t>
            </a:r>
            <a:r>
              <a:rPr lang="en-US" sz="2400" dirty="0">
                <a:solidFill>
                  <a:schemeClr val="bg1"/>
                </a:solidFill>
              </a:rPr>
              <a:t>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6" name="Table 5">
            <a:extLst>
              <a:ext uri="{FF2B5EF4-FFF2-40B4-BE49-F238E27FC236}">
                <a16:creationId xmlns:a16="http://schemas.microsoft.com/office/drawing/2014/main" id="{F86559C2-2A27-4E72-8039-236B1AF86264}"/>
              </a:ext>
            </a:extLst>
          </p:cNvPr>
          <p:cNvGraphicFramePr>
            <a:graphicFrameLocks noGrp="1"/>
          </p:cNvGraphicFramePr>
          <p:nvPr>
            <p:extLst>
              <p:ext uri="{D42A27DB-BD31-4B8C-83A1-F6EECF244321}">
                <p14:modId xmlns:p14="http://schemas.microsoft.com/office/powerpoint/2010/main" val="3067586437"/>
              </p:ext>
            </p:extLst>
          </p:nvPr>
        </p:nvGraphicFramePr>
        <p:xfrm>
          <a:off x="82062" y="1060704"/>
          <a:ext cx="8932791" cy="5455920"/>
        </p:xfrm>
        <a:graphic>
          <a:graphicData uri="http://schemas.openxmlformats.org/drawingml/2006/table">
            <a:tbl>
              <a:tblPr firstRow="1" bandRow="1">
                <a:tableStyleId>{616DA210-FB5B-4158-B5E0-FEB733F419BA}</a:tableStyleId>
              </a:tblPr>
              <a:tblGrid>
                <a:gridCol w="8932791">
                  <a:extLst>
                    <a:ext uri="{9D8B030D-6E8A-4147-A177-3AD203B41FA5}">
                      <a16:colId xmlns:a16="http://schemas.microsoft.com/office/drawing/2014/main" val="20000"/>
                    </a:ext>
                  </a:extLst>
                </a:gridCol>
              </a:tblGrid>
              <a:tr h="3118929">
                <a:tc>
                  <a:txBody>
                    <a:bodyPr/>
                    <a:lstStyle/>
                    <a:p>
                      <a:r>
                        <a:rPr lang="en-US" sz="1200" b="1" dirty="0"/>
                        <a:t>90</a:t>
                      </a:r>
                      <a:r>
                        <a:rPr lang="en-US" sz="1200" b="1" baseline="0" dirty="0"/>
                        <a:t>-Day Outlook:</a:t>
                      </a:r>
                    </a:p>
                    <a:p>
                      <a:pPr marL="171450" indent="-171450">
                        <a:buFont typeface="Arial" panose="020B0604020202020204" pitchFamily="34" charset="0"/>
                        <a:buChar char="•"/>
                      </a:pPr>
                      <a:endParaRPr lang="en-US" sz="300" b="0" baseline="0" dirty="0">
                        <a:solidFill>
                          <a:schemeClr val="tx1"/>
                        </a:solidFill>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300" b="1" baseline="0" dirty="0">
                        <a:solidFill>
                          <a:schemeClr val="tx1"/>
                        </a:solidFill>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1" baseline="0" dirty="0">
                          <a:solidFill>
                            <a:schemeClr val="tx1"/>
                          </a:solidFill>
                          <a:latin typeface="Calibri" panose="020F0502020204030204" pitchFamily="34" charset="0"/>
                          <a:cs typeface="Calibri" panose="020F0502020204030204" pitchFamily="34" charset="0"/>
                        </a:rPr>
                        <a:t>IEA Wind Task 30 (OC6) &amp; Related Modeling Improvements: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chemeClr val="tx1"/>
                          </a:solidFill>
                          <a:latin typeface="Calibri" panose="020F0502020204030204" pitchFamily="34" charset="0"/>
                          <a:ea typeface="+mn-ea"/>
                          <a:cs typeface="Calibri" panose="020F0502020204030204" pitchFamily="34" charset="0"/>
                        </a:rPr>
                        <a:t>Complete Phase I work focused on nonlinear hydrodynamic loading.  Submit a summary paper to the TORQUE conference.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chemeClr val="tx1"/>
                          </a:solidFill>
                          <a:latin typeface="Calibri" panose="020F0502020204030204" pitchFamily="34" charset="0"/>
                          <a:ea typeface="+mn-ea"/>
                          <a:cs typeface="Calibri" panose="020F0502020204030204" pitchFamily="34" charset="0"/>
                        </a:rPr>
                        <a:t>CFD group will continue working on </a:t>
                      </a:r>
                      <a:r>
                        <a:rPr lang="en-US" sz="1200" b="0" kern="1200" baseline="0" dirty="0" err="1">
                          <a:solidFill>
                            <a:schemeClr val="tx1"/>
                          </a:solidFill>
                          <a:latin typeface="Calibri" panose="020F0502020204030204" pitchFamily="34" charset="0"/>
                          <a:ea typeface="+mn-ea"/>
                          <a:cs typeface="Calibri" panose="020F0502020204030204" pitchFamily="34" charset="0"/>
                        </a:rPr>
                        <a:t>bichromatic</a:t>
                      </a:r>
                      <a:r>
                        <a:rPr lang="en-US" sz="1200" b="0" kern="1200" baseline="0" dirty="0">
                          <a:solidFill>
                            <a:schemeClr val="tx1"/>
                          </a:solidFill>
                          <a:latin typeface="Calibri" panose="020F0502020204030204" pitchFamily="34" charset="0"/>
                          <a:ea typeface="+mn-ea"/>
                          <a:cs typeface="Calibri" panose="020F0502020204030204" pitchFamily="34" charset="0"/>
                        </a:rPr>
                        <a:t> wave cases, with hopefully some data to compare to from validation campaign.</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chemeClr val="tx1"/>
                          </a:solidFill>
                          <a:latin typeface="Calibri" panose="020F0502020204030204" pitchFamily="34" charset="0"/>
                          <a:ea typeface="+mn-ea"/>
                          <a:cs typeface="Calibri" panose="020F0502020204030204" pitchFamily="34" charset="0"/>
                        </a:rPr>
                        <a:t>Begin development of specification for Phase II of OC6, focused on higher-fidelity modeling of soil-structure interaction.</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chemeClr val="tx1"/>
                          </a:solidFill>
                          <a:latin typeface="Calibri" panose="020F0502020204030204" pitchFamily="34" charset="0"/>
                          <a:ea typeface="+mn-ea"/>
                          <a:cs typeface="Calibri" panose="020F0502020204030204" pitchFamily="34" charset="0"/>
                        </a:rPr>
                        <a:t>NREL will begin coupling of REDWIN soil/structure DLL to OpenFAST.</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baseline="0" dirty="0">
                          <a:solidFill>
                            <a:schemeClr val="tx1"/>
                          </a:solidFill>
                          <a:latin typeface="Calibri" panose="020F0502020204030204" pitchFamily="34" charset="0"/>
                          <a:cs typeface="Calibri" panose="020F0502020204030204" pitchFamily="34" charset="0"/>
                        </a:rPr>
                        <a:t>New Validation Campaign:</a:t>
                      </a:r>
                      <a:endParaRPr lang="en-US" sz="1200" b="0" i="1" kern="1200" baseline="0" dirty="0">
                        <a:solidFill>
                          <a:schemeClr val="tx1"/>
                        </a:solidFill>
                        <a:latin typeface="Calibri" panose="020F0502020204030204" pitchFamily="34" charset="0"/>
                        <a:ea typeface="+mn-ea"/>
                        <a:cs typeface="Calibri" panose="020F0502020204030204" pitchFamily="34"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solidFill>
                            <a:schemeClr val="tx1"/>
                          </a:solidFill>
                          <a:latin typeface="Calibri" panose="020F0502020204030204" pitchFamily="34" charset="0"/>
                          <a:cs typeface="Calibri" panose="020F0502020204030204" pitchFamily="34" charset="0"/>
                        </a:rPr>
                        <a:t>Complete the validation campaign at the OTRC facility, and get the data uploaded to the DAP.</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solidFill>
                            <a:schemeClr val="tx1"/>
                          </a:solidFill>
                          <a:latin typeface="Calibri" panose="020F0502020204030204" pitchFamily="34" charset="0"/>
                          <a:cs typeface="Calibri" panose="020F0502020204030204" pitchFamily="34" charset="0"/>
                        </a:rPr>
                        <a:t>Review datasets and provide feedback to validation campaign.</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baseline="0" dirty="0">
                          <a:solidFill>
                            <a:schemeClr val="tx1"/>
                          </a:solidFill>
                          <a:latin typeface="Calibri" panose="020F0502020204030204" pitchFamily="34" charset="0"/>
                          <a:cs typeface="Calibri" panose="020F0502020204030204" pitchFamily="34" charset="0"/>
                        </a:rPr>
                        <a:t>IEA Wind Task 29 (Aerodynamics) &amp; Related Aero-Elastic V&amp;V: </a:t>
                      </a:r>
                      <a:r>
                        <a:rPr lang="en-US" sz="1200" b="0" i="0" kern="1200" baseline="0" dirty="0">
                          <a:solidFill>
                            <a:schemeClr val="tx1"/>
                          </a:solidFill>
                          <a:latin typeface="Calibri" panose="020F0502020204030204" pitchFamily="34" charset="0"/>
                          <a:ea typeface="+mn-ea"/>
                          <a:cs typeface="+mn-cs"/>
                        </a:rPr>
                        <a:t>Attend the IEA Task 29 meeting in Rome in February.</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baseline="0" dirty="0">
                          <a:solidFill>
                            <a:schemeClr val="tx1"/>
                          </a:solidFill>
                          <a:latin typeface="Calibri" panose="020F0502020204030204" pitchFamily="34" charset="0"/>
                          <a:cs typeface="Calibri" panose="020F0502020204030204" pitchFamily="34" charset="0"/>
                        </a:rPr>
                        <a:t>IEA Wind Task 31 (</a:t>
                      </a:r>
                      <a:r>
                        <a:rPr lang="en-US" sz="1200" b="1" i="1" baseline="0" dirty="0" err="1">
                          <a:solidFill>
                            <a:schemeClr val="tx1"/>
                          </a:solidFill>
                          <a:latin typeface="Calibri" panose="020F0502020204030204" pitchFamily="34" charset="0"/>
                          <a:cs typeface="Calibri" panose="020F0502020204030204" pitchFamily="34" charset="0"/>
                        </a:rPr>
                        <a:t>WakeBench</a:t>
                      </a:r>
                      <a:r>
                        <a:rPr lang="en-US" sz="1200" b="1" i="1" baseline="0" dirty="0">
                          <a:solidFill>
                            <a:schemeClr val="tx1"/>
                          </a:solidFill>
                          <a:latin typeface="Calibri" panose="020F0502020204030204" pitchFamily="34" charset="0"/>
                          <a:cs typeface="Calibri" panose="020F0502020204030204" pitchFamily="34" charset="0"/>
                        </a:rPr>
                        <a:t>), Related Wind-Plant V&amp;V, &amp; Model Improvements:</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Calibri" panose="020F0502020204030204" pitchFamily="34" charset="0"/>
                        </a:rPr>
                        <a:t>Finalize </a:t>
                      </a:r>
                      <a:r>
                        <a:rPr lang="en-US" sz="1200" b="0" i="1" kern="1200" baseline="0" dirty="0">
                          <a:solidFill>
                            <a:schemeClr val="tx1"/>
                          </a:solidFill>
                          <a:latin typeface="Calibri" panose="020F0502020204030204" pitchFamily="34" charset="0"/>
                          <a:ea typeface="+mn-ea"/>
                          <a:cs typeface="Calibri" panose="020F0502020204030204" pitchFamily="34" charset="0"/>
                        </a:rPr>
                        <a:t>Wind Energy </a:t>
                      </a:r>
                      <a:r>
                        <a:rPr lang="en-US" sz="1200" b="0" i="0" kern="1200" baseline="0" dirty="0">
                          <a:solidFill>
                            <a:schemeClr val="tx1"/>
                          </a:solidFill>
                          <a:latin typeface="Calibri" panose="020F0502020204030204" pitchFamily="34" charset="0"/>
                          <a:ea typeface="+mn-ea"/>
                          <a:cs typeface="Calibri" panose="020F0502020204030204" pitchFamily="34" charset="0"/>
                        </a:rPr>
                        <a:t>journal paper regarding development of </a:t>
                      </a:r>
                      <a:r>
                        <a:rPr lang="en-US" sz="1200" b="0" i="0" kern="1200" baseline="0" dirty="0" err="1">
                          <a:solidFill>
                            <a:schemeClr val="tx1"/>
                          </a:solidFill>
                          <a:latin typeface="Calibri" panose="020F0502020204030204" pitchFamily="34" charset="0"/>
                          <a:ea typeface="+mn-ea"/>
                          <a:cs typeface="Calibri" panose="020F0502020204030204" pitchFamily="34" charset="0"/>
                        </a:rPr>
                        <a:t>FAST.Farm</a:t>
                      </a:r>
                      <a:r>
                        <a:rPr lang="en-US" sz="1200" b="0" i="0" kern="1200" baseline="0" dirty="0">
                          <a:solidFill>
                            <a:schemeClr val="tx1"/>
                          </a:solidFill>
                          <a:latin typeface="Calibri" panose="020F0502020204030204" pitchFamily="34" charset="0"/>
                          <a:ea typeface="+mn-ea"/>
                          <a:cs typeface="Calibri" panose="020F0502020204030204" pitchFamily="34" charset="0"/>
                        </a:rPr>
                        <a:t> and validation of load predictions against HFM.</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Complete validation of </a:t>
                      </a:r>
                      <a:r>
                        <a:rPr lang="en-US" sz="1200" b="0" i="0" kern="1200" baseline="0" dirty="0" err="1">
                          <a:solidFill>
                            <a:schemeClr val="tx1"/>
                          </a:solidFill>
                          <a:latin typeface="Calibri" panose="020F0502020204030204" pitchFamily="34" charset="0"/>
                          <a:ea typeface="+mn-ea"/>
                          <a:cs typeface="+mn-cs"/>
                        </a:rPr>
                        <a:t>FAST.Farm</a:t>
                      </a:r>
                      <a:r>
                        <a:rPr lang="en-US" sz="1200" b="0" i="0" kern="1200" baseline="0" dirty="0">
                          <a:solidFill>
                            <a:schemeClr val="tx1"/>
                          </a:solidFill>
                          <a:latin typeface="Calibri" panose="020F0502020204030204" pitchFamily="34" charset="0"/>
                          <a:ea typeface="+mn-ea"/>
                          <a:cs typeface="+mn-cs"/>
                        </a:rPr>
                        <a:t> against met tower, LIDAR, and SCADA data measurements from </a:t>
                      </a:r>
                      <a:r>
                        <a:rPr lang="en-US" sz="1200" b="0" i="0" kern="1200" baseline="0" dirty="0" err="1">
                          <a:solidFill>
                            <a:schemeClr val="tx1"/>
                          </a:solidFill>
                          <a:latin typeface="Calibri" panose="020F0502020204030204" pitchFamily="34" charset="0"/>
                          <a:ea typeface="+mn-ea"/>
                          <a:cs typeface="+mn-cs"/>
                        </a:rPr>
                        <a:t>Peetz</a:t>
                      </a:r>
                      <a:r>
                        <a:rPr lang="en-US" sz="1200" b="0" i="0" kern="1200" baseline="0" dirty="0">
                          <a:solidFill>
                            <a:schemeClr val="tx1"/>
                          </a:solidFill>
                          <a:latin typeface="Calibri" panose="020F0502020204030204" pitchFamily="34" charset="0"/>
                          <a:ea typeface="+mn-ea"/>
                          <a:cs typeface="+mn-cs"/>
                        </a:rPr>
                        <a:t> Table wind farm.  </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Publish the final </a:t>
                      </a:r>
                      <a:r>
                        <a:rPr lang="en-US" sz="1200" b="0" i="1" kern="1200" baseline="0" dirty="0">
                          <a:solidFill>
                            <a:schemeClr val="tx1"/>
                          </a:solidFill>
                          <a:latin typeface="Calibri" panose="020F0502020204030204" pitchFamily="34" charset="0"/>
                          <a:ea typeface="+mn-ea"/>
                          <a:cs typeface="+mn-cs"/>
                        </a:rPr>
                        <a:t>Wind Energy</a:t>
                      </a:r>
                      <a:r>
                        <a:rPr lang="en-US" sz="1200" b="0" i="0" kern="1200" baseline="0" dirty="0">
                          <a:solidFill>
                            <a:schemeClr val="tx1"/>
                          </a:solidFill>
                          <a:latin typeface="Calibri" panose="020F0502020204030204" pitchFamily="34" charset="0"/>
                          <a:ea typeface="+mn-ea"/>
                          <a:cs typeface="+mn-cs"/>
                        </a:rPr>
                        <a:t> journal paper on the three-way V&amp;V collaborative involving A2e </a:t>
                      </a:r>
                      <a:r>
                        <a:rPr lang="en-US" sz="1200" b="0" i="0" kern="1200" baseline="0" dirty="0" err="1">
                          <a:solidFill>
                            <a:schemeClr val="tx1"/>
                          </a:solidFill>
                          <a:latin typeface="Calibri" panose="020F0502020204030204" pitchFamily="34" charset="0"/>
                          <a:ea typeface="+mn-ea"/>
                          <a:cs typeface="+mn-cs"/>
                        </a:rPr>
                        <a:t>SWiFT</a:t>
                      </a:r>
                      <a:r>
                        <a:rPr lang="en-US" sz="1200" b="0" i="0" kern="1200" baseline="0" dirty="0">
                          <a:solidFill>
                            <a:schemeClr val="tx1"/>
                          </a:solidFill>
                          <a:latin typeface="Calibri" panose="020F0502020204030204" pitchFamily="34" charset="0"/>
                          <a:ea typeface="+mn-ea"/>
                          <a:cs typeface="+mn-cs"/>
                        </a:rPr>
                        <a:t> data within </a:t>
                      </a:r>
                      <a:r>
                        <a:rPr lang="en-US" sz="1200" b="0" i="0" kern="1200" baseline="0" dirty="0" err="1">
                          <a:solidFill>
                            <a:schemeClr val="tx1"/>
                          </a:solidFill>
                          <a:latin typeface="Calibri" panose="020F0502020204030204" pitchFamily="34" charset="0"/>
                          <a:ea typeface="+mn-ea"/>
                          <a:cs typeface="+mn-cs"/>
                        </a:rPr>
                        <a:t>WakeBench</a:t>
                      </a:r>
                      <a:r>
                        <a:rPr lang="en-US" sz="1200" b="0" i="0" kern="1200" baseline="0" dirty="0">
                          <a:solidFill>
                            <a:schemeClr val="tx1"/>
                          </a:solidFill>
                          <a:latin typeface="Calibri" panose="020F0502020204030204" pitchFamily="34" charset="0"/>
                          <a:ea typeface="+mn-ea"/>
                          <a:cs typeface="+mn-cs"/>
                        </a:rPr>
                        <a:t>.</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Develop an improved near-wake correction model in </a:t>
                      </a:r>
                      <a:r>
                        <a:rPr lang="en-US" sz="1200" b="0" i="0" kern="1200" baseline="0" dirty="0" err="1">
                          <a:solidFill>
                            <a:schemeClr val="tx1"/>
                          </a:solidFill>
                          <a:latin typeface="Calibri" panose="020F0502020204030204" pitchFamily="34" charset="0"/>
                          <a:ea typeface="+mn-ea"/>
                          <a:cs typeface="+mn-cs"/>
                        </a:rPr>
                        <a:t>FAST.Farm</a:t>
                      </a:r>
                      <a:r>
                        <a:rPr lang="en-US" sz="1200" b="0" i="0" kern="1200" baseline="0" dirty="0">
                          <a:solidFill>
                            <a:schemeClr val="tx1"/>
                          </a:solidFill>
                          <a:latin typeface="Calibri" panose="020F0502020204030204" pitchFamily="34" charset="0"/>
                          <a:ea typeface="+mn-ea"/>
                          <a:cs typeface="+mn-cs"/>
                        </a:rPr>
                        <a:t> based on HFM actuator-disk simulations under high thrust conditions. </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Finalize the super controller implementation in </a:t>
                      </a:r>
                      <a:r>
                        <a:rPr lang="en-US" sz="1200" b="0" i="0" kern="1200" baseline="0" dirty="0" err="1">
                          <a:solidFill>
                            <a:schemeClr val="tx1"/>
                          </a:solidFill>
                          <a:latin typeface="Calibri" panose="020F0502020204030204" pitchFamily="34" charset="0"/>
                          <a:ea typeface="+mn-ea"/>
                          <a:cs typeface="+mn-cs"/>
                        </a:rPr>
                        <a:t>FAST.Farm</a:t>
                      </a:r>
                      <a:r>
                        <a:rPr lang="en-US" sz="1200" b="0" i="0" kern="1200" baseline="0" dirty="0">
                          <a:solidFill>
                            <a:schemeClr val="tx1"/>
                          </a:solidFill>
                          <a:latin typeface="Calibri" panose="020F0502020204030204" pitchFamily="34" charset="0"/>
                          <a:ea typeface="+mn-ea"/>
                          <a:cs typeface="+mn-cs"/>
                        </a:rPr>
                        <a:t> and complete the </a:t>
                      </a:r>
                      <a:r>
                        <a:rPr lang="en-US" sz="1200" b="0" i="0" kern="1200" baseline="0" dirty="0" err="1">
                          <a:solidFill>
                            <a:schemeClr val="tx1"/>
                          </a:solidFill>
                          <a:latin typeface="Calibri" panose="020F0502020204030204" pitchFamily="34" charset="0"/>
                          <a:ea typeface="+mn-ea"/>
                          <a:cs typeface="+mn-cs"/>
                        </a:rPr>
                        <a:t>FAST.Farm</a:t>
                      </a:r>
                      <a:r>
                        <a:rPr lang="en-US" sz="1200" b="0" i="0" kern="1200" baseline="0" dirty="0">
                          <a:solidFill>
                            <a:schemeClr val="tx1"/>
                          </a:solidFill>
                          <a:latin typeface="Calibri" panose="020F0502020204030204" pitchFamily="34" charset="0"/>
                          <a:ea typeface="+mn-ea"/>
                          <a:cs typeface="+mn-cs"/>
                        </a:rPr>
                        <a:t> user documentation.</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Update </a:t>
                      </a:r>
                      <a:r>
                        <a:rPr lang="en-US" sz="1200" b="0" i="0" kern="1200" baseline="0" dirty="0" err="1">
                          <a:solidFill>
                            <a:schemeClr val="tx1"/>
                          </a:solidFill>
                          <a:latin typeface="Calibri" panose="020F0502020204030204" pitchFamily="34" charset="0"/>
                          <a:ea typeface="+mn-ea"/>
                          <a:cs typeface="+mn-cs"/>
                        </a:rPr>
                        <a:t>TurbSim</a:t>
                      </a:r>
                      <a:r>
                        <a:rPr lang="en-US" sz="1200" b="0" i="0" kern="1200" baseline="0" dirty="0">
                          <a:solidFill>
                            <a:schemeClr val="tx1"/>
                          </a:solidFill>
                          <a:latin typeface="Calibri" panose="020F0502020204030204" pitchFamily="34" charset="0"/>
                          <a:ea typeface="+mn-ea"/>
                          <a:cs typeface="+mn-cs"/>
                        </a:rPr>
                        <a:t> and OpenFAST to support nonuniform spatial grids to improve computational efficiency for synthetic winds in </a:t>
                      </a:r>
                      <a:r>
                        <a:rPr lang="en-US" sz="1200" b="0" i="0" kern="1200" baseline="0" dirty="0" err="1">
                          <a:solidFill>
                            <a:schemeClr val="tx1"/>
                          </a:solidFill>
                          <a:latin typeface="Calibri" panose="020F0502020204030204" pitchFamily="34" charset="0"/>
                          <a:ea typeface="+mn-ea"/>
                          <a:cs typeface="+mn-cs"/>
                        </a:rPr>
                        <a:t>FAST.Farm</a:t>
                      </a:r>
                      <a:endParaRPr lang="en-US" sz="1200" b="0" i="0" kern="1200" baseline="0" dirty="0">
                        <a:solidFill>
                          <a:schemeClr val="tx1"/>
                        </a:solidFill>
                        <a:latin typeface="Calibri" panose="020F050202020403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b="1" i="1" baseline="0" dirty="0">
                          <a:solidFill>
                            <a:schemeClr val="tx1"/>
                          </a:solidFill>
                          <a:latin typeface="Calibri" panose="020F0502020204030204" pitchFamily="34" charset="0"/>
                          <a:cs typeface="Calibri" panose="020F0502020204030204" pitchFamily="34" charset="0"/>
                        </a:rPr>
                        <a:t>Sensitivity Analysis:</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Run </a:t>
                      </a:r>
                      <a:r>
                        <a:rPr lang="en-US" sz="1200" b="0" i="0" kern="1200" baseline="0" dirty="0" err="1">
                          <a:solidFill>
                            <a:schemeClr val="tx1"/>
                          </a:solidFill>
                          <a:latin typeface="Calibri" panose="020F0502020204030204" pitchFamily="34" charset="0"/>
                          <a:ea typeface="+mn-ea"/>
                          <a:cs typeface="+mn-cs"/>
                        </a:rPr>
                        <a:t>TurbSim</a:t>
                      </a:r>
                      <a:r>
                        <a:rPr lang="en-US" sz="1200" b="0" i="0" kern="1200" baseline="0" dirty="0">
                          <a:solidFill>
                            <a:schemeClr val="tx1"/>
                          </a:solidFill>
                          <a:latin typeface="Calibri" panose="020F0502020204030204" pitchFamily="34" charset="0"/>
                          <a:ea typeface="+mn-ea"/>
                          <a:cs typeface="+mn-cs"/>
                        </a:rPr>
                        <a:t> and </a:t>
                      </a:r>
                      <a:r>
                        <a:rPr lang="en-US" sz="1200" b="0" i="0" kern="1200" baseline="0" dirty="0" err="1">
                          <a:solidFill>
                            <a:schemeClr val="tx1"/>
                          </a:solidFill>
                          <a:latin typeface="Calibri" panose="020F0502020204030204" pitchFamily="34" charset="0"/>
                          <a:ea typeface="+mn-ea"/>
                          <a:cs typeface="+mn-cs"/>
                        </a:rPr>
                        <a:t>FAST.Farm</a:t>
                      </a:r>
                      <a:r>
                        <a:rPr lang="en-US" sz="1200" b="0" i="0" kern="1200" baseline="0" dirty="0">
                          <a:solidFill>
                            <a:schemeClr val="tx1"/>
                          </a:solidFill>
                          <a:latin typeface="Calibri" panose="020F0502020204030204" pitchFamily="34" charset="0"/>
                          <a:ea typeface="+mn-ea"/>
                          <a:cs typeface="+mn-cs"/>
                        </a:rPr>
                        <a:t> simulations for sensitivity of loads and power for turbines in small wind farm to variations in wind parameters.</a:t>
                      </a:r>
                      <a:endParaRPr lang="en-US" sz="1200" b="0" baseline="0" dirty="0">
                        <a:solidFill>
                          <a:schemeClr val="tx1"/>
                        </a:solidFill>
                      </a:endParaRPr>
                    </a:p>
                    <a:p>
                      <a:pPr marL="0" marR="0" lvl="0" indent="0" algn="l" defTabSz="457200" rtl="0" eaLnBrk="1" fontAlgn="auto" latinLnBrk="0" hangingPunct="1">
                        <a:lnSpc>
                          <a:spcPct val="100000"/>
                        </a:lnSpc>
                        <a:spcBef>
                          <a:spcPts val="600"/>
                        </a:spcBef>
                        <a:spcAft>
                          <a:spcPts val="0"/>
                        </a:spcAft>
                        <a:buClrTx/>
                        <a:buSzTx/>
                        <a:buFontTx/>
                        <a:buNone/>
                        <a:tabLst/>
                        <a:defRPr/>
                      </a:pPr>
                      <a:r>
                        <a:rPr lang="en-US" sz="1200" b="1" i="0" baseline="0" dirty="0">
                          <a:solidFill>
                            <a:schemeClr val="accent3"/>
                          </a:solidFill>
                        </a:rPr>
                        <a:t>Upcoming Public Outreach/Industry Engagement: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chemeClr val="tx1"/>
                          </a:solidFill>
                          <a:latin typeface="Calibri" panose="020F0502020204030204" pitchFamily="34" charset="0"/>
                          <a:ea typeface="+mn-ea"/>
                          <a:cs typeface="Calibri" panose="020F0502020204030204" pitchFamily="34" charset="0"/>
                        </a:rPr>
                        <a:t>Amy Robertson and Jason Jonkman will attend the </a:t>
                      </a:r>
                      <a:r>
                        <a:rPr lang="en-US" sz="1200" b="0" kern="1200" baseline="0" dirty="0" err="1">
                          <a:solidFill>
                            <a:schemeClr val="tx1"/>
                          </a:solidFill>
                          <a:latin typeface="Calibri" panose="020F0502020204030204" pitchFamily="34" charset="0"/>
                          <a:ea typeface="+mn-ea"/>
                          <a:cs typeface="Calibri" panose="020F0502020204030204" pitchFamily="34" charset="0"/>
                        </a:rPr>
                        <a:t>DeepWind</a:t>
                      </a:r>
                      <a:r>
                        <a:rPr lang="en-US" sz="1200" b="0" kern="1200" baseline="0" dirty="0">
                          <a:solidFill>
                            <a:schemeClr val="tx1"/>
                          </a:solidFill>
                          <a:latin typeface="Calibri" panose="020F0502020204030204" pitchFamily="34" charset="0"/>
                          <a:ea typeface="+mn-ea"/>
                          <a:cs typeface="Calibri" panose="020F0502020204030204" pitchFamily="34" charset="0"/>
                        </a:rPr>
                        <a:t> conference in Trondheim, Norway on Jan. 15-17.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chemeClr val="tx1"/>
                          </a:solidFill>
                          <a:latin typeface="Calibri" panose="020F0502020204030204" pitchFamily="34" charset="0"/>
                          <a:ea typeface="+mn-ea"/>
                          <a:cs typeface="Calibri" panose="020F0502020204030204" pitchFamily="34" charset="0"/>
                        </a:rPr>
                        <a:t>Amy Robertson will attend meetings of the IECRE/TC88 Joint Working Forum on Model Validation.</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Publicly release </a:t>
                      </a:r>
                      <a:r>
                        <a:rPr lang="en-US" sz="1200" b="0" i="0" kern="1200" baseline="0" dirty="0" err="1">
                          <a:solidFill>
                            <a:schemeClr val="tx1"/>
                          </a:solidFill>
                          <a:latin typeface="Calibri" panose="020F0502020204030204" pitchFamily="34" charset="0"/>
                          <a:ea typeface="+mn-ea"/>
                          <a:cs typeface="+mn-cs"/>
                        </a:rPr>
                        <a:t>FAST.Farm</a:t>
                      </a:r>
                      <a:r>
                        <a:rPr lang="en-US" sz="1200" b="0" i="0" kern="1200" baseline="0" dirty="0">
                          <a:solidFill>
                            <a:schemeClr val="tx1"/>
                          </a:solidFill>
                          <a:latin typeface="Calibri" panose="020F0502020204030204" pitchFamily="34" charset="0"/>
                          <a:ea typeface="+mn-ea"/>
                          <a:cs typeface="+mn-cs"/>
                        </a:rPr>
                        <a:t> to the wind community for the first time.</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Initiate the follow-on extension to the DNV-GL JIP on “validation of turbulence models”. </a:t>
                      </a:r>
                      <a:endParaRPr lang="en-US" sz="1200" b="0" kern="1200" baseline="0" dirty="0">
                        <a:solidFill>
                          <a:schemeClr val="tx1"/>
                        </a:solidFill>
                        <a:latin typeface="Calibri" panose="020F0502020204030204" pitchFamily="34" charset="0"/>
                        <a:ea typeface="+mn-ea"/>
                        <a:cs typeface="Calibri" panose="020F0502020204030204" pitchFamily="34" charset="0"/>
                      </a:endParaRPr>
                    </a:p>
                    <a:p>
                      <a:pPr marL="0" marR="0" lvl="0" indent="0" algn="l" defTabSz="4572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sz="1200" b="1" kern="1200" dirty="0">
                          <a:solidFill>
                            <a:schemeClr val="tx1"/>
                          </a:solidFill>
                          <a:latin typeface="+mn-lt"/>
                          <a:ea typeface="+mn-ea"/>
                          <a:cs typeface="+mn-cs"/>
                        </a:rPr>
                        <a:t>HPC Usage:</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baseline="0" dirty="0">
                          <a:solidFill>
                            <a:schemeClr val="tx1"/>
                          </a:solidFill>
                          <a:latin typeface="Calibri" panose="020F0502020204030204" pitchFamily="34" charset="0"/>
                          <a:ea typeface="+mn-ea"/>
                          <a:cs typeface="Calibri" panose="020F0502020204030204" pitchFamily="34" charset="0"/>
                        </a:rPr>
                        <a:t>No anticipated issues with allocation usage for Q2.</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err="1">
                          <a:solidFill>
                            <a:schemeClr val="tx1"/>
                          </a:solidFill>
                          <a:latin typeface="Calibri" panose="020F0502020204030204" pitchFamily="34" charset="0"/>
                          <a:ea typeface="+mn-ea"/>
                          <a:cs typeface="Calibri" panose="020F0502020204030204" pitchFamily="34" charset="0"/>
                        </a:rPr>
                        <a:t>fwta</a:t>
                      </a:r>
                      <a:r>
                        <a:rPr lang="en-US" sz="1200" b="0" kern="1200" baseline="0" dirty="0">
                          <a:solidFill>
                            <a:schemeClr val="tx1"/>
                          </a:solidFill>
                          <a:latin typeface="Calibri" panose="020F0502020204030204" pitchFamily="34" charset="0"/>
                          <a:ea typeface="+mn-ea"/>
                          <a:cs typeface="Calibri" panose="020F0502020204030204" pitchFamily="34" charset="0"/>
                        </a:rPr>
                        <a:t> Q2 allocation: 115,000</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err="1">
                          <a:solidFill>
                            <a:schemeClr val="tx1"/>
                          </a:solidFill>
                          <a:latin typeface="Calibri" panose="020F0502020204030204" pitchFamily="34" charset="0"/>
                          <a:ea typeface="+mn-ea"/>
                          <a:cs typeface="Calibri" panose="020F0502020204030204" pitchFamily="34" charset="0"/>
                        </a:rPr>
                        <a:t>isda</a:t>
                      </a:r>
                      <a:r>
                        <a:rPr lang="en-US" sz="1200" b="0" kern="1200" baseline="0" dirty="0">
                          <a:solidFill>
                            <a:schemeClr val="tx1"/>
                          </a:solidFill>
                          <a:latin typeface="Calibri" panose="020F0502020204030204" pitchFamily="34" charset="0"/>
                          <a:ea typeface="+mn-ea"/>
                          <a:cs typeface="Calibri" panose="020F0502020204030204" pitchFamily="34" charset="0"/>
                        </a:rPr>
                        <a:t> Q2 allocation: Expect large usage for this quarter.</a:t>
                      </a:r>
                    </a:p>
                  </a:txBody>
                  <a:tcPr>
                    <a:solidFill>
                      <a:schemeClr val="bg1">
                        <a:lumMod val="75000"/>
                        <a:alpha val="2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88447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39700"/>
            <a:ext cx="8089901" cy="888829"/>
          </a:xfrm>
        </p:spPr>
        <p:txBody>
          <a:bodyPr/>
          <a:lstStyle/>
          <a:p>
            <a:r>
              <a:rPr lang="en-US" sz="1800" dirty="0"/>
              <a:t>NREL Wind – 1.3.1.402 - WFIP II Extended Analysis </a:t>
            </a:r>
            <a:br>
              <a:rPr lang="en-US" sz="1800" dirty="0"/>
            </a:br>
            <a:r>
              <a:rPr lang="en-US" sz="2400" dirty="0">
                <a:solidFill>
                  <a:prstClr val="white"/>
                </a:solidFill>
              </a:rPr>
              <a:t>FY20 Q1</a:t>
            </a:r>
            <a:r>
              <a:rPr lang="en-US" sz="2400" dirty="0">
                <a:solidFill>
                  <a:schemeClr val="bg1"/>
                </a:solidFill>
              </a:rPr>
              <a:t>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endParaRPr kumimoji="0" lang="en-US" sz="2323" b="1" i="0" u="none" strike="noStrike" kern="1200" cap="none" spc="0" normalizeH="0" baseline="0" noProof="0" dirty="0">
              <a:ln>
                <a:noFill/>
              </a:ln>
              <a:solidFill>
                <a:srgbClr val="FFFFFF"/>
              </a:solidFill>
              <a:effectLst/>
              <a:uLnTx/>
              <a:uFillTx/>
              <a:latin typeface="Arial Narrow"/>
              <a:ea typeface="+mn-ea"/>
              <a:cs typeface="Arial Narrow"/>
            </a:endParaRPr>
          </a:p>
        </p:txBody>
      </p:sp>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endParaRPr kumimoji="0" lang="en-US" sz="2323" b="1" i="0" u="none" strike="noStrike" kern="1200" cap="none" spc="0" normalizeH="0" baseline="0" noProof="0" dirty="0">
              <a:ln>
                <a:noFill/>
              </a:ln>
              <a:solidFill>
                <a:srgbClr val="FFFFFF"/>
              </a:solidFill>
              <a:effectLst/>
              <a:uLnTx/>
              <a:uFillTx/>
              <a:latin typeface="Arial Narrow"/>
              <a:ea typeface="+mn-ea"/>
              <a:cs typeface="Arial Narrow"/>
            </a:endParaRPr>
          </a:p>
        </p:txBody>
      </p:sp>
      <p:graphicFrame>
        <p:nvGraphicFramePr>
          <p:cNvPr id="7" name="Table 6">
            <a:extLst>
              <a:ext uri="{FF2B5EF4-FFF2-40B4-BE49-F238E27FC236}">
                <a16:creationId xmlns:a16="http://schemas.microsoft.com/office/drawing/2014/main" id="{41C3A0B6-4FB9-4C30-9741-AC3B9BE1119C}"/>
              </a:ext>
            </a:extLst>
          </p:cNvPr>
          <p:cNvGraphicFramePr>
            <a:graphicFrameLocks noGrp="1"/>
          </p:cNvGraphicFramePr>
          <p:nvPr>
            <p:extLst>
              <p:ext uri="{D42A27DB-BD31-4B8C-83A1-F6EECF244321}">
                <p14:modId xmlns:p14="http://schemas.microsoft.com/office/powerpoint/2010/main" val="2291469580"/>
              </p:ext>
            </p:extLst>
          </p:nvPr>
        </p:nvGraphicFramePr>
        <p:xfrm>
          <a:off x="82062" y="1059605"/>
          <a:ext cx="8932791" cy="5426539"/>
        </p:xfrm>
        <a:graphic>
          <a:graphicData uri="http://schemas.openxmlformats.org/drawingml/2006/table">
            <a:tbl>
              <a:tblPr firstRow="1" bandRow="1">
                <a:tableStyleId>{616DA210-FB5B-4158-B5E0-FEB733F419BA}</a:tableStyleId>
              </a:tblPr>
              <a:tblGrid>
                <a:gridCol w="8932791">
                  <a:extLst>
                    <a:ext uri="{9D8B030D-6E8A-4147-A177-3AD203B41FA5}">
                      <a16:colId xmlns:a16="http://schemas.microsoft.com/office/drawing/2014/main" val="20000"/>
                    </a:ext>
                  </a:extLst>
                </a:gridCol>
              </a:tblGrid>
              <a:tr h="2613001">
                <a:tc>
                  <a:txBody>
                    <a:bodyPr/>
                    <a:lstStyle/>
                    <a:p>
                      <a:r>
                        <a:rPr lang="en-US" sz="1200" dirty="0"/>
                        <a:t>Work accomplished this</a:t>
                      </a:r>
                      <a:r>
                        <a:rPr lang="en-US" sz="1200" baseline="0" dirty="0"/>
                        <a:t> quarter</a:t>
                      </a:r>
                      <a:r>
                        <a:rPr lang="en-US" sz="1200" dirty="0"/>
                        <a:t>:</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solidFill>
                            <a:schemeClr val="tx1"/>
                          </a:solidFill>
                          <a:latin typeface="Arial" panose="020B0604020202020204" pitchFamily="34" charset="0"/>
                          <a:cs typeface="Arial" panose="020B0604020202020204" pitchFamily="34" charset="0"/>
                        </a:rPr>
                        <a:t>NREL</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dirty="0">
                        <a:solidFill>
                          <a:schemeClr val="tx1"/>
                        </a:solidFill>
                        <a:latin typeface="Arial" panose="020B0604020202020204" pitchFamily="34" charset="0"/>
                        <a:cs typeface="Arial" panose="020B0604020202020204" pitchFamily="34" charset="0"/>
                      </a:endParaRPr>
                    </a:p>
                    <a:p>
                      <a:endParaRPr lang="en-US" sz="1200" dirty="0"/>
                    </a:p>
                    <a:p>
                      <a:endParaRPr lang="en-US" sz="1200" b="0" i="1"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Public Outreach/Industry Engagement:</a:t>
                      </a:r>
                      <a:r>
                        <a:rPr lang="en-US" sz="1200" b="1" i="0" baseline="0" dirty="0">
                          <a:solidFill>
                            <a:schemeClr val="accent3">
                              <a:lumMod val="40000"/>
                              <a:lumOff val="60000"/>
                            </a:schemeClr>
                          </a:solidFill>
                        </a:rPr>
                        <a:t> </a:t>
                      </a:r>
                    </a:p>
                  </a:txBody>
                  <a:tcPr/>
                </a:tc>
                <a:extLst>
                  <a:ext uri="{0D108BD9-81ED-4DB2-BD59-A6C34878D82A}">
                    <a16:rowId xmlns:a16="http://schemas.microsoft.com/office/drawing/2014/main" val="10000"/>
                  </a:ext>
                </a:extLst>
              </a:tr>
              <a:tr h="2813538">
                <a:tc>
                  <a:txBody>
                    <a:bodyPr/>
                    <a:lstStyle/>
                    <a:p>
                      <a:r>
                        <a:rPr lang="en-US" sz="1200" b="1" dirty="0"/>
                        <a:t>90</a:t>
                      </a:r>
                      <a:r>
                        <a:rPr lang="en-US" sz="1200" b="1" baseline="0" dirty="0"/>
                        <a:t>-Day Outlook:</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chemeClr val="tx1"/>
                          </a:solidFill>
                          <a:latin typeface="Arial" panose="020B0604020202020204" pitchFamily="34" charset="0"/>
                          <a:ea typeface="+mn-ea"/>
                          <a:cs typeface="Arial" panose="020B0604020202020204" pitchFamily="34" charset="0"/>
                        </a:rPr>
                        <a:t>NREL</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Arial" panose="020B0604020202020204" pitchFamily="34" charset="0"/>
                          <a:ea typeface="+mn-ea"/>
                          <a:cs typeface="Arial" panose="020B0604020202020204" pitchFamily="34" charset="0"/>
                        </a:rPr>
                        <a:t>Selection of a case study to validate improvements in the HRRR.</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Arial" panose="020B0604020202020204" pitchFamily="34" charset="0"/>
                          <a:ea typeface="+mn-ea"/>
                          <a:cs typeface="Arial" panose="020B0604020202020204" pitchFamily="34" charset="0"/>
                        </a:rPr>
                        <a:t>Work towards a journal publication of “Mountain waves impact wind energy”</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Arial" panose="020B0604020202020204" pitchFamily="34" charset="0"/>
                          <a:ea typeface="+mn-ea"/>
                          <a:cs typeface="Arial" panose="020B0604020202020204" pitchFamily="34" charset="0"/>
                        </a:rPr>
                        <a:t>Work towards Q4 milestone report documenting the impact of Land Surface Models (LSM) on hub-height winds, including recommendations for improvements to the LSM and surface layer schemes.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Arial" panose="020B0604020202020204" pitchFamily="34" charset="0"/>
                          <a:ea typeface="+mn-ea"/>
                          <a:cs typeface="Arial" panose="020B0604020202020204" pitchFamily="34" charset="0"/>
                        </a:rPr>
                        <a:t>Invited talk at AGU in San Francisco in December, which will include an overview of WFIP 2</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kern="1200" dirty="0">
                        <a:solidFill>
                          <a:schemeClr val="accent3"/>
                        </a:solidFill>
                        <a:latin typeface="Arial" panose="020B0604020202020204" pitchFamily="34" charset="0"/>
                        <a:ea typeface="+mn-ea"/>
                        <a:cs typeface="Arial" panose="020B0604020202020204" pitchFamily="34" charset="0"/>
                      </a:endParaRPr>
                    </a:p>
                    <a:p>
                      <a:endParaRPr lang="en-US" sz="1200" b="1" baseline="0" dirty="0"/>
                    </a:p>
                    <a:p>
                      <a:pPr lvl="1"/>
                      <a:endParaRPr lang="en-US" sz="1200" b="0"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Upcoming Public Outreach/Industry Engagement:</a:t>
                      </a:r>
                      <a:r>
                        <a:rPr lang="en-US" sz="1200" b="1" i="0" baseline="0" dirty="0">
                          <a:solidFill>
                            <a:schemeClr val="accent3">
                              <a:lumMod val="40000"/>
                              <a:lumOff val="60000"/>
                            </a:schemeClr>
                          </a:solidFill>
                        </a:rPr>
                        <a:t> </a:t>
                      </a:r>
                      <a:endParaRPr lang="en-US" sz="1200" b="0" i="0" baseline="0" dirty="0">
                        <a:solidFill>
                          <a:schemeClr val="accent6">
                            <a:lumMod val="75000"/>
                          </a:schemeClr>
                        </a:solidFill>
                        <a:highlight>
                          <a:srgbClr val="FFFF00"/>
                        </a:highlight>
                      </a:endParaRPr>
                    </a:p>
                  </a:txBody>
                  <a:tcPr>
                    <a:solidFill>
                      <a:schemeClr val="bg1">
                        <a:lumMod val="75000"/>
                        <a:alpha val="2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94745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270876" cy="793750"/>
          </a:xfrm>
        </p:spPr>
        <p:txBody>
          <a:bodyPr/>
          <a:lstStyle/>
          <a:p>
            <a:r>
              <a:rPr lang="en-US" sz="1800" dirty="0"/>
              <a:t>NREL Wind – 1.3.2.401 - MMC - Model Development &amp; Validation</a:t>
            </a:r>
            <a:br>
              <a:rPr lang="en-US" sz="2800" dirty="0"/>
            </a:br>
            <a:r>
              <a:rPr lang="en-US" sz="2400" dirty="0"/>
              <a:t>Project Modification Tracking</a:t>
            </a:r>
          </a:p>
        </p:txBody>
      </p:sp>
      <p:graphicFrame>
        <p:nvGraphicFramePr>
          <p:cNvPr id="2" name="Table 1"/>
          <p:cNvGraphicFramePr>
            <a:graphicFrameLocks noGrp="1"/>
          </p:cNvGraphicFramePr>
          <p:nvPr/>
        </p:nvGraphicFramePr>
        <p:xfrm>
          <a:off x="118277" y="1132763"/>
          <a:ext cx="9025722" cy="2519374"/>
        </p:xfrm>
        <a:graphic>
          <a:graphicData uri="http://schemas.openxmlformats.org/drawingml/2006/table">
            <a:tbl>
              <a:tblPr firstRow="1" bandRow="1">
                <a:tableStyleId>{5C22544A-7EE6-4342-B048-85BDC9FD1C3A}</a:tableStyleId>
              </a:tblPr>
              <a:tblGrid>
                <a:gridCol w="837066">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436883">
                  <a:extLst>
                    <a:ext uri="{9D8B030D-6E8A-4147-A177-3AD203B41FA5}">
                      <a16:colId xmlns:a16="http://schemas.microsoft.com/office/drawing/2014/main" val="20002"/>
                    </a:ext>
                  </a:extLst>
                </a:gridCol>
                <a:gridCol w="888368">
                  <a:extLst>
                    <a:ext uri="{9D8B030D-6E8A-4147-A177-3AD203B41FA5}">
                      <a16:colId xmlns:a16="http://schemas.microsoft.com/office/drawing/2014/main" val="20003"/>
                    </a:ext>
                  </a:extLst>
                </a:gridCol>
                <a:gridCol w="2721934">
                  <a:extLst>
                    <a:ext uri="{9D8B030D-6E8A-4147-A177-3AD203B41FA5}">
                      <a16:colId xmlns:a16="http://schemas.microsoft.com/office/drawing/2014/main" val="20004"/>
                    </a:ext>
                  </a:extLst>
                </a:gridCol>
              </a:tblGrid>
              <a:tr h="619614">
                <a:tc>
                  <a:txBody>
                    <a:bodyPr/>
                    <a:lstStyle/>
                    <a:p>
                      <a:pPr algn="ctr"/>
                      <a:r>
                        <a:rPr lang="en-US" sz="1400" dirty="0" err="1"/>
                        <a:t>Apprv</a:t>
                      </a:r>
                      <a:r>
                        <a:rPr lang="en-US" sz="1400" dirty="0"/>
                        <a:t>. Date</a:t>
                      </a:r>
                    </a:p>
                  </a:txBody>
                  <a:tcPr anchor="ctr"/>
                </a:tc>
                <a:tc>
                  <a:txBody>
                    <a:bodyPr/>
                    <a:lstStyle/>
                    <a:p>
                      <a:pPr algn="ctr"/>
                      <a:r>
                        <a:rPr lang="en-US" sz="1400" dirty="0"/>
                        <a:t>Requested</a:t>
                      </a:r>
                      <a:r>
                        <a:rPr lang="en-US" sz="1400" baseline="0" dirty="0"/>
                        <a:t> By </a:t>
                      </a:r>
                      <a:endParaRPr lang="en-US" sz="1400" dirty="0"/>
                    </a:p>
                  </a:txBody>
                  <a:tcPr anchor="ctr"/>
                </a:tc>
                <a:tc>
                  <a:txBody>
                    <a:bodyPr/>
                    <a:lstStyle/>
                    <a:p>
                      <a:pPr algn="ctr"/>
                      <a:r>
                        <a:rPr lang="en-US" sz="1400" dirty="0"/>
                        <a:t>Detailed Reason for</a:t>
                      </a:r>
                      <a:r>
                        <a:rPr lang="en-US" sz="1400" baseline="0" dirty="0"/>
                        <a:t> Modification</a:t>
                      </a:r>
                      <a:endParaRPr lang="en-US" sz="1400" dirty="0"/>
                    </a:p>
                  </a:txBody>
                  <a:tcPr anchor="ctr"/>
                </a:tc>
                <a:tc>
                  <a:txBody>
                    <a:bodyPr/>
                    <a:lstStyle/>
                    <a:p>
                      <a:pPr algn="ctr"/>
                      <a:r>
                        <a:rPr lang="en-US" sz="1400" dirty="0"/>
                        <a:t>Budget Change</a:t>
                      </a:r>
                    </a:p>
                  </a:txBody>
                  <a:tcPr anchor="ctr"/>
                </a:tc>
                <a:tc>
                  <a:txBody>
                    <a:bodyPr/>
                    <a:lstStyle/>
                    <a:p>
                      <a:pPr algn="ctr"/>
                      <a:r>
                        <a:rPr lang="en-US" sz="1400" dirty="0"/>
                        <a:t>Milestone</a:t>
                      </a:r>
                      <a:r>
                        <a:rPr lang="en-US" sz="1400" baseline="0" dirty="0"/>
                        <a:t> Changes </a:t>
                      </a:r>
                      <a:endParaRPr lang="en-US" sz="1400" dirty="0"/>
                    </a:p>
                  </a:txBody>
                  <a:tcPr anchor="ctr"/>
                </a:tc>
                <a:extLst>
                  <a:ext uri="{0D108BD9-81ED-4DB2-BD59-A6C34878D82A}">
                    <a16:rowId xmlns:a16="http://schemas.microsoft.com/office/drawing/2014/main" val="10000"/>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1"/>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5672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800" y="0"/>
            <a:ext cx="8064500" cy="793750"/>
          </a:xfrm>
        </p:spPr>
        <p:txBody>
          <a:bodyPr/>
          <a:lstStyle/>
          <a:p>
            <a:r>
              <a:rPr lang="en-US" sz="1800" dirty="0"/>
              <a:t>NREL Wind – 1.3.2.401 - MMC - Model Development &amp; Validation</a:t>
            </a:r>
            <a:br>
              <a:rPr lang="en-US" sz="2400" dirty="0"/>
            </a:br>
            <a:r>
              <a:rPr lang="en-US" sz="2400" dirty="0">
                <a:solidFill>
                  <a:prstClr val="white"/>
                </a:solidFill>
              </a:rPr>
              <a:t>FY20 Q1</a:t>
            </a:r>
            <a:r>
              <a:rPr lang="en-US" sz="2400" dirty="0">
                <a:solidFill>
                  <a:schemeClr val="bg1"/>
                </a:solidFill>
              </a:rPr>
              <a:t> Project </a:t>
            </a:r>
            <a:r>
              <a:rPr lang="en-US" sz="2400" dirty="0"/>
              <a:t>Overview</a:t>
            </a:r>
          </a:p>
        </p:txBody>
      </p:sp>
      <p:graphicFrame>
        <p:nvGraphicFramePr>
          <p:cNvPr id="8" name="Content Placeholder 7"/>
          <p:cNvGraphicFramePr>
            <a:graphicFrameLocks noGrp="1"/>
          </p:cNvGraphicFramePr>
          <p:nvPr>
            <p:ph sz="quarter" idx="3"/>
            <p:extLst>
              <p:ext uri="{D42A27DB-BD31-4B8C-83A1-F6EECF244321}">
                <p14:modId xmlns:p14="http://schemas.microsoft.com/office/powerpoint/2010/main" val="2067637371"/>
              </p:ext>
            </p:extLst>
          </p:nvPr>
        </p:nvGraphicFramePr>
        <p:xfrm>
          <a:off x="6172672" y="1050878"/>
          <a:ext cx="2877543" cy="5502193"/>
        </p:xfrm>
        <a:graphic>
          <a:graphicData uri="http://schemas.openxmlformats.org/drawingml/2006/table">
            <a:tbl>
              <a:tblPr firstRow="1" bandRow="1">
                <a:tableStyleId>{073A0DAA-6AF3-43AB-8588-CEC1D06C72B9}</a:tableStyleId>
              </a:tblPr>
              <a:tblGrid>
                <a:gridCol w="2877543">
                  <a:extLst>
                    <a:ext uri="{9D8B030D-6E8A-4147-A177-3AD203B41FA5}">
                      <a16:colId xmlns:a16="http://schemas.microsoft.com/office/drawing/2014/main" val="20000"/>
                    </a:ext>
                  </a:extLst>
                </a:gridCol>
              </a:tblGrid>
              <a:tr h="405929">
                <a:tc>
                  <a:txBody>
                    <a:bodyPr/>
                    <a:lstStyle/>
                    <a:p>
                      <a:pPr algn="ctr"/>
                      <a:r>
                        <a:rPr lang="en-US" sz="1800" dirty="0"/>
                        <a:t>Project</a:t>
                      </a:r>
                      <a:r>
                        <a:rPr lang="en-US" sz="1800" baseline="0" dirty="0"/>
                        <a:t> </a:t>
                      </a:r>
                      <a:r>
                        <a:rPr lang="en-US" sz="1800" dirty="0"/>
                        <a:t>Attributes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68923">
                <a:tc>
                  <a:txBody>
                    <a:bodyPr/>
                    <a:lstStyle/>
                    <a:p>
                      <a:pPr algn="ctr"/>
                      <a:r>
                        <a:rPr lang="en-US" sz="1200" b="1" dirty="0"/>
                        <a:t>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26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Total: $783,502 (Carryover: $158,502, 2020 Budget Authority: $625,000)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68923">
                <a:tc>
                  <a:txBody>
                    <a:bodyPr/>
                    <a:lstStyle/>
                    <a:p>
                      <a:pPr algn="ctr"/>
                      <a:r>
                        <a:rPr lang="en-US" sz="1200" b="1" dirty="0"/>
                        <a:t>Project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34461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Overall PI: Sue </a:t>
                      </a:r>
                      <a:r>
                        <a:rPr lang="en-US" sz="1200" kern="1200" dirty="0" err="1">
                          <a:solidFill>
                            <a:schemeClr val="dk1"/>
                          </a:solidFill>
                          <a:latin typeface="+mn-lt"/>
                          <a:ea typeface="+mn-ea"/>
                          <a:cs typeface="+mn-cs"/>
                        </a:rPr>
                        <a:t>Haupt</a:t>
                      </a:r>
                      <a:r>
                        <a:rPr lang="en-US" sz="1200" kern="1200" dirty="0">
                          <a:solidFill>
                            <a:schemeClr val="dk1"/>
                          </a:solidFill>
                          <a:latin typeface="+mn-lt"/>
                          <a:ea typeface="+mn-ea"/>
                          <a:cs typeface="+mn-cs"/>
                        </a:rPr>
                        <a:t> (NCAR)</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accent6">
                              <a:lumMod val="75000"/>
                            </a:schemeClr>
                          </a:solidFill>
                          <a:hlinkClick r:id="rId3"/>
                        </a:rPr>
                        <a:t>haupt@ucar.edu</a:t>
                      </a:r>
                      <a:endParaRPr lang="en-US" sz="1200" dirty="0">
                        <a:solidFill>
                          <a:schemeClr val="accent6">
                            <a:lumMod val="75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303-497-2763</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dk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NREL PI: Matt Churchfield</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accent6">
                              <a:lumMod val="75000"/>
                            </a:schemeClr>
                          </a:solidFill>
                          <a:hlinkClick r:id="rId4"/>
                        </a:rPr>
                        <a:t>matt.churchfield@nrel.gov</a:t>
                      </a:r>
                      <a:endParaRPr lang="en-US" sz="1200" dirty="0">
                        <a:solidFill>
                          <a:schemeClr val="accent6">
                            <a:lumMod val="75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303-702-0890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68923">
                <a:tc>
                  <a:txBody>
                    <a:bodyPr/>
                    <a:lstStyle/>
                    <a:p>
                      <a:pPr algn="ctr"/>
                      <a:r>
                        <a:rPr lang="en-US" sz="1200" b="1" dirty="0"/>
                        <a:t>DOE Lead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7959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Mike Derby</a:t>
                      </a:r>
                    </a:p>
                    <a:p>
                      <a:r>
                        <a:rPr lang="en-US" sz="1200" dirty="0">
                          <a:hlinkClick r:id="rId5"/>
                        </a:rPr>
                        <a:t>Michael.Derby@ee.doe.gov</a:t>
                      </a:r>
                      <a:endParaRPr lang="en-US" sz="1200" baseline="0" dirty="0"/>
                    </a:p>
                    <a:p>
                      <a:r>
                        <a:rPr lang="is-IS" sz="1200" baseline="0" dirty="0"/>
                        <a:t>202-586-6830</a:t>
                      </a:r>
                      <a:endParaRPr lang="en-US"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68923">
                <a:tc>
                  <a:txBody>
                    <a:bodyPr/>
                    <a:lstStyle/>
                    <a:p>
                      <a:pPr algn="ctr"/>
                      <a:r>
                        <a:rPr lang="en-US" sz="1200" b="1" dirty="0"/>
                        <a:t>Key 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345148">
                <a:tc>
                  <a:txBody>
                    <a:bodyPr/>
                    <a:lstStyle/>
                    <a:p>
                      <a:endParaRPr lang="en-US" sz="12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67026118"/>
              </p:ext>
            </p:extLst>
          </p:nvPr>
        </p:nvGraphicFramePr>
        <p:xfrm>
          <a:off x="32475" y="1050876"/>
          <a:ext cx="6096000" cy="2552700"/>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9272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a:t>
                      </a:r>
                      <a:r>
                        <a:rPr lang="en-US" sz="1800" dirty="0">
                          <a:effectLst>
                            <a:outerShdw blurRad="38100" dist="38100" dir="2700000" algn="tl">
                              <a:srgbClr val="000000">
                                <a:alpha val="43137"/>
                              </a:srgbClr>
                            </a:outerShdw>
                          </a:effectLst>
                        </a:rPr>
                        <a:t> </a:t>
                      </a:r>
                      <a:r>
                        <a:rPr lang="en-US" sz="1800" dirty="0"/>
                        <a:t> Summary</a:t>
                      </a:r>
                      <a:endParaRPr lang="en-US" sz="1800" b="1" dirty="0"/>
                    </a:p>
                  </a:txBody>
                  <a:tcPr/>
                </a:tc>
                <a:extLst>
                  <a:ext uri="{0D108BD9-81ED-4DB2-BD59-A6C34878D82A}">
                    <a16:rowId xmlns:a16="http://schemas.microsoft.com/office/drawing/2014/main" val="10000"/>
                  </a:ext>
                </a:extLst>
              </a:tr>
              <a:tr h="205997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Coupling mesoscale (grid spacing on the order of kilometers) and microscale (grid spacing on the order of meters to tens of meters) models is an important step forward for the wind power industry. New techniques and tools are needed to better understand the turbulent flow into and within the wind plant, which impacts energy transfer between scales, and ultimately, the amount of power. The ability to couple these scales is particularly important for non-stationary meteorological conditions (such as frontal passages, thunderstorm outflows, baroclinic systems, and low-level jets) or when considering changes of atmospheric stability associated with the diurnal cycle.</a:t>
                      </a:r>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475882664"/>
              </p:ext>
            </p:extLst>
          </p:nvPr>
        </p:nvGraphicFramePr>
        <p:xfrm>
          <a:off x="32475" y="3445933"/>
          <a:ext cx="6096000" cy="3166534"/>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0551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 Objective &amp; Impact</a:t>
                      </a:r>
                      <a:endParaRPr lang="en-US" sz="1800" b="1" strike="sngStrike" dirty="0">
                        <a:solidFill>
                          <a:srgbClr val="FF0000"/>
                        </a:solidFill>
                      </a:endParaRPr>
                    </a:p>
                  </a:txBody>
                  <a:tcPr/>
                </a:tc>
                <a:extLst>
                  <a:ext uri="{0D108BD9-81ED-4DB2-BD59-A6C34878D82A}">
                    <a16:rowId xmlns:a16="http://schemas.microsoft.com/office/drawing/2014/main" val="10000"/>
                  </a:ext>
                </a:extLst>
              </a:tr>
              <a:tr h="2761020">
                <a:tc>
                  <a:txBody>
                    <a:bodyPr/>
                    <a:lstStyle/>
                    <a:p>
                      <a:pPr marL="171450" indent="-171450">
                        <a:buFont typeface="Arial" panose="020B0604020202020204" pitchFamily="34" charset="0"/>
                        <a:buChar char="•"/>
                      </a:pPr>
                      <a:r>
                        <a:rPr lang="en-US" sz="1200" dirty="0"/>
                        <a:t>Apply verification and validation (V&amp;V) techniques to the new modeling tools that are developed to ensure the accuracy of our codes and results and develop estimates of the uncertainty</a:t>
                      </a:r>
                    </a:p>
                    <a:p>
                      <a:pPr marL="171450" indent="-171450">
                        <a:buFont typeface="Arial" panose="020B0604020202020204" pitchFamily="34" charset="0"/>
                        <a:buChar char="•"/>
                      </a:pPr>
                      <a:r>
                        <a:rPr lang="en-US" sz="1200" dirty="0"/>
                        <a:t>Improve computational performance of the coupled MMC models through the development of methods that can be used to reduce turbulence spin-up time and hence the size of computational domains</a:t>
                      </a:r>
                    </a:p>
                    <a:p>
                      <a:pPr marL="171450" indent="-171450">
                        <a:buFont typeface="Arial" panose="020B0604020202020204" pitchFamily="34" charset="0"/>
                        <a:buChar char="•"/>
                      </a:pPr>
                      <a:r>
                        <a:rPr lang="en-US" sz="1200" dirty="0"/>
                        <a:t>Improve representation of the surface layer in microscale models to improve simulations of wind speed and shear over the rotor diameter</a:t>
                      </a:r>
                    </a:p>
                    <a:p>
                      <a:pPr marL="171450" indent="-171450">
                        <a:buFont typeface="Arial" panose="020B0604020202020204" pitchFamily="34" charset="0"/>
                        <a:buChar char="•"/>
                      </a:pPr>
                      <a:r>
                        <a:rPr lang="en-US" sz="1200" dirty="0"/>
                        <a:t>Develop guidance for the community describing the best ways to couple mesoscale and microscale models, including specific spatial scales at which the handoff to the microscale model should occur</a:t>
                      </a:r>
                    </a:p>
                    <a:p>
                      <a:pPr marL="171450" indent="-171450">
                        <a:buFont typeface="Arial" panose="020B0604020202020204" pitchFamily="34" charset="0"/>
                        <a:buChar char="•"/>
                      </a:pPr>
                      <a:r>
                        <a:rPr lang="en-US" sz="1200" dirty="0"/>
                        <a:t>Prepare documentation and a suite of software tools that can be used across the community</a:t>
                      </a:r>
                    </a:p>
                    <a:p>
                      <a:pPr marL="171450" indent="-171450">
                        <a:buFont typeface="Arial" panose="020B0604020202020204" pitchFamily="34" charset="0"/>
                        <a:buChar char="•"/>
                      </a:pPr>
                      <a:r>
                        <a:rPr lang="en-US" sz="1200" dirty="0"/>
                        <a:t>Transition MMC research to the offshore environment.  </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50395660"/>
      </p:ext>
    </p:extLst>
  </p:cSld>
  <p:clrMapOvr>
    <a:masterClrMapping/>
  </p:clrMapOvr>
</p:sld>
</file>

<file path=ppt/theme/theme1.xml><?xml version="1.0" encoding="utf-8"?>
<a:theme xmlns:a="http://schemas.openxmlformats.org/drawingml/2006/main" name="eere_template_blue">
  <a:themeElements>
    <a:clrScheme name="~~~ EERE Colors ~~~">
      <a:dk1>
        <a:srgbClr val="50565C"/>
      </a:dk1>
      <a:lt1>
        <a:sysClr val="window" lastClr="FFFFFF"/>
      </a:lt1>
      <a:dk2>
        <a:srgbClr val="6A737B"/>
      </a:dk2>
      <a:lt2>
        <a:srgbClr val="EEECE1"/>
      </a:lt2>
      <a:accent1>
        <a:srgbClr val="7AC143"/>
      </a:accent1>
      <a:accent2>
        <a:srgbClr val="FFD200"/>
      </a:accent2>
      <a:accent3>
        <a:srgbClr val="00A4E4"/>
      </a:accent3>
      <a:accent4>
        <a:srgbClr val="006892"/>
      </a:accent4>
      <a:accent5>
        <a:srgbClr val="00853F"/>
      </a:accent5>
      <a:accent6>
        <a:srgbClr val="F58025"/>
      </a:accent6>
      <a:hlink>
        <a:srgbClr val="006892"/>
      </a:hlink>
      <a:folHlink>
        <a:srgbClr val="6A737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rmAutofit fontScale="85000" lnSpcReduction="10000"/>
      </a:bodyPr>
      <a:lstStyle>
        <a:defPPr marL="0" marR="0" indent="0" algn="l" defTabSz="457200" rtl="0" eaLnBrk="1" fontAlgn="auto" latinLnBrk="0" hangingPunct="1">
          <a:lnSpc>
            <a:spcPct val="100000"/>
          </a:lnSpc>
          <a:spcBef>
            <a:spcPct val="20000"/>
          </a:spcBef>
          <a:spcAft>
            <a:spcPts val="0"/>
          </a:spcAft>
          <a:buClrTx/>
          <a:buSzTx/>
          <a:buFont typeface="Arial"/>
          <a:buNone/>
          <a:tabLst/>
          <a:defRPr kumimoji="0" sz="2323" b="1" i="0" u="none" strike="noStrike" kern="1200" cap="none" spc="0" normalizeH="0" baseline="0" noProof="0" dirty="0" smtClean="0">
            <a:ln>
              <a:noFill/>
            </a:ln>
            <a:solidFill>
              <a:srgbClr val="FFFFFF"/>
            </a:solidFill>
            <a:effectLst/>
            <a:uLnTx/>
            <a:uFillTx/>
            <a:latin typeface="Arial Narrow"/>
            <a:ea typeface="+mn-ea"/>
            <a:cs typeface="Arial Narrow"/>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38C61C416BF842B933A31A89411AD8" ma:contentTypeVersion="14" ma:contentTypeDescription="Create a new document." ma:contentTypeScope="" ma:versionID="fe923e7cd2f794f0831bc80fd8ce9c24">
  <xsd:schema xmlns:xsd="http://www.w3.org/2001/XMLSchema" xmlns:xs="http://www.w3.org/2001/XMLSchema" xmlns:p="http://schemas.microsoft.com/office/2006/metadata/properties" xmlns:ns2="8b1c8175-d729-4560-a234-f7aab2e93775" targetNamespace="http://schemas.microsoft.com/office/2006/metadata/properties" ma:root="true" ma:fieldsID="b5cec9a70b0d8416abd08fe33150f629" ns2:_="">
    <xsd:import namespace="8b1c8175-d729-4560-a234-f7aab2e93775"/>
    <xsd:element name="properties">
      <xsd:complexType>
        <xsd:sequence>
          <xsd:element name="documentManagement">
            <xsd:complexType>
              <xsd:all>
                <xsd:element ref="ns2:Wind_x0020_or_x0020_Water_x0020_Program" minOccurs="0"/>
                <xsd:element ref="ns2:Fiscal_x0020_Year" minOccurs="0"/>
                <xsd:element ref="ns2:Quarter" minOccurs="0"/>
                <xsd:element ref="ns2:Status" minOccurs="0"/>
                <xsd:element ref="ns2:Document_x0020_Type" minOccurs="0"/>
                <xsd:element ref="ns2:Submission_x0020_Status" minOccurs="0"/>
                <xsd:element ref="ns2:List_x0020_Ord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1c8175-d729-4560-a234-f7aab2e93775" elementFormDefault="qualified">
    <xsd:import namespace="http://schemas.microsoft.com/office/2006/documentManagement/types"/>
    <xsd:import namespace="http://schemas.microsoft.com/office/infopath/2007/PartnerControls"/>
    <xsd:element name="Wind_x0020_or_x0020_Water_x0020_Program" ma:index="2" nillable="true" ma:displayName="Program" ma:default="Wind" ma:description="Indicate whether the deck is associated with a Wind or Water Program" ma:format="Dropdown" ma:internalName="Wind_x0020_or_x0020_Water_x0020_Program" ma:readOnly="false">
      <xsd:simpleType>
        <xsd:union memberTypes="dms:Text">
          <xsd:simpleType>
            <xsd:restriction base="dms:Choice">
              <xsd:enumeration value="**PLEASE CHOOSE ONE**"/>
              <xsd:enumeration value="Water"/>
              <xsd:enumeration value="Wind"/>
              <xsd:enumeration value="Template"/>
            </xsd:restriction>
          </xsd:simpleType>
        </xsd:union>
      </xsd:simpleType>
    </xsd:element>
    <xsd:element name="Fiscal_x0020_Year" ma:index="3" nillable="true" ma:displayName="Fiscal Year" ma:default="**PLEASE CHOOSE ONE**" ma:description="Fiscal Year for Slide Deck" ma:format="Dropdown" ma:internalName="Fiscal_x0020_Year" ma:readOnly="false">
      <xsd:simpleType>
        <xsd:union memberTypes="dms:Text">
          <xsd:simpleType>
            <xsd:restriction base="dms:Choice">
              <xsd:enumeration value="**PLEASE CHOOSE ONE**"/>
              <xsd:enumeration value="FY11"/>
              <xsd:enumeration value="FY12"/>
              <xsd:enumeration value="FY13"/>
              <xsd:enumeration value="FY14"/>
              <xsd:enumeration value="FY15"/>
              <xsd:enumeration value="FY16"/>
              <xsd:enumeration value="FY17"/>
              <xsd:enumeration value="FY18"/>
              <xsd:enumeration value="FY19"/>
              <xsd:enumeration value="FY20"/>
              <xsd:enumeration value="FY21"/>
            </xsd:restriction>
          </xsd:simpleType>
        </xsd:union>
      </xsd:simpleType>
    </xsd:element>
    <xsd:element name="Quarter" ma:index="4" nillable="true" ma:displayName="Quarter" ma:default="**PLEASE CHOOSE ONE**" ma:description="Fiscal Year Quarter" ma:format="Dropdown" ma:internalName="Quarter" ma:readOnly="false">
      <xsd:simpleType>
        <xsd:union memberTypes="dms:Text">
          <xsd:simpleType>
            <xsd:restriction base="dms:Choice">
              <xsd:enumeration value="**PLEASE CHOOSE ONE**"/>
              <xsd:enumeration value="Q1"/>
              <xsd:enumeration value="Q2"/>
              <xsd:enumeration value="Q3"/>
              <xsd:enumeration value="Q4"/>
              <xsd:enumeration value="Templates"/>
            </xsd:restriction>
          </xsd:simpleType>
        </xsd:union>
      </xsd:simpleType>
    </xsd:element>
    <xsd:element name="Status" ma:index="7" nillable="true" ma:displayName="Status" ma:default="Need to Complete Write-ups" ma:format="Dropdown" ma:internalName="Status" ma:readOnly="false">
      <xsd:simpleType>
        <xsd:union memberTypes="dms:Text">
          <xsd:simpleType>
            <xsd:restriction base="dms:Choice">
              <xsd:enumeration value="Need to Complete Write-ups"/>
              <xsd:enumeration value="Integrator Edits"/>
              <xsd:enumeration value="Platform Lead Edits"/>
              <xsd:enumeration value="Comm Edits"/>
              <xsd:enumeration value="LPM Edits"/>
              <xsd:enumeration value="CD Edits"/>
              <xsd:enumeration value="DOE Edits"/>
              <xsd:enumeration value="Final/Complete"/>
              <xsd:enumeration value="Template"/>
            </xsd:restriction>
          </xsd:simpleType>
        </xsd:union>
      </xsd:simpleType>
    </xsd:element>
    <xsd:element name="Document_x0020_Type" ma:index="8" nillable="true" ma:displayName="Document Type" ma:default="Report" ma:format="Dropdown" ma:internalName="Document_x0020_Type" ma:readOnly="false">
      <xsd:simpleType>
        <xsd:union memberTypes="dms:Text">
          <xsd:simpleType>
            <xsd:restriction base="dms:Choice">
              <xsd:enumeration value="Report"/>
              <xsd:enumeration value="Excel Master Workbook"/>
              <xsd:enumeration value="Combined Report"/>
              <xsd:enumeration value="Template"/>
            </xsd:restriction>
          </xsd:simpleType>
        </xsd:union>
      </xsd:simpleType>
    </xsd:element>
    <xsd:element name="Submission_x0020_Status" ma:index="9" nillable="true" ma:displayName="Submission Status" ma:default="In Progress at NREL" ma:format="Dropdown" ma:internalName="Submission_x0020_Status" ma:readOnly="false">
      <xsd:simpleType>
        <xsd:union memberTypes="dms:Text">
          <xsd:simpleType>
            <xsd:restriction base="dms:Choice">
              <xsd:enumeration value="In Progress at NREL"/>
              <xsd:enumeration value="Submitted to DOE"/>
              <xsd:enumeration value="At NREL for Revision"/>
              <xsd:enumeration value="Resubmitted to DOE - Comments addressed"/>
              <xsd:enumeration value="Template"/>
            </xsd:restriction>
          </xsd:simpleType>
        </xsd:union>
      </xsd:simpleType>
    </xsd:element>
    <xsd:element name="List_x0020_Order" ma:index="10" nillable="true" ma:displayName="List Order" ma:internalName="List_x0020_Order" ma:readOnly="fals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ubmission_x0020_Status xmlns="8b1c8175-d729-4560-a234-f7aab2e93775">In Progress at NREL</Submission_x0020_Status>
    <List_x0020_Order xmlns="8b1c8175-d729-4560-a234-f7aab2e93775" xsi:nil="true"/>
    <Wind_x0020_or_x0020_Water_x0020_Program xmlns="8b1c8175-d729-4560-a234-f7aab2e93775">Wind</Wind_x0020_or_x0020_Water_x0020_Program>
    <Status xmlns="8b1c8175-d729-4560-a234-f7aab2e93775">Need to Complete Write-ups</Status>
    <Document_x0020_Type xmlns="8b1c8175-d729-4560-a234-f7aab2e93775">Report</Document_x0020_Type>
    <Quarter xmlns="8b1c8175-d729-4560-a234-f7aab2e93775">Q1</Quarter>
    <Fiscal_x0020_Year xmlns="8b1c8175-d729-4560-a234-f7aab2e93775">FY20</Fiscal_x0020_Year>
  </documentManagement>
</p:properties>
</file>

<file path=customXml/itemProps1.xml><?xml version="1.0" encoding="utf-8"?>
<ds:datastoreItem xmlns:ds="http://schemas.openxmlformats.org/officeDocument/2006/customXml" ds:itemID="{8177A742-ED31-42A6-BC5B-12245B5707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1c8175-d729-4560-a234-f7aab2e937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2B9705-BC32-4D80-8755-EAD3FE0360B7}">
  <ds:schemaRefs>
    <ds:schemaRef ds:uri="http://schemas.microsoft.com/sharepoint/v3/contenttype/forms"/>
  </ds:schemaRefs>
</ds:datastoreItem>
</file>

<file path=customXml/itemProps3.xml><?xml version="1.0" encoding="utf-8"?>
<ds:datastoreItem xmlns:ds="http://schemas.openxmlformats.org/officeDocument/2006/customXml" ds:itemID="{2284BB66-815E-43B5-9C60-980666BBCEDC}">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8b1c8175-d729-4560-a234-f7aab2e9377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33486</TotalTime>
  <Words>9413</Words>
  <Application>Microsoft Office PowerPoint</Application>
  <PresentationFormat>On-screen Show (4:3)</PresentationFormat>
  <Paragraphs>993</Paragraphs>
  <Slides>68</Slides>
  <Notes>68</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Arial Narrow</vt:lpstr>
      <vt:lpstr>Calibri</vt:lpstr>
      <vt:lpstr>Segoe UI</vt:lpstr>
      <vt:lpstr>Symbol</vt:lpstr>
      <vt:lpstr>eere_template_blue</vt:lpstr>
      <vt:lpstr>NREL Wind – 1.3 - Atmosphere to Electrons (A2e) FY20 Q1 Project Status Overview</vt:lpstr>
      <vt:lpstr>NREL Wind – 1.3.1.402 - WFIP II Extended Analysis Project Modification Tracking</vt:lpstr>
      <vt:lpstr>NREL Wind – 1.3.1.402 - WFIP II Extended Analysis  FY20 Q1 Project Overview</vt:lpstr>
      <vt:lpstr>NREL Wind – 1.3.1.402 - WFIP II Extended Analysis FY20 Q1 Project Performance Overview</vt:lpstr>
      <vt:lpstr>NREL Wind – 1.3.1.402 - WFIP II Extended Analysis  FY20 Q1 Project Financial Status</vt:lpstr>
      <vt:lpstr>NREL Wind – 1.3.1.402 - WFIP II Extended Analysis  FY20 Q1 Project Milestone Status</vt:lpstr>
      <vt:lpstr>NREL Wind – 1.3.1.402 - WFIP II Extended Analysis  FY20 Q1 Project Milestone Status</vt:lpstr>
      <vt:lpstr>NREL Wind – 1.3.2.401 - MMC - Model Development &amp; Validation Project Modification Tracking</vt:lpstr>
      <vt:lpstr>NREL Wind – 1.3.2.401 - MMC - Model Development &amp; Validation FY20 Q1 Project Overview</vt:lpstr>
      <vt:lpstr>NREL Wind – 1.3.2.401 - MMC - Model Development &amp; Validation FY20 Q1 Project Performance Overview</vt:lpstr>
      <vt:lpstr>NREL Wind - 1.3.2.401 - MMC - Model Development &amp; Validation FY20 Q1 Project Financial Status</vt:lpstr>
      <vt:lpstr>NREL Wind – 1.3.2.401 - MMC - Model Development &amp; Validation FY20 Q1 Project Milestone Status</vt:lpstr>
      <vt:lpstr>NREL Wind – 1.3.2.401 - MMC - Model Development &amp; Validation FY20 Q1 Project Milestone Status</vt:lpstr>
      <vt:lpstr>NREL Wind – 1.3.3.401 - High-Fidelity Modeling Project Modification Tracking</vt:lpstr>
      <vt:lpstr>NREL Wind – 1.3.3.401 - High-Fidelity Modeling FY20 Q1 Project Overview</vt:lpstr>
      <vt:lpstr>NREL Wind – 1.3.3.401 - High-Fidelity Modeling FY20 Q1 Project Performance Overview</vt:lpstr>
      <vt:lpstr>NREL Wind - 1.3.3.401 - High-Fidelity Modeling FY20 Q1 Project Financial Status</vt:lpstr>
      <vt:lpstr>NREL Wind – 1.3.3.401 - High-Fidelity Modeling FY20 Q1 Project Milestone Status</vt:lpstr>
      <vt:lpstr>NREL Wind – 1.3.3.401 - High-Fidelity Modeling FY20 Q1 Project Milestone Status</vt:lpstr>
      <vt:lpstr>NREL Wind – 1.3.3.402 - Energy Research and Forecast Modeling Project Modification Tracking</vt:lpstr>
      <vt:lpstr>NREL Wind – 1.3.3.402 - Energy Research and Forecast Modeling FY20 Q1 Project Overview</vt:lpstr>
      <vt:lpstr>NREL Wind – 1.3.3.402 - Energy Research and Forecast Modeling FY20 Q1 Project Performance Overview</vt:lpstr>
      <vt:lpstr>NREL Wind - 1.3.3.402 - Energy Research and Forecast Modeling FY20 Q1 Project Financial Status</vt:lpstr>
      <vt:lpstr>NREL Wind – 1.3.3.402 - Energy Research and Forecast Modeling FY20 Q1 Project Milestone Status</vt:lpstr>
      <vt:lpstr>NREL Wind – 1.3.3.402 - Energy Research and Forecast Modeling FY20 Q1 Project Milestone Status</vt:lpstr>
      <vt:lpstr>NREL Wind – 1.3.4.401 - Rotor Wake Measurements &amp; Predictions for Validation Project Modification Tracking</vt:lpstr>
      <vt:lpstr>NREL Wind – 1.3.4.401 - Rotor Wake Measurements &amp; Predictions for Validation FY20 Q1 Project Overview</vt:lpstr>
      <vt:lpstr>NREL Wind – 1.3.4.401 - Rotor Wake Measurements &amp; Predictions for Validation FY20 Q1 Project Performance Overview</vt:lpstr>
      <vt:lpstr>NREL Wind - 1.3.4.401 - Rotor Wake Measurements &amp; Predictions for Validation FY20 Q1 Project Financial Status</vt:lpstr>
      <vt:lpstr>NREL Wind – 1.3.4.401 - Rotor Wake Measurements &amp; Predictions for Validation FY20 Q1 Project Milestone Status</vt:lpstr>
      <vt:lpstr>NREL Wind – 1.3.4.401 - Rotor Wake Measurements &amp; Predictions for Validation FY20 Q1 Project Milestone Status</vt:lpstr>
      <vt:lpstr>NREL Wind – 1.3.4.403 - Aeroacoustic Assessment of Wind Plant Control Project Modification Tracking</vt:lpstr>
      <vt:lpstr>NREL Wind – 1.3.4.403 - Aeroacoustic Assessment of Wind Plant Control FY20 Q1 Project Overview</vt:lpstr>
      <vt:lpstr>NREL Wind – 1.3.4.403 - Aeroacoustic Assessment of Wind Plant Control FY20 Q1 Project Performance Overview</vt:lpstr>
      <vt:lpstr>NREL Wind - 1.3.4.403 - Aeroacoustic Assessment of Wind Plant Control FY20 Q1 Project Financial Status</vt:lpstr>
      <vt:lpstr>NREL Wind – 1.3.4.403 - Aeroacoustic Assessment of Wind Plant Control FY20 Q1 Project Milestone Status</vt:lpstr>
      <vt:lpstr>NREL Wind – 1.3.4.403 - Aeroacoustic Assessment of Wind Plant Control FY20 Q1 Project Milestone Status</vt:lpstr>
      <vt:lpstr>NREL Wind – 1.3.4.404 - American Wake Experiment (AWAKEN) Project Modification Tracking</vt:lpstr>
      <vt:lpstr>NREL Wind – 1.3.4.404 - American Wake Experiment (AWAKEN) FY20 Q1 Project Overview</vt:lpstr>
      <vt:lpstr>NREL Wind – 1.3.4.404 - American Wake Experiment (AWAKEN) FY20 Q1 Project Performance Overview</vt:lpstr>
      <vt:lpstr>NREL Wind - 1.3.4.404 - American Wake Experiment (AWAKEN) FY20 Q1 Project Financial Status</vt:lpstr>
      <vt:lpstr>NREL Wind – 1.3.4.404 - American Wake Experiment (AWAKEN) FY20 Q1 Project Milestone Status</vt:lpstr>
      <vt:lpstr>NREL Wind – 1.3.4.404 - American Wake Experiment (AWAKEN) FY20 Q1 Project Milestone Status</vt:lpstr>
      <vt:lpstr>NREL Wind – 1.3.5.401 - Advanced Flow Control Science for Wind Plants Project Modification Tracking</vt:lpstr>
      <vt:lpstr>NREL Wind – 1.3.5.401 - Advanced Flow Control Science for Wind Plants FY20 Q1 Project Overview</vt:lpstr>
      <vt:lpstr>NREL Wind – 1.3.5.401 - Advanced Flow Control Science for Wind Plants FY20 Q1 Project Performance Overview</vt:lpstr>
      <vt:lpstr>NREL Wind - 1.3.5.401 - Advanced Flow Control Science for Wind Plants FY20 Q1 Project Financial Status</vt:lpstr>
      <vt:lpstr>NREL Wind – 1.3.5.401 - Advanced Flow Control Science for Wind Plants FY20 Q1 Project Milestone Status</vt:lpstr>
      <vt:lpstr>NREL Wind – 1.3.5.401 - Advanced Flow Control Science for Wind Plants FY20 Q1 Project Milestone Status</vt:lpstr>
      <vt:lpstr>NREL Wind – 1.3.5.402 - Enabling Autonomous Wind Plants through Consensus Control Project Modification Tracking</vt:lpstr>
      <vt:lpstr>NREL Wind – 1.3.5.402 - Enabling Autonomous Wind Plants through Consensus Control FY20 Q1 Project Overview</vt:lpstr>
      <vt:lpstr>NREL Wind – 1.3.5.402 - Enabling Autonomous Wind Plants through Consensus Control FY20 Q1 Project Performance Overview</vt:lpstr>
      <vt:lpstr>NREL Wind – 1.3.5.402 - Enabling Autonomous Wind Plants through Consensus Control FY20 Q1 Project Financial Status</vt:lpstr>
      <vt:lpstr>NREL Wind – 1.3.5.402 - Enabling Autonomous Wind Plants through Consensus Control FY20 Q1 Project Milestone Status</vt:lpstr>
      <vt:lpstr>NREL Wind – 1.3.5.402 - Enabling Autonomous Wind Plants through Consensus Control FY20 Q1 Project Milestone Status</vt:lpstr>
      <vt:lpstr>NREL Wind – 1.3.6.401 - Systems Engineering &amp; Optimization Project Modification Tracking</vt:lpstr>
      <vt:lpstr>NREL Wind – 1.3.6.401 - Systems Engineering &amp; Optimization FY20 Q1 Project Overview</vt:lpstr>
      <vt:lpstr>NREL Wind – 1.3.6.401 - Systems Engineering &amp; Optimization FY20 Q1 Project Performance Overview</vt:lpstr>
      <vt:lpstr>NREL Wind - 1.3.6.401 - Systems Engineering &amp; Optimization FY20 Q1 Project Financial Status</vt:lpstr>
      <vt:lpstr>NREL Wind – 1.3.6.401 - Systems Engineering &amp; Optimization FY20 Q1 Project Milestone Status</vt:lpstr>
      <vt:lpstr>NREL Wind – 1.3.6.401 - Systems Engineering &amp; Optimization FY20 Q1 Project Milestone Status</vt:lpstr>
      <vt:lpstr>NREL Wind – 1.3.6.403 - Modeling and Validation for Offshore Wind Project Modification Tracking</vt:lpstr>
      <vt:lpstr>NREL Wind – 1.3.6.403 - Modeling and Validation for Offshore Wind FY20 Q1 Project Overview</vt:lpstr>
      <vt:lpstr>NREL Wind – 1.3.6.403 - Modeling and Validation for Offshore Wind FY20 Q1 Project Performance Overview</vt:lpstr>
      <vt:lpstr>NREL Wind - 1.3.6.403 - Modeling and Validation for Offshore Wind FY20 Q1 Project Financial Status</vt:lpstr>
      <vt:lpstr>NREL Wind – 1.3.6.403 - Modeling and Validation for Offshore Wind FY20 Q1 Project Milestone Status</vt:lpstr>
      <vt:lpstr>NREL Wind – 1.3.6.403 - Modeling and Validation for Offshore Wind FY20 Q1 Project Milestone Status</vt:lpstr>
      <vt:lpstr>NREL Wind – 1.3.6.403 - Modeling and Validation for Offshore Wind FY20 Q1 Project Milestone Status</vt:lpstr>
    </vt:vector>
  </TitlesOfParts>
  <Company>NREL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NREL_Wind_1.3_FY20_Q1</dc:title>
  <dc:creator>bbabiuch</dc:creator>
  <cp:lastModifiedBy>Amy</cp:lastModifiedBy>
  <cp:revision>2142</cp:revision>
  <cp:lastPrinted>2019-07-17T18:17:15Z</cp:lastPrinted>
  <dcterms:created xsi:type="dcterms:W3CDTF">2009-08-10T19:26:51Z</dcterms:created>
  <dcterms:modified xsi:type="dcterms:W3CDTF">2020-01-15T14:47:48Z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0x0101003A38C61C416BF842B933A31A89411AD8</vt:lpwstr>
  </property>
  <property fmtid="{D5CDD505-2E9C-101B-9397-08002B2CF9AE}" pid="3" name="Display Order">
    <vt:lpwstr/>
  </property>
</Properties>
</file>