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8" r:id="rId1"/>
  </p:sldMasterIdLst>
  <p:notesMasterIdLst>
    <p:notesMasterId r:id="rId22"/>
  </p:notesMasterIdLst>
  <p:handoutMasterIdLst>
    <p:handoutMasterId r:id="rId23"/>
  </p:handoutMasterIdLst>
  <p:sldIdLst>
    <p:sldId id="256" r:id="rId2"/>
    <p:sldId id="340" r:id="rId3"/>
    <p:sldId id="320" r:id="rId4"/>
    <p:sldId id="343" r:id="rId5"/>
    <p:sldId id="342" r:id="rId6"/>
    <p:sldId id="327" r:id="rId7"/>
    <p:sldId id="330" r:id="rId8"/>
    <p:sldId id="337" r:id="rId9"/>
    <p:sldId id="338" r:id="rId10"/>
    <p:sldId id="339" r:id="rId11"/>
    <p:sldId id="331" r:id="rId12"/>
    <p:sldId id="347" r:id="rId13"/>
    <p:sldId id="348" r:id="rId14"/>
    <p:sldId id="349" r:id="rId15"/>
    <p:sldId id="350" r:id="rId16"/>
    <p:sldId id="345" r:id="rId17"/>
    <p:sldId id="346" r:id="rId18"/>
    <p:sldId id="335" r:id="rId19"/>
    <p:sldId id="336" r:id="rId20"/>
    <p:sldId id="351" r:id="rId2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106" charset="0"/>
        <a:ea typeface="ＭＳ Ｐゴシック" pitchFamily="-106" charset="-128"/>
        <a:cs typeface="ＭＳ Ｐゴシック" pitchFamily="-106" charset="-128"/>
      </a:defRPr>
    </a:lvl1pPr>
    <a:lvl2pPr marL="457200" algn="l" defTabSz="457200" rtl="0" fontAlgn="base">
      <a:spcBef>
        <a:spcPct val="0"/>
      </a:spcBef>
      <a:spcAft>
        <a:spcPct val="0"/>
      </a:spcAft>
      <a:defRPr kern="1200">
        <a:solidFill>
          <a:schemeClr val="tx1"/>
        </a:solidFill>
        <a:latin typeface="Arial" pitchFamily="-106" charset="0"/>
        <a:ea typeface="ＭＳ Ｐゴシック" pitchFamily="-106" charset="-128"/>
        <a:cs typeface="ＭＳ Ｐゴシック" pitchFamily="-106" charset="-128"/>
      </a:defRPr>
    </a:lvl2pPr>
    <a:lvl3pPr marL="914400" algn="l" defTabSz="457200" rtl="0" fontAlgn="base">
      <a:spcBef>
        <a:spcPct val="0"/>
      </a:spcBef>
      <a:spcAft>
        <a:spcPct val="0"/>
      </a:spcAft>
      <a:defRPr kern="1200">
        <a:solidFill>
          <a:schemeClr val="tx1"/>
        </a:solidFill>
        <a:latin typeface="Arial" pitchFamily="-106" charset="0"/>
        <a:ea typeface="ＭＳ Ｐゴシック" pitchFamily="-106" charset="-128"/>
        <a:cs typeface="ＭＳ Ｐゴシック" pitchFamily="-106" charset="-128"/>
      </a:defRPr>
    </a:lvl3pPr>
    <a:lvl4pPr marL="1371600" algn="l" defTabSz="457200" rtl="0" fontAlgn="base">
      <a:spcBef>
        <a:spcPct val="0"/>
      </a:spcBef>
      <a:spcAft>
        <a:spcPct val="0"/>
      </a:spcAft>
      <a:defRPr kern="1200">
        <a:solidFill>
          <a:schemeClr val="tx1"/>
        </a:solidFill>
        <a:latin typeface="Arial" pitchFamily="-106" charset="0"/>
        <a:ea typeface="ＭＳ Ｐゴシック" pitchFamily="-106" charset="-128"/>
        <a:cs typeface="ＭＳ Ｐゴシック" pitchFamily="-106" charset="-128"/>
      </a:defRPr>
    </a:lvl4pPr>
    <a:lvl5pPr marL="1828800" algn="l" defTabSz="457200" rtl="0" fontAlgn="base">
      <a:spcBef>
        <a:spcPct val="0"/>
      </a:spcBef>
      <a:spcAft>
        <a:spcPct val="0"/>
      </a:spcAft>
      <a:defRPr kern="1200">
        <a:solidFill>
          <a:schemeClr val="tx1"/>
        </a:solidFill>
        <a:latin typeface="Arial" pitchFamily="-106" charset="0"/>
        <a:ea typeface="ＭＳ Ｐゴシック" pitchFamily="-106" charset="-128"/>
        <a:cs typeface="ＭＳ Ｐゴシック" pitchFamily="-106" charset="-128"/>
      </a:defRPr>
    </a:lvl5pPr>
    <a:lvl6pPr marL="2286000" algn="l" defTabSz="457200" rtl="0" eaLnBrk="1" latinLnBrk="0" hangingPunct="1">
      <a:defRPr kern="1200">
        <a:solidFill>
          <a:schemeClr val="tx1"/>
        </a:solidFill>
        <a:latin typeface="Arial" pitchFamily="-106" charset="0"/>
        <a:ea typeface="ＭＳ Ｐゴシック" pitchFamily="-106" charset="-128"/>
        <a:cs typeface="ＭＳ Ｐゴシック" pitchFamily="-106" charset="-128"/>
      </a:defRPr>
    </a:lvl6pPr>
    <a:lvl7pPr marL="2743200" algn="l" defTabSz="457200" rtl="0" eaLnBrk="1" latinLnBrk="0" hangingPunct="1">
      <a:defRPr kern="1200">
        <a:solidFill>
          <a:schemeClr val="tx1"/>
        </a:solidFill>
        <a:latin typeface="Arial" pitchFamily="-106" charset="0"/>
        <a:ea typeface="ＭＳ Ｐゴシック" pitchFamily="-106" charset="-128"/>
        <a:cs typeface="ＭＳ Ｐゴシック" pitchFamily="-106" charset="-128"/>
      </a:defRPr>
    </a:lvl7pPr>
    <a:lvl8pPr marL="3200400" algn="l" defTabSz="457200" rtl="0" eaLnBrk="1" latinLnBrk="0" hangingPunct="1">
      <a:defRPr kern="1200">
        <a:solidFill>
          <a:schemeClr val="tx1"/>
        </a:solidFill>
        <a:latin typeface="Arial" pitchFamily="-106" charset="0"/>
        <a:ea typeface="ＭＳ Ｐゴシック" pitchFamily="-106" charset="-128"/>
        <a:cs typeface="ＭＳ Ｐゴシック" pitchFamily="-106" charset="-128"/>
      </a:defRPr>
    </a:lvl8pPr>
    <a:lvl9pPr marL="3657600" algn="l" defTabSz="457200" rtl="0" eaLnBrk="1" latinLnBrk="0" hangingPunct="1">
      <a:defRPr kern="1200">
        <a:solidFill>
          <a:schemeClr val="tx1"/>
        </a:solidFill>
        <a:latin typeface="Arial" pitchFamily="-106" charset="0"/>
        <a:ea typeface="ＭＳ Ｐゴシック" pitchFamily="-106" charset="-128"/>
        <a:cs typeface="ＭＳ Ｐゴシック" pitchFamily="-106" charset="-128"/>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REL" initials="N" lastIdx="5" clrIdx="0"/>
  <p:cmAuthor id="1" name="Microsoft Office User" initials="Office" lastIdx="3" clrIdx="1"/>
  <p:cmAuthor id="2" name="Maniaci, David Charles" initials="DCM" lastIdx="7"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646D70"/>
    <a:srgbClr val="54A939"/>
    <a:srgbClr val="3C474F"/>
    <a:srgbClr val="FCCF18"/>
    <a:srgbClr val="0062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61" autoAdjust="0"/>
    <p:restoredTop sz="98642" autoAdjust="0"/>
  </p:normalViewPr>
  <p:slideViewPr>
    <p:cSldViewPr snapToGrid="0" showGuides="1">
      <p:cViewPr>
        <p:scale>
          <a:sx n="70" d="100"/>
          <a:sy n="70" d="100"/>
        </p:scale>
        <p:origin x="-3168" y="-1350"/>
      </p:cViewPr>
      <p:guideLst>
        <p:guide orient="horz" pos="595"/>
        <p:guide pos="2893"/>
        <p:guide pos="2837"/>
        <p:guide pos="29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06" charset="0"/>
              </a:defRPr>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6" charset="0"/>
              </a:defRPr>
            </a:lvl1pPr>
          </a:lstStyle>
          <a:p>
            <a:fld id="{69700E68-E5E7-7248-A87A-65D1E81141C3}" type="datetime1">
              <a:rPr lang="en-US"/>
              <a:pPr/>
              <a:t>5/5/2014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06" charset="0"/>
              </a:defRPr>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6" charset="0"/>
              </a:defRPr>
            </a:lvl1pPr>
          </a:lstStyle>
          <a:p>
            <a:fld id="{D7A98A14-C31D-8449-AEA9-81E85263E36B}" type="slidenum">
              <a:rPr lang="en-US"/>
              <a:pPr/>
              <a:t>‹#›</a:t>
            </a:fld>
            <a:endParaRPr lang="en-US"/>
          </a:p>
        </p:txBody>
      </p:sp>
    </p:spTree>
    <p:extLst>
      <p:ext uri="{BB962C8B-B14F-4D97-AF65-F5344CB8AC3E}">
        <p14:creationId xmlns:p14="http://schemas.microsoft.com/office/powerpoint/2010/main" val="4641318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06"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6" charset="0"/>
              </a:defRPr>
            </a:lvl1pPr>
          </a:lstStyle>
          <a:p>
            <a:fld id="{EA57D996-692C-BB42-AFE2-9A9C019A3177}" type="datetime1">
              <a:rPr lang="en-US"/>
              <a:pPr/>
              <a:t>5/5/2014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06"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6" charset="0"/>
              </a:defRPr>
            </a:lvl1pPr>
          </a:lstStyle>
          <a:p>
            <a:fld id="{EA1563FC-82AB-D046-9156-A73D670BA998}" type="slidenum">
              <a:rPr lang="en-US"/>
              <a:pPr/>
              <a:t>‹#›</a:t>
            </a:fld>
            <a:endParaRPr lang="en-US"/>
          </a:p>
        </p:txBody>
      </p:sp>
    </p:spTree>
    <p:extLst>
      <p:ext uri="{BB962C8B-B14F-4D97-AF65-F5344CB8AC3E}">
        <p14:creationId xmlns:p14="http://schemas.microsoft.com/office/powerpoint/2010/main" val="338445685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Rectangle 7"/>
          <p:cNvSpPr/>
          <p:nvPr userDrawn="1"/>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sp>
        <p:nvSpPr>
          <p:cNvPr id="9" name="Rectangle 8"/>
          <p:cNvSpPr/>
          <p:nvPr userDrawn="1"/>
        </p:nvSpPr>
        <p:spPr>
          <a:xfrm>
            <a:off x="0" y="6456363"/>
            <a:ext cx="9153144" cy="40163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sp>
        <p:nvSpPr>
          <p:cNvPr id="10" name="Rectangle 9"/>
          <p:cNvSpPr/>
          <p:nvPr userDrawn="1"/>
        </p:nvSpPr>
        <p:spPr>
          <a:xfrm flipH="1">
            <a:off x="0" y="5092700"/>
            <a:ext cx="4572000" cy="1363663"/>
          </a:xfrm>
          <a:prstGeom prst="rect">
            <a:avLst/>
          </a:prstGeom>
          <a:solidFill>
            <a:srgbClr val="0099CC"/>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sp>
        <p:nvSpPr>
          <p:cNvPr id="12" name="Rectangle 11"/>
          <p:cNvSpPr/>
          <p:nvPr userDrawn="1"/>
        </p:nvSpPr>
        <p:spPr>
          <a:xfrm flipH="1">
            <a:off x="4555613" y="5092700"/>
            <a:ext cx="4597085" cy="1363663"/>
          </a:xfrm>
          <a:prstGeom prst="rect">
            <a:avLst/>
          </a:prstGeom>
          <a:solidFill>
            <a:srgbClr val="646D70"/>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pic>
        <p:nvPicPr>
          <p:cNvPr id="17" name="Picture 32" descr="doe_logo_ppt.png"/>
          <p:cNvPicPr>
            <a:picLocks noChangeAspect="1"/>
          </p:cNvPicPr>
          <p:nvPr userDrawn="1"/>
        </p:nvPicPr>
        <p:blipFill>
          <a:blip r:embed="rId2"/>
          <a:srcRect/>
          <a:stretch>
            <a:fillRect/>
          </a:stretch>
        </p:blipFill>
        <p:spPr bwMode="auto">
          <a:xfrm>
            <a:off x="6121400" y="288925"/>
            <a:ext cx="2743200" cy="412750"/>
          </a:xfrm>
          <a:prstGeom prst="rect">
            <a:avLst/>
          </a:prstGeom>
          <a:noFill/>
          <a:ln w="9525">
            <a:noFill/>
            <a:miter lim="800000"/>
            <a:headEnd/>
            <a:tailEnd/>
          </a:ln>
        </p:spPr>
      </p:pic>
      <p:sp>
        <p:nvSpPr>
          <p:cNvPr id="19" name="Subtitle 2"/>
          <p:cNvSpPr>
            <a:spLocks noGrp="1"/>
          </p:cNvSpPr>
          <p:nvPr>
            <p:ph type="subTitle" idx="1"/>
          </p:nvPr>
        </p:nvSpPr>
        <p:spPr>
          <a:xfrm>
            <a:off x="163046" y="5253120"/>
            <a:ext cx="4382300" cy="1175040"/>
          </a:xfrm>
          <a:prstGeom prst="rect">
            <a:avLst/>
          </a:prstGeom>
        </p:spPr>
        <p:txBody>
          <a:bodyPr>
            <a:normAutofit/>
          </a:bodyPr>
          <a:lstStyle>
            <a:lvl1pPr marL="0" indent="0" algn="l">
              <a:buNone/>
              <a:defRPr sz="2400" b="1" i="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20" name="Text Placeholder 17"/>
          <p:cNvSpPr>
            <a:spLocks noGrp="1"/>
          </p:cNvSpPr>
          <p:nvPr>
            <p:ph type="body" sz="quarter" idx="10"/>
          </p:nvPr>
        </p:nvSpPr>
        <p:spPr>
          <a:xfrm>
            <a:off x="4776303" y="5247265"/>
            <a:ext cx="4171052" cy="33112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kumimoji="0" lang="en-US" sz="1600" b="1" i="0" u="none" strike="noStrike" kern="1200" cap="none" spc="0" normalizeH="0" baseline="0" noProof="0">
                <a:ln>
                  <a:noFill/>
                </a:ln>
                <a:solidFill>
                  <a:schemeClr val="bg1"/>
                </a:solidFill>
                <a:effectLst/>
                <a:uLnTx/>
                <a:uFillTx/>
                <a:latin typeface="+mn-lt"/>
                <a:cs typeface="Arial"/>
              </a:defRPr>
            </a:lvl1pPr>
          </a:lstStyle>
          <a:p>
            <a:pPr lvl="0"/>
            <a:endParaRPr lang="en-US" noProof="0" dirty="0" smtClean="0"/>
          </a:p>
        </p:txBody>
      </p:sp>
      <p:sp>
        <p:nvSpPr>
          <p:cNvPr id="21" name="Text Placeholder 22"/>
          <p:cNvSpPr>
            <a:spLocks noGrp="1"/>
          </p:cNvSpPr>
          <p:nvPr>
            <p:ph type="body" sz="quarter" idx="12"/>
          </p:nvPr>
        </p:nvSpPr>
        <p:spPr>
          <a:xfrm>
            <a:off x="4776252" y="5584690"/>
            <a:ext cx="4180863" cy="734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kumimoji="0" lang="en-US" sz="1200" b="0" i="0" u="none" strike="noStrike" kern="1200" cap="none" spc="0" normalizeH="0" baseline="0" noProof="0">
                <a:ln>
                  <a:noFill/>
                </a:ln>
                <a:solidFill>
                  <a:schemeClr val="bg1"/>
                </a:solidFill>
                <a:effectLst/>
                <a:uLnTx/>
                <a:uFillTx/>
                <a:latin typeface="+mn-lt"/>
                <a:cs typeface="Arial"/>
              </a:defRPr>
            </a:lvl1pPr>
          </a:lstStyle>
          <a:p>
            <a:pPr lvl="0"/>
            <a:r>
              <a:rPr lang="en-US" noProof="0" smtClean="0"/>
              <a:t>Click to edit Master text styles</a:t>
            </a:r>
          </a:p>
        </p:txBody>
      </p:sp>
      <p:sp>
        <p:nvSpPr>
          <p:cNvPr id="22" name="Text Placeholder 18"/>
          <p:cNvSpPr>
            <a:spLocks noGrp="1"/>
          </p:cNvSpPr>
          <p:nvPr>
            <p:ph type="body" sz="quarter" idx="13"/>
          </p:nvPr>
        </p:nvSpPr>
        <p:spPr>
          <a:xfrm>
            <a:off x="168100" y="5672913"/>
            <a:ext cx="1390650" cy="288687"/>
          </a:xfrm>
          <a:prstGeom prst="rect">
            <a:avLst/>
          </a:prstGeom>
        </p:spPr>
        <p:txBody>
          <a:bodyPr>
            <a:normAutofit/>
          </a:bodyPr>
          <a:lstStyle>
            <a:lvl1pPr>
              <a:buNone/>
              <a:defRPr sz="1200">
                <a:solidFill>
                  <a:schemeClr val="bg1"/>
                </a:solidFill>
                <a:latin typeface="+mn-lt"/>
                <a:cs typeface="Arial"/>
              </a:defRPr>
            </a:lvl1pPr>
            <a:lvl5pPr>
              <a:defRPr/>
            </a:lvl5pPr>
          </a:lstStyle>
          <a:p>
            <a:pPr lvl="0"/>
            <a:endParaRPr lang="en-US" dirty="0"/>
          </a:p>
        </p:txBody>
      </p:sp>
      <p:grpSp>
        <p:nvGrpSpPr>
          <p:cNvPr id="28" name="Group 27"/>
          <p:cNvGrpSpPr/>
          <p:nvPr userDrawn="1"/>
        </p:nvGrpSpPr>
        <p:grpSpPr>
          <a:xfrm>
            <a:off x="-1" y="898281"/>
            <a:ext cx="9144001" cy="55570"/>
            <a:chOff x="-1" y="656981"/>
            <a:chExt cx="9144001" cy="55570"/>
          </a:xfrm>
        </p:grpSpPr>
        <p:sp>
          <p:nvSpPr>
            <p:cNvPr id="29" name="Rectangle 28"/>
            <p:cNvSpPr/>
            <p:nvPr userDrawn="1"/>
          </p:nvSpPr>
          <p:spPr bwMode="auto">
            <a:xfrm flipH="1" flipV="1">
              <a:off x="-1" y="656982"/>
              <a:ext cx="4268788" cy="54864"/>
            </a:xfrm>
            <a:prstGeom prst="rect">
              <a:avLst/>
            </a:prstGeom>
            <a:solidFill>
              <a:srgbClr val="0099CC"/>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sp>
          <p:nvSpPr>
            <p:cNvPr id="30" name="Rectangle 29"/>
            <p:cNvSpPr/>
            <p:nvPr userDrawn="1"/>
          </p:nvSpPr>
          <p:spPr bwMode="auto">
            <a:xfrm flipH="1" flipV="1">
              <a:off x="5834063" y="656988"/>
              <a:ext cx="3309937" cy="555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sp>
          <p:nvSpPr>
            <p:cNvPr id="31" name="Rectangle 30"/>
            <p:cNvSpPr/>
            <p:nvPr userDrawn="1"/>
          </p:nvSpPr>
          <p:spPr bwMode="auto">
            <a:xfrm flipH="1" flipV="1">
              <a:off x="4267200" y="656981"/>
              <a:ext cx="1704975"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grpSp>
      <p:pic>
        <p:nvPicPr>
          <p:cNvPr id="2" name="Picture 1" descr="logo_tran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299" y="88900"/>
            <a:ext cx="2508455" cy="742950"/>
          </a:xfrm>
          <a:prstGeom prst="rect">
            <a:avLst/>
          </a:prstGeom>
        </p:spPr>
      </p:pic>
      <p:sp>
        <p:nvSpPr>
          <p:cNvPr id="23" name="Rounded Rectangle 22"/>
          <p:cNvSpPr/>
          <p:nvPr userDrawn="1"/>
        </p:nvSpPr>
        <p:spPr>
          <a:xfrm>
            <a:off x="0" y="953852"/>
            <a:ext cx="9144000" cy="4138848"/>
          </a:xfrm>
          <a:prstGeom prst="roundRect">
            <a:avLst>
              <a:gd name="adj" fmla="val 0"/>
            </a:avLst>
          </a:prstGeom>
          <a:solidFill>
            <a:schemeClr val="accent4">
              <a:lumMod val="75000"/>
            </a:schemeClr>
          </a:solidFill>
          <a:ln>
            <a:solidFill>
              <a:srgbClr val="50565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pic>
        <p:nvPicPr>
          <p:cNvPr id="24" name="Picture 23" descr="logo_tran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5781" y="2334620"/>
            <a:ext cx="7319634" cy="216791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192088" y="812800"/>
            <a:ext cx="8731250" cy="55308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70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text &amp;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192088" y="819150"/>
            <a:ext cx="8731250" cy="55245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2986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hart Placeholder 3"/>
          <p:cNvSpPr>
            <a:spLocks noGrp="1"/>
          </p:cNvSpPr>
          <p:nvPr>
            <p:ph type="chart" sz="quarter" idx="10"/>
          </p:nvPr>
        </p:nvSpPr>
        <p:spPr>
          <a:xfrm>
            <a:off x="196850" y="800100"/>
            <a:ext cx="8726488" cy="5543550"/>
          </a:xfrm>
        </p:spPr>
        <p:txBody>
          <a:bodyPr/>
          <a:lstStyle/>
          <a:p>
            <a:endParaRPr lang="en-US" dirty="0"/>
          </a:p>
        </p:txBody>
      </p:sp>
    </p:spTree>
    <p:extLst>
      <p:ext uri="{BB962C8B-B14F-4D97-AF65-F5344CB8AC3E}">
        <p14:creationId xmlns:p14="http://schemas.microsoft.com/office/powerpoint/2010/main" val="2437537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79151553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438" y="0"/>
            <a:ext cx="8724900" cy="81272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90500" y="812800"/>
            <a:ext cx="8732838" cy="5537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9"/>
          <p:cNvSpPr txBox="1">
            <a:spLocks/>
          </p:cNvSpPr>
          <p:nvPr/>
        </p:nvSpPr>
        <p:spPr>
          <a:xfrm>
            <a:off x="42335" y="6532122"/>
            <a:ext cx="452308" cy="241300"/>
          </a:xfrm>
          <a:prstGeom prst="rect">
            <a:avLst/>
          </a:prstGeom>
        </p:spPr>
        <p:txBody>
          <a:bodyPr>
            <a:prstTxWarp prst="textNoShape">
              <a:avLst/>
            </a:prstTxWarp>
            <a:normAutofit/>
          </a:bodyPr>
          <a:lstStyle/>
          <a:p>
            <a:pPr marL="342900" indent="-342900" algn="ctr">
              <a:lnSpc>
                <a:spcPct val="90000"/>
              </a:lnSpc>
              <a:spcBef>
                <a:spcPct val="20000"/>
              </a:spcBef>
              <a:buFont typeface="Arial" pitchFamily="-106" charset="0"/>
              <a:buNone/>
            </a:pPr>
            <a:fld id="{1EF35371-194E-174F-9528-630C4585B8CC}" type="slidenum">
              <a:rPr lang="en-US" sz="1000" smtClean="0">
                <a:solidFill>
                  <a:schemeClr val="tx1"/>
                </a:solidFill>
                <a:ea typeface="Arial" pitchFamily="-106" charset="0"/>
                <a:cs typeface="Arial" pitchFamily="-106" charset="0"/>
              </a:rPr>
              <a:pPr marL="342900" indent="-342900" algn="ctr">
                <a:lnSpc>
                  <a:spcPct val="90000"/>
                </a:lnSpc>
                <a:spcBef>
                  <a:spcPct val="20000"/>
                </a:spcBef>
                <a:buFont typeface="Arial" pitchFamily="-106" charset="0"/>
                <a:buNone/>
              </a:pPr>
              <a:t>‹#›</a:t>
            </a:fld>
            <a:endParaRPr lang="en-US" sz="1000" dirty="0">
              <a:solidFill>
                <a:schemeClr val="tx1"/>
              </a:solidFill>
              <a:ea typeface="Arial" pitchFamily="-106" charset="0"/>
              <a:cs typeface="Arial" pitchFamily="-106" charset="0"/>
            </a:endParaRPr>
          </a:p>
        </p:txBody>
      </p:sp>
      <p:grpSp>
        <p:nvGrpSpPr>
          <p:cNvPr id="4" name="Group 3"/>
          <p:cNvGrpSpPr/>
          <p:nvPr userDrawn="1"/>
        </p:nvGrpSpPr>
        <p:grpSpPr>
          <a:xfrm>
            <a:off x="-1" y="656981"/>
            <a:ext cx="9144001" cy="55570"/>
            <a:chOff x="-1" y="656981"/>
            <a:chExt cx="9144001" cy="55570"/>
          </a:xfrm>
        </p:grpSpPr>
        <p:sp>
          <p:nvSpPr>
            <p:cNvPr id="11" name="Rectangle 10"/>
            <p:cNvSpPr/>
            <p:nvPr userDrawn="1"/>
          </p:nvSpPr>
          <p:spPr bwMode="auto">
            <a:xfrm flipH="1" flipV="1">
              <a:off x="-1" y="656982"/>
              <a:ext cx="4268788"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sp>
          <p:nvSpPr>
            <p:cNvPr id="13" name="Rectangle 12"/>
            <p:cNvSpPr/>
            <p:nvPr userDrawn="1"/>
          </p:nvSpPr>
          <p:spPr bwMode="auto">
            <a:xfrm flipH="1" flipV="1">
              <a:off x="5834063" y="656988"/>
              <a:ext cx="3309937" cy="555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sp>
          <p:nvSpPr>
            <p:cNvPr id="17" name="Rectangle 16"/>
            <p:cNvSpPr/>
            <p:nvPr userDrawn="1"/>
          </p:nvSpPr>
          <p:spPr bwMode="auto">
            <a:xfrm flipH="1" flipV="1">
              <a:off x="4267200" y="656981"/>
              <a:ext cx="1704975"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pitchFamily="-106" charset="-128"/>
                <a:cs typeface="ＭＳ Ｐゴシック" pitchFamily="-106" charset="-128"/>
              </a:endParaRPr>
            </a:p>
          </p:txBody>
        </p:sp>
      </p:grpSp>
      <p:pic>
        <p:nvPicPr>
          <p:cNvPr id="12" name="Picture 11" descr="logo.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504927" y="6379298"/>
            <a:ext cx="1422949" cy="421447"/>
          </a:xfrm>
          <a:prstGeom prst="rect">
            <a:avLst/>
          </a:prstGeom>
        </p:spPr>
      </p:pic>
    </p:spTree>
  </p:cSld>
  <p:clrMap bg1="lt1" tx1="dk1" bg2="lt2" tx2="dk2" accent1="accent1" accent2="accent2" accent3="accent3" accent4="accent4" accent5="accent5" accent6="accent6" hlink="hlink" folHlink="folHlink"/>
  <p:sldLayoutIdLst>
    <p:sldLayoutId id="2147483689" r:id="rId1"/>
    <p:sldLayoutId id="2147483692" r:id="rId2"/>
    <p:sldLayoutId id="2147483690" r:id="rId3"/>
    <p:sldLayoutId id="2147483693" r:id="rId4"/>
    <p:sldLayoutId id="2147483694" r:id="rId5"/>
  </p:sldLayoutIdLst>
  <p:txStyles>
    <p:titleStyle>
      <a:lvl1pPr algn="l" defTabSz="457200" rtl="0" eaLnBrk="1" latinLnBrk="0" hangingPunct="1">
        <a:spcBef>
          <a:spcPct val="0"/>
        </a:spcBef>
        <a:buNone/>
        <a:defRPr lang="en-US" sz="2800" b="1" kern="1200" dirty="0" smtClean="0">
          <a:solidFill>
            <a:schemeClr val="tx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2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t>Strategic </a:t>
            </a:r>
            <a:r>
              <a:rPr lang="en-US" dirty="0" smtClean="0"/>
              <a:t>Planning</a:t>
            </a:r>
            <a:r>
              <a:rPr lang="en-US" dirty="0"/>
              <a:t/>
            </a:r>
            <a:br>
              <a:rPr lang="en-US" dirty="0"/>
            </a:br>
            <a:r>
              <a:rPr lang="en-US" dirty="0" smtClean="0"/>
              <a:t>Aeroacoustics</a:t>
            </a:r>
            <a:endParaRPr lang="en-US" dirty="0"/>
          </a:p>
        </p:txBody>
      </p:sp>
      <p:sp>
        <p:nvSpPr>
          <p:cNvPr id="8" name="Text Placeholder 7"/>
          <p:cNvSpPr>
            <a:spLocks noGrp="1"/>
          </p:cNvSpPr>
          <p:nvPr>
            <p:ph type="body" sz="quarter" idx="10"/>
          </p:nvPr>
        </p:nvSpPr>
        <p:spPr>
          <a:xfrm>
            <a:off x="4752286" y="5344542"/>
            <a:ext cx="4171052" cy="404505"/>
          </a:xfrm>
        </p:spPr>
        <p:txBody>
          <a:bodyPr>
            <a:normAutofit/>
          </a:bodyPr>
          <a:lstStyle/>
          <a:p>
            <a:r>
              <a:rPr lang="en-US" dirty="0" smtClean="0"/>
              <a:t>DOE Wind and Water Power Program</a:t>
            </a:r>
            <a:endParaRPr lang="en-US" dirty="0"/>
          </a:p>
        </p:txBody>
      </p:sp>
      <p:sp>
        <p:nvSpPr>
          <p:cNvPr id="9" name="Text Placeholder 8"/>
          <p:cNvSpPr>
            <a:spLocks noGrp="1"/>
          </p:cNvSpPr>
          <p:nvPr>
            <p:ph type="body" sz="quarter" idx="12"/>
          </p:nvPr>
        </p:nvSpPr>
        <p:spPr>
          <a:xfrm>
            <a:off x="4776252" y="5719864"/>
            <a:ext cx="4180863" cy="599726"/>
          </a:xfrm>
        </p:spPr>
        <p:txBody>
          <a:bodyPr/>
          <a:lstStyle/>
          <a:p>
            <a:endParaRPr lang="en-US" dirty="0"/>
          </a:p>
        </p:txBody>
      </p:sp>
      <p:sp>
        <p:nvSpPr>
          <p:cNvPr id="10" name="Text Placeholder 9"/>
          <p:cNvSpPr>
            <a:spLocks noGrp="1"/>
          </p:cNvSpPr>
          <p:nvPr>
            <p:ph type="body" sz="quarter" idx="13"/>
          </p:nvPr>
        </p:nvSpPr>
        <p:spPr>
          <a:xfrm>
            <a:off x="177726" y="6163802"/>
            <a:ext cx="1390650" cy="288687"/>
          </a:xfrm>
        </p:spPr>
        <p:txBody>
          <a:bodyPr/>
          <a:lstStyle/>
          <a:p>
            <a:r>
              <a:rPr lang="en-US" dirty="0" smtClean="0"/>
              <a:t>2014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Package </a:t>
            </a:r>
            <a:r>
              <a:rPr lang="en-US" dirty="0"/>
              <a:t>4</a:t>
            </a:r>
            <a:r>
              <a:rPr lang="en-US" dirty="0" smtClean="0"/>
              <a:t>: Public Dissemination</a:t>
            </a:r>
            <a:endParaRPr lang="en-US" dirty="0"/>
          </a:p>
        </p:txBody>
      </p:sp>
      <p:sp>
        <p:nvSpPr>
          <p:cNvPr id="8" name="TextBox 7"/>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4274596028"/>
              </p:ext>
            </p:extLst>
          </p:nvPr>
        </p:nvGraphicFramePr>
        <p:xfrm>
          <a:off x="261730" y="939800"/>
          <a:ext cx="4242008" cy="5208546"/>
        </p:xfrm>
        <a:graphic>
          <a:graphicData uri="http://schemas.openxmlformats.org/drawingml/2006/table">
            <a:tbl>
              <a:tblPr firstRow="1" bandRow="1">
                <a:tableStyleId>{5C22544A-7EE6-4342-B048-85BDC9FD1C3A}</a:tableStyleId>
              </a:tblPr>
              <a:tblGrid>
                <a:gridCol w="921027"/>
                <a:gridCol w="1063486"/>
                <a:gridCol w="1073427"/>
                <a:gridCol w="1184068"/>
              </a:tblGrid>
              <a:tr h="388007">
                <a:tc gridSpan="4">
                  <a:txBody>
                    <a:bodyPr/>
                    <a:lstStyle/>
                    <a:p>
                      <a:r>
                        <a:rPr lang="en-US" dirty="0" smtClean="0"/>
                        <a:t>Accelerated Scenario (Best</a:t>
                      </a:r>
                      <a:r>
                        <a:rPr lang="en-US" baseline="0" dirty="0" smtClean="0"/>
                        <a:t> Case)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dirty="0"/>
                    </a:p>
                  </a:txBody>
                  <a:tcPr/>
                </a:tc>
                <a:tc hMerge="1">
                  <a:txBody>
                    <a:bodyPr/>
                    <a:lstStyle/>
                    <a:p>
                      <a:endParaRPr lang="en-US"/>
                    </a:p>
                  </a:txBody>
                  <a:tcPr/>
                </a:tc>
                <a:tc hMerge="1">
                  <a:txBody>
                    <a:bodyPr/>
                    <a:lstStyle/>
                    <a:p>
                      <a:endParaRPr lang="en-US"/>
                    </a:p>
                  </a:txBody>
                  <a:tcPr/>
                </a:tc>
              </a:tr>
              <a:tr h="287019">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Multi-year (FY15-FY20)</a:t>
                      </a:r>
                    </a:p>
                  </a:txBody>
                  <a:tcPr anchor="ctr">
                    <a:lnL w="12700" cap="flat" cmpd="sng" algn="ctr">
                      <a:solidFill>
                        <a:schemeClr val="tx1"/>
                      </a:solidFill>
                      <a:prstDash val="solid"/>
                      <a:round/>
                      <a:headEnd type="none" w="med" len="med"/>
                      <a:tailEnd type="none" w="med" len="med"/>
                    </a:lnL>
                    <a:lnB w="5715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a:r>
                        <a:rPr lang="en-US" sz="1200" b="1" dirty="0" smtClean="0"/>
                        <a:t>Start</a:t>
                      </a:r>
                      <a:endParaRPr lang="en-US" sz="1200" b="1" dirty="0"/>
                    </a:p>
                  </a:txBody>
                  <a:tcPr anchor="ctr">
                    <a:solidFill>
                      <a:schemeClr val="accent1">
                        <a:lumMod val="60000"/>
                        <a:lumOff val="40000"/>
                      </a:schemeClr>
                    </a:solidFill>
                  </a:tcPr>
                </a:tc>
                <a:tc>
                  <a:txBody>
                    <a:bodyPr/>
                    <a:lstStyle/>
                    <a:p>
                      <a:pPr algn="ctr"/>
                      <a:r>
                        <a:rPr lang="en-US" sz="1200" b="1" dirty="0" smtClean="0"/>
                        <a:t>End</a:t>
                      </a:r>
                      <a:endParaRPr lang="en-US" sz="1200" b="1" dirty="0"/>
                    </a:p>
                  </a:txBody>
                  <a:tcPr anchor="ctr">
                    <a:solidFill>
                      <a:schemeClr val="accent1">
                        <a:lumMod val="60000"/>
                        <a:lumOff val="4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solidFill>
                      <a:schemeClr val="accent1">
                        <a:lumMod val="60000"/>
                        <a:lumOff val="40000"/>
                      </a:schemeClr>
                    </a:solidFill>
                  </a:tcPr>
                </a:tc>
              </a:tr>
              <a:tr h="271073">
                <a:tc vMerge="1">
                  <a:txBody>
                    <a:bodyPr/>
                    <a:lstStyle/>
                    <a:p>
                      <a:endParaRPr lang="en-US" sz="1200" dirty="0"/>
                    </a:p>
                  </a:txBody>
                  <a:tcPr/>
                </a:tc>
                <a:tc>
                  <a:txBody>
                    <a:bodyPr/>
                    <a:lstStyle/>
                    <a:p>
                      <a:pPr algn="ctr"/>
                      <a:r>
                        <a:rPr lang="en-US" sz="1100" dirty="0" smtClean="0"/>
                        <a:t>10/1/14</a:t>
                      </a:r>
                      <a:endParaRPr lang="en-US" sz="1100" dirty="0"/>
                    </a:p>
                  </a:txBody>
                  <a:tcPr anchor="ctr">
                    <a:solidFill>
                      <a:schemeClr val="accent1">
                        <a:lumMod val="60000"/>
                        <a:lumOff val="4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9/30/20</a:t>
                      </a:r>
                    </a:p>
                  </a:txBody>
                  <a:tcPr anchor="ctr">
                    <a:solidFill>
                      <a:schemeClr val="accent1">
                        <a:lumMod val="60000"/>
                        <a:lumOff val="40000"/>
                      </a:schemeClr>
                    </a:solidFill>
                  </a:tcPr>
                </a:tc>
                <a:tc>
                  <a:txBody>
                    <a:bodyPr/>
                    <a:lstStyle/>
                    <a:p>
                      <a:pPr algn="ctr"/>
                      <a:r>
                        <a:rPr lang="en-US" sz="1100" dirty="0" smtClean="0"/>
                        <a:t>3.0</a:t>
                      </a:r>
                      <a:endParaRPr lang="en-US" sz="1100" dirty="0"/>
                    </a:p>
                  </a:txBody>
                  <a:tcPr anchor="ctr">
                    <a:lnR w="12700" cap="flat" cmpd="sng" algn="ctr">
                      <a:solidFill>
                        <a:schemeClr val="tx1"/>
                      </a:solidFill>
                      <a:prstDash val="solid"/>
                      <a:round/>
                      <a:headEnd type="none" w="med" len="med"/>
                      <a:tailEnd type="none" w="med" len="med"/>
                    </a:lnR>
                    <a:solidFill>
                      <a:schemeClr val="accent1">
                        <a:lumMod val="60000"/>
                        <a:lumOff val="40000"/>
                      </a:schemeClr>
                    </a:solidFill>
                  </a:tcPr>
                </a:tc>
              </a:tr>
              <a:tr h="1024999">
                <a:tc vMerge="1">
                  <a:txBody>
                    <a:bodyPr/>
                    <a:lstStyle/>
                    <a:p>
                      <a:endParaRPr lang="en-US" sz="1200" dirty="0"/>
                    </a:p>
                  </a:txBody>
                  <a:tcPr/>
                </a:tc>
                <a:tc gridSpan="3">
                  <a:txBody>
                    <a:bodyPr/>
                    <a:lstStyle/>
                    <a:p>
                      <a:pPr marL="171450" indent="-171450">
                        <a:buFont typeface="Arial" panose="020B0604020202020204" pitchFamily="34" charset="0"/>
                        <a:buChar char="•"/>
                      </a:pPr>
                      <a:r>
                        <a:rPr lang="en-US" sz="1200" dirty="0" smtClean="0"/>
                        <a:t>Literature review</a:t>
                      </a:r>
                      <a:r>
                        <a:rPr lang="en-US" sz="1200" baseline="0" dirty="0" smtClean="0"/>
                        <a:t> including health impacts</a:t>
                      </a:r>
                      <a:endParaRPr lang="en-US" sz="1200" dirty="0" smtClean="0"/>
                    </a:p>
                    <a:p>
                      <a:pPr marL="171450" indent="-171450">
                        <a:buFont typeface="Arial" panose="020B0604020202020204" pitchFamily="34" charset="0"/>
                        <a:buChar char="•"/>
                      </a:pPr>
                      <a:r>
                        <a:rPr lang="en-US" sz="1200" dirty="0" smtClean="0"/>
                        <a:t>Website updates and support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Recurring 6 month summaries of DOE and external research studies</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IEA Task on noise</a:t>
                      </a:r>
                      <a:endParaRPr lang="en-US" sz="1200" baseline="0" dirty="0" smtClean="0"/>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r>
              <a:tr h="1174085">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a:t>
                      </a:r>
                      <a:r>
                        <a:rPr lang="en-US" sz="1200" baseline="0" dirty="0" smtClean="0"/>
                        <a:t> 1 - Website</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2 – Summary reports and guidelines</a:t>
                      </a:r>
                      <a:endParaRPr lang="en-US" sz="1200" dirty="0" smtClean="0"/>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aseline="0" dirty="0" smtClean="0"/>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r>
              <a:tr h="287019">
                <a:tc rowSpan="4">
                  <a:txBody>
                    <a:bodyPr/>
                    <a:lstStyle/>
                    <a:p>
                      <a:r>
                        <a:rPr lang="en-US" sz="1200" b="1" dirty="0" smtClean="0"/>
                        <a:t>FY15</a:t>
                      </a:r>
                      <a:endParaRPr lang="en-US" sz="1200" b="1" dirty="0"/>
                    </a:p>
                  </a:txBody>
                  <a:tcPr anchor="ctr">
                    <a:lnL w="12700" cap="flat" cmpd="sng" algn="ctr">
                      <a:solidFill>
                        <a:schemeClr val="tx1"/>
                      </a:solidFill>
                      <a:prstDash val="solid"/>
                      <a:round/>
                      <a:headEnd type="none" w="med" len="med"/>
                      <a:tailEnd type="none" w="med" len="med"/>
                    </a:lnL>
                    <a:lnT w="571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200" b="1" dirty="0" smtClean="0"/>
                        <a:t>Start</a:t>
                      </a:r>
                      <a:endParaRPr lang="en-US" sz="1200" b="1" dirty="0"/>
                    </a:p>
                  </a:txBody>
                  <a:tcPr anchor="ctr">
                    <a:lnT w="57150" cap="flat" cmpd="sng" algn="ctr">
                      <a:solidFill>
                        <a:schemeClr val="bg1"/>
                      </a:solidFill>
                      <a:prstDash val="solid"/>
                      <a:round/>
                      <a:headEnd type="none" w="med" len="med"/>
                      <a:tailEnd type="none" w="med" len="med"/>
                    </a:lnT>
                    <a:solidFill>
                      <a:schemeClr val="accent1">
                        <a:lumMod val="20000"/>
                        <a:lumOff val="80000"/>
                      </a:schemeClr>
                    </a:solidFill>
                  </a:tcPr>
                </a:tc>
                <a:tc>
                  <a:txBody>
                    <a:bodyPr/>
                    <a:lstStyle/>
                    <a:p>
                      <a:pPr algn="ctr"/>
                      <a:r>
                        <a:rPr lang="en-US" sz="1200" b="1" dirty="0" smtClean="0"/>
                        <a:t>End</a:t>
                      </a:r>
                      <a:endParaRPr lang="en-US" sz="1200" b="1" dirty="0"/>
                    </a:p>
                  </a:txBody>
                  <a:tcPr anchor="ctr">
                    <a:lnT w="57150" cap="flat" cmpd="sng" algn="ctr">
                      <a:solidFill>
                        <a:schemeClr val="bg1"/>
                      </a:solidFill>
                      <a:prstDash val="solid"/>
                      <a:round/>
                      <a:headEnd type="none" w="med" len="med"/>
                      <a:tailEnd type="none" w="med" len="med"/>
                    </a:lnT>
                    <a:solidFill>
                      <a:schemeClr val="accent1">
                        <a:lumMod val="20000"/>
                        <a:lumOff val="8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chemeClr val="accent1">
                        <a:lumMod val="20000"/>
                        <a:lumOff val="80000"/>
                      </a:schemeClr>
                    </a:solidFill>
                  </a:tcPr>
                </a:tc>
              </a:tr>
              <a:tr h="271073">
                <a:tc vMerge="1">
                  <a:txBody>
                    <a:bodyPr/>
                    <a:lstStyle/>
                    <a:p>
                      <a:endParaRPr lang="en-US" sz="1200" dirty="0"/>
                    </a:p>
                  </a:txBody>
                  <a:tcPr/>
                </a:tc>
                <a:tc>
                  <a:txBody>
                    <a:bodyPr/>
                    <a:lstStyle/>
                    <a:p>
                      <a:pPr algn="ctr"/>
                      <a:r>
                        <a:rPr lang="en-US" sz="1100" dirty="0" smtClean="0"/>
                        <a:t>10/1/14</a:t>
                      </a:r>
                      <a:endParaRPr lang="en-US" sz="1100" dirty="0"/>
                    </a:p>
                  </a:txBody>
                  <a:tcPr anchor="c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9/30/15</a:t>
                      </a:r>
                    </a:p>
                  </a:txBody>
                  <a:tcPr anchor="ctr">
                    <a:solidFill>
                      <a:schemeClr val="accent1">
                        <a:lumMod val="20000"/>
                        <a:lumOff val="80000"/>
                      </a:schemeClr>
                    </a:solidFill>
                  </a:tcPr>
                </a:tc>
                <a:tc>
                  <a:txBody>
                    <a:bodyPr/>
                    <a:lstStyle/>
                    <a:p>
                      <a:pPr algn="ctr"/>
                      <a:r>
                        <a:rPr lang="en-US" sz="1100" dirty="0" smtClean="0"/>
                        <a:t>0.5</a:t>
                      </a:r>
                      <a:endParaRPr lang="en-US" sz="1100"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r>
              <a:tr h="500897">
                <a:tc vMerge="1">
                  <a:txBody>
                    <a:bodyPr/>
                    <a:lstStyle/>
                    <a:p>
                      <a:endParaRPr lang="en-US" sz="1200" dirty="0"/>
                    </a:p>
                  </a:txBody>
                  <a:tcPr/>
                </a:tc>
                <a:tc gridSpan="3">
                  <a:txBody>
                    <a:bodyPr/>
                    <a:lstStyle/>
                    <a:p>
                      <a:pPr marL="171450" indent="-171450">
                        <a:buFont typeface="Arial" panose="020B0604020202020204" pitchFamily="34" charset="0"/>
                        <a:buChar char="•"/>
                      </a:pPr>
                      <a:r>
                        <a:rPr lang="en-US" sz="1200" dirty="0" smtClean="0"/>
                        <a:t>Literature review and summary</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Website development</a:t>
                      </a:r>
                      <a:r>
                        <a:rPr lang="en-US" sz="1200" baseline="0" dirty="0" smtClean="0"/>
                        <a:t> and release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Propose IEA task</a:t>
                      </a:r>
                      <a:endParaRPr lang="en-US" sz="1200" dirty="0" smtClean="0"/>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r>
              <a:tr h="865191">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 1 – Website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2 – Summary reports of previous scientific studies</a:t>
                      </a:r>
                    </a:p>
                    <a:p>
                      <a:pPr marL="171450" indent="-171450">
                        <a:buFont typeface="Arial" panose="020B0604020202020204" pitchFamily="34" charset="0"/>
                        <a:buChar char="•"/>
                      </a:pPr>
                      <a:endParaRPr lang="en-US" sz="1200" dirty="0" smtClean="0"/>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r>
            </a:tbl>
          </a:graphicData>
        </a:graphic>
      </p:graphicFrame>
      <p:sp>
        <p:nvSpPr>
          <p:cNvPr id="6" name="Text Placeholder 2"/>
          <p:cNvSpPr>
            <a:spLocks noGrp="1"/>
          </p:cNvSpPr>
          <p:nvPr>
            <p:ph type="body" sz="quarter" idx="10"/>
          </p:nvPr>
        </p:nvSpPr>
        <p:spPr>
          <a:xfrm>
            <a:off x="4681538" y="944218"/>
            <a:ext cx="4243748" cy="5396948"/>
          </a:xfrm>
          <a:ln>
            <a:solidFill>
              <a:schemeClr val="bg1">
                <a:lumMod val="65000"/>
              </a:schemeClr>
            </a:solidFill>
          </a:ln>
        </p:spPr>
        <p:txBody>
          <a:bodyPr>
            <a:normAutofit/>
          </a:bodyPr>
          <a:lstStyle/>
          <a:p>
            <a:pPr marL="0" indent="0">
              <a:buNone/>
            </a:pPr>
            <a:r>
              <a:rPr lang="en-US" sz="1200" dirty="0" smtClean="0"/>
              <a:t>This work package is the most easily accelerated for little additional cost and it begins as a summary of all previous research related to wind plant noise and creation of a continuously update public information website. The summary and website has the potential to be immediately impactful for the wind industry and will help dispel myths and misinformation that is currently impacting the wind industry. This work package links all of packages together as it will serve as a public conduit for the work done across the thrust area. </a:t>
            </a:r>
          </a:p>
        </p:txBody>
      </p:sp>
    </p:spTree>
    <p:extLst>
      <p:ext uri="{BB962C8B-B14F-4D97-AF65-F5344CB8AC3E}">
        <p14:creationId xmlns:p14="http://schemas.microsoft.com/office/powerpoint/2010/main" val="119049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Package 1: [Enter title here] </a:t>
            </a:r>
            <a:endParaRPr lang="en-US" dirty="0"/>
          </a:p>
        </p:txBody>
      </p:sp>
      <p:sp>
        <p:nvSpPr>
          <p:cNvPr id="8" name="TextBox 7"/>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sp>
        <p:nvSpPr>
          <p:cNvPr id="6" name="Text Placeholder 2"/>
          <p:cNvSpPr>
            <a:spLocks noGrp="1"/>
          </p:cNvSpPr>
          <p:nvPr>
            <p:ph type="body" sz="quarter" idx="10"/>
          </p:nvPr>
        </p:nvSpPr>
        <p:spPr>
          <a:xfrm>
            <a:off x="4681538" y="944218"/>
            <a:ext cx="4243748" cy="5396948"/>
          </a:xfrm>
          <a:ln>
            <a:solidFill>
              <a:schemeClr val="bg1">
                <a:lumMod val="65000"/>
              </a:schemeClr>
            </a:solidFill>
          </a:ln>
        </p:spPr>
        <p:txBody>
          <a:bodyPr>
            <a:normAutofit/>
          </a:bodyPr>
          <a:lstStyle/>
          <a:p>
            <a:pPr marL="0" indent="0">
              <a:buNone/>
            </a:pPr>
            <a:r>
              <a:rPr lang="en-US" sz="1200" dirty="0" smtClean="0"/>
              <a:t>[Please provide a brief explanation as to why the Most Likely Scenario funding levels  are justified. What do we get at this funding level that we would not get with less funding? How does this increase the odds of A2e being successful? </a:t>
            </a:r>
            <a:r>
              <a:rPr lang="en-US" sz="1200" dirty="0"/>
              <a:t>What are the implications for linkages to other Work Packages?</a:t>
            </a:r>
            <a:r>
              <a:rPr lang="en-US" sz="1200" dirty="0" smtClean="0"/>
              <a:t>] </a:t>
            </a:r>
            <a:endParaRPr lang="en-US" sz="1200" dirty="0"/>
          </a:p>
        </p:txBody>
      </p:sp>
      <p:graphicFrame>
        <p:nvGraphicFramePr>
          <p:cNvPr id="7" name="Table 6"/>
          <p:cNvGraphicFramePr>
            <a:graphicFrameLocks noGrp="1"/>
          </p:cNvGraphicFramePr>
          <p:nvPr>
            <p:extLst>
              <p:ext uri="{D42A27DB-BD31-4B8C-83A1-F6EECF244321}">
                <p14:modId xmlns:p14="http://schemas.microsoft.com/office/powerpoint/2010/main" val="2896596695"/>
              </p:ext>
            </p:extLst>
          </p:nvPr>
        </p:nvGraphicFramePr>
        <p:xfrm>
          <a:off x="261730" y="939800"/>
          <a:ext cx="4242008" cy="5391426"/>
        </p:xfrm>
        <a:graphic>
          <a:graphicData uri="http://schemas.openxmlformats.org/drawingml/2006/table">
            <a:tbl>
              <a:tblPr firstRow="1" bandRow="1">
                <a:tableStyleId>{5C22544A-7EE6-4342-B048-85BDC9FD1C3A}</a:tableStyleId>
              </a:tblPr>
              <a:tblGrid>
                <a:gridCol w="921027"/>
                <a:gridCol w="1063486"/>
                <a:gridCol w="1073427"/>
                <a:gridCol w="1184068"/>
              </a:tblGrid>
              <a:tr h="388007">
                <a:tc gridSpan="4">
                  <a:txBody>
                    <a:bodyPr/>
                    <a:lstStyle/>
                    <a:p>
                      <a:r>
                        <a:rPr lang="en-US" dirty="0" smtClean="0"/>
                        <a:t>Most Likely Scenario (Baseline </a:t>
                      </a:r>
                      <a:r>
                        <a:rPr lang="en-US" baseline="0" dirty="0" smtClean="0"/>
                        <a:t>Case)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r>
              <a:tr h="287019">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Multi-year (FY15-FY20)</a:t>
                      </a:r>
                    </a:p>
                  </a:txBody>
                  <a:tcPr anchor="ctr">
                    <a:lnL w="12700" cap="flat" cmpd="sng" algn="ctr">
                      <a:solidFill>
                        <a:schemeClr val="tx1"/>
                      </a:solidFill>
                      <a:prstDash val="solid"/>
                      <a:round/>
                      <a:headEnd type="none" w="med" len="med"/>
                      <a:tailEnd type="none" w="med" len="med"/>
                    </a:lnL>
                    <a:lnB w="57150"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pPr algn="ctr"/>
                      <a:r>
                        <a:rPr lang="en-US" sz="1200" b="1" dirty="0" smtClean="0"/>
                        <a:t>Start</a:t>
                      </a:r>
                      <a:endParaRPr lang="en-US" sz="1200" b="1" dirty="0"/>
                    </a:p>
                  </a:txBody>
                  <a:tcPr anchor="ctr">
                    <a:solidFill>
                      <a:schemeClr val="accent4">
                        <a:lumMod val="60000"/>
                        <a:lumOff val="40000"/>
                      </a:schemeClr>
                    </a:solidFill>
                  </a:tcPr>
                </a:tc>
                <a:tc>
                  <a:txBody>
                    <a:bodyPr/>
                    <a:lstStyle/>
                    <a:p>
                      <a:pPr algn="ctr"/>
                      <a:r>
                        <a:rPr lang="en-US" sz="1200" b="1" dirty="0" smtClean="0"/>
                        <a:t>End</a:t>
                      </a:r>
                      <a:endParaRPr lang="en-US" sz="1200" b="1" dirty="0"/>
                    </a:p>
                  </a:txBody>
                  <a:tcPr anchor="ctr">
                    <a:solidFill>
                      <a:schemeClr val="accent4">
                        <a:lumMod val="60000"/>
                        <a:lumOff val="4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solidFill>
                      <a:schemeClr val="accent4">
                        <a:lumMod val="60000"/>
                        <a:lumOff val="40000"/>
                      </a:schemeClr>
                    </a:solidFill>
                  </a:tcPr>
                </a:tc>
              </a:tr>
              <a:tr h="271073">
                <a:tc vMerge="1">
                  <a:txBody>
                    <a:bodyPr/>
                    <a:lstStyle/>
                    <a:p>
                      <a:endParaRPr lang="en-US" sz="1200" dirty="0"/>
                    </a:p>
                  </a:txBody>
                  <a:tcPr/>
                </a:tc>
                <a:tc>
                  <a:txBody>
                    <a:bodyPr/>
                    <a:lstStyle/>
                    <a:p>
                      <a:pPr algn="ctr"/>
                      <a:r>
                        <a:rPr lang="en-US" sz="1100" dirty="0" smtClean="0"/>
                        <a:t>xx/xx/xx</a:t>
                      </a:r>
                      <a:endParaRPr lang="en-US" sz="1100" dirty="0"/>
                    </a:p>
                  </a:txBody>
                  <a:tcPr anchor="ctr">
                    <a:solidFill>
                      <a:schemeClr val="accent4">
                        <a:lumMod val="60000"/>
                        <a:lumOff val="4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xx/xx/xx</a:t>
                      </a:r>
                    </a:p>
                  </a:txBody>
                  <a:tcPr anchor="ctr">
                    <a:solidFill>
                      <a:schemeClr val="accent4">
                        <a:lumMod val="60000"/>
                        <a:lumOff val="40000"/>
                      </a:schemeClr>
                    </a:solidFill>
                  </a:tcPr>
                </a:tc>
                <a:tc>
                  <a:txBody>
                    <a:bodyPr/>
                    <a:lstStyle/>
                    <a:p>
                      <a:pPr algn="ctr"/>
                      <a:r>
                        <a:rPr lang="en-US" sz="1100" dirty="0" smtClean="0"/>
                        <a:t>XX</a:t>
                      </a:r>
                      <a:endParaRPr lang="en-US" sz="1100" dirty="0"/>
                    </a:p>
                  </a:txBody>
                  <a:tcPr anchor="ctr">
                    <a:lnR w="12700" cap="flat" cmpd="sng" algn="ctr">
                      <a:solidFill>
                        <a:schemeClr val="tx1"/>
                      </a:solidFill>
                      <a:prstDash val="solid"/>
                      <a:round/>
                      <a:headEnd type="none" w="med" len="med"/>
                      <a:tailEnd type="none" w="med" len="med"/>
                    </a:lnR>
                    <a:solidFill>
                      <a:schemeClr val="accent4">
                        <a:lumMod val="60000"/>
                        <a:lumOff val="40000"/>
                      </a:schemeClr>
                    </a:solidFill>
                  </a:tcPr>
                </a:tc>
              </a:tr>
              <a:tr h="1024999">
                <a:tc vMerge="1">
                  <a:txBody>
                    <a:bodyPr/>
                    <a:lstStyle/>
                    <a:p>
                      <a:endParaRPr lang="en-US" sz="1200" dirty="0"/>
                    </a:p>
                  </a:txBody>
                  <a:tcPr/>
                </a:tc>
                <a:tc gridSpan="3">
                  <a:txBody>
                    <a:bodyPr/>
                    <a:lstStyle/>
                    <a:p>
                      <a:pPr marL="171450" indent="-171450">
                        <a:buFont typeface="Arial" panose="020B0604020202020204" pitchFamily="34" charset="0"/>
                        <a:buChar char="•"/>
                      </a:pPr>
                      <a:r>
                        <a:rPr lang="en-US" sz="1200" dirty="0" smtClean="0"/>
                        <a:t>Major Activity 1</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Major Activity </a:t>
                      </a:r>
                      <a:r>
                        <a:rPr lang="en-US" sz="1200" baseline="0" dirty="0" smtClean="0"/>
                        <a:t>2</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Major Activity </a:t>
                      </a:r>
                      <a:r>
                        <a:rPr lang="en-US" sz="1200" baseline="0" dirty="0" smtClean="0"/>
                        <a:t>3</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Major Activity </a:t>
                      </a:r>
                      <a:r>
                        <a:rPr lang="en-US" sz="1200" baseline="0" dirty="0" smtClean="0"/>
                        <a:t>4</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Major Activity </a:t>
                      </a:r>
                      <a:r>
                        <a:rPr lang="en-US" sz="1200" baseline="0" dirty="0" smtClean="0"/>
                        <a:t>N</a:t>
                      </a:r>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60000"/>
                        <a:lumOff val="40000"/>
                      </a:schemeClr>
                    </a:solidFill>
                  </a:tcPr>
                </a:tc>
                <a:tc hMerge="1">
                  <a:txBody>
                    <a:bodyPr/>
                    <a:lstStyle/>
                    <a:p>
                      <a:endParaRPr lang="en-US"/>
                    </a:p>
                  </a:txBody>
                  <a:tcPr/>
                </a:tc>
                <a:tc hMerge="1">
                  <a:txBody>
                    <a:bodyPr/>
                    <a:lstStyle/>
                    <a:p>
                      <a:endParaRPr lang="en-US"/>
                    </a:p>
                  </a:txBody>
                  <a:tcPr/>
                </a:tc>
              </a:tr>
              <a:tr h="1174085">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 1</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2</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3</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N</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aseline="0" dirty="0" smtClean="0"/>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lumMod val="60000"/>
                        <a:lumOff val="40000"/>
                      </a:schemeClr>
                    </a:solidFill>
                  </a:tcPr>
                </a:tc>
                <a:tc hMerge="1">
                  <a:txBody>
                    <a:bodyPr/>
                    <a:lstStyle/>
                    <a:p>
                      <a:endParaRPr lang="en-US"/>
                    </a:p>
                  </a:txBody>
                  <a:tcPr/>
                </a:tc>
                <a:tc hMerge="1">
                  <a:txBody>
                    <a:bodyPr/>
                    <a:lstStyle/>
                    <a:p>
                      <a:endParaRPr lang="en-US"/>
                    </a:p>
                  </a:txBody>
                  <a:tcPr/>
                </a:tc>
              </a:tr>
              <a:tr h="287019">
                <a:tc rowSpan="4">
                  <a:txBody>
                    <a:bodyPr/>
                    <a:lstStyle/>
                    <a:p>
                      <a:r>
                        <a:rPr lang="en-US" sz="1200" b="1" dirty="0" smtClean="0"/>
                        <a:t>FY15</a:t>
                      </a:r>
                      <a:endParaRPr lang="en-US" sz="1200" b="1" dirty="0"/>
                    </a:p>
                  </a:txBody>
                  <a:tcPr anchor="ctr">
                    <a:lnL w="12700" cap="flat" cmpd="sng" algn="ctr">
                      <a:solidFill>
                        <a:schemeClr val="tx1"/>
                      </a:solidFill>
                      <a:prstDash val="solid"/>
                      <a:round/>
                      <a:headEnd type="none" w="med" len="med"/>
                      <a:tailEnd type="none" w="med" len="med"/>
                    </a:lnL>
                    <a:lnT w="571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200" b="1" dirty="0" smtClean="0"/>
                        <a:t>Start</a:t>
                      </a:r>
                      <a:endParaRPr lang="en-US" sz="1200" b="1" dirty="0"/>
                    </a:p>
                  </a:txBody>
                  <a:tcPr anchor="ctr">
                    <a:lnT w="57150" cap="flat" cmpd="sng" algn="ctr">
                      <a:solidFill>
                        <a:schemeClr val="bg1"/>
                      </a:solidFill>
                      <a:prstDash val="solid"/>
                      <a:round/>
                      <a:headEnd type="none" w="med" len="med"/>
                      <a:tailEnd type="none" w="med" len="med"/>
                    </a:lnT>
                    <a:solidFill>
                      <a:schemeClr val="accent4">
                        <a:lumMod val="20000"/>
                        <a:lumOff val="80000"/>
                      </a:schemeClr>
                    </a:solidFill>
                  </a:tcPr>
                </a:tc>
                <a:tc>
                  <a:txBody>
                    <a:bodyPr/>
                    <a:lstStyle/>
                    <a:p>
                      <a:pPr algn="ctr"/>
                      <a:r>
                        <a:rPr lang="en-US" sz="1200" b="1" dirty="0" smtClean="0"/>
                        <a:t>End</a:t>
                      </a:r>
                      <a:endParaRPr lang="en-US" sz="1200" b="1" dirty="0"/>
                    </a:p>
                  </a:txBody>
                  <a:tcPr anchor="ctr">
                    <a:lnT w="57150" cap="flat" cmpd="sng" algn="ctr">
                      <a:solidFill>
                        <a:schemeClr val="bg1"/>
                      </a:solidFill>
                      <a:prstDash val="solid"/>
                      <a:round/>
                      <a:headEnd type="none" w="med" len="med"/>
                      <a:tailEnd type="none" w="med" len="med"/>
                    </a:lnT>
                    <a:solidFill>
                      <a:schemeClr val="accent4">
                        <a:lumMod val="20000"/>
                        <a:lumOff val="8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chemeClr val="accent4">
                        <a:lumMod val="20000"/>
                        <a:lumOff val="80000"/>
                      </a:schemeClr>
                    </a:solidFill>
                  </a:tcPr>
                </a:tc>
              </a:tr>
              <a:tr h="271073">
                <a:tc vMerge="1">
                  <a:txBody>
                    <a:bodyPr/>
                    <a:lstStyle/>
                    <a:p>
                      <a:endParaRPr lang="en-US" sz="1200" dirty="0"/>
                    </a:p>
                  </a:txBody>
                  <a:tcPr/>
                </a:tc>
                <a:tc>
                  <a:txBody>
                    <a:bodyPr/>
                    <a:lstStyle/>
                    <a:p>
                      <a:pPr algn="ctr"/>
                      <a:r>
                        <a:rPr lang="en-US" sz="1100" dirty="0" smtClean="0"/>
                        <a:t>xx/xx/xx</a:t>
                      </a:r>
                      <a:endParaRPr lang="en-US" sz="1100" dirty="0"/>
                    </a:p>
                  </a:txBody>
                  <a:tcPr anchor="ctr">
                    <a:solidFill>
                      <a:schemeClr val="accent4">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xx/xx/xx</a:t>
                      </a:r>
                    </a:p>
                  </a:txBody>
                  <a:tcPr anchor="ctr">
                    <a:solidFill>
                      <a:schemeClr val="accent4">
                        <a:lumMod val="20000"/>
                        <a:lumOff val="80000"/>
                      </a:schemeClr>
                    </a:solidFill>
                  </a:tcPr>
                </a:tc>
                <a:tc>
                  <a:txBody>
                    <a:bodyPr/>
                    <a:lstStyle/>
                    <a:p>
                      <a:pPr algn="ctr"/>
                      <a:r>
                        <a:rPr lang="en-US" sz="1100" dirty="0" smtClean="0"/>
                        <a:t>XX</a:t>
                      </a:r>
                      <a:endParaRPr lang="en-US" sz="1100" dirty="0"/>
                    </a:p>
                  </a:txBody>
                  <a:tcPr anchor="ctr">
                    <a:lnR w="12700" cap="flat" cmpd="sng" algn="ctr">
                      <a:solidFill>
                        <a:schemeClr val="tx1"/>
                      </a:solidFill>
                      <a:prstDash val="solid"/>
                      <a:round/>
                      <a:headEnd type="none" w="med" len="med"/>
                      <a:tailEnd type="none" w="med" len="med"/>
                    </a:lnR>
                    <a:solidFill>
                      <a:schemeClr val="accent4">
                        <a:lumMod val="20000"/>
                        <a:lumOff val="80000"/>
                      </a:schemeClr>
                    </a:solidFill>
                  </a:tcPr>
                </a:tc>
              </a:tr>
              <a:tr h="500897">
                <a:tc vMerge="1">
                  <a:txBody>
                    <a:bodyPr/>
                    <a:lstStyle/>
                    <a:p>
                      <a:endParaRPr lang="en-US" sz="1200" dirty="0"/>
                    </a:p>
                  </a:txBody>
                  <a:tcPr/>
                </a:tc>
                <a:tc gridSpan="3">
                  <a:txBody>
                    <a:bodyPr/>
                    <a:lstStyle/>
                    <a:p>
                      <a:pPr marL="171450" indent="-171450">
                        <a:buFont typeface="Arial" panose="020B0604020202020204" pitchFamily="34" charset="0"/>
                        <a:buChar char="•"/>
                      </a:pPr>
                      <a:r>
                        <a:rPr lang="en-US" sz="1200" dirty="0" smtClean="0"/>
                        <a:t>Major Activity 1</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Major Activity </a:t>
                      </a:r>
                      <a:r>
                        <a:rPr lang="en-US" sz="1200" baseline="0" dirty="0" smtClean="0"/>
                        <a:t>2</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Major Activity 3</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Major Activity </a:t>
                      </a:r>
                      <a:r>
                        <a:rPr lang="en-US" sz="1200" baseline="0" dirty="0" smtClean="0"/>
                        <a:t>N</a:t>
                      </a:r>
                      <a:endParaRPr lang="en-US" sz="1200" dirty="0" smtClean="0"/>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r>
              <a:tr h="865191">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 1</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2</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N</a:t>
                      </a:r>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746589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0"/>
            <a:ext cx="8945562" cy="812725"/>
          </a:xfrm>
        </p:spPr>
        <p:txBody>
          <a:bodyPr>
            <a:normAutofit/>
          </a:bodyPr>
          <a:lstStyle/>
          <a:p>
            <a:r>
              <a:rPr lang="en-US" sz="2400" dirty="0" smtClean="0"/>
              <a:t>Work Package 1: </a:t>
            </a:r>
            <a:r>
              <a:rPr lang="en-US" sz="2400" dirty="0"/>
              <a:t>Community / human factor/ dose-response studies</a:t>
            </a:r>
          </a:p>
        </p:txBody>
      </p:sp>
      <p:sp>
        <p:nvSpPr>
          <p:cNvPr id="8" name="TextBox 7"/>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3535266716"/>
              </p:ext>
            </p:extLst>
          </p:nvPr>
        </p:nvGraphicFramePr>
        <p:xfrm>
          <a:off x="261730" y="815975"/>
          <a:ext cx="4242008" cy="5561063"/>
        </p:xfrm>
        <a:graphic>
          <a:graphicData uri="http://schemas.openxmlformats.org/drawingml/2006/table">
            <a:tbl>
              <a:tblPr firstRow="1" bandRow="1">
                <a:tableStyleId>{5C22544A-7EE6-4342-B048-85BDC9FD1C3A}</a:tableStyleId>
              </a:tblPr>
              <a:tblGrid>
                <a:gridCol w="921027"/>
                <a:gridCol w="1063486"/>
                <a:gridCol w="1073427"/>
                <a:gridCol w="1184068"/>
              </a:tblGrid>
              <a:tr h="377649">
                <a:tc gridSpan="4">
                  <a:txBody>
                    <a:bodyPr/>
                    <a:lstStyle/>
                    <a:p>
                      <a:r>
                        <a:rPr lang="en-US" dirty="0" smtClean="0">
                          <a:solidFill>
                            <a:srgbClr val="000000"/>
                          </a:solidFill>
                        </a:rPr>
                        <a:t>Minimum To Get Started 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r>
              <a:tr h="279357">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Multi-year (FY15-FY20)</a:t>
                      </a:r>
                    </a:p>
                  </a:txBody>
                  <a:tcPr anchor="ctr">
                    <a:lnL w="12700" cap="flat" cmpd="sng" algn="ctr">
                      <a:solidFill>
                        <a:schemeClr val="tx1"/>
                      </a:solidFill>
                      <a:prstDash val="solid"/>
                      <a:round/>
                      <a:headEnd type="none" w="med" len="med"/>
                      <a:tailEnd type="none" w="med" len="med"/>
                    </a:lnL>
                    <a:lnB w="57150"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r>
                        <a:rPr lang="en-US" sz="1200" b="1" dirty="0" smtClean="0"/>
                        <a:t>Start</a:t>
                      </a:r>
                      <a:endParaRPr lang="en-US" sz="1200" b="1" dirty="0"/>
                    </a:p>
                  </a:txBody>
                  <a:tcPr anchor="ctr">
                    <a:solidFill>
                      <a:schemeClr val="accent2">
                        <a:lumMod val="60000"/>
                        <a:lumOff val="40000"/>
                      </a:schemeClr>
                    </a:solidFill>
                  </a:tcPr>
                </a:tc>
                <a:tc>
                  <a:txBody>
                    <a:bodyPr/>
                    <a:lstStyle/>
                    <a:p>
                      <a:pPr algn="ctr"/>
                      <a:r>
                        <a:rPr lang="en-US" sz="1200" b="1" dirty="0" smtClean="0"/>
                        <a:t>End</a:t>
                      </a:r>
                      <a:endParaRPr lang="en-US" sz="1200" b="1" dirty="0"/>
                    </a:p>
                  </a:txBody>
                  <a:tcPr anchor="ctr">
                    <a:solidFill>
                      <a:schemeClr val="accent2">
                        <a:lumMod val="60000"/>
                        <a:lumOff val="4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solidFill>
                      <a:schemeClr val="accent2">
                        <a:lumMod val="60000"/>
                        <a:lumOff val="40000"/>
                      </a:schemeClr>
                    </a:solidFill>
                  </a:tcPr>
                </a:tc>
              </a:tr>
              <a:tr h="263836">
                <a:tc vMerge="1">
                  <a:txBody>
                    <a:bodyPr/>
                    <a:lstStyle/>
                    <a:p>
                      <a:endParaRPr lang="en-US" sz="1200" dirty="0"/>
                    </a:p>
                  </a:txBody>
                  <a:tcPr/>
                </a:tc>
                <a:tc>
                  <a:txBody>
                    <a:bodyPr/>
                    <a:lstStyle/>
                    <a:p>
                      <a:pPr algn="ctr"/>
                      <a:r>
                        <a:rPr lang="en-US" sz="1100" dirty="0" smtClean="0"/>
                        <a:t>10/1/14</a:t>
                      </a:r>
                      <a:endParaRPr lang="en-US" sz="1100" dirty="0"/>
                    </a:p>
                  </a:txBody>
                  <a:tcPr anchor="ctr">
                    <a:solidFill>
                      <a:schemeClr val="accent2">
                        <a:lumMod val="60000"/>
                        <a:lumOff val="4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9/30/20</a:t>
                      </a:r>
                    </a:p>
                  </a:txBody>
                  <a:tcPr anchor="ctr">
                    <a:solidFill>
                      <a:schemeClr val="accent2">
                        <a:lumMod val="60000"/>
                        <a:lumOff val="40000"/>
                      </a:schemeClr>
                    </a:solidFill>
                  </a:tcPr>
                </a:tc>
                <a:tc>
                  <a:txBody>
                    <a:bodyPr/>
                    <a:lstStyle/>
                    <a:p>
                      <a:pPr algn="ctr"/>
                      <a:r>
                        <a:rPr lang="en-US" sz="1100" dirty="0" smtClean="0"/>
                        <a:t>3.0</a:t>
                      </a:r>
                      <a:endParaRPr lang="en-US" sz="1100" dirty="0"/>
                    </a:p>
                  </a:txBody>
                  <a:tcPr anchor="ctr">
                    <a:lnR w="12700" cap="flat" cmpd="sng" algn="ctr">
                      <a:solidFill>
                        <a:schemeClr val="tx1"/>
                      </a:solidFill>
                      <a:prstDash val="solid"/>
                      <a:round/>
                      <a:headEnd type="none" w="med" len="med"/>
                      <a:tailEnd type="none" w="med" len="med"/>
                    </a:lnR>
                    <a:solidFill>
                      <a:schemeClr val="accent2">
                        <a:lumMod val="60000"/>
                        <a:lumOff val="40000"/>
                      </a:schemeClr>
                    </a:solidFill>
                  </a:tcPr>
                </a:tc>
              </a:tr>
              <a:tr h="1156986">
                <a:tc vMerge="1">
                  <a:txBody>
                    <a:bodyPr/>
                    <a:lstStyle/>
                    <a:p>
                      <a:endParaRPr lang="en-US" sz="1200" dirty="0"/>
                    </a:p>
                  </a:txBody>
                  <a:tcPr/>
                </a:tc>
                <a:tc gridSpan="3">
                  <a:txBody>
                    <a:bodyPr/>
                    <a:lstStyle/>
                    <a:p>
                      <a:pPr marL="171450" indent="-171450">
                        <a:buFont typeface="Arial" panose="020B0604020202020204" pitchFamily="34" charset="0"/>
                        <a:buChar char="•"/>
                      </a:pPr>
                      <a:r>
                        <a:rPr lang="en-US" sz="1200" dirty="0" smtClean="0"/>
                        <a:t>Literature review</a:t>
                      </a:r>
                    </a:p>
                    <a:p>
                      <a:pPr marL="171450" indent="-171450">
                        <a:buFont typeface="Arial" panose="020B0604020202020204" pitchFamily="34" charset="0"/>
                        <a:buChar char="•"/>
                      </a:pPr>
                      <a:r>
                        <a:rPr lang="en-US" sz="1200" baseline="0" dirty="0" smtClean="0"/>
                        <a:t>Laboratory dose-response studies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Noise metric</a:t>
                      </a:r>
                      <a:r>
                        <a:rPr lang="en-US" sz="1200" baseline="0" dirty="0" smtClean="0"/>
                        <a:t> studies and development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Best practice guidelines/standards for noise measurement and simulation</a:t>
                      </a:r>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r>
              <a:tr h="1274988">
                <a:tc vMerge="1">
                  <a:txBody>
                    <a:bodyPr/>
                    <a:lstStyle/>
                    <a:p>
                      <a:endParaRPr lang="en-US"/>
                    </a:p>
                  </a:txBody>
                  <a:tcPr/>
                </a:tc>
                <a:tc gridSpan="3">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1 – Wind energy specific noise metrics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2 – Best practice guidelines for measurement and simulation</a:t>
                      </a:r>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r>
              <a:tr h="279357">
                <a:tc rowSpan="4">
                  <a:txBody>
                    <a:bodyPr/>
                    <a:lstStyle/>
                    <a:p>
                      <a:r>
                        <a:rPr lang="en-US" sz="1200" b="1" dirty="0" smtClean="0"/>
                        <a:t>FY15</a:t>
                      </a:r>
                      <a:endParaRPr lang="en-US" sz="1200" b="1" dirty="0"/>
                    </a:p>
                  </a:txBody>
                  <a:tcPr anchor="ctr">
                    <a:lnL w="12700" cap="flat" cmpd="sng" algn="ctr">
                      <a:solidFill>
                        <a:schemeClr val="tx1"/>
                      </a:solidFill>
                      <a:prstDash val="solid"/>
                      <a:round/>
                      <a:headEnd type="none" w="med" len="med"/>
                      <a:tailEnd type="none" w="med" len="med"/>
                    </a:lnL>
                    <a:lnT w="571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200" b="1" dirty="0" smtClean="0"/>
                        <a:t>Start</a:t>
                      </a:r>
                      <a:endParaRPr lang="en-US" sz="1200" b="1" dirty="0"/>
                    </a:p>
                  </a:txBody>
                  <a:tcPr anchor="ctr">
                    <a:lnT w="57150"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sz="1200" b="1" dirty="0" smtClean="0"/>
                        <a:t>End</a:t>
                      </a:r>
                      <a:endParaRPr lang="en-US" sz="1200" b="1" dirty="0"/>
                    </a:p>
                  </a:txBody>
                  <a:tcPr anchor="ctr">
                    <a:lnT w="57150"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chemeClr val="accent2">
                        <a:lumMod val="20000"/>
                        <a:lumOff val="80000"/>
                      </a:schemeClr>
                    </a:solidFill>
                  </a:tcPr>
                </a:tc>
              </a:tr>
              <a:tr h="263836">
                <a:tc vMerge="1">
                  <a:txBody>
                    <a:bodyPr/>
                    <a:lstStyle/>
                    <a:p>
                      <a:endParaRPr lang="en-US" sz="1200" dirty="0"/>
                    </a:p>
                  </a:txBody>
                  <a:tcPr/>
                </a:tc>
                <a:tc>
                  <a:txBody>
                    <a:bodyPr/>
                    <a:lstStyle/>
                    <a:p>
                      <a:pPr algn="ctr"/>
                      <a:r>
                        <a:rPr lang="en-US" sz="1100" dirty="0" smtClean="0"/>
                        <a:t>10/1/14</a:t>
                      </a:r>
                      <a:endParaRPr lang="en-US" sz="1100" dirty="0"/>
                    </a:p>
                  </a:txBody>
                  <a:tcPr anchor="ctr">
                    <a:solidFill>
                      <a:schemeClr val="accent2">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9/30/15</a:t>
                      </a:r>
                    </a:p>
                  </a:txBody>
                  <a:tcPr anchor="ctr">
                    <a:solidFill>
                      <a:schemeClr val="accent2">
                        <a:lumMod val="20000"/>
                        <a:lumOff val="80000"/>
                      </a:schemeClr>
                    </a:solidFill>
                  </a:tcPr>
                </a:tc>
                <a:tc>
                  <a:txBody>
                    <a:bodyPr/>
                    <a:lstStyle/>
                    <a:p>
                      <a:pPr algn="ctr"/>
                      <a:r>
                        <a:rPr lang="en-US" sz="1100" dirty="0" smtClean="0"/>
                        <a:t>0.5</a:t>
                      </a:r>
                      <a:endParaRPr lang="en-US" sz="1100" dirty="0"/>
                    </a:p>
                  </a:txBody>
                  <a:tcPr anchor="ctr">
                    <a:lnR w="12700" cap="flat" cmpd="sng" algn="ctr">
                      <a:solidFill>
                        <a:schemeClr val="tx1"/>
                      </a:solidFill>
                      <a:prstDash val="solid"/>
                      <a:round/>
                      <a:headEnd type="none" w="med" len="med"/>
                      <a:tailEnd type="none" w="med" len="med"/>
                    </a:lnR>
                    <a:solidFill>
                      <a:schemeClr val="accent2">
                        <a:lumMod val="20000"/>
                        <a:lumOff val="80000"/>
                      </a:schemeClr>
                    </a:solidFill>
                  </a:tcPr>
                </a:tc>
              </a:tr>
              <a:tr h="800990">
                <a:tc vMerge="1">
                  <a:txBody>
                    <a:bodyPr/>
                    <a:lstStyle/>
                    <a:p>
                      <a:endParaRPr lang="en-US" sz="1200" dirty="0"/>
                    </a:p>
                  </a:txBody>
                  <a:tcPr/>
                </a:tc>
                <a:tc gridSpan="3">
                  <a:txBody>
                    <a:bodyPr/>
                    <a:lstStyle/>
                    <a:p>
                      <a:pPr marL="171450" indent="-171450">
                        <a:buFont typeface="Arial" panose="020B0604020202020204" pitchFamily="34" charset="0"/>
                        <a:buChar char="•"/>
                      </a:pPr>
                      <a:r>
                        <a:rPr lang="en-US" sz="1200" dirty="0" smtClean="0"/>
                        <a:t>Literature review</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Planning of laboratory and community studies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Summarize noise metrics within and outside wind industry</a:t>
                      </a:r>
                      <a:endParaRPr lang="en-US" sz="1200" dirty="0" smtClean="0"/>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hMerge="1">
                  <a:txBody>
                    <a:bodyPr/>
                    <a:lstStyle/>
                    <a:p>
                      <a:endParaRPr lang="en-US"/>
                    </a:p>
                  </a:txBody>
                  <a:tcPr/>
                </a:tc>
              </a:tr>
              <a:tr h="842094">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 1 – Literature review including noise metrics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2 – Study plans</a:t>
                      </a:r>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hMerge="1">
                  <a:txBody>
                    <a:bodyPr/>
                    <a:lstStyle/>
                    <a:p>
                      <a:endParaRPr lang="en-US"/>
                    </a:p>
                  </a:txBody>
                  <a:tcPr/>
                </a:tc>
              </a:tr>
            </a:tbl>
          </a:graphicData>
        </a:graphic>
      </p:graphicFrame>
      <p:sp>
        <p:nvSpPr>
          <p:cNvPr id="6" name="Text Placeholder 2"/>
          <p:cNvSpPr>
            <a:spLocks noGrp="1"/>
          </p:cNvSpPr>
          <p:nvPr>
            <p:ph type="body" sz="quarter" idx="10"/>
          </p:nvPr>
        </p:nvSpPr>
        <p:spPr>
          <a:xfrm>
            <a:off x="4681538" y="829918"/>
            <a:ext cx="4243748" cy="5396948"/>
          </a:xfrm>
          <a:ln>
            <a:solidFill>
              <a:schemeClr val="bg1">
                <a:lumMod val="65000"/>
              </a:schemeClr>
            </a:solidFill>
          </a:ln>
        </p:spPr>
        <p:txBody>
          <a:bodyPr>
            <a:normAutofit/>
          </a:bodyPr>
          <a:lstStyle/>
          <a:p>
            <a:pPr marL="0" indent="0">
              <a:buNone/>
            </a:pPr>
            <a:r>
              <a:rPr lang="en-US" sz="1200" dirty="0" smtClean="0"/>
              <a:t>Reduced funding for this work package will reduce the scale of the laboratory and eliminate community impact studies to a level at which the minimum scientific value can be extracted. There is potential that a lesser understanding of annoyance and correlation to wind plant noise will be gained.</a:t>
            </a:r>
          </a:p>
          <a:p>
            <a:pPr marL="0" indent="0">
              <a:buNone/>
            </a:pPr>
            <a:endParaRPr lang="en-US" sz="1200" dirty="0" smtClean="0"/>
          </a:p>
          <a:p>
            <a:pPr marL="0" indent="0">
              <a:buNone/>
            </a:pPr>
            <a:r>
              <a:rPr lang="en-US" sz="1200" dirty="0"/>
              <a:t>[Please provide a brief explanation as to why the Minimum to Get Started Scenario is realistic and potentially sufficient. What is missing in this scenario that is present in the Most Likely Scenario?  What types of future delays will result from this level of effort? Does this hamper the odds of A2e being successful? What are the implications for linkages to other Work Packages?] </a:t>
            </a:r>
          </a:p>
        </p:txBody>
      </p:sp>
    </p:spTree>
    <p:extLst>
      <p:ext uri="{BB962C8B-B14F-4D97-AF65-F5344CB8AC3E}">
        <p14:creationId xmlns:p14="http://schemas.microsoft.com/office/powerpoint/2010/main" val="2233340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r>
              <a:rPr lang="en-US" dirty="0" smtClean="0"/>
              <a:t>Work Package 2: </a:t>
            </a:r>
            <a:r>
              <a:rPr lang="en-US" dirty="0"/>
              <a:t>Plant Level Noise and Propagation </a:t>
            </a:r>
          </a:p>
        </p:txBody>
      </p:sp>
      <p:sp>
        <p:nvSpPr>
          <p:cNvPr id="8" name="TextBox 7"/>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1678199502"/>
              </p:ext>
            </p:extLst>
          </p:nvPr>
        </p:nvGraphicFramePr>
        <p:xfrm>
          <a:off x="261730" y="787400"/>
          <a:ext cx="4242008" cy="5603876"/>
        </p:xfrm>
        <a:graphic>
          <a:graphicData uri="http://schemas.openxmlformats.org/drawingml/2006/table">
            <a:tbl>
              <a:tblPr firstRow="1" bandRow="1">
                <a:tableStyleId>{5C22544A-7EE6-4342-B048-85BDC9FD1C3A}</a:tableStyleId>
              </a:tblPr>
              <a:tblGrid>
                <a:gridCol w="921027"/>
                <a:gridCol w="1063486"/>
                <a:gridCol w="1073427"/>
                <a:gridCol w="1184068"/>
              </a:tblGrid>
              <a:tr h="379098">
                <a:tc gridSpan="4">
                  <a:txBody>
                    <a:bodyPr/>
                    <a:lstStyle/>
                    <a:p>
                      <a:r>
                        <a:rPr lang="en-US" dirty="0" smtClean="0">
                          <a:solidFill>
                            <a:srgbClr val="000000"/>
                          </a:solidFill>
                        </a:rPr>
                        <a:t>Minimum To Get Started 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r>
              <a:tr h="280429">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Multi-year (FY15-FY20)</a:t>
                      </a:r>
                    </a:p>
                  </a:txBody>
                  <a:tcPr anchor="ctr">
                    <a:lnL w="12700" cap="flat" cmpd="sng" algn="ctr">
                      <a:solidFill>
                        <a:schemeClr val="tx1"/>
                      </a:solidFill>
                      <a:prstDash val="solid"/>
                      <a:round/>
                      <a:headEnd type="none" w="med" len="med"/>
                      <a:tailEnd type="none" w="med" len="med"/>
                    </a:lnL>
                    <a:lnB w="57150"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r>
                        <a:rPr lang="en-US" sz="1200" b="1" dirty="0" smtClean="0"/>
                        <a:t>Start</a:t>
                      </a:r>
                      <a:endParaRPr lang="en-US" sz="1200" b="1" dirty="0"/>
                    </a:p>
                  </a:txBody>
                  <a:tcPr anchor="ctr">
                    <a:solidFill>
                      <a:schemeClr val="accent2">
                        <a:lumMod val="60000"/>
                        <a:lumOff val="40000"/>
                      </a:schemeClr>
                    </a:solidFill>
                  </a:tcPr>
                </a:tc>
                <a:tc>
                  <a:txBody>
                    <a:bodyPr/>
                    <a:lstStyle/>
                    <a:p>
                      <a:pPr algn="ctr"/>
                      <a:r>
                        <a:rPr lang="en-US" sz="1200" b="1" dirty="0" smtClean="0"/>
                        <a:t>End</a:t>
                      </a:r>
                      <a:endParaRPr lang="en-US" sz="1200" b="1" dirty="0"/>
                    </a:p>
                  </a:txBody>
                  <a:tcPr anchor="ctr">
                    <a:solidFill>
                      <a:schemeClr val="accent2">
                        <a:lumMod val="60000"/>
                        <a:lumOff val="4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solidFill>
                      <a:schemeClr val="accent2">
                        <a:lumMod val="60000"/>
                        <a:lumOff val="40000"/>
                      </a:schemeClr>
                    </a:solidFill>
                  </a:tcPr>
                </a:tc>
              </a:tr>
              <a:tr h="264849">
                <a:tc vMerge="1">
                  <a:txBody>
                    <a:bodyPr/>
                    <a:lstStyle/>
                    <a:p>
                      <a:endParaRPr lang="en-US" sz="1200" dirty="0"/>
                    </a:p>
                  </a:txBody>
                  <a:tcPr/>
                </a:tc>
                <a:tc>
                  <a:txBody>
                    <a:bodyPr/>
                    <a:lstStyle/>
                    <a:p>
                      <a:pPr algn="ctr"/>
                      <a:r>
                        <a:rPr lang="en-US" sz="1100" dirty="0" smtClean="0"/>
                        <a:t>10/1/14</a:t>
                      </a:r>
                      <a:endParaRPr lang="en-US" sz="1100" dirty="0"/>
                    </a:p>
                  </a:txBody>
                  <a:tcPr anchor="ctr">
                    <a:solidFill>
                      <a:schemeClr val="accent2">
                        <a:lumMod val="60000"/>
                        <a:lumOff val="4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9/30/20</a:t>
                      </a:r>
                    </a:p>
                  </a:txBody>
                  <a:tcPr anchor="ctr">
                    <a:solidFill>
                      <a:schemeClr val="accent2">
                        <a:lumMod val="60000"/>
                        <a:lumOff val="40000"/>
                      </a:schemeClr>
                    </a:solidFill>
                  </a:tcPr>
                </a:tc>
                <a:tc>
                  <a:txBody>
                    <a:bodyPr/>
                    <a:lstStyle/>
                    <a:p>
                      <a:pPr algn="ctr"/>
                      <a:r>
                        <a:rPr lang="en-US" sz="1100" dirty="0" smtClean="0"/>
                        <a:t>3.0</a:t>
                      </a:r>
                      <a:endParaRPr lang="en-US" sz="1100" dirty="0"/>
                    </a:p>
                  </a:txBody>
                  <a:tcPr anchor="ctr">
                    <a:lnR w="12700" cap="flat" cmpd="sng" algn="ctr">
                      <a:solidFill>
                        <a:schemeClr val="tx1"/>
                      </a:solidFill>
                      <a:prstDash val="solid"/>
                      <a:round/>
                      <a:headEnd type="none" w="med" len="med"/>
                      <a:tailEnd type="none" w="med" len="med"/>
                    </a:lnR>
                    <a:solidFill>
                      <a:schemeClr val="accent2">
                        <a:lumMod val="60000"/>
                        <a:lumOff val="40000"/>
                      </a:schemeClr>
                    </a:solidFill>
                  </a:tcPr>
                </a:tc>
              </a:tr>
              <a:tr h="1697469">
                <a:tc vMerge="1">
                  <a:txBody>
                    <a:bodyPr/>
                    <a:lstStyle/>
                    <a:p>
                      <a:endParaRPr lang="en-US" sz="1200" dirty="0"/>
                    </a:p>
                  </a:txBody>
                  <a:tcPr/>
                </a:tc>
                <a:tc gridSpan="3">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Literature review and baseline creation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Extended field measurement campaign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Industrial tool development for wind plant noise and propagation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Operation</a:t>
                      </a:r>
                      <a:r>
                        <a:rPr lang="en-US" sz="1200" baseline="0" dirty="0" smtClean="0"/>
                        <a:t>al n</a:t>
                      </a:r>
                      <a:r>
                        <a:rPr lang="en-US" sz="1200" dirty="0" smtClean="0"/>
                        <a:t>oise mitigation studies</a:t>
                      </a:r>
                      <a:endParaRPr lang="en-US" sz="1200" baseline="0" dirty="0" smtClean="0"/>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r>
              <a:tr h="787363">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 1 – Experimental database</a:t>
                      </a:r>
                    </a:p>
                    <a:p>
                      <a:pPr marL="171450" indent="-171450">
                        <a:buFont typeface="Arial" panose="020B0604020202020204" pitchFamily="34" charset="0"/>
                        <a:buChar char="•"/>
                      </a:pPr>
                      <a:r>
                        <a:rPr lang="en-US" sz="1200" dirty="0" smtClean="0"/>
                        <a:t>Deliverable</a:t>
                      </a:r>
                      <a:r>
                        <a:rPr lang="en-US" sz="1200" baseline="0" dirty="0" smtClean="0"/>
                        <a:t> 2 – </a:t>
                      </a:r>
                      <a:r>
                        <a:rPr lang="en-US" sz="1200" dirty="0" smtClean="0"/>
                        <a:t>Industry</a:t>
                      </a:r>
                      <a:r>
                        <a:rPr lang="en-US" sz="1200" baseline="0" dirty="0" smtClean="0"/>
                        <a:t> simulation tools</a:t>
                      </a:r>
                      <a:endParaRPr lang="en-US" sz="1200" dirty="0" smtClean="0"/>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r>
              <a:tr h="280429">
                <a:tc rowSpan="4">
                  <a:txBody>
                    <a:bodyPr/>
                    <a:lstStyle/>
                    <a:p>
                      <a:r>
                        <a:rPr lang="en-US" sz="1200" b="1" dirty="0" smtClean="0"/>
                        <a:t>FY15</a:t>
                      </a:r>
                      <a:endParaRPr lang="en-US" sz="1200" b="1" dirty="0"/>
                    </a:p>
                  </a:txBody>
                  <a:tcPr anchor="ctr">
                    <a:lnL w="12700" cap="flat" cmpd="sng" algn="ctr">
                      <a:solidFill>
                        <a:schemeClr val="tx1"/>
                      </a:solidFill>
                      <a:prstDash val="solid"/>
                      <a:round/>
                      <a:headEnd type="none" w="med" len="med"/>
                      <a:tailEnd type="none" w="med" len="med"/>
                    </a:lnL>
                    <a:lnT w="571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200" b="1" dirty="0" smtClean="0"/>
                        <a:t>Start</a:t>
                      </a:r>
                      <a:endParaRPr lang="en-US" sz="1200" b="1" dirty="0"/>
                    </a:p>
                  </a:txBody>
                  <a:tcPr anchor="ctr">
                    <a:lnT w="57150"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sz="1200" b="1" dirty="0" smtClean="0"/>
                        <a:t>End</a:t>
                      </a:r>
                      <a:endParaRPr lang="en-US" sz="1200" b="1" dirty="0"/>
                    </a:p>
                  </a:txBody>
                  <a:tcPr anchor="ctr">
                    <a:lnT w="57150"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chemeClr val="accent2">
                        <a:lumMod val="20000"/>
                        <a:lumOff val="80000"/>
                      </a:schemeClr>
                    </a:solidFill>
                  </a:tcPr>
                </a:tc>
              </a:tr>
              <a:tr h="264849">
                <a:tc vMerge="1">
                  <a:txBody>
                    <a:bodyPr/>
                    <a:lstStyle/>
                    <a:p>
                      <a:endParaRPr lang="en-US" sz="1200" dirty="0"/>
                    </a:p>
                  </a:txBody>
                  <a:tcPr/>
                </a:tc>
                <a:tc>
                  <a:txBody>
                    <a:bodyPr/>
                    <a:lstStyle/>
                    <a:p>
                      <a:pPr algn="ctr"/>
                      <a:r>
                        <a:rPr lang="en-US" sz="1100" dirty="0" smtClean="0"/>
                        <a:t>10/1/14</a:t>
                      </a:r>
                      <a:endParaRPr lang="en-US" sz="1100" dirty="0"/>
                    </a:p>
                  </a:txBody>
                  <a:tcPr anchor="ctr">
                    <a:solidFill>
                      <a:schemeClr val="accent2">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9/30/15</a:t>
                      </a:r>
                    </a:p>
                  </a:txBody>
                  <a:tcPr anchor="ctr">
                    <a:solidFill>
                      <a:schemeClr val="accent2">
                        <a:lumMod val="20000"/>
                        <a:lumOff val="80000"/>
                      </a:schemeClr>
                    </a:solidFill>
                  </a:tcPr>
                </a:tc>
                <a:tc>
                  <a:txBody>
                    <a:bodyPr/>
                    <a:lstStyle/>
                    <a:p>
                      <a:pPr algn="ctr"/>
                      <a:r>
                        <a:rPr lang="en-US" sz="1100" dirty="0" smtClean="0"/>
                        <a:t>0.5</a:t>
                      </a:r>
                      <a:endParaRPr lang="en-US" sz="1100" dirty="0"/>
                    </a:p>
                  </a:txBody>
                  <a:tcPr anchor="ctr">
                    <a:lnR w="12700" cap="flat" cmpd="sng" algn="ctr">
                      <a:solidFill>
                        <a:schemeClr val="tx1"/>
                      </a:solidFill>
                      <a:prstDash val="solid"/>
                      <a:round/>
                      <a:headEnd type="none" w="med" len="med"/>
                      <a:tailEnd type="none" w="med" len="med"/>
                    </a:lnR>
                    <a:solidFill>
                      <a:schemeClr val="accent2">
                        <a:lumMod val="20000"/>
                        <a:lumOff val="80000"/>
                      </a:schemeClr>
                    </a:solidFill>
                  </a:tcPr>
                </a:tc>
              </a:tr>
              <a:tr h="804064">
                <a:tc vMerge="1">
                  <a:txBody>
                    <a:bodyPr/>
                    <a:lstStyle/>
                    <a:p>
                      <a:endParaRPr lang="en-US" sz="1200" dirty="0"/>
                    </a:p>
                  </a:txBody>
                  <a:tcPr/>
                </a:tc>
                <a:tc gridSpan="3">
                  <a:txBody>
                    <a:bodyPr/>
                    <a:lstStyle/>
                    <a:p>
                      <a:pPr marL="171450" indent="-171450">
                        <a:buFont typeface="Arial" panose="020B0604020202020204" pitchFamily="34" charset="0"/>
                        <a:buChar char="•"/>
                      </a:pPr>
                      <a:r>
                        <a:rPr lang="en-US" sz="1200" dirty="0" smtClean="0"/>
                        <a:t>Literature review and baseline creation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Experimental campaign design</a:t>
                      </a:r>
                      <a:endParaRPr lang="en-US" sz="1200" baseline="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Begin simulation tool development</a:t>
                      </a:r>
                      <a:endParaRPr lang="en-US" sz="1200" dirty="0" smtClean="0"/>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hMerge="1">
                  <a:txBody>
                    <a:bodyPr/>
                    <a:lstStyle/>
                    <a:p>
                      <a:endParaRPr lang="en-US"/>
                    </a:p>
                  </a:txBody>
                  <a:tcPr/>
                </a:tc>
              </a:tr>
              <a:tr h="845326">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 1 – Baseline</a:t>
                      </a:r>
                      <a:r>
                        <a:rPr lang="en-US" sz="1200" baseline="0" dirty="0" smtClean="0"/>
                        <a:t> design</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2 – Experimental plan</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3 – Simulation tool roadmap</a:t>
                      </a:r>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hMerge="1">
                  <a:txBody>
                    <a:bodyPr/>
                    <a:lstStyle/>
                    <a:p>
                      <a:endParaRPr lang="en-US"/>
                    </a:p>
                  </a:txBody>
                  <a:tcPr/>
                </a:tc>
              </a:tr>
            </a:tbl>
          </a:graphicData>
        </a:graphic>
      </p:graphicFrame>
      <p:sp>
        <p:nvSpPr>
          <p:cNvPr id="6" name="Text Placeholder 2"/>
          <p:cNvSpPr>
            <a:spLocks noGrp="1"/>
          </p:cNvSpPr>
          <p:nvPr>
            <p:ph type="body" sz="quarter" idx="10"/>
          </p:nvPr>
        </p:nvSpPr>
        <p:spPr>
          <a:xfrm>
            <a:off x="4681538" y="801343"/>
            <a:ext cx="4243748" cy="5396948"/>
          </a:xfrm>
          <a:ln>
            <a:solidFill>
              <a:schemeClr val="bg1">
                <a:lumMod val="65000"/>
              </a:schemeClr>
            </a:solidFill>
          </a:ln>
        </p:spPr>
        <p:txBody>
          <a:bodyPr>
            <a:normAutofit/>
          </a:bodyPr>
          <a:lstStyle/>
          <a:p>
            <a:pPr marL="0" indent="0">
              <a:buNone/>
            </a:pPr>
            <a:r>
              <a:rPr lang="en-US" sz="1200" dirty="0" smtClean="0"/>
              <a:t>Reduced work in this work package will focus on industry level simulation tool development and simple field campaigns to validate models. High fidelity modeling components will be eliminated. Effects of buildings on noise propagation will be based on existing studies with no additional research. Studies of improved operational strategies will be reduced.</a:t>
            </a:r>
          </a:p>
          <a:p>
            <a:pPr marL="0" indent="0">
              <a:buNone/>
            </a:pPr>
            <a:endParaRPr lang="en-US" sz="1200" dirty="0"/>
          </a:p>
          <a:p>
            <a:pPr marL="0" indent="0">
              <a:buNone/>
            </a:pPr>
            <a:r>
              <a:rPr lang="en-US" sz="1200" dirty="0" smtClean="0"/>
              <a:t>[Please provide a brief explanation as to why the Accelerated Scenario funding case may be justified. What can happen that otherwise might not be possible? How does this increase the odds of A2e being successful? What are the implications for linkages to other Work Packages?] </a:t>
            </a:r>
            <a:endParaRPr lang="en-US" sz="1200" dirty="0"/>
          </a:p>
        </p:txBody>
      </p:sp>
    </p:spTree>
    <p:extLst>
      <p:ext uri="{BB962C8B-B14F-4D97-AF65-F5344CB8AC3E}">
        <p14:creationId xmlns:p14="http://schemas.microsoft.com/office/powerpoint/2010/main" val="349112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r>
              <a:rPr lang="en-US" dirty="0" smtClean="0"/>
              <a:t>Work Package 3: </a:t>
            </a:r>
            <a:r>
              <a:rPr lang="en-US" dirty="0"/>
              <a:t>Turbine Level Noise and Control </a:t>
            </a:r>
          </a:p>
        </p:txBody>
      </p:sp>
      <p:sp>
        <p:nvSpPr>
          <p:cNvPr id="8" name="TextBox 7"/>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1825133962"/>
              </p:ext>
            </p:extLst>
          </p:nvPr>
        </p:nvGraphicFramePr>
        <p:xfrm>
          <a:off x="261730" y="939800"/>
          <a:ext cx="4242008" cy="5208546"/>
        </p:xfrm>
        <a:graphic>
          <a:graphicData uri="http://schemas.openxmlformats.org/drawingml/2006/table">
            <a:tbl>
              <a:tblPr firstRow="1" bandRow="1">
                <a:tableStyleId>{5C22544A-7EE6-4342-B048-85BDC9FD1C3A}</a:tableStyleId>
              </a:tblPr>
              <a:tblGrid>
                <a:gridCol w="921027"/>
                <a:gridCol w="1063486"/>
                <a:gridCol w="1073427"/>
                <a:gridCol w="1184068"/>
              </a:tblGrid>
              <a:tr h="388007">
                <a:tc gridSpan="4">
                  <a:txBody>
                    <a:bodyPr/>
                    <a:lstStyle/>
                    <a:p>
                      <a:r>
                        <a:rPr lang="en-US" dirty="0" smtClean="0">
                          <a:solidFill>
                            <a:srgbClr val="000000"/>
                          </a:solidFill>
                        </a:rPr>
                        <a:t>Minimum To Get Started 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r>
              <a:tr h="287019">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Multi-year (FY15-FY20)</a:t>
                      </a:r>
                    </a:p>
                  </a:txBody>
                  <a:tcPr anchor="ctr">
                    <a:lnL w="12700" cap="flat" cmpd="sng" algn="ctr">
                      <a:solidFill>
                        <a:schemeClr val="tx1"/>
                      </a:solidFill>
                      <a:prstDash val="solid"/>
                      <a:round/>
                      <a:headEnd type="none" w="med" len="med"/>
                      <a:tailEnd type="none" w="med" len="med"/>
                    </a:lnL>
                    <a:lnB w="57150"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r>
                        <a:rPr lang="en-US" sz="1200" b="1" dirty="0" smtClean="0"/>
                        <a:t>Start</a:t>
                      </a:r>
                      <a:endParaRPr lang="en-US" sz="1200" b="1" dirty="0"/>
                    </a:p>
                  </a:txBody>
                  <a:tcPr anchor="ctr">
                    <a:solidFill>
                      <a:schemeClr val="accent2">
                        <a:lumMod val="60000"/>
                        <a:lumOff val="40000"/>
                      </a:schemeClr>
                    </a:solidFill>
                  </a:tcPr>
                </a:tc>
                <a:tc>
                  <a:txBody>
                    <a:bodyPr/>
                    <a:lstStyle/>
                    <a:p>
                      <a:pPr algn="ctr"/>
                      <a:r>
                        <a:rPr lang="en-US" sz="1200" b="1" dirty="0" smtClean="0"/>
                        <a:t>End</a:t>
                      </a:r>
                      <a:endParaRPr lang="en-US" sz="1200" b="1" dirty="0"/>
                    </a:p>
                  </a:txBody>
                  <a:tcPr anchor="ctr">
                    <a:solidFill>
                      <a:schemeClr val="accent2">
                        <a:lumMod val="60000"/>
                        <a:lumOff val="4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solidFill>
                      <a:schemeClr val="accent2">
                        <a:lumMod val="60000"/>
                        <a:lumOff val="40000"/>
                      </a:schemeClr>
                    </a:solidFill>
                  </a:tcPr>
                </a:tc>
              </a:tr>
              <a:tr h="271073">
                <a:tc vMerge="1">
                  <a:txBody>
                    <a:bodyPr/>
                    <a:lstStyle/>
                    <a:p>
                      <a:endParaRPr lang="en-US" sz="1200" dirty="0"/>
                    </a:p>
                  </a:txBody>
                  <a:tcPr/>
                </a:tc>
                <a:tc>
                  <a:txBody>
                    <a:bodyPr/>
                    <a:lstStyle/>
                    <a:p>
                      <a:pPr algn="ctr"/>
                      <a:r>
                        <a:rPr lang="en-US" sz="1100" dirty="0" smtClean="0"/>
                        <a:t>10/1/14</a:t>
                      </a:r>
                      <a:endParaRPr lang="en-US" sz="1100" dirty="0"/>
                    </a:p>
                  </a:txBody>
                  <a:tcPr anchor="ctr">
                    <a:solidFill>
                      <a:schemeClr val="accent2">
                        <a:lumMod val="60000"/>
                        <a:lumOff val="4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9/30/20</a:t>
                      </a:r>
                    </a:p>
                  </a:txBody>
                  <a:tcPr anchor="ctr">
                    <a:solidFill>
                      <a:schemeClr val="accent2">
                        <a:lumMod val="60000"/>
                        <a:lumOff val="40000"/>
                      </a:schemeClr>
                    </a:solidFill>
                  </a:tcPr>
                </a:tc>
                <a:tc>
                  <a:txBody>
                    <a:bodyPr/>
                    <a:lstStyle/>
                    <a:p>
                      <a:pPr algn="ctr"/>
                      <a:r>
                        <a:rPr lang="en-US" sz="1100" dirty="0" smtClean="0"/>
                        <a:t>3.0</a:t>
                      </a:r>
                      <a:endParaRPr lang="en-US" sz="1100" dirty="0"/>
                    </a:p>
                  </a:txBody>
                  <a:tcPr anchor="ctr">
                    <a:lnR w="12700" cap="flat" cmpd="sng" algn="ctr">
                      <a:solidFill>
                        <a:schemeClr val="tx1"/>
                      </a:solidFill>
                      <a:prstDash val="solid"/>
                      <a:round/>
                      <a:headEnd type="none" w="med" len="med"/>
                      <a:tailEnd type="none" w="med" len="med"/>
                    </a:lnR>
                    <a:solidFill>
                      <a:schemeClr val="accent2">
                        <a:lumMod val="60000"/>
                        <a:lumOff val="40000"/>
                      </a:schemeClr>
                    </a:solidFill>
                  </a:tcPr>
                </a:tc>
              </a:tr>
              <a:tr h="1024999">
                <a:tc vMerge="1">
                  <a:txBody>
                    <a:bodyPr/>
                    <a:lstStyle/>
                    <a:p>
                      <a:endParaRPr lang="en-US" sz="1200" dirty="0"/>
                    </a:p>
                  </a:txBody>
                  <a:tcPr/>
                </a:tc>
                <a:tc gridSpan="3">
                  <a:txBody>
                    <a:bodyPr/>
                    <a:lstStyle/>
                    <a:p>
                      <a:pPr marL="171450" indent="-171450">
                        <a:buFont typeface="Arial" panose="020B0604020202020204" pitchFamily="34" charset="0"/>
                        <a:buChar char="•"/>
                      </a:pPr>
                      <a:r>
                        <a:rPr lang="en-US" sz="1200" dirty="0" smtClean="0"/>
                        <a:t>Literature review and baseline creation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Experimental campaigns for airfoils, blades, turbines and mitigation technologies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Scaling</a:t>
                      </a:r>
                      <a:r>
                        <a:rPr lang="en-US" sz="1200" baseline="0" dirty="0" smtClean="0"/>
                        <a:t> studies for aeroacoustics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Industry simulation tool development</a:t>
                      </a:r>
                      <a:endParaRPr lang="en-US" sz="1200" dirty="0" smtClean="0"/>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r>
              <a:tr h="1174085">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 1 – Open source databases and geometries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2 – Industry simulation tool</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aseline="0" dirty="0" smtClean="0"/>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r>
              <a:tr h="287019">
                <a:tc rowSpan="4">
                  <a:txBody>
                    <a:bodyPr/>
                    <a:lstStyle/>
                    <a:p>
                      <a:r>
                        <a:rPr lang="en-US" sz="1200" b="1" dirty="0" smtClean="0"/>
                        <a:t>FY15</a:t>
                      </a:r>
                      <a:endParaRPr lang="en-US" sz="1200" b="1" dirty="0"/>
                    </a:p>
                  </a:txBody>
                  <a:tcPr anchor="ctr">
                    <a:lnL w="12700" cap="flat" cmpd="sng" algn="ctr">
                      <a:solidFill>
                        <a:schemeClr val="tx1"/>
                      </a:solidFill>
                      <a:prstDash val="solid"/>
                      <a:round/>
                      <a:headEnd type="none" w="med" len="med"/>
                      <a:tailEnd type="none" w="med" len="med"/>
                    </a:lnL>
                    <a:lnT w="571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200" b="1" dirty="0" smtClean="0"/>
                        <a:t>Start</a:t>
                      </a:r>
                      <a:endParaRPr lang="en-US" sz="1200" b="1" dirty="0"/>
                    </a:p>
                  </a:txBody>
                  <a:tcPr anchor="ctr">
                    <a:lnT w="57150"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sz="1200" b="1" dirty="0" smtClean="0"/>
                        <a:t>End</a:t>
                      </a:r>
                      <a:endParaRPr lang="en-US" sz="1200" b="1" dirty="0"/>
                    </a:p>
                  </a:txBody>
                  <a:tcPr anchor="ctr">
                    <a:lnT w="57150"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chemeClr val="accent2">
                        <a:lumMod val="20000"/>
                        <a:lumOff val="80000"/>
                      </a:schemeClr>
                    </a:solidFill>
                  </a:tcPr>
                </a:tc>
              </a:tr>
              <a:tr h="271073">
                <a:tc vMerge="1">
                  <a:txBody>
                    <a:bodyPr/>
                    <a:lstStyle/>
                    <a:p>
                      <a:endParaRPr lang="en-US" sz="1200" dirty="0"/>
                    </a:p>
                  </a:txBody>
                  <a:tcPr/>
                </a:tc>
                <a:tc>
                  <a:txBody>
                    <a:bodyPr/>
                    <a:lstStyle/>
                    <a:p>
                      <a:pPr algn="ctr"/>
                      <a:r>
                        <a:rPr lang="en-US" sz="1100" dirty="0" smtClean="0"/>
                        <a:t>10/1/14</a:t>
                      </a:r>
                      <a:endParaRPr lang="en-US" sz="1100" dirty="0"/>
                    </a:p>
                  </a:txBody>
                  <a:tcPr anchor="ctr">
                    <a:solidFill>
                      <a:schemeClr val="accent2">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9/30/15</a:t>
                      </a:r>
                    </a:p>
                  </a:txBody>
                  <a:tcPr anchor="ctr">
                    <a:solidFill>
                      <a:schemeClr val="accent2">
                        <a:lumMod val="20000"/>
                        <a:lumOff val="80000"/>
                      </a:schemeClr>
                    </a:solidFill>
                  </a:tcPr>
                </a:tc>
                <a:tc>
                  <a:txBody>
                    <a:bodyPr/>
                    <a:lstStyle/>
                    <a:p>
                      <a:pPr algn="ctr"/>
                      <a:r>
                        <a:rPr lang="en-US" sz="1100" dirty="0" smtClean="0"/>
                        <a:t>0.5</a:t>
                      </a:r>
                      <a:endParaRPr lang="en-US" sz="1100" dirty="0"/>
                    </a:p>
                  </a:txBody>
                  <a:tcPr anchor="ctr">
                    <a:lnR w="12700" cap="flat" cmpd="sng" algn="ctr">
                      <a:solidFill>
                        <a:schemeClr val="tx1"/>
                      </a:solidFill>
                      <a:prstDash val="solid"/>
                      <a:round/>
                      <a:headEnd type="none" w="med" len="med"/>
                      <a:tailEnd type="none" w="med" len="med"/>
                    </a:lnR>
                    <a:solidFill>
                      <a:schemeClr val="accent2">
                        <a:lumMod val="20000"/>
                        <a:lumOff val="80000"/>
                      </a:schemeClr>
                    </a:solidFill>
                  </a:tcPr>
                </a:tc>
              </a:tr>
              <a:tr h="500897">
                <a:tc vMerge="1">
                  <a:txBody>
                    <a:bodyPr/>
                    <a:lstStyle/>
                    <a:p>
                      <a:endParaRPr lang="en-US" sz="1200" dirty="0"/>
                    </a:p>
                  </a:txBody>
                  <a:tcPr/>
                </a:tc>
                <a:tc gridSpan="3">
                  <a:txBody>
                    <a:bodyPr/>
                    <a:lstStyle/>
                    <a:p>
                      <a:pPr marL="171450" indent="-171450">
                        <a:buFont typeface="Arial" panose="020B0604020202020204" pitchFamily="34" charset="0"/>
                        <a:buChar char="•"/>
                      </a:pPr>
                      <a:r>
                        <a:rPr lang="en-US" sz="1200" dirty="0" smtClean="0"/>
                        <a:t>Literature review and baseline creation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Experimental campaign design</a:t>
                      </a:r>
                      <a:endParaRPr lang="en-US" sz="1200" baseline="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Simulation tool initial development</a:t>
                      </a:r>
                      <a:endParaRPr lang="en-US" sz="1200" dirty="0" smtClean="0"/>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hMerge="1">
                  <a:txBody>
                    <a:bodyPr/>
                    <a:lstStyle/>
                    <a:p>
                      <a:endParaRPr lang="en-US"/>
                    </a:p>
                  </a:txBody>
                  <a:tcPr/>
                </a:tc>
              </a:tr>
              <a:tr h="865191">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 1 – Baseline</a:t>
                      </a:r>
                      <a:r>
                        <a:rPr lang="en-US" sz="1200" baseline="0" dirty="0" smtClean="0"/>
                        <a:t> design</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2 – Experimental plan</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3 – Simulation tool roadmap</a:t>
                      </a:r>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hMerge="1">
                  <a:txBody>
                    <a:bodyPr/>
                    <a:lstStyle/>
                    <a:p>
                      <a:endParaRPr lang="en-US"/>
                    </a:p>
                  </a:txBody>
                  <a:tcPr/>
                </a:tc>
              </a:tr>
            </a:tbl>
          </a:graphicData>
        </a:graphic>
      </p:graphicFrame>
      <p:sp>
        <p:nvSpPr>
          <p:cNvPr id="6" name="Text Placeholder 2"/>
          <p:cNvSpPr>
            <a:spLocks noGrp="1"/>
          </p:cNvSpPr>
          <p:nvPr>
            <p:ph type="body" sz="quarter" idx="10"/>
          </p:nvPr>
        </p:nvSpPr>
        <p:spPr>
          <a:xfrm>
            <a:off x="4681538" y="944218"/>
            <a:ext cx="4243748" cy="5396948"/>
          </a:xfrm>
          <a:ln>
            <a:solidFill>
              <a:schemeClr val="bg1">
                <a:lumMod val="65000"/>
              </a:schemeClr>
            </a:solidFill>
          </a:ln>
        </p:spPr>
        <p:txBody>
          <a:bodyPr>
            <a:normAutofit/>
          </a:bodyPr>
          <a:lstStyle/>
          <a:p>
            <a:pPr marL="0" indent="0">
              <a:buNone/>
            </a:pPr>
            <a:r>
              <a:rPr lang="en-US" sz="1200" dirty="0" smtClean="0"/>
              <a:t>At a reduced level, this work package will focus more on industry level simulation tool development and smaller scale measurement campaigns. High fidelity modeling efforts will be eliminated. Fundamental understanding of noise will likely still be gained, but testing of mitigation technologies will be curtailed. </a:t>
            </a:r>
          </a:p>
          <a:p>
            <a:pPr marL="0" indent="0">
              <a:buNone/>
            </a:pPr>
            <a:endParaRPr lang="en-US" sz="1200" dirty="0"/>
          </a:p>
          <a:p>
            <a:pPr marL="0" indent="0">
              <a:buNone/>
            </a:pPr>
            <a:r>
              <a:rPr lang="en-US" sz="1200" dirty="0"/>
              <a:t>[Please provide a brief explanation as to why the Minimum to Get Started Scenario is realistic and potentially sufficient. What is missing in this scenario that is present in the Most Likely Scenario?  What types of future delays will result from this level of effort? Does this hamper the odds of A2e being successful? What are the implications for linkages to other Work Packages?] </a:t>
            </a:r>
          </a:p>
          <a:p>
            <a:pPr marL="0" indent="0">
              <a:buNone/>
            </a:pPr>
            <a:endParaRPr lang="en-US" sz="1200" dirty="0"/>
          </a:p>
        </p:txBody>
      </p:sp>
    </p:spTree>
    <p:extLst>
      <p:ext uri="{BB962C8B-B14F-4D97-AF65-F5344CB8AC3E}">
        <p14:creationId xmlns:p14="http://schemas.microsoft.com/office/powerpoint/2010/main" val="2510899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Package </a:t>
            </a:r>
            <a:r>
              <a:rPr lang="en-US" dirty="0"/>
              <a:t>4</a:t>
            </a:r>
            <a:r>
              <a:rPr lang="en-US" dirty="0" smtClean="0"/>
              <a:t>: Public Dissemination</a:t>
            </a:r>
            <a:endParaRPr lang="en-US" dirty="0"/>
          </a:p>
        </p:txBody>
      </p:sp>
      <p:sp>
        <p:nvSpPr>
          <p:cNvPr id="8" name="TextBox 7"/>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1620832474"/>
              </p:ext>
            </p:extLst>
          </p:nvPr>
        </p:nvGraphicFramePr>
        <p:xfrm>
          <a:off x="261730" y="939800"/>
          <a:ext cx="4242008" cy="5069363"/>
        </p:xfrm>
        <a:graphic>
          <a:graphicData uri="http://schemas.openxmlformats.org/drawingml/2006/table">
            <a:tbl>
              <a:tblPr firstRow="1" bandRow="1">
                <a:tableStyleId>{5C22544A-7EE6-4342-B048-85BDC9FD1C3A}</a:tableStyleId>
              </a:tblPr>
              <a:tblGrid>
                <a:gridCol w="921027"/>
                <a:gridCol w="1063486"/>
                <a:gridCol w="1073427"/>
                <a:gridCol w="1184068"/>
              </a:tblGrid>
              <a:tr h="388007">
                <a:tc gridSpan="4">
                  <a:txBody>
                    <a:bodyPr/>
                    <a:lstStyle/>
                    <a:p>
                      <a:r>
                        <a:rPr lang="en-US" dirty="0" smtClean="0">
                          <a:solidFill>
                            <a:srgbClr val="000000"/>
                          </a:solidFill>
                        </a:rPr>
                        <a:t>Minimum To Get Started 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r>
              <a:tr h="287019">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Multi-year (FY15-FY20)</a:t>
                      </a:r>
                    </a:p>
                  </a:txBody>
                  <a:tcPr anchor="ctr">
                    <a:lnL w="12700" cap="flat" cmpd="sng" algn="ctr">
                      <a:solidFill>
                        <a:schemeClr val="tx1"/>
                      </a:solidFill>
                      <a:prstDash val="solid"/>
                      <a:round/>
                      <a:headEnd type="none" w="med" len="med"/>
                      <a:tailEnd type="none" w="med" len="med"/>
                    </a:lnL>
                    <a:lnB w="57150"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r>
                        <a:rPr lang="en-US" sz="1200" b="1" dirty="0" smtClean="0"/>
                        <a:t>Start</a:t>
                      </a:r>
                      <a:endParaRPr lang="en-US" sz="1200" b="1" dirty="0"/>
                    </a:p>
                  </a:txBody>
                  <a:tcPr anchor="ctr">
                    <a:solidFill>
                      <a:schemeClr val="accent2">
                        <a:lumMod val="60000"/>
                        <a:lumOff val="40000"/>
                      </a:schemeClr>
                    </a:solidFill>
                  </a:tcPr>
                </a:tc>
                <a:tc>
                  <a:txBody>
                    <a:bodyPr/>
                    <a:lstStyle/>
                    <a:p>
                      <a:pPr algn="ctr"/>
                      <a:r>
                        <a:rPr lang="en-US" sz="1200" b="1" dirty="0" smtClean="0"/>
                        <a:t>End</a:t>
                      </a:r>
                      <a:endParaRPr lang="en-US" sz="1200" b="1" dirty="0"/>
                    </a:p>
                  </a:txBody>
                  <a:tcPr anchor="ctr">
                    <a:solidFill>
                      <a:schemeClr val="accent2">
                        <a:lumMod val="60000"/>
                        <a:lumOff val="4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solidFill>
                      <a:schemeClr val="accent2">
                        <a:lumMod val="60000"/>
                        <a:lumOff val="40000"/>
                      </a:schemeClr>
                    </a:solidFill>
                  </a:tcPr>
                </a:tc>
              </a:tr>
              <a:tr h="271073">
                <a:tc vMerge="1">
                  <a:txBody>
                    <a:bodyPr/>
                    <a:lstStyle/>
                    <a:p>
                      <a:endParaRPr lang="en-US" sz="1200" dirty="0"/>
                    </a:p>
                  </a:txBody>
                  <a:tcPr/>
                </a:tc>
                <a:tc>
                  <a:txBody>
                    <a:bodyPr/>
                    <a:lstStyle/>
                    <a:p>
                      <a:pPr algn="ctr"/>
                      <a:r>
                        <a:rPr lang="en-US" sz="1100" dirty="0" smtClean="0"/>
                        <a:t>10/1/14</a:t>
                      </a:r>
                      <a:endParaRPr lang="en-US" sz="1100" dirty="0"/>
                    </a:p>
                  </a:txBody>
                  <a:tcPr anchor="ctr">
                    <a:solidFill>
                      <a:schemeClr val="accent2">
                        <a:lumMod val="60000"/>
                        <a:lumOff val="4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9/30/20</a:t>
                      </a:r>
                    </a:p>
                  </a:txBody>
                  <a:tcPr anchor="ctr">
                    <a:solidFill>
                      <a:schemeClr val="accent2">
                        <a:lumMod val="60000"/>
                        <a:lumOff val="40000"/>
                      </a:schemeClr>
                    </a:solidFill>
                  </a:tcPr>
                </a:tc>
                <a:tc>
                  <a:txBody>
                    <a:bodyPr/>
                    <a:lstStyle/>
                    <a:p>
                      <a:pPr algn="ctr"/>
                      <a:r>
                        <a:rPr lang="en-US" sz="1100" dirty="0" smtClean="0"/>
                        <a:t>2.0</a:t>
                      </a:r>
                      <a:endParaRPr lang="en-US" sz="1100" dirty="0"/>
                    </a:p>
                  </a:txBody>
                  <a:tcPr anchor="ctr">
                    <a:lnR w="12700" cap="flat" cmpd="sng" algn="ctr">
                      <a:solidFill>
                        <a:schemeClr val="tx1"/>
                      </a:solidFill>
                      <a:prstDash val="solid"/>
                      <a:round/>
                      <a:headEnd type="none" w="med" len="med"/>
                      <a:tailEnd type="none" w="med" len="med"/>
                    </a:lnR>
                    <a:solidFill>
                      <a:schemeClr val="accent2">
                        <a:lumMod val="60000"/>
                        <a:lumOff val="40000"/>
                      </a:schemeClr>
                    </a:solidFill>
                  </a:tcPr>
                </a:tc>
              </a:tr>
              <a:tr h="1024999">
                <a:tc vMerge="1">
                  <a:txBody>
                    <a:bodyPr/>
                    <a:lstStyle/>
                    <a:p>
                      <a:endParaRPr lang="en-US" sz="1200" dirty="0"/>
                    </a:p>
                  </a:txBody>
                  <a:tcPr/>
                </a:tc>
                <a:tc gridSpan="3">
                  <a:txBody>
                    <a:bodyPr/>
                    <a:lstStyle/>
                    <a:p>
                      <a:pPr marL="171450" indent="-171450">
                        <a:buFont typeface="Arial" panose="020B0604020202020204" pitchFamily="34" charset="0"/>
                        <a:buChar char="•"/>
                      </a:pPr>
                      <a:r>
                        <a:rPr lang="en-US" sz="1200" dirty="0" smtClean="0"/>
                        <a:t>Literature review</a:t>
                      </a:r>
                      <a:r>
                        <a:rPr lang="en-US" sz="1200" baseline="0" dirty="0" smtClean="0"/>
                        <a:t> including health impacts</a:t>
                      </a:r>
                      <a:endParaRPr lang="en-US" sz="1200" dirty="0" smtClean="0"/>
                    </a:p>
                    <a:p>
                      <a:pPr marL="171450" indent="-171450">
                        <a:buFont typeface="Arial" panose="020B0604020202020204" pitchFamily="34" charset="0"/>
                        <a:buChar char="•"/>
                      </a:pPr>
                      <a:r>
                        <a:rPr lang="en-US" sz="1200" dirty="0" smtClean="0"/>
                        <a:t>Website updates and support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Recurring 6 month summaries of DOE and external research studies</a:t>
                      </a:r>
                      <a:endParaRPr lang="en-US" sz="1200" dirty="0" smtClean="0"/>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r>
              <a:tr h="1174085">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a:t>
                      </a:r>
                      <a:r>
                        <a:rPr lang="en-US" sz="1200" baseline="0" dirty="0" smtClean="0"/>
                        <a:t> 1 - Website</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2 – Summary reports</a:t>
                      </a:r>
                      <a:endParaRPr lang="en-US" sz="1200" dirty="0" smtClean="0"/>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aseline="0" dirty="0" smtClean="0"/>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r>
              <a:tr h="287019">
                <a:tc rowSpan="4">
                  <a:txBody>
                    <a:bodyPr/>
                    <a:lstStyle/>
                    <a:p>
                      <a:r>
                        <a:rPr lang="en-US" sz="1200" b="1" dirty="0" smtClean="0"/>
                        <a:t>FY15</a:t>
                      </a:r>
                      <a:endParaRPr lang="en-US" sz="1200" b="1" dirty="0"/>
                    </a:p>
                  </a:txBody>
                  <a:tcPr anchor="ctr">
                    <a:lnL w="12700" cap="flat" cmpd="sng" algn="ctr">
                      <a:solidFill>
                        <a:schemeClr val="tx1"/>
                      </a:solidFill>
                      <a:prstDash val="solid"/>
                      <a:round/>
                      <a:headEnd type="none" w="med" len="med"/>
                      <a:tailEnd type="none" w="med" len="med"/>
                    </a:lnL>
                    <a:lnT w="571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200" b="1" dirty="0" smtClean="0"/>
                        <a:t>Start</a:t>
                      </a:r>
                      <a:endParaRPr lang="en-US" sz="1200" b="1" dirty="0"/>
                    </a:p>
                  </a:txBody>
                  <a:tcPr anchor="ctr">
                    <a:lnT w="57150"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sz="1200" b="1" dirty="0" smtClean="0"/>
                        <a:t>End</a:t>
                      </a:r>
                      <a:endParaRPr lang="en-US" sz="1200" b="1" dirty="0"/>
                    </a:p>
                  </a:txBody>
                  <a:tcPr anchor="ctr">
                    <a:lnT w="57150"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chemeClr val="accent2">
                        <a:lumMod val="20000"/>
                        <a:lumOff val="80000"/>
                      </a:schemeClr>
                    </a:solidFill>
                  </a:tcPr>
                </a:tc>
              </a:tr>
              <a:tr h="271073">
                <a:tc vMerge="1">
                  <a:txBody>
                    <a:bodyPr/>
                    <a:lstStyle/>
                    <a:p>
                      <a:endParaRPr lang="en-US" sz="1200" dirty="0"/>
                    </a:p>
                  </a:txBody>
                  <a:tcPr/>
                </a:tc>
                <a:tc>
                  <a:txBody>
                    <a:bodyPr/>
                    <a:lstStyle/>
                    <a:p>
                      <a:pPr algn="ctr"/>
                      <a:r>
                        <a:rPr lang="en-US" sz="1100" dirty="0" smtClean="0"/>
                        <a:t>10/1/14</a:t>
                      </a:r>
                      <a:endParaRPr lang="en-US" sz="1100" dirty="0"/>
                    </a:p>
                  </a:txBody>
                  <a:tcPr anchor="ctr">
                    <a:solidFill>
                      <a:schemeClr val="accent2">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smtClean="0"/>
                        <a:t>9/30/15</a:t>
                      </a:r>
                      <a:endParaRPr lang="en-US" sz="1100" dirty="0" smtClean="0"/>
                    </a:p>
                  </a:txBody>
                  <a:tcPr anchor="ctr">
                    <a:solidFill>
                      <a:schemeClr val="accent2">
                        <a:lumMod val="20000"/>
                        <a:lumOff val="80000"/>
                      </a:schemeClr>
                    </a:solidFill>
                  </a:tcPr>
                </a:tc>
                <a:tc>
                  <a:txBody>
                    <a:bodyPr/>
                    <a:lstStyle/>
                    <a:p>
                      <a:pPr algn="ctr"/>
                      <a:r>
                        <a:rPr lang="en-US" sz="1100" dirty="0" smtClean="0"/>
                        <a:t>0.4</a:t>
                      </a:r>
                      <a:endParaRPr lang="en-US" sz="1100" dirty="0"/>
                    </a:p>
                  </a:txBody>
                  <a:tcPr anchor="ctr">
                    <a:lnR w="12700" cap="flat" cmpd="sng" algn="ctr">
                      <a:solidFill>
                        <a:schemeClr val="tx1"/>
                      </a:solidFill>
                      <a:prstDash val="solid"/>
                      <a:round/>
                      <a:headEnd type="none" w="med" len="med"/>
                      <a:tailEnd type="none" w="med" len="med"/>
                    </a:lnR>
                    <a:solidFill>
                      <a:schemeClr val="accent2">
                        <a:lumMod val="20000"/>
                        <a:lumOff val="80000"/>
                      </a:schemeClr>
                    </a:solidFill>
                  </a:tcPr>
                </a:tc>
              </a:tr>
              <a:tr h="500897">
                <a:tc vMerge="1">
                  <a:txBody>
                    <a:bodyPr/>
                    <a:lstStyle/>
                    <a:p>
                      <a:endParaRPr lang="en-US" sz="1200" dirty="0"/>
                    </a:p>
                  </a:txBody>
                  <a:tcPr/>
                </a:tc>
                <a:tc gridSpan="3">
                  <a:txBody>
                    <a:bodyPr/>
                    <a:lstStyle/>
                    <a:p>
                      <a:pPr marL="171450" indent="-171450">
                        <a:buFont typeface="Arial" panose="020B0604020202020204" pitchFamily="34" charset="0"/>
                        <a:buChar char="•"/>
                      </a:pPr>
                      <a:r>
                        <a:rPr lang="en-US" sz="1200" dirty="0" smtClean="0"/>
                        <a:t>Literature review and summary</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Website development</a:t>
                      </a:r>
                      <a:r>
                        <a:rPr lang="en-US" sz="1200" baseline="0" dirty="0" smtClean="0"/>
                        <a:t> and release</a:t>
                      </a:r>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hMerge="1">
                  <a:txBody>
                    <a:bodyPr/>
                    <a:lstStyle/>
                    <a:p>
                      <a:endParaRPr lang="en-US"/>
                    </a:p>
                  </a:txBody>
                  <a:tcPr/>
                </a:tc>
              </a:tr>
              <a:tr h="865191">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 1 – Website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2 – Summary reports of previous scientific studies</a:t>
                      </a:r>
                    </a:p>
                    <a:p>
                      <a:pPr marL="171450" indent="-171450">
                        <a:buFont typeface="Arial" panose="020B0604020202020204" pitchFamily="34" charset="0"/>
                        <a:buChar char="•"/>
                      </a:pPr>
                      <a:endParaRPr lang="en-US" sz="1200" dirty="0" smtClean="0"/>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hMerge="1">
                  <a:txBody>
                    <a:bodyPr/>
                    <a:lstStyle/>
                    <a:p>
                      <a:endParaRPr lang="en-US"/>
                    </a:p>
                  </a:txBody>
                  <a:tcPr/>
                </a:tc>
              </a:tr>
            </a:tbl>
          </a:graphicData>
        </a:graphic>
      </p:graphicFrame>
      <p:sp>
        <p:nvSpPr>
          <p:cNvPr id="6" name="Text Placeholder 2"/>
          <p:cNvSpPr>
            <a:spLocks noGrp="1"/>
          </p:cNvSpPr>
          <p:nvPr>
            <p:ph type="body" sz="quarter" idx="10"/>
          </p:nvPr>
        </p:nvSpPr>
        <p:spPr>
          <a:xfrm>
            <a:off x="4681538" y="944218"/>
            <a:ext cx="4243748" cy="5396948"/>
          </a:xfrm>
          <a:ln>
            <a:solidFill>
              <a:schemeClr val="bg1">
                <a:lumMod val="65000"/>
              </a:schemeClr>
            </a:solidFill>
          </a:ln>
        </p:spPr>
        <p:txBody>
          <a:bodyPr>
            <a:normAutofit/>
          </a:bodyPr>
          <a:lstStyle/>
          <a:p>
            <a:pPr marL="0" indent="0">
              <a:buNone/>
            </a:pPr>
            <a:r>
              <a:rPr lang="en-US" sz="1200" dirty="0" smtClean="0"/>
              <a:t>This work package is the inexpensive relative to its potential impact and it begins as a summary of all previous research related to wind plant noise and creation of a continuously update public information website. At a reduced funding level, the IEA Task focused on international collaboration will be eliminated and website publication will be delayed. The summary and website has the potential to be immediately impactful by helping dispel myths and misinformation that is currently impacting the wind industry. This work package links all of packages together as it will serve as a public conduit for the work done across the thrust area. </a:t>
            </a:r>
          </a:p>
          <a:p>
            <a:pPr marL="0" indent="0">
              <a:buNone/>
            </a:pPr>
            <a:endParaRPr lang="en-US" sz="1200" dirty="0"/>
          </a:p>
          <a:p>
            <a:pPr marL="0" indent="0">
              <a:buNone/>
            </a:pPr>
            <a:r>
              <a:rPr lang="en-US" sz="1200" dirty="0"/>
              <a:t>[Please provide a brief explanation as to why the Minimum to Get Started Scenario is realistic and potentially sufficient. What is missing in this scenario that is present in the Most Likely Scenario?  What types of future delays will result from this level of effort? Does this hamper the odds of A2e being successful? What are the implications for linkages to other Work Packages?] </a:t>
            </a:r>
          </a:p>
          <a:p>
            <a:pPr marL="0" indent="0">
              <a:buNone/>
            </a:pPr>
            <a:endParaRPr lang="en-US" sz="1200" dirty="0" smtClean="0"/>
          </a:p>
        </p:txBody>
      </p:sp>
    </p:spTree>
    <p:extLst>
      <p:ext uri="{BB962C8B-B14F-4D97-AF65-F5344CB8AC3E}">
        <p14:creationId xmlns:p14="http://schemas.microsoft.com/office/powerpoint/2010/main" val="94198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with Other Thrust Areas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19946646"/>
              </p:ext>
            </p:extLst>
          </p:nvPr>
        </p:nvGraphicFramePr>
        <p:xfrm>
          <a:off x="194032" y="770827"/>
          <a:ext cx="8711428" cy="5476384"/>
        </p:xfrm>
        <a:graphic>
          <a:graphicData uri="http://schemas.openxmlformats.org/drawingml/2006/table">
            <a:tbl>
              <a:tblPr firstRow="1" bandRow="1">
                <a:tableStyleId>{00A15C55-8517-42AA-B614-E9B94910E393}</a:tableStyleId>
              </a:tblPr>
              <a:tblGrid>
                <a:gridCol w="2533265"/>
                <a:gridCol w="6178163"/>
              </a:tblGrid>
              <a:tr h="416704">
                <a:tc>
                  <a:txBody>
                    <a:bodyPr/>
                    <a:lstStyle/>
                    <a:p>
                      <a:r>
                        <a:rPr lang="en-US" dirty="0" smtClean="0"/>
                        <a:t>Thrust Area</a:t>
                      </a:r>
                      <a:endParaRPr lang="en-US" dirty="0"/>
                    </a:p>
                  </a:txBody>
                  <a:tcPr/>
                </a:tc>
                <a:tc>
                  <a:txBody>
                    <a:bodyPr/>
                    <a:lstStyle/>
                    <a:p>
                      <a:r>
                        <a:rPr lang="en-US" dirty="0" smtClean="0"/>
                        <a:t>Activities</a:t>
                      </a:r>
                      <a:r>
                        <a:rPr lang="en-US" baseline="0" dirty="0" smtClean="0"/>
                        <a:t> with Interaction and Crossover</a:t>
                      </a:r>
                      <a:endParaRPr lang="en-US" dirty="0"/>
                    </a:p>
                  </a:txBody>
                  <a:tcPr/>
                </a:tc>
              </a:tr>
              <a:tr h="1278703">
                <a:tc>
                  <a:txBody>
                    <a:bodyPr/>
                    <a:lstStyle/>
                    <a:p>
                      <a:r>
                        <a:rPr lang="en-US" sz="1600" b="1" dirty="0" smtClean="0"/>
                        <a:t>High Fidelity Modeling</a:t>
                      </a:r>
                      <a:endParaRPr lang="en-US" sz="1600" b="1" dirty="0"/>
                    </a:p>
                  </a:txBody>
                  <a:tcPr>
                    <a:solidFill>
                      <a:schemeClr val="accent2">
                        <a:lumMod val="40000"/>
                        <a:lumOff val="60000"/>
                      </a:schemeClr>
                    </a:solidFill>
                  </a:tcPr>
                </a:tc>
                <a:tc>
                  <a:txBody>
                    <a:bodyPr/>
                    <a:lstStyle/>
                    <a:p>
                      <a:pPr marL="168275" marR="0" lvl="1" indent="-1682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smtClean="0"/>
                        <a:t>WP2: Wind farm simulations and parallel analytical work to distinguish the importance of the different potential contributors to amplitude modulation, including source rotation effects, source modulation effects, meteorological effects on propagation, turbine-turbine interaction, and turbine ABL interaction. </a:t>
                      </a:r>
                    </a:p>
                    <a:p>
                      <a:pPr marL="168275" indent="-168275">
                        <a:buFont typeface="Arial" panose="020B0604020202020204" pitchFamily="34" charset="0"/>
                        <a:buChar char="•"/>
                      </a:pPr>
                      <a:r>
                        <a:rPr lang="en-US" sz="1000" b="0" dirty="0" smtClean="0"/>
                        <a:t>WP2: High Fidelity models that are validated and open source and provide insight into the interaction of the atmospheric boundary layer with an entire wind farm, including meteorology and terrain (but not detailed turbine aeroacoustics) sufficient for providing the detailed inflow characteristics to individual turbines, and the propagation and combination of sound from those turbines to far field observers. </a:t>
                      </a:r>
                    </a:p>
                    <a:p>
                      <a:pPr marL="168275" indent="-168275">
                        <a:buFont typeface="Arial" panose="020B0604020202020204" pitchFamily="34" charset="0"/>
                        <a:buChar char="•"/>
                      </a:pPr>
                      <a:r>
                        <a:rPr lang="en-US" sz="1000" b="0" dirty="0" smtClean="0"/>
                        <a:t>WP3: High Fidelity models that are validated and open source that describes the aeroacoustic response of a complete turbine including unsteady wind-farm/weather/terrain specific inflow and noise mitigation technologies (incl. levels, tones, AM, LF &amp; infrasound)</a:t>
                      </a:r>
                    </a:p>
                  </a:txBody>
                  <a:tcPr>
                    <a:solidFill>
                      <a:schemeClr val="accent2">
                        <a:lumMod val="40000"/>
                        <a:lumOff val="60000"/>
                      </a:schemeClr>
                    </a:solidFill>
                  </a:tcPr>
                </a:tc>
              </a:tr>
              <a:tr h="2599278">
                <a:tc>
                  <a:txBody>
                    <a:bodyPr/>
                    <a:lstStyle/>
                    <a:p>
                      <a:r>
                        <a:rPr lang="en-US" sz="1600" b="1" dirty="0" smtClean="0"/>
                        <a:t>Experimental Measurement Campaigns</a:t>
                      </a:r>
                      <a:endParaRPr lang="en-US" sz="1600" b="1" dirty="0"/>
                    </a:p>
                  </a:txBody>
                  <a:tcPr>
                    <a:solidFill>
                      <a:schemeClr val="accent2">
                        <a:lumMod val="20000"/>
                        <a:lumOff val="80000"/>
                      </a:schemeClr>
                    </a:solidFill>
                  </a:tcPr>
                </a:tc>
                <a:tc>
                  <a:txBody>
                    <a:bodyPr/>
                    <a:lstStyle/>
                    <a:p>
                      <a:pPr marL="168275" indent="-168275">
                        <a:buFont typeface="Arial" panose="020B0604020202020204" pitchFamily="34" charset="0"/>
                        <a:buChar char="•"/>
                      </a:pPr>
                      <a:r>
                        <a:rPr lang="en-US" sz="1000" b="0" dirty="0" smtClean="0"/>
                        <a:t>WP1: The development of experimental databases and practical prediction tools (designed for use by regulators, operators, </a:t>
                      </a:r>
                      <a:r>
                        <a:rPr lang="en-US" sz="1000" b="0" dirty="0" err="1" smtClean="0"/>
                        <a:t>etc</a:t>
                      </a:r>
                      <a:r>
                        <a:rPr lang="en-US" sz="1000" b="0" dirty="0" smtClean="0"/>
                        <a:t>) for determining the response of buildings to wind farm noise and the impact of acoustic insulation and other mitigation strategies, in particular for low frequency phenomena.</a:t>
                      </a:r>
                    </a:p>
                    <a:p>
                      <a:pPr marL="168275" indent="-168275">
                        <a:buFont typeface="Arial" panose="020B0604020202020204" pitchFamily="34" charset="0"/>
                        <a:buChar char="•"/>
                      </a:pPr>
                      <a:r>
                        <a:rPr lang="en-US" sz="1000" b="0" dirty="0" smtClean="0"/>
                        <a:t>WP1: Development of proper indoor &amp; outdoor noise limits based on consistent noise metrics incl. levels, tones, AM LF &amp; infrasound: identify which noise features most significantly impact community perception.  Demonstrate these metrics using actual turbine and plant noise measurements from WP 2 and 3</a:t>
                      </a:r>
                    </a:p>
                    <a:p>
                      <a:pPr marL="168275" indent="-168275">
                        <a:buFont typeface="Arial" panose="020B0604020202020204" pitchFamily="34" charset="0"/>
                        <a:buChar char="•"/>
                      </a:pPr>
                      <a:r>
                        <a:rPr lang="en-US" sz="1000" b="0" dirty="0" smtClean="0"/>
                        <a:t>WP2: Extended field measurement campaign that comprehensively describes the noise generated by a farm (better to measure several farms) including meteorology, terrain and wake effects (incl. levels, tones, AM, LF &amp; infrasound)</a:t>
                      </a:r>
                    </a:p>
                    <a:p>
                      <a:pPr marL="168275" indent="-168275">
                        <a:buFont typeface="Arial" panose="020B0604020202020204" pitchFamily="34" charset="0"/>
                        <a:buChar char="•"/>
                      </a:pPr>
                      <a:r>
                        <a:rPr lang="en-US" sz="1000" b="0" dirty="0" smtClean="0"/>
                        <a:t>WP2: Development and validation of an open source engineering model  for wind plant noise that describes the noise generated by a farm including meteorology, terrain and wake effects (incl. levels, tones, AM, LF &amp; infrasound)</a:t>
                      </a:r>
                    </a:p>
                    <a:p>
                      <a:pPr marL="168275" indent="-168275">
                        <a:buFont typeface="Arial" panose="020B0604020202020204" pitchFamily="34" charset="0"/>
                        <a:buChar char="•"/>
                      </a:pPr>
                      <a:r>
                        <a:rPr lang="en-US" sz="1000" dirty="0" smtClean="0"/>
                        <a:t>WP2: Definition of low noise operation based instantaneous meteorological, terrain and wake effects</a:t>
                      </a:r>
                      <a:endParaRPr lang="en-US" sz="1000" b="1" dirty="0" smtClean="0"/>
                    </a:p>
                    <a:p>
                      <a:pPr marL="168275" marR="0" lvl="1" indent="-1682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WP3: Detailed aerodynamic and acoustic definition of the properties of a family of open, representative blade airfoils.</a:t>
                      </a:r>
                    </a:p>
                    <a:p>
                      <a:pPr marL="168275" marR="0" lvl="1" indent="-1682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WP3: An instrumented full turbine measurement campaign on baseline turbine (such as at the NREL or </a:t>
                      </a:r>
                      <a:r>
                        <a:rPr lang="en-US" sz="1000" dirty="0" err="1" smtClean="0"/>
                        <a:t>SWiFT</a:t>
                      </a:r>
                      <a:r>
                        <a:rPr lang="en-US" sz="1000" dirty="0" smtClean="0"/>
                        <a:t> facilities) to include steady and unsteady flow field definition (such as met tower, PIV, K-band radar, on-blade instrumentation) and acoustic characterization (including phased microphone array and 360 degree directivity) at the near and far field.</a:t>
                      </a:r>
                    </a:p>
                    <a:p>
                      <a:pPr marL="168275" marR="0" lvl="1" indent="-1682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WP3: Design of a low noise rotor as demonstrator </a:t>
                      </a:r>
                    </a:p>
                    <a:p>
                      <a:pPr marL="168275" marR="0" lvl="1" indent="-1682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WP3: Manufacturing and validation of low noise rotor by instrumented full turbine measurement campaign on baseline turbine with low noise rotor.</a:t>
                      </a:r>
                    </a:p>
                  </a:txBody>
                  <a:tcPr>
                    <a:solidFill>
                      <a:schemeClr val="accent2">
                        <a:lumMod val="20000"/>
                        <a:lumOff val="80000"/>
                      </a:schemeClr>
                    </a:solidFill>
                  </a:tcPr>
                </a:tc>
              </a:tr>
            </a:tbl>
          </a:graphicData>
        </a:graphic>
      </p:graphicFrame>
      <p:sp>
        <p:nvSpPr>
          <p:cNvPr id="7" name="TextBox 6"/>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spTree>
    <p:extLst>
      <p:ext uri="{BB962C8B-B14F-4D97-AF65-F5344CB8AC3E}">
        <p14:creationId xmlns:p14="http://schemas.microsoft.com/office/powerpoint/2010/main" val="504708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Package Interaction with Other Thrust Areas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57980674"/>
              </p:ext>
            </p:extLst>
          </p:nvPr>
        </p:nvGraphicFramePr>
        <p:xfrm>
          <a:off x="194032" y="770827"/>
          <a:ext cx="8711428" cy="4137506"/>
        </p:xfrm>
        <a:graphic>
          <a:graphicData uri="http://schemas.openxmlformats.org/drawingml/2006/table">
            <a:tbl>
              <a:tblPr firstRow="1" bandRow="1">
                <a:tableStyleId>{00A15C55-8517-42AA-B614-E9B94910E393}</a:tableStyleId>
              </a:tblPr>
              <a:tblGrid>
                <a:gridCol w="2477606"/>
                <a:gridCol w="6233822"/>
              </a:tblGrid>
              <a:tr h="416704">
                <a:tc>
                  <a:txBody>
                    <a:bodyPr/>
                    <a:lstStyle/>
                    <a:p>
                      <a:r>
                        <a:rPr lang="en-US" dirty="0" smtClean="0"/>
                        <a:t>Thrust Area</a:t>
                      </a:r>
                      <a:endParaRPr lang="en-US" dirty="0"/>
                    </a:p>
                  </a:txBody>
                  <a:tcPr/>
                </a:tc>
                <a:tc>
                  <a:txBody>
                    <a:bodyPr/>
                    <a:lstStyle/>
                    <a:p>
                      <a:r>
                        <a:rPr lang="en-US" dirty="0" smtClean="0"/>
                        <a:t>Activities</a:t>
                      </a:r>
                      <a:r>
                        <a:rPr lang="en-US" baseline="0" dirty="0" smtClean="0"/>
                        <a:t> with Interaction and Crossover</a:t>
                      </a:r>
                      <a:endParaRPr lang="en-US" dirty="0"/>
                    </a:p>
                  </a:txBody>
                  <a:tcPr/>
                </a:tc>
              </a:tr>
              <a:tr h="720782">
                <a:tc>
                  <a:txBody>
                    <a:bodyPr/>
                    <a:lstStyle/>
                    <a:p>
                      <a:r>
                        <a:rPr lang="en-US" sz="1600" b="1" dirty="0" smtClean="0"/>
                        <a:t>Integrated Wind Plant Control</a:t>
                      </a:r>
                      <a:endParaRPr lang="en-US" sz="1600" b="1" dirty="0"/>
                    </a:p>
                  </a:txBody>
                  <a:tcPr>
                    <a:solidFill>
                      <a:schemeClr val="accent2">
                        <a:lumMod val="40000"/>
                        <a:lumOff val="60000"/>
                      </a:schemeClr>
                    </a:solidFill>
                  </a:tcPr>
                </a:tc>
                <a:tc>
                  <a:txBody>
                    <a:bodyPr/>
                    <a:lstStyle/>
                    <a:p>
                      <a:pPr marL="168275" indent="-168275">
                        <a:buFont typeface="Arial" panose="020B0604020202020204" pitchFamily="34" charset="0"/>
                        <a:buChar char="•"/>
                      </a:pPr>
                      <a:r>
                        <a:rPr lang="en-US" sz="1000" dirty="0" smtClean="0"/>
                        <a:t>WP2: Definition of low noise operation based instantaneous meteorological, terrain and wake effects</a:t>
                      </a:r>
                      <a:endParaRPr lang="en-US" sz="1000" b="1" dirty="0" smtClean="0"/>
                    </a:p>
                  </a:txBody>
                  <a:tcPr>
                    <a:solidFill>
                      <a:schemeClr val="accent2">
                        <a:lumMod val="40000"/>
                        <a:lumOff val="60000"/>
                      </a:schemeClr>
                    </a:solidFill>
                  </a:tcPr>
                </a:tc>
              </a:tr>
              <a:tr h="976549">
                <a:tc>
                  <a:txBody>
                    <a:bodyPr/>
                    <a:lstStyle/>
                    <a:p>
                      <a:r>
                        <a:rPr lang="en-US" sz="1600" b="1" dirty="0" smtClean="0"/>
                        <a:t>Data Archive and Portal</a:t>
                      </a:r>
                      <a:endParaRPr lang="en-US" sz="1600" b="1" dirty="0"/>
                    </a:p>
                  </a:txBody>
                  <a:tcPr>
                    <a:solidFill>
                      <a:schemeClr val="accent2">
                        <a:lumMod val="20000"/>
                        <a:lumOff val="80000"/>
                      </a:schemeClr>
                    </a:solidFill>
                  </a:tcPr>
                </a:tc>
                <a:tc>
                  <a:txBody>
                    <a:bodyPr/>
                    <a:lstStyle/>
                    <a:p>
                      <a:pPr marL="168275" indent="-168275">
                        <a:buFont typeface="Arial" panose="020B0604020202020204" pitchFamily="34" charset="0"/>
                        <a:buChar char="•"/>
                      </a:pPr>
                      <a:r>
                        <a:rPr lang="en-US" sz="1000" b="0" dirty="0" smtClean="0"/>
                        <a:t>WP3: Development and dissemination of open databases for model validation </a:t>
                      </a:r>
                    </a:p>
                    <a:p>
                      <a:pPr marL="168275" indent="-168275">
                        <a:buFont typeface="Arial" panose="020B0604020202020204" pitchFamily="34" charset="0"/>
                        <a:buChar char="•"/>
                      </a:pPr>
                      <a:r>
                        <a:rPr lang="en-US" sz="1000" b="0" dirty="0" smtClean="0"/>
                        <a:t>WP4: A continuously updated website with summaries of the latest scientific social and technological studies, both inside and outside of DOE funding</a:t>
                      </a:r>
                    </a:p>
                    <a:p>
                      <a:pPr marL="168275" indent="-168275">
                        <a:buFont typeface="Arial" panose="020B0604020202020204" pitchFamily="34" charset="0"/>
                        <a:buChar char="•"/>
                      </a:pPr>
                      <a:r>
                        <a:rPr lang="en-US" sz="1000" b="0" dirty="0" smtClean="0"/>
                        <a:t>WP4: Links to A2e software development websites and experimental data</a:t>
                      </a:r>
                    </a:p>
                  </a:txBody>
                  <a:tcPr>
                    <a:solidFill>
                      <a:schemeClr val="accent2">
                        <a:lumMod val="20000"/>
                        <a:lumOff val="80000"/>
                      </a:schemeClr>
                    </a:solidFill>
                  </a:tcPr>
                </a:tc>
              </a:tr>
              <a:tr h="1444351">
                <a:tc>
                  <a:txBody>
                    <a:bodyPr/>
                    <a:lstStyle/>
                    <a:p>
                      <a:r>
                        <a:rPr lang="en-US" sz="1600" b="1" dirty="0" smtClean="0"/>
                        <a:t>Integrated</a:t>
                      </a:r>
                      <a:r>
                        <a:rPr lang="en-US" sz="1600" b="1" baseline="0" dirty="0" smtClean="0"/>
                        <a:t> Wind Plant Design and Analysis</a:t>
                      </a:r>
                      <a:endParaRPr lang="en-US" sz="1600" b="1" dirty="0"/>
                    </a:p>
                  </a:txBody>
                  <a:tcPr>
                    <a:solidFill>
                      <a:schemeClr val="accent2">
                        <a:lumMod val="40000"/>
                        <a:lumOff val="60000"/>
                      </a:schemeClr>
                    </a:solidFill>
                  </a:tcPr>
                </a:tc>
                <a:tc>
                  <a:txBody>
                    <a:bodyPr/>
                    <a:lstStyle/>
                    <a:p>
                      <a:pPr marL="168275" marR="0" indent="-1682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smtClean="0"/>
                        <a:t>WP1: The development of experimental databases and practical prediction tools (designed for use by regulators, operators, </a:t>
                      </a:r>
                      <a:r>
                        <a:rPr lang="en-US" sz="1000" b="0" dirty="0" err="1" smtClean="0"/>
                        <a:t>etc</a:t>
                      </a:r>
                      <a:r>
                        <a:rPr lang="en-US" sz="1000" b="0" dirty="0" smtClean="0"/>
                        <a:t>) for determining the response of buildings to wind farm noise and the impact of acoustic insulation and other mitigation strategies, in particular for low frequency phenomena</a:t>
                      </a:r>
                    </a:p>
                    <a:p>
                      <a:pPr marL="168275" marR="0" indent="-1682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smtClean="0"/>
                        <a:t>WP2: Development and validation of an open source engineering model  for wind plant noise that describes the noise generated by a farm including meteorology, terrain and wake effects (incl. levels, tones, AM, LF &amp; infrasound)</a:t>
                      </a:r>
                    </a:p>
                    <a:p>
                      <a:pPr marL="168275" marR="0" indent="-1682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smtClean="0"/>
                        <a:t>WP2: Comparison of measurements and model with simple engineering models … elaborate best practices for simple engineering models for future wind farm noise propagation simulations</a:t>
                      </a:r>
                    </a:p>
                  </a:txBody>
                  <a:tcPr>
                    <a:solidFill>
                      <a:schemeClr val="accent2">
                        <a:lumMod val="40000"/>
                        <a:lumOff val="60000"/>
                      </a:schemeClr>
                    </a:solidFill>
                  </a:tcPr>
                </a:tc>
              </a:tr>
              <a:tr h="561892">
                <a:tc>
                  <a:txBody>
                    <a:bodyPr/>
                    <a:lstStyle/>
                    <a:p>
                      <a:r>
                        <a:rPr lang="en-US" sz="1600" b="1" dirty="0" smtClean="0"/>
                        <a:t>Financial Risk, Uncertainty, and Portfolio Analysis</a:t>
                      </a:r>
                      <a:endParaRPr lang="en-US" sz="1600" b="1" dirty="0"/>
                    </a:p>
                  </a:txBody>
                  <a:tcPr>
                    <a:solidFill>
                      <a:schemeClr val="accent2">
                        <a:lumMod val="20000"/>
                        <a:lumOff val="80000"/>
                      </a:schemeClr>
                    </a:solidFill>
                  </a:tcPr>
                </a:tc>
                <a:tc>
                  <a:txBody>
                    <a:bodyPr/>
                    <a:lstStyle/>
                    <a:p>
                      <a:pPr marL="171450" lvl="0" indent="-171450">
                        <a:buFont typeface="Arial" panose="020B0604020202020204" pitchFamily="34" charset="0"/>
                        <a:buChar char="•"/>
                      </a:pPr>
                      <a:r>
                        <a:rPr lang="en-US" sz="1000" dirty="0" smtClean="0"/>
                        <a:t>Estimate current delayed or prevented wind plant construction</a:t>
                      </a:r>
                      <a:r>
                        <a:rPr lang="en-US" sz="1000" baseline="0" dirty="0" smtClean="0"/>
                        <a:t> and curtailment due to noise.  Estimate effect on LCOE.</a:t>
                      </a:r>
                      <a:endParaRPr lang="en-US" sz="1000" dirty="0" smtClean="0"/>
                    </a:p>
                  </a:txBody>
                  <a:tcPr>
                    <a:solidFill>
                      <a:schemeClr val="accent2">
                        <a:lumMod val="20000"/>
                        <a:lumOff val="80000"/>
                      </a:schemeClr>
                    </a:solidFill>
                  </a:tcPr>
                </a:tc>
              </a:tr>
            </a:tbl>
          </a:graphicData>
        </a:graphic>
      </p:graphicFrame>
      <p:sp>
        <p:nvSpPr>
          <p:cNvPr id="7" name="TextBox 6"/>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spTree>
    <p:extLst>
      <p:ext uri="{BB962C8B-B14F-4D97-AF65-F5344CB8AC3E}">
        <p14:creationId xmlns:p14="http://schemas.microsoft.com/office/powerpoint/2010/main" val="3419585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0" y="711201"/>
            <a:ext cx="9144000" cy="5448967"/>
          </a:xfrm>
          <a:prstGeom prst="roundRect">
            <a:avLst>
              <a:gd name="adj" fmla="val 0"/>
            </a:avLst>
          </a:prstGeom>
          <a:solidFill>
            <a:schemeClr val="accent4">
              <a:lumMod val="75000"/>
            </a:schemeClr>
          </a:solidFill>
          <a:ln>
            <a:solidFill>
              <a:srgbClr val="50565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19100" y="2714700"/>
            <a:ext cx="8724900" cy="1151622"/>
          </a:xfrm>
        </p:spPr>
        <p:txBody>
          <a:bodyPr>
            <a:normAutofit/>
          </a:bodyPr>
          <a:lstStyle/>
          <a:p>
            <a:r>
              <a:rPr lang="en-US" dirty="0" smtClean="0"/>
              <a:t>Appendix</a:t>
            </a:r>
            <a:endParaRPr lang="en-US" dirty="0"/>
          </a:p>
        </p:txBody>
      </p:sp>
    </p:spTree>
    <p:extLst>
      <p:ext uri="{BB962C8B-B14F-4D97-AF65-F5344CB8AC3E}">
        <p14:creationId xmlns:p14="http://schemas.microsoft.com/office/powerpoint/2010/main" val="201048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Group Members</a:t>
            </a:r>
            <a:endParaRPr lang="en-US" dirty="0"/>
          </a:p>
        </p:txBody>
      </p:sp>
      <p:sp>
        <p:nvSpPr>
          <p:cNvPr id="3" name="Text Placeholder 2"/>
          <p:cNvSpPr>
            <a:spLocks noGrp="1"/>
          </p:cNvSpPr>
          <p:nvPr>
            <p:ph type="body" sz="quarter" idx="10"/>
          </p:nvPr>
        </p:nvSpPr>
        <p:spPr>
          <a:xfrm>
            <a:off x="192088" y="944562"/>
            <a:ext cx="8731250" cy="5399087"/>
          </a:xfrm>
        </p:spPr>
        <p:txBody>
          <a:bodyPr/>
          <a:lstStyle/>
          <a:p>
            <a:r>
              <a:rPr lang="en-US" dirty="0" smtClean="0"/>
              <a:t>Planning Group Chair: Pat Moriarty, NREL	</a:t>
            </a:r>
          </a:p>
          <a:p>
            <a:r>
              <a:rPr lang="en-US" dirty="0" smtClean="0"/>
              <a:t>Planning Group Core Members:</a:t>
            </a:r>
          </a:p>
          <a:p>
            <a:pPr lvl="1"/>
            <a:r>
              <a:rPr lang="en-US" dirty="0" smtClean="0"/>
              <a:t>David Maniaci, Sandia</a:t>
            </a:r>
          </a:p>
          <a:p>
            <a:pPr lvl="1"/>
            <a:r>
              <a:rPr lang="en-US" dirty="0" smtClean="0"/>
              <a:t>Mark Bastasch, CH2MHill</a:t>
            </a:r>
          </a:p>
          <a:p>
            <a:pPr lvl="1"/>
            <a:r>
              <a:rPr lang="en-US" dirty="0" smtClean="0"/>
              <a:t>Kevin Kinzie, GE</a:t>
            </a:r>
          </a:p>
          <a:p>
            <a:pPr lvl="1"/>
            <a:r>
              <a:rPr lang="en-US" dirty="0" smtClean="0"/>
              <a:t>William Devenport, Virginia Tech</a:t>
            </a:r>
          </a:p>
          <a:p>
            <a:pPr lvl="1"/>
            <a:r>
              <a:rPr lang="en-US" dirty="0" smtClean="0"/>
              <a:t>Sanjiva </a:t>
            </a:r>
            <a:r>
              <a:rPr lang="en-US" dirty="0" err="1" smtClean="0"/>
              <a:t>Lele</a:t>
            </a:r>
            <a:r>
              <a:rPr lang="en-US" dirty="0" smtClean="0"/>
              <a:t>, Stanford</a:t>
            </a:r>
          </a:p>
          <a:p>
            <a:pPr lvl="1"/>
            <a:r>
              <a:rPr lang="en-US" dirty="0" smtClean="0"/>
              <a:t>Mark Shepherd, NASA Langley</a:t>
            </a:r>
          </a:p>
          <a:p>
            <a:r>
              <a:rPr lang="en-US" dirty="0" smtClean="0"/>
              <a:t>Planning Group Industry Advisors</a:t>
            </a:r>
          </a:p>
          <a:p>
            <a:pPr lvl="1"/>
            <a:r>
              <a:rPr lang="en-US" dirty="0" smtClean="0"/>
              <a:t>Kevin Kinzie, GE</a:t>
            </a:r>
          </a:p>
          <a:p>
            <a:pPr lvl="1"/>
            <a:r>
              <a:rPr lang="en-US" dirty="0" smtClean="0"/>
              <a:t>Mark Bastasch, CH2MHill</a:t>
            </a:r>
            <a:endParaRPr lang="en-US" dirty="0"/>
          </a:p>
          <a:p>
            <a:pPr lvl="1"/>
            <a:endParaRPr lang="en-US" dirty="0"/>
          </a:p>
        </p:txBody>
      </p:sp>
    </p:spTree>
    <p:extLst>
      <p:ext uri="{BB962C8B-B14F-4D97-AF65-F5344CB8AC3E}">
        <p14:creationId xmlns:p14="http://schemas.microsoft.com/office/powerpoint/2010/main" val="57489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t>Thrust Area Description and Vision</a:t>
            </a:r>
          </a:p>
        </p:txBody>
      </p:sp>
      <p:sp>
        <p:nvSpPr>
          <p:cNvPr id="3" name="Text Placeholder 2"/>
          <p:cNvSpPr>
            <a:spLocks noGrp="1"/>
          </p:cNvSpPr>
          <p:nvPr>
            <p:ph type="body" sz="quarter" idx="10"/>
          </p:nvPr>
        </p:nvSpPr>
        <p:spPr>
          <a:xfrm>
            <a:off x="194036" y="944563"/>
            <a:ext cx="8731250" cy="5519667"/>
          </a:xfrm>
          <a:ln>
            <a:solidFill>
              <a:schemeClr val="bg1">
                <a:lumMod val="65000"/>
              </a:schemeClr>
            </a:solidFill>
          </a:ln>
        </p:spPr>
        <p:txBody>
          <a:bodyPr>
            <a:normAutofit lnSpcReduction="10000"/>
          </a:bodyPr>
          <a:lstStyle/>
          <a:p>
            <a:pPr marL="0" indent="0">
              <a:buNone/>
            </a:pPr>
            <a:r>
              <a:rPr lang="en-US" sz="1200" dirty="0"/>
              <a:t>As </a:t>
            </a:r>
            <a:r>
              <a:rPr lang="en-US" sz="1200" dirty="0" smtClean="0"/>
              <a:t>more wind plants are </a:t>
            </a:r>
            <a:r>
              <a:rPr lang="en-US" sz="1200" dirty="0"/>
              <a:t>developed and sited </a:t>
            </a:r>
            <a:r>
              <a:rPr lang="en-US" sz="1200" dirty="0" smtClean="0"/>
              <a:t>in proximity to </a:t>
            </a:r>
            <a:r>
              <a:rPr lang="en-US" sz="1200" dirty="0"/>
              <a:t>residential areas, </a:t>
            </a:r>
            <a:r>
              <a:rPr lang="en-US" sz="1200" dirty="0" smtClean="0"/>
              <a:t>noise will  grow as a major barrier to further wind energy development and efficient operation. The </a:t>
            </a:r>
            <a:r>
              <a:rPr lang="en-US" sz="1200" dirty="0"/>
              <a:t>vision </a:t>
            </a:r>
            <a:r>
              <a:rPr lang="en-US" sz="1200" dirty="0" smtClean="0"/>
              <a:t>of the </a:t>
            </a:r>
            <a:r>
              <a:rPr lang="en-US" sz="1200" dirty="0"/>
              <a:t>aeroacoustic thrust </a:t>
            </a:r>
            <a:r>
              <a:rPr lang="en-US" sz="1200" dirty="0" smtClean="0"/>
              <a:t>area </a:t>
            </a:r>
            <a:r>
              <a:rPr lang="en-US" sz="1200" dirty="0"/>
              <a:t>is to bring </a:t>
            </a:r>
            <a:r>
              <a:rPr lang="en-US" sz="1200" dirty="0" smtClean="0"/>
              <a:t>clarity through new science</a:t>
            </a:r>
            <a:r>
              <a:rPr lang="en-US" sz="1200" dirty="0"/>
              <a:t>, technology, education, </a:t>
            </a:r>
            <a:r>
              <a:rPr lang="en-US" sz="1200" dirty="0" smtClean="0"/>
              <a:t>to help industry </a:t>
            </a:r>
            <a:r>
              <a:rPr lang="en-US" sz="1200" dirty="0"/>
              <a:t>answer critical questions, address public concerns about wind turbine noise, provide </a:t>
            </a:r>
            <a:r>
              <a:rPr lang="en-US" sz="1200" dirty="0" smtClean="0"/>
              <a:t>additional physics-based </a:t>
            </a:r>
            <a:r>
              <a:rPr lang="en-US" sz="1200" dirty="0"/>
              <a:t>data that are required for </a:t>
            </a:r>
            <a:r>
              <a:rPr lang="en-US" sz="1200" dirty="0" smtClean="0"/>
              <a:t>regulators </a:t>
            </a:r>
            <a:r>
              <a:rPr lang="en-US" sz="1200" dirty="0"/>
              <a:t>to establish sound policy, and </a:t>
            </a:r>
            <a:r>
              <a:rPr lang="en-US" sz="1200" dirty="0" smtClean="0"/>
              <a:t>enable development practical </a:t>
            </a:r>
            <a:r>
              <a:rPr lang="en-US" sz="1200" dirty="0"/>
              <a:t>noise reduction  methods and technology. </a:t>
            </a:r>
            <a:endParaRPr lang="en-US" sz="1200" dirty="0" smtClean="0"/>
          </a:p>
          <a:p>
            <a:pPr marL="0" indent="0">
              <a:buNone/>
            </a:pPr>
            <a:endParaRPr lang="en-US" sz="1200" dirty="0"/>
          </a:p>
          <a:p>
            <a:pPr marL="0" indent="0">
              <a:buNone/>
            </a:pPr>
            <a:r>
              <a:rPr lang="en-US" sz="1200" dirty="0" smtClean="0"/>
              <a:t>Improved understanding of wind plant noise may also directly lower the cost of wind energy. </a:t>
            </a:r>
            <a:r>
              <a:rPr lang="en-US" sz="1200" dirty="0"/>
              <a:t>To comply </a:t>
            </a:r>
            <a:r>
              <a:rPr lang="en-US" sz="1200" dirty="0" smtClean="0"/>
              <a:t>with </a:t>
            </a:r>
            <a:r>
              <a:rPr lang="en-US" sz="1200" dirty="0"/>
              <a:t>local </a:t>
            </a:r>
            <a:r>
              <a:rPr lang="en-US" sz="1200" dirty="0" smtClean="0"/>
              <a:t>regulations, </a:t>
            </a:r>
            <a:r>
              <a:rPr lang="en-US" sz="1200" dirty="0"/>
              <a:t>wind </a:t>
            </a:r>
            <a:r>
              <a:rPr lang="en-US" sz="1200" dirty="0" smtClean="0"/>
              <a:t>plant owners often curtail </a:t>
            </a:r>
            <a:r>
              <a:rPr lang="en-US" sz="1200" dirty="0"/>
              <a:t>their operation, </a:t>
            </a:r>
            <a:r>
              <a:rPr lang="en-US" sz="1200" dirty="0" smtClean="0"/>
              <a:t>reducing </a:t>
            </a:r>
            <a:r>
              <a:rPr lang="en-US" sz="1200" dirty="0"/>
              <a:t>energy capture, and effectively increasing </a:t>
            </a:r>
            <a:r>
              <a:rPr lang="en-US" sz="1200" dirty="0" smtClean="0"/>
              <a:t>cost. </a:t>
            </a:r>
            <a:r>
              <a:rPr lang="en-US" sz="1200" dirty="0"/>
              <a:t>Furthermore</a:t>
            </a:r>
            <a:r>
              <a:rPr lang="en-US" sz="1200" dirty="0" smtClean="0"/>
              <a:t>, potentially disruptive turbine technology designs, such as those with high tip speeds and downwind rotors, are often limited by noise constraints. Wind </a:t>
            </a:r>
            <a:r>
              <a:rPr lang="en-US" sz="1200" dirty="0"/>
              <a:t>plant acoustic </a:t>
            </a:r>
            <a:r>
              <a:rPr lang="en-US" sz="1200" dirty="0" smtClean="0"/>
              <a:t>footprints can prevent developers </a:t>
            </a:r>
            <a:r>
              <a:rPr lang="en-US" sz="1200" dirty="0"/>
              <a:t>from placing turbines in cost effective areas and extracting the maximum energy from a wind plant. </a:t>
            </a:r>
            <a:endParaRPr lang="en-US" sz="1200" dirty="0" smtClean="0"/>
          </a:p>
          <a:p>
            <a:pPr marL="0" indent="0">
              <a:buNone/>
            </a:pPr>
            <a:endParaRPr lang="en-US" sz="1200" dirty="0"/>
          </a:p>
          <a:p>
            <a:pPr marL="0" indent="0">
              <a:buNone/>
            </a:pPr>
            <a:r>
              <a:rPr lang="en-US" sz="1200" dirty="0" smtClean="0"/>
              <a:t>Additionally, there are many various noise regulations around the US and the world that create confusion and inconsistencies for policy makers and the public. Sound scientific data, analysis, and interpretation are needed to bring clarity.  </a:t>
            </a:r>
            <a:r>
              <a:rPr lang="en-US" sz="1200" dirty="0"/>
              <a:t>M</a:t>
            </a:r>
            <a:r>
              <a:rPr lang="en-US" sz="1200" dirty="0" smtClean="0"/>
              <a:t>isinformation is also  prevalent, which </a:t>
            </a:r>
            <a:r>
              <a:rPr lang="en-US" sz="1200" dirty="0"/>
              <a:t>adds to residents’ concerns and their resistance to wind farm development</a:t>
            </a:r>
            <a:r>
              <a:rPr lang="en-US" sz="1200" dirty="0" smtClean="0"/>
              <a:t>. </a:t>
            </a:r>
            <a:r>
              <a:rPr lang="en-US" sz="1200" dirty="0"/>
              <a:t>The program will consider the comprehensive range of wind turbine sound characteristics including tonal propagation, amplitude modulation, low frequency noise, and </a:t>
            </a:r>
            <a:r>
              <a:rPr lang="en-US" sz="1200" dirty="0" smtClean="0"/>
              <a:t>infrasound.</a:t>
            </a:r>
          </a:p>
          <a:p>
            <a:pPr marL="0" indent="0">
              <a:buNone/>
            </a:pPr>
            <a:endParaRPr lang="en-US" sz="1200" dirty="0"/>
          </a:p>
          <a:p>
            <a:pPr marL="0" indent="0">
              <a:buNone/>
            </a:pPr>
            <a:r>
              <a:rPr lang="en-US" sz="1200" dirty="0" smtClean="0"/>
              <a:t>The </a:t>
            </a:r>
            <a:r>
              <a:rPr lang="en-US" sz="1200" dirty="0"/>
              <a:t>following proposal outlines </a:t>
            </a:r>
            <a:r>
              <a:rPr lang="en-US" sz="1200" dirty="0" smtClean="0"/>
              <a:t>the A2e Aeroacoustics thrust area research that</a:t>
            </a:r>
            <a:r>
              <a:rPr lang="en-US" sz="1200" dirty="0"/>
              <a:t>, when completed, will provide a deeper insight into </a:t>
            </a:r>
            <a:r>
              <a:rPr lang="en-US" sz="1200" dirty="0" smtClean="0"/>
              <a:t>public annoyance, wind </a:t>
            </a:r>
            <a:r>
              <a:rPr lang="en-US" sz="1200" dirty="0"/>
              <a:t>plant noise generation and propagation mechanisms, as well as mitigation strategies. Ultimately, such knowledge </a:t>
            </a:r>
            <a:r>
              <a:rPr lang="en-US" sz="1200" dirty="0" smtClean="0"/>
              <a:t>will be translated </a:t>
            </a:r>
            <a:r>
              <a:rPr lang="en-US" sz="1200" dirty="0"/>
              <a:t>into design tools and control algorithms that will enable turbine designers  and plant developers and owners to effectively address noise issues without sacrificing performance and reliability of the wind plant. </a:t>
            </a:r>
            <a:r>
              <a:rPr lang="en-US" sz="1200" dirty="0" smtClean="0"/>
              <a:t>Improved knowledge will also help advance regulations that could specifically address the unique aspects of wind plant noise and make them more agreeable to surrounding communities. Such </a:t>
            </a:r>
            <a:r>
              <a:rPr lang="en-US" sz="1200" dirty="0"/>
              <a:t>breakthroughs are necessary to accelerate wind energy’s growth while reducing the ultimate cost of wind relative to other energy technologies.</a:t>
            </a:r>
          </a:p>
          <a:p>
            <a:pPr marL="0" indent="0">
              <a:buNone/>
            </a:pPr>
            <a:endParaRPr lang="en-US" sz="1200" dirty="0" smtClean="0">
              <a:solidFill>
                <a:srgbClr val="000000"/>
              </a:solidFill>
            </a:endParaRPr>
          </a:p>
          <a:p>
            <a:pPr marL="0" indent="0">
              <a:buNone/>
            </a:pPr>
            <a:endParaRPr lang="en-US" sz="1200" dirty="0">
              <a:solidFill>
                <a:srgbClr val="FF0000"/>
              </a:solidFill>
            </a:endParaRPr>
          </a:p>
          <a:p>
            <a:pPr marL="0" indent="0">
              <a:buNone/>
            </a:pPr>
            <a:r>
              <a:rPr lang="en-US" sz="1200" dirty="0" smtClean="0"/>
              <a:t>[Please enter 2-3 concise paragraphs describing your thrust area and explaining its motivation. Where do you see this going? What can be accomplished by 2020? (If you need more space, please make a copy of this page, insert it directly after this page, and simply keep writing.)]</a:t>
            </a:r>
            <a:endParaRPr lang="en-US" sz="1200" dirty="0"/>
          </a:p>
        </p:txBody>
      </p:sp>
      <p:sp>
        <p:nvSpPr>
          <p:cNvPr id="5" name="TextBox 4"/>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spTree>
    <p:extLst>
      <p:ext uri="{BB962C8B-B14F-4D97-AF65-F5344CB8AC3E}">
        <p14:creationId xmlns:p14="http://schemas.microsoft.com/office/powerpoint/2010/main" val="1349082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smtClean="0"/>
              <a:t>Draft Work Package Detail</a:t>
            </a:r>
            <a:endParaRPr lang="en-US" dirty="0"/>
          </a:p>
        </p:txBody>
      </p:sp>
      <p:sp>
        <p:nvSpPr>
          <p:cNvPr id="3" name="Text Placeholder 2"/>
          <p:cNvSpPr>
            <a:spLocks noGrp="1"/>
          </p:cNvSpPr>
          <p:nvPr>
            <p:ph type="body" sz="quarter" idx="10"/>
          </p:nvPr>
        </p:nvSpPr>
        <p:spPr>
          <a:xfrm>
            <a:off x="183404" y="683508"/>
            <a:ext cx="8731250" cy="5519666"/>
          </a:xfrm>
          <a:ln>
            <a:solidFill>
              <a:schemeClr val="accent1"/>
            </a:solidFill>
          </a:ln>
        </p:spPr>
        <p:txBody>
          <a:bodyPr>
            <a:noAutofit/>
          </a:bodyPr>
          <a:lstStyle/>
          <a:p>
            <a:pPr marL="0" lvl="0" indent="0">
              <a:buNone/>
            </a:pPr>
            <a:r>
              <a:rPr lang="en-US" sz="1050" dirty="0" smtClean="0"/>
              <a:t>Work Package 1: Community </a:t>
            </a:r>
            <a:r>
              <a:rPr lang="en-US" sz="1050" dirty="0"/>
              <a:t>/ human factor/ dose-response studies</a:t>
            </a:r>
          </a:p>
          <a:p>
            <a:pPr lvl="1"/>
            <a:r>
              <a:rPr lang="en-US" sz="800" dirty="0"/>
              <a:t>Literature </a:t>
            </a:r>
            <a:r>
              <a:rPr lang="en-US" sz="800" dirty="0" smtClean="0"/>
              <a:t>overview</a:t>
            </a:r>
            <a:endParaRPr lang="en-US" sz="800" dirty="0"/>
          </a:p>
          <a:p>
            <a:pPr lvl="1"/>
            <a:r>
              <a:rPr lang="en-US" sz="800" dirty="0"/>
              <a:t>Experimental dose-response studies incl. levels, tones, AM, LF &amp; infrasound</a:t>
            </a:r>
          </a:p>
          <a:p>
            <a:pPr lvl="1"/>
            <a:r>
              <a:rPr lang="en-US" sz="800" dirty="0" smtClean="0"/>
              <a:t>Community </a:t>
            </a:r>
            <a:r>
              <a:rPr lang="en-US" sz="800" dirty="0"/>
              <a:t>/ human factor/ </a:t>
            </a:r>
            <a:r>
              <a:rPr lang="en-US" sz="800" dirty="0">
                <a:solidFill>
                  <a:srgbClr val="00B050"/>
                </a:solidFill>
              </a:rPr>
              <a:t>dose-response studies establishing the correlation basis for annoyance </a:t>
            </a:r>
            <a:r>
              <a:rPr lang="en-US" sz="800" dirty="0"/>
              <a:t>including documented terrain, meteorological, and wind-farm operating conditions, at substantially distinct sites (judged by terrain and population</a:t>
            </a:r>
            <a:r>
              <a:rPr lang="en-US" sz="800" dirty="0" smtClean="0"/>
              <a:t>).</a:t>
            </a:r>
            <a:endParaRPr lang="en-US" sz="800" dirty="0"/>
          </a:p>
          <a:p>
            <a:pPr lvl="1"/>
            <a:r>
              <a:rPr lang="en-US" sz="800" dirty="0"/>
              <a:t>The development of experimental </a:t>
            </a:r>
            <a:r>
              <a:rPr lang="en-US" sz="800" dirty="0" smtClean="0"/>
              <a:t>databases </a:t>
            </a:r>
            <a:r>
              <a:rPr lang="en-US" sz="800" dirty="0"/>
              <a:t>and </a:t>
            </a:r>
            <a:r>
              <a:rPr lang="en-US" sz="800" dirty="0" smtClean="0">
                <a:solidFill>
                  <a:srgbClr val="00B050"/>
                </a:solidFill>
              </a:rPr>
              <a:t>practical </a:t>
            </a:r>
            <a:r>
              <a:rPr lang="en-US" sz="800" dirty="0">
                <a:solidFill>
                  <a:srgbClr val="00B050"/>
                </a:solidFill>
              </a:rPr>
              <a:t>prediction tools (designed for use by regulators, operators, </a:t>
            </a:r>
            <a:r>
              <a:rPr lang="en-US" sz="800" dirty="0" err="1">
                <a:solidFill>
                  <a:srgbClr val="00B050"/>
                </a:solidFill>
              </a:rPr>
              <a:t>etc</a:t>
            </a:r>
            <a:r>
              <a:rPr lang="en-US" sz="800" dirty="0">
                <a:solidFill>
                  <a:srgbClr val="00B050"/>
                </a:solidFill>
              </a:rPr>
              <a:t>) for determining the response of buildings </a:t>
            </a:r>
            <a:r>
              <a:rPr lang="en-US" sz="800" dirty="0"/>
              <a:t>to wind farm noise and the impact of acoustic insulation and other mitigation </a:t>
            </a:r>
            <a:r>
              <a:rPr lang="en-US" sz="800" dirty="0" smtClean="0"/>
              <a:t>strategies</a:t>
            </a:r>
            <a:r>
              <a:rPr lang="en-US" sz="800" dirty="0"/>
              <a:t>,</a:t>
            </a:r>
            <a:r>
              <a:rPr lang="en-US" sz="800" dirty="0" smtClean="0"/>
              <a:t> </a:t>
            </a:r>
            <a:r>
              <a:rPr lang="en-US" sz="800" dirty="0"/>
              <a:t>in particular for low frequency phenomena: </a:t>
            </a:r>
            <a:r>
              <a:rPr lang="en-US" sz="800" u="sng" dirty="0"/>
              <a:t>5dB LF indoor noise </a:t>
            </a:r>
            <a:r>
              <a:rPr lang="en-US" sz="800" u="sng" dirty="0" smtClean="0"/>
              <a:t>reduction</a:t>
            </a:r>
          </a:p>
          <a:p>
            <a:pPr lvl="1"/>
            <a:r>
              <a:rPr lang="en-US" sz="800" dirty="0" smtClean="0"/>
              <a:t>Development </a:t>
            </a:r>
            <a:r>
              <a:rPr lang="en-US" sz="800" dirty="0"/>
              <a:t>of </a:t>
            </a:r>
            <a:r>
              <a:rPr lang="en-US" sz="800" dirty="0">
                <a:solidFill>
                  <a:srgbClr val="00B050"/>
                </a:solidFill>
              </a:rPr>
              <a:t>proper indoor &amp; outdoor noise </a:t>
            </a:r>
            <a:r>
              <a:rPr lang="en-US" sz="800" dirty="0" smtClean="0">
                <a:solidFill>
                  <a:srgbClr val="00B050"/>
                </a:solidFill>
              </a:rPr>
              <a:t>limits based on consistent noise metrics </a:t>
            </a:r>
            <a:r>
              <a:rPr lang="en-US" sz="800" dirty="0"/>
              <a:t>incl. levels, tones, AM LF &amp; infrasound: </a:t>
            </a:r>
            <a:r>
              <a:rPr lang="en-US" sz="800" u="sng" dirty="0" smtClean="0"/>
              <a:t>identify </a:t>
            </a:r>
            <a:r>
              <a:rPr lang="en-US" sz="800" u="sng" dirty="0"/>
              <a:t>which noise features </a:t>
            </a:r>
            <a:r>
              <a:rPr lang="en-US" sz="800" u="sng" dirty="0" smtClean="0"/>
              <a:t>most significantly impact community perception.</a:t>
            </a:r>
            <a:r>
              <a:rPr lang="en-US" sz="800" dirty="0" smtClean="0"/>
              <a:t>  Demonstrate these metrics using actual turbine and plant noise measurements from WP 2 and 3</a:t>
            </a:r>
          </a:p>
          <a:p>
            <a:pPr lvl="1"/>
            <a:r>
              <a:rPr lang="en-US" sz="800" dirty="0" smtClean="0"/>
              <a:t>Establish </a:t>
            </a:r>
            <a:r>
              <a:rPr lang="en-US" sz="800" dirty="0" smtClean="0">
                <a:solidFill>
                  <a:srgbClr val="00B050"/>
                </a:solidFill>
              </a:rPr>
              <a:t>methods and procedures for consistently measuring wind plant noise </a:t>
            </a:r>
            <a:r>
              <a:rPr lang="en-US" sz="800" dirty="0" smtClean="0"/>
              <a:t>for use by local regulators and consultants</a:t>
            </a:r>
            <a:endParaRPr lang="en-US" sz="800" dirty="0"/>
          </a:p>
          <a:p>
            <a:pPr marL="0" lvl="0" indent="0">
              <a:buNone/>
            </a:pPr>
            <a:r>
              <a:rPr lang="en-US" sz="1050" dirty="0" smtClean="0"/>
              <a:t>Work Package 2: Plant Level Noise and Propagation </a:t>
            </a:r>
            <a:endParaRPr lang="en-US" sz="1050" dirty="0"/>
          </a:p>
          <a:p>
            <a:pPr lvl="1"/>
            <a:r>
              <a:rPr lang="en-US" sz="800" dirty="0"/>
              <a:t>Literature </a:t>
            </a:r>
            <a:r>
              <a:rPr lang="en-US" sz="800" dirty="0" smtClean="0"/>
              <a:t>overview </a:t>
            </a:r>
            <a:r>
              <a:rPr lang="en-US" sz="800" dirty="0"/>
              <a:t>incl. overview on sophisticated and engineering propagation models</a:t>
            </a:r>
          </a:p>
          <a:p>
            <a:pPr lvl="1"/>
            <a:r>
              <a:rPr lang="en-US" sz="800" dirty="0"/>
              <a:t>Extended field measurement campaign that comprehensively describes the noise generated by a </a:t>
            </a:r>
            <a:r>
              <a:rPr lang="en-US" sz="800" b="1" u="sng" dirty="0"/>
              <a:t>farm </a:t>
            </a:r>
            <a:r>
              <a:rPr lang="en-US" sz="800" dirty="0"/>
              <a:t>(better to measure several farms) including meteorology, terrain and wake effects (incl. levels, tones, AM, LF &amp; infrasound)</a:t>
            </a:r>
          </a:p>
          <a:p>
            <a:pPr lvl="1"/>
            <a:r>
              <a:rPr lang="en-US" sz="800" dirty="0"/>
              <a:t>Development and validation of an open source </a:t>
            </a:r>
            <a:r>
              <a:rPr lang="en-US" sz="800" dirty="0" smtClean="0">
                <a:solidFill>
                  <a:srgbClr val="00B050"/>
                </a:solidFill>
              </a:rPr>
              <a:t>engineering model  for wind plant noise </a:t>
            </a:r>
            <a:r>
              <a:rPr lang="en-US" sz="800" dirty="0" smtClean="0"/>
              <a:t>that </a:t>
            </a:r>
            <a:r>
              <a:rPr lang="en-US" sz="800" dirty="0"/>
              <a:t>describes the noise generated by a farm including meteorology, terrain and wake effects (incl. levels, tones, AM, LF &amp; infrasound</a:t>
            </a:r>
            <a:r>
              <a:rPr lang="en-US" sz="800" dirty="0" smtClean="0"/>
              <a:t>)</a:t>
            </a:r>
          </a:p>
          <a:p>
            <a:pPr lvl="1"/>
            <a:r>
              <a:rPr lang="en-US" sz="800" dirty="0"/>
              <a:t>Wind farm simulations and parallel analytical work to distinguish the importance of the different potential contributors to amplitude modulation, including source rotation effects, source modulation effects, meteorological effects on propagation, turbine-turbine interaction, and turbine ABL interaction. </a:t>
            </a:r>
          </a:p>
          <a:p>
            <a:pPr lvl="1"/>
            <a:r>
              <a:rPr lang="en-US" sz="800" dirty="0"/>
              <a:t>Comparison of measurements and model with simple engineering models … elaborate </a:t>
            </a:r>
            <a:r>
              <a:rPr lang="en-US" sz="800" dirty="0">
                <a:solidFill>
                  <a:srgbClr val="00B050"/>
                </a:solidFill>
              </a:rPr>
              <a:t>best practices for simple engineering models f</a:t>
            </a:r>
            <a:r>
              <a:rPr lang="en-US" sz="800" dirty="0"/>
              <a:t>or future wind farm noise propagation </a:t>
            </a:r>
            <a:r>
              <a:rPr lang="en-US" sz="800" dirty="0" smtClean="0"/>
              <a:t>simulations:</a:t>
            </a:r>
          </a:p>
          <a:p>
            <a:pPr lvl="1"/>
            <a:r>
              <a:rPr lang="en-US" sz="800" dirty="0" smtClean="0">
                <a:solidFill>
                  <a:srgbClr val="00B050"/>
                </a:solidFill>
              </a:rPr>
              <a:t>High </a:t>
            </a:r>
            <a:r>
              <a:rPr lang="en-US" sz="800" dirty="0">
                <a:solidFill>
                  <a:srgbClr val="00B050"/>
                </a:solidFill>
              </a:rPr>
              <a:t>Fidelity models </a:t>
            </a:r>
            <a:r>
              <a:rPr lang="en-US" sz="800" dirty="0"/>
              <a:t>that are validated and open source and provide insight </a:t>
            </a:r>
            <a:r>
              <a:rPr lang="en-US" sz="800" dirty="0" smtClean="0"/>
              <a:t>into the </a:t>
            </a:r>
            <a:r>
              <a:rPr lang="en-US" sz="800" dirty="0"/>
              <a:t>interaction of the atmospheric boundary layer with an entire wind farm, including meteorology and terrain (but not detailed turbine </a:t>
            </a:r>
            <a:r>
              <a:rPr lang="en-US" sz="800" dirty="0" err="1"/>
              <a:t>aeroacoustics</a:t>
            </a:r>
            <a:r>
              <a:rPr lang="en-US" sz="800" dirty="0"/>
              <a:t>) sufficient for providing the detailed inflow characteristics to individual turbines, and the propagation and combination of sound from those turbines to far field observers. </a:t>
            </a:r>
            <a:endParaRPr lang="en-US" sz="800" dirty="0" smtClean="0"/>
          </a:p>
          <a:p>
            <a:pPr marL="744538" lvl="1" indent="-287338"/>
            <a:r>
              <a:rPr lang="en-US" sz="800" dirty="0" smtClean="0"/>
              <a:t>Definition of low noise operation based instantaneous meteorological, </a:t>
            </a:r>
            <a:r>
              <a:rPr lang="en-US" sz="800" dirty="0"/>
              <a:t>terrain and wake </a:t>
            </a:r>
            <a:r>
              <a:rPr lang="en-US" sz="800" dirty="0" smtClean="0"/>
              <a:t>effects: </a:t>
            </a:r>
            <a:r>
              <a:rPr lang="en-US" sz="800" u="sng" dirty="0" smtClean="0"/>
              <a:t>3 dB noise reduction at receptor </a:t>
            </a:r>
            <a:endParaRPr lang="en-US" sz="800" u="sng" dirty="0"/>
          </a:p>
          <a:p>
            <a:pPr marL="0" lvl="0" indent="0">
              <a:buNone/>
            </a:pPr>
            <a:r>
              <a:rPr lang="en-US" sz="1050" dirty="0" smtClean="0"/>
              <a:t>Work Package 3: Turbine Level Noise and Control </a:t>
            </a:r>
            <a:endParaRPr lang="en-US" sz="1050" dirty="0"/>
          </a:p>
          <a:p>
            <a:pPr lvl="1"/>
            <a:r>
              <a:rPr lang="en-US" sz="800" dirty="0"/>
              <a:t>Literature </a:t>
            </a:r>
            <a:r>
              <a:rPr lang="en-US" sz="800" dirty="0" smtClean="0"/>
              <a:t>overview</a:t>
            </a:r>
          </a:p>
          <a:p>
            <a:pPr lvl="1"/>
            <a:r>
              <a:rPr lang="en-US" sz="800" dirty="0" smtClean="0"/>
              <a:t>Baseline creation - </a:t>
            </a:r>
          </a:p>
          <a:p>
            <a:pPr marL="744538" lvl="1" indent="-287338"/>
            <a:r>
              <a:rPr lang="en-US" sz="800" dirty="0"/>
              <a:t>Development and dissemination of open databases for model validation that include:</a:t>
            </a:r>
          </a:p>
          <a:p>
            <a:pPr marL="801688" lvl="2" indent="-182563"/>
            <a:r>
              <a:rPr lang="en-US" sz="800" dirty="0">
                <a:solidFill>
                  <a:srgbClr val="00B050"/>
                </a:solidFill>
              </a:rPr>
              <a:t>Detailed aerodynamic and acoustic definition of the properties of a family of open, representative blade airfoils</a:t>
            </a:r>
            <a:r>
              <a:rPr lang="en-US" sz="800" dirty="0"/>
              <a:t>.</a:t>
            </a:r>
          </a:p>
          <a:p>
            <a:pPr marL="801688" lvl="2" indent="-182563"/>
            <a:r>
              <a:rPr lang="en-US" sz="800" dirty="0"/>
              <a:t>Definition of non-traditional sources (stall noise, leading edge noise) and source modifiers (unsteady inflow, pitch rate).</a:t>
            </a:r>
          </a:p>
          <a:p>
            <a:pPr marL="801688" lvl="2" indent="-182563"/>
            <a:r>
              <a:rPr lang="en-US" sz="800" dirty="0"/>
              <a:t>An instrumented full turbine measurement campaign </a:t>
            </a:r>
            <a:r>
              <a:rPr lang="en-US" sz="800" dirty="0" smtClean="0"/>
              <a:t>on baseline turbine (such </a:t>
            </a:r>
            <a:r>
              <a:rPr lang="en-US" sz="800" dirty="0"/>
              <a:t>as at the NREL or </a:t>
            </a:r>
            <a:r>
              <a:rPr lang="en-US" sz="800" dirty="0" err="1"/>
              <a:t>SWiFT</a:t>
            </a:r>
            <a:r>
              <a:rPr lang="en-US" sz="800" dirty="0"/>
              <a:t> facilities) to include steady and unsteady flow field definition (such as met tower, PIV, K-band radar, on-blade instrumentation) and acoustic characterization (including phased microphone array and 360 degree directivity) at the near and far field</a:t>
            </a:r>
            <a:r>
              <a:rPr lang="en-US" sz="800" dirty="0" smtClean="0"/>
              <a:t>.</a:t>
            </a:r>
          </a:p>
          <a:p>
            <a:pPr marL="801688" lvl="2" indent="-182563"/>
            <a:r>
              <a:rPr lang="en-US" sz="800" dirty="0" smtClean="0"/>
              <a:t>Addresses noise s mitigation technology</a:t>
            </a:r>
            <a:endParaRPr lang="en-US" sz="800" dirty="0"/>
          </a:p>
          <a:p>
            <a:pPr lvl="1"/>
            <a:r>
              <a:rPr lang="en-US" sz="800" dirty="0">
                <a:solidFill>
                  <a:srgbClr val="00B050"/>
                </a:solidFill>
              </a:rPr>
              <a:t>High Fidelity models </a:t>
            </a:r>
            <a:r>
              <a:rPr lang="en-US" sz="800" dirty="0"/>
              <a:t>that are validated and open source </a:t>
            </a:r>
            <a:r>
              <a:rPr lang="en-US" sz="800" dirty="0" smtClean="0"/>
              <a:t>that describes the </a:t>
            </a:r>
            <a:r>
              <a:rPr lang="en-US" sz="800" dirty="0" err="1"/>
              <a:t>aeroacoustic</a:t>
            </a:r>
            <a:r>
              <a:rPr lang="en-US" sz="800" dirty="0"/>
              <a:t> response of a complete turbine including unsteady wind-farm/weather/terrain specific </a:t>
            </a:r>
            <a:r>
              <a:rPr lang="en-US" sz="800" dirty="0" smtClean="0"/>
              <a:t>inflow and noise mitigation technologies (</a:t>
            </a:r>
            <a:r>
              <a:rPr lang="en-US" sz="800" dirty="0"/>
              <a:t>incl. levels, tones, AM, LF &amp; infrasound</a:t>
            </a:r>
            <a:r>
              <a:rPr lang="en-US" sz="800" dirty="0" smtClean="0"/>
              <a:t>) – overlapping with Aero HGM</a:t>
            </a:r>
          </a:p>
          <a:p>
            <a:pPr lvl="1"/>
            <a:r>
              <a:rPr lang="en-US" sz="800" dirty="0" smtClean="0"/>
              <a:t>Design </a:t>
            </a:r>
            <a:r>
              <a:rPr lang="en-US" sz="800" dirty="0"/>
              <a:t>of a </a:t>
            </a:r>
            <a:r>
              <a:rPr lang="en-US" sz="800" dirty="0">
                <a:solidFill>
                  <a:srgbClr val="00B050"/>
                </a:solidFill>
              </a:rPr>
              <a:t>low noise rotor as demonstrator </a:t>
            </a:r>
            <a:r>
              <a:rPr lang="en-US" sz="800" dirty="0" smtClean="0">
                <a:solidFill>
                  <a:srgbClr val="00B050"/>
                </a:solidFill>
              </a:rPr>
              <a:t>– </a:t>
            </a:r>
            <a:r>
              <a:rPr lang="en-US" sz="800" dirty="0" smtClean="0"/>
              <a:t>overlap with experimental</a:t>
            </a:r>
          </a:p>
          <a:p>
            <a:pPr lvl="1"/>
            <a:r>
              <a:rPr lang="en-US" sz="800" dirty="0" smtClean="0"/>
              <a:t>Scaling rules  - airfoils, </a:t>
            </a:r>
            <a:r>
              <a:rPr lang="en-US" sz="800" dirty="0" err="1" smtClean="0"/>
              <a:t>SWiFT</a:t>
            </a:r>
            <a:r>
              <a:rPr lang="en-US" sz="800" dirty="0" smtClean="0"/>
              <a:t>, full scale, – what works? Overlaps with HFM and </a:t>
            </a:r>
            <a:r>
              <a:rPr lang="en-US" sz="800" dirty="0" err="1" smtClean="0"/>
              <a:t>exp</a:t>
            </a:r>
            <a:endParaRPr lang="en-US" sz="800" dirty="0" smtClean="0"/>
          </a:p>
          <a:p>
            <a:pPr lvl="1"/>
            <a:r>
              <a:rPr lang="en-US" sz="800" dirty="0" smtClean="0"/>
              <a:t>Manufacturing </a:t>
            </a:r>
            <a:r>
              <a:rPr lang="en-US" sz="800" dirty="0"/>
              <a:t>and validation of low noise rotor by instrumented full turbine measurement campaign on baseline turbine with low noise rotor: </a:t>
            </a:r>
            <a:r>
              <a:rPr lang="en-US" sz="800" u="sng" dirty="0"/>
              <a:t>3dB turbine </a:t>
            </a:r>
            <a:r>
              <a:rPr lang="en-US" sz="800" u="sng" dirty="0" smtClean="0"/>
              <a:t>source noise </a:t>
            </a:r>
            <a:r>
              <a:rPr lang="en-US" sz="800" u="sng" dirty="0"/>
              <a:t>reduction </a:t>
            </a:r>
            <a:endParaRPr lang="en-US" sz="800" dirty="0"/>
          </a:p>
          <a:p>
            <a:pPr marL="0" lvl="0" indent="0">
              <a:buNone/>
            </a:pPr>
            <a:r>
              <a:rPr lang="en-US" sz="1050" dirty="0" smtClean="0"/>
              <a:t>Work Package 4: Public dissemination</a:t>
            </a:r>
            <a:endParaRPr lang="en-US" sz="1050" u="sng" dirty="0" smtClean="0"/>
          </a:p>
          <a:p>
            <a:pPr marL="796925" lvl="1" indent="-339725"/>
            <a:r>
              <a:rPr lang="en-US" sz="800" dirty="0" smtClean="0"/>
              <a:t>A </a:t>
            </a:r>
            <a:r>
              <a:rPr lang="en-US" sz="800" dirty="0" smtClean="0">
                <a:solidFill>
                  <a:srgbClr val="00B050"/>
                </a:solidFill>
              </a:rPr>
              <a:t>continuously updated website </a:t>
            </a:r>
            <a:r>
              <a:rPr lang="en-US" sz="800" dirty="0" smtClean="0"/>
              <a:t>with summaries of the latest scientific social and technological studies, both inside and outside of DOE funding</a:t>
            </a:r>
          </a:p>
          <a:p>
            <a:pPr marL="796925" lvl="1" indent="-339725"/>
            <a:r>
              <a:rPr lang="en-US" sz="800" dirty="0" smtClean="0"/>
              <a:t>Links </a:t>
            </a:r>
            <a:r>
              <a:rPr lang="en-US" sz="800" dirty="0"/>
              <a:t>to A2e software development websites and experimental data</a:t>
            </a:r>
          </a:p>
          <a:p>
            <a:pPr marL="796925" lvl="1" indent="-339725"/>
            <a:r>
              <a:rPr lang="en-US" sz="800" dirty="0">
                <a:solidFill>
                  <a:srgbClr val="00B050"/>
                </a:solidFill>
              </a:rPr>
              <a:t>Standards/guidelines for measurement and simulation of wind plant noise </a:t>
            </a:r>
            <a:r>
              <a:rPr lang="en-US" sz="800" dirty="0"/>
              <a:t>for developers, owners and regulating bodies</a:t>
            </a:r>
          </a:p>
          <a:p>
            <a:pPr marL="0" lvl="0" indent="0">
              <a:buNone/>
            </a:pPr>
            <a:endParaRPr lang="en-US" sz="1000" dirty="0"/>
          </a:p>
        </p:txBody>
      </p:sp>
      <p:sp>
        <p:nvSpPr>
          <p:cNvPr id="5" name="TextBox 4"/>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sp>
        <p:nvSpPr>
          <p:cNvPr id="4" name="TextBox 3"/>
          <p:cNvSpPr txBox="1"/>
          <p:nvPr/>
        </p:nvSpPr>
        <p:spPr>
          <a:xfrm>
            <a:off x="5050465" y="850604"/>
            <a:ext cx="3345788" cy="369332"/>
          </a:xfrm>
          <a:prstGeom prst="rect">
            <a:avLst/>
          </a:prstGeom>
          <a:noFill/>
        </p:spPr>
        <p:txBody>
          <a:bodyPr wrap="none" rtlCol="0">
            <a:spAutoFit/>
          </a:bodyPr>
          <a:lstStyle/>
          <a:p>
            <a:r>
              <a:rPr lang="en-US" dirty="0" smtClean="0">
                <a:solidFill>
                  <a:srgbClr val="00B050"/>
                </a:solidFill>
              </a:rPr>
              <a:t>GREEN = Defined Deliverable</a:t>
            </a:r>
            <a:endParaRPr lang="en-US" dirty="0">
              <a:solidFill>
                <a:srgbClr val="00B050"/>
              </a:solidFill>
            </a:endParaRPr>
          </a:p>
        </p:txBody>
      </p:sp>
    </p:spTree>
    <p:extLst>
      <p:ext uri="{BB962C8B-B14F-4D97-AF65-F5344CB8AC3E}">
        <p14:creationId xmlns:p14="http://schemas.microsoft.com/office/powerpoint/2010/main" val="357947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t>Thrust Area Primary Goals</a:t>
            </a:r>
          </a:p>
        </p:txBody>
      </p:sp>
      <p:sp>
        <p:nvSpPr>
          <p:cNvPr id="3" name="Text Placeholder 2"/>
          <p:cNvSpPr>
            <a:spLocks noGrp="1"/>
          </p:cNvSpPr>
          <p:nvPr>
            <p:ph type="body" sz="quarter" idx="10"/>
          </p:nvPr>
        </p:nvSpPr>
        <p:spPr>
          <a:xfrm>
            <a:off x="194036" y="944564"/>
            <a:ext cx="8731250" cy="5519666"/>
          </a:xfrm>
          <a:ln>
            <a:solidFill>
              <a:schemeClr val="bg1">
                <a:lumMod val="65000"/>
              </a:schemeClr>
            </a:solidFill>
          </a:ln>
        </p:spPr>
        <p:txBody>
          <a:bodyPr>
            <a:normAutofit/>
          </a:bodyPr>
          <a:lstStyle/>
          <a:p>
            <a:pPr marL="0" indent="0">
              <a:buNone/>
            </a:pPr>
            <a:r>
              <a:rPr lang="en-US" sz="1200" dirty="0" smtClean="0"/>
              <a:t>The primary goals of the A2e Aeroacoustics thrust is a better understanding of the fundamental mechanisms of wind plant noise generation, propagation, and reception through scientific research and dissemination into public documentation that will benefit industry and communities alike. More specifically, goals include detailed observation and modeling of acoustic noise from wind plants, turbines and major components to provide additional physical insight of wind plant noise generation and propagation. The goals also include a better understanding of the unique aspects of wind turbine noise annoyance and identification of appropriate metrics and measurement methodologies that reflect the interaction between noise generation, propagation and perception</a:t>
            </a:r>
            <a:r>
              <a:rPr lang="en-US" sz="1200" dirty="0"/>
              <a:t>. </a:t>
            </a:r>
            <a:r>
              <a:rPr lang="en-US" sz="1200" dirty="0" smtClean="0"/>
              <a:t>Lastly, the thrust </a:t>
            </a:r>
            <a:r>
              <a:rPr lang="en-US" sz="1200" dirty="0"/>
              <a:t>area </a:t>
            </a:r>
            <a:r>
              <a:rPr lang="en-US" sz="1200" dirty="0" smtClean="0"/>
              <a:t>goals include an educational and outreach aspect aimed at </a:t>
            </a:r>
            <a:r>
              <a:rPr lang="en-US" sz="1200" dirty="0"/>
              <a:t>the dissemination of the latest </a:t>
            </a:r>
            <a:r>
              <a:rPr lang="en-US" sz="1200" dirty="0" smtClean="0"/>
              <a:t>technical advances in noise modeling, noise mitigation and science concerning </a:t>
            </a:r>
            <a:r>
              <a:rPr lang="en-US" sz="1200" dirty="0"/>
              <a:t>the impact </a:t>
            </a:r>
            <a:r>
              <a:rPr lang="en-US" sz="1200" dirty="0" smtClean="0"/>
              <a:t>of wind </a:t>
            </a:r>
            <a:r>
              <a:rPr lang="en-US" sz="1200" dirty="0"/>
              <a:t>plant noise </a:t>
            </a:r>
            <a:r>
              <a:rPr lang="en-US" sz="1200" dirty="0" smtClean="0"/>
              <a:t>on people. </a:t>
            </a:r>
          </a:p>
          <a:p>
            <a:pPr marL="0" indent="0">
              <a:buNone/>
            </a:pPr>
            <a:endParaRPr lang="en-US" sz="1200" dirty="0"/>
          </a:p>
          <a:p>
            <a:pPr marL="0" indent="0">
              <a:buNone/>
            </a:pPr>
            <a:endParaRPr lang="en-US" sz="1200" dirty="0"/>
          </a:p>
          <a:p>
            <a:pPr marL="0" indent="0">
              <a:buNone/>
            </a:pPr>
            <a:r>
              <a:rPr lang="en-US" sz="1200" dirty="0" smtClean="0"/>
              <a:t>[Please enter 1-2 concise paragraphs describing the major goals of your Thrust Area. (If you need more space, please make a copy of this page, insert it directly after this page, and simply keep writing.)]</a:t>
            </a:r>
            <a:endParaRPr lang="en-US" sz="1200" dirty="0"/>
          </a:p>
        </p:txBody>
      </p:sp>
      <p:sp>
        <p:nvSpPr>
          <p:cNvPr id="5" name="TextBox 4"/>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spTree>
    <p:extLst>
      <p:ext uri="{BB962C8B-B14F-4D97-AF65-F5344CB8AC3E}">
        <p14:creationId xmlns:p14="http://schemas.microsoft.com/office/powerpoint/2010/main" val="3418120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t>Desired </a:t>
            </a:r>
            <a:r>
              <a:rPr lang="en-US" dirty="0" smtClean="0"/>
              <a:t>Outcomes (please list in priority order)</a:t>
            </a:r>
            <a:endParaRPr lang="en-US" dirty="0"/>
          </a:p>
        </p:txBody>
      </p:sp>
      <p:sp>
        <p:nvSpPr>
          <p:cNvPr id="3" name="Text Placeholder 2"/>
          <p:cNvSpPr>
            <a:spLocks noGrp="1"/>
          </p:cNvSpPr>
          <p:nvPr>
            <p:ph type="body" sz="quarter" idx="10"/>
          </p:nvPr>
        </p:nvSpPr>
        <p:spPr>
          <a:xfrm>
            <a:off x="194036" y="944564"/>
            <a:ext cx="8731250" cy="5519666"/>
          </a:xfrm>
          <a:ln>
            <a:solidFill>
              <a:schemeClr val="bg1">
                <a:lumMod val="65000"/>
              </a:schemeClr>
            </a:solidFill>
          </a:ln>
        </p:spPr>
        <p:txBody>
          <a:bodyPr>
            <a:normAutofit/>
          </a:bodyPr>
          <a:lstStyle/>
          <a:p>
            <a:pPr marL="171450" indent="-171450"/>
            <a:r>
              <a:rPr lang="en-US" sz="1600" dirty="0" smtClean="0"/>
              <a:t>Desired Outcome 1: </a:t>
            </a:r>
            <a:r>
              <a:rPr lang="en-US" sz="1600" dirty="0"/>
              <a:t>Scientific basis for long-term advances in wind-plant noise </a:t>
            </a:r>
            <a:r>
              <a:rPr lang="en-US" sz="1600" dirty="0" smtClean="0"/>
              <a:t>prediction </a:t>
            </a:r>
            <a:r>
              <a:rPr lang="en-US" sz="1600" dirty="0"/>
              <a:t>and reduction</a:t>
            </a:r>
          </a:p>
          <a:p>
            <a:pPr marL="403225" lvl="1" indent="-171450"/>
            <a:r>
              <a:rPr lang="en-US" sz="1200" dirty="0" smtClean="0"/>
              <a:t>This outcome will provide a better physical understanding of the noise generation and propagation mechanisms that dictate wind plant noise, including turbine source noise, wind turbine interactions and far field propagation in a variety of environments.</a:t>
            </a:r>
          </a:p>
          <a:p>
            <a:pPr marL="403225" lvl="1" indent="-171450"/>
            <a:r>
              <a:rPr lang="en-US" sz="1200" dirty="0"/>
              <a:t>This outcome will also include technology transferred to the industry and public that will allow for more reliable and validated set of models to predict noise emissions from wind turbines and wind plants.</a:t>
            </a:r>
            <a:endParaRPr lang="en-US" sz="1200" dirty="0" smtClean="0"/>
          </a:p>
          <a:p>
            <a:pPr marL="403225" lvl="1" indent="-171450"/>
            <a:r>
              <a:rPr lang="en-US" sz="1200" dirty="0" smtClean="0"/>
              <a:t>3dB </a:t>
            </a:r>
            <a:r>
              <a:rPr lang="en-US" sz="1200" dirty="0"/>
              <a:t>turbine source noise reduction relative to baseline </a:t>
            </a:r>
            <a:r>
              <a:rPr lang="en-US" sz="1200" dirty="0" smtClean="0"/>
              <a:t>rotor. This </a:t>
            </a:r>
            <a:r>
              <a:rPr lang="en-US" sz="1200" dirty="0"/>
              <a:t>outcome will </a:t>
            </a:r>
            <a:r>
              <a:rPr lang="en-US" sz="1200" dirty="0" smtClean="0"/>
              <a:t>include </a:t>
            </a:r>
            <a:r>
              <a:rPr lang="en-US" sz="1200" dirty="0"/>
              <a:t>recommendations </a:t>
            </a:r>
            <a:r>
              <a:rPr lang="en-US" sz="1200" dirty="0" smtClean="0"/>
              <a:t>for </a:t>
            </a:r>
            <a:r>
              <a:rPr lang="en-US" sz="1200" dirty="0"/>
              <a:t>industry on how to </a:t>
            </a:r>
            <a:r>
              <a:rPr lang="en-US" sz="1200" dirty="0" smtClean="0"/>
              <a:t>design turbines </a:t>
            </a:r>
            <a:r>
              <a:rPr lang="en-US" sz="1200" dirty="0"/>
              <a:t>at </a:t>
            </a:r>
            <a:r>
              <a:rPr lang="en-US" sz="1200" dirty="0">
                <a:solidFill>
                  <a:schemeClr val="tx2">
                    <a:lumMod val="75000"/>
                  </a:schemeClr>
                </a:solidFill>
              </a:rPr>
              <a:t>lower noise levels, relative </a:t>
            </a:r>
            <a:r>
              <a:rPr lang="en-US" sz="1200" dirty="0"/>
              <a:t>to the A2e baseline</a:t>
            </a:r>
            <a:r>
              <a:rPr lang="en-US" sz="1200" dirty="0">
                <a:solidFill>
                  <a:schemeClr val="tx2">
                    <a:lumMod val="75000"/>
                  </a:schemeClr>
                </a:solidFill>
              </a:rPr>
              <a:t> turbine and current SOA in wind plant modeling. </a:t>
            </a:r>
            <a:r>
              <a:rPr lang="en-US" sz="1200" dirty="0" smtClean="0">
                <a:solidFill>
                  <a:schemeClr val="tx2">
                    <a:lumMod val="75000"/>
                  </a:schemeClr>
                </a:solidFill>
              </a:rPr>
              <a:t> A</a:t>
            </a:r>
            <a:r>
              <a:rPr lang="en-US" sz="1200" dirty="0" smtClean="0"/>
              <a:t>ny </a:t>
            </a:r>
            <a:r>
              <a:rPr lang="en-US" sz="1200" dirty="0"/>
              <a:t>technologies to address this outcome must be demonstrated under relevant environmental </a:t>
            </a:r>
            <a:r>
              <a:rPr lang="en-US" sz="1200" dirty="0" smtClean="0"/>
              <a:t>conditions.</a:t>
            </a:r>
          </a:p>
          <a:p>
            <a:pPr marL="171450" indent="-171450"/>
            <a:r>
              <a:rPr lang="en-US" sz="1600" dirty="0" smtClean="0"/>
              <a:t>Desired Outcome 2: Standardized metrics and regulatory models for wind plant noise</a:t>
            </a:r>
          </a:p>
          <a:p>
            <a:pPr marL="401638" lvl="1" indent="-182563"/>
            <a:r>
              <a:rPr lang="en-US" sz="1200" dirty="0" smtClean="0"/>
              <a:t>This outcome will encompass a better understanding of the characteristics of wind plant noise that are annoying to residents.  This will enable the definition of metrics suitable for quantifying noise reduction and also guiding local regulations</a:t>
            </a:r>
            <a:r>
              <a:rPr lang="en-US" sz="1200" dirty="0" smtClean="0">
                <a:solidFill>
                  <a:srgbClr val="000000"/>
                </a:solidFill>
              </a:rPr>
              <a:t>. </a:t>
            </a:r>
            <a:r>
              <a:rPr lang="en-US" sz="1200" dirty="0" smtClean="0">
                <a:solidFill>
                  <a:schemeClr val="tx2">
                    <a:lumMod val="75000"/>
                  </a:schemeClr>
                </a:solidFill>
              </a:rPr>
              <a:t>The </a:t>
            </a:r>
            <a:r>
              <a:rPr lang="en-US" sz="1200" dirty="0" smtClean="0"/>
              <a:t>outcome will include development of best practices for noise measurement and simulations that can be used to standardize the compliance process.</a:t>
            </a:r>
          </a:p>
          <a:p>
            <a:pPr marL="401638" lvl="1" indent="-182563"/>
            <a:r>
              <a:rPr lang="en-US" sz="1200" dirty="0" smtClean="0"/>
              <a:t>Regulatory </a:t>
            </a:r>
            <a:r>
              <a:rPr lang="en-US" sz="1200" dirty="0"/>
              <a:t>models </a:t>
            </a:r>
            <a:r>
              <a:rPr lang="en-US" sz="1200" dirty="0" smtClean="0"/>
              <a:t>will be produced that will </a:t>
            </a:r>
            <a:r>
              <a:rPr lang="en-US" sz="1200" dirty="0"/>
              <a:t>serve as a basis for a standardized methodology for determining community impacts. </a:t>
            </a:r>
            <a:r>
              <a:rPr lang="en-US" sz="1200" dirty="0" smtClean="0"/>
              <a:t>Models </a:t>
            </a:r>
            <a:r>
              <a:rPr lang="en-US" sz="1200" dirty="0"/>
              <a:t>of source noise will largely be used by industry to develop technology, whereas models of atmospheric propagation and perception will be used to ensure regulation compliance. </a:t>
            </a:r>
            <a:endParaRPr lang="en-US" sz="1200" dirty="0" smtClean="0"/>
          </a:p>
          <a:p>
            <a:pPr marL="401638" lvl="1" indent="-182563"/>
            <a:r>
              <a:rPr lang="en-US" sz="1200" dirty="0" smtClean="0"/>
              <a:t>3 </a:t>
            </a:r>
            <a:r>
              <a:rPr lang="en-US" sz="1200" dirty="0"/>
              <a:t>dB noise reduction at receptor using baseline </a:t>
            </a:r>
            <a:r>
              <a:rPr lang="en-US" sz="1200" dirty="0" smtClean="0"/>
              <a:t>rotor based on operational strategies of the wind plant.  By better defining noise metrics and the regulatory tools required to predict that they are met, wind farms and turbine technology will be able to be operated to lower </a:t>
            </a:r>
            <a:r>
              <a:rPr lang="en-US" sz="1200" dirty="0"/>
              <a:t>noise </a:t>
            </a:r>
            <a:r>
              <a:rPr lang="en-US" sz="1200" dirty="0" smtClean="0"/>
              <a:t>level margins .</a:t>
            </a:r>
            <a:endParaRPr lang="en-US" sz="1200" dirty="0"/>
          </a:p>
          <a:p>
            <a:pPr marL="171450" indent="-171450"/>
            <a:r>
              <a:rPr lang="en-US" sz="1600" dirty="0" smtClean="0"/>
              <a:t>Desired </a:t>
            </a:r>
            <a:r>
              <a:rPr lang="en-US" sz="1600" dirty="0"/>
              <a:t>Outcome 3</a:t>
            </a:r>
            <a:r>
              <a:rPr lang="en-US" sz="1600" dirty="0" smtClean="0"/>
              <a:t>: Public information warehouse</a:t>
            </a:r>
            <a:endParaRPr lang="en-US" sz="1600" dirty="0"/>
          </a:p>
          <a:p>
            <a:pPr marL="401638" lvl="1" indent="-182563"/>
            <a:r>
              <a:rPr lang="en-US" sz="1200" dirty="0" smtClean="0"/>
              <a:t>This outcome will be helpful for communities and industry alike by providing a reliable summary of </a:t>
            </a:r>
            <a:r>
              <a:rPr lang="en-US" sz="1200" dirty="0"/>
              <a:t>the latest </a:t>
            </a:r>
            <a:r>
              <a:rPr lang="en-US" sz="1200" dirty="0" smtClean="0"/>
              <a:t>the </a:t>
            </a:r>
            <a:r>
              <a:rPr lang="en-US" sz="1200" dirty="0"/>
              <a:t>latest technical advances in noise modeling, </a:t>
            </a:r>
            <a:r>
              <a:rPr lang="en-US" sz="1200" dirty="0" smtClean="0"/>
              <a:t>observation, and mitigation </a:t>
            </a:r>
            <a:r>
              <a:rPr lang="en-US" sz="1200" dirty="0"/>
              <a:t>and science concerning the impact of wind plant noise on </a:t>
            </a:r>
            <a:r>
              <a:rPr lang="en-US" sz="1200" dirty="0" smtClean="0"/>
              <a:t>people produced both prior to and by this thrust area for a range of stakeholders. </a:t>
            </a:r>
          </a:p>
          <a:p>
            <a:pPr marL="401638" lvl="1" indent="-182563"/>
            <a:endParaRPr lang="en-US" sz="1200" dirty="0" smtClean="0"/>
          </a:p>
          <a:p>
            <a:pPr marL="401638" lvl="1" indent="-182563"/>
            <a:endParaRPr lang="en-US" sz="1200" dirty="0"/>
          </a:p>
        </p:txBody>
      </p:sp>
      <p:sp>
        <p:nvSpPr>
          <p:cNvPr id="5" name="TextBox 4"/>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spTree>
    <p:extLst>
      <p:ext uri="{BB962C8B-B14F-4D97-AF65-F5344CB8AC3E}">
        <p14:creationId xmlns:p14="http://schemas.microsoft.com/office/powerpoint/2010/main" val="151214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t>Work </a:t>
            </a:r>
            <a:r>
              <a:rPr lang="en-US" dirty="0" smtClean="0"/>
              <a:t>Packages</a:t>
            </a:r>
            <a:endParaRPr lang="en-US" dirty="0"/>
          </a:p>
        </p:txBody>
      </p:sp>
      <p:sp>
        <p:nvSpPr>
          <p:cNvPr id="3" name="Text Placeholder 2"/>
          <p:cNvSpPr>
            <a:spLocks noGrp="1"/>
          </p:cNvSpPr>
          <p:nvPr>
            <p:ph type="body" sz="quarter" idx="10"/>
          </p:nvPr>
        </p:nvSpPr>
        <p:spPr>
          <a:xfrm>
            <a:off x="183404" y="701564"/>
            <a:ext cx="8731250" cy="5795176"/>
          </a:xfrm>
          <a:ln>
            <a:solidFill>
              <a:schemeClr val="accent1"/>
            </a:solidFill>
          </a:ln>
        </p:spPr>
        <p:txBody>
          <a:bodyPr>
            <a:noAutofit/>
          </a:bodyPr>
          <a:lstStyle/>
          <a:p>
            <a:r>
              <a:rPr lang="en-US" sz="1800" dirty="0" smtClean="0"/>
              <a:t>Work Package 1: Community </a:t>
            </a:r>
            <a:r>
              <a:rPr lang="en-US" sz="1800" dirty="0"/>
              <a:t>/ human factor/ dose-response </a:t>
            </a:r>
            <a:r>
              <a:rPr lang="en-US" sz="1800" dirty="0" smtClean="0"/>
              <a:t>studies</a:t>
            </a:r>
          </a:p>
          <a:p>
            <a:pPr lvl="1"/>
            <a:r>
              <a:rPr lang="en-US" sz="1400" dirty="0" smtClean="0"/>
              <a:t>This work package is focused on gaining a better understanding of the human and community impacts of wind plant noise including what makes this noise source unique relative to other industrial noise sources. Once understanding is improved, new noise metrics will be developed that accurately reflect the annoyance of wind plant noise to inform improved regulations. The package also includes development of best practice guidelines for measurement and simulation of wind plant noise. The output from this work package will be disseminated through WP4 and use findings from WP2 and WP3 as inputs. It is not dependent on other work packages other than having representative recordings of wind plant noise used to study community response.</a:t>
            </a:r>
            <a:endParaRPr lang="en-US" sz="1400" dirty="0"/>
          </a:p>
          <a:p>
            <a:r>
              <a:rPr lang="en-US" sz="1800" dirty="0" smtClean="0"/>
              <a:t>Work Package 2: Plant Level Noise and Propagation </a:t>
            </a:r>
          </a:p>
          <a:p>
            <a:pPr lvl="1"/>
            <a:r>
              <a:rPr lang="en-US" sz="1400" dirty="0" smtClean="0"/>
              <a:t>This work package encompasses experimental observations and simulation tool development of noise focused at the plant level. Much of this will involve better understanding of turbine noise interactions with the atmosphere, other turbines, local terrain, vegetation and residential structures. The package will also involve examination of wind plant operational strategies that may reduce noise. The output from this work package influences results in other work packages but can be implemented in parallel.</a:t>
            </a:r>
            <a:endParaRPr lang="en-US" sz="1400" dirty="0"/>
          </a:p>
          <a:p>
            <a:r>
              <a:rPr lang="en-US" sz="1800" dirty="0" smtClean="0"/>
              <a:t>Work Package 3: Turbine Level Noise and Control </a:t>
            </a:r>
          </a:p>
          <a:p>
            <a:pPr lvl="1"/>
            <a:r>
              <a:rPr lang="en-US" sz="1400" dirty="0" smtClean="0"/>
              <a:t>This work package involves experimental  observations and simulation tool development at the turbine level including turbine components. The work package will look at the fundamental understanding of noise generation and also explore possible noise mitigation technologies for the wind turbine design.</a:t>
            </a:r>
            <a:r>
              <a:rPr lang="en-US" sz="1400" dirty="0"/>
              <a:t> The output from this work package influences results in other work packages but can be implemented in parallel</a:t>
            </a:r>
            <a:r>
              <a:rPr lang="en-US" sz="1400" dirty="0" smtClean="0"/>
              <a:t>.</a:t>
            </a:r>
            <a:endParaRPr lang="en-US" sz="1400" dirty="0"/>
          </a:p>
          <a:p>
            <a:r>
              <a:rPr lang="en-US" sz="1800" dirty="0" smtClean="0"/>
              <a:t>Work Package 4: Public dissemination</a:t>
            </a:r>
          </a:p>
          <a:p>
            <a:pPr lvl="1"/>
            <a:r>
              <a:rPr lang="en-US" sz="1400" dirty="0" smtClean="0"/>
              <a:t>This work package involves the creation of a public information warehouse that will be used to summarize and distribute previous and ongoing research in the area wind plant noise. The work package will be dependent on output from other packages, though not exclusively and should commence immediately.</a:t>
            </a:r>
          </a:p>
          <a:p>
            <a:pPr marL="0" lvl="0" indent="0">
              <a:buNone/>
            </a:pPr>
            <a:endParaRPr lang="en-US" sz="1000" dirty="0"/>
          </a:p>
        </p:txBody>
      </p:sp>
      <p:sp>
        <p:nvSpPr>
          <p:cNvPr id="5" name="TextBox 4"/>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spTree>
    <p:extLst>
      <p:ext uri="{BB962C8B-B14F-4D97-AF65-F5344CB8AC3E}">
        <p14:creationId xmlns:p14="http://schemas.microsoft.com/office/powerpoint/2010/main" val="118464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Package Alignment with Desired Outcomes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2738137"/>
              </p:ext>
            </p:extLst>
          </p:nvPr>
        </p:nvGraphicFramePr>
        <p:xfrm>
          <a:off x="155932" y="717675"/>
          <a:ext cx="8711428" cy="5676630"/>
        </p:xfrm>
        <a:graphic>
          <a:graphicData uri="http://schemas.openxmlformats.org/drawingml/2006/table">
            <a:tbl>
              <a:tblPr firstRow="1" bandRow="1">
                <a:tableStyleId>{00A15C55-8517-42AA-B614-E9B94910E393}</a:tableStyleId>
              </a:tblPr>
              <a:tblGrid>
                <a:gridCol w="2777768"/>
                <a:gridCol w="5933660"/>
              </a:tblGrid>
              <a:tr h="350007">
                <a:tc>
                  <a:txBody>
                    <a:bodyPr/>
                    <a:lstStyle/>
                    <a:p>
                      <a:r>
                        <a:rPr lang="en-US" dirty="0" smtClean="0"/>
                        <a:t>Work Package Name</a:t>
                      </a:r>
                      <a:endParaRPr lang="en-US" dirty="0"/>
                    </a:p>
                  </a:txBody>
                  <a:tcPr/>
                </a:tc>
                <a:tc>
                  <a:txBody>
                    <a:bodyPr/>
                    <a:lstStyle/>
                    <a:p>
                      <a:r>
                        <a:rPr lang="en-US" dirty="0" smtClean="0"/>
                        <a:t>Supported Outcome(s)</a:t>
                      </a:r>
                      <a:endParaRPr lang="en-US" dirty="0"/>
                    </a:p>
                  </a:txBody>
                  <a:tcPr/>
                </a:tc>
              </a:tr>
              <a:tr h="1662535">
                <a:tc>
                  <a:txBody>
                    <a:bodyPr/>
                    <a:lstStyle/>
                    <a:p>
                      <a:r>
                        <a:rPr lang="en-US" sz="1600" b="1" dirty="0" smtClean="0"/>
                        <a:t>WP1: Community / human factor/ dose-response studies</a:t>
                      </a:r>
                    </a:p>
                  </a:txBody>
                  <a:tcPr/>
                </a:tc>
                <a:tc>
                  <a:txBody>
                    <a:bodyPr/>
                    <a:lstStyle/>
                    <a:p>
                      <a:pPr marL="168275" indent="-168275">
                        <a:buFont typeface="Arial" panose="020B0604020202020204" pitchFamily="34" charset="0"/>
                        <a:buChar char="•"/>
                      </a:pPr>
                      <a:r>
                        <a:rPr lang="en-US" sz="1600" b="1" dirty="0" smtClean="0"/>
                        <a:t>Scientific basis for long-term advances in wind-plant noise prediction and reduction</a:t>
                      </a:r>
                    </a:p>
                    <a:p>
                      <a:pPr marL="347663" lvl="1" indent="-168275">
                        <a:buFont typeface="Calibri" panose="020F0502020204030204" pitchFamily="34" charset="0"/>
                        <a:buChar char="–"/>
                      </a:pPr>
                      <a:r>
                        <a:rPr lang="en-US" sz="1200" dirty="0" smtClean="0"/>
                        <a:t>Through laboratory and community based</a:t>
                      </a:r>
                      <a:r>
                        <a:rPr lang="en-US" sz="1200" baseline="0" dirty="0" smtClean="0"/>
                        <a:t> studies researchers will improve the scientific basis for human annoyance from wind plant noise.</a:t>
                      </a:r>
                      <a:endParaRPr lang="en-US" sz="1200" dirty="0" smtClean="0"/>
                    </a:p>
                    <a:p>
                      <a:pPr marL="168275" indent="-168275">
                        <a:buFont typeface="Arial" panose="020B0604020202020204" pitchFamily="34" charset="0"/>
                        <a:buChar char="•"/>
                      </a:pPr>
                      <a:r>
                        <a:rPr lang="en-US" sz="1600" b="1" dirty="0" smtClean="0"/>
                        <a:t>Standardized metrics and regulatory models for wind plant noise</a:t>
                      </a:r>
                    </a:p>
                    <a:p>
                      <a:pPr marL="347663" lvl="1" indent="-168275">
                        <a:buFont typeface="Calibri" panose="020F0502020204030204" pitchFamily="34" charset="0"/>
                        <a:buChar char="–"/>
                      </a:pPr>
                      <a:r>
                        <a:rPr lang="en-US" sz="1200" dirty="0" smtClean="0"/>
                        <a:t>Better understanding</a:t>
                      </a:r>
                      <a:r>
                        <a:rPr lang="en-US" sz="1200" baseline="0" dirty="0" smtClean="0"/>
                        <a:t> of human annoyance will lead to improved metrics , noise measurement and simulation practices and ultimately regulations specifically tailored to wind plant noise.</a:t>
                      </a:r>
                      <a:endParaRPr lang="en-US" sz="1200" dirty="0" smtClean="0"/>
                    </a:p>
                  </a:txBody>
                  <a:tcPr/>
                </a:tc>
              </a:tr>
              <a:tr h="1487531">
                <a:tc>
                  <a:txBody>
                    <a:bodyPr/>
                    <a:lstStyle/>
                    <a:p>
                      <a:r>
                        <a:rPr lang="en-US" sz="1600" b="1" dirty="0" smtClean="0"/>
                        <a:t>WP2: Plant Level Noise and Propagation </a:t>
                      </a:r>
                    </a:p>
                    <a:p>
                      <a:endParaRPr lang="en-US" sz="1600" b="1" dirty="0"/>
                    </a:p>
                  </a:txBody>
                  <a:tcPr/>
                </a:tc>
                <a:tc>
                  <a:txBody>
                    <a:bodyPr/>
                    <a:lstStyle/>
                    <a:p>
                      <a:pPr marL="168275" indent="-168275">
                        <a:buFont typeface="Arial" panose="020B0604020202020204" pitchFamily="34" charset="0"/>
                        <a:buChar char="•"/>
                      </a:pPr>
                      <a:r>
                        <a:rPr lang="en-US" sz="1600" b="1" dirty="0" smtClean="0"/>
                        <a:t>Scientific basis for long-term advances in wind-plant noise prediction and reduction</a:t>
                      </a:r>
                    </a:p>
                    <a:p>
                      <a:pPr marL="347663" lvl="1" indent="-168275">
                        <a:buFont typeface="Calibri" panose="020F0502020204030204" pitchFamily="34" charset="0"/>
                        <a:buChar char="–"/>
                      </a:pPr>
                      <a:r>
                        <a:rPr lang="en-US" sz="1200" dirty="0" smtClean="0"/>
                        <a:t>Through joint field measurements and</a:t>
                      </a:r>
                      <a:r>
                        <a:rPr lang="en-US" sz="1200" baseline="0" dirty="0" smtClean="0"/>
                        <a:t> simulation tool development the scientific basis of noise from wind plant is propagated through and modified by the local environment.</a:t>
                      </a:r>
                      <a:endParaRPr lang="en-US" sz="1200" dirty="0" smtClean="0"/>
                    </a:p>
                    <a:p>
                      <a:pPr marL="168275" indent="-168275">
                        <a:buFont typeface="Arial" panose="020B0604020202020204" pitchFamily="34" charset="0"/>
                        <a:buChar char="•"/>
                      </a:pPr>
                      <a:r>
                        <a:rPr lang="en-US" sz="1600" b="1" dirty="0" smtClean="0"/>
                        <a:t>Standardized metrics and regulatory models for wind plant noise</a:t>
                      </a:r>
                    </a:p>
                    <a:p>
                      <a:pPr marL="347663" lvl="1" indent="-168275">
                        <a:buFont typeface="Calibri" panose="020F0502020204030204" pitchFamily="34" charset="0"/>
                        <a:buChar char="–"/>
                      </a:pPr>
                      <a:r>
                        <a:rPr lang="en-US" sz="1200" dirty="0" smtClean="0"/>
                        <a:t>Improved</a:t>
                      </a:r>
                      <a:r>
                        <a:rPr lang="en-US" sz="1200" baseline="0" dirty="0" smtClean="0"/>
                        <a:t> propagation models can be used to improve models that are used to assess regulatory compliance.</a:t>
                      </a:r>
                      <a:endParaRPr lang="en-US" sz="1200" dirty="0" smtClean="0"/>
                    </a:p>
                  </a:txBody>
                  <a:tcPr/>
                </a:tc>
              </a:tr>
              <a:tr h="904186">
                <a:tc>
                  <a:txBody>
                    <a:bodyPr/>
                    <a:lstStyle/>
                    <a:p>
                      <a:r>
                        <a:rPr lang="en-US" sz="1600" b="1" dirty="0" smtClean="0"/>
                        <a:t>WP3: Turbine Level Noise and Control </a:t>
                      </a:r>
                    </a:p>
                  </a:txBody>
                  <a:tcPr/>
                </a:tc>
                <a:tc>
                  <a:txBody>
                    <a:bodyPr/>
                    <a:lstStyle/>
                    <a:p>
                      <a:pPr marL="168275" indent="-168275">
                        <a:buFont typeface="Arial" panose="020B0604020202020204" pitchFamily="34" charset="0"/>
                        <a:buChar char="•"/>
                      </a:pPr>
                      <a:r>
                        <a:rPr lang="en-US" sz="1600" b="1" dirty="0" smtClean="0"/>
                        <a:t>Scientific basis for long-term advances in wind-plant noise prediction and reduction</a:t>
                      </a:r>
                    </a:p>
                    <a:p>
                      <a:pPr marL="347663" lvl="1" indent="-168275">
                        <a:buFont typeface="Calibri" panose="020F0502020204030204" pitchFamily="34" charset="0"/>
                        <a:buChar char="–"/>
                      </a:pPr>
                      <a:r>
                        <a:rPr lang="en-US" sz="1200" dirty="0" smtClean="0"/>
                        <a:t>Through</a:t>
                      </a:r>
                      <a:r>
                        <a:rPr lang="en-US" sz="1200" baseline="0" dirty="0" smtClean="0"/>
                        <a:t> joint observational and simulation efforts researchers will better understand the noise generation at the source and develop new noise mitigation technologies.</a:t>
                      </a:r>
                      <a:endParaRPr lang="en-US" sz="1200" dirty="0" smtClean="0"/>
                    </a:p>
                  </a:txBody>
                  <a:tcPr/>
                </a:tc>
              </a:tr>
              <a:tr h="1074150">
                <a:tc>
                  <a:txBody>
                    <a:bodyPr/>
                    <a:lstStyle/>
                    <a:p>
                      <a:r>
                        <a:rPr lang="en-US" sz="1600" b="1" dirty="0" smtClean="0"/>
                        <a:t>WP4: Public Dissemination</a:t>
                      </a:r>
                      <a:endParaRPr lang="en-US" sz="1600" b="1" dirty="0"/>
                    </a:p>
                  </a:txBody>
                  <a:tcPr/>
                </a:tc>
                <a:tc>
                  <a:txBody>
                    <a:bodyPr/>
                    <a:lstStyle/>
                    <a:p>
                      <a:pPr marL="168275" indent="-168275">
                        <a:buFont typeface="Arial" panose="020B0604020202020204" pitchFamily="34" charset="0"/>
                        <a:buChar char="•"/>
                      </a:pPr>
                      <a:r>
                        <a:rPr lang="en-US" sz="1600" b="1" dirty="0" smtClean="0"/>
                        <a:t>Public information warehouse</a:t>
                      </a:r>
                    </a:p>
                    <a:p>
                      <a:pPr marL="347663" lvl="1" indent="-168275">
                        <a:buFont typeface="Calibri" panose="020F0502020204030204" pitchFamily="34" charset="0"/>
                        <a:buChar char="–"/>
                      </a:pPr>
                      <a:r>
                        <a:rPr lang="en-US" sz="1200" dirty="0" smtClean="0"/>
                        <a:t>The focus of this work package is the creation of</a:t>
                      </a:r>
                      <a:r>
                        <a:rPr lang="en-US" sz="1200" baseline="0" dirty="0" smtClean="0"/>
                        <a:t> a constantly updated website that summarizes relevant previous and ongoing research to address wind plant noise issues.</a:t>
                      </a:r>
                      <a:endParaRPr lang="en-US" sz="1200" dirty="0" smtClean="0"/>
                    </a:p>
                  </a:txBody>
                  <a:tcPr/>
                </a:tc>
              </a:tr>
            </a:tbl>
          </a:graphicData>
        </a:graphic>
      </p:graphicFrame>
      <p:sp>
        <p:nvSpPr>
          <p:cNvPr id="7" name="TextBox 6"/>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spTree>
    <p:extLst>
      <p:ext uri="{BB962C8B-B14F-4D97-AF65-F5344CB8AC3E}">
        <p14:creationId xmlns:p14="http://schemas.microsoft.com/office/powerpoint/2010/main" val="262294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0"/>
            <a:ext cx="8945562" cy="812725"/>
          </a:xfrm>
        </p:spPr>
        <p:txBody>
          <a:bodyPr>
            <a:normAutofit/>
          </a:bodyPr>
          <a:lstStyle/>
          <a:p>
            <a:r>
              <a:rPr lang="en-US" sz="2400" dirty="0" smtClean="0"/>
              <a:t>Work Package 1: </a:t>
            </a:r>
            <a:r>
              <a:rPr lang="en-US" sz="2400" dirty="0"/>
              <a:t>Community / human factor/ dose-response studies</a:t>
            </a:r>
          </a:p>
        </p:txBody>
      </p:sp>
      <p:sp>
        <p:nvSpPr>
          <p:cNvPr id="8" name="TextBox 7"/>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796539641"/>
              </p:ext>
            </p:extLst>
          </p:nvPr>
        </p:nvGraphicFramePr>
        <p:xfrm>
          <a:off x="261730" y="815975"/>
          <a:ext cx="4242008" cy="6008789"/>
        </p:xfrm>
        <a:graphic>
          <a:graphicData uri="http://schemas.openxmlformats.org/drawingml/2006/table">
            <a:tbl>
              <a:tblPr firstRow="1" bandRow="1">
                <a:tableStyleId>{5C22544A-7EE6-4342-B048-85BDC9FD1C3A}</a:tableStyleId>
              </a:tblPr>
              <a:tblGrid>
                <a:gridCol w="921027"/>
                <a:gridCol w="1063486"/>
                <a:gridCol w="1073427"/>
                <a:gridCol w="1184068"/>
              </a:tblGrid>
              <a:tr h="377649">
                <a:tc gridSpan="4">
                  <a:txBody>
                    <a:bodyPr/>
                    <a:lstStyle/>
                    <a:p>
                      <a:r>
                        <a:rPr lang="en-US" dirty="0" smtClean="0"/>
                        <a:t>Accelerated Scenario (Best</a:t>
                      </a:r>
                      <a:r>
                        <a:rPr lang="en-US" baseline="0" dirty="0" smtClean="0"/>
                        <a:t> Case)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dirty="0"/>
                    </a:p>
                  </a:txBody>
                  <a:tcPr/>
                </a:tc>
                <a:tc hMerge="1">
                  <a:txBody>
                    <a:bodyPr/>
                    <a:lstStyle/>
                    <a:p>
                      <a:endParaRPr lang="en-US"/>
                    </a:p>
                  </a:txBody>
                  <a:tcPr/>
                </a:tc>
                <a:tc hMerge="1">
                  <a:txBody>
                    <a:bodyPr/>
                    <a:lstStyle/>
                    <a:p>
                      <a:endParaRPr lang="en-US"/>
                    </a:p>
                  </a:txBody>
                  <a:tcPr/>
                </a:tc>
              </a:tr>
              <a:tr h="279357">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Multi-year (FY15-FY20)</a:t>
                      </a:r>
                    </a:p>
                  </a:txBody>
                  <a:tcPr anchor="ctr">
                    <a:lnL w="12700" cap="flat" cmpd="sng" algn="ctr">
                      <a:solidFill>
                        <a:schemeClr val="tx1"/>
                      </a:solidFill>
                      <a:prstDash val="solid"/>
                      <a:round/>
                      <a:headEnd type="none" w="med" len="med"/>
                      <a:tailEnd type="none" w="med" len="med"/>
                    </a:lnL>
                    <a:lnB w="5715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a:r>
                        <a:rPr lang="en-US" sz="1200" b="1" dirty="0" smtClean="0"/>
                        <a:t>Start</a:t>
                      </a:r>
                      <a:endParaRPr lang="en-US" sz="1200" b="1" dirty="0"/>
                    </a:p>
                  </a:txBody>
                  <a:tcPr anchor="ctr">
                    <a:solidFill>
                      <a:schemeClr val="accent1">
                        <a:lumMod val="60000"/>
                        <a:lumOff val="40000"/>
                      </a:schemeClr>
                    </a:solidFill>
                  </a:tcPr>
                </a:tc>
                <a:tc>
                  <a:txBody>
                    <a:bodyPr/>
                    <a:lstStyle/>
                    <a:p>
                      <a:pPr algn="ctr"/>
                      <a:r>
                        <a:rPr lang="en-US" sz="1200" b="1" dirty="0" smtClean="0"/>
                        <a:t>End</a:t>
                      </a:r>
                      <a:endParaRPr lang="en-US" sz="1200" b="1" dirty="0"/>
                    </a:p>
                  </a:txBody>
                  <a:tcPr anchor="ctr">
                    <a:solidFill>
                      <a:schemeClr val="accent1">
                        <a:lumMod val="60000"/>
                        <a:lumOff val="4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solidFill>
                      <a:schemeClr val="accent1">
                        <a:lumMod val="60000"/>
                        <a:lumOff val="40000"/>
                      </a:schemeClr>
                    </a:solidFill>
                  </a:tcPr>
                </a:tc>
              </a:tr>
              <a:tr h="263836">
                <a:tc vMerge="1">
                  <a:txBody>
                    <a:bodyPr/>
                    <a:lstStyle/>
                    <a:p>
                      <a:endParaRPr lang="en-US" sz="1200" dirty="0"/>
                    </a:p>
                  </a:txBody>
                  <a:tcPr/>
                </a:tc>
                <a:tc>
                  <a:txBody>
                    <a:bodyPr/>
                    <a:lstStyle/>
                    <a:p>
                      <a:pPr algn="ctr"/>
                      <a:r>
                        <a:rPr lang="en-US" sz="1100" dirty="0" smtClean="0"/>
                        <a:t>10/1/14</a:t>
                      </a:r>
                      <a:endParaRPr lang="en-US" sz="1100" dirty="0"/>
                    </a:p>
                  </a:txBody>
                  <a:tcPr anchor="ctr">
                    <a:solidFill>
                      <a:schemeClr val="accent1">
                        <a:lumMod val="60000"/>
                        <a:lumOff val="4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9/30/20</a:t>
                      </a:r>
                    </a:p>
                  </a:txBody>
                  <a:tcPr anchor="ctr">
                    <a:solidFill>
                      <a:schemeClr val="accent1">
                        <a:lumMod val="60000"/>
                        <a:lumOff val="40000"/>
                      </a:schemeClr>
                    </a:solidFill>
                  </a:tcPr>
                </a:tc>
                <a:tc>
                  <a:txBody>
                    <a:bodyPr/>
                    <a:lstStyle/>
                    <a:p>
                      <a:pPr algn="ctr"/>
                      <a:r>
                        <a:rPr lang="en-US" sz="1100" dirty="0" smtClean="0"/>
                        <a:t>8.0</a:t>
                      </a:r>
                      <a:endParaRPr lang="en-US" sz="1100" dirty="0"/>
                    </a:p>
                  </a:txBody>
                  <a:tcPr anchor="ctr">
                    <a:lnR w="12700" cap="flat" cmpd="sng" algn="ctr">
                      <a:solidFill>
                        <a:schemeClr val="tx1"/>
                      </a:solidFill>
                      <a:prstDash val="solid"/>
                      <a:round/>
                      <a:headEnd type="none" w="med" len="med"/>
                      <a:tailEnd type="none" w="med" len="med"/>
                    </a:lnR>
                    <a:solidFill>
                      <a:schemeClr val="accent1">
                        <a:lumMod val="60000"/>
                        <a:lumOff val="40000"/>
                      </a:schemeClr>
                    </a:solidFill>
                  </a:tcPr>
                </a:tc>
              </a:tr>
              <a:tr h="1156986">
                <a:tc vMerge="1">
                  <a:txBody>
                    <a:bodyPr/>
                    <a:lstStyle/>
                    <a:p>
                      <a:endParaRPr lang="en-US" sz="1200" dirty="0"/>
                    </a:p>
                  </a:txBody>
                  <a:tcPr/>
                </a:tc>
                <a:tc gridSpan="3">
                  <a:txBody>
                    <a:bodyPr/>
                    <a:lstStyle/>
                    <a:p>
                      <a:pPr marL="171450" indent="-171450">
                        <a:buFont typeface="Arial" panose="020B0604020202020204" pitchFamily="34" charset="0"/>
                        <a:buChar char="•"/>
                      </a:pPr>
                      <a:r>
                        <a:rPr lang="en-US" sz="1200" dirty="0" smtClean="0"/>
                        <a:t>Literature review</a:t>
                      </a:r>
                    </a:p>
                    <a:p>
                      <a:pPr marL="171450" indent="-171450">
                        <a:buFont typeface="Arial" panose="020B0604020202020204" pitchFamily="34" charset="0"/>
                        <a:buChar char="•"/>
                      </a:pPr>
                      <a:r>
                        <a:rPr lang="en-US" sz="1200" baseline="0" dirty="0" smtClean="0"/>
                        <a:t>Laboratory dose-response studies</a:t>
                      </a:r>
                    </a:p>
                    <a:p>
                      <a:pPr marL="171450" indent="-171450">
                        <a:buFont typeface="Arial" panose="020B0604020202020204" pitchFamily="34" charset="0"/>
                        <a:buChar char="•"/>
                      </a:pPr>
                      <a:r>
                        <a:rPr lang="en-US" sz="1200" baseline="0" dirty="0" smtClean="0"/>
                        <a:t>Community dose-response studies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Noise metric</a:t>
                      </a:r>
                      <a:r>
                        <a:rPr lang="en-US" sz="1200" baseline="0" dirty="0" smtClean="0"/>
                        <a:t> studies and development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Best practice guidelines/standards for noise measurement and simulation</a:t>
                      </a:r>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r>
              <a:tr h="1690980">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 1 – Community</a:t>
                      </a:r>
                      <a:r>
                        <a:rPr lang="en-US" sz="1200" baseline="0" dirty="0" smtClean="0"/>
                        <a:t> d</a:t>
                      </a:r>
                      <a:r>
                        <a:rPr lang="en-US" sz="1200" dirty="0" smtClean="0"/>
                        <a:t>ose-response curves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2 – Wind energy specific noise metrics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3 – Best practice guidelines for measurement and simulation</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aseline="0" dirty="0" smtClean="0"/>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r>
              <a:tr h="279357">
                <a:tc rowSpan="4">
                  <a:txBody>
                    <a:bodyPr/>
                    <a:lstStyle/>
                    <a:p>
                      <a:r>
                        <a:rPr lang="en-US" sz="1200" b="1" dirty="0" smtClean="0"/>
                        <a:t>FY15</a:t>
                      </a:r>
                      <a:endParaRPr lang="en-US" sz="1200" b="1" dirty="0"/>
                    </a:p>
                  </a:txBody>
                  <a:tcPr anchor="ctr">
                    <a:lnL w="12700" cap="flat" cmpd="sng" algn="ctr">
                      <a:solidFill>
                        <a:schemeClr val="tx1"/>
                      </a:solidFill>
                      <a:prstDash val="solid"/>
                      <a:round/>
                      <a:headEnd type="none" w="med" len="med"/>
                      <a:tailEnd type="none" w="med" len="med"/>
                    </a:lnL>
                    <a:lnT w="571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200" b="1" dirty="0" smtClean="0"/>
                        <a:t>Start</a:t>
                      </a:r>
                      <a:endParaRPr lang="en-US" sz="1200" b="1" dirty="0"/>
                    </a:p>
                  </a:txBody>
                  <a:tcPr anchor="ctr">
                    <a:lnT w="57150" cap="flat" cmpd="sng" algn="ctr">
                      <a:solidFill>
                        <a:schemeClr val="bg1"/>
                      </a:solidFill>
                      <a:prstDash val="solid"/>
                      <a:round/>
                      <a:headEnd type="none" w="med" len="med"/>
                      <a:tailEnd type="none" w="med" len="med"/>
                    </a:lnT>
                    <a:solidFill>
                      <a:schemeClr val="accent1">
                        <a:lumMod val="20000"/>
                        <a:lumOff val="80000"/>
                      </a:schemeClr>
                    </a:solidFill>
                  </a:tcPr>
                </a:tc>
                <a:tc>
                  <a:txBody>
                    <a:bodyPr/>
                    <a:lstStyle/>
                    <a:p>
                      <a:pPr algn="ctr"/>
                      <a:r>
                        <a:rPr lang="en-US" sz="1200" b="1" dirty="0" smtClean="0"/>
                        <a:t>End</a:t>
                      </a:r>
                      <a:endParaRPr lang="en-US" sz="1200" b="1" dirty="0"/>
                    </a:p>
                  </a:txBody>
                  <a:tcPr anchor="ctr">
                    <a:lnT w="57150" cap="flat" cmpd="sng" algn="ctr">
                      <a:solidFill>
                        <a:schemeClr val="bg1"/>
                      </a:solidFill>
                      <a:prstDash val="solid"/>
                      <a:round/>
                      <a:headEnd type="none" w="med" len="med"/>
                      <a:tailEnd type="none" w="med" len="med"/>
                    </a:lnT>
                    <a:solidFill>
                      <a:schemeClr val="accent1">
                        <a:lumMod val="20000"/>
                        <a:lumOff val="8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chemeClr val="accent1">
                        <a:lumMod val="20000"/>
                        <a:lumOff val="80000"/>
                      </a:schemeClr>
                    </a:solidFill>
                  </a:tcPr>
                </a:tc>
              </a:tr>
              <a:tr h="263836">
                <a:tc vMerge="1">
                  <a:txBody>
                    <a:bodyPr/>
                    <a:lstStyle/>
                    <a:p>
                      <a:endParaRPr lang="en-US" sz="1200" dirty="0"/>
                    </a:p>
                  </a:txBody>
                  <a:tcPr/>
                </a:tc>
                <a:tc>
                  <a:txBody>
                    <a:bodyPr/>
                    <a:lstStyle/>
                    <a:p>
                      <a:pPr algn="ctr"/>
                      <a:r>
                        <a:rPr lang="en-US" sz="1100" dirty="0" smtClean="0"/>
                        <a:t>10/1/14</a:t>
                      </a:r>
                      <a:endParaRPr lang="en-US" sz="1100" dirty="0"/>
                    </a:p>
                  </a:txBody>
                  <a:tcPr anchor="c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9/30/15</a:t>
                      </a:r>
                    </a:p>
                  </a:txBody>
                  <a:tcPr anchor="ctr">
                    <a:solidFill>
                      <a:schemeClr val="accent1">
                        <a:lumMod val="20000"/>
                        <a:lumOff val="80000"/>
                      </a:schemeClr>
                    </a:solidFill>
                  </a:tcPr>
                </a:tc>
                <a:tc>
                  <a:txBody>
                    <a:bodyPr/>
                    <a:lstStyle/>
                    <a:p>
                      <a:pPr algn="ctr"/>
                      <a:r>
                        <a:rPr lang="en-US" sz="1100" dirty="0" smtClean="0"/>
                        <a:t>1.0</a:t>
                      </a:r>
                      <a:endParaRPr lang="en-US" sz="1100"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r>
              <a:tr h="800990">
                <a:tc vMerge="1">
                  <a:txBody>
                    <a:bodyPr/>
                    <a:lstStyle/>
                    <a:p>
                      <a:endParaRPr lang="en-US" sz="1200" dirty="0"/>
                    </a:p>
                  </a:txBody>
                  <a:tcPr/>
                </a:tc>
                <a:tc gridSpan="3">
                  <a:txBody>
                    <a:bodyPr/>
                    <a:lstStyle/>
                    <a:p>
                      <a:pPr marL="171450" indent="-171450">
                        <a:buFont typeface="Arial" panose="020B0604020202020204" pitchFamily="34" charset="0"/>
                        <a:buChar char="•"/>
                      </a:pPr>
                      <a:r>
                        <a:rPr lang="en-US" sz="1200" dirty="0" smtClean="0"/>
                        <a:t>Literature review</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Commence laboratory and community studies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Summarize noise metrics within and outside wind industry</a:t>
                      </a:r>
                      <a:endParaRPr lang="en-US" sz="1200" dirty="0" smtClean="0"/>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r>
              <a:tr h="842094">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 1 – Literature review including noise metrics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2 – Study plans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Deliverable 3 – Initial scientific publications</a:t>
                      </a:r>
                      <a:endParaRPr lang="en-US" sz="1200" dirty="0" smtClean="0"/>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r>
            </a:tbl>
          </a:graphicData>
        </a:graphic>
      </p:graphicFrame>
      <p:sp>
        <p:nvSpPr>
          <p:cNvPr id="6" name="Text Placeholder 2"/>
          <p:cNvSpPr>
            <a:spLocks noGrp="1"/>
          </p:cNvSpPr>
          <p:nvPr>
            <p:ph type="body" sz="quarter" idx="10"/>
          </p:nvPr>
        </p:nvSpPr>
        <p:spPr>
          <a:xfrm>
            <a:off x="4681538" y="829918"/>
            <a:ext cx="4243748" cy="5396948"/>
          </a:xfrm>
          <a:ln>
            <a:solidFill>
              <a:schemeClr val="bg1">
                <a:lumMod val="65000"/>
              </a:schemeClr>
            </a:solidFill>
          </a:ln>
        </p:spPr>
        <p:txBody>
          <a:bodyPr>
            <a:normAutofit/>
          </a:bodyPr>
          <a:lstStyle/>
          <a:p>
            <a:pPr marL="0" indent="0">
              <a:buNone/>
            </a:pPr>
            <a:r>
              <a:rPr lang="en-US" sz="1200" dirty="0" smtClean="0"/>
              <a:t>Accelerated work in this work package may provide a more solid basis on what aspects of wind plant noise are most annoying, which will help prioritize the research to be performed in WP2 and WP3. </a:t>
            </a:r>
            <a:r>
              <a:rPr lang="en-US" sz="1200" dirty="0"/>
              <a:t>The program will consider the comprehensive range of wind turbine sound characteristics including tonal propagation, amplitude modulation, low frequency noise, and </a:t>
            </a:r>
            <a:r>
              <a:rPr lang="en-US" sz="1200" dirty="0" smtClean="0"/>
              <a:t>infrasound. Acceleration </a:t>
            </a:r>
            <a:r>
              <a:rPr lang="en-US" sz="1200" dirty="0" smtClean="0"/>
              <a:t>will also provide improved noise metrics at a faster pace that may have a potentially significant impacts on the overall wind industry and its regulation.</a:t>
            </a:r>
          </a:p>
          <a:p>
            <a:pPr marL="0" indent="0">
              <a:buNone/>
            </a:pPr>
            <a:endParaRPr lang="en-US" sz="1200" dirty="0" smtClean="0"/>
          </a:p>
          <a:p>
            <a:pPr marL="0" indent="0">
              <a:buNone/>
            </a:pPr>
            <a:r>
              <a:rPr lang="en-US" sz="1200" dirty="0" smtClean="0"/>
              <a:t>[Please provide a brief explanation as to why the Accelerated Scenario funding case may be justified. What can happen that otherwise might not be possible? How does this increase the odds of A2e being successful? What are the implications for linkages to other Work Packages?] </a:t>
            </a:r>
            <a:endParaRPr lang="en-US" sz="1200" dirty="0"/>
          </a:p>
        </p:txBody>
      </p:sp>
    </p:spTree>
    <p:extLst>
      <p:ext uri="{BB962C8B-B14F-4D97-AF65-F5344CB8AC3E}">
        <p14:creationId xmlns:p14="http://schemas.microsoft.com/office/powerpoint/2010/main" val="333221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r>
              <a:rPr lang="en-US" dirty="0" smtClean="0"/>
              <a:t>Work Package 2: </a:t>
            </a:r>
            <a:r>
              <a:rPr lang="en-US" dirty="0"/>
              <a:t>Plant Level Noise and Propagation </a:t>
            </a:r>
          </a:p>
        </p:txBody>
      </p:sp>
      <p:sp>
        <p:nvSpPr>
          <p:cNvPr id="8" name="TextBox 7"/>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3087310207"/>
              </p:ext>
            </p:extLst>
          </p:nvPr>
        </p:nvGraphicFramePr>
        <p:xfrm>
          <a:off x="261730" y="787400"/>
          <a:ext cx="4242008" cy="5935542"/>
        </p:xfrm>
        <a:graphic>
          <a:graphicData uri="http://schemas.openxmlformats.org/drawingml/2006/table">
            <a:tbl>
              <a:tblPr firstRow="1" bandRow="1">
                <a:tableStyleId>{5C22544A-7EE6-4342-B048-85BDC9FD1C3A}</a:tableStyleId>
              </a:tblPr>
              <a:tblGrid>
                <a:gridCol w="921027"/>
                <a:gridCol w="1063486"/>
                <a:gridCol w="1073427"/>
                <a:gridCol w="1184068"/>
              </a:tblGrid>
              <a:tr h="388007">
                <a:tc gridSpan="4">
                  <a:txBody>
                    <a:bodyPr/>
                    <a:lstStyle/>
                    <a:p>
                      <a:r>
                        <a:rPr lang="en-US" dirty="0" smtClean="0"/>
                        <a:t>Accelerated Scenario (Best</a:t>
                      </a:r>
                      <a:r>
                        <a:rPr lang="en-US" baseline="0" dirty="0" smtClean="0"/>
                        <a:t> Case)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dirty="0"/>
                    </a:p>
                  </a:txBody>
                  <a:tcPr/>
                </a:tc>
                <a:tc hMerge="1">
                  <a:txBody>
                    <a:bodyPr/>
                    <a:lstStyle/>
                    <a:p>
                      <a:endParaRPr lang="en-US"/>
                    </a:p>
                  </a:txBody>
                  <a:tcPr/>
                </a:tc>
                <a:tc hMerge="1">
                  <a:txBody>
                    <a:bodyPr/>
                    <a:lstStyle/>
                    <a:p>
                      <a:endParaRPr lang="en-US"/>
                    </a:p>
                  </a:txBody>
                  <a:tcPr/>
                </a:tc>
              </a:tr>
              <a:tr h="287019">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Multi-year (FY15-FY20)</a:t>
                      </a:r>
                    </a:p>
                  </a:txBody>
                  <a:tcPr anchor="ctr">
                    <a:lnL w="12700" cap="flat" cmpd="sng" algn="ctr">
                      <a:solidFill>
                        <a:schemeClr val="tx1"/>
                      </a:solidFill>
                      <a:prstDash val="solid"/>
                      <a:round/>
                      <a:headEnd type="none" w="med" len="med"/>
                      <a:tailEnd type="none" w="med" len="med"/>
                    </a:lnL>
                    <a:lnB w="5715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a:r>
                        <a:rPr lang="en-US" sz="1200" b="1" dirty="0" smtClean="0"/>
                        <a:t>Start</a:t>
                      </a:r>
                      <a:endParaRPr lang="en-US" sz="1200" b="1" dirty="0"/>
                    </a:p>
                  </a:txBody>
                  <a:tcPr anchor="ctr">
                    <a:solidFill>
                      <a:schemeClr val="accent1">
                        <a:lumMod val="60000"/>
                        <a:lumOff val="40000"/>
                      </a:schemeClr>
                    </a:solidFill>
                  </a:tcPr>
                </a:tc>
                <a:tc>
                  <a:txBody>
                    <a:bodyPr/>
                    <a:lstStyle/>
                    <a:p>
                      <a:pPr algn="ctr"/>
                      <a:r>
                        <a:rPr lang="en-US" sz="1200" b="1" dirty="0" smtClean="0"/>
                        <a:t>End</a:t>
                      </a:r>
                      <a:endParaRPr lang="en-US" sz="1200" b="1" dirty="0"/>
                    </a:p>
                  </a:txBody>
                  <a:tcPr anchor="ctr">
                    <a:solidFill>
                      <a:schemeClr val="accent1">
                        <a:lumMod val="60000"/>
                        <a:lumOff val="4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solidFill>
                      <a:schemeClr val="accent1">
                        <a:lumMod val="60000"/>
                        <a:lumOff val="40000"/>
                      </a:schemeClr>
                    </a:solidFill>
                  </a:tcPr>
                </a:tc>
              </a:tr>
              <a:tr h="271073">
                <a:tc vMerge="1">
                  <a:txBody>
                    <a:bodyPr/>
                    <a:lstStyle/>
                    <a:p>
                      <a:endParaRPr lang="en-US" sz="1200" dirty="0"/>
                    </a:p>
                  </a:txBody>
                  <a:tcPr/>
                </a:tc>
                <a:tc>
                  <a:txBody>
                    <a:bodyPr/>
                    <a:lstStyle/>
                    <a:p>
                      <a:pPr algn="ctr"/>
                      <a:r>
                        <a:rPr lang="en-US" sz="1100" dirty="0" smtClean="0"/>
                        <a:t>10/1/14</a:t>
                      </a:r>
                      <a:endParaRPr lang="en-US" sz="1100" dirty="0"/>
                    </a:p>
                  </a:txBody>
                  <a:tcPr anchor="ctr">
                    <a:solidFill>
                      <a:schemeClr val="accent1">
                        <a:lumMod val="60000"/>
                        <a:lumOff val="4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9/30/20</a:t>
                      </a:r>
                    </a:p>
                  </a:txBody>
                  <a:tcPr anchor="ctr">
                    <a:solidFill>
                      <a:schemeClr val="accent1">
                        <a:lumMod val="60000"/>
                        <a:lumOff val="40000"/>
                      </a:schemeClr>
                    </a:solidFill>
                  </a:tcPr>
                </a:tc>
                <a:tc>
                  <a:txBody>
                    <a:bodyPr/>
                    <a:lstStyle/>
                    <a:p>
                      <a:pPr algn="ctr"/>
                      <a:r>
                        <a:rPr lang="en-US" sz="1100" dirty="0" smtClean="0"/>
                        <a:t>10.0</a:t>
                      </a:r>
                      <a:endParaRPr lang="en-US" sz="1100" dirty="0"/>
                    </a:p>
                  </a:txBody>
                  <a:tcPr anchor="ctr">
                    <a:lnR w="12700" cap="flat" cmpd="sng" algn="ctr">
                      <a:solidFill>
                        <a:schemeClr val="tx1"/>
                      </a:solidFill>
                      <a:prstDash val="solid"/>
                      <a:round/>
                      <a:headEnd type="none" w="med" len="med"/>
                      <a:tailEnd type="none" w="med" len="med"/>
                    </a:lnR>
                    <a:solidFill>
                      <a:schemeClr val="accent1">
                        <a:lumMod val="60000"/>
                        <a:lumOff val="40000"/>
                      </a:schemeClr>
                    </a:solidFill>
                  </a:tcPr>
                </a:tc>
              </a:tr>
              <a:tr h="1024999">
                <a:tc vMerge="1">
                  <a:txBody>
                    <a:bodyPr/>
                    <a:lstStyle/>
                    <a:p>
                      <a:endParaRPr lang="en-US" sz="1200" dirty="0"/>
                    </a:p>
                  </a:txBody>
                  <a:tcPr/>
                </a:tc>
                <a:tc gridSpan="3">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Literature review and baseline creation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Extended field measurement campaign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Industrial tool development for wind plant noise and propagation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High fidelity noise and propagation model development including impacts of atmosphere, terrain, vegetation and residential structures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Operation</a:t>
                      </a:r>
                      <a:r>
                        <a:rPr lang="en-US" sz="1200" baseline="0" dirty="0" smtClean="0"/>
                        <a:t>al n</a:t>
                      </a:r>
                      <a:r>
                        <a:rPr lang="en-US" sz="1200" dirty="0" smtClean="0"/>
                        <a:t>oise mitigation studies</a:t>
                      </a:r>
                      <a:endParaRPr lang="en-US" sz="1200" baseline="0" dirty="0" smtClean="0"/>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r>
              <a:tr h="1174085">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 1 – Experimental database</a:t>
                      </a:r>
                    </a:p>
                    <a:p>
                      <a:pPr marL="171450" indent="-171450">
                        <a:buFont typeface="Arial" panose="020B0604020202020204" pitchFamily="34" charset="0"/>
                        <a:buChar char="•"/>
                      </a:pPr>
                      <a:r>
                        <a:rPr lang="en-US" sz="1200" dirty="0" smtClean="0"/>
                        <a:t>Deliverable</a:t>
                      </a:r>
                      <a:r>
                        <a:rPr lang="en-US" sz="1200" baseline="0" dirty="0" smtClean="0"/>
                        <a:t> 2 – </a:t>
                      </a:r>
                      <a:r>
                        <a:rPr lang="en-US" sz="1200" dirty="0" smtClean="0"/>
                        <a:t>Industry</a:t>
                      </a:r>
                      <a:r>
                        <a:rPr lang="en-US" sz="1200" baseline="0" dirty="0" smtClean="0"/>
                        <a:t> simulation tools</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3 – High fidelity simulation tools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4 – Operational strategies for 3 dB reduction at receiver</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aseline="0" dirty="0" smtClean="0"/>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r>
              <a:tr h="287019">
                <a:tc rowSpan="4">
                  <a:txBody>
                    <a:bodyPr/>
                    <a:lstStyle/>
                    <a:p>
                      <a:r>
                        <a:rPr lang="en-US" sz="1200" b="1" dirty="0" smtClean="0"/>
                        <a:t>FY15</a:t>
                      </a:r>
                      <a:endParaRPr lang="en-US" sz="1200" b="1" dirty="0"/>
                    </a:p>
                  </a:txBody>
                  <a:tcPr anchor="ctr">
                    <a:lnL w="12700" cap="flat" cmpd="sng" algn="ctr">
                      <a:solidFill>
                        <a:schemeClr val="tx1"/>
                      </a:solidFill>
                      <a:prstDash val="solid"/>
                      <a:round/>
                      <a:headEnd type="none" w="med" len="med"/>
                      <a:tailEnd type="none" w="med" len="med"/>
                    </a:lnL>
                    <a:lnT w="571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200" b="1" dirty="0" smtClean="0"/>
                        <a:t>Start</a:t>
                      </a:r>
                      <a:endParaRPr lang="en-US" sz="1200" b="1" dirty="0"/>
                    </a:p>
                  </a:txBody>
                  <a:tcPr anchor="ctr">
                    <a:lnT w="57150" cap="flat" cmpd="sng" algn="ctr">
                      <a:solidFill>
                        <a:schemeClr val="bg1"/>
                      </a:solidFill>
                      <a:prstDash val="solid"/>
                      <a:round/>
                      <a:headEnd type="none" w="med" len="med"/>
                      <a:tailEnd type="none" w="med" len="med"/>
                    </a:lnT>
                    <a:solidFill>
                      <a:schemeClr val="accent1">
                        <a:lumMod val="20000"/>
                        <a:lumOff val="80000"/>
                      </a:schemeClr>
                    </a:solidFill>
                  </a:tcPr>
                </a:tc>
                <a:tc>
                  <a:txBody>
                    <a:bodyPr/>
                    <a:lstStyle/>
                    <a:p>
                      <a:pPr algn="ctr"/>
                      <a:r>
                        <a:rPr lang="en-US" sz="1200" b="1" dirty="0" smtClean="0"/>
                        <a:t>End</a:t>
                      </a:r>
                      <a:endParaRPr lang="en-US" sz="1200" b="1" dirty="0"/>
                    </a:p>
                  </a:txBody>
                  <a:tcPr anchor="ctr">
                    <a:lnT w="57150" cap="flat" cmpd="sng" algn="ctr">
                      <a:solidFill>
                        <a:schemeClr val="bg1"/>
                      </a:solidFill>
                      <a:prstDash val="solid"/>
                      <a:round/>
                      <a:headEnd type="none" w="med" len="med"/>
                      <a:tailEnd type="none" w="med" len="med"/>
                    </a:lnT>
                    <a:solidFill>
                      <a:schemeClr val="accent1">
                        <a:lumMod val="20000"/>
                        <a:lumOff val="8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chemeClr val="accent1">
                        <a:lumMod val="20000"/>
                        <a:lumOff val="80000"/>
                      </a:schemeClr>
                    </a:solidFill>
                  </a:tcPr>
                </a:tc>
              </a:tr>
              <a:tr h="271073">
                <a:tc vMerge="1">
                  <a:txBody>
                    <a:bodyPr/>
                    <a:lstStyle/>
                    <a:p>
                      <a:endParaRPr lang="en-US" sz="1200" dirty="0"/>
                    </a:p>
                  </a:txBody>
                  <a:tcPr/>
                </a:tc>
                <a:tc>
                  <a:txBody>
                    <a:bodyPr/>
                    <a:lstStyle/>
                    <a:p>
                      <a:pPr algn="ctr"/>
                      <a:r>
                        <a:rPr lang="en-US" sz="1100" dirty="0" smtClean="0"/>
                        <a:t>10/1/14</a:t>
                      </a:r>
                      <a:endParaRPr lang="en-US" sz="1100" dirty="0"/>
                    </a:p>
                  </a:txBody>
                  <a:tcPr anchor="c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9/30/15</a:t>
                      </a:r>
                    </a:p>
                  </a:txBody>
                  <a:tcPr anchor="ctr">
                    <a:solidFill>
                      <a:schemeClr val="accent1">
                        <a:lumMod val="20000"/>
                        <a:lumOff val="80000"/>
                      </a:schemeClr>
                    </a:solidFill>
                  </a:tcPr>
                </a:tc>
                <a:tc>
                  <a:txBody>
                    <a:bodyPr/>
                    <a:lstStyle/>
                    <a:p>
                      <a:pPr algn="ctr"/>
                      <a:r>
                        <a:rPr lang="en-US" sz="1100" dirty="0" smtClean="0"/>
                        <a:t>2.0</a:t>
                      </a:r>
                      <a:endParaRPr lang="en-US" sz="1100"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r>
              <a:tr h="500897">
                <a:tc vMerge="1">
                  <a:txBody>
                    <a:bodyPr/>
                    <a:lstStyle/>
                    <a:p>
                      <a:endParaRPr lang="en-US" sz="1200" dirty="0"/>
                    </a:p>
                  </a:txBody>
                  <a:tcPr/>
                </a:tc>
                <a:tc gridSpan="3">
                  <a:txBody>
                    <a:bodyPr/>
                    <a:lstStyle/>
                    <a:p>
                      <a:pPr marL="171450" indent="-171450">
                        <a:buFont typeface="Arial" panose="020B0604020202020204" pitchFamily="34" charset="0"/>
                        <a:buChar char="•"/>
                      </a:pPr>
                      <a:r>
                        <a:rPr lang="en-US" sz="1200" dirty="0" smtClean="0"/>
                        <a:t>Literature review and baseline creation</a:t>
                      </a:r>
                    </a:p>
                    <a:p>
                      <a:pPr marL="171450" indent="-171450">
                        <a:buFont typeface="Arial" panose="020B0604020202020204" pitchFamily="34" charset="0"/>
                        <a:buChar char="•"/>
                      </a:pPr>
                      <a:r>
                        <a:rPr lang="en-US" sz="1200" dirty="0" smtClean="0"/>
                        <a:t>Small scale experiments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Large</a:t>
                      </a:r>
                      <a:r>
                        <a:rPr lang="en-US" sz="1200" baseline="0" dirty="0" smtClean="0"/>
                        <a:t> e</a:t>
                      </a:r>
                      <a:r>
                        <a:rPr lang="en-US" sz="1200" dirty="0" smtClean="0"/>
                        <a:t>xperimental campaign design</a:t>
                      </a:r>
                      <a:endParaRPr lang="en-US" sz="1200" baseline="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Begin simulation tool development</a:t>
                      </a:r>
                      <a:endParaRPr lang="en-US" sz="1200" dirty="0" smtClean="0"/>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r>
              <a:tr h="865191">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 1 – Baseline</a:t>
                      </a:r>
                      <a:r>
                        <a:rPr lang="en-US" sz="1200" baseline="0" dirty="0" smtClean="0"/>
                        <a:t> design</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2 – Experimental plan</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3 – Simulation tool roadmap</a:t>
                      </a:r>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r>
            </a:tbl>
          </a:graphicData>
        </a:graphic>
      </p:graphicFrame>
      <p:sp>
        <p:nvSpPr>
          <p:cNvPr id="6" name="Text Placeholder 2"/>
          <p:cNvSpPr>
            <a:spLocks noGrp="1"/>
          </p:cNvSpPr>
          <p:nvPr>
            <p:ph type="body" sz="quarter" idx="10"/>
          </p:nvPr>
        </p:nvSpPr>
        <p:spPr>
          <a:xfrm>
            <a:off x="4681538" y="801343"/>
            <a:ext cx="4243748" cy="5396948"/>
          </a:xfrm>
          <a:ln>
            <a:solidFill>
              <a:schemeClr val="bg1">
                <a:lumMod val="65000"/>
              </a:schemeClr>
            </a:solidFill>
          </a:ln>
        </p:spPr>
        <p:txBody>
          <a:bodyPr>
            <a:normAutofit/>
          </a:bodyPr>
          <a:lstStyle/>
          <a:p>
            <a:pPr marL="0" indent="0">
              <a:buNone/>
            </a:pPr>
            <a:r>
              <a:rPr lang="en-US" sz="1200" dirty="0" smtClean="0"/>
              <a:t>Accelerated work in this work package will improve the understanding of the interaction of wind turbine noise the local environment, terrain and residential structures. Such propagation models are the least technologically advanced in the wind industry and may have large potential impacts for wind plant siting, development and operation.</a:t>
            </a:r>
          </a:p>
          <a:p>
            <a:pPr marL="0" indent="0">
              <a:buNone/>
            </a:pPr>
            <a:endParaRPr lang="en-US" sz="1200" dirty="0"/>
          </a:p>
          <a:p>
            <a:pPr marL="0" indent="0">
              <a:buNone/>
            </a:pPr>
            <a:r>
              <a:rPr lang="en-US" sz="1200" dirty="0" smtClean="0"/>
              <a:t>[Please provide a brief explanation as to why the Accelerated Scenario funding case may be justified. What can happen that otherwise might not be possible? How does this increase the odds of A2e being successful? What are the implications for linkages to other Work Packages?] </a:t>
            </a:r>
            <a:endParaRPr lang="en-US" sz="1200" dirty="0"/>
          </a:p>
        </p:txBody>
      </p:sp>
    </p:spTree>
    <p:extLst>
      <p:ext uri="{BB962C8B-B14F-4D97-AF65-F5344CB8AC3E}">
        <p14:creationId xmlns:p14="http://schemas.microsoft.com/office/powerpoint/2010/main" val="772972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r>
              <a:rPr lang="en-US" dirty="0" smtClean="0"/>
              <a:t>Work Package 3: </a:t>
            </a:r>
            <a:r>
              <a:rPr lang="en-US" dirty="0"/>
              <a:t>Turbine Level Noise and Control </a:t>
            </a:r>
          </a:p>
        </p:txBody>
      </p:sp>
      <p:sp>
        <p:nvSpPr>
          <p:cNvPr id="8" name="TextBox 7"/>
          <p:cNvSpPr txBox="1"/>
          <p:nvPr/>
        </p:nvSpPr>
        <p:spPr>
          <a:xfrm>
            <a:off x="374906" y="6496740"/>
            <a:ext cx="7080971" cy="274320"/>
          </a:xfrm>
          <a:prstGeom prst="rect">
            <a:avLst/>
          </a:prstGeom>
          <a:noFill/>
        </p:spPr>
        <p:txBody>
          <a:bodyPr wrap="square" lIns="0" rIns="0" rtlCol="0" anchor="ctr">
            <a:noAutofit/>
          </a:bodyPr>
          <a:lstStyle/>
          <a:p>
            <a:pPr>
              <a:spcAft>
                <a:spcPts val="600"/>
              </a:spcAft>
            </a:pPr>
            <a:r>
              <a:rPr lang="en-US" sz="1200" dirty="0" smtClean="0"/>
              <a:t>Aeroacoustics</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464591802"/>
              </p:ext>
            </p:extLst>
          </p:nvPr>
        </p:nvGraphicFramePr>
        <p:xfrm>
          <a:off x="261730" y="939800"/>
          <a:ext cx="4242008" cy="5752662"/>
        </p:xfrm>
        <a:graphic>
          <a:graphicData uri="http://schemas.openxmlformats.org/drawingml/2006/table">
            <a:tbl>
              <a:tblPr firstRow="1" bandRow="1">
                <a:tableStyleId>{5C22544A-7EE6-4342-B048-85BDC9FD1C3A}</a:tableStyleId>
              </a:tblPr>
              <a:tblGrid>
                <a:gridCol w="921027"/>
                <a:gridCol w="1063486"/>
                <a:gridCol w="1073427"/>
                <a:gridCol w="1184068"/>
              </a:tblGrid>
              <a:tr h="388007">
                <a:tc gridSpan="4">
                  <a:txBody>
                    <a:bodyPr/>
                    <a:lstStyle/>
                    <a:p>
                      <a:r>
                        <a:rPr lang="en-US" dirty="0" smtClean="0"/>
                        <a:t>Accelerated Scenario (Best</a:t>
                      </a:r>
                      <a:r>
                        <a:rPr lang="en-US" baseline="0" dirty="0" smtClean="0"/>
                        <a:t> Case)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dirty="0"/>
                    </a:p>
                  </a:txBody>
                  <a:tcPr/>
                </a:tc>
                <a:tc hMerge="1">
                  <a:txBody>
                    <a:bodyPr/>
                    <a:lstStyle/>
                    <a:p>
                      <a:endParaRPr lang="en-US"/>
                    </a:p>
                  </a:txBody>
                  <a:tcPr/>
                </a:tc>
                <a:tc hMerge="1">
                  <a:txBody>
                    <a:bodyPr/>
                    <a:lstStyle/>
                    <a:p>
                      <a:endParaRPr lang="en-US"/>
                    </a:p>
                  </a:txBody>
                  <a:tcPr/>
                </a:tc>
              </a:tr>
              <a:tr h="287019">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Multi-year (FY15-FY20)</a:t>
                      </a:r>
                    </a:p>
                  </a:txBody>
                  <a:tcPr anchor="ctr">
                    <a:lnL w="12700" cap="flat" cmpd="sng" algn="ctr">
                      <a:solidFill>
                        <a:schemeClr val="tx1"/>
                      </a:solidFill>
                      <a:prstDash val="solid"/>
                      <a:round/>
                      <a:headEnd type="none" w="med" len="med"/>
                      <a:tailEnd type="none" w="med" len="med"/>
                    </a:lnL>
                    <a:lnB w="5715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a:r>
                        <a:rPr lang="en-US" sz="1200" b="1" dirty="0" smtClean="0"/>
                        <a:t>Start</a:t>
                      </a:r>
                      <a:endParaRPr lang="en-US" sz="1200" b="1" dirty="0"/>
                    </a:p>
                  </a:txBody>
                  <a:tcPr anchor="ctr">
                    <a:solidFill>
                      <a:schemeClr val="accent1">
                        <a:lumMod val="60000"/>
                        <a:lumOff val="40000"/>
                      </a:schemeClr>
                    </a:solidFill>
                  </a:tcPr>
                </a:tc>
                <a:tc>
                  <a:txBody>
                    <a:bodyPr/>
                    <a:lstStyle/>
                    <a:p>
                      <a:pPr algn="ctr"/>
                      <a:r>
                        <a:rPr lang="en-US" sz="1200" b="1" dirty="0" smtClean="0"/>
                        <a:t>End</a:t>
                      </a:r>
                      <a:endParaRPr lang="en-US" sz="1200" b="1" dirty="0"/>
                    </a:p>
                  </a:txBody>
                  <a:tcPr anchor="ctr">
                    <a:solidFill>
                      <a:schemeClr val="accent1">
                        <a:lumMod val="60000"/>
                        <a:lumOff val="4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solidFill>
                      <a:schemeClr val="accent1">
                        <a:lumMod val="60000"/>
                        <a:lumOff val="40000"/>
                      </a:schemeClr>
                    </a:solidFill>
                  </a:tcPr>
                </a:tc>
              </a:tr>
              <a:tr h="271073">
                <a:tc vMerge="1">
                  <a:txBody>
                    <a:bodyPr/>
                    <a:lstStyle/>
                    <a:p>
                      <a:endParaRPr lang="en-US" sz="1200" dirty="0"/>
                    </a:p>
                  </a:txBody>
                  <a:tcPr/>
                </a:tc>
                <a:tc>
                  <a:txBody>
                    <a:bodyPr/>
                    <a:lstStyle/>
                    <a:p>
                      <a:pPr algn="ctr"/>
                      <a:r>
                        <a:rPr lang="en-US" sz="1100" dirty="0" smtClean="0"/>
                        <a:t>10/1/14</a:t>
                      </a:r>
                      <a:endParaRPr lang="en-US" sz="1100" dirty="0"/>
                    </a:p>
                  </a:txBody>
                  <a:tcPr anchor="ctr">
                    <a:solidFill>
                      <a:schemeClr val="accent1">
                        <a:lumMod val="60000"/>
                        <a:lumOff val="4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9/30/20</a:t>
                      </a:r>
                    </a:p>
                  </a:txBody>
                  <a:tcPr anchor="ctr">
                    <a:solidFill>
                      <a:schemeClr val="accent1">
                        <a:lumMod val="60000"/>
                        <a:lumOff val="40000"/>
                      </a:schemeClr>
                    </a:solidFill>
                  </a:tcPr>
                </a:tc>
                <a:tc>
                  <a:txBody>
                    <a:bodyPr/>
                    <a:lstStyle/>
                    <a:p>
                      <a:pPr algn="ctr"/>
                      <a:r>
                        <a:rPr lang="en-US" sz="1100" dirty="0" smtClean="0"/>
                        <a:t>10.0</a:t>
                      </a:r>
                      <a:endParaRPr lang="en-US" sz="1100" dirty="0"/>
                    </a:p>
                  </a:txBody>
                  <a:tcPr anchor="ctr">
                    <a:lnR w="12700" cap="flat" cmpd="sng" algn="ctr">
                      <a:solidFill>
                        <a:schemeClr val="tx1"/>
                      </a:solidFill>
                      <a:prstDash val="solid"/>
                      <a:round/>
                      <a:headEnd type="none" w="med" len="med"/>
                      <a:tailEnd type="none" w="med" len="med"/>
                    </a:lnR>
                    <a:solidFill>
                      <a:schemeClr val="accent1">
                        <a:lumMod val="60000"/>
                        <a:lumOff val="40000"/>
                      </a:schemeClr>
                    </a:solidFill>
                  </a:tcPr>
                </a:tc>
              </a:tr>
              <a:tr h="1024999">
                <a:tc vMerge="1">
                  <a:txBody>
                    <a:bodyPr/>
                    <a:lstStyle/>
                    <a:p>
                      <a:endParaRPr lang="en-US" sz="1200" dirty="0"/>
                    </a:p>
                  </a:txBody>
                  <a:tcPr/>
                </a:tc>
                <a:tc gridSpan="3">
                  <a:txBody>
                    <a:bodyPr/>
                    <a:lstStyle/>
                    <a:p>
                      <a:pPr marL="171450" indent="-171450">
                        <a:buFont typeface="Arial" panose="020B0604020202020204" pitchFamily="34" charset="0"/>
                        <a:buChar char="•"/>
                      </a:pPr>
                      <a:r>
                        <a:rPr lang="en-US" sz="1200" dirty="0" smtClean="0"/>
                        <a:t>Literature review and baseline creation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Experimental campaigns for airfoils, blades, turbines and mitigation technologies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Scaling</a:t>
                      </a:r>
                      <a:r>
                        <a:rPr lang="en-US" sz="1200" baseline="0" dirty="0" smtClean="0"/>
                        <a:t> studies for aeroacoustics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High fidelity and industry simulation tool development</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Low noise rotor design and demonstration</a:t>
                      </a:r>
                      <a:endParaRPr lang="en-US" sz="1200" baseline="0" dirty="0" smtClean="0"/>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r>
              <a:tr h="1174085">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 1 – Open source databases and geometries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2 – High fidelity simulation tool</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3 – Industry simulation tool</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4 – Low noise rotor design that is 3 dB below baseline</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aseline="0" dirty="0" smtClean="0"/>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r>
              <a:tr h="287019">
                <a:tc rowSpan="4">
                  <a:txBody>
                    <a:bodyPr/>
                    <a:lstStyle/>
                    <a:p>
                      <a:r>
                        <a:rPr lang="en-US" sz="1200" b="1" dirty="0" smtClean="0"/>
                        <a:t>FY15</a:t>
                      </a:r>
                      <a:endParaRPr lang="en-US" sz="1200" b="1" dirty="0"/>
                    </a:p>
                  </a:txBody>
                  <a:tcPr anchor="ctr">
                    <a:lnL w="12700" cap="flat" cmpd="sng" algn="ctr">
                      <a:solidFill>
                        <a:schemeClr val="tx1"/>
                      </a:solidFill>
                      <a:prstDash val="solid"/>
                      <a:round/>
                      <a:headEnd type="none" w="med" len="med"/>
                      <a:tailEnd type="none" w="med" len="med"/>
                    </a:lnL>
                    <a:lnT w="571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200" b="1" dirty="0" smtClean="0"/>
                        <a:t>Start</a:t>
                      </a:r>
                      <a:endParaRPr lang="en-US" sz="1200" b="1" dirty="0"/>
                    </a:p>
                  </a:txBody>
                  <a:tcPr anchor="ctr">
                    <a:lnT w="57150" cap="flat" cmpd="sng" algn="ctr">
                      <a:solidFill>
                        <a:schemeClr val="bg1"/>
                      </a:solidFill>
                      <a:prstDash val="solid"/>
                      <a:round/>
                      <a:headEnd type="none" w="med" len="med"/>
                      <a:tailEnd type="none" w="med" len="med"/>
                    </a:lnT>
                    <a:solidFill>
                      <a:schemeClr val="accent1">
                        <a:lumMod val="20000"/>
                        <a:lumOff val="80000"/>
                      </a:schemeClr>
                    </a:solidFill>
                  </a:tcPr>
                </a:tc>
                <a:tc>
                  <a:txBody>
                    <a:bodyPr/>
                    <a:lstStyle/>
                    <a:p>
                      <a:pPr algn="ctr"/>
                      <a:r>
                        <a:rPr lang="en-US" sz="1200" b="1" dirty="0" smtClean="0"/>
                        <a:t>End</a:t>
                      </a:r>
                      <a:endParaRPr lang="en-US" sz="1200" b="1" dirty="0"/>
                    </a:p>
                  </a:txBody>
                  <a:tcPr anchor="ctr">
                    <a:lnT w="57150" cap="flat" cmpd="sng" algn="ctr">
                      <a:solidFill>
                        <a:schemeClr val="bg1"/>
                      </a:solidFill>
                      <a:prstDash val="solid"/>
                      <a:round/>
                      <a:headEnd type="none" w="med" len="med"/>
                      <a:tailEnd type="none" w="med" len="med"/>
                    </a:lnT>
                    <a:solidFill>
                      <a:schemeClr val="accent1">
                        <a:lumMod val="20000"/>
                        <a:lumOff val="80000"/>
                      </a:schemeClr>
                    </a:solidFill>
                  </a:tcPr>
                </a:tc>
                <a:tc>
                  <a:txBody>
                    <a:bodyPr/>
                    <a:lstStyle/>
                    <a:p>
                      <a:pPr algn="ctr"/>
                      <a:r>
                        <a:rPr lang="en-US" sz="1200" b="1" dirty="0" smtClean="0"/>
                        <a:t>Budget ($M)</a:t>
                      </a:r>
                      <a:endParaRPr lang="en-US" sz="1200" b="1" dirty="0"/>
                    </a:p>
                  </a:txBody>
                  <a:tcPr anchor="ctr">
                    <a:lnR w="12700" cap="flat" cmpd="sng" algn="ctr">
                      <a:solidFill>
                        <a:schemeClr val="tx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chemeClr val="accent1">
                        <a:lumMod val="20000"/>
                        <a:lumOff val="80000"/>
                      </a:schemeClr>
                    </a:solidFill>
                  </a:tcPr>
                </a:tc>
              </a:tr>
              <a:tr h="271073">
                <a:tc vMerge="1">
                  <a:txBody>
                    <a:bodyPr/>
                    <a:lstStyle/>
                    <a:p>
                      <a:endParaRPr lang="en-US" sz="1200" dirty="0"/>
                    </a:p>
                  </a:txBody>
                  <a:tcPr/>
                </a:tc>
                <a:tc>
                  <a:txBody>
                    <a:bodyPr/>
                    <a:lstStyle/>
                    <a:p>
                      <a:pPr algn="ctr"/>
                      <a:r>
                        <a:rPr lang="en-US" sz="1100" dirty="0" smtClean="0"/>
                        <a:t>10/1/14</a:t>
                      </a:r>
                      <a:endParaRPr lang="en-US" sz="1100" dirty="0"/>
                    </a:p>
                  </a:txBody>
                  <a:tcPr anchor="c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9/30/15</a:t>
                      </a:r>
                    </a:p>
                  </a:txBody>
                  <a:tcPr anchor="ctr">
                    <a:solidFill>
                      <a:schemeClr val="accent1">
                        <a:lumMod val="20000"/>
                        <a:lumOff val="80000"/>
                      </a:schemeClr>
                    </a:solidFill>
                  </a:tcPr>
                </a:tc>
                <a:tc>
                  <a:txBody>
                    <a:bodyPr/>
                    <a:lstStyle/>
                    <a:p>
                      <a:pPr algn="ctr"/>
                      <a:r>
                        <a:rPr lang="en-US" sz="1100" dirty="0" smtClean="0"/>
                        <a:t>1.5</a:t>
                      </a:r>
                      <a:endParaRPr lang="en-US" sz="1100"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r>
              <a:tr h="500897">
                <a:tc vMerge="1">
                  <a:txBody>
                    <a:bodyPr/>
                    <a:lstStyle/>
                    <a:p>
                      <a:endParaRPr lang="en-US" sz="1200" dirty="0"/>
                    </a:p>
                  </a:txBody>
                  <a:tcPr/>
                </a:tc>
                <a:tc gridSpan="3">
                  <a:txBody>
                    <a:bodyPr/>
                    <a:lstStyle/>
                    <a:p>
                      <a:pPr marL="171450" indent="-171450">
                        <a:buFont typeface="Arial" panose="020B0604020202020204" pitchFamily="34" charset="0"/>
                        <a:buChar char="•"/>
                      </a:pPr>
                      <a:r>
                        <a:rPr lang="en-US" sz="1200" dirty="0" smtClean="0"/>
                        <a:t>Literature review and baseline creation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Experimental campaign design</a:t>
                      </a:r>
                      <a:endParaRPr lang="en-US" sz="1200" baseline="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Begin simulation tool development</a:t>
                      </a:r>
                      <a:endParaRPr lang="en-US" sz="1200" dirty="0" smtClean="0"/>
                    </a:p>
                  </a:txBody>
                  <a:tcPr>
                    <a:lnR w="12700" cap="flat" cmpd="sng" algn="ctr">
                      <a:solidFill>
                        <a:schemeClr val="tx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r>
              <a:tr h="865191">
                <a:tc vMerge="1">
                  <a:txBody>
                    <a:bodyPr/>
                    <a:lstStyle/>
                    <a:p>
                      <a:endParaRPr lang="en-US"/>
                    </a:p>
                  </a:txBody>
                  <a:tcPr/>
                </a:tc>
                <a:tc gridSpan="3">
                  <a:txBody>
                    <a:bodyPr/>
                    <a:lstStyle/>
                    <a:p>
                      <a:pPr marL="171450" indent="-171450">
                        <a:buFont typeface="Arial" panose="020B0604020202020204" pitchFamily="34" charset="0"/>
                        <a:buChar char="•"/>
                      </a:pPr>
                      <a:r>
                        <a:rPr lang="en-US" sz="1200" dirty="0" smtClean="0"/>
                        <a:t>Deliverable 1 – Baseline</a:t>
                      </a:r>
                      <a:r>
                        <a:rPr lang="en-US" sz="1200" baseline="0" dirty="0" smtClean="0"/>
                        <a:t> design</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2 – Experimental plan</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Deliverable </a:t>
                      </a:r>
                      <a:r>
                        <a:rPr lang="en-US" sz="1200" baseline="0" dirty="0" smtClean="0"/>
                        <a:t>3 – Simulation tool roadmap</a:t>
                      </a:r>
                    </a:p>
                  </a:txBody>
                  <a:tcPr>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r>
            </a:tbl>
          </a:graphicData>
        </a:graphic>
      </p:graphicFrame>
      <p:sp>
        <p:nvSpPr>
          <p:cNvPr id="6" name="Text Placeholder 2"/>
          <p:cNvSpPr>
            <a:spLocks noGrp="1"/>
          </p:cNvSpPr>
          <p:nvPr>
            <p:ph type="body" sz="quarter" idx="10"/>
          </p:nvPr>
        </p:nvSpPr>
        <p:spPr>
          <a:xfrm>
            <a:off x="4681538" y="944218"/>
            <a:ext cx="4243748" cy="5396948"/>
          </a:xfrm>
          <a:ln>
            <a:solidFill>
              <a:schemeClr val="bg1">
                <a:lumMod val="65000"/>
              </a:schemeClr>
            </a:solidFill>
          </a:ln>
        </p:spPr>
        <p:txBody>
          <a:bodyPr>
            <a:normAutofit/>
          </a:bodyPr>
          <a:lstStyle/>
          <a:p>
            <a:pPr marL="0" indent="0">
              <a:buNone/>
            </a:pPr>
            <a:r>
              <a:rPr lang="en-US" sz="1200" dirty="0" smtClean="0"/>
              <a:t>Acceleration of this work package will lead to a quicker understanding of  noise at the turbine level, simulation tool development and ultimately low noise demonstration rotor. Design and deployment of low noise rotor is thought to be major cost in out years.</a:t>
            </a:r>
          </a:p>
          <a:p>
            <a:pPr marL="0" indent="0">
              <a:buNone/>
            </a:pPr>
            <a:r>
              <a:rPr lang="en-US" sz="1200" dirty="0" smtClean="0"/>
              <a:t>Better observations and simulation tools of turbine noise will lead to improved source models in both the community studies work package and plant level noise work package. Though parallel development is </a:t>
            </a:r>
            <a:r>
              <a:rPr lang="en-US" sz="1200" dirty="0" err="1" smtClean="0"/>
              <a:t>prefered</a:t>
            </a:r>
            <a:r>
              <a:rPr lang="en-US" sz="1200" dirty="0" smtClean="0"/>
              <a:t>.</a:t>
            </a:r>
            <a:endParaRPr lang="en-US" sz="1200" dirty="0"/>
          </a:p>
        </p:txBody>
      </p:sp>
    </p:spTree>
    <p:extLst>
      <p:ext uri="{BB962C8B-B14F-4D97-AF65-F5344CB8AC3E}">
        <p14:creationId xmlns:p14="http://schemas.microsoft.com/office/powerpoint/2010/main" val="176421680"/>
      </p:ext>
    </p:extLst>
  </p:cSld>
  <p:clrMapOvr>
    <a:masterClrMapping/>
  </p:clrMapOvr>
</p:sld>
</file>

<file path=ppt/theme/theme1.xml><?xml version="1.0" encoding="utf-8"?>
<a:theme xmlns:a="http://schemas.openxmlformats.org/drawingml/2006/main" name="Mosaic Blue-white interior">
  <a:themeElements>
    <a:clrScheme name="EERE PPT Green">
      <a:dk1>
        <a:srgbClr val="4C4C4C"/>
      </a:dk1>
      <a:lt1>
        <a:sysClr val="window" lastClr="FFFFFF"/>
      </a:lt1>
      <a:dk2>
        <a:srgbClr val="666666"/>
      </a:dk2>
      <a:lt2>
        <a:srgbClr val="EEECE1"/>
      </a:lt2>
      <a:accent1>
        <a:srgbClr val="99CC33"/>
      </a:accent1>
      <a:accent2>
        <a:srgbClr val="FFCC00"/>
      </a:accent2>
      <a:accent3>
        <a:srgbClr val="0099CC"/>
      </a:accent3>
      <a:accent4>
        <a:srgbClr val="006699"/>
      </a:accent4>
      <a:accent5>
        <a:srgbClr val="006633"/>
      </a:accent5>
      <a:accent6>
        <a:srgbClr val="FF9933"/>
      </a:accent6>
      <a:hlink>
        <a:srgbClr val="006699"/>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15717</TotalTime>
  <Words>5049</Words>
  <Application>Microsoft Office PowerPoint</Application>
  <PresentationFormat>On-screen Show (4:3)</PresentationFormat>
  <Paragraphs>435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Mosaic Blue-white interior</vt:lpstr>
      <vt:lpstr>PowerPoint Presentation</vt:lpstr>
      <vt:lpstr>Thrust Area Description and Vision</vt:lpstr>
      <vt:lpstr>Thrust Area Primary Goals</vt:lpstr>
      <vt:lpstr>Desired Outcomes (please list in priority order)</vt:lpstr>
      <vt:lpstr>Work Packages</vt:lpstr>
      <vt:lpstr>Work Package Alignment with Desired Outcomes</vt:lpstr>
      <vt:lpstr>Work Package 1: Community / human factor/ dose-response studies</vt:lpstr>
      <vt:lpstr>Work Package 2: Plant Level Noise and Propagation </vt:lpstr>
      <vt:lpstr>Work Package 3: Turbine Level Noise and Control </vt:lpstr>
      <vt:lpstr>Work Package 4: Public Dissemination</vt:lpstr>
      <vt:lpstr>Work Package 1: [Enter title here] </vt:lpstr>
      <vt:lpstr>Work Package 1: Community / human factor/ dose-response studies</vt:lpstr>
      <vt:lpstr>Work Package 2: Plant Level Noise and Propagation </vt:lpstr>
      <vt:lpstr>Work Package 3: Turbine Level Noise and Control </vt:lpstr>
      <vt:lpstr>Work Package 4: Public Dissemination</vt:lpstr>
      <vt:lpstr>Interaction with Other Thrust Areas</vt:lpstr>
      <vt:lpstr>Work Package Interaction with Other Thrust Areas</vt:lpstr>
      <vt:lpstr>Appendix</vt:lpstr>
      <vt:lpstr>Planning Group Members</vt:lpstr>
      <vt:lpstr>Draft Work Package Detail</vt:lpstr>
    </vt:vector>
  </TitlesOfParts>
  <Company>NREL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Blue version of the EERE PowerPoint template, for use with PowerPoint 2007.</dc:subject>
  <dc:creator>NREL Staff</dc:creator>
  <cp:lastModifiedBy>NREL</cp:lastModifiedBy>
  <cp:revision>332</cp:revision>
  <dcterms:created xsi:type="dcterms:W3CDTF">2011-11-16T16:51:06Z</dcterms:created>
  <dcterms:modified xsi:type="dcterms:W3CDTF">2014-05-05T19:38:12Z</dcterms:modified>
</cp:coreProperties>
</file>